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4"/>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26" r:id="rId33"/>
    <p:sldId id="329"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275" r:id="rId48"/>
    <p:sldId id="341" r:id="rId49"/>
    <p:sldId id="342" r:id="rId50"/>
    <p:sldId id="352" r:id="rId51"/>
    <p:sldId id="343"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F5562B-3772-436D-9802-513C71D1BDEA}" v="446" dt="2024-11-22T11:14:12.813"/>
  </p1510:revLst>
</p1510:revInfo>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10482" autoAdjust="0"/>
    <p:restoredTop sz="93068" autoAdjust="0"/>
  </p:normalViewPr>
  <p:slideViewPr>
    <p:cSldViewPr snapToGrid="0">
      <p:cViewPr varScale="1">
        <p:scale>
          <a:sx n="74" d="100"/>
          <a:sy n="74" d="100"/>
        </p:scale>
        <p:origin x="1464"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Centrarse en las buenas relaciones</a:t>
          </a:r>
          <a:endParaRPr lang="es-ES" sz="1800" noProof="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Adoptar un enfoque positivo</a:t>
          </a:r>
          <a:endParaRPr lang="es-ES" sz="1800" noProof="0" dirty="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No subestimarse</a:t>
          </a:r>
          <a:endParaRPr lang="es-ES" sz="1800" noProof="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Entrar en las negociaciones totalmente preparado</a:t>
          </a:r>
          <a:endParaRPr lang="es-ES" sz="1800" noProof="0" dirty="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Prepararse para lo mejor y lo peor</a:t>
          </a:r>
          <a:endParaRPr lang="es-ES" sz="1800" noProof="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Ceder y aceptar en las negociaciones</a:t>
          </a:r>
          <a:endParaRPr lang="es-ES" sz="1800" noProof="0" dirty="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s-ES" sz="1800" b="1" i="0" noProof="0" dirty="0">
              <a:solidFill>
                <a:sysClr val="window" lastClr="FFFFFF"/>
              </a:solidFill>
              <a:latin typeface="Raleway "/>
              <a:ea typeface="Noto Sans" panose="020B0502040504020204" pitchFamily="34" charset="0"/>
              <a:cs typeface="+mn-cs"/>
            </a:rPr>
            <a:t>Ser claro y destacar las ventajas</a:t>
          </a:r>
          <a:endParaRPr lang="es-ES" sz="1800" noProof="0" dirty="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es-ES" sz="1400" noProof="0" dirty="0">
              <a:solidFill>
                <a:schemeClr val="accent1"/>
              </a:solidFill>
              <a:latin typeface="+mn-lt"/>
              <a:ea typeface="Noto Sans" panose="020B0502040504020204" pitchFamily="34" charset="0"/>
              <a:cs typeface="Noto Sans" panose="020B0502040504020204" pitchFamily="34" charset="0"/>
            </a:rPr>
            <a:t>Identifica tus objetivos y tu propuesta de valor</a:t>
          </a:r>
          <a:endParaRPr lang="es-ES" sz="1400" noProof="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es-ES" sz="1400" noProof="0" dirty="0">
              <a:solidFill>
                <a:schemeClr val="accent1"/>
              </a:solidFill>
              <a:latin typeface="+mn-lt"/>
              <a:ea typeface="Noto Sans" panose="020B0502040504020204" pitchFamily="34" charset="0"/>
              <a:cs typeface="Noto Sans" panose="020B0502040504020204" pitchFamily="34" charset="0"/>
            </a:rPr>
            <a:t>Investiga y establece redes -</a:t>
          </a:r>
          <a:r>
            <a:rPr lang="es-ES" sz="1400" i="1" noProof="0" dirty="0">
              <a:solidFill>
                <a:schemeClr val="accent1"/>
              </a:solidFill>
              <a:latin typeface="+mn-lt"/>
              <a:ea typeface="Noto Sans" panose="020B0502040504020204" pitchFamily="34" charset="0"/>
              <a:cs typeface="Noto Sans" panose="020B0502040504020204" pitchFamily="34" charset="0"/>
            </a:rPr>
            <a:t>formaliza su asociación</a:t>
          </a:r>
          <a:endParaRPr lang="es-ES" sz="1400" i="1" noProof="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es-ES" sz="1400" noProof="0" dirty="0">
              <a:solidFill>
                <a:schemeClr val="accent1"/>
              </a:solidFill>
              <a:latin typeface="+mn-lt"/>
              <a:ea typeface="Noto Sans" panose="020B0502040504020204" pitchFamily="34" charset="0"/>
              <a:cs typeface="Noto Sans" panose="020B0502040504020204" pitchFamily="34" charset="0"/>
            </a:rPr>
            <a:t>Nutre y crezca</a:t>
          </a:r>
          <a:endParaRPr lang="es-ES" sz="1400" noProof="0" dirty="0">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s-ES" sz="1400" b="0" noProof="0" dirty="0">
              <a:solidFill>
                <a:schemeClr val="accent1"/>
              </a:solidFill>
              <a:latin typeface="+mn-lt"/>
              <a:ea typeface="Noto Sans" panose="020B0502040504020204" pitchFamily="34" charset="0"/>
              <a:cs typeface="Noto Sans" panose="020B0502040504020204" pitchFamily="34" charset="0"/>
            </a:rPr>
            <a:t>Expone tus objetivos y las competencias o recursos que puedes aportar. 
¿Cuáles son las áreas clave en las que destacas, tus habilidades y lo que te diferencia de los demás? 
Define cómo puedes alinear tus objetivos y valores</a:t>
          </a: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s-ES" sz="1400" noProof="0" dirty="0">
              <a:solidFill>
                <a:schemeClr val="accent1"/>
              </a:solidFill>
              <a:latin typeface="+mn-lt"/>
              <a:ea typeface="Noto Sans" panose="020B0502040504020204" pitchFamily="34" charset="0"/>
              <a:cs typeface="Noto Sans" panose="020B0502040504020204" pitchFamily="34" charset="0"/>
            </a:rPr>
            <a:t>¿Quién está presente actualmente en el sector?
¿Qué empresas son tus rivales?
¿Con quién puedes colaborar?</a:t>
          </a: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es-ES" sz="1400" b="0" i="0" noProof="0" dirty="0">
              <a:solidFill>
                <a:schemeClr val="accent1"/>
              </a:solidFill>
              <a:latin typeface="+mn-lt"/>
              <a:ea typeface="Noto Sans" panose="020B0502040504020204" pitchFamily="34" charset="0"/>
              <a:cs typeface="Noto Sans" panose="020B0502040504020204" pitchFamily="34" charset="0"/>
            </a:rPr>
            <a:t>Aplica y evalúa</a:t>
          </a: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es-ES" sz="1400" noProof="0" dirty="0">
              <a:solidFill>
                <a:schemeClr val="accent1"/>
              </a:solidFill>
              <a:latin typeface="+mn-lt"/>
              <a:ea typeface="Noto Sans" panose="020B0502040504020204" pitchFamily="34" charset="0"/>
              <a:cs typeface="Noto Sans" panose="020B0502040504020204" pitchFamily="34" charset="0"/>
            </a:rPr>
            <a:t>Negocia y formaliza</a:t>
          </a:r>
          <a:endParaRPr lang="es-ES" sz="1400" b="0" i="0" noProof="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s-ES" sz="1400" noProof="0" dirty="0">
              <a:solidFill>
                <a:schemeClr val="accent1"/>
              </a:solidFill>
              <a:latin typeface="+mn-lt"/>
              <a:ea typeface="Noto Sans" panose="020B0502040504020204" pitchFamily="34" charset="0"/>
              <a:cs typeface="Noto Sans" panose="020B0502040504020204" pitchFamily="34" charset="0"/>
            </a:rPr>
            <a:t>Evalúa tu actual estructura de colaboración,
Planifica y evalúa futuras colaboraciones</a:t>
          </a: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s-ES" sz="1400" b="0" noProof="0" dirty="0">
              <a:solidFill>
                <a:schemeClr val="accent1"/>
              </a:solidFill>
              <a:latin typeface="+mn-lt"/>
              <a:ea typeface="Noto Sans" panose="020B0502040504020204" pitchFamily="34" charset="0"/>
              <a:cs typeface="Noto Sans" panose="020B0502040504020204" pitchFamily="34" charset="0"/>
            </a:rPr>
            <a:t>Negociar las condiciones de la asociación,
Formalizar la asociación (firma de un contrato, protocolo de cooperación, etc.).
Ser claro y específico sobre las funciones, responsabilidades, expectativas y beneficios de cada socio</a:t>
          </a: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s-ES" sz="1400" noProof="0" dirty="0">
              <a:solidFill>
                <a:schemeClr val="accent1"/>
              </a:solidFill>
              <a:latin typeface="+mn-lt"/>
              <a:ea typeface="Noto Sans" panose="020B0502040504020204" pitchFamily="34" charset="0"/>
              <a:cs typeface="Noto Sans" panose="020B0502040504020204" pitchFamily="34" charset="0"/>
            </a:rPr>
            <a:t>Investiga métodos para ampliar o intensificar tu colaboración, 
Busca nuevas oportunidades para unirte o establecer redes o alianzas más amplias.</a:t>
          </a: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r>
            <a:rPr lang="es-ES" sz="1200" b="1" noProof="0" dirty="0">
              <a:solidFill>
                <a:schemeClr val="accent1"/>
              </a:solidFill>
            </a:rPr>
            <a:t>Identifique tus activos</a:t>
          </a:r>
          <a:r>
            <a:rPr lang="es-ES" sz="1200" b="0" noProof="0" dirty="0">
              <a:solidFill>
                <a:schemeClr val="accent1"/>
              </a:solidFill>
            </a:rPr>
            <a:t>: </a:t>
          </a:r>
          <a:r>
            <a:rPr lang="es-ES" sz="1200" noProof="0" dirty="0">
              <a:solidFill>
                <a:schemeClr val="accent1"/>
              </a:solidFill>
            </a:rPr>
            <a:t>Analizando su modelo de negocio</a:t>
          </a: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r>
            <a:rPr lang="es-ES" sz="1200" b="1" noProof="0" dirty="0">
              <a:solidFill>
                <a:schemeClr val="accent1"/>
              </a:solidFill>
            </a:rPr>
            <a:t>Inspira tu equipo</a:t>
          </a:r>
          <a:r>
            <a:rPr lang="es-ES" sz="1200" noProof="0" dirty="0">
              <a:solidFill>
                <a:schemeClr val="accent1"/>
              </a:solidFill>
            </a:rPr>
            <a:t>: mediante conocimientos inteligentes</a:t>
          </a: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es-ES" sz="1200" noProof="0" dirty="0">
            <a:solidFill>
              <a:schemeClr val="accent1"/>
            </a:solidFill>
          </a:endParaRPr>
        </a:p>
        <a:p>
          <a:r>
            <a:rPr lang="es-ES" sz="1100" b="1" noProof="0" dirty="0">
              <a:solidFill>
                <a:schemeClr val="accent1"/>
              </a:solidFill>
            </a:rPr>
            <a:t>Interactúa con empresas</a:t>
          </a:r>
          <a:r>
            <a:rPr lang="es-ES" sz="1100" noProof="0" dirty="0">
              <a:solidFill>
                <a:schemeClr val="accent1"/>
              </a:solidFill>
            </a:rPr>
            <a:t>: con quién puedes explorar nuevos proyectos potenciales</a:t>
          </a: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s-ES" sz="1200" b="1" noProof="0" dirty="0">
              <a:solidFill>
                <a:schemeClr val="accent1"/>
              </a:solidFill>
            </a:rPr>
            <a:t>Enciende tu empresa</a:t>
          </a:r>
          <a:r>
            <a:rPr lang="es-ES" sz="1200" noProof="0" dirty="0">
              <a:solidFill>
                <a:schemeClr val="accent1"/>
              </a:solidFill>
            </a:rPr>
            <a:t>: a través de coproyectos</a:t>
          </a: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custScaleX="100927"/>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Centrarse en las buenas relaciones</a:t>
          </a:r>
          <a:endParaRPr lang="es-ES" sz="1800" kern="1200" noProof="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Adoptar un enfoque positivo</a:t>
          </a:r>
          <a:endParaRPr lang="es-ES" sz="1800" kern="1200" noProof="0" dirty="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No subestimarse</a:t>
          </a:r>
          <a:endParaRPr lang="es-ES" sz="1800" kern="1200" noProof="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Entrar en las negociaciones totalmente preparado</a:t>
          </a:r>
          <a:endParaRPr lang="es-ES" sz="1800" kern="1200" noProof="0" dirty="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Prepararse para lo mejor y lo peor</a:t>
          </a:r>
          <a:endParaRPr lang="es-ES" sz="1800" kern="1200" noProof="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Ceder y aceptar en las negociaciones</a:t>
          </a:r>
          <a:endParaRPr lang="es-ES" sz="1800" kern="1200" noProof="0" dirty="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s-ES" sz="1800" b="1" i="0" kern="1200" noProof="0" dirty="0">
              <a:solidFill>
                <a:sysClr val="window" lastClr="FFFFFF"/>
              </a:solidFill>
              <a:latin typeface="Raleway "/>
              <a:ea typeface="Noto Sans" panose="020B0502040504020204" pitchFamily="34" charset="0"/>
              <a:cs typeface="+mn-cs"/>
            </a:rPr>
            <a:t>Ser claro y destacar las ventajas</a:t>
          </a:r>
          <a:endParaRPr lang="es-ES" sz="1800" kern="1200" noProof="0" dirty="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24929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just" defTabSz="622300">
            <a:lnSpc>
              <a:spcPct val="90000"/>
            </a:lnSpc>
            <a:spcBef>
              <a:spcPct val="0"/>
            </a:spcBef>
            <a:spcAft>
              <a:spcPct val="15000"/>
            </a:spcAft>
            <a:buChar char="•"/>
          </a:pPr>
          <a:r>
            <a:rPr lang="es-ES" sz="1400" b="0" kern="1200" noProof="0" dirty="0">
              <a:solidFill>
                <a:schemeClr val="accent1"/>
              </a:solidFill>
              <a:latin typeface="+mn-lt"/>
              <a:ea typeface="Noto Sans" panose="020B0502040504020204" pitchFamily="34" charset="0"/>
              <a:cs typeface="Noto Sans" panose="020B0502040504020204" pitchFamily="34" charset="0"/>
            </a:rPr>
            <a:t>Expone tus objetivos y las competencias o recursos que puedes aportar. 
¿Cuáles son las áreas clave en las que destacas, tus habilidades y lo que te diferencia de los demás? 
Define cómo puedes alinear tus objetivos y valores</a:t>
          </a:r>
        </a:p>
      </dsp:txBody>
      <dsp:txXfrm>
        <a:off x="0" y="249297"/>
        <a:ext cx="10353675" cy="1003275"/>
      </dsp:txXfrm>
    </dsp:sp>
    <dsp:sp modelId="{5525EBF6-CBC1-4106-BF14-DE2DB7BECCC1}">
      <dsp:nvSpPr>
        <dsp:cNvPr id="0" name=""/>
        <dsp:cNvSpPr/>
      </dsp:nvSpPr>
      <dsp:spPr>
        <a:xfrm>
          <a:off x="517683" y="57417"/>
          <a:ext cx="7247572" cy="38376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s-ES" sz="1400" kern="1200" noProof="0" dirty="0">
              <a:solidFill>
                <a:schemeClr val="accent1"/>
              </a:solidFill>
              <a:latin typeface="+mn-lt"/>
              <a:ea typeface="Noto Sans" panose="020B0502040504020204" pitchFamily="34" charset="0"/>
              <a:cs typeface="Noto Sans" panose="020B0502040504020204" pitchFamily="34" charset="0"/>
            </a:rPr>
            <a:t>Identifica tus objetivos y tu propuesta de valor</a:t>
          </a:r>
          <a:endParaRPr lang="es-ES" sz="1400" kern="1200" noProof="0" dirty="0">
            <a:solidFill>
              <a:schemeClr val="accent1"/>
            </a:solidFill>
            <a:latin typeface="+mn-lt"/>
          </a:endParaRPr>
        </a:p>
      </dsp:txBody>
      <dsp:txXfrm>
        <a:off x="536417" y="76151"/>
        <a:ext cx="7210104" cy="346292"/>
      </dsp:txXfrm>
    </dsp:sp>
    <dsp:sp modelId="{39E43885-3B3C-4390-9230-A7AB05982D1A}">
      <dsp:nvSpPr>
        <dsp:cNvPr id="0" name=""/>
        <dsp:cNvSpPr/>
      </dsp:nvSpPr>
      <dsp:spPr>
        <a:xfrm>
          <a:off x="0" y="1514652"/>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a:solidFill>
                <a:schemeClr val="accent1"/>
              </a:solidFill>
              <a:latin typeface="+mn-lt"/>
              <a:ea typeface="Noto Sans" panose="020B0502040504020204" pitchFamily="34" charset="0"/>
              <a:cs typeface="Noto Sans" panose="020B0502040504020204" pitchFamily="34" charset="0"/>
            </a:rPr>
            <a:t>¿Quién está presente actualmente en el sector?
¿Qué empresas son tus rivales?
¿Con quién puedes colaborar?</a:t>
          </a:r>
        </a:p>
      </dsp:txBody>
      <dsp:txXfrm>
        <a:off x="0" y="1514652"/>
        <a:ext cx="10353675" cy="1003275"/>
      </dsp:txXfrm>
    </dsp:sp>
    <dsp:sp modelId="{2ACC3143-3321-48DF-A107-1021D31151F7}">
      <dsp:nvSpPr>
        <dsp:cNvPr id="0" name=""/>
        <dsp:cNvSpPr/>
      </dsp:nvSpPr>
      <dsp:spPr>
        <a:xfrm>
          <a:off x="517683" y="132277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s-ES" sz="1400" kern="1200" noProof="0" dirty="0">
              <a:solidFill>
                <a:schemeClr val="accent1"/>
              </a:solidFill>
              <a:latin typeface="+mn-lt"/>
              <a:ea typeface="Noto Sans" panose="020B0502040504020204" pitchFamily="34" charset="0"/>
              <a:cs typeface="Noto Sans" panose="020B0502040504020204" pitchFamily="34" charset="0"/>
            </a:rPr>
            <a:t>Investiga y establece redes -</a:t>
          </a:r>
          <a:r>
            <a:rPr lang="es-ES" sz="1400" i="1" kern="1200" noProof="0" dirty="0">
              <a:solidFill>
                <a:schemeClr val="accent1"/>
              </a:solidFill>
              <a:latin typeface="+mn-lt"/>
              <a:ea typeface="Noto Sans" panose="020B0502040504020204" pitchFamily="34" charset="0"/>
              <a:cs typeface="Noto Sans" panose="020B0502040504020204" pitchFamily="34" charset="0"/>
            </a:rPr>
            <a:t>formaliza su asociación</a:t>
          </a:r>
          <a:endParaRPr lang="es-ES" sz="1400" i="1" kern="1200" noProof="0" dirty="0">
            <a:solidFill>
              <a:schemeClr val="accent1"/>
            </a:solidFill>
            <a:latin typeface="+mn-lt"/>
          </a:endParaRPr>
        </a:p>
      </dsp:txBody>
      <dsp:txXfrm>
        <a:off x="536417" y="1341506"/>
        <a:ext cx="7210104" cy="346292"/>
      </dsp:txXfrm>
    </dsp:sp>
    <dsp:sp modelId="{CA204A3E-C4DA-444D-B07B-DADDE8C42AF3}">
      <dsp:nvSpPr>
        <dsp:cNvPr id="0" name=""/>
        <dsp:cNvSpPr/>
      </dsp:nvSpPr>
      <dsp:spPr>
        <a:xfrm>
          <a:off x="0" y="278000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s-ES" sz="1400" b="0" kern="1200" noProof="0" dirty="0">
              <a:solidFill>
                <a:schemeClr val="accent1"/>
              </a:solidFill>
              <a:latin typeface="+mn-lt"/>
              <a:ea typeface="Noto Sans" panose="020B0502040504020204" pitchFamily="34" charset="0"/>
              <a:cs typeface="Noto Sans" panose="020B0502040504020204" pitchFamily="34" charset="0"/>
            </a:rPr>
            <a:t>Negociar las condiciones de la asociación,
Formalizar la asociación (firma de un contrato, protocolo de cooperación, etc.).
Ser claro y específico sobre las funciones, responsabilidades, expectativas y beneficios de cada socio</a:t>
          </a:r>
        </a:p>
      </dsp:txBody>
      <dsp:txXfrm>
        <a:off x="0" y="2780007"/>
        <a:ext cx="10353675" cy="1003275"/>
      </dsp:txXfrm>
    </dsp:sp>
    <dsp:sp modelId="{6FF171D7-476A-49D5-896B-8077C12CB4FC}">
      <dsp:nvSpPr>
        <dsp:cNvPr id="0" name=""/>
        <dsp:cNvSpPr/>
      </dsp:nvSpPr>
      <dsp:spPr>
        <a:xfrm>
          <a:off x="517683" y="2588127"/>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s-ES" sz="1400" kern="1200" noProof="0" dirty="0">
              <a:solidFill>
                <a:schemeClr val="accent1"/>
              </a:solidFill>
              <a:latin typeface="+mn-lt"/>
              <a:ea typeface="Noto Sans" panose="020B0502040504020204" pitchFamily="34" charset="0"/>
              <a:cs typeface="Noto Sans" panose="020B0502040504020204" pitchFamily="34" charset="0"/>
            </a:rPr>
            <a:t>Negocia y formaliza</a:t>
          </a:r>
          <a:endParaRPr lang="es-ES" sz="1400" b="0" i="0" kern="1200" noProof="0" dirty="0">
            <a:solidFill>
              <a:schemeClr val="accent1"/>
            </a:solidFill>
            <a:latin typeface="+mn-lt"/>
            <a:ea typeface="Noto Sans" panose="020B0502040504020204" pitchFamily="34" charset="0"/>
            <a:cs typeface="Noto Sans" panose="020B0502040504020204" pitchFamily="34" charset="0"/>
          </a:endParaRPr>
        </a:p>
      </dsp:txBody>
      <dsp:txXfrm>
        <a:off x="536417" y="2606861"/>
        <a:ext cx="7210104" cy="346292"/>
      </dsp:txXfrm>
    </dsp:sp>
    <dsp:sp modelId="{4EC07FB7-ED70-4B97-9190-340477BFA2F8}">
      <dsp:nvSpPr>
        <dsp:cNvPr id="0" name=""/>
        <dsp:cNvSpPr/>
      </dsp:nvSpPr>
      <dsp:spPr>
        <a:xfrm>
          <a:off x="0" y="404536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a:solidFill>
                <a:schemeClr val="accent1"/>
              </a:solidFill>
              <a:latin typeface="+mn-lt"/>
              <a:ea typeface="Noto Sans" panose="020B0502040504020204" pitchFamily="34" charset="0"/>
              <a:cs typeface="Noto Sans" panose="020B0502040504020204" pitchFamily="34" charset="0"/>
            </a:rPr>
            <a:t>Evalúa tu actual estructura de colaboración,
Planifica y evalúa futuras colaboraciones</a:t>
          </a:r>
        </a:p>
      </dsp:txBody>
      <dsp:txXfrm>
        <a:off x="0" y="4045362"/>
        <a:ext cx="10353675" cy="778050"/>
      </dsp:txXfrm>
    </dsp:sp>
    <dsp:sp modelId="{C575032E-7343-4A79-9AE0-3A6E0A159CB1}">
      <dsp:nvSpPr>
        <dsp:cNvPr id="0" name=""/>
        <dsp:cNvSpPr/>
      </dsp:nvSpPr>
      <dsp:spPr>
        <a:xfrm>
          <a:off x="517683" y="385348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s-ES" sz="1400" b="0" i="0" kern="1200" noProof="0" dirty="0">
              <a:solidFill>
                <a:schemeClr val="accent1"/>
              </a:solidFill>
              <a:latin typeface="+mn-lt"/>
              <a:ea typeface="Noto Sans" panose="020B0502040504020204" pitchFamily="34" charset="0"/>
              <a:cs typeface="Noto Sans" panose="020B0502040504020204" pitchFamily="34" charset="0"/>
            </a:rPr>
            <a:t>Aplica y evalúa</a:t>
          </a:r>
        </a:p>
      </dsp:txBody>
      <dsp:txXfrm>
        <a:off x="536417" y="3872216"/>
        <a:ext cx="7210104" cy="346292"/>
      </dsp:txXfrm>
    </dsp:sp>
    <dsp:sp modelId="{0DFC7A52-8724-4F31-A771-C496A51F9BA4}">
      <dsp:nvSpPr>
        <dsp:cNvPr id="0" name=""/>
        <dsp:cNvSpPr/>
      </dsp:nvSpPr>
      <dsp:spPr>
        <a:xfrm>
          <a:off x="0" y="508549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a:solidFill>
                <a:schemeClr val="accent1"/>
              </a:solidFill>
              <a:latin typeface="+mn-lt"/>
              <a:ea typeface="Noto Sans" panose="020B0502040504020204" pitchFamily="34" charset="0"/>
              <a:cs typeface="Noto Sans" panose="020B0502040504020204" pitchFamily="34" charset="0"/>
            </a:rPr>
            <a:t>Investiga métodos para ampliar o intensificar tu colaboración, 
Busca nuevas oportunidades para unirte o establecer redes o alianzas más amplias.</a:t>
          </a:r>
        </a:p>
      </dsp:txBody>
      <dsp:txXfrm>
        <a:off x="0" y="5085492"/>
        <a:ext cx="10353675" cy="778050"/>
      </dsp:txXfrm>
    </dsp:sp>
    <dsp:sp modelId="{8A4911A7-CE74-416F-894E-C75AE04E149A}">
      <dsp:nvSpPr>
        <dsp:cNvPr id="0" name=""/>
        <dsp:cNvSpPr/>
      </dsp:nvSpPr>
      <dsp:spPr>
        <a:xfrm>
          <a:off x="517683" y="489361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s-ES" sz="1400" kern="1200" noProof="0" dirty="0">
              <a:solidFill>
                <a:schemeClr val="accent1"/>
              </a:solidFill>
              <a:latin typeface="+mn-lt"/>
              <a:ea typeface="Noto Sans" panose="020B0502040504020204" pitchFamily="34" charset="0"/>
              <a:cs typeface="Noto Sans" panose="020B0502040504020204" pitchFamily="34" charset="0"/>
            </a:rPr>
            <a:t>Nutre y crezca</a:t>
          </a:r>
          <a:endParaRPr lang="es-ES" sz="1400" kern="1200" noProof="0" dirty="0">
            <a:solidFill>
              <a:schemeClr val="accent1"/>
            </a:solidFill>
            <a:latin typeface="+mn-lt"/>
          </a:endParaRPr>
        </a:p>
      </dsp:txBody>
      <dsp:txXfrm>
        <a:off x="536417" y="4912346"/>
        <a:ext cx="7210104"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418791" y="215031"/>
          <a:ext cx="2970354" cy="2970354"/>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solidFill>
                <a:schemeClr val="accent1"/>
              </a:solidFill>
            </a:rPr>
            <a:t>Identifique tus activos</a:t>
          </a:r>
          <a:r>
            <a:rPr lang="es-ES" sz="1200" b="0" kern="1200" noProof="0" dirty="0">
              <a:solidFill>
                <a:schemeClr val="accent1"/>
              </a:solidFill>
            </a:rPr>
            <a:t>: </a:t>
          </a:r>
          <a:r>
            <a:rPr lang="es-ES" sz="1200" kern="1200" noProof="0" dirty="0">
              <a:solidFill>
                <a:schemeClr val="accent1"/>
              </a:solidFill>
            </a:rPr>
            <a:t>Analizando su modelo de negocio</a:t>
          </a:r>
        </a:p>
      </dsp:txBody>
      <dsp:txXfrm>
        <a:off x="1995554" y="830672"/>
        <a:ext cx="1096202" cy="813311"/>
      </dsp:txXfrm>
    </dsp:sp>
    <dsp:sp modelId="{EAF81446-441D-4228-BAD6-C2BBECBD9744}">
      <dsp:nvSpPr>
        <dsp:cNvPr id="0" name=""/>
        <dsp:cNvSpPr/>
      </dsp:nvSpPr>
      <dsp:spPr>
        <a:xfrm>
          <a:off x="405024" y="314750"/>
          <a:ext cx="2997889" cy="2970354"/>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solidFill>
                <a:schemeClr val="accent1"/>
              </a:solidFill>
            </a:rPr>
            <a:t>Inspira tu equipo</a:t>
          </a:r>
          <a:r>
            <a:rPr lang="es-ES" sz="1200" kern="1200" noProof="0" dirty="0">
              <a:solidFill>
                <a:schemeClr val="accent1"/>
              </a:solidFill>
            </a:rPr>
            <a:t>: mediante conocimientos inteligentes</a:t>
          </a:r>
        </a:p>
      </dsp:txBody>
      <dsp:txXfrm>
        <a:off x="1996403" y="1856152"/>
        <a:ext cx="1106363" cy="813311"/>
      </dsp:txXfrm>
    </dsp:sp>
    <dsp:sp modelId="{37F1D87E-B683-4FD8-AB71-5F87D37D1791}">
      <dsp:nvSpPr>
        <dsp:cNvPr id="0" name=""/>
        <dsp:cNvSpPr/>
      </dsp:nvSpPr>
      <dsp:spPr>
        <a:xfrm>
          <a:off x="319072" y="314750"/>
          <a:ext cx="2970354" cy="2970354"/>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s-ES" sz="1200" kern="1200" noProof="0" dirty="0">
            <a:solidFill>
              <a:schemeClr val="accent1"/>
            </a:solidFill>
          </a:endParaRPr>
        </a:p>
        <a:p>
          <a:pPr marL="0" lvl="0" indent="0" algn="ctr" defTabSz="533400">
            <a:lnSpc>
              <a:spcPct val="90000"/>
            </a:lnSpc>
            <a:spcBef>
              <a:spcPct val="0"/>
            </a:spcBef>
            <a:spcAft>
              <a:spcPct val="35000"/>
            </a:spcAft>
            <a:buNone/>
          </a:pPr>
          <a:r>
            <a:rPr lang="es-ES" sz="1100" b="1" kern="1200" noProof="0" dirty="0">
              <a:solidFill>
                <a:schemeClr val="accent1"/>
              </a:solidFill>
            </a:rPr>
            <a:t>Interactúa con empresas</a:t>
          </a:r>
          <a:r>
            <a:rPr lang="es-ES" sz="1100" kern="1200" noProof="0" dirty="0">
              <a:solidFill>
                <a:schemeClr val="accent1"/>
              </a:solidFill>
            </a:rPr>
            <a:t>: con quién puedes explorar nuevos proyectos potenciales</a:t>
          </a:r>
        </a:p>
      </dsp:txBody>
      <dsp:txXfrm>
        <a:off x="616461" y="1856152"/>
        <a:ext cx="1096202" cy="813311"/>
      </dsp:txXfrm>
    </dsp:sp>
    <dsp:sp modelId="{D8FB8432-853C-43E6-A593-1AE4200B4B96}">
      <dsp:nvSpPr>
        <dsp:cNvPr id="0" name=""/>
        <dsp:cNvSpPr/>
      </dsp:nvSpPr>
      <dsp:spPr>
        <a:xfrm>
          <a:off x="319072" y="215031"/>
          <a:ext cx="2970354" cy="2970354"/>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solidFill>
                <a:schemeClr val="accent1"/>
              </a:solidFill>
            </a:rPr>
            <a:t>Enciende tu empresa</a:t>
          </a:r>
          <a:r>
            <a:rPr lang="es-ES" sz="1200" kern="1200" noProof="0" dirty="0">
              <a:solidFill>
                <a:schemeClr val="accent1"/>
              </a:solidFill>
            </a:rPr>
            <a:t>: a través de coproyectos</a:t>
          </a:r>
        </a:p>
      </dsp:txBody>
      <dsp:txXfrm>
        <a:off x="616461" y="830672"/>
        <a:ext cx="1096202" cy="813311"/>
      </dsp:txXfrm>
    </dsp:sp>
    <dsp:sp modelId="{5FEAE7E1-1A56-4823-B68A-0C3440315615}">
      <dsp:nvSpPr>
        <dsp:cNvPr id="0" name=""/>
        <dsp:cNvSpPr/>
      </dsp:nvSpPr>
      <dsp:spPr>
        <a:xfrm>
          <a:off x="234912" y="31152"/>
          <a:ext cx="3338112" cy="3338112"/>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234744" y="130871"/>
          <a:ext cx="3338112" cy="3338112"/>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31862" y="126848"/>
          <a:ext cx="3544774" cy="3346157"/>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135193" y="31152"/>
          <a:ext cx="3338112" cy="3338112"/>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17. 07. 2025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‹Nº›</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D2406D0-6D11-4248-9822-6014359FC4D9}" type="slidenum">
              <a:rPr lang="sl-SI" smtClean="0"/>
              <a:t>22</a:t>
            </a:fld>
            <a:endParaRPr lang="sl-SI"/>
          </a:p>
        </p:txBody>
      </p:sp>
    </p:spTree>
    <p:extLst>
      <p:ext uri="{BB962C8B-B14F-4D97-AF65-F5344CB8AC3E}">
        <p14:creationId xmlns:p14="http://schemas.microsoft.com/office/powerpoint/2010/main" val="175450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D2406D0-6D11-4248-9822-6014359FC4D9}" type="slidenum">
              <a:rPr lang="sl-SI" smtClean="0"/>
              <a:t>23</a:t>
            </a:fld>
            <a:endParaRPr lang="sl-SI"/>
          </a:p>
        </p:txBody>
      </p:sp>
    </p:spTree>
    <p:extLst>
      <p:ext uri="{BB962C8B-B14F-4D97-AF65-F5344CB8AC3E}">
        <p14:creationId xmlns:p14="http://schemas.microsoft.com/office/powerpoint/2010/main" val="1201352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D2406D0-6D11-4248-9822-6014359FC4D9}" type="slidenum">
              <a:rPr lang="sl-SI" smtClean="0"/>
              <a:t>28</a:t>
            </a:fld>
            <a:endParaRPr lang="sl-SI"/>
          </a:p>
        </p:txBody>
      </p:sp>
    </p:spTree>
    <p:extLst>
      <p:ext uri="{BB962C8B-B14F-4D97-AF65-F5344CB8AC3E}">
        <p14:creationId xmlns:p14="http://schemas.microsoft.com/office/powerpoint/2010/main" val="3435362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vator.tv/"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hyperlink" Target="https://foundersnetwork.com/" TargetMode="Externa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www.women-entrepreneurs.eu/" TargetMode="External"/><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file:///C:\Users\2025AA\Downloads\European%20Network%20of%20Mentors%20for%20Women%20Entrepreneur_rev.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society.com/wp-content/uploads/CO_business_2013.pdf" TargetMode="Externa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edih&amp;f%5b1%5d=edih_soe: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edih&amp;f%5b1%5d=edih_soe: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hyperlink" Target="https://www.maxwell.syr.edu/docs/default-source/ektron-files/interested-based-negotiation-neil-katz-and-kevin-mcnulty.pdf?sfvrsn=2cd0bff1_7" TargetMode="External"/><Relationship Id="rId2" Type="http://schemas.openxmlformats.org/officeDocument/2006/relationships/hyperlink" Target="https://www.egyankosh.ac.in/bitstream/123456789/6522/3/Unit-16.pdf" TargetMode="External"/><Relationship Id="rId1" Type="http://schemas.openxmlformats.org/officeDocument/2006/relationships/slideLayout" Target="../slideLayouts/slideLayout2.xml"/><Relationship Id="rId5" Type="http://schemas.openxmlformats.org/officeDocument/2006/relationships/hyperlink" Target="https://customervaluefoundation.wordpress.com/2018/04/18/is-value-co-creation-always-necessary/" TargetMode="External"/><Relationship Id="rId4" Type="http://schemas.openxmlformats.org/officeDocument/2006/relationships/hyperlink" Target="https://ncwwi.org/files/PPCW_Strategic_Partnerships_Guidance.pdf"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programme2014-20.interreg-central.eu/Content.Node/4STEPS/4STEPS-D.T2.3.2-Digital-Innovation-Hub-development-CNA.pdf" TargetMode="External"/><Relationship Id="rId2" Type="http://schemas.openxmlformats.org/officeDocument/2006/relationships/hyperlink" Target="https://www2.deloitte.com/content/dam/insights/us/articles/platform-strategy-new-level-business-trends/DUP_1048-Business-ecosystems-come-of-age_MASTER_FINAL.pdf"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researchgate.net/publication/228215998_Business_Networks" TargetMode="External"/><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 Id="rId4" Type="http://schemas.openxmlformats.org/officeDocument/2006/relationships/hyperlink" Target="https://www.investopedia.com/articles/economics/09/japanese-keiretsu.asp"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fontScale="90000"/>
          </a:bodyPr>
          <a:lstStyle/>
          <a:p>
            <a:r>
              <a:rPr lang="es-ES" noProof="0" dirty="0"/>
              <a:t>Redes de Negociación </a:t>
            </a:r>
            <a:br>
              <a:rPr lang="es-ES" noProof="0" dirty="0"/>
            </a:br>
            <a:r>
              <a:rPr lang="es-ES" noProof="0" dirty="0"/>
              <a:t>y asociaciones estratégicas</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237525" y="3429000"/>
            <a:ext cx="4259262" cy="1658937"/>
          </a:xfrm>
        </p:spPr>
        <p:txBody>
          <a:bodyPr/>
          <a:lstStyle/>
          <a:p>
            <a:r>
              <a:rPr lang="es-ES" sz="2000" b="0" noProof="0" dirty="0">
                <a:solidFill>
                  <a:schemeClr val="accent1"/>
                </a:solidFill>
              </a:rPr>
              <a:t>BIENVENIDOS A ESTA UNIDAD </a:t>
            </a:r>
            <a:endParaRPr lang="es-ES" noProof="0"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noProof="0"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78947" y="1038957"/>
            <a:ext cx="5605999" cy="830997"/>
          </a:xfrm>
          <a:prstGeom prst="rect">
            <a:avLst/>
          </a:prstGeom>
          <a:noFill/>
        </p:spPr>
        <p:txBody>
          <a:bodyPr wrap="square" lIns="91440" tIns="45720" rIns="91440" bIns="45720" anchor="t">
            <a:spAutoFit/>
          </a:bodyPr>
          <a:lstStyle/>
          <a:p>
            <a:pPr algn="just" defTabSz="457200"/>
            <a:r>
              <a:rPr lang="es-ES" sz="1600" noProof="0" dirty="0">
                <a:solidFill>
                  <a:prstClr val="black"/>
                </a:solidFill>
                <a:ea typeface="Noto Sans"/>
                <a:cs typeface="Noto Sans"/>
              </a:rPr>
              <a:t>Existen enfoques alternativos para negociar con éxito. Aquí, los pasos del libro Estrategias de conflicto y habilidades de negociación:</a:t>
            </a:r>
            <a:endParaRPr lang="es-ES" sz="1600" noProof="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es-ES" sz="3400" b="1" noProof="0" dirty="0">
                <a:solidFill>
                  <a:schemeClr val="accent3">
                    <a:lumMod val="75000"/>
                  </a:schemeClr>
                </a:solidFill>
                <a:ea typeface="Noto Sans" panose="020B0502040504020204" pitchFamily="34" charset="0"/>
                <a:cs typeface="Noto Sans" panose="020B0502040504020204" pitchFamily="34" charset="0"/>
              </a:rPr>
              <a:t>Fases de Negociación</a:t>
            </a: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92060" y="1038957"/>
            <a:ext cx="4920993" cy="3785652"/>
          </a:xfrm>
          <a:prstGeom prst="rect">
            <a:avLst/>
          </a:prstGeom>
          <a:noFill/>
        </p:spPr>
        <p:txBody>
          <a:bodyPr wrap="square">
            <a:spAutoFit/>
          </a:bodyPr>
          <a:lstStyle/>
          <a:p>
            <a:pPr algn="just" defTabSz="457200"/>
            <a:r>
              <a:rPr lang="es-ES" sz="1600" b="1" noProof="0" dirty="0">
                <a:solidFill>
                  <a:prstClr val="black"/>
                </a:solidFill>
                <a:ea typeface="Noto Sans" panose="020B0502040504020204" pitchFamily="34" charset="0"/>
                <a:cs typeface="Noto Sans" panose="020B0502040504020204" pitchFamily="34" charset="0"/>
              </a:rPr>
              <a:t>Negociación: </a:t>
            </a:r>
          </a:p>
          <a:p>
            <a:pPr algn="just" defTabSz="457200"/>
            <a:r>
              <a:rPr lang="es-ES" sz="1600" noProof="0" dirty="0">
                <a:solidFill>
                  <a:prstClr val="black"/>
                </a:solidFill>
                <a:ea typeface="Noto Sans" panose="020B0502040504020204" pitchFamily="34" charset="0"/>
                <a:cs typeface="Noto Sans" panose="020B0502040504020204" pitchFamily="34" charset="0"/>
              </a:rPr>
              <a:t>Los empresarios y directivos intentan llegar a un acuerdo mutuo con la ayuda de diversas estrategias y herramientas de negociación. Deben preocuparse por los hechos y las personas. Este pensamiento puede reforzar su posición. La escucha activa, el </a:t>
            </a:r>
            <a:r>
              <a:rPr lang="es-ES" sz="1600" noProof="0" dirty="0" err="1">
                <a:solidFill>
                  <a:prstClr val="black"/>
                </a:solidFill>
                <a:ea typeface="Noto Sans" panose="020B0502040504020204" pitchFamily="34" charset="0"/>
                <a:cs typeface="Noto Sans" panose="020B0502040504020204" pitchFamily="34" charset="0"/>
              </a:rPr>
              <a:t>feedback</a:t>
            </a:r>
            <a:r>
              <a:rPr lang="es-ES" sz="1600" noProof="0" dirty="0">
                <a:solidFill>
                  <a:prstClr val="black"/>
                </a:solidFill>
                <a:ea typeface="Noto Sans" panose="020B0502040504020204" pitchFamily="34" charset="0"/>
                <a:cs typeface="Noto Sans" panose="020B0502040504020204" pitchFamily="34" charset="0"/>
              </a:rPr>
              <a:t>, la persuasión y las diversas técnicas y barreras de comunicación forman parte de esta fase.</a:t>
            </a:r>
          </a:p>
          <a:p>
            <a:pPr algn="just" defTabSz="457200"/>
            <a:endParaRPr lang="es-ES" sz="1600" noProof="0" dirty="0">
              <a:solidFill>
                <a:prstClr val="black"/>
              </a:solidFill>
              <a:ea typeface="Noto Sans" panose="020B0502040504020204" pitchFamily="34" charset="0"/>
              <a:cs typeface="Noto Sans" panose="020B0502040504020204" pitchFamily="34" charset="0"/>
            </a:endParaRPr>
          </a:p>
          <a:p>
            <a:pPr algn="just" defTabSz="457200"/>
            <a:r>
              <a:rPr lang="es-ES" sz="1600" b="1" noProof="0" dirty="0">
                <a:solidFill>
                  <a:prstClr val="black"/>
                </a:solidFill>
                <a:ea typeface="Noto Sans" panose="020B0502040504020204" pitchFamily="34" charset="0"/>
                <a:cs typeface="Noto Sans" panose="020B0502040504020204" pitchFamily="34" charset="0"/>
              </a:rPr>
              <a:t>Acuerdo: </a:t>
            </a:r>
          </a:p>
          <a:p>
            <a:pPr algn="just" defTabSz="457200"/>
            <a:r>
              <a:rPr lang="es-ES" sz="1600" noProof="0" dirty="0">
                <a:solidFill>
                  <a:prstClr val="black"/>
                </a:solidFill>
                <a:ea typeface="Noto Sans" panose="020B0502040504020204" pitchFamily="34" charset="0"/>
                <a:cs typeface="Noto Sans" panose="020B0502040504020204" pitchFamily="34" charset="0"/>
              </a:rPr>
              <a:t>Es el último y definitivo paso en el que la negociación llega a su fin. Aquí se cierra el acuerdo con los términos y condiciones aceptables para ambas partes.</a:t>
            </a:r>
            <a:endParaRPr lang="es-ES" noProof="0"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059514"/>
            <a:ext cx="5874183" cy="3293209"/>
          </a:xfrm>
          <a:prstGeom prst="rect">
            <a:avLst/>
          </a:prstGeom>
          <a:noFill/>
        </p:spPr>
        <p:txBody>
          <a:bodyPr wrap="square">
            <a:spAutoFit/>
          </a:bodyPr>
          <a:lstStyle/>
          <a:p>
            <a:pPr algn="just" defTabSz="457200"/>
            <a:r>
              <a:rPr lang="es-ES" sz="1600" b="1" noProof="0" dirty="0">
                <a:solidFill>
                  <a:prstClr val="black"/>
                </a:solidFill>
                <a:ea typeface="Noto Sans" panose="020B0502040504020204" pitchFamily="34" charset="0"/>
                <a:cs typeface="Noto Sans" panose="020B0502040504020204" pitchFamily="34" charset="0"/>
              </a:rPr>
              <a:t>Investigación y Preparación: </a:t>
            </a:r>
          </a:p>
          <a:p>
            <a:pPr algn="just" defTabSz="457200"/>
            <a:r>
              <a:rPr lang="es-ES" sz="1600" noProof="0" dirty="0">
                <a:solidFill>
                  <a:prstClr val="black"/>
                </a:solidFill>
                <a:ea typeface="Noto Sans" panose="020B0502040504020204" pitchFamily="34" charset="0"/>
                <a:cs typeface="Noto Sans" panose="020B0502040504020204" pitchFamily="34" charset="0"/>
              </a:rPr>
              <a:t>Significa acumular información diversa sobre los problemas y las alternativas y acceder a información más suave sobre los intereses, la posición, la personalidad y el estilo de otras partes interesadas.</a:t>
            </a:r>
          </a:p>
          <a:p>
            <a:pPr algn="just" defTabSz="457200"/>
            <a:endParaRPr lang="es-ES" sz="1600" noProof="0" dirty="0">
              <a:solidFill>
                <a:prstClr val="black"/>
              </a:solidFill>
              <a:ea typeface="Noto Sans" panose="020B0502040504020204" pitchFamily="34" charset="0"/>
              <a:cs typeface="Noto Sans" panose="020B0502040504020204" pitchFamily="34" charset="0"/>
            </a:endParaRPr>
          </a:p>
          <a:p>
            <a:pPr algn="just" defTabSz="457200"/>
            <a:r>
              <a:rPr lang="es-ES" sz="1600" b="1" noProof="0" dirty="0">
                <a:solidFill>
                  <a:prstClr val="black"/>
                </a:solidFill>
                <a:ea typeface="Noto Sans" panose="020B0502040504020204" pitchFamily="34" charset="0"/>
                <a:cs typeface="Noto Sans" panose="020B0502040504020204" pitchFamily="34" charset="0"/>
              </a:rPr>
              <a:t>Presentación: </a:t>
            </a:r>
          </a:p>
          <a:p>
            <a:pPr algn="just" defTabSz="457200"/>
            <a:r>
              <a:rPr lang="es-ES" sz="1600" noProof="0" dirty="0">
                <a:solidFill>
                  <a:prstClr val="black"/>
                </a:solidFill>
                <a:ea typeface="Noto Sans" panose="020B0502040504020204" pitchFamily="34" charset="0"/>
                <a:cs typeface="Noto Sans" panose="020B0502040504020204" pitchFamily="34" charset="0"/>
              </a:rPr>
              <a:t>Significa presentar las órdenes y demandas iniciales por escrito u oralmente. Hay que prestar atención a la elección de las palabras adecuadas y a la presentación de uno mismo para proyectar la imagen correcta mediante una comunicación verbal y no verbal eficaz.</a:t>
            </a:r>
          </a:p>
          <a:p>
            <a:pPr algn="just" defTabSz="457200"/>
            <a:endParaRPr lang="es-ES" sz="1600" noProof="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78947" y="1982296"/>
            <a:ext cx="5931291" cy="1077218"/>
          </a:xfrm>
          <a:prstGeom prst="rect">
            <a:avLst/>
          </a:prstGeom>
          <a:noFill/>
        </p:spPr>
        <p:txBody>
          <a:bodyPr wrap="square">
            <a:spAutoFit/>
          </a:bodyPr>
          <a:lstStyle/>
          <a:p>
            <a:pPr defTabSz="457200"/>
            <a:r>
              <a:rPr lang="es-ES" sz="1600" b="1" noProof="0" dirty="0">
                <a:solidFill>
                  <a:schemeClr val="accent1"/>
                </a:solidFill>
                <a:ea typeface="Noto Sans" panose="020B0502040504020204" pitchFamily="34" charset="0"/>
                <a:cs typeface="Noto Sans" panose="020B0502040504020204" pitchFamily="34" charset="0"/>
              </a:rPr>
              <a:t>Fase 1</a:t>
            </a:r>
            <a:r>
              <a:rPr lang="es-ES" sz="1600" noProof="0" dirty="0">
                <a:solidFill>
                  <a:schemeClr val="accent1"/>
                </a:solidFill>
                <a:ea typeface="Noto Sans" panose="020B0502040504020204" pitchFamily="34" charset="0"/>
                <a:cs typeface="Noto Sans" panose="020B0502040504020204" pitchFamily="34" charset="0"/>
              </a:rPr>
              <a:t>: Investigación y preparación</a:t>
            </a:r>
          </a:p>
          <a:p>
            <a:pPr defTabSz="457200"/>
            <a:r>
              <a:rPr lang="es-ES" sz="1600" b="1" noProof="0" dirty="0">
                <a:solidFill>
                  <a:schemeClr val="accent1"/>
                </a:solidFill>
                <a:ea typeface="Noto Sans" panose="020B0502040504020204" pitchFamily="34" charset="0"/>
                <a:cs typeface="Noto Sans" panose="020B0502040504020204" pitchFamily="34" charset="0"/>
              </a:rPr>
              <a:t>Fase 2: </a:t>
            </a:r>
            <a:r>
              <a:rPr lang="es-ES" sz="1600" noProof="0" dirty="0">
                <a:solidFill>
                  <a:schemeClr val="accent1"/>
                </a:solidFill>
                <a:ea typeface="Noto Sans" panose="020B0502040504020204" pitchFamily="34" charset="0"/>
                <a:cs typeface="Noto Sans" panose="020B0502040504020204" pitchFamily="34" charset="0"/>
              </a:rPr>
              <a:t>Presentación</a:t>
            </a:r>
          </a:p>
          <a:p>
            <a:pPr defTabSz="457200"/>
            <a:r>
              <a:rPr lang="es-ES" sz="1600" b="1" noProof="0" dirty="0">
                <a:solidFill>
                  <a:schemeClr val="accent1"/>
                </a:solidFill>
                <a:ea typeface="Noto Sans" panose="020B0502040504020204" pitchFamily="34" charset="0"/>
                <a:cs typeface="Noto Sans" panose="020B0502040504020204" pitchFamily="34" charset="0"/>
              </a:rPr>
              <a:t>Fase 3: </a:t>
            </a:r>
            <a:r>
              <a:rPr lang="es-ES" sz="1600" noProof="0" dirty="0">
                <a:solidFill>
                  <a:schemeClr val="accent1"/>
                </a:solidFill>
                <a:ea typeface="Noto Sans" panose="020B0502040504020204" pitchFamily="34" charset="0"/>
                <a:cs typeface="Noto Sans" panose="020B0502040504020204" pitchFamily="34" charset="0"/>
              </a:rPr>
              <a:t>Negociación</a:t>
            </a:r>
          </a:p>
          <a:p>
            <a:pPr defTabSz="457200"/>
            <a:r>
              <a:rPr lang="es-ES" sz="1600" b="1" noProof="0" dirty="0">
                <a:solidFill>
                  <a:schemeClr val="accent1"/>
                </a:solidFill>
                <a:ea typeface="Noto Sans" panose="020B0502040504020204" pitchFamily="34" charset="0"/>
                <a:cs typeface="Noto Sans" panose="020B0502040504020204" pitchFamily="34" charset="0"/>
              </a:rPr>
              <a:t>Fase 4:</a:t>
            </a:r>
            <a:r>
              <a:rPr lang="es-ES" sz="1600" b="1" noProof="0" dirty="0">
                <a:solidFill>
                  <a:srgbClr val="009999"/>
                </a:solidFill>
                <a:ea typeface="Noto Sans" panose="020B0502040504020204" pitchFamily="34" charset="0"/>
                <a:cs typeface="Noto Sans" panose="020B0502040504020204" pitchFamily="34" charset="0"/>
              </a:rPr>
              <a:t> </a:t>
            </a:r>
            <a:r>
              <a:rPr lang="es-ES" sz="1600" noProof="0" dirty="0">
                <a:solidFill>
                  <a:prstClr val="black"/>
                </a:solidFill>
                <a:ea typeface="Noto Sans" panose="020B0502040504020204" pitchFamily="34" charset="0"/>
                <a:cs typeface="Noto Sans" panose="020B0502040504020204" pitchFamily="34" charset="0"/>
              </a:rPr>
              <a:t>Acuerdo</a:t>
            </a: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es-ES" sz="2000" b="1" noProof="0" dirty="0">
                <a:solidFill>
                  <a:schemeClr val="bg1"/>
                </a:solidFill>
                <a:latin typeface="+mn-lt"/>
                <a:ea typeface="Noto Sans"/>
                <a:cs typeface="Noto Sans"/>
              </a:rPr>
              <a:t>7 etapas de la preparación de una negociación</a:t>
            </a:r>
            <a:br>
              <a:rPr lang="es-ES" sz="2000" noProof="0" dirty="0">
                <a:solidFill>
                  <a:prstClr val="black"/>
                </a:solidFill>
                <a:highlight>
                  <a:srgbClr val="FFFF00"/>
                </a:highlight>
                <a:latin typeface="+mn-lt"/>
                <a:ea typeface="Noto Sans"/>
                <a:cs typeface="Noto Sans"/>
              </a:rPr>
            </a:br>
            <a:br>
              <a:rPr lang="es-ES" sz="2000" noProof="0" dirty="0">
                <a:solidFill>
                  <a:prstClr val="black"/>
                </a:solidFill>
                <a:highlight>
                  <a:srgbClr val="FFFF00"/>
                </a:highlight>
                <a:latin typeface="+mn-lt"/>
                <a:ea typeface="Noto Sans"/>
                <a:cs typeface="Noto Sans"/>
              </a:rPr>
            </a:br>
            <a:r>
              <a:rPr lang="es-ES" sz="1600" noProof="0" dirty="0">
                <a:solidFill>
                  <a:prstClr val="black"/>
                </a:solidFill>
                <a:latin typeface="+mn-lt"/>
                <a:ea typeface="Noto Sans"/>
                <a:cs typeface="Noto Sans"/>
              </a:rPr>
              <a:t>Identificación de las posiciones.</a:t>
            </a:r>
            <a:br>
              <a:rPr lang="es-ES" sz="1600" noProof="0" dirty="0">
                <a:latin typeface="+mn-lt"/>
                <a:ea typeface="Noto Sans" panose="020B0502040504020204" pitchFamily="34" charset="0"/>
                <a:cs typeface="Noto Sans" panose="020B0502040504020204" pitchFamily="34" charset="0"/>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Lluvia  de intereses. </a:t>
            </a:r>
            <a:br>
              <a:rPr lang="es-ES" sz="1600" noProof="0" dirty="0">
                <a:latin typeface="+mn-lt"/>
                <a:ea typeface="Noto Sans" panose="020B0502040504020204" pitchFamily="34" charset="0"/>
                <a:cs typeface="Noto Sans" panose="020B0502040504020204" pitchFamily="34" charset="0"/>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Elaboración de un planteamiento del problema. </a:t>
            </a:r>
            <a:br>
              <a:rPr lang="es-ES" sz="1600" noProof="0" dirty="0">
                <a:latin typeface="+mn-lt"/>
                <a:ea typeface="Noto Sans" panose="020B0502040504020204" pitchFamily="34" charset="0"/>
                <a:cs typeface="Noto Sans" panose="020B0502040504020204" pitchFamily="34" charset="0"/>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Lluvia de ideas. </a:t>
            </a:r>
            <a:br>
              <a:rPr lang="es-ES" sz="1600" noProof="0" dirty="0">
                <a:solidFill>
                  <a:prstClr val="black"/>
                </a:solidFill>
                <a:latin typeface="+mn-lt"/>
                <a:ea typeface="Noto Sans"/>
                <a:cs typeface="Noto Sans"/>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Evaluación y selección de las mejores opciones. </a:t>
            </a:r>
            <a:br>
              <a:rPr lang="es-ES" sz="1600" noProof="0" dirty="0">
                <a:latin typeface="+mn-lt"/>
                <a:ea typeface="Noto Sans" panose="020B0502040504020204" pitchFamily="34" charset="0"/>
                <a:cs typeface="Noto Sans" panose="020B0502040504020204" pitchFamily="34" charset="0"/>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Definición de criterios objetivos. </a:t>
            </a:r>
            <a:br>
              <a:rPr lang="es-ES" sz="1600" noProof="0" dirty="0">
                <a:latin typeface="+mn-lt"/>
                <a:ea typeface="Noto Sans" panose="020B0502040504020204" pitchFamily="34" charset="0"/>
                <a:cs typeface="Noto Sans" panose="020B0502040504020204" pitchFamily="34" charset="0"/>
              </a:rPr>
            </a:br>
            <a:br>
              <a:rPr lang="es-ES" sz="1600" noProof="0" dirty="0">
                <a:latin typeface="+mn-lt"/>
                <a:ea typeface="Noto Sans" panose="020B0502040504020204" pitchFamily="34" charset="0"/>
                <a:cs typeface="Noto Sans" panose="020B0502040504020204" pitchFamily="34" charset="0"/>
              </a:rPr>
            </a:br>
            <a:r>
              <a:rPr lang="es-ES" sz="1600" noProof="0" dirty="0">
                <a:solidFill>
                  <a:prstClr val="black"/>
                </a:solidFill>
                <a:latin typeface="+mn-lt"/>
                <a:ea typeface="Noto Sans"/>
                <a:cs typeface="Noto Sans"/>
              </a:rPr>
              <a:t>Identificación de la mejor alternativa a un acuerdo negociado (BATNA). </a:t>
            </a: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dirty="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384995"/>
          </a:xfrm>
          <a:prstGeom prst="rect">
            <a:avLst/>
          </a:prstGeom>
        </p:spPr>
        <p:txBody>
          <a:bodyPr wrap="square">
            <a:spAutoFit/>
          </a:bodyPr>
          <a:lstStyle/>
          <a:p>
            <a:r>
              <a:rPr lang="es-ES" sz="3400" b="1" noProof="0" dirty="0">
                <a:solidFill>
                  <a:schemeClr val="accent3">
                    <a:lumMod val="75000"/>
                  </a:schemeClr>
                </a:solidFill>
              </a:rPr>
              <a:t>¿Qué es BATNA?</a:t>
            </a:r>
          </a:p>
          <a:p>
            <a:endParaRPr lang="es-ES" b="1" noProof="0" dirty="0">
              <a:solidFill>
                <a:schemeClr val="accent1"/>
              </a:solidFill>
            </a:endParaRPr>
          </a:p>
          <a:p>
            <a:pPr algn="just"/>
            <a:r>
              <a:rPr lang="es-ES" sz="1600" noProof="0" dirty="0">
                <a:solidFill>
                  <a:schemeClr val="accent1"/>
                </a:solidFill>
              </a:rPr>
              <a:t>Antes de llegar a la mesa de negociación, los negociadores sensatos dedican mucho tiempo a identificar su mejor alternativa a un acuerdo negociado, o </a:t>
            </a:r>
            <a:r>
              <a:rPr lang="es-ES" sz="1600" b="1" noProof="0" dirty="0">
                <a:solidFill>
                  <a:schemeClr val="accent1"/>
                </a:solidFill>
              </a:rPr>
              <a:t>BATNA</a:t>
            </a:r>
            <a:r>
              <a:rPr lang="es-ES" sz="1600" noProof="0" dirty="0">
                <a:solidFill>
                  <a:schemeClr val="accent1"/>
                </a:solidFill>
              </a:rPr>
              <a:t>, y a tomar medidas para mejorarla.</a:t>
            </a:r>
          </a:p>
        </p:txBody>
      </p:sp>
      <p:sp>
        <p:nvSpPr>
          <p:cNvPr id="6" name="Dikdörtgen 5"/>
          <p:cNvSpPr/>
          <p:nvPr/>
        </p:nvSpPr>
        <p:spPr>
          <a:xfrm>
            <a:off x="413654" y="1585642"/>
            <a:ext cx="11364687" cy="338554"/>
          </a:xfrm>
          <a:prstGeom prst="rect">
            <a:avLst/>
          </a:prstGeom>
        </p:spPr>
        <p:txBody>
          <a:bodyPr wrap="square">
            <a:spAutoFit/>
          </a:bodyPr>
          <a:lstStyle/>
          <a:p>
            <a:r>
              <a:rPr lang="es-ES" sz="1600" b="1" noProof="0" dirty="0">
                <a:solidFill>
                  <a:schemeClr val="bg1"/>
                </a:solidFill>
              </a:rPr>
              <a:t>Determinar el BATNA en una negociación:  Siga estos cuatro pasos : </a:t>
            </a:r>
          </a:p>
        </p:txBody>
      </p:sp>
      <p:sp>
        <p:nvSpPr>
          <p:cNvPr id="7" name="Dikdörtgen 6"/>
          <p:cNvSpPr/>
          <p:nvPr/>
        </p:nvSpPr>
        <p:spPr>
          <a:xfrm>
            <a:off x="413655" y="1986042"/>
            <a:ext cx="7263495" cy="4031873"/>
          </a:xfrm>
          <a:prstGeom prst="rect">
            <a:avLst/>
          </a:prstGeom>
        </p:spPr>
        <p:txBody>
          <a:bodyPr wrap="square">
            <a:spAutoFit/>
          </a:bodyPr>
          <a:lstStyle/>
          <a:p>
            <a:pPr algn="just"/>
            <a:r>
              <a:rPr lang="es-ES" sz="1600" b="1" noProof="0" dirty="0">
                <a:solidFill>
                  <a:schemeClr val="accent1"/>
                </a:solidFill>
              </a:rPr>
              <a:t>1. Enumera tus alternativas: </a:t>
            </a:r>
            <a:r>
              <a:rPr lang="es-ES" sz="1600" noProof="0" dirty="0">
                <a:solidFill>
                  <a:schemeClr val="accent1"/>
                </a:solidFill>
              </a:rPr>
              <a:t>Enumera tus alternativas: Piensa en todas las alternativas de las que dispones, si la negociación actual acaba en punto muerto. ¿Cuáles son tus opciones de no acuerdo? </a:t>
            </a:r>
          </a:p>
          <a:p>
            <a:endParaRPr lang="es-ES" sz="1600" noProof="0" dirty="0">
              <a:solidFill>
                <a:schemeClr val="accent1"/>
              </a:solidFill>
            </a:endParaRPr>
          </a:p>
          <a:p>
            <a:pPr algn="just"/>
            <a:r>
              <a:rPr lang="es-ES" sz="1600" b="1" noProof="0" dirty="0">
                <a:solidFill>
                  <a:schemeClr val="accent1"/>
                </a:solidFill>
              </a:rPr>
              <a:t>2. Evalúa sus alternativas: </a:t>
            </a:r>
            <a:r>
              <a:rPr lang="es-ES" sz="1600" noProof="0" dirty="0">
                <a:solidFill>
                  <a:schemeClr val="accent1"/>
                </a:solidFill>
              </a:rPr>
              <a:t>Examina cada opción y calcula el valor de perseguir cada una de ellas.</a:t>
            </a:r>
          </a:p>
          <a:p>
            <a:endParaRPr lang="es-ES" sz="1600" noProof="0" dirty="0">
              <a:solidFill>
                <a:schemeClr val="accent1"/>
              </a:solidFill>
            </a:endParaRPr>
          </a:p>
          <a:p>
            <a:pPr algn="just"/>
            <a:r>
              <a:rPr lang="es-ES" sz="1600" b="1" noProof="0" dirty="0">
                <a:solidFill>
                  <a:schemeClr val="accent1"/>
                </a:solidFill>
              </a:rPr>
              <a:t>3. Establece su BATNA: </a:t>
            </a:r>
            <a:r>
              <a:rPr lang="es-ES" sz="1600" noProof="0" dirty="0">
                <a:solidFill>
                  <a:schemeClr val="accent1"/>
                </a:solidFill>
              </a:rPr>
              <a:t>Elija el curso de acción que tenga el mayor valor esperado para usted. Este es tu BATNA, el camino que debes seguir si fracasa la negociación actual.</a:t>
            </a:r>
          </a:p>
          <a:p>
            <a:endParaRPr lang="es-ES" sz="1600" noProof="0" dirty="0">
              <a:solidFill>
                <a:schemeClr val="accent1"/>
              </a:solidFill>
            </a:endParaRPr>
          </a:p>
          <a:p>
            <a:pPr algn="just"/>
            <a:r>
              <a:rPr lang="es-ES" sz="1600" b="1" noProof="0" dirty="0">
                <a:solidFill>
                  <a:schemeClr val="accent1"/>
                </a:solidFill>
              </a:rPr>
              <a:t>4. Calcula </a:t>
            </a:r>
            <a:r>
              <a:rPr lang="es-ES" sz="1600" b="1" dirty="0">
                <a:solidFill>
                  <a:schemeClr val="accent1"/>
                </a:solidFill>
              </a:rPr>
              <a:t>t</a:t>
            </a:r>
            <a:r>
              <a:rPr lang="es-ES" sz="1600" b="1" noProof="0" dirty="0">
                <a:solidFill>
                  <a:schemeClr val="accent1"/>
                </a:solidFill>
              </a:rPr>
              <a:t>u valor de reserva : </a:t>
            </a:r>
            <a:r>
              <a:rPr lang="es-ES" sz="1600" noProof="0" dirty="0">
                <a:solidFill>
                  <a:schemeClr val="accent1"/>
                </a:solidFill>
              </a:rPr>
              <a:t>Ahora que conoces </a:t>
            </a:r>
            <a:r>
              <a:rPr lang="es-ES" sz="1600" dirty="0">
                <a:solidFill>
                  <a:schemeClr val="accent1"/>
                </a:solidFill>
              </a:rPr>
              <a:t>t</a:t>
            </a:r>
            <a:r>
              <a:rPr lang="es-ES" sz="1600" noProof="0" dirty="0">
                <a:solidFill>
                  <a:schemeClr val="accent1"/>
                </a:solidFill>
              </a:rPr>
              <a:t>u BATNA, calcula su valor de reserva, es decir, el precio más bajo que está dispuesto a aceptar. Si el valor del acuerdo que te proponen es inferior a tu valor de reserva, será mejor que rechaces la oferta y sigas con su BATNA. Si la oferta final es superior a su valor de reserva, deberías aceptarla.</a:t>
            </a: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082375" cy="400110"/>
          </a:xfrm>
          <a:prstGeom prst="rect">
            <a:avLst/>
          </a:prstGeom>
          <a:noFill/>
        </p:spPr>
        <p:txBody>
          <a:bodyPr wrap="square" rtlCol="0">
            <a:spAutoFit/>
          </a:bodyPr>
          <a:lstStyle/>
          <a:p>
            <a:r>
              <a:rPr lang="es-ES" sz="1000" noProof="0" dirty="0">
                <a:solidFill>
                  <a:schemeClr val="accent1"/>
                </a:solidFill>
              </a:rPr>
              <a:t>Fuente: </a:t>
            </a:r>
            <a:r>
              <a:rPr lang="es-ES" sz="1000" i="0" noProof="0" dirty="0">
                <a:solidFill>
                  <a:schemeClr val="accent1"/>
                </a:solidFill>
                <a:effectLst/>
              </a:rPr>
              <a:t>Primero diferenciar y luego negociar </a:t>
            </a:r>
            <a:r>
              <a:rPr lang="es-ES" sz="1000" noProof="0" dirty="0">
                <a:solidFill>
                  <a:schemeClr val="accent1"/>
                </a:solidFill>
              </a:rPr>
              <a:t>por</a:t>
            </a:r>
            <a:r>
              <a:rPr lang="es-ES" sz="1000" i="0" noProof="0" dirty="0">
                <a:solidFill>
                  <a:schemeClr val="accent1"/>
                </a:solidFill>
                <a:effectLst/>
              </a:rPr>
              <a:t> BATNA Negotiation Strategy </a:t>
            </a:r>
            <a:r>
              <a:rPr lang="es-ES" sz="1000" i="1" noProof="0" dirty="0">
                <a:solidFill>
                  <a:schemeClr val="accent1"/>
                </a:solidFill>
                <a:latin typeface="Raleway "/>
              </a:rPr>
              <a:t> </a:t>
            </a:r>
            <a:endParaRPr lang="es-ES" sz="1000" noProof="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3"/>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2" y="1986042"/>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En este vídeo, aprenderás los valiosos secretos de cómo practicar la Mejor Alternativa al Acuerdo Negociado (BATNA)</a:t>
            </a:r>
            <a:endParaRPr lang="es-ES" sz="1200" noProof="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43313" y="3007376"/>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1180482558"/>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166278"/>
            <a:ext cx="11223582" cy="1138773"/>
          </a:xfrm>
          <a:prstGeom prst="rect">
            <a:avLst/>
          </a:prstGeom>
          <a:noFill/>
        </p:spPr>
        <p:txBody>
          <a:bodyPr wrap="square">
            <a:spAutoFit/>
          </a:bodyPr>
          <a:lstStyle/>
          <a:p>
            <a:pPr defTabSz="457200"/>
            <a:r>
              <a:rPr lang="es-ES" sz="3400" b="1" noProof="0" dirty="0">
                <a:solidFill>
                  <a:schemeClr val="accent3">
                    <a:lumMod val="75000"/>
                  </a:schemeClr>
                </a:solidFill>
                <a:latin typeface="Raleway "/>
                <a:ea typeface="Noto Sans" panose="020B0502040504020204" pitchFamily="34" charset="0"/>
                <a:cs typeface="Noto Sans" panose="020B0502040504020204" pitchFamily="34" charset="0"/>
              </a:rPr>
              <a:t>Estrategias de negociación para el éxito empresarial 1/3 </a:t>
            </a: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308447" y="1437242"/>
            <a:ext cx="11408849" cy="1077218"/>
          </a:xfrm>
          <a:prstGeom prst="rect">
            <a:avLst/>
          </a:prstGeom>
          <a:noFill/>
        </p:spPr>
        <p:txBody>
          <a:bodyPr wrap="square">
            <a:spAutoFit/>
          </a:bodyPr>
          <a:lstStyle/>
          <a:p>
            <a:pPr algn="just" defTabSz="457200">
              <a:spcBef>
                <a:spcPts val="600"/>
              </a:spcBef>
              <a:spcAft>
                <a:spcPts val="600"/>
              </a:spcAft>
            </a:pPr>
            <a:r>
              <a:rPr lang="es-ES" sz="1600" noProof="0" dirty="0">
                <a:solidFill>
                  <a:prstClr val="black"/>
                </a:solidFill>
                <a:ea typeface="Noto Sans" panose="020B0502040504020204" pitchFamily="34" charset="0"/>
                <a:cs typeface="Noto Sans" panose="020B0502040504020204" pitchFamily="34" charset="0"/>
              </a:rPr>
              <a:t>En la mayoría de las negociaciones, los negociadores no sólo emplean estrategias, sino también métodos de negociación. Es importante que todos los negociadores los conozcan. Es crucial emplear estas estrategias con eficacia, pero también enfrentarse directamente a ellas cuando se emplean contra un negociador. Los métodos se emplean sobre todo para obtener una ventaja sobre la otra parte.</a:t>
            </a:r>
          </a:p>
        </p:txBody>
      </p:sp>
      <p:sp>
        <p:nvSpPr>
          <p:cNvPr id="4" name="Metin kutusu 3">
            <a:extLst>
              <a:ext uri="{FF2B5EF4-FFF2-40B4-BE49-F238E27FC236}">
                <a16:creationId xmlns:a16="http://schemas.microsoft.com/office/drawing/2014/main" id="{722D711A-79A2-C6BB-4451-6A87C0A06D60}"/>
              </a:ext>
            </a:extLst>
          </p:cNvPr>
          <p:cNvSpPr txBox="1"/>
          <p:nvPr/>
        </p:nvSpPr>
        <p:spPr>
          <a:xfrm>
            <a:off x="308447" y="2678952"/>
            <a:ext cx="7647270" cy="3293209"/>
          </a:xfrm>
          <a:prstGeom prst="rect">
            <a:avLst/>
          </a:prstGeom>
          <a:noFill/>
        </p:spPr>
        <p:txBody>
          <a:bodyPr wrap="square" lIns="91440" tIns="45720" rIns="91440" bIns="45720" anchor="t">
            <a:spAutoFit/>
          </a:bodyPr>
          <a:lstStyle/>
          <a:p>
            <a:pPr lvl="0" algn="just" defTabSz="457200"/>
            <a:r>
              <a:rPr lang="es-ES" sz="1600" b="1" noProof="0" dirty="0">
                <a:solidFill>
                  <a:schemeClr val="bg1">
                    <a:lumMod val="75000"/>
                  </a:schemeClr>
                </a:solidFill>
                <a:ea typeface="Noto Sans"/>
                <a:cs typeface="Noto Sans"/>
              </a:rPr>
              <a:t>Estrategias para la negociación</a:t>
            </a:r>
            <a:endParaRPr lang="es-ES" sz="1600" noProof="0" dirty="0">
              <a:solidFill>
                <a:schemeClr val="bg1">
                  <a:lumMod val="75000"/>
                </a:schemeClr>
              </a:solidFill>
              <a:highlight>
                <a:srgbClr val="FFFF00"/>
              </a:highlight>
              <a:ea typeface="Noto Sans"/>
              <a:cs typeface="Noto Sans"/>
            </a:endParaRPr>
          </a:p>
          <a:p>
            <a:pPr algn="just" defTabSz="457200"/>
            <a:endParaRPr lang="es-ES" sz="1600" b="1" noProof="0" dirty="0">
              <a:solidFill>
                <a:prstClr val="black"/>
              </a:solidFill>
              <a:ea typeface="Noto Sans" panose="020B0502040504020204" pitchFamily="34" charset="0"/>
              <a:cs typeface="Noto Sans" panose="020B0502040504020204" pitchFamily="34" charset="0"/>
            </a:endParaRPr>
          </a:p>
          <a:p>
            <a:pPr algn="just" defTabSz="457200"/>
            <a:r>
              <a:rPr lang="es-ES" sz="1600" b="1" dirty="0" err="1">
                <a:solidFill>
                  <a:schemeClr val="accent1"/>
                </a:solidFill>
              </a:rPr>
              <a:t>Nibbling</a:t>
            </a:r>
            <a:r>
              <a:rPr lang="es-ES" sz="1600" dirty="0">
                <a:solidFill>
                  <a:schemeClr val="accent1"/>
                </a:solidFill>
              </a:rPr>
              <a:t>: El “</a:t>
            </a:r>
            <a:r>
              <a:rPr lang="es-ES" sz="1600" dirty="0" err="1">
                <a:solidFill>
                  <a:schemeClr val="accent1"/>
                </a:solidFill>
              </a:rPr>
              <a:t>nibble</a:t>
            </a:r>
            <a:r>
              <a:rPr lang="es-ES" sz="1600" dirty="0">
                <a:solidFill>
                  <a:schemeClr val="accent1"/>
                </a:solidFill>
              </a:rPr>
              <a:t>” o también llamado “extra” es una de las tácticas más populares entre los vendedores. Se utiliza después de que se haya cerrado un trato. Esta táctica se llama “extra” porque se añade un costo adicional al acuerdo; por ejemplo, se acuerda un precio de $1,000, pero de repente se informa que deben sumarse $50 por la entrega y $70 por la instalación.</a:t>
            </a:r>
          </a:p>
          <a:p>
            <a:pPr algn="just" defTabSz="457200"/>
            <a:endParaRPr lang="es-ES" sz="1600" noProof="0" dirty="0">
              <a:solidFill>
                <a:schemeClr val="accent1"/>
              </a:solidFill>
              <a:ea typeface="Noto Sans" panose="020B0502040504020204" pitchFamily="34" charset="0"/>
              <a:cs typeface="Noto Sans" panose="020B0502040504020204" pitchFamily="34" charset="0"/>
            </a:endParaRPr>
          </a:p>
          <a:p>
            <a:pPr algn="just" defTabSz="457200"/>
            <a:r>
              <a:rPr lang="es-ES" sz="1600" b="1" noProof="0" dirty="0">
                <a:solidFill>
                  <a:prstClr val="black"/>
                </a:solidFill>
                <a:ea typeface="Noto Sans"/>
                <a:cs typeface="Noto Sans"/>
              </a:rPr>
              <a:t>El uso de la autoridad superior: </a:t>
            </a:r>
            <a:r>
              <a:rPr lang="es-ES" sz="1600" noProof="0" dirty="0">
                <a:solidFill>
                  <a:prstClr val="black"/>
                </a:solidFill>
                <a:ea typeface="Noto Sans"/>
                <a:cs typeface="Noto Sans"/>
              </a:rPr>
              <a:t>Durante la negociación, un negociador sólo puede negociar sobre determinados temas y su poder de negociación está limitado por alguna autoridad superior. No puede revelar cierta información porque está más allá del límite de su competencia. Debe apelar a la autoridad que puede tomar las decisiones finales.</a:t>
            </a: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rcRect l="35857"/>
          <a:stretch>
            <a:fillRect/>
          </a:stretch>
        </p:blipFill>
        <p:spPr>
          <a:xfrm>
            <a:off x="8166100" y="885839"/>
            <a:ext cx="6217644"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5899746" y="5023059"/>
            <a:ext cx="6966856" cy="246221"/>
          </a:xfrm>
          <a:prstGeom prst="rect">
            <a:avLst/>
          </a:prstGeom>
          <a:noFill/>
        </p:spPr>
        <p:txBody>
          <a:bodyPr wrap="square">
            <a:spAutoFit/>
          </a:bodyPr>
          <a:lstStyle/>
          <a:p>
            <a:pPr algn="ctr"/>
            <a:r>
              <a:rPr lang="es-ES" sz="1000" noProof="0" dirty="0">
                <a:solidFill>
                  <a:schemeClr val="accent1"/>
                </a:solidFill>
              </a:rPr>
              <a:t>Fuente de Imagen: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308447" y="144976"/>
            <a:ext cx="11408849" cy="1138773"/>
          </a:xfrm>
          <a:prstGeom prst="rect">
            <a:avLst/>
          </a:prstGeom>
          <a:noFill/>
        </p:spPr>
        <p:txBody>
          <a:bodyPr wrap="square">
            <a:spAutoFit/>
          </a:bodyPr>
          <a:lstStyle/>
          <a:p>
            <a:pPr algn="just" defTabSz="457200"/>
            <a:r>
              <a:rPr lang="es-ES" sz="3400" b="1" noProof="0" dirty="0">
                <a:solidFill>
                  <a:schemeClr val="accent3">
                    <a:lumMod val="75000"/>
                  </a:schemeClr>
                </a:solidFill>
                <a:latin typeface="Raleway "/>
                <a:ea typeface="Noto Sans" panose="020B0502040504020204" pitchFamily="34" charset="0"/>
                <a:cs typeface="Noto Sans" panose="020B0502040504020204" pitchFamily="34" charset="0"/>
              </a:rPr>
              <a:t>Estrategias de negociación para el éxito empresarial 2/3 </a:t>
            </a: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1077218"/>
          </a:xfrm>
          <a:prstGeom prst="rect">
            <a:avLst/>
          </a:prstGeom>
          <a:noFill/>
        </p:spPr>
        <p:txBody>
          <a:bodyPr wrap="square">
            <a:spAutoFit/>
          </a:bodyPr>
          <a:lstStyle/>
          <a:p>
            <a:pPr algn="just" defTabSz="457200"/>
            <a:r>
              <a:rPr lang="es-ES" sz="1600" b="1" noProof="0" dirty="0">
                <a:solidFill>
                  <a:prstClr val="black"/>
                </a:solidFill>
                <a:ea typeface="Noto Sans" panose="020B0502040504020204" pitchFamily="34" charset="0"/>
                <a:cs typeface="Noto Sans" panose="020B0502040504020204" pitchFamily="34" charset="0"/>
              </a:rPr>
              <a:t>El poder de la legitimidad: </a:t>
            </a:r>
            <a:r>
              <a:rPr lang="es-ES" sz="1600" noProof="0" dirty="0">
                <a:solidFill>
                  <a:prstClr val="black"/>
                </a:solidFill>
                <a:ea typeface="Noto Sans" panose="020B0502040504020204" pitchFamily="34" charset="0"/>
                <a:cs typeface="Noto Sans" panose="020B0502040504020204" pitchFamily="34" charset="0"/>
              </a:rPr>
              <a:t>El poder del negociador aumenta cuando utiliza normas de legitimidad para persuadir a los demás. Siempre es beneficioso preparar los documentos que definen lo que entra y lo que se queda fuera.</a:t>
            </a: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347724"/>
            <a:ext cx="7292494" cy="1569660"/>
          </a:xfrm>
          <a:prstGeom prst="rect">
            <a:avLst/>
          </a:prstGeom>
          <a:noFill/>
        </p:spPr>
        <p:txBody>
          <a:bodyPr wrap="square">
            <a:spAutoFit/>
          </a:bodyPr>
          <a:lstStyle/>
          <a:p>
            <a:pPr algn="just" defTabSz="457200"/>
            <a:r>
              <a:rPr lang="es-ES" sz="1600" b="1" noProof="0" dirty="0">
                <a:solidFill>
                  <a:prstClr val="black"/>
                </a:solidFill>
                <a:ea typeface="Noto Sans" panose="020B0502040504020204" pitchFamily="34" charset="0"/>
                <a:cs typeface="Noto Sans" panose="020B0502040504020204" pitchFamily="34" charset="0"/>
              </a:rPr>
              <a:t>El poder de retirarse: </a:t>
            </a:r>
            <a:r>
              <a:rPr lang="es-ES" sz="1600" noProof="0" dirty="0">
                <a:solidFill>
                  <a:prstClr val="black"/>
                </a:solidFill>
                <a:ea typeface="Noto Sans" panose="020B0502040504020204" pitchFamily="34" charset="0"/>
                <a:cs typeface="Noto Sans" panose="020B0502040504020204" pitchFamily="34" charset="0"/>
              </a:rPr>
              <a:t>es también una de las tácticas más extendidas en la negociación empresarial. Sin embargo, los negociadores deben tener mucho cuidado al aplicar esta táctica porque también puede romper inmediatamente todo el proceso de negociación. El mayor error en las negociaciones cuando un negociador resulta estar apegado en la negociación y no tiene con qué negociar.</a:t>
            </a: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es-ES" sz="1000" noProof="0" dirty="0">
                <a:solidFill>
                  <a:schemeClr val="accent1"/>
                </a:solidFill>
              </a:rPr>
              <a:t>Fuente de Imagen: Istockphoto.com</a:t>
            </a:r>
          </a:p>
        </p:txBody>
      </p:sp>
      <p:sp>
        <p:nvSpPr>
          <p:cNvPr id="4" name="Metin kutusu 3">
            <a:extLst>
              <a:ext uri="{FF2B5EF4-FFF2-40B4-BE49-F238E27FC236}">
                <a16:creationId xmlns:a16="http://schemas.microsoft.com/office/drawing/2014/main" id="{3855E0E5-7C61-4FF1-76D7-17730F2017B8}"/>
              </a:ext>
            </a:extLst>
          </p:cNvPr>
          <p:cNvSpPr txBox="1"/>
          <p:nvPr/>
        </p:nvSpPr>
        <p:spPr>
          <a:xfrm>
            <a:off x="308447" y="144976"/>
            <a:ext cx="11408849" cy="1138773"/>
          </a:xfrm>
          <a:prstGeom prst="rect">
            <a:avLst/>
          </a:prstGeom>
          <a:noFill/>
        </p:spPr>
        <p:txBody>
          <a:bodyPr wrap="square">
            <a:spAutoFit/>
          </a:bodyPr>
          <a:lstStyle/>
          <a:p>
            <a:pPr algn="just" defTabSz="457200"/>
            <a:r>
              <a:rPr lang="es-ES" sz="3400" b="1" noProof="0" dirty="0">
                <a:solidFill>
                  <a:schemeClr val="accent3">
                    <a:lumMod val="75000"/>
                  </a:schemeClr>
                </a:solidFill>
                <a:latin typeface="Raleway "/>
                <a:ea typeface="Noto Sans" panose="020B0502040504020204" pitchFamily="34" charset="0"/>
                <a:cs typeface="Noto Sans" panose="020B0502040504020204" pitchFamily="34" charset="0"/>
              </a:rPr>
              <a:t>Estrategias de negociación para el éxito empresarial 3/3 </a:t>
            </a: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a:bodyPr>
          <a:lstStyle/>
          <a:p>
            <a:r>
              <a:rPr lang="es-ES" sz="3400" b="1" noProof="0" dirty="0"/>
              <a:t>2°: Crear y cultivar asociaciones estratégicas – 1/2 ​</a:t>
            </a:r>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s-ES" b="1" noProof="0" dirty="0">
                <a:solidFill>
                  <a:schemeClr val="bg1"/>
                </a:solidFill>
              </a:rPr>
              <a:t>INTRODUCCIÓN </a:t>
            </a:r>
          </a:p>
          <a:p>
            <a:pPr>
              <a:lnSpc>
                <a:spcPct val="150000"/>
              </a:lnSpc>
            </a:pPr>
            <a:endParaRPr lang="es-ES" sz="2000" b="1" noProof="0"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77547"/>
          </a:xfrm>
          <a:prstGeom prst="rect">
            <a:avLst/>
          </a:prstGeom>
          <a:noFill/>
        </p:spPr>
        <p:txBody>
          <a:bodyPr wrap="square" lIns="91440" tIns="45720" rIns="91440" bIns="45720" anchor="t">
            <a:spAutoFit/>
          </a:bodyPr>
          <a:lstStyle/>
          <a:p>
            <a:pPr algn="just"/>
            <a:r>
              <a:rPr lang="es-ES" noProof="0" dirty="0">
                <a:solidFill>
                  <a:schemeClr val="accent1"/>
                </a:solidFill>
              </a:rPr>
              <a:t>Esta unidad te dota de las habilidades y estrategias esenciales para lograr el éxito empresarial mediante la creación y el cultivo de alianzas estratégicas. </a:t>
            </a:r>
          </a:p>
          <a:p>
            <a:pPr algn="just"/>
            <a:endParaRPr lang="es-ES" noProof="0" dirty="0">
              <a:solidFill>
                <a:schemeClr val="accent1"/>
              </a:solidFill>
            </a:endParaRPr>
          </a:p>
          <a:p>
            <a:pPr algn="just"/>
            <a:r>
              <a:rPr lang="es-ES" noProof="0" dirty="0">
                <a:solidFill>
                  <a:schemeClr val="accent1"/>
                </a:solidFill>
              </a:rPr>
              <a:t>Ganarás las habilidades y estrategias esenciales para lograr el éxito empresarial mediante la construcción, las asociaciones estratégicas y la comprensión global de cómo las alianzas y asociaciones eficaces pueden impulsar el crecimiento, mejorar la ventaja competitiva, y abrir nuevas oportunidades de mercado.</a:t>
            </a:r>
            <a:endParaRPr lang="es-ES" sz="1600" noProof="0" dirty="0">
              <a:solidFill>
                <a:schemeClr val="accent1"/>
              </a:solidFill>
            </a:endParaRPr>
          </a:p>
          <a:p>
            <a:pPr algn="just"/>
            <a:endParaRPr lang="es-ES" sz="1600" noProof="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224"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es-ES" sz="1000" noProof="0" dirty="0">
                <a:solidFill>
                  <a:schemeClr val="accent1"/>
                </a:solidFill>
              </a:rPr>
              <a:t>Fuente de Imagen: stockphoto.com</a:t>
            </a: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406399" y="184484"/>
            <a:ext cx="10087865" cy="807422"/>
          </a:xfrm>
        </p:spPr>
        <p:txBody>
          <a:bodyPr>
            <a:normAutofit/>
          </a:bodyPr>
          <a:lstStyle/>
          <a:p>
            <a:r>
              <a:rPr lang="es-ES" sz="3400" b="1" noProof="0" dirty="0"/>
              <a:t> Crear y cultivar asociaciones estratégicas– 2/2</a:t>
            </a:r>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884694"/>
            <a:ext cx="11137232" cy="4801314"/>
          </a:xfrm>
          <a:prstGeom prst="rect">
            <a:avLst/>
          </a:prstGeom>
          <a:noFill/>
        </p:spPr>
        <p:txBody>
          <a:bodyPr wrap="square" lIns="91440" tIns="45720" rIns="91440" bIns="45720" rtlCol="0" anchor="t">
            <a:spAutoFit/>
          </a:bodyPr>
          <a:lstStyle/>
          <a:p>
            <a:pPr algn="just"/>
            <a:endParaRPr lang="es-ES" b="0" i="0" noProof="0" dirty="0">
              <a:solidFill>
                <a:schemeClr val="accent1"/>
              </a:solidFill>
              <a:effectLst/>
              <a:ea typeface="Noto Sans"/>
              <a:cs typeface="Noto Sans"/>
            </a:endParaRPr>
          </a:p>
          <a:p>
            <a:pPr algn="just"/>
            <a:r>
              <a:rPr lang="es-ES" sz="1600" b="1" i="0" noProof="0" dirty="0">
                <a:solidFill>
                  <a:srgbClr val="FF0000"/>
                </a:solidFill>
                <a:effectLst/>
                <a:ea typeface="Noto Sans"/>
                <a:cs typeface="Noto Sans"/>
              </a:rPr>
              <a:t>Las Asociaciones Estratégicas</a:t>
            </a:r>
            <a:r>
              <a:rPr lang="es-ES" sz="1600" b="1" i="0" noProof="0" dirty="0">
                <a:solidFill>
                  <a:schemeClr val="accent1"/>
                </a:solidFill>
                <a:effectLst/>
                <a:ea typeface="Noto Sans"/>
                <a:cs typeface="Noto Sans"/>
              </a:rPr>
              <a:t> </a:t>
            </a:r>
            <a:r>
              <a:rPr lang="es-ES" sz="1600" i="0" noProof="0" dirty="0">
                <a:solidFill>
                  <a:schemeClr val="accent1"/>
                </a:solidFill>
                <a:effectLst/>
                <a:ea typeface="Noto Sans"/>
                <a:cs typeface="Noto Sans"/>
              </a:rPr>
              <a:t>se dividen en tres categorías</a:t>
            </a:r>
            <a:endParaRPr lang="es-ES" sz="1600" i="0" noProof="0" dirty="0">
              <a:solidFill>
                <a:schemeClr val="accent1"/>
              </a:solidFill>
              <a:effectLst/>
              <a:highlight>
                <a:srgbClr val="FFFF00"/>
              </a:highlight>
              <a:ea typeface="Noto Sans"/>
              <a:cs typeface="Noto Sans"/>
            </a:endParaRPr>
          </a:p>
          <a:p>
            <a:pPr algn="just"/>
            <a:endParaRPr lang="es-ES" sz="1600" noProof="0" dirty="0">
              <a:solidFill>
                <a:schemeClr val="accent1"/>
              </a:solidFill>
              <a:ea typeface="Noto Sans" panose="020B0502040504020204" pitchFamily="34" charset="0"/>
              <a:cs typeface="Noto Sans" panose="020B0502040504020204" pitchFamily="34" charset="0"/>
            </a:endParaRPr>
          </a:p>
          <a:p>
            <a:pPr marL="914400" lvl="1" indent="-457200" algn="just">
              <a:buFont typeface="Arial" panose="020B0604020202020204" pitchFamily="34" charset="0"/>
              <a:buChar char="•"/>
            </a:pPr>
            <a:r>
              <a:rPr lang="es-ES" sz="1600" b="0" noProof="0" dirty="0">
                <a:solidFill>
                  <a:schemeClr val="accent1"/>
                </a:solidFill>
                <a:effectLst/>
                <a:ea typeface="Noto Sans"/>
                <a:cs typeface="Noto Sans"/>
              </a:rPr>
              <a:t>Acuerdos contractuales</a:t>
            </a:r>
          </a:p>
          <a:p>
            <a:pPr marL="914400" lvl="1" indent="-457200" algn="just">
              <a:buFont typeface="Arial" panose="020B0604020202020204" pitchFamily="34" charset="0"/>
              <a:buChar char="•"/>
            </a:pPr>
            <a:r>
              <a:rPr lang="es-ES" sz="1600" b="0" noProof="0" dirty="0">
                <a:solidFill>
                  <a:schemeClr val="accent1"/>
                </a:solidFill>
                <a:effectLst/>
                <a:ea typeface="Noto Sans"/>
                <a:cs typeface="Noto Sans"/>
              </a:rPr>
              <a:t>Inversiones de capital</a:t>
            </a:r>
          </a:p>
          <a:p>
            <a:pPr marL="914400" lvl="1" indent="-457200" algn="just">
              <a:buFont typeface="Arial" panose="020B0604020202020204" pitchFamily="34" charset="0"/>
              <a:buChar char="•"/>
            </a:pPr>
            <a:r>
              <a:rPr lang="es-ES" sz="1600" b="0" noProof="0" dirty="0">
                <a:solidFill>
                  <a:schemeClr val="accent1"/>
                </a:solidFill>
                <a:effectLst/>
                <a:ea typeface="Noto Sans"/>
                <a:cs typeface="Noto Sans"/>
              </a:rPr>
              <a:t>Empresas conjuntas, como se explica a continuación.</a:t>
            </a:r>
          </a:p>
          <a:p>
            <a:pPr marL="457200" indent="-457200" algn="just">
              <a:buAutoNum type="arabicParenBoth"/>
            </a:pPr>
            <a:endParaRPr lang="es-ES" sz="1600" i="1" noProof="0" dirty="0">
              <a:solidFill>
                <a:schemeClr val="accent1"/>
              </a:solidFill>
              <a:ea typeface="Noto Sans" panose="020B0502040504020204" pitchFamily="34" charset="0"/>
              <a:cs typeface="Noto Sans" panose="020B0502040504020204" pitchFamily="34" charset="0"/>
            </a:endParaRPr>
          </a:p>
          <a:p>
            <a:pPr algn="just"/>
            <a:r>
              <a:rPr lang="es-ES" sz="1600" b="1" noProof="0" dirty="0">
                <a:solidFill>
                  <a:schemeClr val="accent1"/>
                </a:solidFill>
                <a:ea typeface="Noto Sans"/>
                <a:cs typeface="Noto Sans"/>
              </a:rPr>
              <a:t>Los acuerdos contractuales </a:t>
            </a:r>
            <a:r>
              <a:rPr lang="es-ES" sz="1600" noProof="0" dirty="0">
                <a:solidFill>
                  <a:schemeClr val="accent1"/>
                </a:solidFill>
                <a:ea typeface="Noto Sans"/>
                <a:cs typeface="Noto Sans"/>
              </a:rPr>
              <a:t>implican alianzas no accionariales como acuerdos de distribución, relaciones de subcontratación, acuerdos de franquicia o licencia y asociaciones de I+D. También incluyen relaciones simbióticas, en las que colaboran organizaciones que sirven a mercados aparentemente no relacionados. </a:t>
            </a:r>
          </a:p>
          <a:p>
            <a:pPr algn="just"/>
            <a:endParaRPr lang="es-ES" sz="1600" b="1" dirty="0">
              <a:solidFill>
                <a:schemeClr val="accent1"/>
              </a:solidFill>
              <a:ea typeface="Noto Sans"/>
              <a:cs typeface="Noto Sans"/>
            </a:endParaRPr>
          </a:p>
          <a:p>
            <a:pPr algn="just"/>
            <a:r>
              <a:rPr lang="es-ES" sz="1600" b="1" noProof="0" dirty="0">
                <a:solidFill>
                  <a:schemeClr val="accent1"/>
                </a:solidFill>
                <a:ea typeface="Noto Sans"/>
                <a:cs typeface="Noto Sans"/>
              </a:rPr>
              <a:t>Las inversiones de capital </a:t>
            </a:r>
            <a:r>
              <a:rPr lang="es-ES" sz="1600" noProof="0" dirty="0">
                <a:solidFill>
                  <a:schemeClr val="accent1"/>
                </a:solidFill>
                <a:ea typeface="Noto Sans"/>
                <a:cs typeface="Noto Sans"/>
              </a:rPr>
              <a:t>implican que una empresa adquiere una participación minoritaria en una empresa asociada. Estas inversiones permiten a la empresa inversora entrar y conocer mercados potenciales atractivos. También permiten acceder a tecnologías o productos prometedores que aún no han sido probados en el mercado.</a:t>
            </a:r>
          </a:p>
          <a:p>
            <a:pPr algn="just"/>
            <a:endParaRPr lang="es-ES" sz="1600" noProof="0" dirty="0">
              <a:solidFill>
                <a:schemeClr val="accent1"/>
              </a:solidFill>
              <a:ea typeface="Noto Sans" panose="020B0502040504020204" pitchFamily="34" charset="0"/>
              <a:cs typeface="Noto Sans" panose="020B0502040504020204" pitchFamily="34" charset="0"/>
            </a:endParaRPr>
          </a:p>
          <a:p>
            <a:pPr algn="just"/>
            <a:r>
              <a:rPr lang="es-ES" sz="1600" b="1" noProof="0" dirty="0">
                <a:solidFill>
                  <a:schemeClr val="accent1"/>
                </a:solidFill>
                <a:ea typeface="Noto Sans"/>
                <a:cs typeface="Noto Sans"/>
              </a:rPr>
              <a:t>Las empresas conjuntas </a:t>
            </a:r>
            <a:r>
              <a:rPr lang="es-ES" sz="1600" noProof="0" dirty="0">
                <a:solidFill>
                  <a:schemeClr val="accent1"/>
                </a:solidFill>
                <a:ea typeface="Noto Sans"/>
                <a:cs typeface="Noto Sans"/>
              </a:rPr>
              <a:t>implican a dos o más empresas independientes que forman una tercera entidad. Cada empresa aporta recursos y comparte el control (y los beneficios o pérdidas) de la empresa. La empresa puede existir para un proyecto a corto plazo, como un gran trabajo de construcción, o para una relación comercial a largo plazo, una estrategia habitual para las empresas que quieren entrar en mercados extranjeros.</a:t>
            </a: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527384" y="1413063"/>
            <a:ext cx="11137232" cy="3785652"/>
          </a:xfrm>
          <a:prstGeom prst="rect">
            <a:avLst/>
          </a:prstGeom>
          <a:noFill/>
        </p:spPr>
        <p:txBody>
          <a:bodyPr wrap="square" lIns="91440" tIns="45720" rIns="91440" bIns="45720" rtlCol="0" anchor="t">
            <a:spAutoFit/>
          </a:bodyPr>
          <a:lstStyle/>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Tener impacto en el mismo cliente/sinergias de servicio al cliente.</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Crear eficiencias.</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evitar la duplicación y reducir la fragmentación de los servicios.</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prestar un servicio mejor del que se puede prestar solo. </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acceder a los recursos de un socio.</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acceder a las personas que necesita a través de las relaciones con un socio.</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Utilizar la credibilidad de un socio (medioambiental, política, financiera, etc.).</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utilizar la «voz alta» del socio (por ejemplo, los medios de comunicación).Ser una buena referencia para otros en su nombre.</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obtener apoyo moral y psicológico.</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tener un socio con habilidades y capacidades complementarias a las suyas.</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disminuir el potencial de daño del socio o porque el riesgo es demasiado grande para no tenerlo como socio.</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aumentar el potencial de innovación al interactuar con un socio.</a:t>
            </a:r>
          </a:p>
          <a:p>
            <a:pPr marL="742950" lvl="1" indent="-285750" algn="just">
              <a:buFont typeface="Wingdings" panose="05000000000000000000" pitchFamily="2" charset="2"/>
              <a:buChar char="ü"/>
            </a:pPr>
            <a:r>
              <a:rPr lang="es-ES" sz="1600" b="0" i="0" noProof="0" dirty="0">
                <a:solidFill>
                  <a:schemeClr val="accent1"/>
                </a:solidFill>
                <a:effectLst/>
                <a:ea typeface="Noto Sans"/>
                <a:cs typeface="Noto Sans"/>
              </a:rPr>
              <a:t>Para ganar en un proceso democrático o en una votación. </a:t>
            </a:r>
            <a:endParaRPr lang="es-ES" sz="1600" b="0" i="0" noProof="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38740" y="845369"/>
            <a:ext cx="8339667" cy="459165"/>
          </a:xfrm>
          <a:prstGeom prst="rect">
            <a:avLst/>
          </a:prstGeom>
          <a:noFill/>
        </p:spPr>
        <p:txBody>
          <a:bodyPr wrap="square">
            <a:spAutoFit/>
          </a:bodyPr>
          <a:lstStyle/>
          <a:p>
            <a:pPr algn="just">
              <a:lnSpc>
                <a:spcPct val="150000"/>
              </a:lnSpc>
              <a:spcBef>
                <a:spcPts val="600"/>
              </a:spcBef>
              <a:spcAft>
                <a:spcPts val="600"/>
              </a:spcAft>
            </a:pPr>
            <a:r>
              <a:rPr lang="es-ES" b="1" i="0" noProof="0" dirty="0">
                <a:solidFill>
                  <a:schemeClr val="bg1">
                    <a:lumMod val="75000"/>
                  </a:schemeClr>
                </a:solidFill>
                <a:effectLst/>
                <a:ea typeface="Noto Sans"/>
                <a:cs typeface="Noto Sans"/>
              </a:rPr>
              <a:t>Considerar las razones para iniciar o modificar una asociación </a:t>
            </a:r>
            <a:endParaRPr lang="es-ES" noProof="0"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5" y="867844"/>
            <a:ext cx="7560735" cy="5755422"/>
          </a:xfrm>
          <a:prstGeom prst="rect">
            <a:avLst/>
          </a:prstGeom>
          <a:noFill/>
        </p:spPr>
        <p:txBody>
          <a:bodyPr wrap="square" lIns="91440" tIns="45720" rIns="91440" bIns="45720" rtlCol="0" anchor="t">
            <a:spAutoFit/>
          </a:bodyPr>
          <a:lstStyle/>
          <a:p>
            <a:pPr algn="just">
              <a:lnSpc>
                <a:spcPct val="150000"/>
              </a:lnSpc>
            </a:pPr>
            <a:r>
              <a:rPr lang="es-ES" sz="1600" b="1" i="0" noProof="0" dirty="0">
                <a:solidFill>
                  <a:schemeClr val="accent1"/>
                </a:solidFill>
                <a:effectLst/>
                <a:latin typeface="Raleway "/>
                <a:ea typeface="Noto Sans"/>
                <a:cs typeface="Noto Sans"/>
              </a:rPr>
              <a:t>La cocreación de valor </a:t>
            </a:r>
            <a:r>
              <a:rPr lang="es-ES" sz="1600" i="0" noProof="0" dirty="0">
                <a:solidFill>
                  <a:schemeClr val="accent1"/>
                </a:solidFill>
                <a:effectLst/>
                <a:latin typeface="Raleway "/>
                <a:ea typeface="Noto Sans"/>
                <a:cs typeface="Noto Sans"/>
              </a:rPr>
              <a:t>es un tipo específico de colaboración que se considera un proceso innovador e interactivo entre clientes y organizaciones cuyo objetivo es aumentar el valor de un producto o servicio. Uno de los principales objetivos de las empresas es establecer asociaciones estratégicas de forma correcta y eficaz durante el proceso de generación de valor. La gestión eficaz de este proceso, en el que confluyen distintos elementos estratégicos como «recursos financieros», «recursos humanos», «competencias» e «información», maximiza el beneficio y la eficacia de las empresas.</a:t>
            </a:r>
          </a:p>
          <a:p>
            <a:pPr algn="just">
              <a:lnSpc>
                <a:spcPct val="150000"/>
              </a:lnSpc>
            </a:pPr>
            <a:endParaRPr lang="es-ES" sz="1600" i="0" noProof="0" dirty="0">
              <a:solidFill>
                <a:schemeClr val="accent1"/>
              </a:solidFill>
              <a:effectLst/>
              <a:latin typeface="Raleway "/>
              <a:ea typeface="Noto Sans"/>
              <a:cs typeface="Noto Sans"/>
            </a:endParaRPr>
          </a:p>
          <a:p>
            <a:pPr marL="285750" indent="-285750" algn="just">
              <a:lnSpc>
                <a:spcPct val="150000"/>
              </a:lnSpc>
              <a:buFont typeface="Arial" panose="020B0604020202020204" pitchFamily="34" charset="0"/>
              <a:buChar char="•"/>
            </a:pPr>
            <a:r>
              <a:rPr lang="es-ES" sz="1600" b="1" i="0" noProof="0" dirty="0">
                <a:solidFill>
                  <a:schemeClr val="accent1"/>
                </a:solidFill>
                <a:effectLst/>
                <a:latin typeface="Raleway "/>
                <a:ea typeface="Noto Sans"/>
                <a:cs typeface="Noto Sans"/>
              </a:rPr>
              <a:t>Zona verde: </a:t>
            </a:r>
            <a:r>
              <a:rPr lang="es-ES" sz="1600" b="0" i="0" noProof="0" dirty="0">
                <a:solidFill>
                  <a:schemeClr val="accent1"/>
                </a:solidFill>
                <a:effectLst/>
                <a:latin typeface="Raleway "/>
                <a:ea typeface="Noto Sans"/>
                <a:cs typeface="Noto Sans"/>
              </a:rPr>
              <a:t>La interactividad en la creación de valor es alta y también lo es la experiencia del producto/servicio.</a:t>
            </a:r>
            <a:endParaRPr lang="es-ES" sz="1600" b="0" i="0" noProof="0" dirty="0">
              <a:solidFill>
                <a:schemeClr val="accent1"/>
              </a:solidFill>
              <a:effectLst/>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s-ES" sz="1600" b="1" noProof="0" dirty="0">
                <a:solidFill>
                  <a:schemeClr val="accent1"/>
                </a:solidFill>
                <a:latin typeface="Raleway "/>
                <a:ea typeface="Noto Sans"/>
                <a:cs typeface="Noto Sans"/>
              </a:rPr>
              <a:t>Zona Roja</a:t>
            </a:r>
            <a:r>
              <a:rPr lang="es-ES" sz="1600" b="1" i="0" noProof="0" dirty="0">
                <a:solidFill>
                  <a:schemeClr val="accent1"/>
                </a:solidFill>
                <a:effectLst/>
                <a:latin typeface="Raleway "/>
                <a:ea typeface="Noto Sans"/>
                <a:cs typeface="Noto Sans"/>
              </a:rPr>
              <a:t>: </a:t>
            </a:r>
            <a:r>
              <a:rPr lang="es-ES" sz="1600" b="0" i="0" noProof="0" dirty="0">
                <a:solidFill>
                  <a:schemeClr val="accent1"/>
                </a:solidFill>
                <a:effectLst/>
                <a:latin typeface="Raleway "/>
                <a:ea typeface="Noto Sans"/>
                <a:cs typeface="Noto Sans"/>
              </a:rPr>
              <a:t>El peor es el tercer cuadrante, donde la experiencia de producto/servicio es baja y la interactividad de cocreación de valor es baja.</a:t>
            </a:r>
          </a:p>
          <a:p>
            <a:pPr algn="just"/>
            <a:endParaRPr lang="es-ES" sz="1600" b="0" i="0" noProof="0" dirty="0">
              <a:solidFill>
                <a:schemeClr val="accent1"/>
              </a:solidFill>
              <a:effectLst/>
              <a:ea typeface="Noto Sans" panose="020B0502040504020204" pitchFamily="34" charset="0"/>
              <a:cs typeface="Noto Sans" panose="020B0502040504020204" pitchFamily="34" charset="0"/>
            </a:endParaRPr>
          </a:p>
          <a:p>
            <a:pPr algn="just"/>
            <a:endParaRPr lang="es-ES" sz="1600" b="0" i="0" noProof="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6599" y="1418489"/>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785616" y="5438926"/>
            <a:ext cx="2951747" cy="400110"/>
          </a:xfrm>
          <a:prstGeom prst="rect">
            <a:avLst/>
          </a:prstGeom>
          <a:noFill/>
        </p:spPr>
        <p:txBody>
          <a:bodyPr wrap="square" lIns="91440" tIns="45720" rIns="91440" bIns="45720" anchor="t">
            <a:spAutoFit/>
          </a:bodyPr>
          <a:lstStyle/>
          <a:p>
            <a:pPr algn="ctr"/>
            <a:r>
              <a:rPr lang="es-ES" sz="1000" i="0" noProof="0" dirty="0">
                <a:solidFill>
                  <a:schemeClr val="accent1"/>
                </a:solidFill>
                <a:effectLst/>
                <a:ea typeface="Noto Sans"/>
                <a:cs typeface="Noto Sans"/>
              </a:rPr>
              <a:t>Fuente: Matriz de cocreación de valor </a:t>
            </a:r>
            <a:r>
              <a:rPr lang="es-ES" sz="1000" noProof="0" dirty="0">
                <a:solidFill>
                  <a:schemeClr val="accent1"/>
                </a:solidFill>
                <a:ea typeface="Noto Sans"/>
                <a:cs typeface="Noto Sans"/>
              </a:rPr>
              <a:t>por</a:t>
            </a:r>
            <a:r>
              <a:rPr lang="es-ES" sz="1000" i="0" noProof="0" dirty="0">
                <a:solidFill>
                  <a:schemeClr val="accent1"/>
                </a:solidFill>
                <a:effectLst/>
                <a:ea typeface="Noto Sans"/>
                <a:cs typeface="Noto Sans"/>
              </a:rPr>
              <a:t> customerthink.com </a:t>
            </a:r>
            <a:endParaRPr lang="es-ES" sz="1000" noProof="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5" y="68602"/>
            <a:ext cx="11980335" cy="615553"/>
          </a:xfrm>
          <a:prstGeom prst="rect">
            <a:avLst/>
          </a:prstGeom>
          <a:noFill/>
        </p:spPr>
        <p:txBody>
          <a:bodyPr wrap="square">
            <a:spAutoFit/>
          </a:bodyPr>
          <a:lstStyle/>
          <a:p>
            <a:r>
              <a:rPr lang="es-ES" sz="3400" b="1" i="0" noProof="0" dirty="0">
                <a:solidFill>
                  <a:schemeClr val="accent3">
                    <a:lumMod val="75000"/>
                  </a:schemeClr>
                </a:solidFill>
                <a:effectLst/>
                <a:latin typeface="Raleway "/>
                <a:ea typeface="Noto Sans"/>
                <a:cs typeface="Noto Sans"/>
              </a:rPr>
              <a:t>Cocreación de valor: Decidir una asociación estratégica</a:t>
            </a:r>
            <a:endParaRPr lang="es-ES" sz="3400" b="1" noProof="0"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es-ES" sz="3400" noProof="0" dirty="0"/>
              <a:t>Finalidad de la Unidad</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493095" y="1110968"/>
            <a:ext cx="10928437" cy="5428984"/>
          </a:xfrm>
        </p:spPr>
        <p:txBody>
          <a:bodyPr vert="horz" lIns="91440" tIns="45720" rIns="91440" bIns="45720" rtlCol="0" anchor="t">
            <a:noAutofit/>
          </a:bodyPr>
          <a:lstStyle/>
          <a:p>
            <a:pPr marL="0" indent="0" algn="just">
              <a:buNone/>
            </a:pPr>
            <a:r>
              <a:rPr lang="es-ES" sz="1600" noProof="0" dirty="0">
                <a:solidFill>
                  <a:srgbClr val="F3B75B"/>
                </a:solidFill>
              </a:rPr>
              <a:t>Objetivo General</a:t>
            </a:r>
            <a:endParaRPr lang="es-ES" sz="1600" noProof="0" dirty="0">
              <a:solidFill>
                <a:schemeClr val="accent1"/>
              </a:solidFill>
            </a:endParaRPr>
          </a:p>
          <a:p>
            <a:pPr marL="0" indent="0" algn="just">
              <a:lnSpc>
                <a:spcPct val="170000"/>
              </a:lnSpc>
              <a:spcBef>
                <a:spcPts val="600"/>
              </a:spcBef>
              <a:spcAft>
                <a:spcPts val="600"/>
              </a:spcAft>
              <a:buNone/>
            </a:pPr>
            <a:r>
              <a:rPr lang="es-ES" sz="1600" b="0" noProof="0" dirty="0">
                <a:solidFill>
                  <a:schemeClr val="accent1"/>
                </a:solidFill>
              </a:rPr>
              <a:t>Esta unidad te permite adquirir conocimientos sobre redes de contactos, estilos de negociación y estrategias. Enseña a gestionar redes con eficacia, a desarrollar una estrategia de red para el éxito empresarial y a aprender tipos de redes y estrategias de negociación basadas en el valor. Abarca los pasos de preparación para la negociación, los principios BATNA, las tácticas y el regateo. La unidad también proporciona una hoja de ruta para crear asociaciones y redes estratégicas para el éxito empresarial. Además, cubre temas de colaboración empresarial y trabajo en equipo para el crecimiento. Se divide en tres secciones: Estrategias de negociación para el éxito empresarial, Creación y cultivo de asociaciones estratégicas y Colaboración y trabajo en equipo para el crecimiento.</a:t>
            </a:r>
            <a:endParaRPr lang="es-ES" sz="1600" noProof="0" dirty="0">
              <a:solidFill>
                <a:schemeClr val="accent1"/>
              </a:solidFill>
            </a:endParaRPr>
          </a:p>
          <a:p>
            <a:pPr marL="0" indent="0" algn="just">
              <a:lnSpc>
                <a:spcPct val="150000"/>
              </a:lnSpc>
              <a:spcBef>
                <a:spcPts val="600"/>
              </a:spcBef>
              <a:buNone/>
            </a:pPr>
            <a:r>
              <a:rPr lang="es-ES" sz="1600" b="1" noProof="0" dirty="0">
                <a:solidFill>
                  <a:srgbClr val="F3B75B"/>
                </a:solidFill>
              </a:rPr>
              <a:t>Duración de la Unidad: </a:t>
            </a:r>
            <a:r>
              <a:rPr lang="es-ES" sz="1600" b="0" noProof="0" dirty="0">
                <a:solidFill>
                  <a:schemeClr val="accent1"/>
                </a:solidFill>
              </a:rPr>
              <a:t>1 semana</a:t>
            </a:r>
          </a:p>
          <a:p>
            <a:pPr marL="0" indent="0" algn="just">
              <a:lnSpc>
                <a:spcPct val="150000"/>
              </a:lnSpc>
              <a:spcBef>
                <a:spcPts val="600"/>
              </a:spcBef>
              <a:buNone/>
            </a:pPr>
            <a:r>
              <a:rPr lang="es-ES" sz="1600" b="1" noProof="0" dirty="0">
                <a:solidFill>
                  <a:srgbClr val="F3B75B"/>
                </a:solidFill>
              </a:rPr>
              <a:t>Carga estimada de trabajo individual</a:t>
            </a:r>
            <a:r>
              <a:rPr lang="es-ES" sz="1600" noProof="0" dirty="0">
                <a:solidFill>
                  <a:srgbClr val="F3B75B"/>
                </a:solidFill>
              </a:rPr>
              <a:t>: </a:t>
            </a:r>
            <a:r>
              <a:rPr lang="es-ES" sz="1600" b="0" noProof="0" dirty="0">
                <a:solidFill>
                  <a:schemeClr val="accent1"/>
                </a:solidFill>
              </a:rPr>
              <a:t>7 horas</a:t>
            </a:r>
          </a:p>
          <a:p>
            <a:pPr marL="0" indent="0" algn="just">
              <a:lnSpc>
                <a:spcPct val="150000"/>
              </a:lnSpc>
              <a:spcBef>
                <a:spcPts val="600"/>
              </a:spcBef>
              <a:buNone/>
            </a:pPr>
            <a:r>
              <a:rPr lang="es-ES" sz="1600" b="1" noProof="0" dirty="0">
                <a:solidFill>
                  <a:srgbClr val="F3B75B"/>
                </a:solidFill>
              </a:rPr>
              <a:t>Método de evaluación</a:t>
            </a:r>
            <a:r>
              <a:rPr lang="es-ES" sz="1600" noProof="0" dirty="0">
                <a:solidFill>
                  <a:srgbClr val="F3B75B"/>
                </a:solidFill>
              </a:rPr>
              <a:t>: </a:t>
            </a:r>
            <a:r>
              <a:rPr lang="es-ES" sz="1600" b="0" noProof="0" dirty="0">
                <a:solidFill>
                  <a:schemeClr val="accent1"/>
                </a:solidFill>
              </a:rPr>
              <a:t>cuestionario de opciones múltiples</a:t>
            </a:r>
          </a:p>
          <a:p>
            <a:pPr marL="0" indent="0">
              <a:lnSpc>
                <a:spcPct val="150000"/>
              </a:lnSpc>
              <a:buNone/>
            </a:pPr>
            <a:endParaRPr lang="es-ES" sz="1600" b="0" noProof="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es-ES" sz="1600" b="0" noProof="0" dirty="0">
                <a:solidFill>
                  <a:prstClr val="black"/>
                </a:solidFill>
                <a:ea typeface="Noto Sans"/>
                <a:cs typeface="Noto Sans"/>
              </a:rPr>
              <a:t> </a:t>
            </a:r>
          </a:p>
          <a:p>
            <a:pPr marL="0" indent="0" algn="just">
              <a:buNone/>
            </a:pPr>
            <a:endParaRPr lang="es-ES" sz="1600" b="0" noProof="0" dirty="0">
              <a:solidFill>
                <a:schemeClr val="accent1"/>
              </a:solidFill>
            </a:endParaRPr>
          </a:p>
          <a:p>
            <a:pPr marL="0" indent="0" algn="just">
              <a:buNone/>
            </a:pPr>
            <a:r>
              <a:rPr lang="es-ES" sz="1600" b="0" noProof="0" dirty="0">
                <a:solidFill>
                  <a:schemeClr val="accent1"/>
                </a:solidFill>
              </a:rPr>
              <a:t> </a:t>
            </a: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686152" y="2343085"/>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7089577" y="5667073"/>
            <a:ext cx="4819985" cy="246221"/>
          </a:xfrm>
          <a:prstGeom prst="rect">
            <a:avLst/>
          </a:prstGeom>
          <a:noFill/>
        </p:spPr>
        <p:txBody>
          <a:bodyPr wrap="square">
            <a:spAutoFit/>
          </a:bodyPr>
          <a:lstStyle/>
          <a:p>
            <a:pPr algn="ctr"/>
            <a:r>
              <a:rPr lang="es-ES" sz="1000" noProof="0" dirty="0">
                <a:solidFill>
                  <a:srgbClr val="000000"/>
                </a:solidFill>
                <a:latin typeface="Raleway "/>
              </a:rPr>
              <a:t>Fuente: </a:t>
            </a:r>
            <a:r>
              <a:rPr lang="es-ES" sz="1000" dirty="0">
                <a:solidFill>
                  <a:srgbClr val="000000"/>
                </a:solidFill>
                <a:latin typeface="Raleway "/>
              </a:rPr>
              <a:t>P</a:t>
            </a:r>
            <a:r>
              <a:rPr lang="es-ES" sz="1000" b="0" i="0" noProof="0" dirty="0">
                <a:solidFill>
                  <a:srgbClr val="000000"/>
                </a:solidFill>
                <a:effectLst/>
                <a:latin typeface="Raleway "/>
              </a:rPr>
              <a:t>reparación para la inversión verde por Elo et all., 2023</a:t>
            </a:r>
            <a:endParaRPr lang="es-ES" sz="1000" noProof="0" dirty="0">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539430"/>
          </a:xfrm>
          <a:prstGeom prst="rect">
            <a:avLst/>
          </a:prstGeom>
          <a:noFill/>
        </p:spPr>
        <p:txBody>
          <a:bodyPr wrap="square">
            <a:spAutoFit/>
          </a:bodyPr>
          <a:lstStyle/>
          <a:p>
            <a:pPr algn="just"/>
            <a:r>
              <a:rPr lang="es-ES" sz="1600" noProof="0" dirty="0">
                <a:solidFill>
                  <a:schemeClr val="accent1"/>
                </a:solidFill>
              </a:rPr>
              <a:t>El gráfico representa un modelo de asociación colaborativa centrado en la integración de recursos y la creación de recursos novedosos entre el Socio 1 y el Socio 2. Los elementos clave son:</a:t>
            </a:r>
          </a:p>
          <a:p>
            <a:pPr algn="just"/>
            <a:endParaRPr lang="es-ES" sz="1600" noProof="0" dirty="0">
              <a:solidFill>
                <a:schemeClr val="accent1"/>
              </a:solidFill>
            </a:endParaRPr>
          </a:p>
          <a:p>
            <a:pPr algn="just">
              <a:buFont typeface="+mj-lt"/>
              <a:buAutoNum type="arabicPeriod"/>
            </a:pPr>
            <a:r>
              <a:rPr lang="es-ES" sz="1600" b="1" noProof="0" dirty="0">
                <a:solidFill>
                  <a:schemeClr val="accent1"/>
                </a:solidFill>
              </a:rPr>
              <a:t> Facilitadores de las operaciones internas para la creación conjunta de valor </a:t>
            </a:r>
            <a:r>
              <a:rPr lang="es-ES" sz="1600" noProof="0" dirty="0">
                <a:solidFill>
                  <a:schemeClr val="accent1"/>
                </a:solidFill>
              </a:rPr>
              <a:t>(para ambos socios):</a:t>
            </a:r>
          </a:p>
          <a:p>
            <a:pPr marL="742950" lvl="1" indent="-285750">
              <a:buFont typeface="Arial" panose="020B0604020202020204" pitchFamily="34" charset="0"/>
              <a:buChar char="•"/>
            </a:pPr>
            <a:r>
              <a:rPr lang="es-ES" sz="1600" noProof="0" dirty="0">
                <a:solidFill>
                  <a:schemeClr val="accent1"/>
                </a:solidFill>
              </a:rPr>
              <a:t>Liderazgo</a:t>
            </a:r>
          </a:p>
          <a:p>
            <a:pPr marL="742950" lvl="1" indent="-285750">
              <a:buFont typeface="Arial" panose="020B0604020202020204" pitchFamily="34" charset="0"/>
              <a:buChar char="•"/>
            </a:pPr>
            <a:r>
              <a:rPr lang="es-ES" sz="1600" noProof="0" dirty="0">
                <a:solidFill>
                  <a:schemeClr val="accent1"/>
                </a:solidFill>
              </a:rPr>
              <a:t>Compromiso y apropiación internos</a:t>
            </a:r>
          </a:p>
          <a:p>
            <a:pPr marL="742950" lvl="1" indent="-285750">
              <a:buFont typeface="Arial" panose="020B0604020202020204" pitchFamily="34" charset="0"/>
              <a:buChar char="•"/>
            </a:pPr>
            <a:r>
              <a:rPr lang="es-ES" sz="1600" noProof="0" dirty="0">
                <a:solidFill>
                  <a:schemeClr val="accent1"/>
                </a:solidFill>
              </a:rPr>
              <a:t>Comunicación y colaboración</a:t>
            </a:r>
          </a:p>
          <a:p>
            <a:pPr marL="742950" lvl="1" indent="-285750">
              <a:buFont typeface="Arial" panose="020B0604020202020204" pitchFamily="34" charset="0"/>
              <a:buChar char="•"/>
            </a:pPr>
            <a:r>
              <a:rPr lang="es-ES" sz="1600" noProof="0" dirty="0">
                <a:solidFill>
                  <a:schemeClr val="accent1"/>
                </a:solidFill>
              </a:rPr>
              <a:t>Recursos y dotación de medios</a:t>
            </a:r>
          </a:p>
          <a:p>
            <a:pPr marL="742950" lvl="1" indent="-285750">
              <a:buFont typeface="Arial" panose="020B0604020202020204" pitchFamily="34" charset="0"/>
              <a:buChar char="•"/>
            </a:pPr>
            <a:r>
              <a:rPr lang="es-ES" sz="1600" noProof="0" dirty="0">
                <a:solidFill>
                  <a:schemeClr val="accent1"/>
                </a:solidFill>
              </a:rPr>
              <a:t>Aprendizaje continuo y desarrollo de competencias</a:t>
            </a:r>
          </a:p>
          <a:p>
            <a:pPr marL="742950" lvl="1" indent="-285750">
              <a:buFont typeface="Arial" panose="020B0604020202020204" pitchFamily="34" charset="0"/>
              <a:buChar char="•"/>
            </a:pPr>
            <a:r>
              <a:rPr lang="es-ES" sz="1600" noProof="0" dirty="0">
                <a:solidFill>
                  <a:schemeClr val="accent1"/>
                </a:solidFill>
              </a:rPr>
              <a:t>Mejora continua</a:t>
            </a:r>
          </a:p>
          <a:p>
            <a:pPr marL="742950" lvl="1" indent="-285750">
              <a:buFont typeface="Arial" panose="020B0604020202020204" pitchFamily="34" charset="0"/>
              <a:buChar char="•"/>
            </a:pPr>
            <a:r>
              <a:rPr lang="es-ES" sz="1600" noProof="0" dirty="0">
                <a:solidFill>
                  <a:schemeClr val="accent1"/>
                </a:solidFill>
              </a:rPr>
              <a:t>Planificación continua</a:t>
            </a:r>
            <a:endParaRPr lang="es-ES" noProof="0" dirty="0">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209951" y="3881969"/>
            <a:ext cx="6096000" cy="2308324"/>
          </a:xfrm>
          <a:prstGeom prst="rect">
            <a:avLst/>
          </a:prstGeom>
          <a:noFill/>
        </p:spPr>
        <p:txBody>
          <a:bodyPr wrap="square">
            <a:spAutoFit/>
          </a:bodyPr>
          <a:lstStyle/>
          <a:p>
            <a:r>
              <a:rPr lang="es-ES" sz="1600" b="1" noProof="0" dirty="0">
                <a:solidFill>
                  <a:schemeClr val="accent1"/>
                </a:solidFill>
              </a:rPr>
              <a:t>2. Intercambio de servicios</a:t>
            </a:r>
            <a:r>
              <a:rPr lang="es-ES" sz="1600" noProof="0" dirty="0">
                <a:solidFill>
                  <a:schemeClr val="accent1"/>
                </a:solidFill>
              </a:rPr>
              <a:t>:</a:t>
            </a:r>
          </a:p>
          <a:p>
            <a:pPr lvl="1" algn="just"/>
            <a:r>
              <a:rPr lang="es-ES" sz="1600" noProof="0" dirty="0">
                <a:solidFill>
                  <a:schemeClr val="accent1"/>
                </a:solidFill>
              </a:rPr>
              <a:t>Facilitado por valores como la apertura, la confianza, la transparencia, la honestidad, el respeto, el compromiso, la flexibilidad, la comunicación, la cooperación y la visibilidad hacia el socio.</a:t>
            </a:r>
          </a:p>
          <a:p>
            <a:pPr lvl="1" algn="just"/>
            <a:endParaRPr lang="es-ES" sz="1600" noProof="0" dirty="0">
              <a:solidFill>
                <a:schemeClr val="accent1"/>
              </a:solidFill>
            </a:endParaRPr>
          </a:p>
          <a:p>
            <a:r>
              <a:rPr lang="es-ES" sz="1600" b="1" noProof="0" dirty="0">
                <a:solidFill>
                  <a:schemeClr val="accent1"/>
                </a:solidFill>
              </a:rPr>
              <a:t>3. Acuerdos institucionales </a:t>
            </a:r>
            <a:r>
              <a:rPr lang="es-ES" sz="1600" noProof="0" dirty="0">
                <a:solidFill>
                  <a:schemeClr val="accent1"/>
                </a:solidFill>
              </a:rPr>
              <a:t>:</a:t>
            </a:r>
          </a:p>
          <a:p>
            <a:pPr lvl="1"/>
            <a:r>
              <a:rPr lang="es-ES" sz="1600" noProof="0" dirty="0">
                <a:solidFill>
                  <a:schemeClr val="accent1"/>
                </a:solidFill>
              </a:rPr>
              <a:t>Cultura, objetivos, expectativas y alineación compartidos en materia de planificación, modelos y normativa.</a:t>
            </a: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569660"/>
          </a:xfrm>
          <a:prstGeom prst="rect">
            <a:avLst/>
          </a:prstGeom>
          <a:noFill/>
        </p:spPr>
        <p:txBody>
          <a:bodyPr wrap="square">
            <a:spAutoFit/>
          </a:bodyPr>
          <a:lstStyle/>
          <a:p>
            <a:pPr algn="just"/>
            <a:r>
              <a:rPr lang="es-ES" sz="1600" b="1" noProof="0" dirty="0">
                <a:solidFill>
                  <a:schemeClr val="accent1"/>
                </a:solidFill>
              </a:rPr>
              <a:t>4. Interacción dinámica y flujo continuo de recursos </a:t>
            </a:r>
            <a:r>
              <a:rPr lang="es-ES" sz="1600" noProof="0" dirty="0">
                <a:solidFill>
                  <a:schemeClr val="accent1"/>
                </a:solidFill>
              </a:rPr>
              <a:t>:</a:t>
            </a:r>
          </a:p>
          <a:p>
            <a:pPr marL="742950" lvl="1" indent="-285750" algn="just">
              <a:buFont typeface="Arial" panose="020B0604020202020204" pitchFamily="34" charset="0"/>
              <a:buChar char="•"/>
            </a:pPr>
            <a:r>
              <a:rPr lang="es-ES" sz="1600" b="1" noProof="0" dirty="0">
                <a:solidFill>
                  <a:schemeClr val="accent1"/>
                </a:solidFill>
              </a:rPr>
              <a:t>Las flechas discontinuas </a:t>
            </a:r>
            <a:r>
              <a:rPr lang="es-ES" sz="1600" noProof="0" dirty="0">
                <a:solidFill>
                  <a:schemeClr val="accent1"/>
                </a:solidFill>
              </a:rPr>
              <a:t>representan la interacción dinámica entre dimensiones (por ejemplo, comunicación, liderazgo).</a:t>
            </a:r>
          </a:p>
          <a:p>
            <a:pPr marL="742950" lvl="1" indent="-285750">
              <a:buFont typeface="Arial" panose="020B0604020202020204" pitchFamily="34" charset="0"/>
              <a:buChar char="•"/>
            </a:pPr>
            <a:r>
              <a:rPr lang="es-ES" sz="1600" b="1" noProof="0" dirty="0">
                <a:solidFill>
                  <a:schemeClr val="accent1"/>
                </a:solidFill>
              </a:rPr>
              <a:t>Las flechas sólidas </a:t>
            </a:r>
            <a:r>
              <a:rPr lang="es-ES" sz="1600" noProof="0" dirty="0">
                <a:solidFill>
                  <a:schemeClr val="accent1"/>
                </a:solidFill>
              </a:rPr>
              <a:t>indican un flujo continuo de recursos entre los socios.</a:t>
            </a: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3911562981"/>
              </p:ext>
            </p:extLst>
          </p:nvPr>
        </p:nvGraphicFramePr>
        <p:xfrm>
          <a:off x="1419225"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11025775" cy="615553"/>
          </a:xfrm>
          <a:prstGeom prst="rect">
            <a:avLst/>
          </a:prstGeom>
          <a:noFill/>
        </p:spPr>
        <p:txBody>
          <a:bodyPr wrap="none" rtlCol="0">
            <a:spAutoFit/>
          </a:bodyPr>
          <a:lstStyle/>
          <a:p>
            <a:r>
              <a:rPr lang="es-ES" sz="3400" b="1" noProof="0" dirty="0">
                <a:solidFill>
                  <a:schemeClr val="accent3">
                    <a:lumMod val="75000"/>
                  </a:schemeClr>
                </a:solidFill>
              </a:rPr>
              <a:t>Directrices para el éxito del proceso de negociación</a:t>
            </a: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3789740485"/>
              </p:ext>
            </p:extLst>
          </p:nvPr>
        </p:nvGraphicFramePr>
        <p:xfrm>
          <a:off x="580292" y="330201"/>
          <a:ext cx="6427177" cy="6512972"/>
        </p:xfrm>
        <a:graphic>
          <a:graphicData uri="http://schemas.openxmlformats.org/drawingml/2006/table">
            <a:tbl>
              <a:tblPr firstRow="1" bandRow="1">
                <a:tableStyleId>{073A0DAA-6AF3-43AB-8588-CEC1D06C72B9}</a:tableStyleId>
              </a:tblPr>
              <a:tblGrid>
                <a:gridCol w="799593">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86492">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ES" sz="1600" b="1" i="0" u="none" strike="noStrike" cap="none" normalizeH="0" baseline="0" noProof="0" dirty="0">
                          <a:ln>
                            <a:noFill/>
                          </a:ln>
                          <a:solidFill>
                            <a:schemeClr val="accent1"/>
                          </a:solidFill>
                          <a:effectLst/>
                        </a:rPr>
                        <a:t>Elementos clave para implantar una gobernanza sólida </a:t>
                      </a:r>
                      <a:endParaRPr lang="es-ES" sz="1600" b="1" noProof="0"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2206234">
                <a:tc>
                  <a:txBody>
                    <a:bodyPr/>
                    <a:lstStyle/>
                    <a:p>
                      <a:r>
                        <a:rPr lang="es-ES" sz="1600" b="0" noProof="0" dirty="0">
                          <a:solidFill>
                            <a:schemeClr val="accent1"/>
                          </a:solidFill>
                          <a:latin typeface="+mn-lt"/>
                        </a:rPr>
                        <a:t>Procesos </a:t>
                      </a:r>
                      <a:endParaRPr lang="es-ES" sz="1600" b="0" noProof="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Captar el requisito de mutualidad de objetivos. </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En primer lugar, hay que conseguir una buena gobernanza. </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Defina el éxito para ambas partes. </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Alinear la gobernanza con los objetivos empresariales.</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Definir claramente las funciones. </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Defina claramente la propiedad y la responsabilidad.</a:t>
                      </a:r>
                    </a:p>
                    <a:p>
                      <a:pPr marL="285750" indent="-285750">
                        <a:buFont typeface="Wingdings" panose="05000000000000000000" pitchFamily="2" charset="2"/>
                        <a:buChar char="ü"/>
                      </a:pPr>
                      <a:r>
                        <a:rPr lang="es-ES" sz="1600" noProof="0" dirty="0">
                          <a:solidFill>
                            <a:schemeClr val="accent1"/>
                          </a:solidFill>
                          <a:latin typeface="+mn-lt"/>
                          <a:ea typeface="Noto Sans"/>
                          <a:cs typeface="Noto Sans"/>
                        </a:rPr>
                        <a:t>Utilice canales de comunicación formales e informales. </a:t>
                      </a:r>
                    </a:p>
                  </a:txBody>
                  <a:tcPr/>
                </a:tc>
                <a:extLst>
                  <a:ext uri="{0D108BD9-81ED-4DB2-BD59-A6C34878D82A}">
                    <a16:rowId xmlns:a16="http://schemas.microsoft.com/office/drawing/2014/main" val="411529019"/>
                  </a:ext>
                </a:extLst>
              </a:tr>
              <a:tr h="2206234">
                <a:tc>
                  <a:txBody>
                    <a:bodyPr/>
                    <a:lstStyle/>
                    <a:p>
                      <a:r>
                        <a:rPr lang="es-ES" sz="1600" b="0" noProof="0" dirty="0">
                          <a:solidFill>
                            <a:schemeClr val="accent1"/>
                          </a:solidFill>
                          <a:latin typeface="+mn-lt"/>
                        </a:rPr>
                        <a:t>Herramientas/</a:t>
                      </a:r>
                    </a:p>
                    <a:p>
                      <a:r>
                        <a:rPr lang="es-ES" sz="1600" b="0" noProof="0" dirty="0">
                          <a:solidFill>
                            <a:schemeClr val="accent1"/>
                          </a:solidFill>
                          <a:latin typeface="+mn-lt"/>
                        </a:rPr>
                        <a:t>Dispositivos </a:t>
                      </a:r>
                      <a:endParaRPr lang="es-ES" sz="1600" b="0" noProof="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Tener una estructura de conexiones amplia y profunda.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Tener estructuras reflejadas y una infraestructura clara.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Celebrar reuniones periódicas de gobernanza.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Compartir información de gestión adecuada.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Organizar talleres de «visión azul».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Utilizar entornos creativos para «animar» las reuniones si no cumplen su objetivo..</a:t>
                      </a:r>
                      <a:endParaRPr lang="es-ES" sz="1600" noProof="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500239">
                <a:tc>
                  <a:txBody>
                    <a:bodyPr/>
                    <a:lstStyle/>
                    <a:p>
                      <a:r>
                        <a:rPr lang="es-ES" sz="1600" b="0" noProof="0" dirty="0">
                          <a:solidFill>
                            <a:schemeClr val="accent1"/>
                          </a:solidFill>
                          <a:latin typeface="+mn-lt"/>
                        </a:rPr>
                        <a:t>Comportamientos/Actitudes</a:t>
                      </a:r>
                      <a:endParaRPr lang="es-ES" sz="1600" b="0" noProof="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Ambas partes deben seguir trabajando en la conexión. </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Ambas partes deben desafiarse mutuamente sobre «hacia dónde ir a continuación».</a:t>
                      </a:r>
                    </a:p>
                    <a:p>
                      <a:pPr marL="342900" indent="-342900" algn="just">
                        <a:buFont typeface="Wingdings" panose="05000000000000000000" pitchFamily="2" charset="2"/>
                        <a:buChar char="ü"/>
                      </a:pPr>
                      <a:r>
                        <a:rPr lang="es-ES" sz="1600" noProof="0" dirty="0">
                          <a:solidFill>
                            <a:schemeClr val="accent1"/>
                          </a:solidFill>
                          <a:latin typeface="+mn-lt"/>
                          <a:ea typeface="Noto Sans"/>
                          <a:cs typeface="Noto Sans"/>
                        </a:rPr>
                        <a:t>La comunicación frecuente, formal e informal, es esencial.</a:t>
                      </a:r>
                      <a:endParaRPr lang="es-ES" sz="1600" noProof="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96504" y="1694071"/>
            <a:ext cx="4843096" cy="4431983"/>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noProof="0" dirty="0">
                <a:ln>
                  <a:noFill/>
                </a:ln>
                <a:solidFill>
                  <a:schemeClr val="accent1"/>
                </a:solidFill>
                <a:effectLst/>
              </a:rPr>
              <a:t>Este gráfico describe los elementos clave para implantar una </a:t>
            </a:r>
            <a:r>
              <a:rPr kumimoji="0" lang="es-ES" sz="1400" b="1" i="0" u="none" strike="noStrike" cap="none" normalizeH="0" baseline="0" noProof="0" dirty="0">
                <a:ln>
                  <a:noFill/>
                </a:ln>
                <a:solidFill>
                  <a:schemeClr val="accent1"/>
                </a:solidFill>
                <a:effectLst/>
              </a:rPr>
              <a:t>gobernanza sólida </a:t>
            </a:r>
            <a:r>
              <a:rPr kumimoji="0" lang="es-ES" sz="1400" b="0" i="0" u="none" strike="noStrike" cap="none" normalizeH="0" baseline="0" noProof="0" dirty="0">
                <a:ln>
                  <a:noFill/>
                </a:ln>
                <a:solidFill>
                  <a:schemeClr val="accent1"/>
                </a:solidFill>
                <a:effectLst/>
              </a:rPr>
              <a:t>en tres áreas: </a:t>
            </a:r>
            <a:r>
              <a:rPr kumimoji="0" lang="es-ES" sz="1400" b="1" i="0" u="none" strike="noStrike" cap="none" normalizeH="0" baseline="0" noProof="0" dirty="0">
                <a:ln>
                  <a:noFill/>
                </a:ln>
                <a:solidFill>
                  <a:schemeClr val="accent1"/>
                </a:solidFill>
                <a:effectLst/>
              </a:rPr>
              <a:t>procesos, herramientas/dispositivos y comportamientos/actitudes</a:t>
            </a:r>
            <a:r>
              <a:rPr kumimoji="0" lang="es-ES" sz="1400" b="0" i="0" u="none" strike="noStrike" cap="none" normalizeH="0" baseline="0" noProof="0" dirty="0">
                <a:ln>
                  <a:noFill/>
                </a:ln>
                <a:solidFill>
                  <a:schemeClr val="accent1"/>
                </a:solidFill>
                <a:effectLst/>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noProof="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noProof="0" dirty="0">
                <a:ln>
                  <a:noFill/>
                </a:ln>
                <a:solidFill>
                  <a:schemeClr val="accent1"/>
                </a:solidFill>
                <a:effectLst/>
              </a:rPr>
              <a:t>Los procesos </a:t>
            </a:r>
            <a:r>
              <a:rPr kumimoji="0" lang="es-ES" sz="1400" i="0" u="none" strike="noStrike" cap="none" normalizeH="0" baseline="0" noProof="0" dirty="0">
                <a:ln>
                  <a:noFill/>
                </a:ln>
                <a:solidFill>
                  <a:schemeClr val="accent1"/>
                </a:solidFill>
                <a:effectLst/>
              </a:rPr>
              <a:t>se centran en la alineación de la gobernanza con los objetivos, la definición de funciones, la apropiación y el fomento de la comunicación formal e informal.  </a:t>
            </a:r>
            <a:br>
              <a:rPr kumimoji="0" lang="es-ES" sz="1400" b="0" i="0" u="none" strike="noStrike" cap="none" normalizeH="0" baseline="0" noProof="0" dirty="0">
                <a:ln>
                  <a:noFill/>
                </a:ln>
                <a:solidFill>
                  <a:schemeClr val="accent1"/>
                </a:solidFill>
                <a:effectLst/>
              </a:rPr>
            </a:br>
            <a:endParaRPr kumimoji="0" lang="es-ES" sz="1400" b="0" i="0" u="none" strike="noStrike" cap="none" normalizeH="0" baseline="0" noProof="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noProof="0" dirty="0">
                <a:ln>
                  <a:noFill/>
                </a:ln>
                <a:solidFill>
                  <a:schemeClr val="accent1"/>
                </a:solidFill>
                <a:effectLst/>
              </a:rPr>
              <a:t>Las herramientas/dispositivos </a:t>
            </a:r>
            <a:r>
              <a:rPr kumimoji="0" lang="es-ES" sz="1400" i="0" u="none" strike="noStrike" cap="none" normalizeH="0" baseline="0" noProof="0" dirty="0">
                <a:ln>
                  <a:noFill/>
                </a:ln>
                <a:solidFill>
                  <a:schemeClr val="accent1"/>
                </a:solidFill>
                <a:effectLst/>
              </a:rPr>
              <a:t>hacen hincapié en la creación de estructuras de conexión sólidas, reuniones periódicas de gobernanza, talleres y el uso de entornos creativos para garantizar una colaboración productiva.</a:t>
            </a:r>
            <a:br>
              <a:rPr kumimoji="0" lang="es-ES" sz="1400" i="0" u="none" strike="noStrike" cap="none" normalizeH="0" baseline="0" noProof="0" dirty="0">
                <a:ln>
                  <a:noFill/>
                </a:ln>
                <a:solidFill>
                  <a:schemeClr val="accent1"/>
                </a:solidFill>
                <a:effectLst/>
              </a:rPr>
            </a:br>
            <a:endParaRPr kumimoji="0" lang="es-ES" sz="1400" i="0" u="none" strike="noStrike" cap="none" normalizeH="0" baseline="0" noProof="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noProof="0" dirty="0">
                <a:ln>
                  <a:noFill/>
                </a:ln>
                <a:solidFill>
                  <a:schemeClr val="accent1"/>
                </a:solidFill>
                <a:effectLst/>
              </a:rPr>
              <a:t>Los comportamientos/actitudes </a:t>
            </a:r>
            <a:r>
              <a:rPr kumimoji="0" lang="es-ES" sz="1400" i="0" u="none" strike="noStrike" cap="none" normalizeH="0" baseline="0" noProof="0" dirty="0">
                <a:ln>
                  <a:noFill/>
                </a:ln>
                <a:solidFill>
                  <a:schemeClr val="accent1"/>
                </a:solidFill>
                <a:effectLst/>
              </a:rPr>
              <a:t>ponen de relieve el esfuerzo continuo, los retos mutuos y el mantenimiento de una comunicación coherente entre las partes para reforzar la eficacia de la gobernanza.</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sz="1600" b="0" i="0" u="none" strike="noStrike" cap="none" normalizeH="0" baseline="0" noProof="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34514" y="240142"/>
            <a:ext cx="10610461" cy="369332"/>
          </a:xfrm>
          <a:prstGeom prst="rect">
            <a:avLst/>
          </a:prstGeom>
          <a:noFill/>
        </p:spPr>
        <p:txBody>
          <a:bodyPr wrap="square" rtlCol="0">
            <a:spAutoFit/>
          </a:bodyPr>
          <a:lstStyle/>
          <a:p>
            <a:r>
              <a:rPr lang="es-ES" b="1" i="0" noProof="0" dirty="0">
                <a:solidFill>
                  <a:schemeClr val="bg2"/>
                </a:solidFill>
                <a:effectLst/>
              </a:rPr>
              <a:t>Comunidades de empresarios en línea para desarrollar asociaciones estratégicas</a:t>
            </a:r>
            <a:endParaRPr lang="es-ES" sz="2000" b="1" noProof="0"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787012"/>
            <a:ext cx="11124823" cy="1815882"/>
          </a:xfrm>
          <a:prstGeom prst="rect">
            <a:avLst/>
          </a:prstGeom>
          <a:noFill/>
        </p:spPr>
        <p:txBody>
          <a:bodyPr wrap="square" lIns="91440" tIns="45720" rIns="91440" bIns="45720" anchor="t">
            <a:spAutoFit/>
          </a:bodyPr>
          <a:lstStyle/>
          <a:p>
            <a:pPr algn="just"/>
            <a:r>
              <a:rPr lang="es-ES" sz="1600" b="0" i="0" noProof="0" dirty="0">
                <a:solidFill>
                  <a:schemeClr val="accent1"/>
                </a:solidFill>
                <a:effectLst/>
              </a:rPr>
              <a:t>Para las mujeres empresarias, las redes y herramientas online ofrecen oportunidades inigualables para conectar con profesionales afines, líderes del sector y colaboradores potenciales en toda Europa y fuera de ella. </a:t>
            </a:r>
          </a:p>
          <a:p>
            <a:pPr algn="just"/>
            <a:r>
              <a:rPr lang="es-ES" sz="1600" b="0" i="0" noProof="0" dirty="0">
                <a:solidFill>
                  <a:schemeClr val="accent1"/>
                </a:solidFill>
                <a:effectLst/>
              </a:rPr>
              <a:t>Las plataformas en línea y las comunidades digitales se dedican ahora a fomentar las relaciones profesionales, compartir recursos y ofrecer tutorías adaptadas a las necesidades específicas de las mujeres empresarias. Estas redes virtuales rompen las barreras geográficas y permiten a las empresarias ampliar su influencia, acceder a los mercados mundiales y forjar alianzas estratégicas, al tiempo que contribuyen a un ecosistema empresarial más inclusivo y conectado.</a:t>
            </a:r>
            <a:endParaRPr lang="es-ES" sz="1600" noProof="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717850" y="2895054"/>
            <a:ext cx="4859173" cy="2308324"/>
          </a:xfrm>
          <a:prstGeom prst="rect">
            <a:avLst/>
          </a:prstGeom>
          <a:noFill/>
        </p:spPr>
        <p:txBody>
          <a:bodyPr wrap="square">
            <a:spAutoFit/>
          </a:bodyPr>
          <a:lstStyle/>
          <a:p>
            <a:pPr algn="just"/>
            <a:r>
              <a:rPr lang="es-ES" sz="1600" b="1" noProof="0" dirty="0">
                <a:solidFill>
                  <a:schemeClr val="accent1"/>
                </a:solidFill>
                <a:hlinkClick r:id="rId3"/>
              </a:rPr>
              <a:t>Vator</a:t>
            </a:r>
            <a:r>
              <a:rPr lang="es-ES" sz="1600" noProof="0" dirty="0">
                <a:solidFill>
                  <a:schemeClr val="accent1"/>
                </a:solidFill>
              </a:rPr>
              <a:t> es el sitio web de networking que publica noticias empresariales en la sección VatorNews, y también tiene una zona dedicada a entrevistas con empresarios e inversores. Si te registras, podrás crear tu propio perfil de empresa e interactuar con otros miembros. Vator tiene una sección muy chula dedicada por completo a vídeos de empresas y productos de sus miembros.</a:t>
            </a: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4957" y="5253927"/>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261827" y="2897359"/>
            <a:ext cx="6094562" cy="2062103"/>
          </a:xfrm>
          <a:prstGeom prst="rect">
            <a:avLst/>
          </a:prstGeom>
          <a:noFill/>
        </p:spPr>
        <p:txBody>
          <a:bodyPr wrap="square">
            <a:spAutoFit/>
          </a:bodyPr>
          <a:lstStyle/>
          <a:p>
            <a:pPr algn="just"/>
            <a:r>
              <a:rPr lang="es-ES" sz="1600" b="1" noProof="0" dirty="0">
                <a:solidFill>
                  <a:schemeClr val="bg1">
                    <a:lumMod val="75000"/>
                  </a:schemeClr>
                </a:solidFill>
                <a:hlinkClick r:id="rId5">
                  <a:extLst>
                    <a:ext uri="{A12FA001-AC4F-418D-AE19-62706E023703}">
                      <ahyp:hlinkClr xmlns:ahyp="http://schemas.microsoft.com/office/drawing/2018/hyperlinkcolor" val="tx"/>
                    </a:ext>
                  </a:extLst>
                </a:hlinkClick>
              </a:rPr>
              <a:t>Founders Network </a:t>
            </a:r>
            <a:r>
              <a:rPr lang="es-ES" sz="1600" noProof="0" dirty="0">
                <a:solidFill>
                  <a:schemeClr val="accent1"/>
                </a:solidFill>
              </a:rPr>
              <a:t>es una plataforma exclusiva para emprendedores. La red está formada por más de 600 fundadores de empresas tecnológicas con más de 30 capítulos en todo el mundo y ofrece una forma rápida y sencilla de compartir experiencias y obtener asesoramiento de personas de la comunidad. También da acceso a una comunidad de más de 50 inversores activos, así como a numerosos eventos y oportunidades formales de tutoría.</a:t>
            </a: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9744" y="378783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630232" y="6022103"/>
            <a:ext cx="3560952" cy="261610"/>
          </a:xfrm>
          <a:prstGeom prst="rect">
            <a:avLst/>
          </a:prstGeom>
          <a:noFill/>
        </p:spPr>
        <p:txBody>
          <a:bodyPr wrap="square">
            <a:spAutoFit/>
          </a:bodyPr>
          <a:lstStyle/>
          <a:p>
            <a:r>
              <a:rPr lang="es-ES" sz="1100" dirty="0">
                <a:solidFill>
                  <a:schemeClr val="accent1"/>
                </a:solidFill>
              </a:rPr>
              <a:t>Fuente de Imagen</a:t>
            </a:r>
            <a:r>
              <a:rPr lang="es-ES" sz="1100" noProof="0" dirty="0">
                <a:solidFill>
                  <a:schemeClr val="accent1"/>
                </a:solidFill>
              </a:rPr>
              <a:t>: www. foundersnetwork.com</a:t>
            </a:r>
            <a:endParaRPr lang="es-ES" sz="1100" noProof="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7935927" y="5963045"/>
            <a:ext cx="3545830" cy="261610"/>
          </a:xfrm>
          <a:prstGeom prst="rect">
            <a:avLst/>
          </a:prstGeom>
          <a:noFill/>
        </p:spPr>
        <p:txBody>
          <a:bodyPr wrap="square">
            <a:spAutoFit/>
          </a:bodyPr>
          <a:lstStyle/>
          <a:p>
            <a:r>
              <a:rPr lang="es-ES" sz="1100" dirty="0">
                <a:solidFill>
                  <a:schemeClr val="accent1"/>
                </a:solidFill>
              </a:rPr>
              <a:t>Fuente de Imagen</a:t>
            </a:r>
            <a:r>
              <a:rPr lang="es-ES" sz="1100" noProof="0" dirty="0">
                <a:solidFill>
                  <a:schemeClr val="accent1"/>
                </a:solidFill>
              </a:rPr>
              <a:t>: www. vator.tv</a:t>
            </a:r>
            <a:endParaRPr lang="es-ES" sz="1100" noProof="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34514" y="240142"/>
            <a:ext cx="10610461" cy="646331"/>
          </a:xfrm>
          <a:prstGeom prst="rect">
            <a:avLst/>
          </a:prstGeom>
          <a:noFill/>
        </p:spPr>
        <p:txBody>
          <a:bodyPr wrap="square" rtlCol="0">
            <a:spAutoFit/>
          </a:bodyPr>
          <a:lstStyle/>
          <a:p>
            <a:r>
              <a:rPr lang="es-ES" b="1" noProof="0" dirty="0">
                <a:solidFill>
                  <a:schemeClr val="bg2"/>
                </a:solidFill>
              </a:rPr>
              <a:t>Asociación estratégica europea e instrumentos de creación de redes para mujeres empresarias </a:t>
            </a:r>
            <a:r>
              <a:rPr lang="es-ES" b="1" noProof="0" dirty="0">
                <a:solidFill>
                  <a:schemeClr val="bg2"/>
                </a:solidFill>
                <a:effectLst/>
              </a:rPr>
              <a:t>1/</a:t>
            </a:r>
            <a:r>
              <a:rPr lang="es-ES" b="1" noProof="0" dirty="0">
                <a:solidFill>
                  <a:schemeClr val="bg2"/>
                </a:solidFill>
              </a:rPr>
              <a:t>2</a:t>
            </a:r>
            <a:endParaRPr lang="es-ES" sz="2000" b="1" noProof="0"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34514" y="886473"/>
            <a:ext cx="8081354" cy="5509200"/>
          </a:xfrm>
          <a:prstGeom prst="rect">
            <a:avLst/>
          </a:prstGeom>
          <a:noFill/>
        </p:spPr>
        <p:txBody>
          <a:bodyPr wrap="square" lIns="91440" tIns="45720" rIns="91440" bIns="45720" anchor="t">
            <a:spAutoFit/>
          </a:bodyPr>
          <a:lstStyle/>
          <a:p>
            <a:pPr algn="just"/>
            <a:r>
              <a:rPr lang="es-ES" sz="1600" b="1" i="0" noProof="0" dirty="0">
                <a:solidFill>
                  <a:schemeClr val="bg1"/>
                </a:solidFill>
                <a:hlinkClick r:id="rId2">
                  <a:extLst>
                    <a:ext uri="{A12FA001-AC4F-418D-AE19-62706E023703}">
                      <ahyp:hlinkClr xmlns:ahyp="http://schemas.microsoft.com/office/drawing/2018/hyperlinkcolor" val="tx"/>
                    </a:ext>
                  </a:extLst>
                </a:hlinkClick>
              </a:rPr>
              <a:t>Female Founders </a:t>
            </a:r>
            <a:r>
              <a:rPr lang="es-ES" sz="1600" b="0" i="0" noProof="0" dirty="0">
                <a:solidFill>
                  <a:schemeClr val="accent1"/>
                </a:solidFill>
                <a:effectLst/>
              </a:rPr>
              <a:t>es una organización europea dedicada a crear igualdad de oportunidades para las mujeres emprendedoras en el ecosistema de la tecnología y la innovación. Su misión es apoyar y empoderar a las mujeres proporcionándoles acceso a recursos, redes y conocimientos, fomentando un futuro más inclusivo y equitativo. Al unirse a la comunidad de Female Founders, las personas obtienen acceso a una floreciente red de mentes emprendedoras, actualizaciones periódicas, recursos sobre liderazgo y crecimiento de startups e invitaciones a eventos que aceleran el desarrollo personal y profesional. </a:t>
            </a:r>
          </a:p>
          <a:p>
            <a:pPr algn="just"/>
            <a:endParaRPr lang="es-ES" sz="1600" noProof="0" dirty="0">
              <a:solidFill>
                <a:schemeClr val="bg1"/>
              </a:solidFill>
            </a:endParaRPr>
          </a:p>
          <a:p>
            <a:pPr algn="just"/>
            <a:r>
              <a:rPr lang="es-ES" sz="1600" b="1" noProof="0" dirty="0">
                <a:solidFill>
                  <a:schemeClr val="bg1"/>
                </a:solidFill>
                <a:hlinkClick r:id="rId3">
                  <a:extLst>
                    <a:ext uri="{A12FA001-AC4F-418D-AE19-62706E023703}">
                      <ahyp:hlinkClr xmlns:ahyp="http://schemas.microsoft.com/office/drawing/2018/hyperlinkcolor" val="tx"/>
                    </a:ext>
                  </a:extLst>
                </a:hlinkClick>
              </a:rPr>
              <a:t>Dell Women’ Entrepreneur Network (DWEN)</a:t>
            </a:r>
            <a:r>
              <a:rPr lang="es-ES" sz="1600" noProof="0" dirty="0">
                <a:solidFill>
                  <a:schemeClr val="bg1"/>
                </a:solidFill>
                <a:hlinkClick r:id="rId3">
                  <a:extLst>
                    <a:ext uri="{A12FA001-AC4F-418D-AE19-62706E023703}">
                      <ahyp:hlinkClr xmlns:ahyp="http://schemas.microsoft.com/office/drawing/2018/hyperlinkcolor" val="tx"/>
                    </a:ext>
                  </a:extLst>
                </a:hlinkClick>
              </a:rPr>
              <a:t> </a:t>
            </a:r>
            <a:r>
              <a:rPr lang="es-ES" sz="1600" noProof="0" dirty="0">
                <a:solidFill>
                  <a:schemeClr val="accent1"/>
                </a:solidFill>
              </a:rPr>
              <a:t>es una iniciativa mundial de Dell Technologies, creada en 2009 para empoderar a las mujeres empresarias. Pone en contacto a mujeres fundadoras, inversoras y asesoras de todo el mundo, fomentando la colaboración y el intercambio de conocimientos. DWEN ofrece una serie de oportunidades, incluido el acceso a contenidos educativos como seminarios web, talleres y eventos sobre liderazgo, financiación, marketing y adopción de tecnología. Los miembros pueden aprovechar los programas de tutoría y los actos de creación de redes para entablar relaciones y expandirse globalmente. Al unirse a DWEN, las empresarias obtienen valiosas herramientas, recursos y una comunidad para apoyar el crecimiento de su negocio desde la puesta en marcha hasta la ampliación.</a:t>
            </a:r>
          </a:p>
          <a:p>
            <a:pPr algn="just"/>
            <a:endParaRPr lang="es-ES" sz="1600" b="0" i="0" noProof="0" dirty="0">
              <a:solidFill>
                <a:schemeClr val="accent1"/>
              </a:solidFill>
              <a:effectLst/>
            </a:endParaRPr>
          </a:p>
          <a:p>
            <a:pPr algn="just"/>
            <a:endParaRPr lang="es-ES" sz="1600" noProof="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6478" y="-284671"/>
            <a:ext cx="6080741" cy="3420417"/>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52947" y="3308451"/>
            <a:ext cx="2266564" cy="1270383"/>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102757"/>
            <a:ext cx="3239053" cy="261610"/>
          </a:xfrm>
          <a:prstGeom prst="rect">
            <a:avLst/>
          </a:prstGeom>
          <a:noFill/>
        </p:spPr>
        <p:txBody>
          <a:bodyPr wrap="square">
            <a:spAutoFit/>
          </a:bodyPr>
          <a:lstStyle/>
          <a:p>
            <a:r>
              <a:rPr lang="es-ES" sz="1100" dirty="0">
                <a:solidFill>
                  <a:schemeClr val="accent1"/>
                </a:solidFill>
              </a:rPr>
              <a:t>Fuente de Imagen</a:t>
            </a:r>
            <a:r>
              <a:rPr lang="es-ES" sz="1100" noProof="0" dirty="0">
                <a:solidFill>
                  <a:schemeClr val="accent1"/>
                </a:solidFill>
              </a:rPr>
              <a:t>: www.female-founders.org </a:t>
            </a:r>
            <a:endParaRPr lang="es-ES" sz="1100" noProof="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es-ES" sz="1100" dirty="0">
                <a:solidFill>
                  <a:schemeClr val="accent1"/>
                </a:solidFill>
              </a:rPr>
              <a:t>Fuente de Imagen </a:t>
            </a:r>
            <a:r>
              <a:rPr lang="es-ES" sz="1100" noProof="0" dirty="0">
                <a:solidFill>
                  <a:schemeClr val="accent1"/>
                </a:solidFill>
              </a:rPr>
              <a:t>: www. dwen.com</a:t>
            </a:r>
            <a:endParaRPr lang="es-ES" sz="1100" noProof="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es-ES" b="1" noProof="0" dirty="0">
                <a:solidFill>
                  <a:schemeClr val="bg2"/>
                </a:solidFill>
              </a:rPr>
              <a:t>Asociación estratégica europea e instrumentos de creación de redes para mujeres empresarias </a:t>
            </a:r>
            <a:r>
              <a:rPr lang="es-ES" b="1" noProof="0" dirty="0">
                <a:solidFill>
                  <a:schemeClr val="bg2"/>
                </a:solidFill>
                <a:effectLst/>
              </a:rPr>
              <a:t>2/2</a:t>
            </a:r>
            <a:endParaRPr lang="es-ES" sz="2000" b="1" noProof="0"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334514" y="678214"/>
            <a:ext cx="8680090" cy="6186309"/>
          </a:xfrm>
          <a:prstGeom prst="rect">
            <a:avLst/>
          </a:prstGeom>
          <a:noFill/>
        </p:spPr>
        <p:txBody>
          <a:bodyPr wrap="square" lIns="91440" tIns="45720" rIns="91440" bIns="45720" anchor="t">
            <a:spAutoFit/>
          </a:bodyPr>
          <a:lstStyle/>
          <a:p>
            <a:pPr algn="just"/>
            <a:r>
              <a:rPr lang="es-ES" sz="1400" b="1" i="0" noProof="0" dirty="0">
                <a:solidFill>
                  <a:schemeClr val="bg1"/>
                </a:solidFill>
                <a:effectLst/>
                <a:hlinkClick r:id="rId3">
                  <a:extLst>
                    <a:ext uri="{A12FA001-AC4F-418D-AE19-62706E023703}">
                      <ahyp:hlinkClr xmlns:ahyp="http://schemas.microsoft.com/office/drawing/2018/hyperlinkcolor" val="tx"/>
                    </a:ext>
                  </a:extLst>
                </a:hlinkClick>
              </a:rPr>
              <a:t>EU Women Entrepreneurship Platform: </a:t>
            </a:r>
            <a:r>
              <a:rPr lang="es-ES" sz="1400" i="0" noProof="0" dirty="0">
                <a:solidFill>
                  <a:schemeClr val="accent1"/>
                </a:solidFill>
                <a:effectLst/>
              </a:rPr>
              <a:t>WEP reúne diversas iniciativas en una única plataforma adaptada a las necesidades de las mujeres a la hora de crear, financiar y gestionar sus empresas. Al conectar a las empresarias con organizaciones de apoyo a nivel local, regional, nacional y europeo, WEP facilita el acceso a mentores y redes empresariales en toda Europa. Este enfoque integral capacita a las mujeres para crear y dirigir empresas de éxito, contribuyendo al crecimiento económico y al progreso social. Además de WEP, la Comisión Europea apoya varias herramientas, redes e iniciativas dirigidas específicamente a las mujeres empresarias. </a:t>
            </a:r>
            <a:endParaRPr lang="es-ES" sz="1400" u="sng" noProof="0" dirty="0">
              <a:solidFill>
                <a:schemeClr val="accent1"/>
              </a:solidFill>
            </a:endParaRPr>
          </a:p>
          <a:p>
            <a:pPr algn="just"/>
            <a:endParaRPr lang="es-ES" sz="1400" b="1" u="sng" noProof="0" dirty="0">
              <a:solidFill>
                <a:schemeClr val="bg1"/>
              </a:solidFill>
            </a:endParaRPr>
          </a:p>
          <a:p>
            <a:pPr algn="just"/>
            <a:endParaRPr lang="es-ES" sz="1400" noProof="0" dirty="0">
              <a:solidFill>
                <a:schemeClr val="accent1"/>
              </a:solidFill>
            </a:endParaRPr>
          </a:p>
          <a:p>
            <a:pPr algn="just"/>
            <a:r>
              <a:rPr lang="es-ES" sz="1400" b="1" i="0" noProof="0" dirty="0">
                <a:solidFill>
                  <a:schemeClr val="bg1"/>
                </a:solidFill>
                <a:effectLst/>
              </a:rPr>
              <a:t>The European Network of Mentors for Women Entrepreneurs: </a:t>
            </a:r>
            <a:r>
              <a:rPr lang="es-ES" sz="1400" b="0" i="0" noProof="0" dirty="0">
                <a:solidFill>
                  <a:schemeClr val="accent1"/>
                </a:solidFill>
                <a:effectLst/>
              </a:rPr>
              <a:t>a Red de Mentores ofrece asesoramiento y apoyo a las mujeres empresarias en la puesta en marcha, gestión y crecimiento de sus empresas en las fases iniciales (del segundo al cuarto año de existencia de una nueva empresa dirigida y propiedad de una mujer). </a:t>
            </a:r>
          </a:p>
          <a:p>
            <a:pPr algn="just"/>
            <a:r>
              <a:rPr lang="es-ES" sz="1400" noProof="0" dirty="0">
                <a:solidFill>
                  <a:schemeClr val="accent1"/>
                </a:solidFill>
                <a:hlinkClick r:id="rId4"/>
              </a:rPr>
              <a:t>Haz click aquí para encontrar tu punto nacional de contacto</a:t>
            </a:r>
            <a:endParaRPr lang="es-ES" sz="1400" b="0" i="0" noProof="0" dirty="0">
              <a:solidFill>
                <a:schemeClr val="accent1"/>
              </a:solidFill>
              <a:effectLst/>
            </a:endParaRPr>
          </a:p>
          <a:p>
            <a:pPr algn="just"/>
            <a:endParaRPr lang="es-ES" sz="1400" noProof="0" dirty="0">
              <a:solidFill>
                <a:srgbClr val="333333"/>
              </a:solidFill>
            </a:endParaRPr>
          </a:p>
          <a:p>
            <a:pPr algn="just"/>
            <a:endParaRPr lang="es-ES" sz="1400" b="0" i="0" noProof="0" dirty="0">
              <a:solidFill>
                <a:srgbClr val="333333"/>
              </a:solidFill>
              <a:effectLst/>
            </a:endParaRPr>
          </a:p>
          <a:p>
            <a:pPr algn="just"/>
            <a:r>
              <a:rPr lang="es-ES" sz="1400" b="1" u="sng" noProof="0" dirty="0">
                <a:solidFill>
                  <a:schemeClr val="bg1"/>
                </a:solidFill>
                <a:hlinkClick r:id="rId5">
                  <a:extLst>
                    <a:ext uri="{A12FA001-AC4F-418D-AE19-62706E023703}">
                      <ahyp:hlinkClr xmlns:ahyp="http://schemas.microsoft.com/office/drawing/2018/hyperlinkcolor" val="tx"/>
                    </a:ext>
                  </a:extLst>
                </a:hlinkClick>
              </a:rPr>
              <a:t>The</a:t>
            </a:r>
            <a:r>
              <a:rPr lang="es-ES" sz="1400" b="1" u="sng" noProof="0" dirty="0">
                <a:solidFill>
                  <a:srgbClr val="F49100"/>
                </a:solidFill>
                <a:hlinkClick r:id="rId5">
                  <a:extLst>
                    <a:ext uri="{A12FA001-AC4F-418D-AE19-62706E023703}">
                      <ahyp:hlinkClr xmlns:ahyp="http://schemas.microsoft.com/office/drawing/2018/hyperlinkcolor" val="tx"/>
                    </a:ext>
                  </a:extLst>
                </a:hlinkClick>
              </a:rPr>
              <a:t> </a:t>
            </a:r>
            <a:r>
              <a:rPr lang="es-ES" sz="1400" b="1" u="sng" noProof="0" dirty="0">
                <a:solidFill>
                  <a:schemeClr val="bg1"/>
                </a:solidFill>
                <a:hlinkClick r:id="rId5">
                  <a:extLst>
                    <a:ext uri="{A12FA001-AC4F-418D-AE19-62706E023703}">
                      <ahyp:hlinkClr xmlns:ahyp="http://schemas.microsoft.com/office/drawing/2018/hyperlinkcolor" val="tx"/>
                    </a:ext>
                  </a:extLst>
                </a:hlinkClick>
              </a:rPr>
              <a:t>Wegate</a:t>
            </a:r>
            <a:r>
              <a:rPr lang="es-ES" sz="1400" b="1" i="0" u="sng" strike="noStrike" noProof="0" dirty="0">
                <a:solidFill>
                  <a:schemeClr val="bg1"/>
                </a:solidFill>
                <a:effectLst/>
              </a:rPr>
              <a:t>:</a:t>
            </a:r>
            <a:r>
              <a:rPr lang="es-ES" sz="1400" b="1" i="0" strike="noStrike" noProof="0" dirty="0">
                <a:solidFill>
                  <a:schemeClr val="bg1"/>
                </a:solidFill>
                <a:effectLst/>
              </a:rPr>
              <a:t> </a:t>
            </a:r>
            <a:r>
              <a:rPr lang="es-ES" sz="1400" b="0" i="0" noProof="0" dirty="0">
                <a:solidFill>
                  <a:schemeClr val="accent1"/>
                </a:solidFill>
                <a:effectLst/>
              </a:rPr>
              <a:t>WEgate ofrece a las mujeres empresarias oportunidades de crecimiento y creación de redes, compartiendo conocimientos y perspectivas verticales y promoviendo el intercambio de nuevas ideas basadas en sus necesidades cotidianas reales</a:t>
            </a:r>
            <a:r>
              <a:rPr lang="es-ES" sz="1400" i="0" noProof="0" dirty="0">
                <a:solidFill>
                  <a:schemeClr val="accent1"/>
                </a:solidFill>
                <a:effectLst/>
              </a:rPr>
              <a:t>.</a:t>
            </a:r>
          </a:p>
          <a:p>
            <a:pPr algn="just"/>
            <a:endParaRPr lang="es-ES" sz="1400" noProof="0" dirty="0">
              <a:solidFill>
                <a:schemeClr val="bg1"/>
              </a:solidFill>
            </a:endParaRPr>
          </a:p>
          <a:p>
            <a:pPr algn="just"/>
            <a:r>
              <a:rPr lang="es-ES" sz="1400" b="1" noProof="0" dirty="0">
                <a:solidFill>
                  <a:schemeClr val="bg1"/>
                </a:solidFill>
                <a:hlinkClick r:id="rId6">
                  <a:extLst>
                    <a:ext uri="{A12FA001-AC4F-418D-AE19-62706E023703}">
                      <ahyp:hlinkClr xmlns:ahyp="http://schemas.microsoft.com/office/drawing/2018/hyperlinkcolor" val="tx"/>
                    </a:ext>
                  </a:extLst>
                </a:hlinkClick>
              </a:rPr>
              <a:t>EU Funding &amp; Tenders Portal: </a:t>
            </a:r>
            <a:r>
              <a:rPr lang="es-ES" sz="1400" noProof="0" dirty="0">
                <a:solidFill>
                  <a:schemeClr val="accent1"/>
                </a:solidFill>
              </a:rPr>
              <a:t>El Portal de Financiación y Licitaciones de la UE ofrece una función específica para la búsqueda de socios, que ayuda a organizaciones y empresarios a encontrar colaboradores para proyectos financiados por la Unión Europea. Esta herramienta es especialmente valiosa para empresarios, investigadores y otras partes interesadas que deseen crear consorcios para solicitar subvenciones.</a:t>
            </a:r>
          </a:p>
          <a:p>
            <a:pPr algn="just"/>
            <a:endParaRPr lang="es-ES" sz="1400" noProof="0" dirty="0">
              <a:solidFill>
                <a:srgbClr val="333333"/>
              </a:solidFill>
            </a:endParaRPr>
          </a:p>
          <a:p>
            <a:pPr algn="just"/>
            <a:r>
              <a:rPr lang="es-ES" sz="1600" b="0" i="0" noProof="0" dirty="0">
                <a:effectLst/>
              </a:rPr>
              <a:t> </a:t>
            </a:r>
            <a:endParaRPr lang="es-ES" sz="1600" b="0" i="0" noProof="0" dirty="0">
              <a:solidFill>
                <a:schemeClr val="accent1"/>
              </a:solidFill>
              <a:effectLst/>
            </a:endParaRPr>
          </a:p>
          <a:p>
            <a:pPr algn="just"/>
            <a:endParaRPr lang="es-ES" sz="1600" noProof="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es-ES" sz="1100" dirty="0">
                <a:solidFill>
                  <a:schemeClr val="accent1"/>
                </a:solidFill>
              </a:rPr>
              <a:t>Fuente de Imagen </a:t>
            </a:r>
            <a:r>
              <a:rPr lang="es-ES" sz="1100" noProof="0" dirty="0">
                <a:solidFill>
                  <a:schemeClr val="accent1"/>
                </a:solidFill>
              </a:rPr>
              <a:t>: www.women-entrepreneurs.eu/</a:t>
            </a:r>
            <a:endParaRPr lang="es-ES" sz="1100" noProof="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01642" y="60362"/>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614079" y="4958995"/>
            <a:ext cx="2243407" cy="430887"/>
          </a:xfrm>
          <a:prstGeom prst="rect">
            <a:avLst/>
          </a:prstGeom>
          <a:noFill/>
        </p:spPr>
        <p:txBody>
          <a:bodyPr wrap="square">
            <a:spAutoFit/>
          </a:bodyPr>
          <a:lstStyle/>
          <a:p>
            <a:r>
              <a:rPr lang="es-ES" sz="1100" dirty="0">
                <a:solidFill>
                  <a:schemeClr val="accent1"/>
                </a:solidFill>
              </a:rPr>
              <a:t>Fuente de Imagen</a:t>
            </a:r>
            <a:r>
              <a:rPr lang="es-ES" sz="1100" noProof="0" dirty="0">
                <a:solidFill>
                  <a:schemeClr val="accent1"/>
                </a:solidFill>
              </a:rPr>
              <a:t>: www.wegate.eu</a:t>
            </a:r>
            <a:endParaRPr lang="es-ES" sz="1100" noProof="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es-ES" sz="3400" b="1" noProof="0" dirty="0"/>
              <a:t>3°: ​ colaboración y trabajo en equipo para crecer</a:t>
            </a:r>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915443"/>
          </a:xfrm>
          <a:prstGeom prst="rect">
            <a:avLst/>
          </a:prstGeom>
          <a:noFill/>
        </p:spPr>
        <p:txBody>
          <a:bodyPr wrap="square" rtlCol="0">
            <a:spAutoFit/>
          </a:bodyPr>
          <a:lstStyle/>
          <a:p>
            <a:pPr>
              <a:lnSpc>
                <a:spcPct val="150000"/>
              </a:lnSpc>
            </a:pPr>
            <a:r>
              <a:rPr lang="es-ES" b="1" noProof="0" dirty="0">
                <a:solidFill>
                  <a:schemeClr val="bg1"/>
                </a:solidFill>
              </a:rPr>
              <a:t>Introducción</a:t>
            </a:r>
          </a:p>
          <a:p>
            <a:pPr>
              <a:lnSpc>
                <a:spcPct val="150000"/>
              </a:lnSpc>
            </a:pPr>
            <a:endParaRPr lang="es-ES" sz="2000" b="1" noProof="0"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3293209"/>
          </a:xfrm>
          <a:prstGeom prst="rect">
            <a:avLst/>
          </a:prstGeom>
          <a:noFill/>
        </p:spPr>
        <p:txBody>
          <a:bodyPr wrap="square" lIns="91440" tIns="45720" rIns="91440" bIns="45720" anchor="t">
            <a:spAutoFit/>
          </a:bodyPr>
          <a:lstStyle/>
          <a:p>
            <a:pPr algn="just"/>
            <a:r>
              <a:rPr lang="es-ES" sz="1600" noProof="0" dirty="0">
                <a:solidFill>
                  <a:schemeClr val="accent1"/>
                </a:solidFill>
              </a:rPr>
              <a:t>Podrás desarrollar habilidades esenciales de trabajo en equipo digital mediante el uso de herramientas de colaboración como Trello, Slack y World Time Buddy. A través de la práctica con estas plataformas, aprenderás a organizar tareas, agilizar la comunicación y coordinar eficazmente a través de diferentes zonas horarias, fomentando un entorno de trabajo a distancia productivo.</a:t>
            </a:r>
          </a:p>
          <a:p>
            <a:pPr algn="just"/>
            <a:endParaRPr lang="es-ES" sz="1600" dirty="0">
              <a:solidFill>
                <a:schemeClr val="accent1"/>
              </a:solidFill>
            </a:endParaRPr>
          </a:p>
          <a:p>
            <a:pPr algn="just"/>
            <a:r>
              <a:rPr lang="es-ES" sz="1600" noProof="0" dirty="0">
                <a:solidFill>
                  <a:schemeClr val="accent1"/>
                </a:solidFill>
              </a:rPr>
              <a:t>Además, conocerás conceptos avanzados como keiretsu (un modelo empresarial japonés basado en redes empresariales interconectadas), centros de innovación digital (plataformas para fomentar la innovación y el espíritu empresarial impulsados por la tecnología) y redes empresariales (alianzas estratégicas formadas para mejorar el alcance del mercado y compartir recursos). Conocerás en profundidad estas estructuras y aprenderás a aprovechar sus características para crear y mantener asociaciones de éxito y fomentar la innovación dentro de los ecosistemas digitales.</a:t>
            </a: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856559" y="4925613"/>
            <a:ext cx="3475158" cy="276999"/>
          </a:xfrm>
          <a:prstGeom prst="rect">
            <a:avLst/>
          </a:prstGeom>
          <a:noFill/>
        </p:spPr>
        <p:txBody>
          <a:bodyPr wrap="square">
            <a:spAutoFit/>
          </a:bodyPr>
          <a:lstStyle/>
          <a:p>
            <a:pPr algn="ctr"/>
            <a:r>
              <a:rPr lang="es-ES" sz="1200" dirty="0">
                <a:solidFill>
                  <a:schemeClr val="accent1"/>
                </a:solidFill>
              </a:rPr>
              <a:t>Fuente de Imagen</a:t>
            </a:r>
            <a:r>
              <a:rPr lang="es-ES" sz="1200" noProof="0" dirty="0">
                <a:solidFill>
                  <a:schemeClr val="accent1"/>
                </a:solidFill>
              </a:rPr>
              <a:t>: Istockphoto.com</a:t>
            </a: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es-ES" sz="3400" b="1" noProof="0" dirty="0">
                <a:solidFill>
                  <a:schemeClr val="accent3">
                    <a:lumMod val="75000"/>
                  </a:schemeClr>
                </a:solidFill>
                <a:effectLst/>
                <a:ea typeface="Noto Sans"/>
                <a:cs typeface="Noto Sans"/>
              </a:rPr>
              <a:t>Colaboración empresarial para el crecimiento</a:t>
            </a:r>
            <a:endParaRPr lang="es-ES" sz="3400" b="1" noProof="0"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es-ES" noProof="0" dirty="0">
                <a:solidFill>
                  <a:schemeClr val="accent1"/>
                </a:solidFill>
              </a:rPr>
              <a:t>Las colaboraciones empresariales suelen agruparse en clúster empresarial, ecosistema empresarial, red empresarial, centro de innovación, keiretsu y triple hélice.</a:t>
            </a: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1815882"/>
          </a:xfrm>
          <a:prstGeom prst="rect">
            <a:avLst/>
          </a:prstGeom>
          <a:solidFill>
            <a:schemeClr val="bg1">
              <a:lumMod val="60000"/>
              <a:lumOff val="40000"/>
            </a:schemeClr>
          </a:solidFill>
        </p:spPr>
        <p:txBody>
          <a:bodyPr wrap="square" lIns="91440" tIns="45720" rIns="91440" bIns="45720" anchor="t">
            <a:spAutoFit/>
          </a:bodyPr>
          <a:lstStyle/>
          <a:p>
            <a:pPr algn="just"/>
            <a:r>
              <a:rPr lang="es-ES" sz="1400" noProof="0" dirty="0">
                <a:solidFill>
                  <a:schemeClr val="accent1"/>
                </a:solidFill>
                <a:ea typeface="Noto Sans"/>
                <a:cs typeface="Noto Sans"/>
              </a:rPr>
              <a:t>Echa un vistazo </a:t>
            </a:r>
            <a:r>
              <a:rPr lang="es-ES" sz="1400" noProof="0" dirty="0">
                <a:solidFill>
                  <a:schemeClr val="accent1"/>
                </a:solidFill>
                <a:ea typeface="Noto Sans"/>
                <a:cs typeface="Noto Sans"/>
                <a:hlinkClick r:id="rId2"/>
              </a:rPr>
              <a:t>enumera los 50 ejemplos de colaboración empresarial</a:t>
            </a:r>
            <a:r>
              <a:rPr lang="es-ES" sz="1400" noProof="0" dirty="0">
                <a:solidFill>
                  <a:schemeClr val="accent1"/>
                </a:solidFill>
              </a:rPr>
              <a:t>, aprenderás a aprovechar el poder de la </a:t>
            </a:r>
            <a:r>
              <a:rPr lang="es-ES" sz="1400" b="1" noProof="0" dirty="0">
                <a:solidFill>
                  <a:schemeClr val="accent1"/>
                </a:solidFill>
              </a:rPr>
              <a:t>innovación</a:t>
            </a:r>
            <a:r>
              <a:rPr lang="es-ES" sz="1400" noProof="0" dirty="0">
                <a:solidFill>
                  <a:schemeClr val="accent1"/>
                </a:solidFill>
              </a:rPr>
              <a:t> </a:t>
            </a:r>
            <a:r>
              <a:rPr lang="es-ES" sz="1400" b="1" noProof="0" dirty="0">
                <a:solidFill>
                  <a:schemeClr val="accent1"/>
                </a:solidFill>
              </a:rPr>
              <a:t>colaborativa</a:t>
            </a:r>
            <a:r>
              <a:rPr lang="es-ES" sz="1400" noProof="0" dirty="0">
                <a:solidFill>
                  <a:schemeClr val="accent1"/>
                </a:solidFill>
              </a:rPr>
              <a:t> para crear valor en un mundo conectado. Explorarás cómo las empresas pueden combinar sus recursos, conocimientos y capacidades para desarrollar nuevas soluciones y oportunidades. </a:t>
            </a:r>
            <a:r>
              <a:rPr lang="es-ES" sz="1400" dirty="0">
                <a:solidFill>
                  <a:schemeClr val="accent1"/>
                </a:solidFill>
              </a:rPr>
              <a:t>Esta</a:t>
            </a:r>
            <a:r>
              <a:rPr lang="es-ES" sz="1400" noProof="0" dirty="0">
                <a:solidFill>
                  <a:schemeClr val="accent1"/>
                </a:solidFill>
              </a:rPr>
              <a:t> guía te ayudará a comprender principios clave como la </a:t>
            </a:r>
            <a:r>
              <a:rPr lang="es-ES" sz="1400" b="1" noProof="0" dirty="0">
                <a:solidFill>
                  <a:schemeClr val="accent1"/>
                </a:solidFill>
              </a:rPr>
              <a:t>cocreación, la confianza, la transparencia y los objetivos compartidos,</a:t>
            </a:r>
            <a:r>
              <a:rPr lang="es-ES" sz="1400" noProof="0" dirty="0">
                <a:solidFill>
                  <a:schemeClr val="accent1"/>
                </a:solidFill>
              </a:rPr>
              <a:t> lo que te permitirá crear colaboraciones eficaces.</a:t>
            </a:r>
            <a:endParaRPr lang="es-ES" sz="1400" b="1" noProof="0"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3492859440"/>
              </p:ext>
            </p:extLst>
          </p:nvPr>
        </p:nvGraphicFramePr>
        <p:xfrm>
          <a:off x="1116447" y="2624677"/>
          <a:ext cx="3744721" cy="3536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334220" y="5883814"/>
            <a:ext cx="6096000" cy="276999"/>
          </a:xfrm>
          <a:prstGeom prst="rect">
            <a:avLst/>
          </a:prstGeom>
          <a:noFill/>
        </p:spPr>
        <p:txBody>
          <a:bodyPr wrap="square" lIns="91440" tIns="45720" rIns="91440" bIns="45720" anchor="t">
            <a:spAutoFit/>
          </a:bodyPr>
          <a:lstStyle/>
          <a:p>
            <a:pPr algn="just"/>
            <a:r>
              <a:rPr lang="es-ES" sz="1200" b="1" noProof="0" dirty="0">
                <a:solidFill>
                  <a:schemeClr val="accent1"/>
                </a:solidFill>
                <a:effectLst/>
                <a:ea typeface="Noto Sans"/>
                <a:cs typeface="Noto Sans"/>
              </a:rPr>
              <a:t>Ciclo de fases de colaboración empresarial</a:t>
            </a:r>
            <a:endParaRPr lang="es-ES" sz="1200" b="1" noProof="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792033"/>
            <a:ext cx="11326174" cy="923330"/>
          </a:xfrm>
          <a:prstGeom prst="rect">
            <a:avLst/>
          </a:prstGeom>
          <a:noFill/>
        </p:spPr>
        <p:txBody>
          <a:bodyPr wrap="square">
            <a:spAutoFit/>
          </a:bodyPr>
          <a:lstStyle/>
          <a:p>
            <a:pPr algn="just"/>
            <a:r>
              <a:rPr lang="es-ES" noProof="0" dirty="0">
                <a:solidFill>
                  <a:schemeClr val="accent1"/>
                </a:solidFill>
              </a:rPr>
              <a:t>El </a:t>
            </a:r>
            <a:r>
              <a:rPr lang="es-ES" b="1" noProof="0" dirty="0">
                <a:solidFill>
                  <a:schemeClr val="accent1"/>
                </a:solidFill>
              </a:rPr>
              <a:t>Ciclo</a:t>
            </a:r>
            <a:r>
              <a:rPr lang="es-ES" b="1" dirty="0">
                <a:solidFill>
                  <a:schemeClr val="accent1"/>
                </a:solidFill>
              </a:rPr>
              <a:t> </a:t>
            </a:r>
            <a:r>
              <a:rPr lang="es-ES" b="1" noProof="0" dirty="0">
                <a:solidFill>
                  <a:schemeClr val="accent1"/>
                </a:solidFill>
              </a:rPr>
              <a:t>de las fases de colaboración empresarial</a:t>
            </a:r>
            <a:r>
              <a:rPr lang="es-ES" noProof="0" dirty="0">
                <a:solidFill>
                  <a:schemeClr val="accent1"/>
                </a:solidFill>
              </a:rPr>
              <a:t> suele constar de varias etapas interconectadas, que pueden variar en función del contexto y los objetivos de la colaboración. A continuación, se presenta un modelo genérico del ciclo :</a:t>
            </a: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293317" y="492931"/>
            <a:ext cx="10536608" cy="615553"/>
          </a:xfrm>
          <a:prstGeom prst="rect">
            <a:avLst/>
          </a:prstGeom>
          <a:noFill/>
        </p:spPr>
        <p:txBody>
          <a:bodyPr wrap="square" lIns="91440" tIns="45720" rIns="91440" bIns="45720" anchor="t">
            <a:spAutoFit/>
          </a:bodyPr>
          <a:lstStyle/>
          <a:p>
            <a:r>
              <a:rPr lang="es-ES" sz="3400" b="1" noProof="0" dirty="0">
                <a:solidFill>
                  <a:schemeClr val="accent3">
                    <a:lumMod val="75000"/>
                  </a:schemeClr>
                </a:solidFill>
                <a:ea typeface="Noto Sans"/>
                <a:cs typeface="Noto Sans"/>
              </a:rPr>
              <a:t>Tipos y conceptos de colaboración empresarial </a:t>
            </a: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3691673648"/>
              </p:ext>
            </p:extLst>
          </p:nvPr>
        </p:nvGraphicFramePr>
        <p:xfrm>
          <a:off x="377407" y="1359822"/>
          <a:ext cx="7012193" cy="4243717"/>
        </p:xfrm>
        <a:graphic>
          <a:graphicData uri="http://schemas.openxmlformats.org/drawingml/2006/table">
            <a:tbl>
              <a:tblPr firstRow="1" bandRow="1">
                <a:tableStyleId>{5C22544A-7EE6-4342-B048-85BDC9FD1C3A}</a:tableStyleId>
              </a:tblPr>
              <a:tblGrid>
                <a:gridCol w="2156550">
                  <a:extLst>
                    <a:ext uri="{9D8B030D-6E8A-4147-A177-3AD203B41FA5}">
                      <a16:colId xmlns:a16="http://schemas.microsoft.com/office/drawing/2014/main" val="3539147558"/>
                    </a:ext>
                  </a:extLst>
                </a:gridCol>
                <a:gridCol w="1764141">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492292">
                <a:tc>
                  <a:txBody>
                    <a:bodyPr/>
                    <a:lstStyle/>
                    <a:p>
                      <a:pPr algn="l"/>
                      <a:r>
                        <a:rPr lang="es-ES" sz="1400" b="1" noProof="0" dirty="0">
                          <a:solidFill>
                            <a:schemeClr val="tx1"/>
                          </a:solidFill>
                          <a:latin typeface="+mn-lt"/>
                          <a:ea typeface="Noto Sans" panose="020B0502040504020204" pitchFamily="34" charset="0"/>
                          <a:cs typeface="Noto Sans" panose="020B0502040504020204" pitchFamily="34" charset="0"/>
                        </a:rPr>
                        <a:t>Tipos de colaboración empresarial</a:t>
                      </a:r>
                    </a:p>
                  </a:txBody>
                  <a:tcPr/>
                </a:tc>
                <a:tc>
                  <a:txBody>
                    <a:bodyPr/>
                    <a:lstStyle/>
                    <a:p>
                      <a:pPr algn="l"/>
                      <a:r>
                        <a:rPr lang="es-ES" sz="1400" b="1" noProof="0" dirty="0">
                          <a:solidFill>
                            <a:schemeClr val="tx1"/>
                          </a:solidFill>
                          <a:latin typeface="+mn-lt"/>
                          <a:ea typeface="Noto Sans" panose="020B0502040504020204" pitchFamily="34" charset="0"/>
                          <a:cs typeface="Noto Sans" panose="020B0502040504020204" pitchFamily="34" charset="0"/>
                        </a:rPr>
                        <a:t>Tipo de miembros</a:t>
                      </a:r>
                    </a:p>
                  </a:txBody>
                  <a:tcPr/>
                </a:tc>
                <a:tc>
                  <a:txBody>
                    <a:bodyPr/>
                    <a:lstStyle/>
                    <a:p>
                      <a:pPr algn="l"/>
                      <a:r>
                        <a:rPr lang="es-ES" sz="1400" b="1" noProof="0" dirty="0">
                          <a:solidFill>
                            <a:schemeClr val="tx1"/>
                          </a:solidFill>
                          <a:latin typeface="+mn-lt"/>
                          <a:ea typeface="Noto Sans" panose="020B0502040504020204" pitchFamily="34" charset="0"/>
                          <a:cs typeface="Noto Sans" panose="020B0502040504020204" pitchFamily="34" charset="0"/>
                        </a:rPr>
                        <a:t>Límites</a:t>
                      </a:r>
                    </a:p>
                  </a:txBody>
                  <a:tcPr/>
                </a:tc>
                <a:extLst>
                  <a:ext uri="{0D108BD9-81ED-4DB2-BD59-A6C34878D82A}">
                    <a16:rowId xmlns:a16="http://schemas.microsoft.com/office/drawing/2014/main" val="1804525396"/>
                  </a:ext>
                </a:extLst>
              </a:tr>
              <a:tr h="492292">
                <a:tc>
                  <a:txBody>
                    <a:bodyPr/>
                    <a:lstStyle/>
                    <a:p>
                      <a:pPr algn="l"/>
                      <a:r>
                        <a:rPr lang="es-ES" sz="1400" b="1" noProof="0" dirty="0">
                          <a:solidFill>
                            <a:schemeClr val="accent1"/>
                          </a:solidFill>
                          <a:latin typeface="+mn-lt"/>
                          <a:ea typeface="Noto Sans" panose="020B0502040504020204" pitchFamily="34" charset="0"/>
                          <a:cs typeface="Noto Sans" panose="020B0502040504020204" pitchFamily="34" charset="0"/>
                        </a:rPr>
                        <a:t>Clúster empresarial</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Empresas e Instituciones</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Principalmente geográficos</a:t>
                      </a:r>
                    </a:p>
                  </a:txBody>
                  <a:tcPr/>
                </a:tc>
                <a:extLst>
                  <a:ext uri="{0D108BD9-81ED-4DB2-BD59-A6C34878D82A}">
                    <a16:rowId xmlns:a16="http://schemas.microsoft.com/office/drawing/2014/main" val="3664859897"/>
                  </a:ext>
                </a:extLst>
              </a:tr>
              <a:tr h="492292">
                <a:tc>
                  <a:txBody>
                    <a:bodyPr/>
                    <a:lstStyle/>
                    <a:p>
                      <a:pPr algn="l"/>
                      <a:r>
                        <a:rPr lang="es-ES" sz="1400" b="1" noProof="0" dirty="0">
                          <a:solidFill>
                            <a:schemeClr val="accent1"/>
                          </a:solidFill>
                          <a:latin typeface="+mn-lt"/>
                          <a:ea typeface="Noto Sans" panose="020B0502040504020204" pitchFamily="34" charset="0"/>
                          <a:cs typeface="Noto Sans" panose="020B0502040504020204" pitchFamily="34" charset="0"/>
                        </a:rPr>
                        <a:t>Ecosistema empresarial</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Empresas e Instituciones</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Sin límites claros</a:t>
                      </a:r>
                    </a:p>
                  </a:txBody>
                  <a:tcPr/>
                </a:tc>
                <a:extLst>
                  <a:ext uri="{0D108BD9-81ED-4DB2-BD59-A6C34878D82A}">
                    <a16:rowId xmlns:a16="http://schemas.microsoft.com/office/drawing/2014/main" val="1903211548"/>
                  </a:ext>
                </a:extLst>
              </a:tr>
              <a:tr h="372757">
                <a:tc>
                  <a:txBody>
                    <a:bodyPr/>
                    <a:lstStyle/>
                    <a:p>
                      <a:pPr algn="l"/>
                      <a:r>
                        <a:rPr lang="es-ES" sz="1400" b="1" noProof="0" dirty="0">
                          <a:solidFill>
                            <a:schemeClr val="accent1"/>
                          </a:solidFill>
                          <a:latin typeface="+mn-lt"/>
                          <a:ea typeface="Noto Sans" panose="020B0502040504020204" pitchFamily="34" charset="0"/>
                          <a:cs typeface="Noto Sans" panose="020B0502040504020204" pitchFamily="34" charset="0"/>
                        </a:rPr>
                        <a:t>Red empresarial</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Empresas </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Sin límites claros</a:t>
                      </a:r>
                    </a:p>
                  </a:txBody>
                  <a:tcPr/>
                </a:tc>
                <a:extLst>
                  <a:ext uri="{0D108BD9-81ED-4DB2-BD59-A6C34878D82A}">
                    <a16:rowId xmlns:a16="http://schemas.microsoft.com/office/drawing/2014/main" val="3060612553"/>
                  </a:ext>
                </a:extLst>
              </a:tr>
              <a:tr h="695000">
                <a:tc>
                  <a:txBody>
                    <a:bodyPr/>
                    <a:lstStyle/>
                    <a:p>
                      <a:pPr algn="l"/>
                      <a:r>
                        <a:rPr lang="es-ES" sz="1400" b="1" noProof="0" dirty="0">
                          <a:solidFill>
                            <a:schemeClr val="accent1"/>
                          </a:solidFill>
                          <a:latin typeface="+mn-lt"/>
                          <a:ea typeface="Noto Sans" panose="020B0502040504020204" pitchFamily="34" charset="0"/>
                          <a:cs typeface="Noto Sans" panose="020B0502040504020204" pitchFamily="34" charset="0"/>
                        </a:rPr>
                        <a:t>Innovation hub</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1400" noProof="0" dirty="0">
                          <a:solidFill>
                            <a:schemeClr val="accent1"/>
                          </a:solidFill>
                          <a:latin typeface="+mn-lt"/>
                          <a:ea typeface="Noto Sans" panose="020B0502040504020204" pitchFamily="34" charset="0"/>
                          <a:cs typeface="Noto Sans" panose="020B0502040504020204" pitchFamily="34" charset="0"/>
                        </a:rPr>
                        <a:t>Empresas e instituciones</a:t>
                      </a:r>
                    </a:p>
                    <a:p>
                      <a:pPr algn="l"/>
                      <a:endParaRPr lang="es-ES" sz="1400" noProof="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Local pero necesita conexión global Innovación a través de la cooperación y la transferencia de individuos</a:t>
                      </a:r>
                    </a:p>
                  </a:txBody>
                  <a:tcPr/>
                </a:tc>
                <a:extLst>
                  <a:ext uri="{0D108BD9-81ED-4DB2-BD59-A6C34878D82A}">
                    <a16:rowId xmlns:a16="http://schemas.microsoft.com/office/drawing/2014/main" val="2620631168"/>
                  </a:ext>
                </a:extLst>
              </a:tr>
              <a:tr h="1307193">
                <a:tc>
                  <a:txBody>
                    <a:bodyPr/>
                    <a:lstStyle/>
                    <a:p>
                      <a:pPr algn="l"/>
                      <a:r>
                        <a:rPr lang="es-ES" sz="1400" b="1" noProof="0" dirty="0">
                          <a:solidFill>
                            <a:schemeClr val="accent1"/>
                          </a:solidFill>
                          <a:latin typeface="+mn-lt"/>
                          <a:ea typeface="Noto Sans" panose="020B0502040504020204" pitchFamily="34" charset="0"/>
                          <a:cs typeface="Noto Sans" panose="020B0502040504020204" pitchFamily="34" charset="0"/>
                        </a:rPr>
                        <a:t>Keiretsu</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Empresas </a:t>
                      </a:r>
                    </a:p>
                  </a:txBody>
                  <a:tcPr/>
                </a:tc>
                <a:tc>
                  <a:txBody>
                    <a:bodyPr/>
                    <a:lstStyle/>
                    <a:p>
                      <a:pPr algn="l"/>
                      <a:r>
                        <a:rPr lang="es-ES" sz="1400" noProof="0" dirty="0">
                          <a:solidFill>
                            <a:schemeClr val="accent1"/>
                          </a:solidFill>
                          <a:latin typeface="+mn-lt"/>
                          <a:ea typeface="Noto Sans" panose="020B0502040504020204" pitchFamily="34" charset="0"/>
                          <a:cs typeface="Noto Sans" panose="020B0502040504020204" pitchFamily="34" charset="0"/>
                        </a:rPr>
                        <a:t>Gobernanza híbrida(horizontal), control por el miembro central (vertical) Nacional (Japón), límites en evolución aprendizaje conjunto, cambios en la industria y el mercado</a:t>
                      </a: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1420966296"/>
              </p:ext>
            </p:extLst>
          </p:nvPr>
        </p:nvGraphicFramePr>
        <p:xfrm>
          <a:off x="377407" y="5529890"/>
          <a:ext cx="7012193" cy="731520"/>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52740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s-ES" sz="1400" b="1" noProof="0" dirty="0">
                          <a:solidFill>
                            <a:schemeClr val="accent1"/>
                          </a:solidFill>
                          <a:latin typeface="+mn-lt"/>
                          <a:ea typeface="Noto Sans" panose="020B0502040504020204" pitchFamily="34" charset="0"/>
                          <a:cs typeface="Noto Sans" panose="020B0502040504020204" pitchFamily="34" charset="0"/>
                        </a:rPr>
                        <a:t>Triple Hélice</a:t>
                      </a:r>
                    </a:p>
                  </a:txBody>
                  <a:tcPr>
                    <a:solidFill>
                      <a:schemeClr val="accent1">
                        <a:lumMod val="20000"/>
                        <a:lumOff val="80000"/>
                      </a:schemeClr>
                    </a:solidFill>
                  </a:tcPr>
                </a:tc>
                <a:tc>
                  <a:txBody>
                    <a:bodyPr/>
                    <a:lstStyle/>
                    <a:p>
                      <a:pPr algn="l"/>
                      <a:r>
                        <a:rPr lang="es-ES" sz="1400" b="0" noProof="0" dirty="0">
                          <a:solidFill>
                            <a:schemeClr val="accent1"/>
                          </a:solidFill>
                          <a:latin typeface="+mn-lt"/>
                          <a:ea typeface="Noto Sans" panose="020B0502040504020204" pitchFamily="34" charset="0"/>
                          <a:cs typeface="Noto Sans" panose="020B0502040504020204" pitchFamily="34" charset="0"/>
                        </a:rPr>
                        <a:t>Universidades, Empresas, gobiernos </a:t>
                      </a:r>
                      <a:endParaRPr lang="es-ES" sz="1400" noProof="0" dirty="0">
                        <a:solidFill>
                          <a:schemeClr val="accent1"/>
                        </a:solidFill>
                        <a:latin typeface="+mn-lt"/>
                      </a:endParaRPr>
                    </a:p>
                  </a:txBody>
                  <a:tcPr>
                    <a:solidFill>
                      <a:schemeClr val="accent1">
                        <a:lumMod val="20000"/>
                        <a:lumOff val="80000"/>
                      </a:schemeClr>
                    </a:solidFill>
                  </a:tcPr>
                </a:tc>
                <a:tc>
                  <a:txBody>
                    <a:bodyPr/>
                    <a:lstStyle/>
                    <a:p>
                      <a:pPr algn="l"/>
                      <a:r>
                        <a:rPr lang="es-ES" sz="1400" b="0" noProof="0" dirty="0">
                          <a:solidFill>
                            <a:schemeClr val="accent1"/>
                          </a:solidFill>
                          <a:latin typeface="+mn-lt"/>
                          <a:ea typeface="Noto Sans" panose="020B0502040504020204" pitchFamily="34" charset="0"/>
                          <a:cs typeface="Noto Sans" panose="020B0502040504020204" pitchFamily="34" charset="0"/>
                        </a:rPr>
                        <a:t>Local, nacional </a:t>
                      </a: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690730" y="1359822"/>
            <a:ext cx="4336805" cy="5047536"/>
          </a:xfrm>
          <a:prstGeom prst="rect">
            <a:avLst/>
          </a:prstGeom>
          <a:solidFill>
            <a:schemeClr val="bg1">
              <a:lumMod val="60000"/>
              <a:lumOff val="40000"/>
            </a:schemeClr>
          </a:solidFill>
        </p:spPr>
        <p:txBody>
          <a:bodyPr wrap="square">
            <a:spAutoFit/>
          </a:bodyPr>
          <a:lstStyle>
            <a:defPPr>
              <a:defRPr lang="en-US"/>
            </a:defPPr>
            <a:lvl1pPr>
              <a:defRPr sz="1400">
                <a:solidFill>
                  <a:schemeClr val="accent1"/>
                </a:solidFill>
              </a:defRPr>
            </a:lvl1pPr>
          </a:lstStyle>
          <a:p>
            <a:r>
              <a:rPr lang="es-ES" dirty="0"/>
              <a:t>El cuadro esboza cinco tipos de colaboraciones empresariales en función de sus miembros y límites. </a:t>
            </a:r>
          </a:p>
          <a:p>
            <a:br>
              <a:rPr lang="es-ES" dirty="0"/>
            </a:br>
            <a:r>
              <a:rPr lang="es-ES" dirty="0"/>
              <a:t>Los clústeres empresariales están centrados geográficamente e incluyen empresas e instituciones. </a:t>
            </a:r>
          </a:p>
          <a:p>
            <a:br>
              <a:rPr lang="es-ES" dirty="0"/>
            </a:br>
            <a:r>
              <a:rPr lang="es-ES" dirty="0"/>
              <a:t>Los ecosistemas empresariales y redes empresariales implican empresas (o instituciones) sin límites claros. </a:t>
            </a:r>
          </a:p>
          <a:p>
            <a:endParaRPr lang="es-ES" sz="800" b="1" dirty="0"/>
          </a:p>
          <a:p>
            <a:r>
              <a:rPr lang="es-ES" b="1" dirty="0" err="1"/>
              <a:t>Hubs</a:t>
            </a:r>
            <a:r>
              <a:rPr lang="es-ES" b="1" dirty="0"/>
              <a:t> de Innovación </a:t>
            </a:r>
            <a:r>
              <a:rPr lang="es-ES" dirty="0"/>
              <a:t>están formados por empresas e instituciones que operan a nivel local pero necesitan conexiones globales para innovar mediante la cooperación y la transferencia de talento. </a:t>
            </a:r>
          </a:p>
          <a:p>
            <a:br>
              <a:rPr lang="es-ES" dirty="0"/>
            </a:br>
            <a:r>
              <a:rPr lang="es-ES" dirty="0"/>
              <a:t>Keiretsu son empresas que se rigen por un sistema híbrido de control horizontal y vertical, principalmente en Japón, y cuyos límites evolucionan en función del aprendizaje, la dinámica del sector y los cambios del mercado.</a:t>
            </a:r>
          </a:p>
        </p:txBody>
      </p:sp>
    </p:spTree>
    <p:extLst>
      <p:ext uri="{BB962C8B-B14F-4D97-AF65-F5344CB8AC3E}">
        <p14:creationId xmlns:p14="http://schemas.microsoft.com/office/powerpoint/2010/main" val="3384895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es-ES" sz="2000" b="1" noProof="0" dirty="0">
                <a:solidFill>
                  <a:schemeClr val="bg1"/>
                </a:solidFill>
                <a:ea typeface="Noto Sans" panose="020B0502040504020204" pitchFamily="34" charset="0"/>
                <a:cs typeface="Noto Sans" panose="020B0502040504020204" pitchFamily="34" charset="0"/>
              </a:rPr>
              <a:t>Clúster Empresarial</a:t>
            </a: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4" y="998833"/>
            <a:ext cx="10980043" cy="1077218"/>
          </a:xfrm>
          <a:prstGeom prst="rect">
            <a:avLst/>
          </a:prstGeom>
          <a:noFill/>
        </p:spPr>
        <p:txBody>
          <a:bodyPr wrap="square" lIns="91440" tIns="45720" rIns="91440" bIns="45720" anchor="t">
            <a:spAutoFit/>
          </a:bodyPr>
          <a:lstStyle/>
          <a:p>
            <a:pPr algn="just"/>
            <a:r>
              <a:rPr lang="es-ES" sz="1600" noProof="0" dirty="0">
                <a:solidFill>
                  <a:schemeClr val="accent1"/>
                </a:solidFill>
                <a:ea typeface="Noto Sans"/>
                <a:cs typeface="Noto Sans"/>
              </a:rPr>
              <a:t>“Clustering” se refiere a concentraciones locales de empresas vinculadas horizontal o verticalmente que se especializan en líneas de negocio relacionadas, junto con organizaciones de apoyo, aunque las definiciones de lo que constituye exactamente un clúster varían enormemente. Los miembros de un clúster compiten y colaboran simultáneamente, por lo que tienen más posibilidades de ser más competitivos a escala mundial.</a:t>
            </a:r>
            <a:endParaRPr lang="es-ES" sz="1600" b="1" noProof="0"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3400931"/>
          </a:xfrm>
          <a:prstGeom prst="rect">
            <a:avLst/>
          </a:prstGeom>
          <a:solidFill>
            <a:schemeClr val="bg1">
              <a:lumMod val="60000"/>
              <a:lumOff val="40000"/>
            </a:schemeClr>
          </a:solidFill>
        </p:spPr>
        <p:txBody>
          <a:bodyPr wrap="square">
            <a:spAutoFit/>
          </a:bodyPr>
          <a:lstStyle/>
          <a:p>
            <a:pPr algn="just"/>
            <a:endParaRPr lang="es-ES" sz="1600" b="1"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a:p>
            <a:pPr algn="just"/>
            <a:r>
              <a:rPr lang="es-ES" sz="1600" b="1" noProof="0" dirty="0">
                <a:solidFill>
                  <a:schemeClr val="accent1"/>
                </a:solidFill>
                <a:ea typeface="Noto Sans" panose="020B0502040504020204" pitchFamily="34" charset="0"/>
                <a:cs typeface="Noto Sans" panose="020B0502040504020204" pitchFamily="34" charset="0"/>
              </a:rPr>
              <a:t>Clústeres definidos a partir de 6 parámetros </a:t>
            </a:r>
          </a:p>
          <a:p>
            <a:pPr algn="just"/>
            <a:endParaRPr lang="es-ES" sz="1600" noProof="0" dirty="0">
              <a:solidFill>
                <a:schemeClr val="accent1"/>
              </a:solidFill>
              <a:ea typeface="Noto Sans" panose="020B0502040504020204" pitchFamily="34" charset="0"/>
              <a:cs typeface="Noto Sans" panose="020B0502040504020204" pitchFamily="34" charset="0"/>
            </a:endParaRP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Plataformas de colaboración basadas en la confianza,</a:t>
            </a: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Colaboración público-privada</a:t>
            </a: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Imanes</a:t>
            </a: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Redes de colaboración</a:t>
            </a: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Solucionadores de problemas</a:t>
            </a:r>
          </a:p>
          <a:p>
            <a:pPr marL="342900" indent="-342900" algn="just">
              <a:spcBef>
                <a:spcPts val="600"/>
              </a:spcBef>
              <a:spcAft>
                <a:spcPts val="600"/>
              </a:spcAft>
              <a:buFont typeface="+mj-lt"/>
              <a:buAutoNum type="arabicPeriod"/>
            </a:pPr>
            <a:r>
              <a:rPr lang="es-ES" sz="1600" noProof="0" dirty="0">
                <a:solidFill>
                  <a:schemeClr val="accent1"/>
                </a:solidFill>
                <a:ea typeface="Noto Sans" panose="020B0502040504020204" pitchFamily="34" charset="0"/>
                <a:cs typeface="Noto Sans" panose="020B0502040504020204" pitchFamily="34" charset="0"/>
              </a:rPr>
              <a:t>Motor económico</a:t>
            </a: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5999" y="2489012"/>
            <a:ext cx="5525729" cy="3988656"/>
          </a:xfrm>
          <a:prstGeom prst="rect">
            <a:avLst/>
          </a:prstGeom>
          <a:solidFill>
            <a:schemeClr val="bg1">
              <a:lumMod val="60000"/>
              <a:lumOff val="40000"/>
            </a:schemeClr>
          </a:solidFill>
        </p:spPr>
        <p:txBody>
          <a:bodyPr wrap="square" lIns="91440" tIns="45720" rIns="91440" bIns="45720" anchor="t">
            <a:spAutoFit/>
          </a:bodyPr>
          <a:lstStyle/>
          <a:p>
            <a:pPr algn="just"/>
            <a:endParaRPr lang="es-ES" sz="1600" b="1" noProof="0" dirty="0">
              <a:solidFill>
                <a:schemeClr val="accent1"/>
              </a:solidFill>
              <a:ea typeface="Noto Sans"/>
              <a:cs typeface="Noto Sans"/>
            </a:endParaRPr>
          </a:p>
          <a:p>
            <a:pPr algn="just"/>
            <a:r>
              <a:rPr lang="es-ES" sz="1600" b="1" noProof="0" dirty="0">
                <a:solidFill>
                  <a:schemeClr val="accent1"/>
                </a:solidFill>
                <a:ea typeface="Noto Sans"/>
                <a:cs typeface="Noto Sans"/>
              </a:rPr>
              <a:t>Beneficios para los miembros del clúster </a:t>
            </a:r>
          </a:p>
          <a:p>
            <a:pPr algn="just"/>
            <a:endParaRPr lang="es-ES" sz="1600" noProof="0" dirty="0">
              <a:solidFill>
                <a:schemeClr val="accent1"/>
              </a:solidFill>
              <a:highlight>
                <a:srgbClr val="FFFF00"/>
              </a:highlight>
              <a:ea typeface="Noto Sans"/>
              <a:cs typeface="Noto Sans"/>
            </a:endParaRPr>
          </a:p>
          <a:p>
            <a:pPr marL="285750" indent="-285750" algn="just">
              <a:buFont typeface="Arial" panose="020B0604020202020204" pitchFamily="34" charset="0"/>
              <a:buChar char="•"/>
            </a:pPr>
            <a:r>
              <a:rPr lang="es-ES" sz="1600" noProof="0" dirty="0">
                <a:solidFill>
                  <a:schemeClr val="accent1"/>
                </a:solidFill>
                <a:ea typeface="Noto Sans"/>
                <a:cs typeface="Noto Sans"/>
              </a:rPr>
              <a:t>El aumento de la competitividad,</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La mejora de la formación de los empleados,</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El aumento de la capacidad de innovación de los miembros,</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El impacto de los responsables de la política económica,</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La mejora de la promoción de los miembros,</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La mejora de la eficacia de los miembros del equipo</a:t>
            </a:r>
          </a:p>
          <a:p>
            <a:pPr marL="285750" indent="-285750" algn="just">
              <a:lnSpc>
                <a:spcPct val="150000"/>
              </a:lnSpc>
              <a:buFont typeface="Arial" panose="020B0604020202020204" pitchFamily="34" charset="0"/>
              <a:buChar char="•"/>
            </a:pPr>
            <a:r>
              <a:rPr lang="es-ES" sz="1600" noProof="0" dirty="0">
                <a:solidFill>
                  <a:schemeClr val="accent1"/>
                </a:solidFill>
                <a:ea typeface="Noto Sans"/>
                <a:cs typeface="Noto Sans"/>
              </a:rPr>
              <a:t>La minimización de los gastos de los miembros</a:t>
            </a:r>
          </a:p>
        </p:txBody>
      </p:sp>
    </p:spTree>
    <p:extLst>
      <p:ext uri="{BB962C8B-B14F-4D97-AF65-F5344CB8AC3E}">
        <p14:creationId xmlns:p14="http://schemas.microsoft.com/office/powerpoint/2010/main" val="334665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0"/>
            <a:ext cx="11271378" cy="1325563"/>
          </a:xfrm>
        </p:spPr>
        <p:txBody>
          <a:bodyPr>
            <a:normAutofit/>
          </a:bodyPr>
          <a:lstStyle/>
          <a:p>
            <a:r>
              <a:rPr lang="es-ES" sz="3400" noProof="0" dirty="0"/>
              <a:t>Aprendizajes de esta unidad</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12360" y="1099375"/>
            <a:ext cx="6461540" cy="4659249"/>
          </a:xfrm>
        </p:spPr>
        <p:txBody>
          <a:bodyPr vert="horz" lIns="91440" tIns="45720" rIns="91440" bIns="45720" rtlCol="0" anchor="t">
            <a:noAutofit/>
          </a:bodyPr>
          <a:lstStyle/>
          <a:p>
            <a:pPr algn="just"/>
            <a:r>
              <a:rPr lang="es-ES" sz="1600" noProof="0" dirty="0"/>
              <a:t>Obtendrás una comprensión más profunda sobre </a:t>
            </a:r>
            <a:r>
              <a:rPr lang="es-ES" sz="1600" b="1" i="0" u="none" strike="noStrike" noProof="0" dirty="0">
                <a:solidFill>
                  <a:srgbClr val="F3B75B"/>
                </a:solidFill>
                <a:effectLst/>
                <a:latin typeface="Raleway"/>
              </a:rPr>
              <a:t>:</a:t>
            </a:r>
          </a:p>
          <a:p>
            <a:pPr algn="just"/>
            <a:r>
              <a:rPr lang="es-ES" sz="1600" b="1" i="0" u="none" strike="noStrike" noProof="0" dirty="0">
                <a:solidFill>
                  <a:srgbClr val="F3B75B"/>
                </a:solidFill>
                <a:effectLst/>
                <a:latin typeface="Raleway"/>
              </a:rPr>
              <a:t> </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Lo que es una negociación y cuáles son los términos de negociación más importantes</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Cuáles son los estilos y las fases de la negociación</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Cuáles son los pasos para preparar una negociación y los principios BATNA</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Cuáles son las tácticas y estrategias de negociación más importantes</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Las estrategias de creación de asociaciones basadas en valores</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Cómo implantar una gobernanza sólida</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Los tipos y conceptos de colaboración empresarial</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latin typeface="Raleway"/>
              </a:rPr>
              <a:t>Cuáles son las herramientas de colaboración en equipo en línea y cómo utilizarlas</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279031" y="1099375"/>
            <a:ext cx="4673084" cy="4984492"/>
          </a:xfrm>
        </p:spPr>
        <p:txBody>
          <a:bodyPr vert="horz" lIns="91440" tIns="45720" rIns="91440" bIns="45720" rtlCol="0" anchor="t">
            <a:normAutofit/>
          </a:bodyPr>
          <a:lstStyle/>
          <a:p>
            <a:pPr algn="just">
              <a:lnSpc>
                <a:spcPct val="100000"/>
              </a:lnSpc>
              <a:spcBef>
                <a:spcPts val="600"/>
              </a:spcBef>
              <a:spcAft>
                <a:spcPts val="600"/>
              </a:spcAft>
            </a:pPr>
            <a:r>
              <a:rPr lang="es-ES" sz="1600" noProof="0" dirty="0"/>
              <a:t>Desarrollarás habilidades para </a:t>
            </a:r>
            <a:r>
              <a:rPr lang="es-ES" sz="1600" b="1" i="0" u="none" strike="noStrike" noProof="0" dirty="0">
                <a:solidFill>
                  <a:srgbClr val="F3B75B"/>
                </a:solidFill>
                <a:effectLst/>
              </a:rPr>
              <a:t>:</a:t>
            </a:r>
          </a:p>
          <a:p>
            <a:pPr algn="just">
              <a:lnSpc>
                <a:spcPct val="100000"/>
              </a:lnSpc>
              <a:spcBef>
                <a:spcPts val="600"/>
              </a:spcBef>
              <a:spcAft>
                <a:spcPts val="600"/>
              </a:spcAft>
            </a:pPr>
            <a:endParaRPr lang="es-ES" sz="800" b="1" i="0" u="none" strike="noStrike" noProof="0" dirty="0">
              <a:solidFill>
                <a:srgbClr val="F3B75B"/>
              </a:solidFill>
              <a:effectLst/>
            </a:endParaRP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rPr>
              <a:t>Negociar con más confianza y eficacia</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rPr>
              <a:t>Tomar decisiones bien informadas y con impacto</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rPr>
              <a:t>Saber crear redes profesionales significativas y productivas.</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rPr>
              <a:t>Saber aplicar con mayor éxito principios de liderazgo sólidos.</a:t>
            </a:r>
          </a:p>
          <a:p>
            <a:pPr marL="285750" indent="-285750" algn="just">
              <a:lnSpc>
                <a:spcPct val="100000"/>
              </a:lnSpc>
              <a:spcBef>
                <a:spcPts val="600"/>
              </a:spcBef>
              <a:spcAft>
                <a:spcPts val="600"/>
              </a:spcAft>
              <a:buFont typeface="Arial" panose="020B0604020202020204" pitchFamily="34" charset="0"/>
              <a:buChar char="•"/>
            </a:pPr>
            <a:r>
              <a:rPr lang="es-ES" sz="1600" b="0" noProof="0" dirty="0">
                <a:solidFill>
                  <a:schemeClr val="accent1"/>
                </a:solidFill>
              </a:rPr>
              <a:t>Fomentar una colaboración fluida y eficaz</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es-ES" sz="2000" b="1" dirty="0">
                <a:solidFill>
                  <a:schemeClr val="bg1"/>
                </a:solidFill>
                <a:ea typeface="Noto Sans"/>
                <a:cs typeface="Noto Sans"/>
              </a:rPr>
              <a:t>E</a:t>
            </a:r>
            <a:r>
              <a:rPr lang="es-ES" sz="2000" b="1" noProof="0" dirty="0">
                <a:solidFill>
                  <a:schemeClr val="bg1"/>
                </a:solidFill>
                <a:ea typeface="Noto Sans"/>
                <a:cs typeface="Noto Sans"/>
              </a:rPr>
              <a:t>cosistema empresarial</a:t>
            </a:r>
            <a:endParaRPr lang="es-ES" sz="2000" b="1" noProof="0"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321736" y="886946"/>
            <a:ext cx="7338204" cy="3293209"/>
          </a:xfrm>
          <a:prstGeom prst="rect">
            <a:avLst/>
          </a:prstGeom>
          <a:noFill/>
        </p:spPr>
        <p:txBody>
          <a:bodyPr wrap="square" lIns="91440" tIns="45720" rIns="91440" bIns="45720" anchor="t">
            <a:spAutoFit/>
          </a:bodyPr>
          <a:lstStyle/>
          <a:p>
            <a:pPr algn="just"/>
            <a:r>
              <a:rPr lang="es-ES" sz="1600" noProof="0" dirty="0">
                <a:solidFill>
                  <a:schemeClr val="accent1"/>
                </a:solidFill>
                <a:ea typeface="Noto Sans"/>
                <a:cs typeface="Noto Sans"/>
              </a:rPr>
              <a:t>Un ecosistema es una </a:t>
            </a:r>
            <a:r>
              <a:rPr lang="es-ES" sz="1600" b="1" noProof="0" dirty="0">
                <a:solidFill>
                  <a:schemeClr val="accent1"/>
                </a:solidFill>
                <a:ea typeface="Noto Sans"/>
                <a:cs typeface="Noto Sans"/>
              </a:rPr>
              <a:t>intrincada red de empresas y conexiones interconectadas </a:t>
            </a:r>
            <a:r>
              <a:rPr lang="es-ES" sz="1600" noProof="0" dirty="0">
                <a:solidFill>
                  <a:schemeClr val="accent1"/>
                </a:solidFill>
                <a:ea typeface="Noto Sans"/>
                <a:cs typeface="Noto Sans"/>
              </a:rPr>
              <a:t>que están diseñadas para </a:t>
            </a:r>
            <a:r>
              <a:rPr lang="es-ES" sz="1600" b="1" noProof="0" dirty="0">
                <a:solidFill>
                  <a:schemeClr val="accent1"/>
                </a:solidFill>
                <a:ea typeface="Noto Sans"/>
                <a:cs typeface="Noto Sans"/>
              </a:rPr>
              <a:t>generar y distribuir valor comercial</a:t>
            </a:r>
            <a:r>
              <a:rPr lang="es-ES" sz="1600" noProof="0" dirty="0">
                <a:solidFill>
                  <a:schemeClr val="accent1"/>
                </a:solidFill>
                <a:ea typeface="Noto Sans"/>
                <a:cs typeface="Noto Sans"/>
              </a:rPr>
              <a:t>. Las definiciones de ecosistema empresarial hacen hincapié principalmente en la interconexión de los </a:t>
            </a:r>
            <a:r>
              <a:rPr lang="es-ES" sz="1600" b="1" noProof="0" dirty="0">
                <a:solidFill>
                  <a:schemeClr val="accent1"/>
                </a:solidFill>
                <a:ea typeface="Noto Sans"/>
                <a:cs typeface="Noto Sans"/>
              </a:rPr>
              <a:t>agentes económicos y en el hecho de que dependen unos de otros para su éxito y supervivencia</a:t>
            </a:r>
            <a:r>
              <a:rPr lang="es-ES" sz="1600" noProof="0" dirty="0">
                <a:solidFill>
                  <a:schemeClr val="accent1"/>
                </a:solidFill>
                <a:ea typeface="Noto Sans"/>
                <a:cs typeface="Noto Sans"/>
              </a:rPr>
              <a:t>, y definen el liderazgo exitoso de un ecosistema empresarial como la capacidad de una organización para diseñar su estrategia, sus operaciones y sus relaciones de forma que tengan un </a:t>
            </a:r>
            <a:r>
              <a:rPr lang="es-ES" sz="1600" b="1" noProof="0" dirty="0">
                <a:solidFill>
                  <a:schemeClr val="accent1"/>
                </a:solidFill>
                <a:ea typeface="Noto Sans"/>
                <a:cs typeface="Noto Sans"/>
              </a:rPr>
              <a:t>impacto constructivo en la estrategia, la estructura y la dinámica de un ecosistema</a:t>
            </a:r>
            <a:r>
              <a:rPr lang="es-ES" sz="1600" noProof="0" dirty="0">
                <a:solidFill>
                  <a:schemeClr val="accent1"/>
                </a:solidFill>
                <a:ea typeface="Noto Sans"/>
                <a:cs typeface="Noto Sans"/>
              </a:rPr>
              <a:t>. </a:t>
            </a:r>
          </a:p>
          <a:p>
            <a:pPr algn="just"/>
            <a:r>
              <a:rPr lang="es-ES" sz="1600" noProof="0" dirty="0">
                <a:solidFill>
                  <a:schemeClr val="accent1"/>
                </a:solidFill>
                <a:ea typeface="Noto Sans"/>
                <a:cs typeface="Noto Sans"/>
              </a:rPr>
              <a:t>Los ecosistemas suelen reunir a </a:t>
            </a:r>
            <a:r>
              <a:rPr lang="es-ES" sz="1600" b="1" noProof="0" dirty="0">
                <a:solidFill>
                  <a:schemeClr val="accent1"/>
                </a:solidFill>
                <a:ea typeface="Noto Sans"/>
                <a:cs typeface="Noto Sans"/>
              </a:rPr>
              <a:t>múltiples actores de diferentes tipos y tamaños</a:t>
            </a:r>
            <a:r>
              <a:rPr lang="es-ES" sz="1600" noProof="0" dirty="0">
                <a:solidFill>
                  <a:schemeClr val="accent1"/>
                </a:solidFill>
                <a:ea typeface="Noto Sans"/>
                <a:cs typeface="Noto Sans"/>
              </a:rPr>
              <a:t> para crear, ampliar y servir a los mercados de formas que superan la capacidad de cualquier organización por sí sola, o incluso de cualquier industria tradicional</a:t>
            </a:r>
          </a:p>
        </p:txBody>
      </p:sp>
      <p:sp>
        <p:nvSpPr>
          <p:cNvPr id="2" name="Metin kutusu 1">
            <a:extLst>
              <a:ext uri="{FF2B5EF4-FFF2-40B4-BE49-F238E27FC236}">
                <a16:creationId xmlns:a16="http://schemas.microsoft.com/office/drawing/2014/main" id="{DA8774A9-EC18-D98F-42FC-0FC473D2082C}"/>
              </a:ext>
            </a:extLst>
          </p:cNvPr>
          <p:cNvSpPr txBox="1"/>
          <p:nvPr/>
        </p:nvSpPr>
        <p:spPr>
          <a:xfrm>
            <a:off x="7914061" y="3890408"/>
            <a:ext cx="3743864" cy="400110"/>
          </a:xfrm>
          <a:prstGeom prst="rect">
            <a:avLst/>
          </a:prstGeom>
          <a:noFill/>
        </p:spPr>
        <p:txBody>
          <a:bodyPr wrap="square" lIns="91440" tIns="45720" rIns="91440" bIns="45720" anchor="t">
            <a:spAutoFit/>
          </a:bodyPr>
          <a:lstStyle/>
          <a:p>
            <a:pPr algn="ctr"/>
            <a:r>
              <a:rPr lang="es-ES" sz="1000" noProof="0" dirty="0">
                <a:solidFill>
                  <a:schemeClr val="accent1"/>
                </a:solidFill>
                <a:latin typeface="Raleway "/>
                <a:ea typeface="Noto Sans"/>
                <a:cs typeface="Noto Sans"/>
              </a:rPr>
              <a:t>Fuente: Los estratos de un ecosistema empresarial </a:t>
            </a:r>
            <a:r>
              <a:rPr lang="es-ES" sz="1000" b="0" i="0" noProof="0" dirty="0">
                <a:solidFill>
                  <a:schemeClr val="accent1"/>
                </a:solidFill>
                <a:effectLst/>
                <a:latin typeface="Raleway "/>
                <a:ea typeface="Noto Sans"/>
                <a:cs typeface="Noto Sans"/>
              </a:rPr>
              <a:t>por James, F.</a:t>
            </a:r>
            <a:endParaRPr lang="es-ES" sz="1000" noProof="0" dirty="0">
              <a:solidFill>
                <a:schemeClr val="accent1"/>
              </a:solidFill>
              <a:latin typeface="Raleway "/>
              <a:ea typeface="Noto Sans"/>
              <a:cs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600438"/>
          </a:xfrm>
          <a:prstGeom prst="rect">
            <a:avLst/>
          </a:prstGeom>
          <a:solidFill>
            <a:schemeClr val="bg1">
              <a:lumMod val="60000"/>
              <a:lumOff val="40000"/>
            </a:schemeClr>
          </a:solidFill>
        </p:spPr>
        <p:txBody>
          <a:bodyPr wrap="square">
            <a:spAutoFit/>
          </a:bodyPr>
          <a:lstStyle/>
          <a:p>
            <a:pPr algn="just"/>
            <a:r>
              <a:rPr lang="es-ES" sz="1400" noProof="0" dirty="0">
                <a:solidFill>
                  <a:schemeClr val="accent1"/>
                </a:solidFill>
              </a:rPr>
              <a:t>El diagrama </a:t>
            </a:r>
            <a:r>
              <a:rPr lang="es-ES" sz="1400" i="1" noProof="0" dirty="0">
                <a:solidFill>
                  <a:schemeClr val="accent1"/>
                </a:solidFill>
              </a:rPr>
              <a:t>Business Ecosystem Actors </a:t>
            </a:r>
            <a:r>
              <a:rPr lang="es-ES" sz="1400" noProof="0" dirty="0">
                <a:solidFill>
                  <a:schemeClr val="accent1"/>
                </a:solidFill>
              </a:rPr>
              <a:t>clasifica a los actores del ecosistema empresarial en tres capas: </a:t>
            </a:r>
            <a:r>
              <a:rPr lang="es-ES" sz="1400" b="1" noProof="0" dirty="0">
                <a:solidFill>
                  <a:schemeClr val="accent1"/>
                </a:solidFill>
              </a:rPr>
              <a:t>empresa central, empresa extendida y ecosistema empresarial más amplio</a:t>
            </a:r>
            <a:r>
              <a:rPr lang="es-ES" sz="1400" noProof="0" dirty="0">
                <a:solidFill>
                  <a:schemeClr val="accent1"/>
                </a:solidFill>
              </a:rPr>
              <a:t>. En el centro, la empresa central incluye a los principales contribuyentes, como los proveedores directos y los canales de distribución. La empresa ampliada rodea el núcleo, con actores como clientes directos, organismos de normalización, proveedores de productos complementarios, proveedores de proveedores y clientes de clientes. Por último, la capa más externa representa el ecosistema empresarial, que engloba a partes interesadas más amplias como asociaciones comerciales, sindicatos, inversores, agencias gubernamentales, organismos reguladores y organizaciones competidoras que comparten atributos, procesos y acuerdos. Esta estructura pone de relieve las funciones interconectadas que impulsan la colaboración y la competencia.</a:t>
            </a: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es-ES" sz="2000" b="1" dirty="0">
                <a:solidFill>
                  <a:schemeClr val="bg1"/>
                </a:solidFill>
                <a:ea typeface="Noto Sans" panose="020B0502040504020204" pitchFamily="34" charset="0"/>
                <a:cs typeface="Noto Sans" panose="020B0502040504020204" pitchFamily="34" charset="0"/>
              </a:rPr>
              <a:t>Red empresarial</a:t>
            </a:r>
            <a:endParaRPr lang="es-ES" sz="2000" b="1" noProof="0" dirty="0">
              <a:solidFill>
                <a:schemeClr val="bg1"/>
              </a:solidFill>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es-ES" sz="1600" noProof="0" dirty="0">
                <a:solidFill>
                  <a:schemeClr val="accent1"/>
                </a:solidFill>
                <a:ea typeface="Noto Sans"/>
                <a:cs typeface="Noto Sans"/>
              </a:rPr>
              <a:t>Según las redes empresariales son conjuntos de transacciones repetitivas basadas en formaciones estructurales y relacionales que comprenden elementos interconectados.</a:t>
            </a: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4339650"/>
          </a:xfrm>
          <a:prstGeom prst="rect">
            <a:avLst/>
          </a:prstGeom>
          <a:noFill/>
        </p:spPr>
        <p:txBody>
          <a:bodyPr wrap="square">
            <a:spAutoFit/>
          </a:bodyPr>
          <a:lstStyle/>
          <a:p>
            <a:pPr algn="just"/>
            <a:r>
              <a:rPr lang="es-ES" sz="1600" noProof="0" dirty="0">
                <a:solidFill>
                  <a:schemeClr val="accent1"/>
                </a:solidFill>
                <a:ea typeface="Noto Sans" panose="020B0502040504020204" pitchFamily="34" charset="0"/>
                <a:cs typeface="Noto Sans" panose="020B0502040504020204" pitchFamily="34" charset="0"/>
              </a:rPr>
              <a:t>La </a:t>
            </a:r>
            <a:r>
              <a:rPr lang="es-ES" sz="1600" b="1" noProof="0" dirty="0">
                <a:solidFill>
                  <a:schemeClr val="accent1"/>
                </a:solidFill>
                <a:ea typeface="Noto Sans" panose="020B0502040504020204" pitchFamily="34" charset="0"/>
                <a:cs typeface="Noto Sans" panose="020B0502040504020204" pitchFamily="34" charset="0"/>
              </a:rPr>
              <a:t>estructura de las redes empresariales </a:t>
            </a:r>
            <a:r>
              <a:rPr lang="es-ES" sz="1600" noProof="0" dirty="0">
                <a:solidFill>
                  <a:schemeClr val="accent1"/>
                </a:solidFill>
                <a:ea typeface="Noto Sans" panose="020B0502040504020204" pitchFamily="34" charset="0"/>
                <a:cs typeface="Noto Sans" panose="020B0502040504020204" pitchFamily="34" charset="0"/>
              </a:rPr>
              <a:t>se interpreta como comunidades empresariales de </a:t>
            </a:r>
            <a:r>
              <a:rPr lang="es-ES" sz="1600" i="1" noProof="0" dirty="0">
                <a:solidFill>
                  <a:schemeClr val="accent1"/>
                </a:solidFill>
                <a:ea typeface="Noto Sans" panose="020B0502040504020204" pitchFamily="34" charset="0"/>
                <a:cs typeface="Noto Sans" panose="020B0502040504020204" pitchFamily="34" charset="0"/>
              </a:rPr>
              <a:t>colaboración, alianzas estratégicas, redes interempresariales y redes de suministro</a:t>
            </a:r>
            <a:r>
              <a:rPr lang="es-ES" sz="1600" noProof="0" dirty="0">
                <a:solidFill>
                  <a:schemeClr val="accent1"/>
                </a:solidFill>
                <a:ea typeface="Noto Sans" panose="020B0502040504020204" pitchFamily="34" charset="0"/>
                <a:cs typeface="Noto Sans" panose="020B0502040504020204" pitchFamily="34" charset="0"/>
              </a:rPr>
              <a:t>.</a:t>
            </a:r>
          </a:p>
          <a:p>
            <a:pPr algn="just"/>
            <a:endParaRPr lang="es-ES" sz="1600" noProof="0" dirty="0">
              <a:solidFill>
                <a:schemeClr val="accent1"/>
              </a:solidFill>
              <a:ea typeface="Noto Sans" panose="020B0502040504020204" pitchFamily="34" charset="0"/>
              <a:cs typeface="Noto Sans" panose="020B0502040504020204" pitchFamily="34" charset="0"/>
            </a:endParaRPr>
          </a:p>
          <a:p>
            <a:pPr algn="just"/>
            <a:r>
              <a:rPr lang="es-ES" sz="1600" b="1" noProof="0" dirty="0">
                <a:solidFill>
                  <a:schemeClr val="accent1"/>
                </a:solidFill>
                <a:ea typeface="Noto Sans" panose="020B0502040504020204" pitchFamily="34" charset="0"/>
                <a:cs typeface="Noto Sans" panose="020B0502040504020204" pitchFamily="34" charset="0"/>
              </a:rPr>
              <a:t>Los actores </a:t>
            </a:r>
            <a:r>
              <a:rPr lang="es-ES" sz="1600" noProof="0" dirty="0">
                <a:solidFill>
                  <a:schemeClr val="accent1"/>
                </a:solidFill>
                <a:ea typeface="Noto Sans" panose="020B0502040504020204" pitchFamily="34" charset="0"/>
                <a:cs typeface="Noto Sans" panose="020B0502040504020204" pitchFamily="34" charset="0"/>
              </a:rPr>
              <a:t>se denominan nodos, identificados como agentes económicos tales como empresas, directivos, empresarios individuales e instituciones.</a:t>
            </a:r>
          </a:p>
          <a:p>
            <a:pPr algn="just"/>
            <a:endParaRPr lang="es-ES" sz="1600" noProof="0" dirty="0">
              <a:solidFill>
                <a:schemeClr val="accent1"/>
              </a:solidFill>
              <a:ea typeface="Noto Sans" panose="020B0502040504020204" pitchFamily="34" charset="0"/>
              <a:cs typeface="Noto Sans" panose="020B0502040504020204" pitchFamily="34" charset="0"/>
            </a:endParaRPr>
          </a:p>
          <a:p>
            <a:pPr algn="just"/>
            <a:r>
              <a:rPr lang="es-ES" sz="1600" b="1" noProof="0" dirty="0">
                <a:solidFill>
                  <a:schemeClr val="accent1"/>
                </a:solidFill>
                <a:ea typeface="Noto Sans" panose="020B0502040504020204" pitchFamily="34" charset="0"/>
                <a:cs typeface="Noto Sans" panose="020B0502040504020204" pitchFamily="34" charset="0"/>
              </a:rPr>
              <a:t>Las relaciones en las redes empresariales</a:t>
            </a:r>
            <a:r>
              <a:rPr lang="es-ES" sz="1600" noProof="0" dirty="0">
                <a:solidFill>
                  <a:schemeClr val="accent1"/>
                </a:solidFill>
                <a:ea typeface="Noto Sans" panose="020B0502040504020204" pitchFamily="34" charset="0"/>
                <a:cs typeface="Noto Sans" panose="020B0502040504020204" pitchFamily="34" charset="0"/>
              </a:rPr>
              <a:t>, o vínculos y enlaces, se estudian en el contexto de las decisiones y elecciones estratégicas de los agentes para seleccionar contrapartes que interactúen y participar en un intercambio repetitivo de bienes o servicios. </a:t>
            </a:r>
          </a:p>
          <a:p>
            <a:pPr algn="just"/>
            <a:endParaRPr lang="es-ES" noProof="0" dirty="0">
              <a:solidFill>
                <a:schemeClr val="accent1"/>
              </a:solidFill>
              <a:ea typeface="Noto Sans" panose="020B0502040504020204" pitchFamily="34" charset="0"/>
              <a:cs typeface="Noto Sans" panose="020B0502040504020204" pitchFamily="34" charset="0"/>
            </a:endParaRPr>
          </a:p>
          <a:p>
            <a:pPr algn="just"/>
            <a:endParaRPr lang="es-ES" noProof="0"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es-ES" sz="1000" noProof="0" dirty="0">
                <a:solidFill>
                  <a:schemeClr val="accent1"/>
                </a:solidFill>
                <a:ea typeface="Noto Sans"/>
                <a:cs typeface="Noto Sans"/>
              </a:rPr>
              <a:t>Fuente: </a:t>
            </a:r>
            <a:r>
              <a:rPr lang="es-ES" sz="1000" noProof="0" dirty="0">
                <a:solidFill>
                  <a:schemeClr val="accent1"/>
                </a:solidFill>
                <a:effectLst/>
                <a:ea typeface="Noto Sans"/>
                <a:cs typeface="Noto Sans"/>
              </a:rPr>
              <a:t>El “Network Diamond” por Tedova, 2006 </a:t>
            </a: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638427" y="5613976"/>
            <a:ext cx="5112630" cy="523220"/>
          </a:xfrm>
          <a:prstGeom prst="rect">
            <a:avLst/>
          </a:prstGeom>
          <a:solidFill>
            <a:schemeClr val="bg1">
              <a:lumMod val="60000"/>
              <a:lumOff val="40000"/>
            </a:schemeClr>
          </a:solidFill>
        </p:spPr>
        <p:txBody>
          <a:bodyPr wrap="square">
            <a:spAutoFit/>
          </a:bodyPr>
          <a:lstStyle/>
          <a:p>
            <a:pPr algn="just"/>
            <a:r>
              <a:rPr lang="es-ES" sz="1400" noProof="0" dirty="0">
                <a:solidFill>
                  <a:schemeClr val="accent1"/>
                </a:solidFill>
              </a:rPr>
              <a:t>El diagrama representa el marco </a:t>
            </a:r>
            <a:r>
              <a:rPr lang="es-ES" sz="1400" b="1" noProof="0" dirty="0">
                <a:solidFill>
                  <a:schemeClr val="accent1"/>
                </a:solidFill>
              </a:rPr>
              <a:t>"Network Diamond"</a:t>
            </a:r>
            <a:r>
              <a:rPr lang="es-ES" sz="1400" noProof="0" dirty="0">
                <a:solidFill>
                  <a:schemeClr val="accent1"/>
                </a:solidFill>
              </a:rPr>
              <a:t>, que conceptualiza las redes analizando diversos elementos.  </a:t>
            </a: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5570756"/>
          </a:xfrm>
          <a:prstGeom prst="rect">
            <a:avLst/>
          </a:prstGeom>
          <a:noFill/>
        </p:spPr>
        <p:txBody>
          <a:bodyPr wrap="square">
            <a:spAutoFit/>
          </a:bodyPr>
          <a:lstStyle/>
          <a:p>
            <a:r>
              <a:rPr lang="es-ES" b="1" noProof="0" dirty="0">
                <a:solidFill>
                  <a:schemeClr val="bg1"/>
                </a:solidFill>
              </a:rPr>
              <a:t>Componentes clave </a:t>
            </a:r>
            <a:r>
              <a:rPr lang="es-ES" b="1" dirty="0">
                <a:solidFill>
                  <a:schemeClr val="bg1"/>
                </a:solidFill>
              </a:rPr>
              <a:t>del “</a:t>
            </a:r>
            <a:r>
              <a:rPr lang="es-ES" b="1" noProof="0" dirty="0">
                <a:solidFill>
                  <a:schemeClr val="bg1"/>
                </a:solidFill>
              </a:rPr>
              <a:t>Network Diamond”</a:t>
            </a:r>
          </a:p>
          <a:p>
            <a:endParaRPr lang="es-ES" b="1" noProof="0" dirty="0">
              <a:solidFill>
                <a:schemeClr val="accent1"/>
              </a:solidFill>
            </a:endParaRPr>
          </a:p>
          <a:p>
            <a:pPr>
              <a:buFont typeface="+mj-lt"/>
              <a:buAutoNum type="arabicPeriod"/>
            </a:pPr>
            <a:r>
              <a:rPr lang="es-ES" sz="1600" b="1" noProof="0" dirty="0">
                <a:solidFill>
                  <a:schemeClr val="accent1"/>
                </a:solidFill>
              </a:rPr>
              <a:t> Actores</a:t>
            </a:r>
            <a:r>
              <a:rPr lang="es-ES" sz="1600" noProof="0" dirty="0">
                <a:solidFill>
                  <a:schemeClr val="accent1"/>
                </a:solidFill>
              </a:rPr>
              <a:t>:</a:t>
            </a:r>
          </a:p>
          <a:p>
            <a:pPr marL="742950" lvl="1" indent="-285750" algn="just">
              <a:buFont typeface="+mj-lt"/>
              <a:buAutoNum type="arabicPeriod"/>
            </a:pPr>
            <a:r>
              <a:rPr lang="es-ES" sz="1600" noProof="0" dirty="0">
                <a:solidFill>
                  <a:schemeClr val="accent1"/>
                </a:solidFill>
              </a:rPr>
              <a:t>Los individuos, organizaciones o entidades que participan en la red.</a:t>
            </a:r>
          </a:p>
          <a:p>
            <a:pPr marL="742950" lvl="1" indent="-285750" algn="just">
              <a:buFont typeface="+mj-lt"/>
              <a:buAutoNum type="arabicPeriod"/>
            </a:pPr>
            <a:r>
              <a:rPr lang="es-ES" sz="1600" noProof="0" dirty="0">
                <a:solidFill>
                  <a:schemeClr val="accent1"/>
                </a:solidFill>
              </a:rPr>
              <a:t>El «enfoque relacional» hace hincapié en la comprensión de las relaciones, funciones y contribuciones de los actores.</a:t>
            </a:r>
          </a:p>
          <a:p>
            <a:pPr lvl="1" algn="just"/>
            <a:endParaRPr lang="es-ES" sz="1600" noProof="0" dirty="0">
              <a:solidFill>
                <a:schemeClr val="accent1"/>
              </a:solidFill>
            </a:endParaRPr>
          </a:p>
          <a:p>
            <a:pPr algn="just">
              <a:buFont typeface="+mj-lt"/>
              <a:buAutoNum type="arabicPeriod"/>
            </a:pPr>
            <a:r>
              <a:rPr lang="es-ES" sz="1600" b="1" noProof="0" dirty="0">
                <a:solidFill>
                  <a:schemeClr val="accent1"/>
                </a:solidFill>
              </a:rPr>
              <a:t> Estructura</a:t>
            </a:r>
            <a:r>
              <a:rPr lang="es-ES" sz="1600" noProof="0" dirty="0">
                <a:solidFill>
                  <a:schemeClr val="accent1"/>
                </a:solidFill>
              </a:rPr>
              <a:t>:</a:t>
            </a:r>
          </a:p>
          <a:p>
            <a:pPr marL="742950" lvl="1" indent="-285750" algn="just">
              <a:buFont typeface="+mj-lt"/>
              <a:buAutoNum type="arabicPeriod"/>
            </a:pPr>
            <a:r>
              <a:rPr lang="es-ES" sz="1600" noProof="0" dirty="0">
                <a:solidFill>
                  <a:schemeClr val="accent1"/>
                </a:solidFill>
              </a:rPr>
              <a:t>Se refiere a cómo está organizada la red, incluida su jerarquía, conectividad y flujo de recursos.</a:t>
            </a:r>
          </a:p>
          <a:p>
            <a:pPr marL="742950" lvl="1" indent="-285750" algn="just">
              <a:buFont typeface="+mj-lt"/>
              <a:buAutoNum type="arabicPeriod"/>
            </a:pPr>
            <a:r>
              <a:rPr lang="es-ES" sz="1600" noProof="0" dirty="0">
                <a:solidFill>
                  <a:schemeClr val="accent1"/>
                </a:solidFill>
              </a:rPr>
              <a:t>El «enfoque estructural» se centra en comprender cómo influyen estos marcos organizativos en el funcionamiento y los resultados de la red.</a:t>
            </a:r>
          </a:p>
          <a:p>
            <a:pPr lvl="1" algn="just"/>
            <a:endParaRPr lang="es-ES" sz="1600" noProof="0" dirty="0">
              <a:solidFill>
                <a:schemeClr val="accent1"/>
              </a:solidFill>
            </a:endParaRPr>
          </a:p>
          <a:p>
            <a:pPr algn="just">
              <a:buFont typeface="+mj-lt"/>
              <a:buAutoNum type="arabicPeriod"/>
            </a:pPr>
            <a:r>
              <a:rPr lang="es-ES" sz="1600" b="1" noProof="0" dirty="0">
                <a:solidFill>
                  <a:schemeClr val="accent1"/>
                </a:solidFill>
              </a:rPr>
              <a:t> Relaciones</a:t>
            </a:r>
            <a:r>
              <a:rPr lang="es-ES" sz="1600" noProof="0" dirty="0">
                <a:solidFill>
                  <a:schemeClr val="accent1"/>
                </a:solidFill>
              </a:rPr>
              <a:t>:</a:t>
            </a:r>
          </a:p>
          <a:p>
            <a:pPr marL="742950" lvl="1" indent="-285750" algn="just">
              <a:buFont typeface="+mj-lt"/>
              <a:buAutoNum type="arabicPeriod"/>
            </a:pPr>
            <a:r>
              <a:rPr lang="es-ES" sz="1600" noProof="0" dirty="0">
                <a:solidFill>
                  <a:schemeClr val="accent1"/>
                </a:solidFill>
              </a:rPr>
              <a:t>Las conexiones, interacciones y dinámicas entre los actores de la red.</a:t>
            </a:r>
          </a:p>
          <a:p>
            <a:pPr marL="742950" lvl="1" indent="-285750" algn="just">
              <a:buFont typeface="+mj-lt"/>
              <a:buAutoNum type="arabicPeriod"/>
            </a:pPr>
            <a:r>
              <a:rPr lang="es-ES" sz="1600" noProof="0" dirty="0">
                <a:solidFill>
                  <a:schemeClr val="accent1"/>
                </a:solidFill>
              </a:rPr>
              <a:t>Es esencial para medir la colaboración, la confianza y el intercambio de conocimientos dentro de la red.</a:t>
            </a:r>
          </a:p>
          <a:p>
            <a:pPr lvl="1" algn="just"/>
            <a:endParaRPr lang="es-ES" sz="1600" noProof="0" dirty="0">
              <a:solidFill>
                <a:schemeClr val="accent1"/>
              </a:solidFill>
            </a:endParaRPr>
          </a:p>
          <a:p>
            <a:pPr algn="just">
              <a:buFont typeface="+mj-lt"/>
              <a:buAutoNum type="arabicPeriod"/>
            </a:pPr>
            <a:r>
              <a:rPr lang="es-ES" sz="1600" b="1" noProof="0" dirty="0">
                <a:solidFill>
                  <a:schemeClr val="accent1"/>
                </a:solidFill>
              </a:rPr>
              <a:t> Enfoque Cultural</a:t>
            </a:r>
            <a:r>
              <a:rPr lang="es-ES" sz="1600" noProof="0" dirty="0">
                <a:solidFill>
                  <a:schemeClr val="accent1"/>
                </a:solidFill>
              </a:rPr>
              <a:t>:</a:t>
            </a:r>
          </a:p>
          <a:p>
            <a:pPr marL="742950" lvl="1" indent="-285750" algn="just">
              <a:buFont typeface="+mj-lt"/>
              <a:buAutoNum type="arabicPeriod"/>
            </a:pPr>
            <a:r>
              <a:rPr lang="es-ES" sz="1600" noProof="0" dirty="0">
                <a:solidFill>
                  <a:schemeClr val="accent1"/>
                </a:solidFill>
              </a:rPr>
              <a:t>Explora los valores, normas y comportamientos compartidos que influyen en la forma en que los actores interactúan y colaboran dentro de la red.</a:t>
            </a:r>
          </a:p>
          <a:p>
            <a:pPr marL="742950" lvl="1" indent="-285750" algn="just">
              <a:buFont typeface="+mj-lt"/>
              <a:buAutoNum type="arabicPeriod"/>
            </a:pPr>
            <a:r>
              <a:rPr lang="es-ES" sz="1600" noProof="0" dirty="0">
                <a:solidFill>
                  <a:schemeClr val="accent1"/>
                </a:solidFill>
              </a:rPr>
              <a:t>Este aspecto pone de relieve la importancia de la cultura en la configuración de la dinámica de las redes.</a:t>
            </a:r>
          </a:p>
          <a:p>
            <a:pPr algn="just"/>
            <a:endParaRPr lang="es-ES" noProof="0" dirty="0">
              <a:solidFill>
                <a:schemeClr val="accent1"/>
              </a:solidFill>
              <a:ea typeface="Noto Sans" panose="020B0502040504020204" pitchFamily="34" charset="0"/>
              <a:cs typeface="Noto Sans" panose="020B0502040504020204" pitchFamily="34" charset="0"/>
            </a:endParaRPr>
          </a:p>
          <a:p>
            <a:pPr algn="just"/>
            <a:endParaRPr lang="es-ES" sz="14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293483"/>
          </a:xfrm>
          <a:prstGeom prst="rect">
            <a:avLst/>
          </a:prstGeom>
          <a:noFill/>
        </p:spPr>
        <p:txBody>
          <a:bodyPr wrap="square" lIns="91440" tIns="45720" rIns="91440" bIns="45720" anchor="t">
            <a:spAutoFit/>
          </a:bodyPr>
          <a:lstStyle/>
          <a:p>
            <a:pPr algn="just"/>
            <a:r>
              <a:rPr lang="es-ES" sz="1600" noProof="0" dirty="0">
                <a:solidFill>
                  <a:schemeClr val="accent1"/>
                </a:solidFill>
                <a:latin typeface="Raleway "/>
                <a:ea typeface="Noto Sans"/>
                <a:cs typeface="Noto Sans"/>
              </a:rPr>
              <a:t>La mayoría de las redes empresariales identificadas tienen carácter de asociaciones empresariales, que prestan servicios a sus miembros (PYME, grandes empresas, universidades, institutos de investigación) y satisfacen sus ambiciones y necesidades reales.</a:t>
            </a:r>
            <a:endParaRPr lang="es-ES" sz="1600" noProof="0" dirty="0">
              <a:solidFill>
                <a:schemeClr val="accent1"/>
              </a:solidFill>
              <a:highlight>
                <a:srgbClr val="FFFF00"/>
              </a:highlight>
              <a:latin typeface="Raleway "/>
              <a:ea typeface="Noto Sans"/>
              <a:cs typeface="Noto Sans"/>
            </a:endParaRPr>
          </a:p>
          <a:p>
            <a:pPr algn="just"/>
            <a:endParaRPr lang="es-ES" sz="1600" noProof="0" dirty="0">
              <a:solidFill>
                <a:schemeClr val="accent1"/>
              </a:solidFill>
              <a:latin typeface="Raleway "/>
              <a:ea typeface="Noto Sans" panose="020B0502040504020204" pitchFamily="34" charset="0"/>
              <a:cs typeface="Noto Sans" panose="020B0502040504020204" pitchFamily="34" charset="0"/>
            </a:endParaRPr>
          </a:p>
          <a:p>
            <a:pPr algn="just"/>
            <a:r>
              <a:rPr lang="es-ES" sz="1600" noProof="0" dirty="0">
                <a:solidFill>
                  <a:schemeClr val="accent1"/>
                </a:solidFill>
                <a:latin typeface="Raleway "/>
                <a:ea typeface="Noto Sans"/>
                <a:cs typeface="Noto Sans"/>
              </a:rPr>
              <a:t>Las ambiciones y necesidades reales abarcan una amplia gama de temas, entre los que se incluyen:</a:t>
            </a:r>
          </a:p>
          <a:p>
            <a:pPr algn="just"/>
            <a:endParaRPr lang="es-ES" sz="1600" noProof="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Networking</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Establecimiento de contactos</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Formación</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Contratación</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Compra conjunta</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Apoyo a la exportación/internacionalización</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latin typeface="Raleway "/>
                <a:ea typeface="Noto Sans"/>
                <a:cs typeface="Noto Sans"/>
              </a:rPr>
              <a:t>Lobbying.</a:t>
            </a: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es-ES" sz="2000" b="1" noProof="0" dirty="0">
                <a:solidFill>
                  <a:schemeClr val="bg1"/>
                </a:solidFill>
                <a:ea typeface="Noto Sans" panose="020B0502040504020204" pitchFamily="34" charset="0"/>
                <a:cs typeface="Noto Sans" panose="020B0502040504020204" pitchFamily="34" charset="0"/>
              </a:rPr>
              <a:t>Red Empresarial</a:t>
            </a:r>
            <a:endParaRPr lang="es-ES" sz="1400" b="1" noProof="0"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es-ES" sz="1800" b="1" noProof="0" dirty="0">
                <a:solidFill>
                  <a:schemeClr val="bg1"/>
                </a:solidFill>
                <a:latin typeface="Noto Sans" panose="020B0502040504020204" pitchFamily="34" charset="0"/>
                <a:ea typeface="Noto Sans" panose="020B0502040504020204" pitchFamily="34" charset="0"/>
                <a:cs typeface="Noto Sans" panose="020B0502040504020204" pitchFamily="34" charset="0"/>
              </a:rPr>
              <a:t>Hub de Innovación </a:t>
            </a: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631763"/>
          </a:xfrm>
          <a:prstGeom prst="rect">
            <a:avLst/>
          </a:prstGeom>
          <a:noFill/>
        </p:spPr>
        <p:txBody>
          <a:bodyPr wrap="square">
            <a:spAutoFit/>
          </a:bodyPr>
          <a:lstStyle/>
          <a:p>
            <a:pPr algn="just">
              <a:lnSpc>
                <a:spcPct val="150000"/>
              </a:lnSpc>
            </a:pPr>
            <a:r>
              <a:rPr lang="es-ES" sz="1600" dirty="0">
                <a:solidFill>
                  <a:schemeClr val="accent1"/>
                </a:solidFill>
                <a:ea typeface="Noto Sans" panose="020B0502040504020204" pitchFamily="34" charset="0"/>
                <a:cs typeface="Noto Sans" panose="020B0502040504020204" pitchFamily="34" charset="0"/>
              </a:rPr>
              <a:t>Un</a:t>
            </a:r>
            <a:r>
              <a:rPr lang="es-ES" sz="1600" noProof="0" dirty="0">
                <a:solidFill>
                  <a:schemeClr val="accent1"/>
                </a:solidFill>
                <a:ea typeface="Noto Sans" panose="020B0502040504020204" pitchFamily="34" charset="0"/>
                <a:cs typeface="Noto Sans" panose="020B0502040504020204" pitchFamily="34" charset="0"/>
              </a:rPr>
              <a:t> Hub de Innovación (IH) puede atraer conocimientos y experiencia, así como inversores, a la región a través de sus actividades y su ubicación geográfica. Los hubs apoyan a las start-ups, los emprendedores y la especialización inteligente al mismo tiempo que permiten el desarrollo sostenible mediante la creación de valor social. Uno de los tipos de HUB más importantes son los «Centros de Innovación Digital».</a:t>
            </a:r>
          </a:p>
          <a:p>
            <a:pPr algn="just">
              <a:lnSpc>
                <a:spcPct val="150000"/>
              </a:lnSpc>
            </a:pPr>
            <a:endParaRPr lang="es-ES" sz="1600" noProof="0" dirty="0">
              <a:solidFill>
                <a:schemeClr val="accent1"/>
              </a:solidFill>
              <a:ea typeface="Noto Sans" panose="020B0502040504020204" pitchFamily="34" charset="0"/>
              <a:cs typeface="Noto Sans" panose="020B0502040504020204" pitchFamily="34" charset="0"/>
            </a:endParaRPr>
          </a:p>
          <a:p>
            <a:pPr algn="just">
              <a:lnSpc>
                <a:spcPct val="150000"/>
              </a:lnSpc>
            </a:pPr>
            <a:r>
              <a:rPr lang="es-ES" sz="1600" noProof="0" dirty="0">
                <a:solidFill>
                  <a:schemeClr val="accent1"/>
                </a:solidFill>
                <a:ea typeface="Noto Sans" panose="020B0502040504020204" pitchFamily="34" charset="0"/>
                <a:cs typeface="Noto Sans" panose="020B0502040504020204" pitchFamily="34" charset="0"/>
              </a:rPr>
              <a:t>Los </a:t>
            </a:r>
            <a:r>
              <a:rPr lang="es-ES" sz="1600" noProof="0" dirty="0">
                <a:solidFill>
                  <a:schemeClr val="accent1"/>
                </a:solidFill>
                <a:ea typeface="Noto Sans" panose="020B0502040504020204" pitchFamily="34" charset="0"/>
                <a:cs typeface="Noto Sans" panose="020B0502040504020204" pitchFamily="34" charset="0"/>
                <a:hlinkClick r:id="rId2"/>
              </a:rPr>
              <a:t>Digital Innovation Hubs </a:t>
            </a:r>
            <a:r>
              <a:rPr lang="es-ES" sz="1600" noProof="0" dirty="0">
                <a:solidFill>
                  <a:schemeClr val="accent1"/>
                </a:solidFill>
                <a:ea typeface="Noto Sans" panose="020B0502040504020204" pitchFamily="34" charset="0"/>
                <a:cs typeface="Noto Sans" panose="020B0502040504020204" pitchFamily="34" charset="0"/>
              </a:rPr>
              <a:t>(DIHs) son ventanillas únicas que ayudan a las empresas a ser más competitivas en sus procesos de negocio/producción, productos o servicios utilizando tecnologías digitales. Se basan en una infraestructura tecnológica y proporcionan acceso a los conocimientos, la experiencia y la tecnología más avanzados para ayudar a sus clientes a probar y experimentar con la innovación digital.</a:t>
            </a:r>
          </a:p>
          <a:p>
            <a:pPr algn="just"/>
            <a:endParaRPr lang="es-ES" sz="14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160028" cy="1323439"/>
          </a:xfrm>
          <a:prstGeom prst="rect">
            <a:avLst/>
          </a:prstGeom>
          <a:noFill/>
        </p:spPr>
        <p:txBody>
          <a:bodyPr wrap="square">
            <a:spAutoFit/>
          </a:bodyPr>
          <a:lstStyle/>
          <a:p>
            <a:pPr algn="just">
              <a:spcBef>
                <a:spcPts val="600"/>
              </a:spcBef>
              <a:spcAft>
                <a:spcPts val="600"/>
              </a:spcAft>
            </a:pPr>
            <a:r>
              <a:rPr lang="es-ES" sz="1600" noProof="0" dirty="0">
                <a:solidFill>
                  <a:schemeClr val="accent1"/>
                </a:solidFill>
              </a:rPr>
              <a:t>Los </a:t>
            </a:r>
            <a:r>
              <a:rPr lang="es-ES" sz="1600" noProof="0" dirty="0">
                <a:solidFill>
                  <a:schemeClr val="accent1"/>
                </a:solidFill>
                <a:hlinkClick r:id="rId2"/>
              </a:rPr>
              <a:t>European Digital Innovation Hubs </a:t>
            </a:r>
            <a:r>
              <a:rPr lang="es-ES" sz="1600" b="1" noProof="0" dirty="0">
                <a:solidFill>
                  <a:schemeClr val="accent1"/>
                </a:solidFill>
              </a:rPr>
              <a:t>(EDIHs)</a:t>
            </a:r>
            <a:r>
              <a:rPr lang="es-ES" sz="1600" noProof="0" dirty="0">
                <a:solidFill>
                  <a:schemeClr val="accent1"/>
                </a:solidFill>
              </a:rPr>
              <a:t> son inmensamente importantes para los emprendedores, ya que sirven de puerta de acceso a recursos, conocimientos y redes de vanguardia para fomentar el crecimiento, la innovación y la competitividad. Estos centros, cofinanciados por la Comisión Europea, están estratégicamente diseñados para ayudar a las empresas, especialmente a las PYME (pequeñas y medianas empresas) y a las nuevas empresas, a integrar la transformación digital en sus operaciones.</a:t>
            </a: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es-ES" sz="1600" noProof="0" dirty="0">
                <a:solidFill>
                  <a:schemeClr val="accent1"/>
                </a:solidFill>
              </a:rPr>
              <a:t>EDIHs </a:t>
            </a:r>
            <a:r>
              <a:rPr lang="es-ES" sz="1600" b="1" noProof="0" dirty="0">
                <a:solidFill>
                  <a:schemeClr val="accent1"/>
                </a:solidFill>
              </a:rPr>
              <a:t>proporcionan a los emprendedores acceso a tecnologías punteras, </a:t>
            </a:r>
            <a:r>
              <a:rPr lang="es-ES" sz="1600" noProof="0" dirty="0">
                <a:solidFill>
                  <a:schemeClr val="accent1"/>
                </a:solidFill>
              </a:rPr>
              <a:t>como IA, robótica, ciberseguridad, IoT y computación de alto rendimiento.</a:t>
            </a:r>
          </a:p>
          <a:p>
            <a:pPr marL="342900" indent="-342900" algn="just">
              <a:lnSpc>
                <a:spcPct val="150000"/>
              </a:lnSpc>
              <a:buAutoNum type="arabicPeriod"/>
            </a:pPr>
            <a:r>
              <a:rPr lang="es-ES" sz="1600" b="1" noProof="0" dirty="0">
                <a:solidFill>
                  <a:schemeClr val="accent1"/>
                </a:solidFill>
              </a:rPr>
              <a:t>Los emprendedores pueden probar e integrar estas tecnologías sin realizar grandes inversiones iniciales, </a:t>
            </a:r>
            <a:r>
              <a:rPr lang="es-ES" sz="1600" noProof="0" dirty="0">
                <a:solidFill>
                  <a:schemeClr val="accent1"/>
                </a:solidFill>
              </a:rPr>
              <a:t>lo que reduce las barreras financieras y técnicas a la innovación.</a:t>
            </a:r>
          </a:p>
          <a:p>
            <a:pPr marL="342900" indent="-342900" algn="just">
              <a:lnSpc>
                <a:spcPct val="150000"/>
              </a:lnSpc>
              <a:buAutoNum type="arabicPeriod"/>
            </a:pPr>
            <a:r>
              <a:rPr lang="es-ES" sz="1600" b="1" noProof="0" dirty="0">
                <a:solidFill>
                  <a:schemeClr val="accent1"/>
                </a:solidFill>
              </a:rPr>
              <a:t>Los EDIH guían a los emprendedores a través de sus caminos de transformación digital </a:t>
            </a:r>
            <a:r>
              <a:rPr lang="es-ES" sz="1600" noProof="0" dirty="0">
                <a:solidFill>
                  <a:schemeClr val="accent1"/>
                </a:solidFill>
              </a:rPr>
              <a:t>con asesoramiento personalizado, hojas de ruta y acceso a las herramientas digitales pertinentes.</a:t>
            </a:r>
          </a:p>
          <a:p>
            <a:pPr marL="342900" indent="-342900" algn="just">
              <a:lnSpc>
                <a:spcPct val="150000"/>
              </a:lnSpc>
              <a:buAutoNum type="arabicPeriod"/>
            </a:pPr>
            <a:r>
              <a:rPr lang="es-ES" sz="1600" noProof="0" dirty="0">
                <a:solidFill>
                  <a:schemeClr val="accent1"/>
                </a:solidFill>
              </a:rPr>
              <a:t>DIHs ofrecen </a:t>
            </a:r>
            <a:r>
              <a:rPr lang="es-ES" sz="1600" b="1" noProof="0" dirty="0">
                <a:solidFill>
                  <a:schemeClr val="accent1"/>
                </a:solidFill>
              </a:rPr>
              <a:t>formación a medida y oportunidades de perfeccionamiento </a:t>
            </a:r>
            <a:r>
              <a:rPr lang="es-ES" sz="1600" noProof="0" dirty="0">
                <a:solidFill>
                  <a:schemeClr val="accent1"/>
                </a:solidFill>
              </a:rPr>
              <a:t>a los empresarios y sus equipos, ayudándoles a desarrollar las competencias digitales necesarias.</a:t>
            </a:r>
          </a:p>
          <a:p>
            <a:pPr marL="342900" indent="-342900" algn="just">
              <a:lnSpc>
                <a:spcPct val="150000"/>
              </a:lnSpc>
              <a:buAutoNum type="arabicPeriod"/>
            </a:pPr>
            <a:r>
              <a:rPr lang="es-ES" sz="1600" noProof="0" dirty="0">
                <a:solidFill>
                  <a:schemeClr val="accent1"/>
                </a:solidFill>
              </a:rPr>
              <a:t>EDIHs actúan como hubs para networking, </a:t>
            </a:r>
            <a:r>
              <a:rPr lang="es-ES" sz="1600" b="1" noProof="0" dirty="0">
                <a:solidFill>
                  <a:schemeClr val="accent1"/>
                </a:solidFill>
              </a:rPr>
              <a:t>poniendo en contacto a los empresarios con líderes del sector, investigadores, responsables políticos e inversores.</a:t>
            </a: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es-ES" sz="2000" b="1" noProof="0"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4053289"/>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s-ES" sz="1600" noProof="0" dirty="0">
                <a:solidFill>
                  <a:schemeClr val="accent1"/>
                </a:solidFill>
                <a:ea typeface="Noto Sans"/>
                <a:cs typeface="Noto Sans"/>
              </a:rPr>
              <a:t>El término keiretsu se ha aplicado a diversas redes interempresariales japonesas. En general, los grupos keiretsu se definen como agrupaciones de empresas gestionadas de forma independiente que mantienen vínculos económicos estrechos y estables, cimentados por un mecanismo de gobernanza como los clubes de presidentes, la propiedad cruzada parcial y los consejos de administración interrelacionados. </a:t>
            </a:r>
            <a:endParaRPr lang="es-ES" sz="1600" b="1" noProof="0" dirty="0">
              <a:solidFill>
                <a:schemeClr val="accent1"/>
              </a:solidFill>
              <a:ea typeface="Noto Sans"/>
              <a:cs typeface="Noto Sans"/>
            </a:endParaRPr>
          </a:p>
          <a:p>
            <a:pPr marL="285750" indent="-285750" algn="just">
              <a:lnSpc>
                <a:spcPct val="150000"/>
              </a:lnSpc>
              <a:spcBef>
                <a:spcPts val="600"/>
              </a:spcBef>
              <a:spcAft>
                <a:spcPts val="600"/>
              </a:spcAft>
              <a:buFont typeface="Arial" panose="020B0604020202020204" pitchFamily="34" charset="0"/>
              <a:buChar char="•"/>
            </a:pPr>
            <a:r>
              <a:rPr lang="es-ES" sz="1600" b="1" noProof="0" dirty="0">
                <a:solidFill>
                  <a:schemeClr val="accent1"/>
                </a:solidFill>
                <a:ea typeface="Noto Sans"/>
                <a:cs typeface="Noto Sans"/>
              </a:rPr>
              <a:t>Keiretsu horizontal </a:t>
            </a:r>
            <a:r>
              <a:rPr lang="es-ES" sz="1600" noProof="0" dirty="0">
                <a:solidFill>
                  <a:schemeClr val="accent1"/>
                </a:solidFill>
                <a:ea typeface="Noto Sans"/>
                <a:cs typeface="Noto Sans"/>
              </a:rPr>
              <a:t>es una alianza de empresas con participaciones cruzadas dirigida por un banco japonés que proporciona los servicios financieros necesarios. La pertenencia horizontal proporciona tres ventajas interrelacionadas: (1) fácil acceso a la financiación, (2) supervisión y (3) reducción del riesgo.</a:t>
            </a:r>
          </a:p>
          <a:p>
            <a:pPr marL="285750" indent="-285750" algn="just">
              <a:lnSpc>
                <a:spcPct val="150000"/>
              </a:lnSpc>
              <a:spcBef>
                <a:spcPts val="600"/>
              </a:spcBef>
              <a:spcAft>
                <a:spcPts val="600"/>
              </a:spcAft>
              <a:buFont typeface="Arial" panose="020B0604020202020204" pitchFamily="34" charset="0"/>
              <a:buChar char="•"/>
            </a:pPr>
            <a:r>
              <a:rPr lang="es-ES" sz="1600" b="1" noProof="0" dirty="0">
                <a:solidFill>
                  <a:schemeClr val="accent1"/>
                </a:solidFill>
                <a:ea typeface="Noto Sans"/>
                <a:cs typeface="Noto Sans"/>
              </a:rPr>
              <a:t>Keiretsu </a:t>
            </a:r>
            <a:r>
              <a:rPr lang="es-ES" sz="1600" b="1" dirty="0">
                <a:solidFill>
                  <a:schemeClr val="accent1"/>
                </a:solidFill>
                <a:ea typeface="Noto Sans"/>
                <a:cs typeface="Noto Sans"/>
              </a:rPr>
              <a:t>Vertical</a:t>
            </a:r>
            <a:r>
              <a:rPr lang="es-ES" sz="1600" b="1" noProof="0" dirty="0">
                <a:solidFill>
                  <a:schemeClr val="accent1"/>
                </a:solidFill>
                <a:ea typeface="Noto Sans"/>
                <a:cs typeface="Noto Sans"/>
              </a:rPr>
              <a:t>.</a:t>
            </a:r>
            <a:r>
              <a:rPr lang="es-ES" sz="1600" noProof="0" dirty="0">
                <a:solidFill>
                  <a:schemeClr val="accent1"/>
                </a:solidFill>
                <a:ea typeface="Noto Sans"/>
                <a:cs typeface="Noto Sans"/>
              </a:rPr>
              <a:t> también conocidos como keiretsu industriales, se utilizan para vincular a proveedores, fabricantes y distribuidores de una industria. Un keiretsu vertical es una asociación de fabricantes, proveedores y distribuidores que trabajan en cooperación para aumentar la eficiencia y reducir los costes.</a:t>
            </a:r>
            <a:endParaRPr lang="es-ES" sz="16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53730" y="345337"/>
            <a:ext cx="6096000" cy="400110"/>
          </a:xfrm>
          <a:prstGeom prst="rect">
            <a:avLst/>
          </a:prstGeom>
          <a:noFill/>
        </p:spPr>
        <p:txBody>
          <a:bodyPr wrap="square">
            <a:spAutoFit/>
          </a:bodyPr>
          <a:lstStyle/>
          <a:p>
            <a:pPr algn="just"/>
            <a:r>
              <a:rPr lang="es-ES" sz="2000" b="1" noProof="0" dirty="0">
                <a:solidFill>
                  <a:schemeClr val="bg1"/>
                </a:solidFill>
                <a:ea typeface="Noto Sans" panose="020B0502040504020204" pitchFamily="34" charset="0"/>
                <a:cs typeface="Noto Sans" panose="020B0502040504020204" pitchFamily="34" charset="0"/>
              </a:rPr>
              <a:t>Triple Hélice</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53730" y="617484"/>
            <a:ext cx="7438841" cy="5170646"/>
          </a:xfrm>
          <a:prstGeom prst="rect">
            <a:avLst/>
          </a:prstGeom>
          <a:noFill/>
        </p:spPr>
        <p:txBody>
          <a:bodyPr wrap="square" lIns="91440" tIns="45720" rIns="91440" bIns="45720" anchor="t">
            <a:spAutoFit/>
          </a:bodyPr>
          <a:lstStyle/>
          <a:p>
            <a:pPr algn="just">
              <a:spcBef>
                <a:spcPts val="600"/>
              </a:spcBef>
              <a:spcAft>
                <a:spcPts val="600"/>
              </a:spcAft>
            </a:pPr>
            <a:endParaRPr lang="es-ES" sz="1400" noProof="0" dirty="0">
              <a:solidFill>
                <a:schemeClr val="accent1"/>
              </a:solidFill>
              <a:ea typeface="Noto Sans"/>
              <a:cs typeface="Noto Sans"/>
            </a:endParaRPr>
          </a:p>
          <a:p>
            <a:pPr algn="just">
              <a:spcBef>
                <a:spcPts val="600"/>
              </a:spcBef>
              <a:spcAft>
                <a:spcPts val="600"/>
              </a:spcAft>
            </a:pPr>
            <a:r>
              <a:rPr lang="es-ES" sz="1600" noProof="0" dirty="0">
                <a:solidFill>
                  <a:schemeClr val="accent1"/>
                </a:solidFill>
                <a:ea typeface="Noto Sans"/>
                <a:cs typeface="Noto Sans"/>
              </a:rPr>
              <a:t>La triple hélice de relaciones universidad-industria-gobierno se sitúa en el contexto del cambio económico global, destacando cómo estas relaciones continúan y mutan o cambian, y las condiciones en las que una triple hélice podría verse deshilachada ante las presiones sobre cada una de las tres hélices -universidad-industria-gobierno.</a:t>
            </a:r>
          </a:p>
          <a:p>
            <a:pPr algn="just">
              <a:spcBef>
                <a:spcPts val="600"/>
              </a:spcBef>
              <a:spcAft>
                <a:spcPts val="600"/>
              </a:spcAft>
            </a:pPr>
            <a:r>
              <a:rPr lang="es-ES" sz="1600" noProof="0" dirty="0">
                <a:solidFill>
                  <a:schemeClr val="accent1"/>
                </a:solidFill>
                <a:ea typeface="Noto Sans"/>
                <a:cs typeface="Noto Sans"/>
              </a:rPr>
              <a:t>Entre los componentes de los sistemas de la Triple Hélice, se distingue entre;</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a:cs typeface="Noto Sans"/>
              </a:rPr>
              <a:t>Innovadores I+D (Investigación y Desarrollo) e innovadores no I+D; </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a:cs typeface="Noto Sans"/>
              </a:rPr>
              <a:t>‘Instituciones «monoesféricas» y «multiesféricas» (híbridas); e</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a:cs typeface="Noto Sans"/>
              </a:rPr>
              <a:t>Innovadores individuales e institucionales. </a:t>
            </a:r>
          </a:p>
          <a:p>
            <a:pPr algn="just">
              <a:spcBef>
                <a:spcPts val="600"/>
              </a:spcBef>
              <a:spcAft>
                <a:spcPts val="600"/>
              </a:spcAft>
            </a:pPr>
            <a:r>
              <a:rPr lang="es-ES" sz="1600" noProof="0" dirty="0">
                <a:solidFill>
                  <a:schemeClr val="accent1"/>
                </a:solidFill>
                <a:ea typeface="Noto Sans"/>
                <a:cs typeface="Noto Sans"/>
              </a:rPr>
              <a:t>Las relaciones entre los componentes se sintetizan en cinco tipos principales: transferencia de tecnología; colaboración y moderación de conflictos; liderazgo colaborativo; sustitución; y creación de redes.</a:t>
            </a:r>
          </a:p>
          <a:p>
            <a:pPr algn="just">
              <a:spcBef>
                <a:spcPts val="600"/>
              </a:spcBef>
              <a:spcAft>
                <a:spcPts val="600"/>
              </a:spcAft>
            </a:pPr>
            <a:endParaRPr lang="es-ES" sz="1400" noProof="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s-ES" sz="14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11756" y="4989335"/>
            <a:ext cx="4240080" cy="400110"/>
          </a:xfrm>
          <a:prstGeom prst="rect">
            <a:avLst/>
          </a:prstGeom>
          <a:noFill/>
        </p:spPr>
        <p:txBody>
          <a:bodyPr wrap="square" lIns="91440" tIns="45720" rIns="91440" bIns="45720" anchor="t">
            <a:spAutoFit/>
          </a:bodyPr>
          <a:lstStyle/>
          <a:p>
            <a:pPr algn="ctr"/>
            <a:r>
              <a:rPr lang="es-ES" sz="1000" noProof="0" dirty="0">
                <a:solidFill>
                  <a:schemeClr val="accent1"/>
                </a:solidFill>
              </a:rPr>
              <a:t>Fuente: </a:t>
            </a:r>
            <a:r>
              <a:rPr lang="es-ES" sz="1000" noProof="0" dirty="0">
                <a:solidFill>
                  <a:schemeClr val="accent1"/>
                </a:solidFill>
                <a:effectLst/>
                <a:ea typeface="Noto Sans"/>
                <a:cs typeface="Noto Sans"/>
              </a:rPr>
              <a:t>Componentes del Modelo de Triple Hélice por Triple Helice Nigeria</a:t>
            </a: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10155"/>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395091" y="180041"/>
            <a:ext cx="11517509" cy="954107"/>
          </a:xfrm>
          <a:prstGeom prst="rect">
            <a:avLst/>
          </a:prstGeom>
          <a:noFill/>
        </p:spPr>
        <p:txBody>
          <a:bodyPr wrap="square" lIns="91440" tIns="45720" rIns="91440" bIns="45720" anchor="t">
            <a:spAutoFit/>
          </a:bodyPr>
          <a:lstStyle/>
          <a:p>
            <a:r>
              <a:rPr lang="es-ES" sz="2800" b="1" noProof="0" dirty="0">
                <a:solidFill>
                  <a:schemeClr val="accent3">
                    <a:lumMod val="75000"/>
                  </a:schemeClr>
                </a:solidFill>
                <a:ea typeface="Noto Sans"/>
                <a:cs typeface="Noto Sans"/>
              </a:rPr>
              <a:t>Trabajo en equipo para crecer: Herramientas de colaboración y trabajo en equipo en línea</a:t>
            </a:r>
          </a:p>
        </p:txBody>
      </p:sp>
      <p:sp>
        <p:nvSpPr>
          <p:cNvPr id="6" name="Metin kutusu 5">
            <a:extLst>
              <a:ext uri="{FF2B5EF4-FFF2-40B4-BE49-F238E27FC236}">
                <a16:creationId xmlns:a16="http://schemas.microsoft.com/office/drawing/2014/main" id="{56A9C216-DAB6-03D7-27D5-E0EA225C1C44}"/>
              </a:ext>
            </a:extLst>
          </p:cNvPr>
          <p:cNvSpPr txBox="1"/>
          <p:nvPr/>
        </p:nvSpPr>
        <p:spPr>
          <a:xfrm>
            <a:off x="395091" y="1134148"/>
            <a:ext cx="7786884" cy="5324535"/>
          </a:xfrm>
          <a:prstGeom prst="rect">
            <a:avLst/>
          </a:prstGeom>
          <a:noFill/>
        </p:spPr>
        <p:txBody>
          <a:bodyPr wrap="square">
            <a:spAutoFit/>
          </a:bodyPr>
          <a:lstStyle/>
          <a:p>
            <a:pPr algn="just"/>
            <a:r>
              <a:rPr lang="es-ES" sz="1600" b="1" noProof="0" dirty="0">
                <a:solidFill>
                  <a:schemeClr val="bg1"/>
                </a:solidFill>
                <a:ea typeface="Noto Sans" panose="020B0502040504020204" pitchFamily="34" charset="0"/>
                <a:cs typeface="Noto Sans" panose="020B0502040504020204" pitchFamily="34" charset="0"/>
              </a:rPr>
              <a:t>Caso 1: SLACK </a:t>
            </a:r>
          </a:p>
          <a:p>
            <a:pPr algn="just"/>
            <a:endParaRPr lang="es-ES" sz="1600" noProof="0" dirty="0">
              <a:solidFill>
                <a:schemeClr val="accent1"/>
              </a:solidFill>
              <a:ea typeface="Noto Sans" panose="020B0502040504020204" pitchFamily="34" charset="0"/>
              <a:cs typeface="Noto Sans" panose="020B0502040504020204" pitchFamily="34" charset="0"/>
            </a:endParaRPr>
          </a:p>
          <a:p>
            <a:pPr algn="just"/>
            <a:r>
              <a:rPr lang="es-ES" sz="1400" noProof="0" dirty="0">
                <a:solidFill>
                  <a:schemeClr val="accent1"/>
                </a:solidFill>
                <a:ea typeface="Noto Sans" panose="020B0502040504020204" pitchFamily="34" charset="0"/>
                <a:cs typeface="Noto Sans" panose="020B0502040504020204" pitchFamily="34" charset="0"/>
              </a:rPr>
              <a:t>Slack es una herramienta de colaboración digital basada en la nube. Esta herramienta permite a los equipos remotos comunicarse entre sí al instante por voz, vídeo y/o mensajería. Puede integrarse con muchas plataformas de colaboración diferentes, como Trello, Dropbox y Google Drive. Con su interfaz fácil de usar y sus versátiles funciones, es una plataforma de colaboración muy útil para los trabajadores remotos. Tiene opciones gratuitas y pro (de pago). </a:t>
            </a:r>
          </a:p>
          <a:p>
            <a:pPr algn="just"/>
            <a:endParaRPr lang="es-ES" sz="1400" dirty="0">
              <a:solidFill>
                <a:schemeClr val="accent1"/>
              </a:solidFill>
              <a:ea typeface="Noto Sans" panose="020B0502040504020204" pitchFamily="34" charset="0"/>
              <a:cs typeface="Noto Sans" panose="020B0502040504020204" pitchFamily="34" charset="0"/>
            </a:endParaRPr>
          </a:p>
          <a:p>
            <a:pPr algn="just"/>
            <a:r>
              <a:rPr lang="es-ES" sz="1400" noProof="0" dirty="0">
                <a:solidFill>
                  <a:schemeClr val="accent1"/>
                </a:solidFill>
                <a:ea typeface="Noto Sans" panose="020B0502040504020204" pitchFamily="34" charset="0"/>
                <a:cs typeface="Noto Sans" panose="020B0502040504020204" pitchFamily="34" charset="0"/>
              </a:rPr>
              <a:t>Los equipos remotos pueden utilizar Slack eficazmente para los siguientes fines:</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Comunicación en equipo (voz, vídeo, mensajería)</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Intercambio de datos y archivos</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Reuniones online</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Archivo</a:t>
            </a:r>
          </a:p>
          <a:p>
            <a:pPr marL="742950" lvl="1" indent="-285750" algn="just">
              <a:buFont typeface="Arial" panose="020B0604020202020204" pitchFamily="34" charset="0"/>
              <a:buChar char="•"/>
            </a:pPr>
            <a:endParaRPr lang="es-ES" sz="1400" noProof="0" dirty="0">
              <a:solidFill>
                <a:schemeClr val="accent1"/>
              </a:solidFill>
              <a:ea typeface="Noto Sans" panose="020B0502040504020204" pitchFamily="34" charset="0"/>
              <a:cs typeface="Noto Sans" panose="020B0502040504020204" pitchFamily="34" charset="0"/>
            </a:endParaRPr>
          </a:p>
          <a:p>
            <a:pPr algn="just"/>
            <a:r>
              <a:rPr lang="es-ES" sz="1400" noProof="0" dirty="0">
                <a:solidFill>
                  <a:schemeClr val="accent1"/>
                </a:solidFill>
                <a:ea typeface="Noto Sans" panose="020B0502040504020204" pitchFamily="34" charset="0"/>
                <a:cs typeface="Noto Sans" panose="020B0502040504020204" pitchFamily="34" charset="0"/>
              </a:rPr>
              <a:t>Con estas funciones, Slack permite a los equipos remotos trabajar juntos como si estuvieran en un entorno de oficina. </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Posibilidad de reuniones en línea con colegas, </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Colaboración online con colegas, </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Gestión y finalización conjunta de proyectos, </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Recepción de apoyo y motivación en el trabajo en línea por parte de los compañeros, </a:t>
            </a:r>
          </a:p>
          <a:p>
            <a:pPr marL="742950" lvl="1" indent="-285750" algn="just">
              <a:buFont typeface="Arial" panose="020B0604020202020204" pitchFamily="34" charset="0"/>
              <a:buChar char="•"/>
            </a:pPr>
            <a:r>
              <a:rPr lang="es-ES" sz="1400" noProof="0" dirty="0">
                <a:solidFill>
                  <a:schemeClr val="accent1"/>
                </a:solidFill>
                <a:ea typeface="Noto Sans" panose="020B0502040504020204" pitchFamily="34" charset="0"/>
                <a:cs typeface="Noto Sans" panose="020B0502040504020204" pitchFamily="34" charset="0"/>
              </a:rPr>
              <a:t>Apoyo a la visualización y colaboración en el diseño de productos y servicios en línea</a:t>
            </a:r>
            <a:endParaRPr lang="es-ES" sz="14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En este vídeo, aprenderás a utilizar Slack para pequeñas empresas para la gestión de tareas y proyectos diarios</a:t>
            </a:r>
            <a:endParaRPr lang="es-ES" sz="1200" noProof="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s-ES" sz="1000" noProof="0" dirty="0">
                <a:solidFill>
                  <a:schemeClr val="accent1"/>
                </a:solidFill>
              </a:rPr>
              <a:t>Fuente: Demo Slack 2024 para </a:t>
            </a:r>
            <a:r>
              <a:rPr lang="es-ES" sz="1000" dirty="0">
                <a:solidFill>
                  <a:schemeClr val="accent1"/>
                </a:solidFill>
              </a:rPr>
              <a:t>Negocios pequeños</a:t>
            </a:r>
            <a:r>
              <a:rPr lang="es-ES" sz="1000" noProof="0" dirty="0">
                <a:solidFill>
                  <a:schemeClr val="accent1"/>
                </a:solidFill>
              </a:rPr>
              <a:t> - Comunicación &amp; Gestión de Proyecto por The Social Guide</a:t>
            </a: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431836" y="271856"/>
            <a:ext cx="10672381" cy="3654014"/>
          </a:xfrm>
          <a:prstGeom prst="rect">
            <a:avLst/>
          </a:prstGeom>
          <a:noFill/>
        </p:spPr>
        <p:txBody>
          <a:bodyPr wrap="square">
            <a:spAutoFit/>
          </a:bodyPr>
          <a:lstStyle/>
          <a:p>
            <a:pPr algn="just">
              <a:spcBef>
                <a:spcPts val="600"/>
              </a:spcBef>
              <a:spcAft>
                <a:spcPts val="600"/>
              </a:spcAft>
            </a:pPr>
            <a:r>
              <a:rPr lang="es-ES" sz="1600" b="1" noProof="0" dirty="0">
                <a:solidFill>
                  <a:schemeClr val="bg1"/>
                </a:solidFill>
                <a:ea typeface="Noto Sans" panose="020B0502040504020204" pitchFamily="34" charset="0"/>
                <a:cs typeface="Noto Sans" panose="020B0502040504020204" pitchFamily="34" charset="0"/>
              </a:rPr>
              <a:t>Caso 2: TRELLO</a:t>
            </a:r>
            <a:endParaRPr lang="es-ES" sz="1600" noProof="0" dirty="0">
              <a:solidFill>
                <a:schemeClr val="bg1"/>
              </a:solidFill>
              <a:ea typeface="Noto Sans" panose="020B0502040504020204" pitchFamily="34" charset="0"/>
              <a:cs typeface="Noto Sans" panose="020B0502040504020204" pitchFamily="34" charset="0"/>
            </a:endParaRPr>
          </a:p>
          <a:p>
            <a:r>
              <a:rPr lang="es-ES" sz="1600" b="1" dirty="0">
                <a:solidFill>
                  <a:schemeClr val="accent1"/>
                </a:solidFill>
                <a:ea typeface="Noto Sans" panose="020B0502040504020204" pitchFamily="34" charset="0"/>
                <a:cs typeface="Noto Sans" panose="020B0502040504020204" pitchFamily="34" charset="0"/>
              </a:rPr>
              <a:t>Trello</a:t>
            </a:r>
            <a:r>
              <a:rPr lang="es-ES" sz="1600" dirty="0">
                <a:solidFill>
                  <a:schemeClr val="accent1"/>
                </a:solidFill>
                <a:ea typeface="Noto Sans" panose="020B0502040504020204" pitchFamily="34" charset="0"/>
                <a:cs typeface="Noto Sans" panose="020B0502040504020204" pitchFamily="34" charset="0"/>
              </a:rPr>
              <a:t> es una plataforma de colaboración en línea. Es una herramienta eficiente que permite a los equipos superar los desafíos de compartir y gestionar tareas mientras trabajan de forma remota. Independientemente del proyecto, flujo de trabajo o tipo de equipo, Trello puede ayudarte a mantener todo organizado. Ofrece opciones tanto gratuitas como de pago (pro). Los equipos remotos pueden utilizar Trello de manera efectiva para los siguientes propósitos:</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panose="020B0502040504020204" pitchFamily="34" charset="0"/>
                <a:cs typeface="Noto Sans" panose="020B0502040504020204" pitchFamily="34" charset="0"/>
              </a:rPr>
              <a:t>Creación de una lista de tareas pendientes para la organización de tareas en línea,</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panose="020B0502040504020204" pitchFamily="34" charset="0"/>
                <a:cs typeface="Noto Sans" panose="020B0502040504020204" pitchFamily="34" charset="0"/>
              </a:rPr>
              <a:t>Planificación de proyectos y actividades,</a:t>
            </a:r>
          </a:p>
          <a:p>
            <a:pPr marL="742950" lvl="1" indent="-285750" algn="just">
              <a:spcBef>
                <a:spcPts val="600"/>
              </a:spcBef>
              <a:spcAft>
                <a:spcPts val="600"/>
              </a:spcAft>
              <a:buFont typeface="Arial" panose="020B0604020202020204" pitchFamily="34" charset="0"/>
              <a:buChar char="•"/>
            </a:pPr>
            <a:r>
              <a:rPr lang="es-ES" sz="1600" noProof="0" dirty="0">
                <a:solidFill>
                  <a:schemeClr val="accent1"/>
                </a:solidFill>
                <a:ea typeface="Noto Sans" panose="020B0502040504020204" pitchFamily="34" charset="0"/>
                <a:cs typeface="Noto Sans" panose="020B0502040504020204" pitchFamily="34" charset="0"/>
              </a:rPr>
              <a:t>Seguimiento de la distribución de tareas en equipo.</a:t>
            </a:r>
          </a:p>
          <a:p>
            <a:pPr algn="just">
              <a:spcBef>
                <a:spcPts val="600"/>
              </a:spcBef>
              <a:spcAft>
                <a:spcPts val="600"/>
              </a:spcAft>
            </a:pPr>
            <a:r>
              <a:rPr lang="es-ES" sz="1600" noProof="0" dirty="0">
                <a:solidFill>
                  <a:schemeClr val="accent1"/>
                </a:solidFill>
                <a:ea typeface="Noto Sans" panose="020B0502040504020204" pitchFamily="34" charset="0"/>
                <a:cs typeface="Noto Sans" panose="020B0502040504020204" pitchFamily="34" charset="0"/>
              </a:rPr>
              <a:t>Con estas funciones, Trello permite a los equipos remotos trabajar juntos como si estuvieran en una oficina.</a:t>
            </a:r>
          </a:p>
          <a:p>
            <a:pPr algn="just">
              <a:lnSpc>
                <a:spcPct val="150000"/>
              </a:lnSpc>
              <a:spcBef>
                <a:spcPts val="600"/>
              </a:spcBef>
              <a:spcAft>
                <a:spcPts val="600"/>
              </a:spcAft>
            </a:pPr>
            <a:endParaRPr lang="es-ES" sz="16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1"/>
            <a:ext cx="4262567" cy="272696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s-ES" sz="1200" b="0" i="0" noProof="0" dirty="0">
                <a:solidFill>
                  <a:srgbClr val="131313"/>
                </a:solidFill>
                <a:effectLst/>
              </a:rPr>
              <a:t>En este vídeo, aprenderás los conceptos básicos del espacio de trabajo de Trello, un hogar para todos tus tableros en el que también puedes colaborar con otras personas. </a:t>
            </a:r>
          </a:p>
          <a:p>
            <a:endParaRPr lang="es-ES" sz="1200" b="0" i="0" noProof="0" dirty="0">
              <a:solidFill>
                <a:srgbClr val="131313"/>
              </a:solidFill>
              <a:effectLst/>
            </a:endParaRPr>
          </a:p>
          <a:p>
            <a:r>
              <a:rPr lang="es-ES" sz="1200" b="0" i="0" noProof="0" dirty="0">
                <a:solidFill>
                  <a:srgbClr val="131313"/>
                </a:solidFill>
                <a:effectLst/>
              </a:rPr>
              <a:t>A continuación, crearás tu propio tablero, que es un contenedor de tareas. Este tablero es un panel personal para todas tus tareas principales. </a:t>
            </a:r>
          </a:p>
          <a:p>
            <a:endParaRPr lang="es-ES" sz="1200" b="0" i="0" noProof="0" dirty="0">
              <a:solidFill>
                <a:srgbClr val="131313"/>
              </a:solidFill>
              <a:effectLst/>
            </a:endParaRPr>
          </a:p>
          <a:p>
            <a:r>
              <a:rPr lang="es-ES" sz="1200" b="0" i="0" noProof="0" dirty="0">
                <a:solidFill>
                  <a:srgbClr val="131313"/>
                </a:solidFill>
                <a:effectLst/>
              </a:rPr>
              <a:t>A continuación, explorarás el sistema Hacer-Hacer-Hecho ya incorporado en Trello y luego lo mejorarás utilizando algunos ajustes clave. Añadirás y gestionarás tarjetas en el tablero para representar tus tareas y tus objetivos.</a:t>
            </a:r>
            <a:endParaRPr lang="es-ES" sz="1200" noProof="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s-ES" sz="1000" noProof="0" dirty="0">
                <a:solidFill>
                  <a:schemeClr val="accent1"/>
                </a:solidFill>
              </a:rPr>
              <a:t>Fuente: </a:t>
            </a:r>
            <a:r>
              <a:rPr lang="es-ES" sz="1000" noProof="0" dirty="0" err="1">
                <a:solidFill>
                  <a:schemeClr val="accent1"/>
                </a:solidFill>
              </a:rPr>
              <a:t>Tutorail</a:t>
            </a:r>
            <a:r>
              <a:rPr lang="es-ES" sz="1000" noProof="0" dirty="0">
                <a:solidFill>
                  <a:schemeClr val="accent1"/>
                </a:solidFill>
              </a:rPr>
              <a:t> Trello en Diez Minutos (Cómo utilizar Trello para organizar tu vida) por Kevin Stratver</a:t>
            </a: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a:bodyPr>
          <a:lstStyle/>
          <a:p>
            <a:r>
              <a:rPr lang="es-ES" sz="3400" b="1" noProof="0" dirty="0"/>
              <a:t>1°: Estrategias de negociación para el éxito empresarial ​</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s-ES" b="1" noProof="0" dirty="0">
                <a:solidFill>
                  <a:schemeClr val="bg1"/>
                </a:solidFill>
              </a:rPr>
              <a:t>Introducción</a:t>
            </a:r>
            <a:endParaRPr lang="es-ES" sz="2000" b="1" noProof="0"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 </a:t>
            </a:r>
            <a:endParaRPr lang="es-ES" sz="1600" b="0" i="0" noProof="0" dirty="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3508653"/>
          </a:xfrm>
          <a:prstGeom prst="rect">
            <a:avLst/>
          </a:prstGeom>
          <a:noFill/>
        </p:spPr>
        <p:txBody>
          <a:bodyPr wrap="square" lIns="91440" tIns="45720" rIns="91440" bIns="45720" anchor="t">
            <a:spAutoFit/>
          </a:bodyPr>
          <a:lstStyle/>
          <a:p>
            <a:pPr algn="just">
              <a:spcBef>
                <a:spcPts val="600"/>
              </a:spcBef>
              <a:spcAft>
                <a:spcPts val="600"/>
              </a:spcAft>
            </a:pPr>
            <a:r>
              <a:rPr lang="es-ES" sz="1600" noProof="0" dirty="0">
                <a:solidFill>
                  <a:schemeClr val="accent1"/>
                </a:solidFill>
              </a:rPr>
              <a:t>Esta sección presenta las habilidades y estrategias esenciales para lograr el éxito empresarial mediante una negociación eficaz. Abarca los principios básicos de la negociación, centrándose en técnicas prácticas que pueden aplicarse directamente a situaciones empresariales del mundo real. </a:t>
            </a:r>
          </a:p>
          <a:p>
            <a:pPr algn="just">
              <a:spcBef>
                <a:spcPts val="600"/>
              </a:spcBef>
              <a:spcAft>
                <a:spcPts val="600"/>
              </a:spcAft>
            </a:pPr>
            <a:r>
              <a:rPr lang="es-ES" sz="1600" noProof="0" dirty="0">
                <a:solidFill>
                  <a:schemeClr val="accent1"/>
                </a:solidFill>
              </a:rPr>
              <a:t>Aprenderás a enfocar las negociaciones de forma estratégica, aprenderás tácticas para gestionar las discusiones y los conflictos y te convertirás en un experto en la elaboración de acuerdos mutuamente beneficiosos. </a:t>
            </a:r>
          </a:p>
          <a:p>
            <a:pPr algn="just">
              <a:spcBef>
                <a:spcPts val="600"/>
              </a:spcBef>
              <a:spcAft>
                <a:spcPts val="600"/>
              </a:spcAft>
            </a:pPr>
            <a:r>
              <a:rPr lang="es-ES" sz="1600" noProof="0" dirty="0">
                <a:solidFill>
                  <a:schemeClr val="accent1"/>
                </a:solidFill>
              </a:rPr>
              <a:t>Uno de los componentes centrales de esta sección es el desarrollo de un modelo de Mejor Alternativa a un Acuerdo Negociado (BATNA), un concepto crucial en la teoría de la negociación. </a:t>
            </a:r>
          </a:p>
          <a:p>
            <a:pPr algn="just">
              <a:spcBef>
                <a:spcPts val="600"/>
              </a:spcBef>
              <a:spcAft>
                <a:spcPts val="600"/>
              </a:spcAft>
            </a:pPr>
            <a:r>
              <a:rPr lang="es-ES" sz="1600" noProof="0" dirty="0">
                <a:solidFill>
                  <a:schemeClr val="accent1"/>
                </a:solidFill>
              </a:rPr>
              <a:t>Aprenderás también a identificar y reforzar sus alternativas, lo que te permitirá negociar desde una posición de confianza y fortaleza. </a:t>
            </a:r>
            <a:endParaRPr lang="es-ES" sz="1600" u="sng" noProof="0"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15" y="2128741"/>
            <a:ext cx="8407573" cy="4729259"/>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703740" y="6349810"/>
            <a:ext cx="4818017" cy="246221"/>
          </a:xfrm>
          <a:prstGeom prst="rect">
            <a:avLst/>
          </a:prstGeom>
          <a:noFill/>
        </p:spPr>
        <p:txBody>
          <a:bodyPr wrap="square">
            <a:spAutoFit/>
          </a:bodyPr>
          <a:lstStyle/>
          <a:p>
            <a:pPr algn="ctr"/>
            <a:r>
              <a:rPr lang="es-ES" sz="1000" noProof="0" dirty="0">
                <a:solidFill>
                  <a:schemeClr val="accent1"/>
                </a:solidFill>
              </a:rPr>
              <a:t>Fuente de Imagen: comprada de Istockphoto.com</a:t>
            </a: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589280" y="631622"/>
            <a:ext cx="10735406" cy="2862322"/>
          </a:xfrm>
          <a:prstGeom prst="rect">
            <a:avLst/>
          </a:prstGeom>
          <a:noFill/>
        </p:spPr>
        <p:txBody>
          <a:bodyPr wrap="square" lIns="91440" tIns="45720" rIns="91440" bIns="45720" anchor="t">
            <a:spAutoFit/>
          </a:bodyPr>
          <a:lstStyle/>
          <a:p>
            <a:pPr algn="just">
              <a:spcBef>
                <a:spcPts val="600"/>
              </a:spcBef>
              <a:spcAft>
                <a:spcPts val="600"/>
              </a:spcAft>
            </a:pPr>
            <a:r>
              <a:rPr lang="es-ES" sz="1600" b="1" noProof="0" dirty="0">
                <a:solidFill>
                  <a:schemeClr val="bg1"/>
                </a:solidFill>
                <a:ea typeface="Noto Sans"/>
                <a:cs typeface="Noto Sans"/>
              </a:rPr>
              <a:t>Cas</a:t>
            </a:r>
            <a:r>
              <a:rPr lang="es-ES" sz="1600" b="1" dirty="0">
                <a:solidFill>
                  <a:schemeClr val="bg1"/>
                </a:solidFill>
                <a:ea typeface="Noto Sans"/>
                <a:cs typeface="Noto Sans"/>
              </a:rPr>
              <a:t>o</a:t>
            </a:r>
            <a:r>
              <a:rPr lang="es-ES" sz="1600" b="1" noProof="0" dirty="0">
                <a:solidFill>
                  <a:schemeClr val="bg1"/>
                </a:solidFill>
                <a:ea typeface="Noto Sans"/>
                <a:cs typeface="Noto Sans"/>
              </a:rPr>
              <a:t> 3: World Time Buddy </a:t>
            </a:r>
          </a:p>
          <a:p>
            <a:pPr algn="just">
              <a:spcBef>
                <a:spcPts val="600"/>
              </a:spcBef>
              <a:spcAft>
                <a:spcPts val="600"/>
              </a:spcAft>
            </a:pPr>
            <a:r>
              <a:rPr lang="es-ES" sz="1600" noProof="0" dirty="0">
                <a:solidFill>
                  <a:schemeClr val="accent1"/>
                </a:solidFill>
                <a:ea typeface="Noto Sans"/>
                <a:cs typeface="Noto Sans"/>
              </a:rPr>
              <a:t>Esta herramienta es muy útil para los </a:t>
            </a:r>
            <a:r>
              <a:rPr lang="es-ES" sz="1600" b="1" noProof="0" dirty="0">
                <a:solidFill>
                  <a:schemeClr val="accent1"/>
                </a:solidFill>
                <a:ea typeface="Noto Sans"/>
                <a:cs typeface="Noto Sans"/>
              </a:rPr>
              <a:t>equipos remotos </a:t>
            </a:r>
            <a:r>
              <a:rPr lang="es-ES" sz="1600" noProof="0" dirty="0">
                <a:solidFill>
                  <a:schemeClr val="accent1"/>
                </a:solidFill>
                <a:ea typeface="Noto Sans"/>
                <a:cs typeface="Noto Sans"/>
              </a:rPr>
              <a:t>que trabajan desde distintos países. Con el trabajo a distancia, cada vez es más frecuente trabajar con independencia del tiempo y el lugar. Además, trabajar con clientes geográficamente distantes se ha vuelto más común que nunca. Una de las cuestiones con las que luchan los equipos remotos (de distintos países) es el problema de la diferencia horaria en las horas de reunión. A veces, un cambio en las zonas horarias de los países también puede provocar un cambio en las horas de las reuniones planificadas sin que se note. Ahí es donde entra World Time Buddy como solución a este problema.</a:t>
            </a:r>
          </a:p>
          <a:p>
            <a:pPr algn="just">
              <a:spcBef>
                <a:spcPts val="600"/>
              </a:spcBef>
              <a:spcAft>
                <a:spcPts val="600"/>
              </a:spcAft>
            </a:pPr>
            <a:r>
              <a:rPr lang="es-ES" sz="1600" noProof="0" dirty="0">
                <a:solidFill>
                  <a:schemeClr val="accent1"/>
                </a:solidFill>
                <a:ea typeface="Noto Sans"/>
                <a:cs typeface="Noto Sans"/>
              </a:rPr>
              <a:t>Su diseño cuidadosamente pensado le permite </a:t>
            </a:r>
            <a:r>
              <a:rPr lang="es-ES" sz="1600" b="1" noProof="0" dirty="0">
                <a:solidFill>
                  <a:schemeClr val="accent1"/>
                </a:solidFill>
                <a:ea typeface="Noto Sans"/>
                <a:cs typeface="Noto Sans"/>
              </a:rPr>
              <a:t>comparar sin esfuerzo múltiples zonas horarias de un vistazo</a:t>
            </a:r>
            <a:r>
              <a:rPr lang="es-ES" sz="1600" noProof="0" dirty="0">
                <a:solidFill>
                  <a:schemeClr val="accent1"/>
                </a:solidFill>
                <a:ea typeface="Noto Sans"/>
                <a:cs typeface="Noto Sans"/>
              </a:rPr>
              <a:t>, </a:t>
            </a:r>
            <a:r>
              <a:rPr lang="es-ES" sz="1600" b="1" noProof="0" dirty="0">
                <a:solidFill>
                  <a:schemeClr val="accent1"/>
                </a:solidFill>
                <a:ea typeface="Noto Sans"/>
                <a:cs typeface="Noto Sans"/>
              </a:rPr>
              <a:t>planificar conferencias telefónicas, seminarios web, llamadas telefónicas internacionales y reuniones web</a:t>
            </a:r>
            <a:r>
              <a:rPr lang="es-ES" sz="1600" noProof="0" dirty="0">
                <a:solidFill>
                  <a:schemeClr val="accent1"/>
                </a:solidFill>
                <a:ea typeface="Noto Sans"/>
                <a:cs typeface="Noto Sans"/>
              </a:rPr>
              <a:t>. También ayuda con los viajes de negocios y el seguimiento de las horas de mercado.</a:t>
            </a:r>
            <a:endParaRPr lang="es-ES" sz="1600" noProof="0" dirty="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En este vídeo, aprenderás a utilizar la herramienta World Time Buddy para ver exactamente qué día y qué hora es en otro país.</a:t>
            </a:r>
            <a:endParaRPr lang="es-ES" sz="1200" noProof="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295471"/>
            <a:ext cx="6096000" cy="246221"/>
          </a:xfrm>
          <a:prstGeom prst="rect">
            <a:avLst/>
          </a:prstGeom>
          <a:noFill/>
        </p:spPr>
        <p:txBody>
          <a:bodyPr wrap="square">
            <a:spAutoFit/>
          </a:bodyPr>
          <a:lstStyle/>
          <a:p>
            <a:r>
              <a:rPr lang="es-ES" sz="1000" noProof="0" dirty="0">
                <a:solidFill>
                  <a:schemeClr val="accent1"/>
                </a:solidFill>
              </a:rPr>
              <a:t>Fuente: World Time Buddy por Marsha Sortino</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623956" y="3575932"/>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262591" y="1655383"/>
            <a:ext cx="11392039" cy="4221542"/>
          </a:xfrm>
        </p:spPr>
        <p:txBody>
          <a:bodyPr vert="horz" lIns="91440" tIns="45720" rIns="91440" bIns="45720" rtlCol="0" anchor="t">
            <a:noAutofit/>
          </a:bodyPr>
          <a:lstStyle/>
          <a:p>
            <a:pPr marL="0" indent="0" algn="just">
              <a:lnSpc>
                <a:spcPct val="150000"/>
              </a:lnSpc>
              <a:buNone/>
            </a:pPr>
            <a:r>
              <a:rPr lang="es-ES" sz="1600" noProof="0" dirty="0"/>
              <a:t>Breve descripción </a:t>
            </a:r>
          </a:p>
          <a:p>
            <a:pPr marL="0" indent="0" algn="just">
              <a:lnSpc>
                <a:spcPct val="100000"/>
              </a:lnSpc>
              <a:buNone/>
            </a:pPr>
            <a:r>
              <a:rPr lang="es-ES" sz="1600" noProof="0" dirty="0">
                <a:hlinkClick r:id="rId3">
                  <a:extLst>
                    <a:ext uri="{A12FA001-AC4F-418D-AE19-62706E023703}">
                      <ahyp:hlinkClr xmlns:ahyp="http://schemas.microsoft.com/office/drawing/2018/hyperlinkcolor" val="tx"/>
                    </a:ext>
                  </a:extLst>
                </a:hlinkClick>
              </a:rPr>
              <a:t>ChatGPT-4</a:t>
            </a:r>
            <a:r>
              <a:rPr lang="es-ES" sz="1600" b="0" noProof="0" dirty="0">
                <a:solidFill>
                  <a:schemeClr val="accent1"/>
                </a:solidFill>
              </a:rPr>
              <a:t> es el modelo de cuarta generación de la serie ChatGPT de OpenAI, un gran modelo lingüístico diseñado para generar respuestas de texto similares a las humanas a partir de instrucciones. Se basa en versiones anteriores, como ChatGPT-3 y 3.5, con mejoras en la comprensión, el razonamiento, la conciencia contextual y la creatividad.</a:t>
            </a:r>
          </a:p>
          <a:p>
            <a:pPr marL="0" indent="0" algn="just">
              <a:lnSpc>
                <a:spcPct val="100000"/>
              </a:lnSpc>
              <a:buNone/>
            </a:pPr>
            <a:r>
              <a:rPr lang="es-ES" sz="1600" b="0" noProof="0" dirty="0">
                <a:solidFill>
                  <a:schemeClr val="accent1"/>
                </a:solidFill>
              </a:rPr>
              <a:t>ChatGPT-4 puede ser una herramienta valiosa para la negociación en red de varias maneras :</a:t>
            </a:r>
          </a:p>
          <a:p>
            <a:pPr marL="742950" lvl="1" indent="-285750" algn="just">
              <a:lnSpc>
                <a:spcPct val="100000"/>
              </a:lnSpc>
              <a:buFont typeface="Arial" panose="020B0604020202020204" pitchFamily="34" charset="0"/>
              <a:buChar char="•"/>
            </a:pPr>
            <a:r>
              <a:rPr kumimoji="0" lang="es-ES" sz="1600" i="0" strike="noStrike" kern="1200" cap="none" spc="0" normalizeH="0" baseline="0" noProof="0" dirty="0">
                <a:ln>
                  <a:noFill/>
                </a:ln>
                <a:solidFill>
                  <a:schemeClr val="accent1"/>
                </a:solidFill>
                <a:effectLst/>
                <a:uLnTx/>
                <a:uFillTx/>
                <a:ea typeface="+mn-ea"/>
                <a:cs typeface="+mn-cs"/>
              </a:rPr>
              <a:t>Preparación </a:t>
            </a:r>
            <a:r>
              <a:rPr lang="es-ES" sz="1600" dirty="0">
                <a:solidFill>
                  <a:schemeClr val="accent1"/>
                </a:solidFill>
              </a:rPr>
              <a:t>e Investigación</a:t>
            </a:r>
            <a:r>
              <a:rPr kumimoji="0" lang="es-ES" sz="1600" i="0" strike="noStrike" kern="1200" cap="none" spc="0" normalizeH="0" baseline="0" noProof="0" dirty="0">
                <a:ln>
                  <a:noFill/>
                </a:ln>
                <a:solidFill>
                  <a:schemeClr val="accent1"/>
                </a:solidFill>
                <a:effectLst/>
                <a:uLnTx/>
                <a:uFillTx/>
                <a:ea typeface="+mn-ea"/>
                <a:cs typeface="+mn-cs"/>
              </a:rPr>
              <a:t>: </a:t>
            </a:r>
            <a:r>
              <a:rPr kumimoji="0" lang="es-ES" sz="1600" b="0" i="0" strike="noStrike" kern="1200" cap="none" spc="0" normalizeH="0" baseline="0" noProof="0" dirty="0">
                <a:ln>
                  <a:noFill/>
                </a:ln>
                <a:solidFill>
                  <a:schemeClr val="accent1"/>
                </a:solidFill>
                <a:effectLst/>
                <a:uLnTx/>
                <a:uFillTx/>
                <a:ea typeface="+mn-ea"/>
                <a:cs typeface="+mn-cs"/>
              </a:rPr>
              <a:t>Puede ayudarte a recopilar información sobre las personas u organizaciones con las que vas a negociar. Puede utilizarlo para conocer sus antecedentes, intereses y negociaciones anteriores, lo que puede orientar su enfoque</a:t>
            </a:r>
            <a:r>
              <a:rPr lang="es-ES" sz="1600" b="0" noProof="0" dirty="0">
                <a:solidFill>
                  <a:schemeClr val="accent1"/>
                </a:solidFill>
              </a:rPr>
              <a:t>.</a:t>
            </a:r>
            <a:endParaRPr lang="es-ES" sz="1600" b="0" i="0" strike="noStrike" kern="1200" cap="none" spc="0" normalizeH="0" baseline="0" noProof="0" dirty="0">
              <a:ln>
                <a:noFill/>
              </a:ln>
              <a:solidFill>
                <a:schemeClr val="accent1"/>
              </a:solidFill>
              <a:effectLst/>
              <a:uLnTx/>
              <a:uFillTx/>
            </a:endParaRPr>
          </a:p>
          <a:p>
            <a:pPr marL="742950" lvl="1" indent="-285750" algn="just">
              <a:lnSpc>
                <a:spcPct val="100000"/>
              </a:lnSpc>
              <a:buFont typeface="Arial" panose="020B0604020202020204" pitchFamily="34" charset="0"/>
              <a:buChar char="•"/>
            </a:pPr>
            <a:r>
              <a:rPr kumimoji="0" lang="es-ES" sz="1600" i="0" strike="noStrike" kern="1200" cap="none" spc="0" normalizeH="0" baseline="0" noProof="0" dirty="0">
                <a:ln>
                  <a:noFill/>
                </a:ln>
                <a:solidFill>
                  <a:schemeClr val="accent1"/>
                </a:solidFill>
                <a:effectLst/>
                <a:uLnTx/>
                <a:uFillTx/>
                <a:ea typeface="+mn-ea"/>
                <a:cs typeface="+mn-cs"/>
              </a:rPr>
              <a:t>Escenarios Role-Playing: </a:t>
            </a:r>
            <a:r>
              <a:rPr kumimoji="0" lang="es-ES" sz="1600" b="0" i="0" strike="noStrike" kern="1200" cap="none" spc="0" normalizeH="0" baseline="0" noProof="0" dirty="0">
                <a:ln>
                  <a:noFill/>
                </a:ln>
                <a:solidFill>
                  <a:schemeClr val="accent1"/>
                </a:solidFill>
                <a:effectLst/>
                <a:uLnTx/>
                <a:uFillTx/>
                <a:ea typeface="+mn-ea"/>
                <a:cs typeface="+mn-cs"/>
              </a:rPr>
              <a:t>Con ChatGPT-4 puedes simular escenarios de negociación. Representando a ambas partes, puedes practicar tus argumentos, respuestas y estrategias en un entorno seguro, lo que te ayudará a ganar confianza. Redacción de mensajes: Tanto si necesita redactar correos electrónicos, propuestas o mensajes de divulgación, ChatGPT-4 puede ayudarle a crear una comunicación clara y persuasiva que transmita eficazmente sus objetivos e intenciones</a:t>
            </a:r>
            <a:r>
              <a:rPr lang="es-ES" sz="1600" b="0" noProof="0" dirty="0">
                <a:solidFill>
                  <a:schemeClr val="accent1"/>
                </a:solidFill>
              </a:rPr>
              <a:t>.</a:t>
            </a: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79917" y="417645"/>
            <a:ext cx="12505266"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400" b="1" noProof="0" dirty="0">
                <a:solidFill>
                  <a:srgbClr val="0E9094"/>
                </a:solidFill>
                <a:cs typeface="Segoe UI"/>
              </a:rPr>
              <a:t>Herramientas de IA para aplicaciones prácticas : </a:t>
            </a:r>
          </a:p>
          <a:p>
            <a:r>
              <a:rPr lang="es-ES" sz="3400" b="1" noProof="0" dirty="0">
                <a:solidFill>
                  <a:srgbClr val="0E9094"/>
                </a:solidFill>
                <a:cs typeface="Segoe UI"/>
              </a:rPr>
              <a:t>ChatGPT-4 </a:t>
            </a: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kumimoji="0" lang="es-ES" sz="1600" i="0" strike="noStrike" kern="1200" cap="none" spc="0" normalizeH="0" baseline="0" noProof="0" dirty="0">
                <a:ln>
                  <a:noFill/>
                </a:ln>
                <a:solidFill>
                  <a:schemeClr val="accent1"/>
                </a:solidFill>
                <a:effectLst/>
                <a:uLnTx/>
                <a:uFillTx/>
                <a:ea typeface="+mn-ea"/>
                <a:cs typeface="+mn-cs"/>
              </a:rPr>
              <a:t>Desarrollo de estrategias: </a:t>
            </a:r>
            <a:r>
              <a:rPr kumimoji="0" lang="es-ES" sz="1600" b="0" i="0" strike="noStrike" kern="1200" cap="none" spc="0" normalizeH="0" baseline="0" noProof="0" dirty="0">
                <a:ln>
                  <a:noFill/>
                </a:ln>
                <a:solidFill>
                  <a:schemeClr val="accent1"/>
                </a:solidFill>
                <a:effectLst/>
                <a:uLnTx/>
                <a:uFillTx/>
                <a:ea typeface="+mn-ea"/>
                <a:cs typeface="+mn-cs"/>
              </a:rPr>
              <a:t>Puede ayudarle a aportar ideas y perfeccionar las estrategias de negociación. Puede discutir posibles enfoques, identificar posibles objeciones y explorar soluciones beneficiosas para ambas partes.</a:t>
            </a:r>
          </a:p>
          <a:p>
            <a:pPr marL="742950" lvl="1" indent="-285750" algn="just">
              <a:lnSpc>
                <a:spcPct val="100000"/>
              </a:lnSpc>
              <a:spcBef>
                <a:spcPts val="600"/>
              </a:spcBef>
              <a:spcAft>
                <a:spcPts val="600"/>
              </a:spcAft>
              <a:buFont typeface="Arial" panose="020B0604020202020204" pitchFamily="34" charset="0"/>
              <a:buChar char="•"/>
            </a:pPr>
            <a:r>
              <a:rPr kumimoji="0" lang="es-ES" sz="1600" i="0" strike="noStrike" kern="1200" cap="none" spc="0" normalizeH="0" baseline="0" noProof="0" dirty="0">
                <a:ln>
                  <a:noFill/>
                </a:ln>
                <a:solidFill>
                  <a:schemeClr val="accent1"/>
                </a:solidFill>
                <a:effectLst/>
                <a:uLnTx/>
                <a:uFillTx/>
                <a:ea typeface="+mn-ea"/>
                <a:cs typeface="+mn-cs"/>
              </a:rPr>
              <a:t>Comentarios y análisis: </a:t>
            </a:r>
            <a:r>
              <a:rPr kumimoji="0" lang="es-ES" sz="1600" b="0" i="0" strike="noStrike" kern="1200" cap="none" spc="0" normalizeH="0" baseline="0" noProof="0" dirty="0">
                <a:ln>
                  <a:noFill/>
                </a:ln>
                <a:solidFill>
                  <a:schemeClr val="accent1"/>
                </a:solidFill>
                <a:effectLst/>
                <a:uLnTx/>
                <a:uFillTx/>
                <a:ea typeface="+mn-ea"/>
                <a:cs typeface="+mn-cs"/>
              </a:rPr>
              <a:t>Después de una negociación, puede utilizar ChatGPT-4 para analizar los resultados. Puede ayudarle a reflexionar sobre lo que salió bien y lo que podría mejorarse para futuras negociaciones.</a:t>
            </a:r>
          </a:p>
          <a:p>
            <a:pPr marL="742950" lvl="1" indent="-285750" algn="just">
              <a:lnSpc>
                <a:spcPct val="100000"/>
              </a:lnSpc>
              <a:spcBef>
                <a:spcPts val="600"/>
              </a:spcBef>
              <a:spcAft>
                <a:spcPts val="600"/>
              </a:spcAft>
              <a:buFont typeface="Arial" panose="020B0604020202020204" pitchFamily="34" charset="0"/>
              <a:buChar char="•"/>
            </a:pPr>
            <a:r>
              <a:rPr kumimoji="0" lang="es-ES" sz="1600" i="0" strike="noStrike" kern="1200" cap="none" spc="0" normalizeH="0" baseline="0" noProof="0" dirty="0">
                <a:ln>
                  <a:noFill/>
                </a:ln>
                <a:solidFill>
                  <a:schemeClr val="accent1"/>
                </a:solidFill>
                <a:effectLst/>
                <a:uLnTx/>
                <a:uFillTx/>
                <a:ea typeface="+mn-ea"/>
                <a:cs typeface="+mn-cs"/>
              </a:rPr>
              <a:t>Establecer lazos: </a:t>
            </a:r>
            <a:r>
              <a:rPr kumimoji="0" lang="es-ES" sz="1600" b="0" i="0" strike="noStrike" kern="1200" cap="none" spc="0" normalizeH="0" baseline="0" noProof="0" dirty="0">
                <a:ln>
                  <a:noFill/>
                </a:ln>
                <a:solidFill>
                  <a:schemeClr val="accent1"/>
                </a:solidFill>
                <a:effectLst/>
                <a:uLnTx/>
                <a:uFillTx/>
                <a:ea typeface="+mn-ea"/>
                <a:cs typeface="+mn-cs"/>
              </a:rPr>
              <a:t>ChatGPT-4 puede ofrecer consejos sobre cómo establecer una buena relación y la confianza durante las negociaciones, sugiriendo temas para romper el hielo o temas de conversación informal que pueden aliviar las tensiones y fomentar un ambiente positivo.</a:t>
            </a:r>
            <a:endParaRPr lang="es-ES" sz="1600" b="0" noProof="0" dirty="0">
              <a:solidFill>
                <a:schemeClr val="accent1"/>
              </a:solidFill>
            </a:endParaRPr>
          </a:p>
          <a:p>
            <a:pPr lvl="1" algn="just">
              <a:lnSpc>
                <a:spcPct val="100000"/>
              </a:lnSpc>
              <a:spcBef>
                <a:spcPts val="600"/>
              </a:spcBef>
              <a:spcAft>
                <a:spcPts val="600"/>
              </a:spcAft>
            </a:pPr>
            <a:r>
              <a:rPr kumimoji="0" lang="es-ES" sz="1600" b="0" i="0" strike="noStrike" kern="1200" cap="none" spc="0" normalizeH="0" baseline="0" noProof="0" dirty="0">
                <a:ln>
                  <a:noFill/>
                </a:ln>
                <a:solidFill>
                  <a:srgbClr val="1D1D1B"/>
                </a:solidFill>
                <a:effectLst/>
                <a:uLnTx/>
                <a:uFillTx/>
                <a:ea typeface="+mn-ea"/>
                <a:cs typeface="+mn-cs"/>
              </a:rPr>
              <a:t>Aprovechando estas posibilidades, puedes mejorar tus habilidades de negociación y los resultados de tus contactos.</a:t>
            </a:r>
          </a:p>
          <a:p>
            <a:pPr marL="0" indent="0">
              <a:lnSpc>
                <a:spcPct val="150000"/>
              </a:lnSpc>
              <a:spcBef>
                <a:spcPts val="600"/>
              </a:spcBef>
              <a:spcAft>
                <a:spcPts val="600"/>
              </a:spcAft>
              <a:buNone/>
            </a:pPr>
            <a:endParaRPr lang="es-ES" sz="1600" u="sng" noProof="0"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es-ES" sz="1600" b="0" noProof="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es-ES" sz="1600" b="0" noProof="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es-ES" sz="1600" b="0" noProof="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s-ES" sz="1000" dirty="0">
                <a:solidFill>
                  <a:schemeClr val="accent1"/>
                </a:solidFill>
              </a:rPr>
              <a:t>Fuente de Imagen</a:t>
            </a:r>
            <a:r>
              <a:rPr lang="es-ES" sz="1000" noProof="0" dirty="0">
                <a:solidFill>
                  <a:schemeClr val="accent1"/>
                </a:solidFill>
              </a:rPr>
              <a:t>: Chatgpt.com  </a:t>
            </a:r>
            <a:endParaRPr lang="es-ES" sz="1000" noProof="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309226" y="565427"/>
            <a:ext cx="12505266"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400" b="1" noProof="0" dirty="0">
                <a:solidFill>
                  <a:srgbClr val="0E9094"/>
                </a:solidFill>
                <a:cs typeface="Segoe UI"/>
              </a:rPr>
              <a:t>Herramientas de IA para aplicaciones prácticas: </a:t>
            </a:r>
          </a:p>
          <a:p>
            <a:r>
              <a:rPr lang="es-ES" sz="3400" b="1" noProof="0" dirty="0">
                <a:solidFill>
                  <a:srgbClr val="0E9094"/>
                </a:solidFill>
                <a:cs typeface="Segoe UI"/>
              </a:rPr>
              <a:t>ChatGPT-4</a:t>
            </a: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27180" y="461415"/>
            <a:ext cx="10414518" cy="267394"/>
          </a:xfrm>
        </p:spPr>
        <p:txBody>
          <a:bodyPr>
            <a:noAutofit/>
          </a:bodyPr>
          <a:lstStyle/>
          <a:p>
            <a:r>
              <a:rPr lang="es-ES" sz="3400" noProof="0" dirty="0"/>
              <a:t>Fuentes usadas para realizar esta Unidad</a:t>
            </a:r>
            <a:br>
              <a:rPr lang="es-ES" sz="3400" noProof="0" dirty="0"/>
            </a:br>
            <a:endParaRPr lang="es-ES" sz="3400" noProof="0" dirty="0"/>
          </a:p>
        </p:txBody>
      </p:sp>
      <p:sp>
        <p:nvSpPr>
          <p:cNvPr id="5" name="Metin kutusu 4">
            <a:extLst>
              <a:ext uri="{FF2B5EF4-FFF2-40B4-BE49-F238E27FC236}">
                <a16:creationId xmlns:a16="http://schemas.microsoft.com/office/drawing/2014/main" id="{60E84316-03B6-0B3D-02DB-430173B63FAD}"/>
              </a:ext>
            </a:extLst>
          </p:cNvPr>
          <p:cNvSpPr txBox="1"/>
          <p:nvPr/>
        </p:nvSpPr>
        <p:spPr>
          <a:xfrm>
            <a:off x="602878" y="728809"/>
            <a:ext cx="10986243" cy="5138714"/>
          </a:xfrm>
          <a:prstGeom prst="rect">
            <a:avLst/>
          </a:prstGeom>
          <a:noFill/>
        </p:spPr>
        <p:txBody>
          <a:bodyPr wrap="square" lIns="91440" tIns="45720" rIns="91440" bIns="45720" anchor="t">
            <a:spAutoFit/>
          </a:bodyPr>
          <a:lstStyle/>
          <a:p>
            <a:pPr>
              <a:lnSpc>
                <a:spcPct val="115000"/>
              </a:lnSpc>
              <a:spcAft>
                <a:spcPts val="800"/>
              </a:spcAft>
            </a:pPr>
            <a:r>
              <a:rPr lang="es-ES" sz="1600" b="1" kern="100" noProof="0" dirty="0">
                <a:solidFill>
                  <a:schemeClr val="accent1"/>
                </a:solidFill>
                <a:effectLst/>
                <a:ea typeface="Aptos" panose="020B0004020202020204" pitchFamily="34" charset="0"/>
                <a:cs typeface="Times New Roman"/>
              </a:rPr>
              <a:t>Sección</a:t>
            </a:r>
            <a:r>
              <a:rPr lang="es-ES" sz="1600" b="1" kern="100" noProof="0" dirty="0">
                <a:solidFill>
                  <a:schemeClr val="accent1"/>
                </a:solidFill>
                <a:ea typeface="Aptos" panose="020B0004020202020204" pitchFamily="34" charset="0"/>
                <a:cs typeface="Times New Roman"/>
              </a:rPr>
              <a:t> 1</a:t>
            </a:r>
            <a:endParaRPr lang="es-ES" sz="1600" b="1" kern="100" noProof="0" dirty="0">
              <a:solidFill>
                <a:schemeClr val="accent1"/>
              </a:solidFill>
              <a:effectLst/>
              <a:ea typeface="Aptos" panose="020B0004020202020204" pitchFamily="34" charset="0"/>
              <a:cs typeface="Times New Roman"/>
            </a:endParaRPr>
          </a:p>
          <a:p>
            <a:pPr>
              <a:lnSpc>
                <a:spcPct val="115000"/>
              </a:lnSpc>
              <a:spcAft>
                <a:spcPts val="800"/>
              </a:spcAft>
            </a:pPr>
            <a:r>
              <a:rPr lang="es-ES" sz="1600" kern="100" dirty="0" err="1">
                <a:solidFill>
                  <a:schemeClr val="accent1"/>
                </a:solidFill>
                <a:ea typeface="Aptos" panose="020B0004020202020204" pitchFamily="34" charset="0"/>
                <a:cs typeface="Times New Roman"/>
              </a:rPr>
              <a:t>Coburn</a:t>
            </a:r>
            <a:r>
              <a:rPr lang="es-ES" sz="1600" kern="100" dirty="0">
                <a:solidFill>
                  <a:schemeClr val="accent1"/>
                </a:solidFill>
                <a:ea typeface="Aptos" panose="020B0004020202020204" pitchFamily="34" charset="0"/>
                <a:cs typeface="Times New Roman"/>
              </a:rPr>
              <a:t>, C. (2015). </a:t>
            </a:r>
            <a:r>
              <a:rPr lang="es-ES" sz="1600" kern="100" dirty="0" err="1">
                <a:solidFill>
                  <a:schemeClr val="accent1"/>
                </a:solidFill>
                <a:ea typeface="Aptos" panose="020B0004020202020204" pitchFamily="34" charset="0"/>
                <a:cs typeface="Times New Roman"/>
              </a:rPr>
              <a:t>Negotiation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conflict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styles</a:t>
            </a:r>
            <a:r>
              <a:rPr lang="es-ES" sz="1600" kern="100" dirty="0">
                <a:solidFill>
                  <a:schemeClr val="accent1"/>
                </a:solidFill>
                <a:ea typeface="Aptos" panose="020B0004020202020204" pitchFamily="34" charset="0"/>
                <a:cs typeface="Times New Roman"/>
              </a:rPr>
              <a:t>. </a:t>
            </a:r>
            <a:r>
              <a:rPr lang="es-ES" sz="1600" i="1" kern="100" dirty="0">
                <a:solidFill>
                  <a:schemeClr val="accent1"/>
                </a:solidFill>
                <a:ea typeface="Aptos" panose="020B0004020202020204" pitchFamily="34" charset="0"/>
                <a:cs typeface="Times New Roman"/>
              </a:rPr>
              <a:t>Boston: Harvard Medical </a:t>
            </a:r>
            <a:r>
              <a:rPr lang="es-ES" sz="1600" i="1" kern="100" dirty="0" err="1">
                <a:solidFill>
                  <a:schemeClr val="accent1"/>
                </a:solidFill>
                <a:ea typeface="Aptos" panose="020B0004020202020204" pitchFamily="34" charset="0"/>
                <a:cs typeface="Times New Roman"/>
              </a:rPr>
              <a:t>School</a:t>
            </a:r>
            <a:r>
              <a:rPr lang="es-ES" sz="1600" i="1" kern="100" dirty="0">
                <a:solidFill>
                  <a:schemeClr val="accent1"/>
                </a:solidFill>
                <a:ea typeface="Aptos" panose="020B0004020202020204" pitchFamily="34" charset="0"/>
                <a:cs typeface="Times New Roman"/>
              </a:rPr>
              <a:t> </a:t>
            </a:r>
            <a:r>
              <a:rPr lang="es-ES" sz="1600" i="1" kern="100" dirty="0" err="1">
                <a:solidFill>
                  <a:schemeClr val="accent1"/>
                </a:solidFill>
                <a:ea typeface="Aptos" panose="020B0004020202020204" pitchFamily="34" charset="0"/>
                <a:cs typeface="Times New Roman"/>
              </a:rPr>
              <a:t>Ombuds</a:t>
            </a:r>
            <a:r>
              <a:rPr lang="es-ES" sz="1600" kern="100" dirty="0">
                <a:solidFill>
                  <a:schemeClr val="accent1"/>
                </a:solidFill>
                <a:ea typeface="Aptos" panose="020B0004020202020204" pitchFamily="34" charset="0"/>
                <a:cs typeface="Times New Roman"/>
              </a:rPr>
              <a:t>.</a:t>
            </a:r>
          </a:p>
          <a:p>
            <a:pPr>
              <a:lnSpc>
                <a:spcPct val="115000"/>
              </a:lnSpc>
              <a:spcAft>
                <a:spcPts val="800"/>
              </a:spcAft>
            </a:pPr>
            <a:r>
              <a:rPr lang="es-ES" sz="1600" kern="100" dirty="0" err="1">
                <a:solidFill>
                  <a:schemeClr val="accent1"/>
                </a:solidFill>
                <a:ea typeface="Aptos" panose="020B0004020202020204" pitchFamily="34" charset="0"/>
                <a:cs typeface="Times New Roman"/>
              </a:rPr>
              <a:t>Ignou</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people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universtity</a:t>
            </a:r>
            <a:r>
              <a:rPr lang="es-ES" sz="1600" u="sng" kern="100" dirty="0">
                <a:solidFill>
                  <a:schemeClr val="accent1"/>
                </a:solidFill>
                <a:ea typeface="Aptos" panose="020B0004020202020204" pitchFamily="34" charset="0"/>
                <a:cs typeface="Times New Roman"/>
              </a:rPr>
              <a:t>: </a:t>
            </a:r>
            <a:r>
              <a:rPr lang="es-ES" sz="1600" u="sng" kern="100" dirty="0">
                <a:solidFill>
                  <a:schemeClr val="bg1"/>
                </a:solidFill>
                <a:ea typeface="Aptos" panose="020B0004020202020204" pitchFamily="34" charset="0"/>
                <a:cs typeface="Times New Roman"/>
                <a:hlinkClick r:id="rId2"/>
              </a:rPr>
              <a:t>https://www.egyankosh.ac.in/bitstream/123456789/6522/3/Unit-16.pdf</a:t>
            </a:r>
            <a:endParaRPr lang="es-ES" sz="1600" u="sng" kern="100" dirty="0">
              <a:solidFill>
                <a:schemeClr val="bg1"/>
              </a:solidFill>
              <a:ea typeface="Aptos" panose="020B0004020202020204" pitchFamily="34" charset="0"/>
              <a:cs typeface="Times New Roman"/>
            </a:endParaRPr>
          </a:p>
          <a:p>
            <a:pPr>
              <a:lnSpc>
                <a:spcPct val="115000"/>
              </a:lnSpc>
              <a:spcAft>
                <a:spcPts val="800"/>
              </a:spcAft>
            </a:pPr>
            <a:r>
              <a:rPr lang="es-ES" sz="1600" kern="100" dirty="0">
                <a:solidFill>
                  <a:schemeClr val="accent1"/>
                </a:solidFill>
                <a:ea typeface="Aptos" panose="020B0004020202020204" pitchFamily="34" charset="0"/>
                <a:cs typeface="Times New Roman"/>
              </a:rPr>
              <a:t>Katz and </a:t>
            </a:r>
            <a:r>
              <a:rPr lang="es-ES" sz="1600" kern="100" dirty="0" err="1">
                <a:solidFill>
                  <a:schemeClr val="accent1"/>
                </a:solidFill>
                <a:ea typeface="Aptos" panose="020B0004020202020204" pitchFamily="34" charset="0"/>
                <a:cs typeface="Times New Roman"/>
              </a:rPr>
              <a:t>McNulty</a:t>
            </a:r>
            <a:r>
              <a:rPr lang="es-ES" sz="1600" kern="100" dirty="0">
                <a:solidFill>
                  <a:schemeClr val="accent1"/>
                </a:solidFill>
                <a:ea typeface="Aptos" panose="020B0004020202020204" pitchFamily="34" charset="0"/>
                <a:cs typeface="Times New Roman"/>
              </a:rPr>
              <a:t> (1995). </a:t>
            </a:r>
            <a:r>
              <a:rPr lang="es-ES" sz="1600" kern="100" dirty="0" err="1">
                <a:solidFill>
                  <a:schemeClr val="accent1"/>
                </a:solidFill>
                <a:ea typeface="Aptos" panose="020B0004020202020204" pitchFamily="34" charset="0"/>
                <a:cs typeface="Times New Roman"/>
              </a:rPr>
              <a:t>Interest-Based</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Negotiation</a:t>
            </a:r>
            <a:r>
              <a:rPr lang="es-ES" sz="1600" kern="100" dirty="0">
                <a:solidFill>
                  <a:schemeClr val="accent1"/>
                </a:solidFill>
                <a:ea typeface="Aptos" panose="020B0004020202020204" pitchFamily="34" charset="0"/>
                <a:cs typeface="Times New Roman"/>
              </a:rPr>
              <a:t>, Online </a:t>
            </a:r>
            <a:r>
              <a:rPr lang="es-ES" sz="1600" kern="100" dirty="0" err="1">
                <a:solidFill>
                  <a:schemeClr val="accent1"/>
                </a:solidFill>
                <a:ea typeface="Aptos" panose="020B0004020202020204" pitchFamily="34" charset="0"/>
                <a:cs typeface="Times New Roman"/>
              </a:rPr>
              <a:t>source</a:t>
            </a:r>
            <a:r>
              <a:rPr lang="es-ES" sz="1600" kern="100" dirty="0">
                <a:solidFill>
                  <a:schemeClr val="accent1"/>
                </a:solidFill>
                <a:ea typeface="Aptos" panose="020B0004020202020204" pitchFamily="34" charset="0"/>
                <a:cs typeface="Times New Roman"/>
              </a:rPr>
              <a:t>: </a:t>
            </a:r>
            <a:r>
              <a:rPr lang="es-ES" sz="1600" kern="100" dirty="0">
                <a:solidFill>
                  <a:schemeClr val="bg1">
                    <a:lumMod val="75000"/>
                  </a:schemeClr>
                </a:solidFill>
                <a:ea typeface="Aptos" panose="020B0004020202020204" pitchFamily="34" charset="0"/>
                <a:cs typeface="Times New Roman"/>
                <a:hlinkClick r:id="rId3">
                  <a:extLst>
                    <a:ext uri="{A12FA001-AC4F-418D-AE19-62706E023703}">
                      <ahyp:hlinkClr xmlns:ahyp="http://schemas.microsoft.com/office/drawing/2018/hyperlinkcolor" val="tx"/>
                    </a:ext>
                  </a:extLst>
                </a:hlinkClick>
              </a:rPr>
              <a:t>https://www.maxwell.syr.edu/docs/default-source/ektron-files/interested-based-negotiation-neil-katz-and-kevin-mcnulty.pdf?sfvrsn=2cd0bff1_7</a:t>
            </a:r>
          </a:p>
          <a:p>
            <a:pPr>
              <a:lnSpc>
                <a:spcPct val="115000"/>
              </a:lnSpc>
              <a:spcAft>
                <a:spcPts val="800"/>
              </a:spcAft>
            </a:pPr>
            <a:r>
              <a:rPr lang="es-ES" sz="1600" kern="100" noProof="0" dirty="0" err="1">
                <a:solidFill>
                  <a:schemeClr val="accent1"/>
                </a:solidFill>
                <a:effectLst/>
                <a:ea typeface="Aptos" panose="020B0004020202020204" pitchFamily="34" charset="0"/>
                <a:cs typeface="Times New Roman"/>
              </a:rPr>
              <a:t>Tabassum</a:t>
            </a:r>
            <a:r>
              <a:rPr lang="es-ES" sz="1600" kern="100" noProof="0" dirty="0">
                <a:solidFill>
                  <a:schemeClr val="accent1"/>
                </a:solidFill>
                <a:effectLst/>
                <a:ea typeface="Aptos" panose="020B0004020202020204" pitchFamily="34" charset="0"/>
                <a:cs typeface="Times New Roman"/>
              </a:rPr>
              <a:t>, I. (2020). The importance of negotiation and conflict management. </a:t>
            </a:r>
            <a:r>
              <a:rPr lang="es-ES" sz="1600" i="1" kern="100" noProof="0" dirty="0">
                <a:solidFill>
                  <a:schemeClr val="accent1"/>
                </a:solidFill>
                <a:effectLst/>
                <a:ea typeface="Aptos" panose="020B0004020202020204" pitchFamily="34" charset="0"/>
                <a:cs typeface="Times New Roman"/>
              </a:rPr>
              <a:t>Journal of Management and Science</a:t>
            </a:r>
            <a:r>
              <a:rPr lang="es-ES" sz="1600" kern="100" noProof="0" dirty="0">
                <a:solidFill>
                  <a:schemeClr val="accent1"/>
                </a:solidFill>
                <a:effectLst/>
                <a:ea typeface="Aptos" panose="020B0004020202020204" pitchFamily="34" charset="0"/>
                <a:cs typeface="Times New Roman"/>
              </a:rPr>
              <a:t>, </a:t>
            </a:r>
            <a:r>
              <a:rPr lang="es-ES" sz="1600" i="1" kern="100" noProof="0" dirty="0">
                <a:solidFill>
                  <a:schemeClr val="accent1"/>
                </a:solidFill>
                <a:effectLst/>
                <a:ea typeface="Aptos" panose="020B0004020202020204" pitchFamily="34" charset="0"/>
                <a:cs typeface="Times New Roman"/>
              </a:rPr>
              <a:t>10</a:t>
            </a:r>
            <a:r>
              <a:rPr lang="es-ES" sz="1600" kern="100" noProof="0" dirty="0">
                <a:solidFill>
                  <a:schemeClr val="accent1"/>
                </a:solidFill>
                <a:effectLst/>
                <a:ea typeface="Aptos" panose="020B0004020202020204" pitchFamily="34" charset="0"/>
                <a:cs typeface="Times New Roman"/>
              </a:rPr>
              <a:t>(2), 15-19.</a:t>
            </a:r>
          </a:p>
          <a:p>
            <a:pPr>
              <a:lnSpc>
                <a:spcPct val="114999"/>
              </a:lnSpc>
              <a:spcAft>
                <a:spcPts val="800"/>
              </a:spcAft>
            </a:pPr>
            <a:r>
              <a:rPr lang="es-ES" sz="1600" b="1" kern="100" noProof="0" dirty="0">
                <a:solidFill>
                  <a:schemeClr val="accent1"/>
                </a:solidFill>
                <a:effectLst/>
                <a:ea typeface="Aptos" panose="020B0004020202020204" pitchFamily="34" charset="0"/>
                <a:cs typeface="Times New Roman"/>
              </a:rPr>
              <a:t>Sección</a:t>
            </a:r>
            <a:r>
              <a:rPr lang="es-ES" sz="1600" b="1" kern="100" noProof="0" dirty="0">
                <a:solidFill>
                  <a:schemeClr val="accent1"/>
                </a:solidFill>
                <a:ea typeface="Aptos" panose="020B0004020202020204" pitchFamily="34" charset="0"/>
                <a:cs typeface="Times New Roman"/>
              </a:rPr>
              <a:t> 2</a:t>
            </a:r>
            <a:endParaRPr lang="es-ES" sz="1600" kern="100" noProof="0" dirty="0">
              <a:solidFill>
                <a:schemeClr val="accent1"/>
              </a:solidFill>
              <a:ea typeface="Aptos" panose="020B0004020202020204" pitchFamily="34" charset="0"/>
              <a:cs typeface="Times New Roman" panose="02020603050405020304" pitchFamily="18" charset="0"/>
            </a:endParaRPr>
          </a:p>
          <a:p>
            <a:pPr>
              <a:lnSpc>
                <a:spcPct val="114999"/>
              </a:lnSpc>
              <a:spcAft>
                <a:spcPts val="800"/>
              </a:spcAft>
            </a:pPr>
            <a:r>
              <a:rPr lang="es-ES" sz="1600" kern="100" dirty="0">
                <a:solidFill>
                  <a:schemeClr val="accent1"/>
                </a:solidFill>
                <a:cs typeface="Times New Roman" panose="02020603050405020304" pitchFamily="18" charset="0"/>
              </a:rPr>
              <a:t>American </a:t>
            </a:r>
            <a:r>
              <a:rPr lang="es-ES" sz="1600" kern="100" dirty="0" err="1">
                <a:solidFill>
                  <a:schemeClr val="accent1"/>
                </a:solidFill>
                <a:cs typeface="Times New Roman" panose="02020603050405020304" pitchFamily="18" charset="0"/>
              </a:rPr>
              <a:t>Public</a:t>
            </a:r>
            <a:r>
              <a:rPr lang="es-ES" sz="1600" kern="100" dirty="0">
                <a:solidFill>
                  <a:schemeClr val="accent1"/>
                </a:solidFill>
                <a:cs typeface="Times New Roman" panose="02020603050405020304" pitchFamily="18" charset="0"/>
              </a:rPr>
              <a:t> Human </a:t>
            </a:r>
            <a:r>
              <a:rPr lang="es-ES" sz="1600" kern="100" dirty="0" err="1">
                <a:solidFill>
                  <a:schemeClr val="accent1"/>
                </a:solidFill>
                <a:cs typeface="Times New Roman" panose="02020603050405020304" pitchFamily="18" charset="0"/>
              </a:rPr>
              <a:t>Services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Association</a:t>
            </a:r>
            <a:r>
              <a:rPr lang="es-ES" sz="1600" kern="100" dirty="0">
                <a:solidFill>
                  <a:schemeClr val="accent1"/>
                </a:solidFill>
                <a:cs typeface="Times New Roman" panose="02020603050405020304" pitchFamily="18" charset="0"/>
              </a:rPr>
              <a:t> (2010), </a:t>
            </a:r>
            <a:r>
              <a:rPr lang="es-ES" sz="1600" kern="100" dirty="0" err="1">
                <a:solidFill>
                  <a:schemeClr val="accent1"/>
                </a:solidFill>
                <a:cs typeface="Times New Roman" panose="02020603050405020304" pitchFamily="18" charset="0"/>
              </a:rPr>
              <a:t>Strategic</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Partnerships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Guidance</a:t>
            </a:r>
            <a:r>
              <a:rPr lang="es-ES" sz="1600" kern="100" dirty="0">
                <a:solidFill>
                  <a:schemeClr val="accent1"/>
                </a:solidFill>
                <a:cs typeface="Times New Roman" panose="02020603050405020304" pitchFamily="18" charset="0"/>
              </a:rPr>
              <a:t> , online </a:t>
            </a:r>
            <a:r>
              <a:rPr lang="es-ES" sz="1600" kern="100" dirty="0" err="1">
                <a:solidFill>
                  <a:schemeClr val="accent1"/>
                </a:solidFill>
                <a:cs typeface="Times New Roman" panose="02020603050405020304" pitchFamily="18" charset="0"/>
              </a:rPr>
              <a:t>source</a:t>
            </a:r>
            <a:r>
              <a:rPr lang="es-ES" sz="1600" kern="100" dirty="0">
                <a:solidFill>
                  <a:schemeClr val="accent1"/>
                </a:solidFill>
                <a:cs typeface="Times New Roman" panose="02020603050405020304" pitchFamily="18" charset="0"/>
              </a:rPr>
              <a:t>: </a:t>
            </a:r>
            <a:r>
              <a:rPr lang="es-ES" sz="1600" kern="100" dirty="0">
                <a:solidFill>
                  <a:schemeClr val="bg1">
                    <a:lumMod val="75000"/>
                  </a:schemeClr>
                </a:solidFill>
                <a:cs typeface="Times New Roman" panose="02020603050405020304" pitchFamily="18" charset="0"/>
                <a:hlinkClick r:id="rId4">
                  <a:extLst>
                    <a:ext uri="{A12FA001-AC4F-418D-AE19-62706E023703}">
                      <ahyp:hlinkClr xmlns:ahyp="http://schemas.microsoft.com/office/drawing/2018/hyperlinkcolor" val="tx"/>
                    </a:ext>
                  </a:extLst>
                </a:hlinkClick>
              </a:rPr>
              <a:t>https://ncwwi.org/files/PPCW_Strategic_Partnerships_Guidance.pdf</a:t>
            </a:r>
            <a:endParaRPr lang="es-ES" sz="1600" kern="100" dirty="0">
              <a:solidFill>
                <a:schemeClr val="bg1">
                  <a:lumMod val="75000"/>
                </a:schemeClr>
              </a:solidFill>
              <a:cs typeface="Times New Roman" panose="02020603050405020304" pitchFamily="18" charset="0"/>
            </a:endParaRPr>
          </a:p>
          <a:p>
            <a:pPr>
              <a:lnSpc>
                <a:spcPct val="114999"/>
              </a:lnSpc>
              <a:spcAft>
                <a:spcPts val="800"/>
              </a:spcAft>
            </a:pPr>
            <a:r>
              <a:rPr lang="es-ES" sz="1600" kern="100" dirty="0" err="1">
                <a:solidFill>
                  <a:schemeClr val="accent1"/>
                </a:solidFill>
                <a:cs typeface="Times New Roman" panose="02020603050405020304" pitchFamily="18" charset="0"/>
              </a:rPr>
              <a:t>Customer</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Value</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Foundation</a:t>
            </a:r>
            <a:r>
              <a:rPr lang="es-ES" sz="1600" kern="100" dirty="0">
                <a:solidFill>
                  <a:schemeClr val="accent1"/>
                </a:solidFill>
                <a:cs typeface="Times New Roman" panose="02020603050405020304" pitchFamily="18" charset="0"/>
              </a:rPr>
              <a:t>, (2018) Online </a:t>
            </a:r>
            <a:r>
              <a:rPr lang="es-ES" sz="1600" kern="100" dirty="0" err="1">
                <a:solidFill>
                  <a:schemeClr val="accent1"/>
                </a:solidFill>
                <a:cs typeface="Times New Roman" panose="02020603050405020304" pitchFamily="18" charset="0"/>
              </a:rPr>
              <a:t>source</a:t>
            </a:r>
            <a:r>
              <a:rPr lang="es-ES" sz="1600" kern="100" dirty="0">
                <a:solidFill>
                  <a:schemeClr val="accent1"/>
                </a:solidFill>
                <a:cs typeface="Times New Roman" panose="02020603050405020304" pitchFamily="18" charset="0"/>
              </a:rPr>
              <a:t>: </a:t>
            </a:r>
            <a:r>
              <a:rPr lang="es-ES" sz="1600" kern="100" dirty="0">
                <a:solidFill>
                  <a:schemeClr val="bg1">
                    <a:lumMod val="75000"/>
                  </a:schemeClr>
                </a:solidFill>
                <a:cs typeface="Times New Roman" panose="02020603050405020304" pitchFamily="18" charset="0"/>
                <a:hlinkClick r:id="rId5">
                  <a:extLst>
                    <a:ext uri="{A12FA001-AC4F-418D-AE19-62706E023703}">
                      <ahyp:hlinkClr xmlns:ahyp="http://schemas.microsoft.com/office/drawing/2018/hyperlinkcolor" val="tx"/>
                    </a:ext>
                  </a:extLst>
                </a:hlinkClick>
              </a:rPr>
              <a:t>https://customervaluefoundation.wordpress.com/2018/04/18/is-value-co-creation-always-necessary/</a:t>
            </a:r>
            <a:endParaRPr lang="es-ES" sz="1600" kern="100" dirty="0">
              <a:solidFill>
                <a:schemeClr val="bg1">
                  <a:lumMod val="75000"/>
                </a:schemeClr>
              </a:solidFill>
              <a:cs typeface="Times New Roman" panose="02020603050405020304" pitchFamily="18" charset="0"/>
            </a:endParaRPr>
          </a:p>
          <a:p>
            <a:pPr>
              <a:lnSpc>
                <a:spcPct val="114999"/>
              </a:lnSpc>
              <a:spcAft>
                <a:spcPts val="800"/>
              </a:spcAft>
            </a:pPr>
            <a:r>
              <a:rPr lang="es-ES" sz="1600" kern="100" dirty="0" err="1">
                <a:solidFill>
                  <a:schemeClr val="accent1"/>
                </a:solidFill>
                <a:cs typeface="Times New Roman" panose="02020603050405020304" pitchFamily="18" charset="0"/>
              </a:rPr>
              <a:t>Dibley</a:t>
            </a:r>
            <a:r>
              <a:rPr lang="es-ES" sz="1600" kern="100" dirty="0">
                <a:solidFill>
                  <a:schemeClr val="accent1"/>
                </a:solidFill>
                <a:cs typeface="Times New Roman" panose="02020603050405020304" pitchFamily="18" charset="0"/>
              </a:rPr>
              <a:t>, A., &amp; Clark, M. (2011). </a:t>
            </a:r>
            <a:r>
              <a:rPr lang="es-ES" sz="1600" kern="100" dirty="0" err="1">
                <a:solidFill>
                  <a:schemeClr val="accent1"/>
                </a:solidFill>
                <a:cs typeface="Times New Roman" panose="02020603050405020304" pitchFamily="18" charset="0"/>
              </a:rPr>
              <a:t>Value</a:t>
            </a:r>
            <a:r>
              <a:rPr lang="es-ES" sz="1600" kern="100" dirty="0">
                <a:solidFill>
                  <a:schemeClr val="accent1"/>
                </a:solidFill>
                <a:cs typeface="Times New Roman" panose="02020603050405020304" pitchFamily="18" charset="0"/>
              </a:rPr>
              <a:t> Co-</a:t>
            </a:r>
            <a:r>
              <a:rPr lang="es-ES" sz="1600" kern="100" dirty="0" err="1">
                <a:solidFill>
                  <a:schemeClr val="accent1"/>
                </a:solidFill>
                <a:cs typeface="Times New Roman" panose="02020603050405020304" pitchFamily="18" charset="0"/>
              </a:rPr>
              <a:t>Creation</a:t>
            </a:r>
            <a:r>
              <a:rPr lang="es-ES" sz="1600" kern="100" dirty="0">
                <a:solidFill>
                  <a:schemeClr val="accent1"/>
                </a:solidFill>
                <a:cs typeface="Times New Roman" panose="02020603050405020304" pitchFamily="18" charset="0"/>
              </a:rPr>
              <a:t> in </a:t>
            </a:r>
            <a:r>
              <a:rPr lang="es-ES" sz="1600" kern="100" dirty="0" err="1">
                <a:solidFill>
                  <a:schemeClr val="accent1"/>
                </a:solidFill>
                <a:cs typeface="Times New Roman" panose="02020603050405020304" pitchFamily="18" charset="0"/>
              </a:rPr>
              <a:t>Strategic</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Partnerships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An</a:t>
            </a:r>
            <a:r>
              <a:rPr lang="es-ES" sz="1600" kern="100" dirty="0">
                <a:solidFill>
                  <a:schemeClr val="accent1"/>
                </a:solidFill>
                <a:cs typeface="Times New Roman" panose="02020603050405020304" pitchFamily="18" charset="0"/>
              </a:rPr>
              <a:t> Outsourcing </a:t>
            </a:r>
            <a:r>
              <a:rPr lang="es-ES" sz="1600" kern="100" dirty="0" err="1">
                <a:solidFill>
                  <a:schemeClr val="accent1"/>
                </a:solidFill>
                <a:cs typeface="Times New Roman" panose="02020603050405020304" pitchFamily="18" charset="0"/>
              </a:rPr>
              <a:t>Perspective</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Service-Dominant</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Logic</a:t>
            </a:r>
            <a:r>
              <a:rPr lang="es-ES" sz="1600" kern="100" dirty="0">
                <a:solidFill>
                  <a:schemeClr val="accent1"/>
                </a:solidFill>
                <a:cs typeface="Times New Roman" panose="02020603050405020304" pitchFamily="18" charset="0"/>
              </a:rPr>
              <a:t>, Network &amp; </a:t>
            </a:r>
            <a:r>
              <a:rPr lang="es-ES" sz="1600" kern="100" dirty="0" err="1">
                <a:solidFill>
                  <a:schemeClr val="accent1"/>
                </a:solidFill>
                <a:cs typeface="Times New Roman" panose="02020603050405020304" pitchFamily="18" charset="0"/>
              </a:rPr>
              <a:t>Systems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Theory</a:t>
            </a:r>
            <a:r>
              <a:rPr lang="es-ES" sz="1600" kern="100" dirty="0">
                <a:solidFill>
                  <a:schemeClr val="accent1"/>
                </a:solidFill>
                <a:cs typeface="Times New Roman" panose="02020603050405020304" pitchFamily="18" charset="0"/>
              </a:rPr>
              <a:t> and </a:t>
            </a:r>
            <a:r>
              <a:rPr lang="es-ES" sz="1600" kern="100" dirty="0" err="1">
                <a:solidFill>
                  <a:schemeClr val="accent1"/>
                </a:solidFill>
                <a:cs typeface="Times New Roman" panose="02020603050405020304" pitchFamily="18" charset="0"/>
              </a:rPr>
              <a:t>Service</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Science</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Integrating</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three</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perspectives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for</a:t>
            </a:r>
            <a:r>
              <a:rPr lang="es-ES" sz="1600" kern="100" dirty="0">
                <a:solidFill>
                  <a:schemeClr val="accent1"/>
                </a:solidFill>
                <a:cs typeface="Times New Roman" panose="02020603050405020304" pitchFamily="18" charset="0"/>
              </a:rPr>
              <a:t> a new </a:t>
            </a:r>
            <a:r>
              <a:rPr lang="es-ES" sz="1600" kern="100" dirty="0" err="1">
                <a:solidFill>
                  <a:schemeClr val="accent1"/>
                </a:solidFill>
                <a:cs typeface="Times New Roman" panose="02020603050405020304" pitchFamily="18" charset="0"/>
              </a:rPr>
              <a:t>service</a:t>
            </a:r>
            <a:r>
              <a:rPr lang="es-ES" sz="1600" kern="100" dirty="0">
                <a:solidFill>
                  <a:schemeClr val="accent1"/>
                </a:solidFill>
                <a:cs typeface="Times New Roman" panose="02020603050405020304" pitchFamily="18" charset="0"/>
              </a:rPr>
              <a:t> agenda, Giannini Editore, Napoli.</a:t>
            </a:r>
            <a:endParaRPr lang="es-ES" sz="160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480687"/>
            <a:ext cx="10834847" cy="5782993"/>
          </a:xfrm>
          <a:prstGeom prst="rect">
            <a:avLst/>
          </a:prstGeom>
          <a:noFill/>
        </p:spPr>
        <p:txBody>
          <a:bodyPr wrap="square" lIns="91440" tIns="45720" rIns="91440" bIns="45720" anchor="t">
            <a:spAutoFit/>
          </a:bodyPr>
          <a:lstStyle/>
          <a:p>
            <a:pPr>
              <a:lnSpc>
                <a:spcPct val="114999"/>
              </a:lnSpc>
              <a:spcAft>
                <a:spcPts val="800"/>
              </a:spcAft>
            </a:pPr>
            <a:r>
              <a:rPr lang="es-ES" sz="1600" kern="100" noProof="0" dirty="0">
                <a:solidFill>
                  <a:schemeClr val="accent1"/>
                </a:solidFill>
                <a:cs typeface="Times New Roman" panose="02020603050405020304" pitchFamily="18" charset="0"/>
              </a:rPr>
              <a:t>Elo, J., Pekkala, K., Tuunanen, T., &amp; Salo, M. (2023). Building strategic partnerships for value co-creation: A conceptual framework for digital service organizations. In European Conference on Information Systems. Association for Information </a:t>
            </a:r>
            <a:r>
              <a:rPr lang="es-ES" sz="1600" kern="100" noProof="0" dirty="0" err="1">
                <a:solidFill>
                  <a:schemeClr val="accent1"/>
                </a:solidFill>
                <a:cs typeface="Times New Roman" panose="02020603050405020304" pitchFamily="18" charset="0"/>
              </a:rPr>
              <a:t>Systems</a:t>
            </a:r>
            <a:r>
              <a:rPr lang="es-ES" sz="1600" kern="100" noProof="0" dirty="0">
                <a:solidFill>
                  <a:schemeClr val="accent1"/>
                </a:solidFill>
                <a:cs typeface="Times New Roman" panose="02020603050405020304" pitchFamily="18" charset="0"/>
              </a:rPr>
              <a:t>.</a:t>
            </a:r>
          </a:p>
          <a:p>
            <a:pPr>
              <a:lnSpc>
                <a:spcPct val="114999"/>
              </a:lnSpc>
              <a:spcAft>
                <a:spcPts val="800"/>
              </a:spcAft>
            </a:pPr>
            <a:r>
              <a:rPr lang="es-ES" sz="1600" kern="100" dirty="0" err="1">
                <a:solidFill>
                  <a:schemeClr val="accent1"/>
                </a:solidFill>
                <a:cs typeface="Times New Roman" panose="02020603050405020304" pitchFamily="18" charset="0"/>
              </a:rPr>
              <a:t>Gole</a:t>
            </a:r>
            <a:r>
              <a:rPr lang="es-ES" sz="1600" kern="100" dirty="0">
                <a:solidFill>
                  <a:schemeClr val="accent1"/>
                </a:solidFill>
                <a:cs typeface="Times New Roman" panose="02020603050405020304" pitchFamily="18" charset="0"/>
              </a:rPr>
              <a:t>, W. (2018) </a:t>
            </a:r>
            <a:r>
              <a:rPr lang="es-ES" sz="1600" kern="100" dirty="0" err="1">
                <a:solidFill>
                  <a:schemeClr val="accent1"/>
                </a:solidFill>
                <a:cs typeface="Times New Roman" panose="02020603050405020304" pitchFamily="18" charset="0"/>
              </a:rPr>
              <a:t>Strategic</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Partnerships</a:t>
            </a:r>
            <a:r>
              <a:rPr lang="es-ES" sz="1600" kern="100" dirty="0">
                <a:solidFill>
                  <a:schemeClr val="accent1"/>
                </a:solidFill>
                <a:cs typeface="Times New Roman" panose="02020603050405020304" pitchFamily="18" charset="0"/>
              </a:rPr>
              <a:t> APPLYING A SIX-STEP PROCESS, </a:t>
            </a:r>
            <a:r>
              <a:rPr lang="es-ES" sz="1600" kern="100" dirty="0" err="1">
                <a:solidFill>
                  <a:schemeClr val="accent1"/>
                </a:solidFill>
                <a:cs typeface="Times New Roman" panose="02020603050405020304" pitchFamily="18" charset="0"/>
              </a:rPr>
              <a:t>Chartered</a:t>
            </a:r>
            <a:r>
              <a:rPr lang="es-ES" sz="1600" kern="100" dirty="0">
                <a:solidFill>
                  <a:schemeClr val="accent1"/>
                </a:solidFill>
                <a:cs typeface="Times New Roman" panose="02020603050405020304" pitchFamily="18" charset="0"/>
              </a:rPr>
              <a:t> Professional </a:t>
            </a:r>
            <a:r>
              <a:rPr lang="es-ES" sz="1600" kern="100" dirty="0" err="1">
                <a:solidFill>
                  <a:schemeClr val="accent1"/>
                </a:solidFill>
                <a:cs typeface="Times New Roman" panose="02020603050405020304" pitchFamily="18" charset="0"/>
              </a:rPr>
              <a:t>Accountants</a:t>
            </a:r>
            <a:r>
              <a:rPr lang="es-ES" sz="1600" kern="100" dirty="0">
                <a:solidFill>
                  <a:schemeClr val="accent1"/>
                </a:solidFill>
                <a:cs typeface="Times New Roman" panose="02020603050405020304" pitchFamily="18" charset="0"/>
              </a:rPr>
              <a:t> </a:t>
            </a:r>
            <a:r>
              <a:rPr lang="es-ES" sz="1600" kern="100" dirty="0" err="1">
                <a:solidFill>
                  <a:schemeClr val="accent1"/>
                </a:solidFill>
                <a:cs typeface="Times New Roman" panose="02020603050405020304" pitchFamily="18" charset="0"/>
              </a:rPr>
              <a:t>Canada</a:t>
            </a:r>
            <a:endParaRPr lang="es-ES" sz="1600" kern="100" noProof="0" dirty="0">
              <a:solidFill>
                <a:schemeClr val="accent1"/>
              </a:solidFill>
              <a:cs typeface="Times New Roman" panose="02020603050405020304" pitchFamily="18" charset="0"/>
            </a:endParaRPr>
          </a:p>
          <a:p>
            <a:pPr>
              <a:lnSpc>
                <a:spcPct val="114999"/>
              </a:lnSpc>
              <a:spcAft>
                <a:spcPts val="800"/>
              </a:spcAft>
            </a:pPr>
            <a:r>
              <a:rPr lang="es-ES" sz="1600" b="1" kern="100" noProof="0" dirty="0">
                <a:solidFill>
                  <a:schemeClr val="accent1"/>
                </a:solidFill>
                <a:cs typeface="Times New Roman"/>
              </a:rPr>
              <a:t>Sección 3 </a:t>
            </a:r>
            <a:endParaRPr lang="es-ES" sz="1600" noProof="0" dirty="0">
              <a:solidFill>
                <a:schemeClr val="accent1"/>
              </a:solidFill>
            </a:endParaRPr>
          </a:p>
          <a:p>
            <a:pPr>
              <a:lnSpc>
                <a:spcPct val="114999"/>
              </a:lnSpc>
              <a:spcAft>
                <a:spcPts val="800"/>
              </a:spcAft>
            </a:pPr>
            <a:r>
              <a:rPr lang="es-ES" sz="1600" kern="100" dirty="0" err="1">
                <a:solidFill>
                  <a:schemeClr val="accent1"/>
                </a:solidFill>
                <a:ea typeface="Aptos" panose="020B0004020202020204" pitchFamily="34" charset="0"/>
                <a:cs typeface="Times New Roman"/>
              </a:rPr>
              <a:t>Anggraeni</a:t>
            </a:r>
            <a:r>
              <a:rPr lang="es-ES" sz="1600" kern="100" dirty="0">
                <a:solidFill>
                  <a:schemeClr val="accent1"/>
                </a:solidFill>
                <a:ea typeface="Aptos" panose="020B0004020202020204" pitchFamily="34" charset="0"/>
                <a:cs typeface="Times New Roman"/>
              </a:rPr>
              <a:t>, E., Den </a:t>
            </a:r>
            <a:r>
              <a:rPr lang="es-ES" sz="1600" kern="100" dirty="0" err="1">
                <a:solidFill>
                  <a:schemeClr val="accent1"/>
                </a:solidFill>
                <a:ea typeface="Aptos" panose="020B0004020202020204" pitchFamily="34" charset="0"/>
                <a:cs typeface="Times New Roman"/>
              </a:rPr>
              <a:t>Hartigh</a:t>
            </a:r>
            <a:r>
              <a:rPr lang="es-ES" sz="1600" kern="100" dirty="0">
                <a:solidFill>
                  <a:schemeClr val="accent1"/>
                </a:solidFill>
                <a:ea typeface="Aptos" panose="020B0004020202020204" pitchFamily="34" charset="0"/>
                <a:cs typeface="Times New Roman"/>
              </a:rPr>
              <a:t>, E., &amp; </a:t>
            </a:r>
            <a:r>
              <a:rPr lang="es-ES" sz="1600" kern="100" dirty="0" err="1">
                <a:solidFill>
                  <a:schemeClr val="accent1"/>
                </a:solidFill>
                <a:ea typeface="Aptos" panose="020B0004020202020204" pitchFamily="34" charset="0"/>
                <a:cs typeface="Times New Roman"/>
              </a:rPr>
              <a:t>Zegveld</a:t>
            </a:r>
            <a:r>
              <a:rPr lang="es-ES" sz="1600" kern="100" dirty="0">
                <a:solidFill>
                  <a:schemeClr val="accent1"/>
                </a:solidFill>
                <a:ea typeface="Aptos" panose="020B0004020202020204" pitchFamily="34" charset="0"/>
                <a:cs typeface="Times New Roman"/>
              </a:rPr>
              <a:t>, M. (2007, </a:t>
            </a:r>
            <a:r>
              <a:rPr lang="es-ES" sz="1600" kern="100" dirty="0" err="1">
                <a:solidFill>
                  <a:schemeClr val="accent1"/>
                </a:solidFill>
                <a:ea typeface="Aptos" panose="020B0004020202020204" pitchFamily="34" charset="0"/>
                <a:cs typeface="Times New Roman"/>
              </a:rPr>
              <a:t>October</a:t>
            </a:r>
            <a:r>
              <a:rPr lang="es-ES" sz="1600" kern="100" dirty="0">
                <a:solidFill>
                  <a:schemeClr val="accent1"/>
                </a:solidFill>
                <a:ea typeface="Aptos" panose="020B0004020202020204" pitchFamily="34" charset="0"/>
                <a:cs typeface="Times New Roman"/>
              </a:rPr>
              <a:t>). Business </a:t>
            </a:r>
            <a:r>
              <a:rPr lang="es-ES" sz="1600" kern="100" dirty="0" err="1">
                <a:solidFill>
                  <a:schemeClr val="accent1"/>
                </a:solidFill>
                <a:ea typeface="Aptos" panose="020B0004020202020204" pitchFamily="34" charset="0"/>
                <a:cs typeface="Times New Roman"/>
              </a:rPr>
              <a:t>ecosystem</a:t>
            </a:r>
            <a:r>
              <a:rPr lang="es-ES" sz="1600" kern="100" dirty="0">
                <a:solidFill>
                  <a:schemeClr val="accent1"/>
                </a:solidFill>
                <a:ea typeface="Aptos" panose="020B0004020202020204" pitchFamily="34" charset="0"/>
                <a:cs typeface="Times New Roman"/>
              </a:rPr>
              <a:t> as a </a:t>
            </a:r>
            <a:r>
              <a:rPr lang="es-ES" sz="1600" kern="100" dirty="0" err="1">
                <a:solidFill>
                  <a:schemeClr val="accent1"/>
                </a:solidFill>
                <a:ea typeface="Aptos" panose="020B0004020202020204" pitchFamily="34" charset="0"/>
                <a:cs typeface="Times New Roman"/>
              </a:rPr>
              <a:t>perspective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for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studying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relations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between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firms</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their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networks</a:t>
            </a:r>
            <a:r>
              <a:rPr lang="es-ES" sz="1600" kern="100" dirty="0">
                <a:solidFill>
                  <a:schemeClr val="accent1"/>
                </a:solidFill>
                <a:ea typeface="Aptos" panose="020B0004020202020204" pitchFamily="34" charset="0"/>
                <a:cs typeface="Times New Roman"/>
              </a:rPr>
              <a:t>. In ECCON 2007 </a:t>
            </a:r>
            <a:r>
              <a:rPr lang="es-ES" sz="1600" kern="100" dirty="0" err="1">
                <a:solidFill>
                  <a:schemeClr val="accent1"/>
                </a:solidFill>
                <a:ea typeface="Aptos" panose="020B0004020202020204" pitchFamily="34" charset="0"/>
                <a:cs typeface="Times New Roman"/>
              </a:rPr>
              <a:t>Annual</a:t>
            </a:r>
            <a:r>
              <a:rPr lang="es-ES" sz="1600" kern="100" dirty="0">
                <a:solidFill>
                  <a:schemeClr val="accent1"/>
                </a:solidFill>
                <a:ea typeface="Aptos" panose="020B0004020202020204" pitchFamily="34" charset="0"/>
                <a:cs typeface="Times New Roman"/>
              </a:rPr>
              <a:t> meeting (pp. 1-28).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Netherlands</a:t>
            </a:r>
            <a:r>
              <a:rPr lang="es-ES" sz="1600" kern="100" dirty="0">
                <a:solidFill>
                  <a:schemeClr val="accent1"/>
                </a:solidFill>
                <a:ea typeface="Aptos" panose="020B0004020202020204" pitchFamily="34" charset="0"/>
                <a:cs typeface="Times New Roman"/>
              </a:rPr>
              <a:t>: Bergen </a:t>
            </a:r>
            <a:r>
              <a:rPr lang="es-ES" sz="1600" kern="100" dirty="0" err="1">
                <a:solidFill>
                  <a:schemeClr val="accent1"/>
                </a:solidFill>
                <a:ea typeface="Aptos" panose="020B0004020202020204" pitchFamily="34" charset="0"/>
                <a:cs typeface="Times New Roman"/>
              </a:rPr>
              <a:t>aan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Zee</a:t>
            </a:r>
            <a:r>
              <a:rPr lang="es-ES" sz="1600" kern="100" dirty="0">
                <a:solidFill>
                  <a:schemeClr val="accent1"/>
                </a:solidFill>
                <a:ea typeface="Aptos" panose="020B0004020202020204" pitchFamily="34" charset="0"/>
                <a:cs typeface="Times New Roman"/>
              </a:rPr>
              <a:t>.</a:t>
            </a:r>
          </a:p>
          <a:p>
            <a:pPr>
              <a:lnSpc>
                <a:spcPct val="114999"/>
              </a:lnSpc>
              <a:spcAft>
                <a:spcPts val="800"/>
              </a:spcAft>
            </a:pPr>
            <a:r>
              <a:rPr lang="es-ES" sz="1600" kern="100" dirty="0" err="1">
                <a:solidFill>
                  <a:schemeClr val="accent1"/>
                </a:solidFill>
                <a:ea typeface="Aptos" panose="020B0004020202020204" pitchFamily="34" charset="0"/>
                <a:cs typeface="Times New Roman" panose="02020603050405020304" pitchFamily="18" charset="0"/>
              </a:rPr>
              <a:t>Chowdhury</a:t>
            </a:r>
            <a:r>
              <a:rPr lang="es-ES" sz="1600" kern="100" dirty="0">
                <a:solidFill>
                  <a:schemeClr val="accent1"/>
                </a:solidFill>
                <a:ea typeface="Aptos" panose="020B0004020202020204" pitchFamily="34" charset="0"/>
                <a:cs typeface="Times New Roman" panose="02020603050405020304" pitchFamily="18" charset="0"/>
              </a:rPr>
              <a:t>, E. H., </a:t>
            </a:r>
            <a:r>
              <a:rPr lang="es-ES" sz="1600" kern="100" dirty="0" err="1">
                <a:solidFill>
                  <a:schemeClr val="accent1"/>
                </a:solidFill>
                <a:ea typeface="Aptos" panose="020B0004020202020204" pitchFamily="34" charset="0"/>
                <a:cs typeface="Times New Roman" panose="02020603050405020304" pitchFamily="18" charset="0"/>
              </a:rPr>
              <a:t>Fjellström</a:t>
            </a:r>
            <a:r>
              <a:rPr lang="es-ES" sz="1600" kern="100" dirty="0">
                <a:solidFill>
                  <a:schemeClr val="accent1"/>
                </a:solidFill>
                <a:ea typeface="Aptos" panose="020B0004020202020204" pitchFamily="34" charset="0"/>
                <a:cs typeface="Times New Roman" panose="02020603050405020304" pitchFamily="18" charset="0"/>
              </a:rPr>
              <a:t>, D., </a:t>
            </a:r>
            <a:r>
              <a:rPr lang="es-ES" sz="1600" kern="100" dirty="0" err="1">
                <a:solidFill>
                  <a:schemeClr val="accent1"/>
                </a:solidFill>
                <a:ea typeface="Aptos" panose="020B0004020202020204" pitchFamily="34" charset="0"/>
                <a:cs typeface="Times New Roman" panose="02020603050405020304" pitchFamily="18" charset="0"/>
              </a:rPr>
              <a:t>Osarenkhoe</a:t>
            </a:r>
            <a:r>
              <a:rPr lang="es-ES" sz="1600" kern="100" dirty="0">
                <a:solidFill>
                  <a:schemeClr val="accent1"/>
                </a:solidFill>
                <a:ea typeface="Aptos" panose="020B0004020202020204" pitchFamily="34" charset="0"/>
                <a:cs typeface="Times New Roman" panose="02020603050405020304" pitchFamily="18" charset="0"/>
              </a:rPr>
              <a:t>, A., </a:t>
            </a:r>
            <a:r>
              <a:rPr lang="es-ES" sz="1600" kern="100" dirty="0" err="1">
                <a:solidFill>
                  <a:schemeClr val="accent1"/>
                </a:solidFill>
                <a:ea typeface="Aptos" panose="020B0004020202020204" pitchFamily="34" charset="0"/>
                <a:cs typeface="Times New Roman" panose="02020603050405020304" pitchFamily="18" charset="0"/>
              </a:rPr>
              <a:t>Hannadige</a:t>
            </a:r>
            <a:r>
              <a:rPr lang="es-ES" sz="1600" kern="100" dirty="0">
                <a:solidFill>
                  <a:schemeClr val="accent1"/>
                </a:solidFill>
                <a:ea typeface="Aptos" panose="020B0004020202020204" pitchFamily="34" charset="0"/>
                <a:cs typeface="Times New Roman" panose="02020603050405020304" pitchFamily="18" charset="0"/>
              </a:rPr>
              <a:t>, S. V. S., &amp; </a:t>
            </a:r>
            <a:r>
              <a:rPr lang="es-ES" sz="1600" kern="100" dirty="0" err="1">
                <a:solidFill>
                  <a:schemeClr val="accent1"/>
                </a:solidFill>
                <a:ea typeface="Aptos" panose="020B0004020202020204" pitchFamily="34" charset="0"/>
                <a:cs typeface="Times New Roman" panose="02020603050405020304" pitchFamily="18" charset="0"/>
              </a:rPr>
              <a:t>Weerasinghe</a:t>
            </a:r>
            <a:r>
              <a:rPr lang="es-ES" sz="1600" kern="100" dirty="0">
                <a:solidFill>
                  <a:schemeClr val="accent1"/>
                </a:solidFill>
                <a:ea typeface="Aptos" panose="020B0004020202020204" pitchFamily="34" charset="0"/>
                <a:cs typeface="Times New Roman" panose="02020603050405020304" pitchFamily="18" charset="0"/>
              </a:rPr>
              <a:t>, D. K. C. (2023). </a:t>
            </a:r>
            <a:r>
              <a:rPr lang="es-ES" sz="1600" kern="100" dirty="0" err="1">
                <a:solidFill>
                  <a:schemeClr val="accent1"/>
                </a:solidFill>
                <a:ea typeface="Aptos" panose="020B0004020202020204" pitchFamily="34" charset="0"/>
                <a:cs typeface="Times New Roman" panose="02020603050405020304" pitchFamily="18" charset="0"/>
              </a:rPr>
              <a:t>The</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contribution</a:t>
            </a:r>
            <a:r>
              <a:rPr lang="es-ES" sz="1600" kern="100" dirty="0">
                <a:solidFill>
                  <a:schemeClr val="accent1"/>
                </a:solidFill>
                <a:ea typeface="Aptos" panose="020B0004020202020204" pitchFamily="34" charset="0"/>
                <a:cs typeface="Times New Roman" panose="02020603050405020304" pitchFamily="18" charset="0"/>
              </a:rPr>
              <a:t> of </a:t>
            </a:r>
            <a:r>
              <a:rPr lang="es-ES" sz="1600" kern="100" dirty="0" err="1">
                <a:solidFill>
                  <a:schemeClr val="accent1"/>
                </a:solidFill>
                <a:ea typeface="Aptos" panose="020B0004020202020204" pitchFamily="34" charset="0"/>
                <a:cs typeface="Times New Roman" panose="02020603050405020304" pitchFamily="18" charset="0"/>
              </a:rPr>
              <a:t>innovation</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hubs</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towards</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strengthening</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the</a:t>
            </a:r>
            <a:r>
              <a:rPr lang="es-ES" sz="1600" kern="100" dirty="0">
                <a:solidFill>
                  <a:schemeClr val="accent1"/>
                </a:solidFill>
                <a:ea typeface="Aptos" panose="020B0004020202020204" pitchFamily="34" charset="0"/>
                <a:cs typeface="Times New Roman" panose="02020603050405020304" pitchFamily="18" charset="0"/>
              </a:rPr>
              <a:t> regional </a:t>
            </a:r>
            <a:r>
              <a:rPr lang="es-ES" sz="1600" kern="100" dirty="0" err="1">
                <a:solidFill>
                  <a:schemeClr val="accent1"/>
                </a:solidFill>
                <a:ea typeface="Aptos" panose="020B0004020202020204" pitchFamily="34" charset="0"/>
                <a:cs typeface="Times New Roman" panose="02020603050405020304" pitchFamily="18" charset="0"/>
              </a:rPr>
              <a:t>development</a:t>
            </a:r>
            <a:r>
              <a:rPr lang="es-ES" sz="1600" kern="100" dirty="0">
                <a:solidFill>
                  <a:schemeClr val="accent1"/>
                </a:solidFill>
                <a:ea typeface="Aptos" panose="020B0004020202020204" pitchFamily="34" charset="0"/>
                <a:cs typeface="Times New Roman" panose="02020603050405020304" pitchFamily="18" charset="0"/>
              </a:rPr>
              <a:t> in </a:t>
            </a:r>
            <a:r>
              <a:rPr lang="es-ES" sz="1600" kern="100" dirty="0" err="1">
                <a:solidFill>
                  <a:schemeClr val="accent1"/>
                </a:solidFill>
                <a:ea typeface="Aptos" panose="020B0004020202020204" pitchFamily="34" charset="0"/>
                <a:cs typeface="Times New Roman" panose="02020603050405020304" pitchFamily="18" charset="0"/>
              </a:rPr>
              <a:t>Sweden</a:t>
            </a:r>
            <a:r>
              <a:rPr lang="es-ES" sz="1600" kern="100" dirty="0">
                <a:solidFill>
                  <a:schemeClr val="accent1"/>
                </a:solidFill>
                <a:ea typeface="Aptos" panose="020B0004020202020204" pitchFamily="34" charset="0"/>
                <a:cs typeface="Times New Roman" panose="02020603050405020304" pitchFamily="18" charset="0"/>
              </a:rPr>
              <a:t>. International </a:t>
            </a:r>
            <a:r>
              <a:rPr lang="es-ES" sz="1600" kern="100" dirty="0" err="1">
                <a:solidFill>
                  <a:schemeClr val="accent1"/>
                </a:solidFill>
                <a:ea typeface="Aptos" panose="020B0004020202020204" pitchFamily="34" charset="0"/>
                <a:cs typeface="Times New Roman" panose="02020603050405020304" pitchFamily="18" charset="0"/>
              </a:rPr>
              <a:t>Journal</a:t>
            </a:r>
            <a:r>
              <a:rPr lang="es-ES" sz="1600" kern="100" dirty="0">
                <a:solidFill>
                  <a:schemeClr val="accent1"/>
                </a:solidFill>
                <a:ea typeface="Aptos" panose="020B0004020202020204" pitchFamily="34" charset="0"/>
                <a:cs typeface="Times New Roman" panose="02020603050405020304" pitchFamily="18" charset="0"/>
              </a:rPr>
              <a:t> of </a:t>
            </a:r>
            <a:r>
              <a:rPr lang="es-ES" sz="1600" kern="100" dirty="0" err="1">
                <a:solidFill>
                  <a:schemeClr val="accent1"/>
                </a:solidFill>
                <a:ea typeface="Aptos" panose="020B0004020202020204" pitchFamily="34" charset="0"/>
                <a:cs typeface="Times New Roman" panose="02020603050405020304" pitchFamily="18" charset="0"/>
              </a:rPr>
              <a:t>Innovation</a:t>
            </a:r>
            <a:r>
              <a:rPr lang="es-ES" sz="1600" kern="100" dirty="0">
                <a:solidFill>
                  <a:schemeClr val="accent1"/>
                </a:solidFill>
                <a:ea typeface="Aptos" panose="020B0004020202020204" pitchFamily="34" charset="0"/>
                <a:cs typeface="Times New Roman" panose="02020603050405020304" pitchFamily="18" charset="0"/>
              </a:rPr>
              <a:t> and </a:t>
            </a:r>
            <a:r>
              <a:rPr lang="es-ES" sz="1600" kern="100" dirty="0" err="1">
                <a:solidFill>
                  <a:schemeClr val="accent1"/>
                </a:solidFill>
                <a:ea typeface="Aptos" panose="020B0004020202020204" pitchFamily="34" charset="0"/>
                <a:cs typeface="Times New Roman" panose="02020603050405020304" pitchFamily="18" charset="0"/>
              </a:rPr>
              <a:t>Technology</a:t>
            </a:r>
            <a:r>
              <a:rPr lang="es-ES" sz="1600" kern="100" dirty="0">
                <a:solidFill>
                  <a:schemeClr val="accent1"/>
                </a:solidFill>
                <a:ea typeface="Aptos" panose="020B0004020202020204" pitchFamily="34" charset="0"/>
                <a:cs typeface="Times New Roman" panose="02020603050405020304" pitchFamily="18" charset="0"/>
              </a:rPr>
              <a:t> Management, 20(02), 2350010.</a:t>
            </a:r>
          </a:p>
          <a:p>
            <a:pPr>
              <a:lnSpc>
                <a:spcPct val="114999"/>
              </a:lnSpc>
              <a:spcAft>
                <a:spcPts val="800"/>
              </a:spcAft>
            </a:pPr>
            <a:r>
              <a:rPr lang="es-ES" sz="1600" kern="100" dirty="0" err="1">
                <a:solidFill>
                  <a:schemeClr val="accent1"/>
                </a:solidFill>
                <a:ea typeface="Aptos" panose="020B0004020202020204" pitchFamily="34" charset="0"/>
                <a:cs typeface="Times New Roman"/>
              </a:rPr>
              <a:t>Chowdhury</a:t>
            </a:r>
            <a:r>
              <a:rPr lang="es-ES" sz="1600" kern="100" dirty="0">
                <a:solidFill>
                  <a:schemeClr val="accent1"/>
                </a:solidFill>
                <a:ea typeface="Aptos" panose="020B0004020202020204" pitchFamily="34" charset="0"/>
                <a:cs typeface="Times New Roman"/>
              </a:rPr>
              <a:t>, E. H., </a:t>
            </a:r>
            <a:r>
              <a:rPr lang="es-ES" sz="1600" kern="100" dirty="0" err="1">
                <a:solidFill>
                  <a:schemeClr val="accent1"/>
                </a:solidFill>
                <a:ea typeface="Aptos" panose="020B0004020202020204" pitchFamily="34" charset="0"/>
                <a:cs typeface="Times New Roman"/>
              </a:rPr>
              <a:t>Fjellström</a:t>
            </a:r>
            <a:r>
              <a:rPr lang="es-ES" sz="1600" kern="100" dirty="0">
                <a:solidFill>
                  <a:schemeClr val="accent1"/>
                </a:solidFill>
                <a:ea typeface="Aptos" panose="020B0004020202020204" pitchFamily="34" charset="0"/>
                <a:cs typeface="Times New Roman"/>
              </a:rPr>
              <a:t>, D., </a:t>
            </a:r>
            <a:r>
              <a:rPr lang="es-ES" sz="1600" kern="100" dirty="0" err="1">
                <a:solidFill>
                  <a:schemeClr val="accent1"/>
                </a:solidFill>
                <a:ea typeface="Aptos" panose="020B0004020202020204" pitchFamily="34" charset="0"/>
                <a:cs typeface="Times New Roman"/>
              </a:rPr>
              <a:t>Osarenkhoe</a:t>
            </a:r>
            <a:r>
              <a:rPr lang="es-ES" sz="1600" kern="100" dirty="0">
                <a:solidFill>
                  <a:schemeClr val="accent1"/>
                </a:solidFill>
                <a:ea typeface="Aptos" panose="020B0004020202020204" pitchFamily="34" charset="0"/>
                <a:cs typeface="Times New Roman"/>
              </a:rPr>
              <a:t>, A., </a:t>
            </a:r>
            <a:r>
              <a:rPr lang="es-ES" sz="1600" kern="100" dirty="0" err="1">
                <a:solidFill>
                  <a:schemeClr val="accent1"/>
                </a:solidFill>
                <a:ea typeface="Aptos" panose="020B0004020202020204" pitchFamily="34" charset="0"/>
                <a:cs typeface="Times New Roman"/>
              </a:rPr>
              <a:t>Hannadige</a:t>
            </a:r>
            <a:r>
              <a:rPr lang="es-ES" sz="1600" kern="100" dirty="0">
                <a:solidFill>
                  <a:schemeClr val="accent1"/>
                </a:solidFill>
                <a:ea typeface="Aptos" panose="020B0004020202020204" pitchFamily="34" charset="0"/>
                <a:cs typeface="Times New Roman"/>
              </a:rPr>
              <a:t>, S. V. S., &amp; </a:t>
            </a:r>
            <a:r>
              <a:rPr lang="es-ES" sz="1600" kern="100" dirty="0" err="1">
                <a:solidFill>
                  <a:schemeClr val="accent1"/>
                </a:solidFill>
                <a:ea typeface="Aptos" panose="020B0004020202020204" pitchFamily="34" charset="0"/>
                <a:cs typeface="Times New Roman"/>
              </a:rPr>
              <a:t>Weerasinghe</a:t>
            </a:r>
            <a:r>
              <a:rPr lang="es-ES" sz="1600" kern="100" dirty="0">
                <a:solidFill>
                  <a:schemeClr val="accent1"/>
                </a:solidFill>
                <a:ea typeface="Aptos" panose="020B0004020202020204" pitchFamily="34" charset="0"/>
                <a:cs typeface="Times New Roman"/>
              </a:rPr>
              <a:t>, D. K. C. (2023).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contribution</a:t>
            </a:r>
            <a:r>
              <a:rPr lang="es-ES" sz="1600" kern="100" dirty="0">
                <a:solidFill>
                  <a:schemeClr val="accent1"/>
                </a:solidFill>
                <a:ea typeface="Aptos" panose="020B0004020202020204" pitchFamily="34" charset="0"/>
                <a:cs typeface="Times New Roman"/>
              </a:rPr>
              <a:t> of </a:t>
            </a:r>
            <a:r>
              <a:rPr lang="es-ES" sz="1600" kern="100" dirty="0" err="1">
                <a:solidFill>
                  <a:schemeClr val="accent1"/>
                </a:solidFill>
                <a:ea typeface="Aptos" panose="020B0004020202020204" pitchFamily="34" charset="0"/>
                <a:cs typeface="Times New Roman"/>
              </a:rPr>
              <a:t>innovation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hubs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towards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strengthening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regional </a:t>
            </a:r>
            <a:r>
              <a:rPr lang="es-ES" sz="1600" kern="100" dirty="0" err="1">
                <a:solidFill>
                  <a:schemeClr val="accent1"/>
                </a:solidFill>
                <a:ea typeface="Aptos" panose="020B0004020202020204" pitchFamily="34" charset="0"/>
                <a:cs typeface="Times New Roman"/>
              </a:rPr>
              <a:t>development</a:t>
            </a:r>
            <a:r>
              <a:rPr lang="es-ES" sz="1600" kern="100" dirty="0">
                <a:solidFill>
                  <a:schemeClr val="accent1"/>
                </a:solidFill>
                <a:ea typeface="Aptos" panose="020B0004020202020204" pitchFamily="34" charset="0"/>
                <a:cs typeface="Times New Roman"/>
              </a:rPr>
              <a:t> in </a:t>
            </a:r>
            <a:r>
              <a:rPr lang="es-ES" sz="1600" kern="100" dirty="0" err="1">
                <a:solidFill>
                  <a:schemeClr val="accent1"/>
                </a:solidFill>
                <a:ea typeface="Aptos" panose="020B0004020202020204" pitchFamily="34" charset="0"/>
                <a:cs typeface="Times New Roman"/>
              </a:rPr>
              <a:t>Sweden</a:t>
            </a:r>
            <a:r>
              <a:rPr lang="es-ES" sz="1600" kern="100" dirty="0">
                <a:solidFill>
                  <a:schemeClr val="accent1"/>
                </a:solidFill>
                <a:ea typeface="Aptos" panose="020B0004020202020204" pitchFamily="34" charset="0"/>
                <a:cs typeface="Times New Roman"/>
              </a:rPr>
              <a:t>. International </a:t>
            </a:r>
            <a:r>
              <a:rPr lang="es-ES" sz="1600" kern="100" dirty="0" err="1">
                <a:solidFill>
                  <a:schemeClr val="accent1"/>
                </a:solidFill>
                <a:ea typeface="Aptos" panose="020B0004020202020204" pitchFamily="34" charset="0"/>
                <a:cs typeface="Times New Roman"/>
              </a:rPr>
              <a:t>Journal</a:t>
            </a:r>
            <a:r>
              <a:rPr lang="es-ES" sz="1600" kern="100" dirty="0">
                <a:solidFill>
                  <a:schemeClr val="accent1"/>
                </a:solidFill>
                <a:ea typeface="Aptos" panose="020B0004020202020204" pitchFamily="34" charset="0"/>
                <a:cs typeface="Times New Roman"/>
              </a:rPr>
              <a:t> of </a:t>
            </a:r>
            <a:r>
              <a:rPr lang="es-ES" sz="1600" kern="100" dirty="0" err="1">
                <a:solidFill>
                  <a:schemeClr val="accent1"/>
                </a:solidFill>
                <a:ea typeface="Aptos" panose="020B0004020202020204" pitchFamily="34" charset="0"/>
                <a:cs typeface="Times New Roman"/>
              </a:rPr>
              <a:t>Innovation</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Technology</a:t>
            </a:r>
            <a:r>
              <a:rPr lang="es-ES" sz="1600" kern="100" dirty="0">
                <a:solidFill>
                  <a:schemeClr val="accent1"/>
                </a:solidFill>
                <a:ea typeface="Aptos" panose="020B0004020202020204" pitchFamily="34" charset="0"/>
                <a:cs typeface="Times New Roman"/>
              </a:rPr>
              <a:t> Management, 20(02), 2350010. </a:t>
            </a:r>
            <a:endParaRPr lang="es-ES" sz="1600" kern="100" dirty="0">
              <a:solidFill>
                <a:schemeClr val="accent1"/>
              </a:solidFill>
              <a:ea typeface="Aptos" panose="020B0004020202020204" pitchFamily="34" charset="0"/>
              <a:cs typeface="Times New Roman" panose="02020603050405020304" pitchFamily="18" charset="0"/>
            </a:endParaRPr>
          </a:p>
          <a:p>
            <a:pPr>
              <a:lnSpc>
                <a:spcPct val="114999"/>
              </a:lnSpc>
              <a:spcAft>
                <a:spcPts val="800"/>
              </a:spcAft>
            </a:pPr>
            <a:r>
              <a:rPr lang="es-ES" sz="1600" kern="100" dirty="0">
                <a:solidFill>
                  <a:schemeClr val="accent1"/>
                </a:solidFill>
                <a:ea typeface="Aptos" panose="020B0004020202020204" pitchFamily="34" charset="0"/>
                <a:cs typeface="Times New Roman"/>
              </a:rPr>
              <a:t>Christensen, P., </a:t>
            </a:r>
            <a:r>
              <a:rPr lang="es-ES" sz="1600" kern="100" dirty="0" err="1">
                <a:solidFill>
                  <a:schemeClr val="accent1"/>
                </a:solidFill>
                <a:ea typeface="Aptos" panose="020B0004020202020204" pitchFamily="34" charset="0"/>
                <a:cs typeface="Times New Roman"/>
              </a:rPr>
              <a:t>McIntyre</a:t>
            </a:r>
            <a:r>
              <a:rPr lang="es-ES" sz="1600" kern="100" dirty="0">
                <a:solidFill>
                  <a:schemeClr val="accent1"/>
                </a:solidFill>
                <a:ea typeface="Aptos" panose="020B0004020202020204" pitchFamily="34" charset="0"/>
                <a:cs typeface="Times New Roman"/>
              </a:rPr>
              <a:t>, N., &amp; </a:t>
            </a:r>
            <a:r>
              <a:rPr lang="es-ES" sz="1600" kern="100" dirty="0" err="1">
                <a:solidFill>
                  <a:schemeClr val="accent1"/>
                </a:solidFill>
                <a:ea typeface="Aptos" panose="020B0004020202020204" pitchFamily="34" charset="0"/>
                <a:cs typeface="Times New Roman"/>
              </a:rPr>
              <a:t>Pikholz</a:t>
            </a:r>
            <a:r>
              <a:rPr lang="es-ES" sz="1600" kern="100" dirty="0">
                <a:solidFill>
                  <a:schemeClr val="accent1"/>
                </a:solidFill>
                <a:ea typeface="Aptos" panose="020B0004020202020204" pitchFamily="34" charset="0"/>
                <a:cs typeface="Times New Roman"/>
              </a:rPr>
              <a:t>, L. (2002). </a:t>
            </a:r>
            <a:r>
              <a:rPr lang="es-ES" sz="1600" kern="100" dirty="0" err="1">
                <a:solidFill>
                  <a:schemeClr val="accent1"/>
                </a:solidFill>
                <a:ea typeface="Aptos" panose="020B0004020202020204" pitchFamily="34" charset="0"/>
                <a:cs typeface="Times New Roman"/>
              </a:rPr>
              <a:t>Bridging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community</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andeconomic</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development</a:t>
            </a:r>
            <a:r>
              <a:rPr lang="es-ES" sz="1600" kern="100" dirty="0">
                <a:solidFill>
                  <a:schemeClr val="accent1"/>
                </a:solidFill>
                <a:ea typeface="Aptos" panose="020B0004020202020204" pitchFamily="34" charset="0"/>
                <a:cs typeface="Times New Roman"/>
              </a:rPr>
              <a:t> - A </a:t>
            </a:r>
            <a:r>
              <a:rPr lang="es-ES" sz="1600" kern="100" dirty="0" err="1">
                <a:solidFill>
                  <a:schemeClr val="accent1"/>
                </a:solidFill>
                <a:ea typeface="Aptos" panose="020B0004020202020204" pitchFamily="34" charset="0"/>
                <a:cs typeface="Times New Roman"/>
              </a:rPr>
              <a:t>strategy</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for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using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industry</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to</a:t>
            </a:r>
            <a:r>
              <a:rPr lang="es-ES" sz="1600" kern="100" dirty="0">
                <a:solidFill>
                  <a:schemeClr val="accent1"/>
                </a:solidFill>
                <a:ea typeface="Aptos" panose="020B0004020202020204" pitchFamily="34" charset="0"/>
                <a:cs typeface="Times New Roman"/>
              </a:rPr>
              <a:t> link </a:t>
            </a:r>
            <a:r>
              <a:rPr lang="es-ES" sz="1600" kern="100" dirty="0" err="1">
                <a:solidFill>
                  <a:schemeClr val="accent1"/>
                </a:solidFill>
                <a:ea typeface="Aptos" panose="020B0004020202020204" pitchFamily="34" charset="0"/>
                <a:cs typeface="Times New Roman"/>
              </a:rPr>
              <a:t>neighbourhoodsto</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regional </a:t>
            </a:r>
            <a:r>
              <a:rPr lang="es-ES" sz="1600" kern="100" dirty="0" err="1">
                <a:solidFill>
                  <a:schemeClr val="accent1"/>
                </a:solidFill>
                <a:ea typeface="Aptos" panose="020B0004020202020204" pitchFamily="34" charset="0"/>
                <a:cs typeface="Times New Roman"/>
              </a:rPr>
              <a:t>economy</a:t>
            </a:r>
            <a:r>
              <a:rPr lang="es-ES" sz="1600" kern="100" dirty="0">
                <a:solidFill>
                  <a:schemeClr val="accent1"/>
                </a:solidFill>
                <a:ea typeface="Aptos" panose="020B0004020202020204" pitchFamily="34" charset="0"/>
                <a:cs typeface="Times New Roman"/>
              </a:rPr>
              <a:t>. (1) (PDF)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concept of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its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impact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tourism</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improvement</a:t>
            </a:r>
            <a:r>
              <a:rPr lang="es-ES" sz="1600" kern="100" dirty="0">
                <a:solidFill>
                  <a:schemeClr val="accent1"/>
                </a:solidFill>
                <a:ea typeface="Aptos" panose="020B0004020202020204" pitchFamily="34" charset="0"/>
                <a:cs typeface="Times New Roman"/>
              </a:rPr>
              <a:t>. </a:t>
            </a:r>
          </a:p>
        </p:txBody>
      </p:sp>
    </p:spTree>
    <p:extLst>
      <p:ext uri="{BB962C8B-B14F-4D97-AF65-F5344CB8AC3E}">
        <p14:creationId xmlns:p14="http://schemas.microsoft.com/office/powerpoint/2010/main" val="3557048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506452"/>
            <a:ext cx="11464355" cy="5540876"/>
          </a:xfrm>
          <a:prstGeom prst="rect">
            <a:avLst/>
          </a:prstGeom>
          <a:noFill/>
        </p:spPr>
        <p:txBody>
          <a:bodyPr wrap="square">
            <a:spAutoFit/>
          </a:bodyPr>
          <a:lstStyle/>
          <a:p>
            <a:pPr>
              <a:lnSpc>
                <a:spcPct val="114999"/>
              </a:lnSpc>
              <a:spcAft>
                <a:spcPts val="800"/>
              </a:spcAft>
            </a:pPr>
            <a:r>
              <a:rPr lang="es-ES" sz="1600" kern="100" dirty="0">
                <a:solidFill>
                  <a:schemeClr val="accent1"/>
                </a:solidFill>
                <a:ea typeface="Aptos" panose="020B0004020202020204" pitchFamily="34" charset="0"/>
                <a:cs typeface="Times New Roman" panose="02020603050405020304" pitchFamily="18" charset="0"/>
              </a:rPr>
              <a:t>Deloitte (2023) Business </a:t>
            </a:r>
            <a:r>
              <a:rPr lang="es-ES" sz="1600" kern="100" dirty="0" err="1">
                <a:solidFill>
                  <a:schemeClr val="accent1"/>
                </a:solidFill>
                <a:ea typeface="Aptos" panose="020B0004020202020204" pitchFamily="34" charset="0"/>
                <a:cs typeface="Times New Roman" panose="02020603050405020304" pitchFamily="18" charset="0"/>
              </a:rPr>
              <a:t>ecosystems</a:t>
            </a:r>
            <a:r>
              <a:rPr lang="es-ES" sz="1600" kern="100" dirty="0">
                <a:solidFill>
                  <a:schemeClr val="accent1"/>
                </a:solidFill>
                <a:ea typeface="Aptos" panose="020B0004020202020204" pitchFamily="34" charset="0"/>
                <a:cs typeface="Times New Roman" panose="02020603050405020304" pitchFamily="18" charset="0"/>
              </a:rPr>
              <a:t> come of </a:t>
            </a:r>
            <a:r>
              <a:rPr lang="es-ES" sz="1600" kern="100" dirty="0" err="1">
                <a:solidFill>
                  <a:schemeClr val="accent1"/>
                </a:solidFill>
                <a:ea typeface="Aptos" panose="020B0004020202020204" pitchFamily="34" charset="0"/>
                <a:cs typeface="Times New Roman" panose="02020603050405020304" pitchFamily="18" charset="0"/>
              </a:rPr>
              <a:t>age</a:t>
            </a:r>
            <a:r>
              <a:rPr lang="es-ES" sz="1600" kern="100" dirty="0">
                <a:solidFill>
                  <a:schemeClr val="accent1"/>
                </a:solidFill>
                <a:ea typeface="Aptos" panose="020B0004020202020204" pitchFamily="34" charset="0"/>
                <a:cs typeface="Times New Roman" panose="02020603050405020304" pitchFamily="18" charset="0"/>
              </a:rPr>
              <a:t>,  online </a:t>
            </a:r>
            <a:r>
              <a:rPr lang="es-ES" sz="1600" kern="100" dirty="0" err="1">
                <a:solidFill>
                  <a:schemeClr val="accent1"/>
                </a:solidFill>
                <a:ea typeface="Aptos" panose="020B0004020202020204" pitchFamily="34" charset="0"/>
                <a:cs typeface="Times New Roman" panose="02020603050405020304" pitchFamily="18" charset="0"/>
              </a:rPr>
              <a:t>source</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a:solidFill>
                  <a:schemeClr val="accent1"/>
                </a:solidFill>
                <a:ea typeface="Aptos" panose="020B0004020202020204" pitchFamily="34" charset="0"/>
                <a:cs typeface="Times New Roman" panose="02020603050405020304" pitchFamily="18" charset="0"/>
                <a:hlinkClick r:id="rId2"/>
              </a:rPr>
              <a:t>https://www2.deloitte.com/content/dam/insights/us/articles/platform-strategy-new-level-business-trends/DUP_1048-Business-ecosystems-come-of-age_MASTER_FINAL.pdf</a:t>
            </a:r>
            <a:endParaRPr lang="es-ES" sz="1600" kern="100" dirty="0">
              <a:solidFill>
                <a:schemeClr val="accent1"/>
              </a:solidFill>
              <a:ea typeface="Aptos" panose="020B0004020202020204" pitchFamily="34" charset="0"/>
              <a:cs typeface="Times New Roman" panose="02020603050405020304" pitchFamily="18" charset="0"/>
            </a:endParaRPr>
          </a:p>
          <a:p>
            <a:pPr>
              <a:lnSpc>
                <a:spcPct val="114999"/>
              </a:lnSpc>
              <a:spcAft>
                <a:spcPts val="800"/>
              </a:spcAft>
            </a:pPr>
            <a:r>
              <a:rPr lang="es-ES" sz="1600" kern="100" dirty="0">
                <a:solidFill>
                  <a:schemeClr val="accent1"/>
                </a:solidFill>
                <a:ea typeface="Aptos" panose="020B0004020202020204" pitchFamily="34" charset="0"/>
                <a:cs typeface="Times New Roman"/>
              </a:rPr>
              <a:t>Dow, S., McGuire, J., &amp; Yoshikawa, T. (2011). </a:t>
            </a:r>
            <a:r>
              <a:rPr lang="es-ES" sz="1600" kern="100" dirty="0" err="1">
                <a:solidFill>
                  <a:schemeClr val="accent1"/>
                </a:solidFill>
                <a:ea typeface="Aptos" panose="020B0004020202020204" pitchFamily="34" charset="0"/>
                <a:cs typeface="Times New Roman"/>
              </a:rPr>
              <a:t>Disaggregating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group</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effect</a:t>
            </a:r>
            <a:r>
              <a:rPr lang="es-ES" sz="1600" kern="100" dirty="0">
                <a:solidFill>
                  <a:schemeClr val="accent1"/>
                </a:solidFill>
                <a:ea typeface="Aptos" panose="020B0004020202020204" pitchFamily="34" charset="0"/>
                <a:cs typeface="Times New Roman"/>
              </a:rPr>
              <a:t>: Vertical and horizontal </a:t>
            </a:r>
            <a:r>
              <a:rPr lang="es-ES" sz="1600" kern="100" dirty="0" err="1">
                <a:solidFill>
                  <a:schemeClr val="accent1"/>
                </a:solidFill>
                <a:ea typeface="Aptos" panose="020B0004020202020204" pitchFamily="34" charset="0"/>
                <a:cs typeface="Times New Roman"/>
              </a:rPr>
              <a:t>keiretsu</a:t>
            </a:r>
            <a:r>
              <a:rPr lang="es-ES" sz="1600" kern="100" dirty="0">
                <a:solidFill>
                  <a:schemeClr val="accent1"/>
                </a:solidFill>
                <a:ea typeface="Aptos" panose="020B0004020202020204" pitchFamily="34" charset="0"/>
                <a:cs typeface="Times New Roman"/>
              </a:rPr>
              <a:t> in </a:t>
            </a:r>
            <a:r>
              <a:rPr lang="es-ES" sz="1600" kern="100" dirty="0" err="1">
                <a:solidFill>
                  <a:schemeClr val="accent1"/>
                </a:solidFill>
                <a:ea typeface="Aptos" panose="020B0004020202020204" pitchFamily="34" charset="0"/>
                <a:cs typeface="Times New Roman"/>
              </a:rPr>
              <a:t>changing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economic</a:t>
            </a:r>
            <a:r>
              <a:rPr lang="es-ES" sz="1600" kern="100" dirty="0">
                <a:solidFill>
                  <a:schemeClr val="accent1"/>
                </a:solidFill>
                <a:ea typeface="Aptos" panose="020B0004020202020204" pitchFamily="34" charset="0"/>
                <a:cs typeface="Times New Roman"/>
              </a:rPr>
              <a:t> times. Asia </a:t>
            </a:r>
            <a:r>
              <a:rPr lang="es-ES" sz="1600" kern="100" dirty="0" err="1">
                <a:solidFill>
                  <a:schemeClr val="accent1"/>
                </a:solidFill>
                <a:ea typeface="Aptos" panose="020B0004020202020204" pitchFamily="34" charset="0"/>
                <a:cs typeface="Times New Roman"/>
              </a:rPr>
              <a:t>Pacific</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Journal</a:t>
            </a:r>
            <a:r>
              <a:rPr lang="es-ES" sz="1600" kern="100" dirty="0">
                <a:solidFill>
                  <a:schemeClr val="accent1"/>
                </a:solidFill>
                <a:ea typeface="Aptos" panose="020B0004020202020204" pitchFamily="34" charset="0"/>
                <a:cs typeface="Times New Roman"/>
              </a:rPr>
              <a:t> of Management, 28, 299-323.</a:t>
            </a:r>
          </a:p>
          <a:p>
            <a:pPr>
              <a:spcBef>
                <a:spcPts val="600"/>
              </a:spcBef>
              <a:spcAft>
                <a:spcPts val="600"/>
              </a:spcAft>
            </a:pPr>
            <a:r>
              <a:rPr lang="es-ES" sz="1600" kern="100" dirty="0" err="1">
                <a:solidFill>
                  <a:schemeClr val="accent1"/>
                </a:solidFill>
                <a:ea typeface="Aptos" panose="020B0004020202020204" pitchFamily="34" charset="0"/>
                <a:cs typeface="Times New Roman"/>
              </a:rPr>
              <a:t>Grabowiecki</a:t>
            </a:r>
            <a:r>
              <a:rPr lang="es-ES" sz="1600" kern="100" dirty="0">
                <a:solidFill>
                  <a:schemeClr val="accent1"/>
                </a:solidFill>
                <a:ea typeface="Aptos" panose="020B0004020202020204" pitchFamily="34" charset="0"/>
                <a:cs typeface="Times New Roman"/>
              </a:rPr>
              <a:t>, J. (2006). </a:t>
            </a:r>
            <a:r>
              <a:rPr lang="es-ES" sz="1600" kern="100" dirty="0" err="1">
                <a:solidFill>
                  <a:schemeClr val="accent1"/>
                </a:solidFill>
                <a:ea typeface="Aptos" panose="020B0004020202020204" pitchFamily="34" charset="0"/>
                <a:cs typeface="Times New Roman"/>
              </a:rPr>
              <a:t>Keiretsu</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groups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Their</a:t>
            </a:r>
            <a:r>
              <a:rPr lang="es-ES" sz="1600" kern="100" dirty="0">
                <a:solidFill>
                  <a:schemeClr val="accent1"/>
                </a:solidFill>
                <a:ea typeface="Aptos" panose="020B0004020202020204" pitchFamily="34" charset="0"/>
                <a:cs typeface="Times New Roman"/>
              </a:rPr>
              <a:t> role in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Japanese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economy</a:t>
            </a:r>
            <a:r>
              <a:rPr lang="es-ES" sz="1600" kern="100" dirty="0">
                <a:solidFill>
                  <a:schemeClr val="accent1"/>
                </a:solidFill>
                <a:ea typeface="Aptos" panose="020B0004020202020204" pitchFamily="34" charset="0"/>
                <a:cs typeface="Times New Roman"/>
              </a:rPr>
              <a:t> and a </a:t>
            </a:r>
            <a:r>
              <a:rPr lang="es-ES" sz="1600" kern="100" dirty="0" err="1">
                <a:solidFill>
                  <a:schemeClr val="accent1"/>
                </a:solidFill>
                <a:ea typeface="Aptos" panose="020B0004020202020204" pitchFamily="34" charset="0"/>
                <a:cs typeface="Times New Roman"/>
              </a:rPr>
              <a:t>reference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point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or</a:t>
            </a:r>
            <a:r>
              <a:rPr lang="es-ES" sz="1600" kern="100" dirty="0">
                <a:solidFill>
                  <a:schemeClr val="accent1"/>
                </a:solidFill>
                <a:ea typeface="Aptos" panose="020B0004020202020204" pitchFamily="34" charset="0"/>
                <a:cs typeface="Times New Roman"/>
              </a:rPr>
              <a:t> a </a:t>
            </a:r>
            <a:r>
              <a:rPr lang="es-ES" sz="1600" kern="100" dirty="0" err="1">
                <a:solidFill>
                  <a:schemeClr val="accent1"/>
                </a:solidFill>
                <a:ea typeface="Aptos" panose="020B0004020202020204" pitchFamily="34" charset="0"/>
                <a:cs typeface="Times New Roman"/>
              </a:rPr>
              <a:t>paradigm</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for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other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countries</a:t>
            </a:r>
            <a:r>
              <a:rPr lang="es-ES" sz="1600" kern="100" dirty="0">
                <a:solidFill>
                  <a:schemeClr val="accent1"/>
                </a:solidFill>
                <a:ea typeface="Aptos" panose="020B0004020202020204" pitchFamily="34" charset="0"/>
                <a:cs typeface="Times New Roman"/>
              </a:rPr>
              <a:t>. (No </a:t>
            </a:r>
            <a:r>
              <a:rPr lang="es-ES" sz="1600" kern="100" dirty="0" err="1">
                <a:solidFill>
                  <a:schemeClr val="accent1"/>
                </a:solidFill>
                <a:ea typeface="Aptos" panose="020B0004020202020204" pitchFamily="34" charset="0"/>
                <a:cs typeface="Times New Roman"/>
              </a:rPr>
              <a:t>Title</a:t>
            </a:r>
            <a:r>
              <a:rPr lang="es-ES" sz="1600" kern="100" dirty="0">
                <a:solidFill>
                  <a:schemeClr val="accent1"/>
                </a:solidFill>
                <a:ea typeface="Aptos" panose="020B0004020202020204" pitchFamily="34" charset="0"/>
                <a:cs typeface="Times New Roman"/>
              </a:rPr>
              <a:t>).</a:t>
            </a:r>
          </a:p>
          <a:p>
            <a:pPr>
              <a:lnSpc>
                <a:spcPct val="114999"/>
              </a:lnSpc>
              <a:spcAft>
                <a:spcPts val="800"/>
              </a:spcAft>
            </a:pPr>
            <a:r>
              <a:rPr lang="es-ES" sz="1600" kern="100" dirty="0" err="1">
                <a:solidFill>
                  <a:schemeClr val="accent1"/>
                </a:solidFill>
                <a:ea typeface="Aptos" panose="020B0004020202020204" pitchFamily="34" charset="0"/>
                <a:cs typeface="Times New Roman"/>
              </a:rPr>
              <a:t>Haze</a:t>
            </a:r>
            <a:r>
              <a:rPr lang="es-ES" sz="1600" kern="100" dirty="0">
                <a:solidFill>
                  <a:schemeClr val="accent1"/>
                </a:solidFill>
                <a:ea typeface="Aptos" panose="020B0004020202020204" pitchFamily="34" charset="0"/>
                <a:cs typeface="Times New Roman"/>
              </a:rPr>
              <a:t>, V., &amp; Ch, R. (2021). </a:t>
            </a:r>
            <a:r>
              <a:rPr lang="es-ES" sz="1600" kern="100" dirty="0" err="1">
                <a:solidFill>
                  <a:schemeClr val="accent1"/>
                </a:solidFill>
                <a:ea typeface="Aptos" panose="020B0004020202020204" pitchFamily="34" charset="0"/>
                <a:cs typeface="Times New Roman"/>
              </a:rPr>
              <a:t>Cluster</a:t>
            </a:r>
            <a:r>
              <a:rPr lang="es-ES" sz="1600" kern="100" dirty="0">
                <a:solidFill>
                  <a:schemeClr val="accent1"/>
                </a:solidFill>
                <a:ea typeface="Aptos" panose="020B0004020202020204" pitchFamily="34" charset="0"/>
                <a:cs typeface="Times New Roman"/>
              </a:rPr>
              <a:t> Business </a:t>
            </a:r>
            <a:r>
              <a:rPr lang="es-ES" sz="1600" kern="100" dirty="0" err="1">
                <a:solidFill>
                  <a:schemeClr val="accent1"/>
                </a:solidFill>
                <a:ea typeface="Aptos" panose="020B0004020202020204" pitchFamily="34" charset="0"/>
                <a:cs typeface="Times New Roman"/>
              </a:rPr>
              <a:t>Models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Exploring</a:t>
            </a:r>
            <a:r>
              <a:rPr lang="es-ES" sz="1600" kern="100" dirty="0">
                <a:solidFill>
                  <a:schemeClr val="accent1"/>
                </a:solidFill>
                <a:ea typeface="Aptos" panose="020B0004020202020204" pitchFamily="34" charset="0"/>
                <a:cs typeface="Times New Roman"/>
              </a:rPr>
              <a:t> Business </a:t>
            </a:r>
            <a:r>
              <a:rPr lang="es-ES" sz="1600" kern="100" dirty="0" err="1">
                <a:solidFill>
                  <a:schemeClr val="accent1"/>
                </a:solidFill>
                <a:ea typeface="Aptos" panose="020B0004020202020204" pitchFamily="34" charset="0"/>
                <a:cs typeface="Times New Roman"/>
              </a:rPr>
              <a:t>Models</a:t>
            </a:r>
            <a:r>
              <a:rPr lang="es-ES" sz="1600" kern="100" dirty="0">
                <a:solidFill>
                  <a:schemeClr val="accent1"/>
                </a:solidFill>
                <a:ea typeface="Aptos" panose="020B0004020202020204" pitchFamily="34" charset="0"/>
                <a:cs typeface="Times New Roman"/>
              </a:rPr>
              <a:t> in Global </a:t>
            </a:r>
            <a:r>
              <a:rPr lang="es-ES" sz="1600" kern="100" dirty="0" err="1">
                <a:solidFill>
                  <a:schemeClr val="accent1"/>
                </a:solidFill>
                <a:ea typeface="Aptos" panose="020B0004020202020204" pitchFamily="34" charset="0"/>
                <a:cs typeface="Times New Roman"/>
              </a:rPr>
              <a:t>Innovation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a:t>
            </a:r>
          </a:p>
          <a:p>
            <a:pPr>
              <a:lnSpc>
                <a:spcPct val="114999"/>
              </a:lnSpc>
              <a:spcAft>
                <a:spcPts val="800"/>
              </a:spcAft>
            </a:pPr>
            <a:r>
              <a:rPr lang="es-ES" sz="1600" kern="100" dirty="0" err="1">
                <a:solidFill>
                  <a:schemeClr val="accent1"/>
                </a:solidFill>
                <a:ea typeface="Aptos" panose="020B0004020202020204" pitchFamily="34" charset="0"/>
                <a:cs typeface="Times New Roman"/>
              </a:rPr>
              <a:t>Heikkilä</a:t>
            </a:r>
            <a:r>
              <a:rPr lang="es-ES" sz="1600" kern="100" dirty="0">
                <a:solidFill>
                  <a:schemeClr val="accent1"/>
                </a:solidFill>
                <a:ea typeface="Aptos" panose="020B0004020202020204" pitchFamily="34" charset="0"/>
                <a:cs typeface="Times New Roman"/>
              </a:rPr>
              <a:t>, M., &amp; </a:t>
            </a:r>
            <a:r>
              <a:rPr lang="es-ES" sz="1600" kern="100" dirty="0" err="1">
                <a:solidFill>
                  <a:schemeClr val="accent1"/>
                </a:solidFill>
                <a:ea typeface="Aptos" panose="020B0004020202020204" pitchFamily="34" charset="0"/>
                <a:cs typeface="Times New Roman"/>
              </a:rPr>
              <a:t>Kuivaniemi</a:t>
            </a:r>
            <a:r>
              <a:rPr lang="es-ES" sz="1600" kern="100" dirty="0">
                <a:solidFill>
                  <a:schemeClr val="accent1"/>
                </a:solidFill>
                <a:ea typeface="Aptos" panose="020B0004020202020204" pitchFamily="34" charset="0"/>
                <a:cs typeface="Times New Roman"/>
              </a:rPr>
              <a:t>, L. (2012). </a:t>
            </a:r>
            <a:r>
              <a:rPr lang="es-ES" sz="1600" kern="100" dirty="0" err="1">
                <a:solidFill>
                  <a:schemeClr val="accent1"/>
                </a:solidFill>
                <a:ea typeface="Aptos" panose="020B0004020202020204" pitchFamily="34" charset="0"/>
                <a:cs typeface="Times New Roman"/>
              </a:rPr>
              <a:t>Ecosystem</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under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construction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An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action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research</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study</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entrepreneurship</a:t>
            </a:r>
            <a:r>
              <a:rPr lang="es-ES" sz="1600" kern="100" dirty="0">
                <a:solidFill>
                  <a:schemeClr val="accent1"/>
                </a:solidFill>
                <a:ea typeface="Aptos" panose="020B0004020202020204" pitchFamily="34" charset="0"/>
                <a:cs typeface="Times New Roman"/>
              </a:rPr>
              <a:t> in a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ecosystem</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Technology</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innovation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management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review</a:t>
            </a:r>
            <a:r>
              <a:rPr lang="es-ES" sz="1600" kern="100" dirty="0">
                <a:solidFill>
                  <a:schemeClr val="accent1"/>
                </a:solidFill>
                <a:ea typeface="Aptos" panose="020B0004020202020204" pitchFamily="34" charset="0"/>
                <a:cs typeface="Times New Roman"/>
              </a:rPr>
              <a:t>, (6).</a:t>
            </a:r>
          </a:p>
          <a:p>
            <a:pPr>
              <a:lnSpc>
                <a:spcPct val="114999"/>
              </a:lnSpc>
              <a:spcAft>
                <a:spcPts val="800"/>
              </a:spcAft>
            </a:pPr>
            <a:r>
              <a:rPr lang="es-ES" sz="1600" kern="100" dirty="0" err="1">
                <a:solidFill>
                  <a:schemeClr val="accent1"/>
                </a:solidFill>
                <a:ea typeface="Aptos" panose="020B0004020202020204" pitchFamily="34" charset="0"/>
                <a:cs typeface="Times New Roman" panose="02020603050405020304" pitchFamily="18" charset="0"/>
              </a:rPr>
              <a:t>Interreg</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Europe</a:t>
            </a:r>
            <a:r>
              <a:rPr lang="es-ES" sz="1600" kern="100" dirty="0">
                <a:solidFill>
                  <a:schemeClr val="accent1"/>
                </a:solidFill>
                <a:ea typeface="Aptos" panose="020B0004020202020204" pitchFamily="34" charset="0"/>
                <a:cs typeface="Times New Roman" panose="02020603050405020304" pitchFamily="18" charset="0"/>
              </a:rPr>
              <a:t>, (2022), «Digital </a:t>
            </a:r>
            <a:r>
              <a:rPr lang="es-ES" sz="1600" kern="100" dirty="0" err="1">
                <a:solidFill>
                  <a:schemeClr val="accent1"/>
                </a:solidFill>
                <a:ea typeface="Aptos" panose="020B0004020202020204" pitchFamily="34" charset="0"/>
                <a:cs typeface="Times New Roman" panose="02020603050405020304" pitchFamily="18" charset="0"/>
              </a:rPr>
              <a:t>Innovation</a:t>
            </a:r>
            <a:r>
              <a:rPr lang="es-ES" sz="1600" kern="100" dirty="0">
                <a:solidFill>
                  <a:schemeClr val="accent1"/>
                </a:solidFill>
                <a:ea typeface="Aptos" panose="020B0004020202020204" pitchFamily="34" charset="0"/>
                <a:cs typeface="Times New Roman" panose="02020603050405020304" pitchFamily="18" charset="0"/>
              </a:rPr>
              <a:t> Hub </a:t>
            </a:r>
            <a:r>
              <a:rPr lang="es-ES" sz="1600" kern="100" dirty="0" err="1">
                <a:solidFill>
                  <a:schemeClr val="accent1"/>
                </a:solidFill>
                <a:ea typeface="Aptos" panose="020B0004020202020204" pitchFamily="34" charset="0"/>
                <a:cs typeface="Times New Roman" panose="02020603050405020304" pitchFamily="18" charset="0"/>
              </a:rPr>
              <a:t>development</a:t>
            </a:r>
            <a:r>
              <a:rPr lang="es-ES" sz="1600" kern="100" dirty="0">
                <a:solidFill>
                  <a:schemeClr val="accent1"/>
                </a:solidFill>
                <a:ea typeface="Aptos" panose="020B0004020202020204" pitchFamily="34" charset="0"/>
                <a:cs typeface="Times New Roman" panose="02020603050405020304" pitchFamily="18" charset="0"/>
              </a:rPr>
              <a:t>» Online </a:t>
            </a:r>
            <a:r>
              <a:rPr lang="es-ES" sz="1600" kern="100" dirty="0" err="1">
                <a:solidFill>
                  <a:schemeClr val="accent1"/>
                </a:solidFill>
                <a:ea typeface="Aptos" panose="020B0004020202020204" pitchFamily="34" charset="0"/>
                <a:cs typeface="Times New Roman" panose="02020603050405020304" pitchFamily="18" charset="0"/>
              </a:rPr>
              <a:t>Source</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a:solidFill>
                  <a:schemeClr val="accent1"/>
                </a:solidFill>
                <a:ea typeface="Aptos" panose="020B0004020202020204" pitchFamily="34" charset="0"/>
                <a:cs typeface="Times New Roman" panose="02020603050405020304" pitchFamily="18" charset="0"/>
                <a:hlinkClick r:id="rId3"/>
              </a:rPr>
              <a:t>https://programme2014-20.interreg-central.eu/Content.Node/4STEPS/4STEPS-D.T2.3.2-Digital-Innovation-Hub-development-CNA.pdf</a:t>
            </a:r>
            <a:endParaRPr lang="es-ES" sz="1600" kern="100" dirty="0">
              <a:solidFill>
                <a:schemeClr val="accent1"/>
              </a:solidFill>
              <a:ea typeface="Aptos" panose="020B0004020202020204" pitchFamily="34" charset="0"/>
              <a:cs typeface="Times New Roman" panose="02020603050405020304" pitchFamily="18" charset="0"/>
            </a:endParaRPr>
          </a:p>
          <a:p>
            <a:pPr>
              <a:lnSpc>
                <a:spcPct val="114999"/>
              </a:lnSpc>
              <a:spcAft>
                <a:spcPts val="800"/>
              </a:spcAft>
            </a:pPr>
            <a:r>
              <a:rPr lang="es-ES" sz="1600" kern="100" dirty="0" err="1">
                <a:solidFill>
                  <a:schemeClr val="accent1"/>
                </a:solidFill>
                <a:ea typeface="Aptos" panose="020B0004020202020204" pitchFamily="34" charset="0"/>
                <a:cs typeface="Times New Roman"/>
              </a:rPr>
              <a:t>Interreg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Europe</a:t>
            </a:r>
            <a:r>
              <a:rPr lang="es-ES" sz="1600" kern="100" dirty="0">
                <a:solidFill>
                  <a:schemeClr val="accent1"/>
                </a:solidFill>
                <a:ea typeface="Aptos" panose="020B0004020202020204" pitchFamily="34" charset="0"/>
                <a:cs typeface="Times New Roman"/>
              </a:rPr>
              <a:t>, (2022), «Digital </a:t>
            </a:r>
            <a:r>
              <a:rPr lang="es-ES" sz="1600" kern="100" dirty="0" err="1">
                <a:solidFill>
                  <a:schemeClr val="accent1"/>
                </a:solidFill>
                <a:ea typeface="Aptos" panose="020B0004020202020204" pitchFamily="34" charset="0"/>
                <a:cs typeface="Times New Roman"/>
              </a:rPr>
              <a:t>Innovation</a:t>
            </a:r>
            <a:r>
              <a:rPr lang="es-ES" sz="1600" kern="100" dirty="0">
                <a:solidFill>
                  <a:schemeClr val="accent1"/>
                </a:solidFill>
                <a:ea typeface="Aptos" panose="020B0004020202020204" pitchFamily="34" charset="0"/>
                <a:cs typeface="Times New Roman"/>
              </a:rPr>
              <a:t> Hub </a:t>
            </a:r>
            <a:r>
              <a:rPr lang="es-ES" sz="1600" kern="100" dirty="0" err="1">
                <a:solidFill>
                  <a:schemeClr val="accent1"/>
                </a:solidFill>
                <a:ea typeface="Aptos" panose="020B0004020202020204" pitchFamily="34" charset="0"/>
                <a:cs typeface="Times New Roman"/>
              </a:rPr>
              <a:t>development</a:t>
            </a:r>
            <a:r>
              <a:rPr lang="es-ES" sz="1600" kern="100" dirty="0">
                <a:solidFill>
                  <a:schemeClr val="accent1"/>
                </a:solidFill>
                <a:ea typeface="Aptos" panose="020B0004020202020204" pitchFamily="34" charset="0"/>
                <a:cs typeface="Times New Roman"/>
              </a:rPr>
              <a:t>» Online </a:t>
            </a:r>
            <a:r>
              <a:rPr lang="es-ES" sz="1600" kern="100" dirty="0" err="1">
                <a:solidFill>
                  <a:schemeClr val="accent1"/>
                </a:solidFill>
                <a:ea typeface="Aptos" panose="020B0004020202020204" pitchFamily="34" charset="0"/>
                <a:cs typeface="Times New Roman"/>
              </a:rPr>
              <a:t>Source</a:t>
            </a:r>
            <a:r>
              <a:rPr lang="es-ES" sz="1600" kern="100" dirty="0">
                <a:solidFill>
                  <a:schemeClr val="accent1"/>
                </a:solidFill>
                <a:ea typeface="Aptos" panose="020B0004020202020204" pitchFamily="34" charset="0"/>
                <a:cs typeface="Times New Roman"/>
              </a:rPr>
              <a:t>: </a:t>
            </a:r>
            <a:r>
              <a:rPr lang="es-ES" sz="1600" kern="100" dirty="0">
                <a:solidFill>
                  <a:schemeClr val="accent1"/>
                </a:solidFill>
                <a:ea typeface="Aptos" panose="020B0004020202020204" pitchFamily="34" charset="0"/>
                <a:cs typeface="Times New Roman"/>
                <a:hlinkClick r:id="rId3"/>
              </a:rPr>
              <a:t>https://programme2014-20.interreg-central.eu/Content.Node/4STEPS/4STEPS-D.T2.3.2-Digital-Innovation-Hub-development-CNA.pdf</a:t>
            </a:r>
            <a:endParaRPr lang="es-ES" sz="1600" kern="100" dirty="0">
              <a:solidFill>
                <a:schemeClr val="accent1"/>
              </a:solidFill>
              <a:ea typeface="Aptos" panose="020B0004020202020204" pitchFamily="34" charset="0"/>
              <a:cs typeface="Times New Roman"/>
            </a:endParaRPr>
          </a:p>
          <a:p>
            <a:pPr marL="285750" indent="-285750">
              <a:lnSpc>
                <a:spcPct val="114999"/>
              </a:lnSpc>
              <a:spcAft>
                <a:spcPts val="800"/>
              </a:spcAft>
              <a:buFont typeface="Courier New" panose="02070309020205020404" pitchFamily="49" charset="0"/>
              <a:buChar char="o"/>
            </a:pPr>
            <a:endParaRPr lang="es-ES" sz="1600" kern="100" dirty="0">
              <a:solidFill>
                <a:schemeClr val="accent1"/>
              </a:solidFill>
              <a:ea typeface="Aptos" panose="020B0004020202020204" pitchFamily="34" charset="0"/>
              <a:cs typeface="Times New Roman"/>
            </a:endParaRPr>
          </a:p>
          <a:p>
            <a:pPr>
              <a:lnSpc>
                <a:spcPct val="150000"/>
              </a:lnSpc>
              <a:spcBef>
                <a:spcPts val="600"/>
              </a:spcBef>
              <a:spcAft>
                <a:spcPts val="600"/>
              </a:spcAft>
            </a:pPr>
            <a:endParaRPr lang="es-ES" sz="1600" kern="100" noProof="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80232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11B1-CEF6-5FA9-DC82-161B05F5D5D9}"/>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132EBCBA-12F5-11CA-2176-56C5BA63D369}"/>
              </a:ext>
            </a:extLst>
          </p:cNvPr>
          <p:cNvSpPr txBox="1"/>
          <p:nvPr/>
        </p:nvSpPr>
        <p:spPr>
          <a:xfrm>
            <a:off x="363822" y="0"/>
            <a:ext cx="11464355" cy="5589094"/>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endParaRPr lang="es-ES" sz="1600" kern="100" dirty="0">
              <a:solidFill>
                <a:schemeClr val="accent1"/>
              </a:solidFill>
              <a:cs typeface="Times New Roman"/>
            </a:endParaRPr>
          </a:p>
          <a:p>
            <a:pPr marL="285750" indent="-285750">
              <a:lnSpc>
                <a:spcPct val="114999"/>
              </a:lnSpc>
              <a:spcAft>
                <a:spcPts val="800"/>
              </a:spcAft>
              <a:buFont typeface="Courier New" panose="02070309020205020404" pitchFamily="49" charset="0"/>
              <a:buChar char="o"/>
            </a:pPr>
            <a:endParaRPr lang="es-ES" sz="1600" kern="100" dirty="0">
              <a:solidFill>
                <a:schemeClr val="accent1"/>
              </a:solidFill>
              <a:ea typeface="Aptos" panose="020B0004020202020204" pitchFamily="34" charset="0"/>
              <a:cs typeface="Times New Roman"/>
            </a:endParaRPr>
          </a:p>
          <a:p>
            <a:pPr>
              <a:spcBef>
                <a:spcPts val="600"/>
              </a:spcBef>
              <a:spcAft>
                <a:spcPts val="600"/>
              </a:spcAft>
            </a:pPr>
            <a:r>
              <a:rPr lang="es-ES" sz="1600" kern="100" dirty="0">
                <a:solidFill>
                  <a:schemeClr val="accent1"/>
                </a:solidFill>
                <a:cs typeface="Times New Roman"/>
              </a:rPr>
              <a:t>Lawton Smith, H., &amp; </a:t>
            </a:r>
            <a:r>
              <a:rPr lang="es-ES" sz="1600" kern="100" dirty="0" err="1">
                <a:solidFill>
                  <a:schemeClr val="accent1"/>
                </a:solidFill>
                <a:cs typeface="Times New Roman"/>
              </a:rPr>
              <a:t>Leydesdorff</a:t>
            </a:r>
            <a:r>
              <a:rPr lang="es-ES" sz="1600" kern="100" dirty="0">
                <a:solidFill>
                  <a:schemeClr val="accent1"/>
                </a:solidFill>
                <a:cs typeface="Times New Roman"/>
              </a:rPr>
              <a:t>, L. (2014). </a:t>
            </a:r>
            <a:r>
              <a:rPr lang="es-ES" sz="1600" kern="100" dirty="0" err="1">
                <a:solidFill>
                  <a:schemeClr val="accent1"/>
                </a:solidFill>
                <a:cs typeface="Times New Roman"/>
              </a:rPr>
              <a:t>The</a:t>
            </a:r>
            <a:r>
              <a:rPr lang="es-ES" sz="1600" kern="100" dirty="0">
                <a:solidFill>
                  <a:schemeClr val="accent1"/>
                </a:solidFill>
                <a:cs typeface="Times New Roman"/>
              </a:rPr>
              <a:t> Triple </a:t>
            </a:r>
            <a:r>
              <a:rPr lang="es-ES" sz="1600" kern="100" dirty="0" err="1">
                <a:solidFill>
                  <a:schemeClr val="accent1"/>
                </a:solidFill>
                <a:cs typeface="Times New Roman"/>
              </a:rPr>
              <a:t>Helix</a:t>
            </a:r>
            <a:r>
              <a:rPr lang="es-ES" sz="1600" kern="100" dirty="0">
                <a:solidFill>
                  <a:schemeClr val="accent1"/>
                </a:solidFill>
                <a:cs typeface="Times New Roman"/>
              </a:rPr>
              <a:t> in </a:t>
            </a:r>
            <a:r>
              <a:rPr lang="es-ES" sz="1600" kern="100" dirty="0" err="1">
                <a:solidFill>
                  <a:schemeClr val="accent1"/>
                </a:solidFill>
                <a:cs typeface="Times New Roman"/>
              </a:rPr>
              <a:t>the</a:t>
            </a:r>
            <a:r>
              <a:rPr lang="es-ES" sz="1600" kern="100" dirty="0">
                <a:solidFill>
                  <a:schemeClr val="accent1"/>
                </a:solidFill>
                <a:cs typeface="Times New Roman"/>
              </a:rPr>
              <a:t> </a:t>
            </a:r>
            <a:r>
              <a:rPr lang="es-ES" sz="1600" kern="100" dirty="0" err="1">
                <a:solidFill>
                  <a:schemeClr val="accent1"/>
                </a:solidFill>
                <a:cs typeface="Times New Roman"/>
              </a:rPr>
              <a:t>context</a:t>
            </a:r>
            <a:r>
              <a:rPr lang="es-ES" sz="1600" kern="100" dirty="0">
                <a:solidFill>
                  <a:schemeClr val="accent1"/>
                </a:solidFill>
                <a:cs typeface="Times New Roman"/>
              </a:rPr>
              <a:t> of global </a:t>
            </a:r>
            <a:r>
              <a:rPr lang="es-ES" sz="1600" kern="100" dirty="0" err="1">
                <a:solidFill>
                  <a:schemeClr val="accent1"/>
                </a:solidFill>
                <a:cs typeface="Times New Roman"/>
              </a:rPr>
              <a:t>change</a:t>
            </a:r>
            <a:r>
              <a:rPr lang="es-ES" sz="1600" kern="100" dirty="0">
                <a:solidFill>
                  <a:schemeClr val="accent1"/>
                </a:solidFill>
                <a:cs typeface="Times New Roman"/>
              </a:rPr>
              <a:t>: </a:t>
            </a:r>
            <a:r>
              <a:rPr lang="es-ES" sz="1600" kern="100" dirty="0" err="1">
                <a:solidFill>
                  <a:schemeClr val="accent1"/>
                </a:solidFill>
                <a:cs typeface="Times New Roman"/>
              </a:rPr>
              <a:t>dynamics</a:t>
            </a:r>
            <a:r>
              <a:rPr lang="es-ES" sz="1600" kern="100" dirty="0">
                <a:solidFill>
                  <a:schemeClr val="accent1"/>
                </a:solidFill>
                <a:cs typeface="Times New Roman"/>
              </a:rPr>
              <a:t> and </a:t>
            </a:r>
            <a:r>
              <a:rPr lang="es-ES" sz="1600" kern="100" dirty="0" err="1">
                <a:solidFill>
                  <a:schemeClr val="accent1"/>
                </a:solidFill>
                <a:cs typeface="Times New Roman"/>
              </a:rPr>
              <a:t>challenges</a:t>
            </a:r>
            <a:r>
              <a:rPr lang="es-ES" sz="1600" kern="100" dirty="0">
                <a:solidFill>
                  <a:schemeClr val="accent1"/>
                </a:solidFill>
                <a:cs typeface="Times New Roman"/>
              </a:rPr>
              <a:t>. </a:t>
            </a:r>
            <a:r>
              <a:rPr lang="es-ES" sz="1600" kern="100" dirty="0" err="1">
                <a:solidFill>
                  <a:schemeClr val="accent1"/>
                </a:solidFill>
                <a:cs typeface="Times New Roman"/>
              </a:rPr>
              <a:t>Prometheus</a:t>
            </a:r>
            <a:r>
              <a:rPr lang="es-ES" sz="1600" kern="100" dirty="0">
                <a:solidFill>
                  <a:schemeClr val="accent1"/>
                </a:solidFill>
                <a:cs typeface="Times New Roman"/>
              </a:rPr>
              <a:t>, 32(4), 321-336.</a:t>
            </a:r>
          </a:p>
          <a:p>
            <a:pPr>
              <a:spcBef>
                <a:spcPts val="600"/>
              </a:spcBef>
              <a:spcAft>
                <a:spcPts val="600"/>
              </a:spcAft>
            </a:pPr>
            <a:r>
              <a:rPr lang="es-ES" sz="1600" kern="100" dirty="0" err="1">
                <a:solidFill>
                  <a:schemeClr val="accent1"/>
                </a:solidFill>
                <a:cs typeface="Times New Roman"/>
              </a:rPr>
              <a:t>Lindberg</a:t>
            </a:r>
            <a:r>
              <a:rPr lang="es-ES" sz="1600" kern="100" dirty="0">
                <a:solidFill>
                  <a:schemeClr val="accent1"/>
                </a:solidFill>
                <a:cs typeface="Times New Roman"/>
              </a:rPr>
              <a:t>, M., </a:t>
            </a:r>
            <a:r>
              <a:rPr lang="es-ES" sz="1600" kern="100" dirty="0" err="1">
                <a:solidFill>
                  <a:schemeClr val="accent1"/>
                </a:solidFill>
                <a:cs typeface="Times New Roman"/>
              </a:rPr>
              <a:t>Lindgren</a:t>
            </a:r>
            <a:r>
              <a:rPr lang="es-ES" sz="1600" kern="100" dirty="0">
                <a:solidFill>
                  <a:schemeClr val="accent1"/>
                </a:solidFill>
                <a:cs typeface="Times New Roman"/>
              </a:rPr>
              <a:t>, M., &amp; </a:t>
            </a:r>
            <a:r>
              <a:rPr lang="es-ES" sz="1600" kern="100" dirty="0" err="1">
                <a:solidFill>
                  <a:schemeClr val="accent1"/>
                </a:solidFill>
                <a:cs typeface="Times New Roman"/>
              </a:rPr>
              <a:t>Packendorff</a:t>
            </a:r>
            <a:r>
              <a:rPr lang="es-ES" sz="1600" kern="100" dirty="0">
                <a:solidFill>
                  <a:schemeClr val="accent1"/>
                </a:solidFill>
                <a:cs typeface="Times New Roman"/>
              </a:rPr>
              <a:t>, J. (2014). </a:t>
            </a:r>
            <a:r>
              <a:rPr lang="es-ES" sz="1600" kern="100" dirty="0" err="1">
                <a:solidFill>
                  <a:schemeClr val="accent1"/>
                </a:solidFill>
                <a:cs typeface="Times New Roman"/>
              </a:rPr>
              <a:t>Quadruple</a:t>
            </a:r>
            <a:r>
              <a:rPr lang="es-ES" sz="1600" kern="100" dirty="0">
                <a:solidFill>
                  <a:schemeClr val="accent1"/>
                </a:solidFill>
                <a:cs typeface="Times New Roman"/>
              </a:rPr>
              <a:t> </a:t>
            </a:r>
            <a:r>
              <a:rPr lang="es-ES" sz="1600" kern="100" dirty="0" err="1">
                <a:solidFill>
                  <a:schemeClr val="accent1"/>
                </a:solidFill>
                <a:cs typeface="Times New Roman"/>
              </a:rPr>
              <a:t>helix</a:t>
            </a:r>
            <a:r>
              <a:rPr lang="es-ES" sz="1600" kern="100" dirty="0">
                <a:solidFill>
                  <a:schemeClr val="accent1"/>
                </a:solidFill>
                <a:cs typeface="Times New Roman"/>
              </a:rPr>
              <a:t> as a </a:t>
            </a:r>
            <a:r>
              <a:rPr lang="es-ES" sz="1600" kern="100" dirty="0" err="1">
                <a:solidFill>
                  <a:schemeClr val="accent1"/>
                </a:solidFill>
                <a:cs typeface="Times New Roman"/>
              </a:rPr>
              <a:t>way</a:t>
            </a:r>
            <a:r>
              <a:rPr lang="es-ES" sz="1600" kern="100" dirty="0">
                <a:solidFill>
                  <a:schemeClr val="accent1"/>
                </a:solidFill>
                <a:cs typeface="Times New Roman"/>
              </a:rPr>
              <a:t> </a:t>
            </a:r>
            <a:r>
              <a:rPr lang="es-ES" sz="1600" kern="100" dirty="0" err="1">
                <a:solidFill>
                  <a:schemeClr val="accent1"/>
                </a:solidFill>
                <a:cs typeface="Times New Roman"/>
              </a:rPr>
              <a:t>to</a:t>
            </a:r>
            <a:r>
              <a:rPr lang="es-ES" sz="1600" kern="100" dirty="0">
                <a:solidFill>
                  <a:schemeClr val="accent1"/>
                </a:solidFill>
                <a:cs typeface="Times New Roman"/>
              </a:rPr>
              <a:t> bridge </a:t>
            </a:r>
            <a:r>
              <a:rPr lang="es-ES" sz="1600" kern="100" dirty="0" err="1">
                <a:solidFill>
                  <a:schemeClr val="accent1"/>
                </a:solidFill>
                <a:cs typeface="Times New Roman"/>
              </a:rPr>
              <a:t>the</a:t>
            </a:r>
            <a:r>
              <a:rPr lang="es-ES" sz="1600" kern="100" dirty="0">
                <a:solidFill>
                  <a:schemeClr val="accent1"/>
                </a:solidFill>
                <a:cs typeface="Times New Roman"/>
              </a:rPr>
              <a:t> </a:t>
            </a:r>
            <a:r>
              <a:rPr lang="es-ES" sz="1600" kern="100" dirty="0" err="1">
                <a:solidFill>
                  <a:schemeClr val="accent1"/>
                </a:solidFill>
                <a:cs typeface="Times New Roman"/>
              </a:rPr>
              <a:t>gender</a:t>
            </a:r>
            <a:r>
              <a:rPr lang="es-ES" sz="1600" kern="100" dirty="0">
                <a:solidFill>
                  <a:schemeClr val="accent1"/>
                </a:solidFill>
                <a:cs typeface="Times New Roman"/>
              </a:rPr>
              <a:t> gap in </a:t>
            </a:r>
            <a:r>
              <a:rPr lang="es-ES" sz="1600" kern="100" dirty="0" err="1">
                <a:solidFill>
                  <a:schemeClr val="accent1"/>
                </a:solidFill>
                <a:cs typeface="Times New Roman"/>
              </a:rPr>
              <a:t>entrepreneurship</a:t>
            </a:r>
            <a:r>
              <a:rPr lang="es-ES" sz="1600" kern="100" dirty="0">
                <a:solidFill>
                  <a:schemeClr val="accent1"/>
                </a:solidFill>
                <a:cs typeface="Times New Roman"/>
              </a:rPr>
              <a:t>: </a:t>
            </a:r>
            <a:r>
              <a:rPr lang="es-ES" sz="1600" kern="100" dirty="0" err="1">
                <a:solidFill>
                  <a:schemeClr val="accent1"/>
                </a:solidFill>
                <a:cs typeface="Times New Roman"/>
              </a:rPr>
              <a:t>the</a:t>
            </a:r>
            <a:r>
              <a:rPr lang="es-ES" sz="1600" kern="100" dirty="0">
                <a:solidFill>
                  <a:schemeClr val="accent1"/>
                </a:solidFill>
                <a:cs typeface="Times New Roman"/>
              </a:rPr>
              <a:t> case of </a:t>
            </a:r>
            <a:r>
              <a:rPr lang="es-ES" sz="1600" kern="100" dirty="0" err="1">
                <a:solidFill>
                  <a:schemeClr val="accent1"/>
                </a:solidFill>
                <a:cs typeface="Times New Roman"/>
              </a:rPr>
              <a:t>an</a:t>
            </a:r>
            <a:r>
              <a:rPr lang="es-ES" sz="1600" kern="100" dirty="0">
                <a:solidFill>
                  <a:schemeClr val="accent1"/>
                </a:solidFill>
                <a:cs typeface="Times New Roman"/>
              </a:rPr>
              <a:t> </a:t>
            </a:r>
            <a:r>
              <a:rPr lang="es-ES" sz="1600" kern="100" dirty="0" err="1">
                <a:solidFill>
                  <a:schemeClr val="accent1"/>
                </a:solidFill>
                <a:cs typeface="Times New Roman"/>
              </a:rPr>
              <a:t>innovation</a:t>
            </a:r>
            <a:r>
              <a:rPr lang="es-ES" sz="1600" kern="100" dirty="0">
                <a:solidFill>
                  <a:schemeClr val="accent1"/>
                </a:solidFill>
                <a:cs typeface="Times New Roman"/>
              </a:rPr>
              <a:t> </a:t>
            </a:r>
            <a:r>
              <a:rPr lang="es-ES" sz="1600" kern="100" dirty="0" err="1">
                <a:solidFill>
                  <a:schemeClr val="accent1"/>
                </a:solidFill>
                <a:cs typeface="Times New Roman"/>
              </a:rPr>
              <a:t>system</a:t>
            </a:r>
            <a:r>
              <a:rPr lang="es-ES" sz="1600" kern="100" dirty="0">
                <a:solidFill>
                  <a:schemeClr val="accent1"/>
                </a:solidFill>
                <a:cs typeface="Times New Roman"/>
              </a:rPr>
              <a:t> </a:t>
            </a:r>
            <a:r>
              <a:rPr lang="es-ES" sz="1600" kern="100" dirty="0" err="1">
                <a:solidFill>
                  <a:schemeClr val="accent1"/>
                </a:solidFill>
                <a:cs typeface="Times New Roman"/>
              </a:rPr>
              <a:t>project</a:t>
            </a:r>
            <a:r>
              <a:rPr lang="es-ES" sz="1600" kern="100" dirty="0">
                <a:solidFill>
                  <a:schemeClr val="accent1"/>
                </a:solidFill>
                <a:cs typeface="Times New Roman"/>
              </a:rPr>
              <a:t> in </a:t>
            </a:r>
            <a:r>
              <a:rPr lang="es-ES" sz="1600" kern="100" dirty="0" err="1">
                <a:solidFill>
                  <a:schemeClr val="accent1"/>
                </a:solidFill>
                <a:cs typeface="Times New Roman"/>
              </a:rPr>
              <a:t>the</a:t>
            </a:r>
            <a:r>
              <a:rPr lang="es-ES" sz="1600" kern="100" dirty="0">
                <a:solidFill>
                  <a:schemeClr val="accent1"/>
                </a:solidFill>
                <a:cs typeface="Times New Roman"/>
              </a:rPr>
              <a:t> </a:t>
            </a:r>
            <a:r>
              <a:rPr lang="es-ES" sz="1600" kern="100" dirty="0" err="1">
                <a:solidFill>
                  <a:schemeClr val="accent1"/>
                </a:solidFill>
                <a:cs typeface="Times New Roman"/>
              </a:rPr>
              <a:t>Baltic</a:t>
            </a:r>
            <a:r>
              <a:rPr lang="es-ES" sz="1600" kern="100" dirty="0">
                <a:solidFill>
                  <a:schemeClr val="accent1"/>
                </a:solidFill>
                <a:cs typeface="Times New Roman"/>
              </a:rPr>
              <a:t> Sea </a:t>
            </a:r>
            <a:r>
              <a:rPr lang="es-ES" sz="1600" kern="100" dirty="0" err="1">
                <a:solidFill>
                  <a:schemeClr val="accent1"/>
                </a:solidFill>
                <a:cs typeface="Times New Roman"/>
              </a:rPr>
              <a:t>Region</a:t>
            </a:r>
            <a:r>
              <a:rPr lang="es-ES" sz="1600" kern="100" dirty="0">
                <a:solidFill>
                  <a:schemeClr val="accent1"/>
                </a:solidFill>
                <a:cs typeface="Times New Roman"/>
              </a:rPr>
              <a:t>. </a:t>
            </a:r>
            <a:r>
              <a:rPr lang="es-ES" sz="1600" kern="100" dirty="0" err="1">
                <a:solidFill>
                  <a:schemeClr val="accent1"/>
                </a:solidFill>
                <a:cs typeface="Times New Roman"/>
              </a:rPr>
              <a:t>Journal</a:t>
            </a:r>
            <a:r>
              <a:rPr lang="es-ES" sz="1600" kern="100" dirty="0">
                <a:solidFill>
                  <a:schemeClr val="accent1"/>
                </a:solidFill>
                <a:cs typeface="Times New Roman"/>
              </a:rPr>
              <a:t> of </a:t>
            </a:r>
            <a:r>
              <a:rPr lang="es-ES" sz="1600" kern="100" dirty="0" err="1">
                <a:solidFill>
                  <a:schemeClr val="accent1"/>
                </a:solidFill>
                <a:cs typeface="Times New Roman"/>
              </a:rPr>
              <a:t>the</a:t>
            </a:r>
            <a:r>
              <a:rPr lang="es-ES" sz="1600" kern="100" dirty="0">
                <a:solidFill>
                  <a:schemeClr val="accent1"/>
                </a:solidFill>
                <a:cs typeface="Times New Roman"/>
              </a:rPr>
              <a:t> </a:t>
            </a:r>
            <a:r>
              <a:rPr lang="es-ES" sz="1600" kern="100" dirty="0" err="1">
                <a:solidFill>
                  <a:schemeClr val="accent1"/>
                </a:solidFill>
                <a:cs typeface="Times New Roman"/>
              </a:rPr>
              <a:t>Knowledge</a:t>
            </a:r>
            <a:r>
              <a:rPr lang="es-ES" sz="1600" kern="100" dirty="0">
                <a:solidFill>
                  <a:schemeClr val="accent1"/>
                </a:solidFill>
                <a:cs typeface="Times New Roman"/>
              </a:rPr>
              <a:t> </a:t>
            </a:r>
            <a:r>
              <a:rPr lang="es-ES" sz="1600" kern="100" dirty="0" err="1">
                <a:solidFill>
                  <a:schemeClr val="accent1"/>
                </a:solidFill>
                <a:cs typeface="Times New Roman"/>
              </a:rPr>
              <a:t>Economy</a:t>
            </a:r>
            <a:r>
              <a:rPr lang="es-ES" sz="1600" kern="100" dirty="0">
                <a:solidFill>
                  <a:schemeClr val="accent1"/>
                </a:solidFill>
                <a:cs typeface="Times New Roman"/>
              </a:rPr>
              <a:t>, 5, 94-113.</a:t>
            </a:r>
            <a:endParaRPr lang="es-ES" sz="2000" dirty="0">
              <a:solidFill>
                <a:schemeClr val="accent1"/>
              </a:solidFill>
              <a:cs typeface="Times New Roman"/>
            </a:endParaRPr>
          </a:p>
          <a:p>
            <a:pPr>
              <a:lnSpc>
                <a:spcPct val="114999"/>
              </a:lnSpc>
              <a:spcAft>
                <a:spcPts val="800"/>
              </a:spcAft>
            </a:pPr>
            <a:r>
              <a:rPr lang="es-ES" sz="1600" kern="100" dirty="0" err="1">
                <a:solidFill>
                  <a:schemeClr val="accent1"/>
                </a:solidFill>
                <a:ea typeface="Aptos" panose="020B0004020202020204" pitchFamily="34" charset="0"/>
                <a:cs typeface="Times New Roman"/>
              </a:rPr>
              <a:t>Majava</a:t>
            </a:r>
            <a:r>
              <a:rPr lang="es-ES" sz="1600" kern="100" dirty="0">
                <a:solidFill>
                  <a:schemeClr val="accent1"/>
                </a:solidFill>
                <a:ea typeface="Aptos" panose="020B0004020202020204" pitchFamily="34" charset="0"/>
                <a:cs typeface="Times New Roman"/>
              </a:rPr>
              <a:t>, J., </a:t>
            </a:r>
            <a:r>
              <a:rPr lang="es-ES" sz="1600" kern="100" dirty="0" err="1">
                <a:solidFill>
                  <a:schemeClr val="accent1"/>
                </a:solidFill>
                <a:ea typeface="Aptos" panose="020B0004020202020204" pitchFamily="34" charset="0"/>
                <a:cs typeface="Times New Roman"/>
              </a:rPr>
              <a:t>Isoherranen</a:t>
            </a:r>
            <a:r>
              <a:rPr lang="es-ES" sz="1600" kern="100" dirty="0">
                <a:solidFill>
                  <a:schemeClr val="accent1"/>
                </a:solidFill>
                <a:ea typeface="Aptos" panose="020B0004020202020204" pitchFamily="34" charset="0"/>
                <a:cs typeface="Times New Roman"/>
              </a:rPr>
              <a:t>, V., &amp; </a:t>
            </a:r>
            <a:r>
              <a:rPr lang="es-ES" sz="1600" kern="100" dirty="0" err="1">
                <a:solidFill>
                  <a:schemeClr val="accent1"/>
                </a:solidFill>
                <a:ea typeface="Aptos" panose="020B0004020202020204" pitchFamily="34" charset="0"/>
                <a:cs typeface="Times New Roman"/>
              </a:rPr>
              <a:t>Kess</a:t>
            </a:r>
            <a:r>
              <a:rPr lang="es-ES" sz="1600" kern="100" dirty="0">
                <a:solidFill>
                  <a:schemeClr val="accent1"/>
                </a:solidFill>
                <a:ea typeface="Aptos" panose="020B0004020202020204" pitchFamily="34" charset="0"/>
                <a:cs typeface="Times New Roman"/>
              </a:rPr>
              <a:t>, P. (2013). Business </a:t>
            </a:r>
            <a:r>
              <a:rPr lang="es-ES" sz="1600" kern="100" dirty="0" err="1">
                <a:solidFill>
                  <a:schemeClr val="accent1"/>
                </a:solidFill>
                <a:ea typeface="Aptos" panose="020B0004020202020204" pitchFamily="34" charset="0"/>
                <a:cs typeface="Times New Roman"/>
              </a:rPr>
              <a:t>collaboration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concepts</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implications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for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companies</a:t>
            </a:r>
            <a:r>
              <a:rPr lang="es-ES" sz="1600" kern="100" dirty="0">
                <a:solidFill>
                  <a:schemeClr val="accent1"/>
                </a:solidFill>
                <a:ea typeface="Aptos" panose="020B0004020202020204" pitchFamily="34" charset="0"/>
                <a:cs typeface="Times New Roman"/>
              </a:rPr>
              <a:t>. International </a:t>
            </a:r>
            <a:r>
              <a:rPr lang="es-ES" sz="1600" kern="100" dirty="0" err="1">
                <a:solidFill>
                  <a:schemeClr val="accent1"/>
                </a:solidFill>
                <a:ea typeface="Aptos" panose="020B0004020202020204" pitchFamily="34" charset="0"/>
                <a:cs typeface="Times New Roman"/>
              </a:rPr>
              <a:t>Journal</a:t>
            </a:r>
            <a:r>
              <a:rPr lang="es-ES" sz="1600" kern="100" dirty="0">
                <a:solidFill>
                  <a:schemeClr val="accent1"/>
                </a:solidFill>
                <a:ea typeface="Aptos" panose="020B0004020202020204" pitchFamily="34" charset="0"/>
                <a:cs typeface="Times New Roman"/>
              </a:rPr>
              <a:t> of </a:t>
            </a:r>
            <a:r>
              <a:rPr lang="es-ES" sz="1600" kern="100" dirty="0" err="1">
                <a:solidFill>
                  <a:schemeClr val="accent1"/>
                </a:solidFill>
                <a:ea typeface="Aptos" panose="020B0004020202020204" pitchFamily="34" charset="0"/>
                <a:cs typeface="Times New Roman"/>
              </a:rPr>
              <a:t>Synergy</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Research</a:t>
            </a:r>
            <a:r>
              <a:rPr lang="es-ES" sz="1600" kern="100" dirty="0">
                <a:solidFill>
                  <a:schemeClr val="accent1"/>
                </a:solidFill>
                <a:ea typeface="Aptos" panose="020B0004020202020204" pitchFamily="34" charset="0"/>
                <a:cs typeface="Times New Roman"/>
              </a:rPr>
              <a:t>, 2(1-2).</a:t>
            </a:r>
            <a:endParaRPr lang="es-ES" sz="1600" dirty="0">
              <a:solidFill>
                <a:schemeClr val="accent1"/>
              </a:solidFill>
              <a:cs typeface="Times New Roman"/>
            </a:endParaRPr>
          </a:p>
          <a:p>
            <a:pPr>
              <a:lnSpc>
                <a:spcPct val="115000"/>
              </a:lnSpc>
              <a:spcAft>
                <a:spcPts val="800"/>
              </a:spcAft>
            </a:pPr>
            <a:r>
              <a:rPr lang="es-ES" sz="1600" kern="100" dirty="0" err="1">
                <a:solidFill>
                  <a:schemeClr val="accent1"/>
                </a:solidFill>
                <a:ea typeface="Aptos" panose="020B0004020202020204" pitchFamily="34" charset="0"/>
                <a:cs typeface="Times New Roman"/>
              </a:rPr>
              <a:t>Mirčetić</a:t>
            </a:r>
            <a:r>
              <a:rPr lang="es-ES" sz="1600" kern="100" dirty="0">
                <a:solidFill>
                  <a:schemeClr val="accent1"/>
                </a:solidFill>
                <a:ea typeface="Aptos" panose="020B0004020202020204" pitchFamily="34" charset="0"/>
                <a:cs typeface="Times New Roman"/>
              </a:rPr>
              <a:t>, V., </a:t>
            </a:r>
            <a:r>
              <a:rPr lang="es-ES" sz="1600" kern="100" dirty="0" err="1">
                <a:solidFill>
                  <a:schemeClr val="accent1"/>
                </a:solidFill>
                <a:ea typeface="Aptos" panose="020B0004020202020204" pitchFamily="34" charset="0"/>
                <a:cs typeface="Times New Roman"/>
              </a:rPr>
              <a:t>Vukotić</a:t>
            </a:r>
            <a:r>
              <a:rPr lang="es-ES" sz="1600" kern="100" dirty="0">
                <a:solidFill>
                  <a:schemeClr val="accent1"/>
                </a:solidFill>
                <a:ea typeface="Aptos" panose="020B0004020202020204" pitchFamily="34" charset="0"/>
                <a:cs typeface="Times New Roman"/>
              </a:rPr>
              <a:t>, S., &amp; </a:t>
            </a:r>
            <a:r>
              <a:rPr lang="es-ES" sz="1600" kern="100" dirty="0" err="1">
                <a:solidFill>
                  <a:schemeClr val="accent1"/>
                </a:solidFill>
                <a:ea typeface="Aptos" panose="020B0004020202020204" pitchFamily="34" charset="0"/>
                <a:cs typeface="Times New Roman"/>
              </a:rPr>
              <a:t>Cvijanović</a:t>
            </a:r>
            <a:r>
              <a:rPr lang="es-ES" sz="1600" kern="100" dirty="0">
                <a:solidFill>
                  <a:schemeClr val="accent1"/>
                </a:solidFill>
                <a:ea typeface="Aptos" panose="020B0004020202020204" pitchFamily="34" charset="0"/>
                <a:cs typeface="Times New Roman"/>
              </a:rPr>
              <a:t>, D. (2019). </a:t>
            </a: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concept of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its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impact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on</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tourism</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improvement</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Економика</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пољопривреде</a:t>
            </a:r>
            <a:r>
              <a:rPr lang="es-ES" sz="1600" kern="100" dirty="0">
                <a:solidFill>
                  <a:schemeClr val="accent1"/>
                </a:solidFill>
                <a:ea typeface="Aptos" panose="020B0004020202020204" pitchFamily="34" charset="0"/>
                <a:cs typeface="Times New Roman"/>
              </a:rPr>
              <a:t>, 66(3), 851-868.</a:t>
            </a:r>
          </a:p>
          <a:p>
            <a:pPr>
              <a:spcBef>
                <a:spcPts val="600"/>
              </a:spcBef>
              <a:spcAft>
                <a:spcPts val="600"/>
              </a:spcAft>
            </a:pPr>
            <a:r>
              <a:rPr lang="es-ES" sz="1600" kern="100" dirty="0" err="1">
                <a:solidFill>
                  <a:schemeClr val="accent1"/>
                </a:solidFill>
                <a:ea typeface="Aptos" panose="020B0004020202020204" pitchFamily="34" charset="0"/>
                <a:cs typeface="Times New Roman"/>
              </a:rPr>
              <a:t>Möhring</a:t>
            </a:r>
            <a:r>
              <a:rPr lang="es-ES" sz="1600" kern="100" dirty="0">
                <a:solidFill>
                  <a:schemeClr val="accent1"/>
                </a:solidFill>
                <a:ea typeface="Aptos" panose="020B0004020202020204" pitchFamily="34" charset="0"/>
                <a:cs typeface="Times New Roman"/>
              </a:rPr>
              <a:t>, J. (2005).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Definition</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methodology</a:t>
            </a:r>
            <a:r>
              <a:rPr lang="es-ES" sz="1600" kern="100" dirty="0">
                <a:solidFill>
                  <a:schemeClr val="accent1"/>
                </a:solidFill>
                <a:ea typeface="Aptos" panose="020B0004020202020204" pitchFamily="34" charset="0"/>
                <a:cs typeface="Times New Roman"/>
              </a:rPr>
              <a:t>. Business </a:t>
            </a:r>
            <a:r>
              <a:rPr lang="es-ES" sz="1600" kern="100" dirty="0" err="1">
                <a:solidFill>
                  <a:schemeClr val="accent1"/>
                </a:solidFill>
                <a:ea typeface="Aptos" panose="020B0004020202020204" pitchFamily="34" charset="0"/>
                <a:cs typeface="Times New Roman"/>
              </a:rPr>
              <a:t>Clusters</a:t>
            </a:r>
            <a:r>
              <a:rPr lang="es-ES" sz="1600" kern="100" dirty="0">
                <a:solidFill>
                  <a:schemeClr val="accent1"/>
                </a:solidFill>
                <a:ea typeface="Aptos" panose="020B0004020202020204" pitchFamily="34" charset="0"/>
                <a:cs typeface="Times New Roman"/>
              </a:rPr>
              <a:t>, 21.</a:t>
            </a:r>
          </a:p>
          <a:p>
            <a:pPr>
              <a:spcBef>
                <a:spcPts val="600"/>
              </a:spcBef>
              <a:spcAft>
                <a:spcPts val="600"/>
              </a:spcAft>
            </a:pPr>
            <a:r>
              <a:rPr lang="es-ES" sz="1600" kern="100" dirty="0">
                <a:solidFill>
                  <a:schemeClr val="accent1"/>
                </a:solidFill>
                <a:cs typeface="Times New Roman"/>
              </a:rPr>
              <a:t>Ranga, M., &amp; </a:t>
            </a:r>
            <a:r>
              <a:rPr lang="es-ES" sz="1600" kern="100" dirty="0" err="1">
                <a:solidFill>
                  <a:schemeClr val="accent1"/>
                </a:solidFill>
                <a:cs typeface="Times New Roman"/>
              </a:rPr>
              <a:t>Etzkowitz</a:t>
            </a:r>
            <a:r>
              <a:rPr lang="es-ES" sz="1600" kern="100" dirty="0">
                <a:solidFill>
                  <a:schemeClr val="accent1"/>
                </a:solidFill>
                <a:cs typeface="Times New Roman"/>
              </a:rPr>
              <a:t>, H. (2015). Triple </a:t>
            </a:r>
            <a:r>
              <a:rPr lang="es-ES" sz="1600" kern="100" dirty="0" err="1">
                <a:solidFill>
                  <a:schemeClr val="accent1"/>
                </a:solidFill>
                <a:cs typeface="Times New Roman"/>
              </a:rPr>
              <a:t>Helix</a:t>
            </a:r>
            <a:r>
              <a:rPr lang="es-ES" sz="1600" kern="100" dirty="0">
                <a:solidFill>
                  <a:schemeClr val="accent1"/>
                </a:solidFill>
                <a:cs typeface="Times New Roman"/>
              </a:rPr>
              <a:t> </a:t>
            </a:r>
            <a:r>
              <a:rPr lang="es-ES" sz="1600" kern="100" dirty="0" err="1">
                <a:solidFill>
                  <a:schemeClr val="accent1"/>
                </a:solidFill>
                <a:cs typeface="Times New Roman"/>
              </a:rPr>
              <a:t>systems</a:t>
            </a:r>
            <a:r>
              <a:rPr lang="es-ES" sz="1600" kern="100" dirty="0">
                <a:solidFill>
                  <a:schemeClr val="accent1"/>
                </a:solidFill>
                <a:cs typeface="Times New Roman"/>
              </a:rPr>
              <a:t>: </a:t>
            </a:r>
            <a:r>
              <a:rPr lang="es-ES" sz="1600" kern="100" dirty="0" err="1">
                <a:solidFill>
                  <a:schemeClr val="accent1"/>
                </a:solidFill>
                <a:cs typeface="Times New Roman"/>
              </a:rPr>
              <a:t>an</a:t>
            </a:r>
            <a:r>
              <a:rPr lang="es-ES" sz="1600" kern="100" dirty="0">
                <a:solidFill>
                  <a:schemeClr val="accent1"/>
                </a:solidFill>
                <a:cs typeface="Times New Roman"/>
              </a:rPr>
              <a:t> </a:t>
            </a:r>
            <a:r>
              <a:rPr lang="es-ES" sz="1600" kern="100" dirty="0" err="1">
                <a:solidFill>
                  <a:schemeClr val="accent1"/>
                </a:solidFill>
                <a:cs typeface="Times New Roman"/>
              </a:rPr>
              <a:t>analytical</a:t>
            </a:r>
            <a:r>
              <a:rPr lang="es-ES" sz="1600" kern="100" dirty="0">
                <a:solidFill>
                  <a:schemeClr val="accent1"/>
                </a:solidFill>
                <a:cs typeface="Times New Roman"/>
              </a:rPr>
              <a:t> </a:t>
            </a:r>
            <a:r>
              <a:rPr lang="es-ES" sz="1600" kern="100" dirty="0" err="1">
                <a:solidFill>
                  <a:schemeClr val="accent1"/>
                </a:solidFill>
                <a:cs typeface="Times New Roman"/>
              </a:rPr>
              <a:t>framework</a:t>
            </a:r>
            <a:r>
              <a:rPr lang="es-ES" sz="1600" kern="100" dirty="0">
                <a:solidFill>
                  <a:schemeClr val="accent1"/>
                </a:solidFill>
                <a:cs typeface="Times New Roman"/>
              </a:rPr>
              <a:t> </a:t>
            </a:r>
            <a:r>
              <a:rPr lang="es-ES" sz="1600" kern="100" dirty="0" err="1">
                <a:solidFill>
                  <a:schemeClr val="accent1"/>
                </a:solidFill>
                <a:cs typeface="Times New Roman"/>
              </a:rPr>
              <a:t>for</a:t>
            </a:r>
            <a:r>
              <a:rPr lang="es-ES" sz="1600" kern="100" dirty="0">
                <a:solidFill>
                  <a:schemeClr val="accent1"/>
                </a:solidFill>
                <a:cs typeface="Times New Roman"/>
              </a:rPr>
              <a:t> </a:t>
            </a:r>
            <a:r>
              <a:rPr lang="es-ES" sz="1600" kern="100" dirty="0" err="1">
                <a:solidFill>
                  <a:schemeClr val="accent1"/>
                </a:solidFill>
                <a:cs typeface="Times New Roman"/>
              </a:rPr>
              <a:t>innovation</a:t>
            </a:r>
            <a:r>
              <a:rPr lang="es-ES" sz="1600" kern="100" dirty="0">
                <a:solidFill>
                  <a:schemeClr val="accent1"/>
                </a:solidFill>
                <a:cs typeface="Times New Roman"/>
              </a:rPr>
              <a:t> </a:t>
            </a:r>
            <a:r>
              <a:rPr lang="es-ES" sz="1600" kern="100" dirty="0" err="1">
                <a:solidFill>
                  <a:schemeClr val="accent1"/>
                </a:solidFill>
                <a:cs typeface="Times New Roman"/>
              </a:rPr>
              <a:t>policy</a:t>
            </a:r>
            <a:r>
              <a:rPr lang="es-ES" sz="1600" kern="100" dirty="0">
                <a:solidFill>
                  <a:schemeClr val="accent1"/>
                </a:solidFill>
                <a:cs typeface="Times New Roman"/>
              </a:rPr>
              <a:t> and </a:t>
            </a:r>
            <a:r>
              <a:rPr lang="es-ES" sz="1600" kern="100" dirty="0" err="1">
                <a:solidFill>
                  <a:schemeClr val="accent1"/>
                </a:solidFill>
                <a:cs typeface="Times New Roman"/>
              </a:rPr>
              <a:t>practice</a:t>
            </a:r>
            <a:r>
              <a:rPr lang="es-ES" sz="1600" kern="100" dirty="0">
                <a:solidFill>
                  <a:schemeClr val="accent1"/>
                </a:solidFill>
                <a:cs typeface="Times New Roman"/>
              </a:rPr>
              <a:t> in </a:t>
            </a:r>
            <a:r>
              <a:rPr lang="es-ES" sz="1600" kern="100" dirty="0" err="1">
                <a:solidFill>
                  <a:schemeClr val="accent1"/>
                </a:solidFill>
                <a:cs typeface="Times New Roman"/>
              </a:rPr>
              <a:t>the</a:t>
            </a:r>
            <a:r>
              <a:rPr lang="es-ES" sz="1600" kern="100" dirty="0">
                <a:solidFill>
                  <a:schemeClr val="accent1"/>
                </a:solidFill>
                <a:cs typeface="Times New Roman"/>
              </a:rPr>
              <a:t> </a:t>
            </a:r>
            <a:r>
              <a:rPr lang="es-ES" sz="1600" kern="100" dirty="0" err="1">
                <a:solidFill>
                  <a:schemeClr val="accent1"/>
                </a:solidFill>
                <a:cs typeface="Times New Roman"/>
              </a:rPr>
              <a:t>Knowledge</a:t>
            </a:r>
            <a:r>
              <a:rPr lang="es-ES" sz="1600" kern="100" dirty="0">
                <a:solidFill>
                  <a:schemeClr val="accent1"/>
                </a:solidFill>
                <a:cs typeface="Times New Roman"/>
              </a:rPr>
              <a:t> </a:t>
            </a:r>
            <a:r>
              <a:rPr lang="es-ES" sz="1600" kern="100" dirty="0" err="1">
                <a:solidFill>
                  <a:schemeClr val="accent1"/>
                </a:solidFill>
                <a:cs typeface="Times New Roman"/>
              </a:rPr>
              <a:t>Society</a:t>
            </a:r>
            <a:r>
              <a:rPr lang="es-ES" sz="1600" kern="100" dirty="0">
                <a:solidFill>
                  <a:schemeClr val="accent1"/>
                </a:solidFill>
                <a:cs typeface="Times New Roman"/>
              </a:rPr>
              <a:t>. </a:t>
            </a:r>
            <a:r>
              <a:rPr lang="es-ES" sz="1600" kern="100" dirty="0" err="1">
                <a:solidFill>
                  <a:schemeClr val="accent1"/>
                </a:solidFill>
                <a:cs typeface="Times New Roman"/>
              </a:rPr>
              <a:t>Entrepreneurship</a:t>
            </a:r>
            <a:r>
              <a:rPr lang="es-ES" sz="1600" kern="100" dirty="0">
                <a:solidFill>
                  <a:schemeClr val="accent1"/>
                </a:solidFill>
                <a:cs typeface="Times New Roman"/>
              </a:rPr>
              <a:t> and </a:t>
            </a:r>
            <a:r>
              <a:rPr lang="es-ES" sz="1600" kern="100" dirty="0" err="1">
                <a:solidFill>
                  <a:schemeClr val="accent1"/>
                </a:solidFill>
                <a:cs typeface="Times New Roman"/>
              </a:rPr>
              <a:t>knowledge</a:t>
            </a:r>
            <a:r>
              <a:rPr lang="es-ES" sz="1600" kern="100" dirty="0">
                <a:solidFill>
                  <a:schemeClr val="accent1"/>
                </a:solidFill>
                <a:cs typeface="Times New Roman"/>
              </a:rPr>
              <a:t> </a:t>
            </a:r>
            <a:r>
              <a:rPr lang="es-ES" sz="1600" kern="100" dirty="0" err="1">
                <a:solidFill>
                  <a:schemeClr val="accent1"/>
                </a:solidFill>
                <a:cs typeface="Times New Roman"/>
              </a:rPr>
              <a:t>exchange</a:t>
            </a:r>
            <a:r>
              <a:rPr lang="es-ES" sz="1600" kern="100" dirty="0">
                <a:solidFill>
                  <a:schemeClr val="accent1"/>
                </a:solidFill>
                <a:cs typeface="Times New Roman"/>
              </a:rPr>
              <a:t>, 117-158.</a:t>
            </a:r>
          </a:p>
          <a:p>
            <a:pPr marL="285750" indent="-285750">
              <a:spcBef>
                <a:spcPts val="600"/>
              </a:spcBef>
              <a:spcAft>
                <a:spcPts val="600"/>
              </a:spcAft>
              <a:buFont typeface="Courier New" panose="02070309020205020404" pitchFamily="49" charset="0"/>
              <a:buChar char="o"/>
            </a:pPr>
            <a:endParaRPr lang="es-ES" sz="2000" noProof="0" dirty="0">
              <a:solidFill>
                <a:schemeClr val="accent1"/>
              </a:solidFill>
            </a:endParaRPr>
          </a:p>
          <a:p>
            <a:pPr>
              <a:lnSpc>
                <a:spcPct val="150000"/>
              </a:lnSpc>
              <a:spcBef>
                <a:spcPts val="600"/>
              </a:spcBef>
              <a:spcAft>
                <a:spcPts val="600"/>
              </a:spcAft>
            </a:pPr>
            <a:endParaRPr lang="es-ES" sz="1600" kern="100" noProof="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5096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38995" y="832940"/>
            <a:ext cx="10834847" cy="4214487"/>
          </a:xfrm>
          <a:prstGeom prst="rect">
            <a:avLst/>
          </a:prstGeom>
          <a:noFill/>
        </p:spPr>
        <p:txBody>
          <a:bodyPr wrap="square" lIns="91440" tIns="45720" rIns="91440" bIns="45720" anchor="t">
            <a:spAutoFit/>
          </a:bodyPr>
          <a:lstStyle/>
          <a:p>
            <a:pPr>
              <a:spcBef>
                <a:spcPts val="600"/>
              </a:spcBef>
              <a:spcAft>
                <a:spcPts val="600"/>
              </a:spcAft>
            </a:pPr>
            <a:r>
              <a:rPr lang="es-ES" sz="1600" kern="100" dirty="0" err="1">
                <a:solidFill>
                  <a:schemeClr val="accent1"/>
                </a:solidFill>
                <a:ea typeface="Aptos" panose="020B0004020202020204" pitchFamily="34" charset="0"/>
                <a:cs typeface="Times New Roman" panose="02020603050405020304" pitchFamily="18" charset="0"/>
              </a:rPr>
              <a:t>The</a:t>
            </a:r>
            <a:r>
              <a:rPr lang="es-ES" sz="1600" kern="100" dirty="0">
                <a:solidFill>
                  <a:schemeClr val="accent1"/>
                </a:solidFill>
                <a:ea typeface="Aptos" panose="020B0004020202020204" pitchFamily="34" charset="0"/>
                <a:cs typeface="Times New Roman" panose="02020603050405020304" pitchFamily="18" charset="0"/>
              </a:rPr>
              <a:t> Town of </a:t>
            </a:r>
            <a:r>
              <a:rPr lang="es-ES" sz="1600" kern="100" dirty="0" err="1">
                <a:solidFill>
                  <a:schemeClr val="accent1"/>
                </a:solidFill>
                <a:ea typeface="Aptos" panose="020B0004020202020204" pitchFamily="34" charset="0"/>
                <a:cs typeface="Times New Roman" panose="02020603050405020304" pitchFamily="18" charset="0"/>
              </a:rPr>
              <a:t>Gawler</a:t>
            </a:r>
            <a:r>
              <a:rPr lang="es-ES" sz="1600" kern="100" dirty="0">
                <a:solidFill>
                  <a:schemeClr val="accent1"/>
                </a:solidFill>
                <a:ea typeface="Aptos" panose="020B0004020202020204" pitchFamily="34" charset="0"/>
                <a:cs typeface="Times New Roman" panose="02020603050405020304" pitchFamily="18" charset="0"/>
              </a:rPr>
              <a:t> (2016) THE BUSINESS INNOVATION HUB a place </a:t>
            </a:r>
            <a:r>
              <a:rPr lang="es-ES" sz="1600" kern="100" dirty="0" err="1">
                <a:solidFill>
                  <a:schemeClr val="accent1"/>
                </a:solidFill>
                <a:ea typeface="Aptos" panose="020B0004020202020204" pitchFamily="34" charset="0"/>
                <a:cs typeface="Times New Roman" panose="02020603050405020304" pitchFamily="18" charset="0"/>
              </a:rPr>
              <a:t>for</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growing</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business</a:t>
            </a:r>
            <a:r>
              <a:rPr lang="es-ES" sz="1600" kern="100" dirty="0">
                <a:solidFill>
                  <a:schemeClr val="accent1"/>
                </a:solidFill>
                <a:ea typeface="Aptos" panose="020B0004020202020204" pitchFamily="34" charset="0"/>
                <a:cs typeface="Times New Roman" panose="02020603050405020304" pitchFamily="18" charset="0"/>
              </a:rPr>
              <a:t> and </a:t>
            </a:r>
            <a:r>
              <a:rPr lang="es-ES" sz="1600" kern="100" dirty="0" err="1">
                <a:solidFill>
                  <a:schemeClr val="accent1"/>
                </a:solidFill>
                <a:ea typeface="Aptos" panose="020B0004020202020204" pitchFamily="34" charset="0"/>
                <a:cs typeface="Times New Roman" panose="02020603050405020304" pitchFamily="18" charset="0"/>
              </a:rPr>
              <a:t>creating</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jobs</a:t>
            </a:r>
            <a:r>
              <a:rPr lang="es-ES" sz="1600" kern="100" dirty="0">
                <a:solidFill>
                  <a:schemeClr val="accent1"/>
                </a:solidFill>
                <a:ea typeface="Aptos" panose="020B0004020202020204" pitchFamily="34" charset="0"/>
                <a:cs typeface="Times New Roman" panose="02020603050405020304" pitchFamily="18" charset="0"/>
              </a:rPr>
              <a:t> in </a:t>
            </a:r>
            <a:r>
              <a:rPr lang="es-ES" sz="1600" kern="100" dirty="0" err="1">
                <a:solidFill>
                  <a:schemeClr val="accent1"/>
                </a:solidFill>
                <a:ea typeface="Aptos" panose="020B0004020202020204" pitchFamily="34" charset="0"/>
                <a:cs typeface="Times New Roman" panose="02020603050405020304" pitchFamily="18" charset="0"/>
              </a:rPr>
              <a:t>Gawler</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err="1">
                <a:solidFill>
                  <a:schemeClr val="accent1"/>
                </a:solidFill>
                <a:ea typeface="Aptos" panose="020B0004020202020204" pitchFamily="34" charset="0"/>
                <a:cs typeface="Times New Roman" panose="02020603050405020304" pitchFamily="18" charset="0"/>
              </a:rPr>
              <a:t>through</a:t>
            </a:r>
            <a:r>
              <a:rPr lang="es-ES" sz="1600" kern="100" dirty="0">
                <a:solidFill>
                  <a:schemeClr val="accent1"/>
                </a:solidFill>
                <a:ea typeface="Aptos" panose="020B0004020202020204" pitchFamily="34" charset="0"/>
                <a:cs typeface="Times New Roman" panose="02020603050405020304" pitchFamily="18" charset="0"/>
              </a:rPr>
              <a:t> digital </a:t>
            </a:r>
            <a:r>
              <a:rPr lang="es-ES" sz="1600" kern="100" dirty="0" err="1">
                <a:solidFill>
                  <a:schemeClr val="accent1"/>
                </a:solidFill>
                <a:ea typeface="Aptos" panose="020B0004020202020204" pitchFamily="34" charset="0"/>
                <a:cs typeface="Times New Roman" panose="02020603050405020304" pitchFamily="18" charset="0"/>
              </a:rPr>
              <a:t>business</a:t>
            </a:r>
            <a:r>
              <a:rPr lang="es-ES" sz="1600" kern="100" dirty="0">
                <a:solidFill>
                  <a:schemeClr val="accent1"/>
                </a:solidFill>
                <a:ea typeface="Aptos" panose="020B0004020202020204" pitchFamily="34" charset="0"/>
                <a:cs typeface="Times New Roman" panose="02020603050405020304" pitchFamily="18" charset="0"/>
              </a:rPr>
              <a:t>, online </a:t>
            </a:r>
            <a:r>
              <a:rPr lang="es-ES" sz="1600" kern="100" dirty="0" err="1">
                <a:solidFill>
                  <a:schemeClr val="accent1"/>
                </a:solidFill>
                <a:ea typeface="Aptos" panose="020B0004020202020204" pitchFamily="34" charset="0"/>
                <a:cs typeface="Times New Roman" panose="02020603050405020304" pitchFamily="18" charset="0"/>
              </a:rPr>
              <a:t>source</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a:solidFill>
                  <a:schemeClr val="accent1"/>
                </a:solidFill>
                <a:ea typeface="Aptos" panose="020B0004020202020204" pitchFamily="34" charset="0"/>
                <a:cs typeface="Times New Roman" panose="02020603050405020304" pitchFamily="18" charset="0"/>
                <a:hlinkClick r:id="rId2"/>
              </a:rPr>
              <a:t>https://www.gawler.sa.gov.au/__data/assets/pdf_file/0024/219552/28-02-2017-council-agenda-item-15.3-attachments-confidential-revoked-22-05-2018.pdf</a:t>
            </a:r>
            <a:endParaRPr lang="es-ES" sz="1600" kern="100" dirty="0">
              <a:solidFill>
                <a:schemeClr val="accent1"/>
              </a:solidFill>
              <a:ea typeface="Aptos" panose="020B0004020202020204" pitchFamily="34" charset="0"/>
              <a:cs typeface="Times New Roman" panose="02020603050405020304" pitchFamily="18" charset="0"/>
            </a:endParaRPr>
          </a:p>
          <a:p>
            <a:pPr>
              <a:spcBef>
                <a:spcPts val="600"/>
              </a:spcBef>
              <a:spcAft>
                <a:spcPts val="600"/>
              </a:spcAft>
            </a:pPr>
            <a:r>
              <a:rPr lang="es-ES" sz="1600" kern="100" dirty="0" err="1">
                <a:solidFill>
                  <a:schemeClr val="accent1"/>
                </a:solidFill>
                <a:ea typeface="Aptos" panose="020B0004020202020204" pitchFamily="34" charset="0"/>
                <a:cs typeface="Times New Roman"/>
              </a:rPr>
              <a:t>The</a:t>
            </a:r>
            <a:r>
              <a:rPr lang="es-ES" sz="1600" kern="100" dirty="0">
                <a:solidFill>
                  <a:schemeClr val="accent1"/>
                </a:solidFill>
                <a:ea typeface="Aptos" panose="020B0004020202020204" pitchFamily="34" charset="0"/>
                <a:cs typeface="Times New Roman"/>
              </a:rPr>
              <a:t> Town of </a:t>
            </a:r>
            <a:r>
              <a:rPr lang="es-ES" sz="1600" kern="100" dirty="0" err="1">
                <a:solidFill>
                  <a:schemeClr val="accent1"/>
                </a:solidFill>
                <a:ea typeface="Aptos" panose="020B0004020202020204" pitchFamily="34" charset="0"/>
                <a:cs typeface="Times New Roman"/>
              </a:rPr>
              <a:t>Gawler</a:t>
            </a:r>
            <a:r>
              <a:rPr lang="es-ES" sz="1600" kern="100" dirty="0">
                <a:solidFill>
                  <a:schemeClr val="accent1"/>
                </a:solidFill>
                <a:ea typeface="Aptos" panose="020B0004020202020204" pitchFamily="34" charset="0"/>
                <a:cs typeface="Times New Roman"/>
              </a:rPr>
              <a:t> (2016) THE BUSINESS INNOVATION HUB a place </a:t>
            </a:r>
            <a:r>
              <a:rPr lang="es-ES" sz="1600" kern="100" dirty="0" err="1">
                <a:solidFill>
                  <a:schemeClr val="accent1"/>
                </a:solidFill>
                <a:ea typeface="Aptos" panose="020B0004020202020204" pitchFamily="34" charset="0"/>
                <a:cs typeface="Times New Roman"/>
              </a:rPr>
              <a:t>for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growing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and </a:t>
            </a:r>
            <a:r>
              <a:rPr lang="es-ES" sz="1600" kern="100" dirty="0" err="1">
                <a:solidFill>
                  <a:schemeClr val="accent1"/>
                </a:solidFill>
                <a:ea typeface="Aptos" panose="020B0004020202020204" pitchFamily="34" charset="0"/>
                <a:cs typeface="Times New Roman"/>
              </a:rPr>
              <a:t>creating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jobs</a:t>
            </a:r>
            <a:r>
              <a:rPr lang="es-ES" sz="1600" kern="100" dirty="0">
                <a:solidFill>
                  <a:schemeClr val="accent1"/>
                </a:solidFill>
                <a:ea typeface="Aptos" panose="020B0004020202020204" pitchFamily="34" charset="0"/>
                <a:cs typeface="Times New Roman"/>
              </a:rPr>
              <a:t> in </a:t>
            </a:r>
            <a:r>
              <a:rPr lang="es-ES" sz="1600" kern="100" dirty="0" err="1">
                <a:solidFill>
                  <a:schemeClr val="accent1"/>
                </a:solidFill>
                <a:ea typeface="Aptos" panose="020B0004020202020204" pitchFamily="34" charset="0"/>
                <a:cs typeface="Times New Roman"/>
              </a:rPr>
              <a:t>Gawler</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through</a:t>
            </a:r>
            <a:r>
              <a:rPr lang="es-ES" sz="1600" kern="100" dirty="0">
                <a:solidFill>
                  <a:schemeClr val="accent1"/>
                </a:solidFill>
                <a:ea typeface="Aptos" panose="020B0004020202020204" pitchFamily="34" charset="0"/>
                <a:cs typeface="Times New Roman"/>
              </a:rPr>
              <a:t> digital </a:t>
            </a:r>
            <a:r>
              <a:rPr lang="es-ES" sz="1600" kern="100" dirty="0" err="1">
                <a:solidFill>
                  <a:schemeClr val="accent1"/>
                </a:solidFill>
                <a:ea typeface="Aptos" panose="020B0004020202020204" pitchFamily="34" charset="0"/>
                <a:cs typeface="Times New Roman"/>
              </a:rPr>
              <a:t>business</a:t>
            </a:r>
            <a:r>
              <a:rPr lang="es-ES" sz="1600" kern="100" dirty="0">
                <a:solidFill>
                  <a:schemeClr val="accent1"/>
                </a:solidFill>
                <a:ea typeface="Aptos" panose="020B0004020202020204" pitchFamily="34" charset="0"/>
                <a:cs typeface="Times New Roman"/>
              </a:rPr>
              <a:t>, online </a:t>
            </a:r>
            <a:r>
              <a:rPr lang="es-ES" sz="1600" kern="100" dirty="0" err="1">
                <a:solidFill>
                  <a:schemeClr val="accent1"/>
                </a:solidFill>
                <a:ea typeface="Aptos" panose="020B0004020202020204" pitchFamily="34" charset="0"/>
                <a:cs typeface="Times New Roman"/>
              </a:rPr>
              <a:t>source</a:t>
            </a:r>
            <a:r>
              <a:rPr lang="es-ES" sz="1600" kern="100" dirty="0">
                <a:solidFill>
                  <a:schemeClr val="accent1"/>
                </a:solidFill>
                <a:ea typeface="Aptos" panose="020B0004020202020204" pitchFamily="34" charset="0"/>
                <a:cs typeface="Times New Roman"/>
              </a:rPr>
              <a:t>: </a:t>
            </a:r>
            <a:r>
              <a:rPr lang="es-ES" sz="1600" kern="100" dirty="0">
                <a:solidFill>
                  <a:schemeClr val="bg1">
                    <a:lumMod val="75000"/>
                  </a:schemeClr>
                </a:solidFill>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https://www.gawler.sa.gov.au/__data/assets/pdf_file/0024/219552/28-02-2017-council-agenda-item-15.3-attachments-confidential-revoked-22-05-2018.pdf</a:t>
            </a:r>
            <a:r>
              <a:rPr lang="es-ES" sz="1600" kern="100" dirty="0">
                <a:solidFill>
                  <a:schemeClr val="bg1">
                    <a:lumMod val="75000"/>
                  </a:schemeClr>
                </a:solidFill>
                <a:ea typeface="Aptos" panose="020B0004020202020204" pitchFamily="34" charset="0"/>
                <a:cs typeface="Times New Roman"/>
              </a:rPr>
              <a:t> </a:t>
            </a:r>
          </a:p>
          <a:p>
            <a:pPr>
              <a:spcBef>
                <a:spcPts val="600"/>
              </a:spcBef>
              <a:spcAft>
                <a:spcPts val="600"/>
              </a:spcAft>
            </a:pPr>
            <a:r>
              <a:rPr lang="es-ES" sz="1600" kern="100" dirty="0" err="1">
                <a:solidFill>
                  <a:schemeClr val="accent1"/>
                </a:solidFill>
                <a:ea typeface="Aptos" panose="020B0004020202020204" pitchFamily="34" charset="0"/>
                <a:cs typeface="Times New Roman" panose="02020603050405020304" pitchFamily="18" charset="0"/>
              </a:rPr>
              <a:t>Todeva</a:t>
            </a:r>
            <a:r>
              <a:rPr lang="es-ES" sz="1600" kern="100" dirty="0">
                <a:solidFill>
                  <a:schemeClr val="accent1"/>
                </a:solidFill>
                <a:ea typeface="Aptos" panose="020B0004020202020204" pitchFamily="34" charset="0"/>
                <a:cs typeface="Times New Roman" panose="02020603050405020304" pitchFamily="18" charset="0"/>
              </a:rPr>
              <a:t>, E. (2006) Business Networks: </a:t>
            </a:r>
            <a:r>
              <a:rPr lang="es-ES" sz="1600" kern="100" dirty="0" err="1">
                <a:solidFill>
                  <a:schemeClr val="accent1"/>
                </a:solidFill>
                <a:ea typeface="Aptos" panose="020B0004020202020204" pitchFamily="34" charset="0"/>
                <a:cs typeface="Times New Roman" panose="02020603050405020304" pitchFamily="18" charset="0"/>
              </a:rPr>
              <a:t>Strategy</a:t>
            </a:r>
            <a:r>
              <a:rPr lang="es-ES" sz="1600" kern="100" dirty="0">
                <a:solidFill>
                  <a:schemeClr val="accent1"/>
                </a:solidFill>
                <a:ea typeface="Aptos" panose="020B0004020202020204" pitchFamily="34" charset="0"/>
                <a:cs typeface="Times New Roman" panose="02020603050405020304" pitchFamily="18" charset="0"/>
              </a:rPr>
              <a:t> &amp; </a:t>
            </a:r>
            <a:r>
              <a:rPr lang="es-ES" sz="1600" kern="100" dirty="0" err="1">
                <a:solidFill>
                  <a:schemeClr val="accent1"/>
                </a:solidFill>
                <a:ea typeface="Aptos" panose="020B0004020202020204" pitchFamily="34" charset="0"/>
                <a:cs typeface="Times New Roman" panose="02020603050405020304" pitchFamily="18" charset="0"/>
              </a:rPr>
              <a:t>Structure</a:t>
            </a:r>
            <a:r>
              <a:rPr lang="es-ES" sz="1600" kern="100" dirty="0">
                <a:solidFill>
                  <a:schemeClr val="accent1"/>
                </a:solidFill>
                <a:ea typeface="Aptos" panose="020B0004020202020204" pitchFamily="34" charset="0"/>
                <a:cs typeface="Times New Roman" panose="02020603050405020304" pitchFamily="18" charset="0"/>
              </a:rPr>
              <a:t>, New York: Taylor &amp; Francis</a:t>
            </a:r>
          </a:p>
          <a:p>
            <a:pPr>
              <a:spcBef>
                <a:spcPts val="600"/>
              </a:spcBef>
              <a:spcAft>
                <a:spcPts val="600"/>
              </a:spcAft>
            </a:pPr>
            <a:r>
              <a:rPr lang="es-ES" sz="1600" kern="100" dirty="0" err="1">
                <a:solidFill>
                  <a:schemeClr val="accent1"/>
                </a:solidFill>
                <a:ea typeface="Aptos" panose="020B0004020202020204" pitchFamily="34" charset="0"/>
                <a:cs typeface="Times New Roman" panose="02020603050405020304" pitchFamily="18" charset="0"/>
              </a:rPr>
              <a:t>Todeva</a:t>
            </a:r>
            <a:r>
              <a:rPr lang="es-ES" sz="1600" kern="100" dirty="0">
                <a:solidFill>
                  <a:schemeClr val="accent1"/>
                </a:solidFill>
                <a:ea typeface="Aptos" panose="020B0004020202020204" pitchFamily="34" charset="0"/>
                <a:cs typeface="Times New Roman" panose="02020603050405020304" pitchFamily="18" charset="0"/>
              </a:rPr>
              <a:t>, E. (2011) Business Networks, online </a:t>
            </a:r>
            <a:r>
              <a:rPr lang="es-ES" sz="1600" kern="100" dirty="0" err="1">
                <a:solidFill>
                  <a:schemeClr val="accent1"/>
                </a:solidFill>
                <a:ea typeface="Aptos" panose="020B0004020202020204" pitchFamily="34" charset="0"/>
                <a:cs typeface="Times New Roman" panose="02020603050405020304" pitchFamily="18" charset="0"/>
              </a:rPr>
              <a:t>source</a:t>
            </a:r>
            <a:r>
              <a:rPr lang="es-ES" sz="1600" kern="100" dirty="0">
                <a:solidFill>
                  <a:schemeClr val="accent1"/>
                </a:solidFill>
                <a:ea typeface="Aptos" panose="020B0004020202020204" pitchFamily="34" charset="0"/>
                <a:cs typeface="Times New Roman" panose="02020603050405020304" pitchFamily="18" charset="0"/>
              </a:rPr>
              <a:t>:  </a:t>
            </a:r>
            <a:r>
              <a:rPr lang="es-ES" sz="1600" kern="100" dirty="0">
                <a:solidFill>
                  <a:schemeClr val="accent1"/>
                </a:solidFill>
                <a:ea typeface="Aptos" panose="020B0004020202020204" pitchFamily="34" charset="0"/>
                <a:cs typeface="Times New Roman" panose="02020603050405020304" pitchFamily="18" charset="0"/>
                <a:hlinkClick r:id="rId3"/>
              </a:rPr>
              <a:t>https://www.researchgate.net/publication/228215998_Business_Networks</a:t>
            </a:r>
            <a:endParaRPr lang="es-ES" sz="1600" kern="100" dirty="0">
              <a:solidFill>
                <a:schemeClr val="accent1"/>
              </a:solidFill>
              <a:ea typeface="Aptos" panose="020B0004020202020204" pitchFamily="34" charset="0"/>
              <a:cs typeface="Times New Roman" panose="02020603050405020304" pitchFamily="18" charset="0"/>
            </a:endParaRPr>
          </a:p>
          <a:p>
            <a:pPr>
              <a:spcBef>
                <a:spcPts val="600"/>
              </a:spcBef>
              <a:spcAft>
                <a:spcPts val="600"/>
              </a:spcAft>
            </a:pPr>
            <a:r>
              <a:rPr lang="es-ES" sz="1600" kern="100" dirty="0" err="1">
                <a:solidFill>
                  <a:schemeClr val="accent1"/>
                </a:solidFill>
                <a:ea typeface="Aptos" panose="020B0004020202020204" pitchFamily="34" charset="0"/>
                <a:cs typeface="Times New Roman"/>
              </a:rPr>
              <a:t>Twomey</a:t>
            </a:r>
            <a:r>
              <a:rPr lang="es-ES" sz="1600" kern="100" dirty="0">
                <a:solidFill>
                  <a:schemeClr val="accent1"/>
                </a:solidFill>
                <a:ea typeface="Aptos" panose="020B0004020202020204" pitchFamily="34" charset="0"/>
                <a:cs typeface="Times New Roman"/>
              </a:rPr>
              <a:t>, B. (2020). </a:t>
            </a:r>
            <a:r>
              <a:rPr lang="es-ES" sz="1600" kern="100" dirty="0" err="1">
                <a:solidFill>
                  <a:schemeClr val="accent1"/>
                </a:solidFill>
                <a:ea typeface="Aptos" panose="020B0004020202020204" pitchFamily="34" charset="0"/>
                <a:cs typeface="Times New Roman"/>
              </a:rPr>
              <a:t>Understanding</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Japanese</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Keiretsu</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Investopedia</a:t>
            </a:r>
            <a:r>
              <a:rPr lang="es-ES" sz="1600" kern="100" dirty="0">
                <a:solidFill>
                  <a:schemeClr val="accent1"/>
                </a:solidFill>
                <a:ea typeface="Aptos" panose="020B0004020202020204" pitchFamily="34" charset="0"/>
                <a:cs typeface="Times New Roman"/>
              </a:rPr>
              <a:t>, LLC. New York, NY, USA. </a:t>
            </a:r>
            <a:r>
              <a:rPr lang="es-ES" sz="1600" kern="100" dirty="0" err="1">
                <a:solidFill>
                  <a:schemeClr val="accent1"/>
                </a:solidFill>
                <a:ea typeface="Aptos" panose="020B0004020202020204" pitchFamily="34" charset="0"/>
                <a:cs typeface="Times New Roman"/>
              </a:rPr>
              <a:t>Available</a:t>
            </a:r>
            <a:r>
              <a:rPr lang="es-ES" sz="1600" kern="100" dirty="0">
                <a:solidFill>
                  <a:schemeClr val="accent1"/>
                </a:solidFill>
                <a:ea typeface="Aptos" panose="020B0004020202020204" pitchFamily="34" charset="0"/>
                <a:cs typeface="Times New Roman"/>
              </a:rPr>
              <a:t> in:&lt; </a:t>
            </a:r>
            <a:r>
              <a:rPr lang="es-ES" sz="1600" kern="100" dirty="0">
                <a:solidFill>
                  <a:schemeClr val="accent1"/>
                </a:solidFill>
                <a:ea typeface="Aptos" panose="020B0004020202020204" pitchFamily="34" charset="0"/>
                <a:cs typeface="Times New Roman"/>
                <a:hlinkClick r:id="rId4"/>
              </a:rPr>
              <a:t>https://www.investopedia.com/articles/economics/09/japanese-keiretsu.asp</a:t>
            </a:r>
            <a:r>
              <a:rPr lang="es-ES" sz="1600" kern="100" dirty="0">
                <a:solidFill>
                  <a:schemeClr val="accent1"/>
                </a:solidFill>
                <a:ea typeface="Aptos" panose="020B0004020202020204" pitchFamily="34" charset="0"/>
                <a:cs typeface="Times New Roman"/>
              </a:rPr>
              <a:t>&gt;. </a:t>
            </a:r>
            <a:r>
              <a:rPr lang="es-ES" sz="1600" kern="100" dirty="0" err="1">
                <a:solidFill>
                  <a:schemeClr val="accent1"/>
                </a:solidFill>
                <a:ea typeface="Aptos" panose="020B0004020202020204" pitchFamily="34" charset="0"/>
                <a:cs typeface="Times New Roman"/>
              </a:rPr>
              <a:t>Accessed</a:t>
            </a:r>
            <a:r>
              <a:rPr lang="es-ES" sz="1600" kern="100" dirty="0">
                <a:solidFill>
                  <a:schemeClr val="accent1"/>
                </a:solidFill>
                <a:ea typeface="Aptos" panose="020B0004020202020204" pitchFamily="34" charset="0"/>
                <a:cs typeface="Times New Roman"/>
              </a:rPr>
              <a:t>: </a:t>
            </a:r>
            <a:r>
              <a:rPr lang="es-ES" sz="1600" kern="100" dirty="0" err="1">
                <a:solidFill>
                  <a:schemeClr val="accent1"/>
                </a:solidFill>
                <a:ea typeface="Aptos" panose="020B0004020202020204" pitchFamily="34" charset="0"/>
                <a:cs typeface="Times New Roman"/>
              </a:rPr>
              <a:t>sep</a:t>
            </a:r>
            <a:r>
              <a:rPr lang="es-ES" sz="1600" kern="100" dirty="0">
                <a:solidFill>
                  <a:schemeClr val="accent1"/>
                </a:solidFill>
                <a:ea typeface="Aptos" panose="020B0004020202020204" pitchFamily="34" charset="0"/>
                <a:cs typeface="Times New Roman"/>
              </a:rPr>
              <a:t>, 21, 2020.</a:t>
            </a:r>
          </a:p>
          <a:p>
            <a:pPr>
              <a:lnSpc>
                <a:spcPct val="115000"/>
              </a:lnSpc>
              <a:spcAft>
                <a:spcPts val="800"/>
              </a:spcAft>
            </a:pPr>
            <a:endParaRPr lang="es-ES" sz="1400" kern="100" noProof="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s-ES" noProof="0" dirty="0"/>
              <a:t>Socios FEM-Up</a:t>
            </a:r>
          </a:p>
        </p:txBody>
      </p:sp>
      <p:sp>
        <p:nvSpPr>
          <p:cNvPr id="4" name="CuadroTexto 3">
            <a:extLst>
              <a:ext uri="{FF2B5EF4-FFF2-40B4-BE49-F238E27FC236}">
                <a16:creationId xmlns:a16="http://schemas.microsoft.com/office/drawing/2014/main" id="{DE8F5A38-DB1A-7459-DAF0-BC6FF379A424}"/>
              </a:ext>
            </a:extLst>
          </p:cNvPr>
          <p:cNvSpPr txBox="1"/>
          <p:nvPr/>
        </p:nvSpPr>
        <p:spPr>
          <a:xfrm>
            <a:off x="6558116" y="2391385"/>
            <a:ext cx="4607724" cy="1569660"/>
          </a:xfrm>
          <a:prstGeom prst="rect">
            <a:avLst/>
          </a:prstGeom>
          <a:noFill/>
        </p:spPr>
        <p:txBody>
          <a:bodyPr wrap="square">
            <a:spAutoFit/>
          </a:bodyPr>
          <a:lstStyle/>
          <a:p>
            <a:r>
              <a:rPr lang="es-ES" sz="3200" b="1" noProof="0" dirty="0">
                <a:solidFill>
                  <a:srgbClr val="F3B75B"/>
                </a:solidFill>
                <a:latin typeface="Raleway"/>
              </a:rPr>
              <a:t>¡Gracias por completar esta unidad!</a:t>
            </a:r>
            <a:endParaRPr lang="es-ES" sz="3200" noProof="0"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561132" y="3075057"/>
            <a:ext cx="9069735" cy="707886"/>
          </a:xfrm>
          <a:prstGeom prst="rect">
            <a:avLst/>
          </a:prstGeom>
          <a:noFill/>
        </p:spPr>
        <p:txBody>
          <a:bodyPr wrap="square" rtlCol="0">
            <a:spAutoFit/>
          </a:bodyPr>
          <a:lstStyle/>
          <a:p>
            <a:pPr algn="ctr"/>
            <a:r>
              <a:rPr lang="es-ES" sz="2000" noProof="0" dirty="0">
                <a:solidFill>
                  <a:schemeClr val="accent1"/>
                </a:solidFill>
              </a:rPr>
              <a:t>‘</a:t>
            </a:r>
            <a:r>
              <a:rPr lang="es-ES" sz="2000" i="1" noProof="0" dirty="0">
                <a:solidFill>
                  <a:schemeClr val="accent1"/>
                </a:solidFill>
              </a:rPr>
              <a:t>Negociar es conseguir el mejor acuerdo posible de la mejor manera posible</a:t>
            </a:r>
            <a:r>
              <a:rPr lang="es-ES" sz="2000" noProof="0" dirty="0">
                <a:solidFill>
                  <a:schemeClr val="accent1"/>
                </a:solidFill>
              </a:rPr>
              <a:t>’ Anónimo</a:t>
            </a: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5210" y="1681329"/>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98758" y="6334667"/>
            <a:ext cx="2792941" cy="246221"/>
          </a:xfrm>
          <a:prstGeom prst="rect">
            <a:avLst/>
          </a:prstGeom>
          <a:noFill/>
        </p:spPr>
        <p:txBody>
          <a:bodyPr wrap="square">
            <a:spAutoFit/>
          </a:bodyPr>
          <a:lstStyle/>
          <a:p>
            <a:pPr algn="ctr"/>
            <a:r>
              <a:rPr lang="es-ES" sz="1000" noProof="0" dirty="0">
                <a:solidFill>
                  <a:schemeClr val="accent1"/>
                </a:solidFill>
              </a:rPr>
              <a:t>Fuente de Imagen: Istockphoto.com</a:t>
            </a:r>
          </a:p>
        </p:txBody>
      </p:sp>
    </p:spTree>
    <p:extLst>
      <p:ext uri="{BB962C8B-B14F-4D97-AF65-F5344CB8AC3E}">
        <p14:creationId xmlns:p14="http://schemas.microsoft.com/office/powerpoint/2010/main" val="1457328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603504" y="-217435"/>
            <a:ext cx="10750296" cy="3010055"/>
          </a:xfrm>
          <a:prstGeom prst="rect">
            <a:avLst/>
          </a:prstGeom>
          <a:noFill/>
        </p:spPr>
        <p:txBody>
          <a:bodyPr wrap="square">
            <a:spAutoFit/>
          </a:bodyPr>
          <a:lstStyle/>
          <a:p>
            <a:br>
              <a:rPr lang="es-ES" sz="3400" b="1" noProof="0" dirty="0"/>
            </a:br>
            <a:r>
              <a:rPr lang="es-ES" sz="3400" b="1" noProof="0" dirty="0"/>
              <a:t>Introducción a los conceptos básicos de la negociación y a las técnicas de negociación</a:t>
            </a:r>
            <a:br>
              <a:rPr lang="es-ES" sz="1800" b="1" noProof="0" dirty="0">
                <a:latin typeface="+mn-lt"/>
                <a:ea typeface="Noto Sans" panose="020B0502040504020204" pitchFamily="34" charset="0"/>
                <a:cs typeface="Noto Sans" panose="020B0502040504020204" pitchFamily="34" charset="0"/>
              </a:rPr>
            </a:br>
            <a:br>
              <a:rPr lang="es-ES" sz="1600" b="1" noProof="0" dirty="0">
                <a:latin typeface="+mn-lt"/>
                <a:ea typeface="Noto Sans" panose="020B0502040504020204" pitchFamily="34" charset="0"/>
                <a:cs typeface="Noto Sans" panose="020B0502040504020204" pitchFamily="34" charset="0"/>
              </a:rPr>
            </a:br>
            <a:endParaRPr lang="es-ES" sz="1600" b="1" noProof="0" dirty="0">
              <a:solidFill>
                <a:schemeClr val="accent1"/>
              </a:solidFill>
              <a:latin typeface="+mn-lt"/>
              <a:ea typeface="Noto Sans" panose="020B0502040504020204" pitchFamily="34" charset="0"/>
              <a:cs typeface="Noto Sans" panose="020B0502040504020204" pitchFamily="34" charset="0"/>
            </a:endParaRPr>
          </a:p>
          <a:p>
            <a:pPr algn="just">
              <a:lnSpc>
                <a:spcPct val="100000"/>
              </a:lnSpc>
              <a:spcBef>
                <a:spcPts val="600"/>
              </a:spcBef>
              <a:spcAft>
                <a:spcPts val="600"/>
              </a:spcAft>
            </a:pPr>
            <a:r>
              <a:rPr lang="es-ES" sz="1600" dirty="0">
                <a:solidFill>
                  <a:schemeClr val="accent1"/>
                </a:solidFill>
                <a:latin typeface="Raleway  "/>
                <a:ea typeface="Noto Sans" panose="020B0502040504020204" pitchFamily="34" charset="0"/>
                <a:cs typeface="Noto Sans" panose="020B0502040504020204" pitchFamily="34" charset="0"/>
              </a:rPr>
              <a:t>La </a:t>
            </a:r>
            <a:r>
              <a:rPr lang="es-ES" sz="1600" b="1" dirty="0">
                <a:solidFill>
                  <a:schemeClr val="accent1"/>
                </a:solidFill>
                <a:latin typeface="Raleway  "/>
                <a:ea typeface="Noto Sans" panose="020B0502040504020204" pitchFamily="34" charset="0"/>
                <a:cs typeface="Noto Sans" panose="020B0502040504020204" pitchFamily="34" charset="0"/>
              </a:rPr>
              <a:t>negociación</a:t>
            </a:r>
            <a:r>
              <a:rPr lang="es-ES" sz="1600" dirty="0">
                <a:solidFill>
                  <a:schemeClr val="accent1"/>
                </a:solidFill>
                <a:latin typeface="Raleway  "/>
                <a:ea typeface="Noto Sans" panose="020B0502040504020204" pitchFamily="34" charset="0"/>
                <a:cs typeface="Noto Sans" panose="020B0502040504020204" pitchFamily="34" charset="0"/>
              </a:rPr>
              <a:t> es un proceso mediante el cual las personas resuelven diferencias y problemas entre ellas. Se utiliza para evitar y acordar cualquier tipo de disputa o desacuerdo, mientras que la gestión de conflictos consiste en estrategias para resolver estas diferencias de manera positiva, con el fin de solucionar disputas y desacuerdos entre personas.</a:t>
            </a:r>
          </a:p>
        </p:txBody>
      </p:sp>
      <p:sp>
        <p:nvSpPr>
          <p:cNvPr id="5" name="Metin kutusu 4">
            <a:extLst>
              <a:ext uri="{FF2B5EF4-FFF2-40B4-BE49-F238E27FC236}">
                <a16:creationId xmlns:a16="http://schemas.microsoft.com/office/drawing/2014/main" id="{A1B87E64-DC22-6E89-CA03-CBFB0B7C9BD2}"/>
              </a:ext>
            </a:extLst>
          </p:cNvPr>
          <p:cNvSpPr txBox="1"/>
          <p:nvPr/>
        </p:nvSpPr>
        <p:spPr>
          <a:xfrm>
            <a:off x="716188" y="2958247"/>
            <a:ext cx="6794823" cy="1477328"/>
          </a:xfrm>
          <a:prstGeom prst="rect">
            <a:avLst/>
          </a:prstGeom>
          <a:solidFill>
            <a:schemeClr val="bg1">
              <a:lumMod val="60000"/>
              <a:lumOff val="40000"/>
            </a:schemeClr>
          </a:solidFill>
          <a:ln>
            <a:noFill/>
          </a:ln>
        </p:spPr>
        <p:txBody>
          <a:bodyPr wrap="square">
            <a:spAutoFit/>
          </a:bodyPr>
          <a:lstStyle/>
          <a:p>
            <a:pPr>
              <a:spcBef>
                <a:spcPts val="600"/>
              </a:spcBef>
              <a:spcAft>
                <a:spcPts val="600"/>
              </a:spcAft>
            </a:pPr>
            <a:r>
              <a:rPr lang="es-ES" sz="1600" b="1" noProof="0" dirty="0">
                <a:solidFill>
                  <a:schemeClr val="accent1"/>
                </a:solidFill>
                <a:latin typeface="Raleway  "/>
                <a:ea typeface="Noto Sans" panose="020B0502040504020204" pitchFamily="34" charset="0"/>
                <a:cs typeface="Noto Sans" panose="020B0502040504020204" pitchFamily="34" charset="0"/>
              </a:rPr>
              <a:t>La negociación es:</a:t>
            </a:r>
          </a:p>
          <a:p>
            <a:pPr>
              <a:spcBef>
                <a:spcPts val="600"/>
              </a:spcBef>
              <a:spcAft>
                <a:spcPts val="600"/>
              </a:spcAft>
            </a:pPr>
            <a:r>
              <a:rPr lang="es-ES" sz="1600" noProof="0" dirty="0">
                <a:solidFill>
                  <a:schemeClr val="accent1"/>
                </a:solidFill>
                <a:latin typeface="Raleway  "/>
                <a:ea typeface="Noto Sans" panose="020B0502040504020204" pitchFamily="34" charset="0"/>
                <a:cs typeface="Noto Sans" panose="020B0502040504020204" pitchFamily="34" charset="0"/>
              </a:rPr>
              <a:t>Un proceso de comunicación con el fin de alcanzar determinados objetivos... en el que las partes en conflicto acuerdan trabajar juntas para lograr un resultado... que satisfaga sus intereses mejor que sus alternativas..</a:t>
            </a:r>
          </a:p>
        </p:txBody>
      </p:sp>
      <p:sp>
        <p:nvSpPr>
          <p:cNvPr id="6" name="Metin kutusu 5">
            <a:extLst>
              <a:ext uri="{FF2B5EF4-FFF2-40B4-BE49-F238E27FC236}">
                <a16:creationId xmlns:a16="http://schemas.microsoft.com/office/drawing/2014/main" id="{9A927C1E-3136-7A55-E91A-8249C6B4D15E}"/>
              </a:ext>
            </a:extLst>
          </p:cNvPr>
          <p:cNvSpPr txBox="1"/>
          <p:nvPr/>
        </p:nvSpPr>
        <p:spPr>
          <a:xfrm>
            <a:off x="644144" y="4601202"/>
            <a:ext cx="7922188" cy="1600438"/>
          </a:xfrm>
          <a:prstGeom prst="rect">
            <a:avLst/>
          </a:prstGeom>
          <a:noFill/>
        </p:spPr>
        <p:txBody>
          <a:bodyPr wrap="square">
            <a:spAutoFit/>
          </a:bodyPr>
          <a:lstStyle/>
          <a:p>
            <a:pPr algn="just"/>
            <a:r>
              <a:rPr lang="es-ES" sz="1600" b="1" i="0" noProof="0" dirty="0">
                <a:solidFill>
                  <a:schemeClr val="accent1"/>
                </a:solidFill>
                <a:effectLst/>
                <a:ea typeface="Noto Sans" panose="020B0502040504020204" pitchFamily="34" charset="0"/>
                <a:cs typeface="Noto Sans" panose="020B0502040504020204" pitchFamily="34" charset="0"/>
              </a:rPr>
              <a:t>Habilidades de negociación importantes </a:t>
            </a:r>
          </a:p>
          <a:p>
            <a:pPr algn="just"/>
            <a:endParaRPr lang="es-ES" sz="1600" b="1" noProof="0" dirty="0">
              <a:solidFill>
                <a:schemeClr val="accent1"/>
              </a:solidFill>
              <a:ea typeface="Noto Sans" panose="020B0502040504020204" pitchFamily="34" charset="0"/>
              <a:cs typeface="Noto Sans" panose="020B0502040504020204" pitchFamily="34" charset="0"/>
            </a:endParaRPr>
          </a:p>
          <a:p>
            <a:r>
              <a:rPr lang="es-ES" sz="1600" i="0" noProof="0" dirty="0">
                <a:solidFill>
                  <a:schemeClr val="accent1"/>
                </a:solidFill>
                <a:effectLst/>
                <a:ea typeface="Noto Sans" panose="020B0502040504020204" pitchFamily="34" charset="0"/>
                <a:cs typeface="Noto Sans" panose="020B0502040504020204" pitchFamily="34" charset="0"/>
              </a:rPr>
              <a:t>Comunicación, Escucha activa, Inteligencia emocional, Gestión de expectativas, Paciencia, Adaptabilidad, Persuasión, Planificación, Integridad, Construcción de relaciones, Resolución de problemas, Toma de decisiones. </a:t>
            </a:r>
            <a:br>
              <a:rPr lang="es-ES" noProof="0" dirty="0"/>
            </a:br>
            <a:endParaRPr lang="es-ES" noProof="0"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8940" y="1930400"/>
            <a:ext cx="8760177" cy="4927600"/>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es-ES" sz="1000" noProof="0" dirty="0">
                <a:solidFill>
                  <a:schemeClr val="accent1"/>
                </a:solidFill>
              </a:rPr>
              <a:t>Fuente de Imagen: Istockphoto.com</a:t>
            </a: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731119" y="1485392"/>
            <a:ext cx="10952285" cy="3887218"/>
          </a:xfrm>
          <a:prstGeom prst="rect">
            <a:avLst/>
          </a:prstGeom>
          <a:noFill/>
        </p:spPr>
        <p:txBody>
          <a:bodyPr wrap="square">
            <a:spAutoFit/>
          </a:bodyPr>
          <a:lstStyle/>
          <a:p>
            <a:r>
              <a:rPr lang="es-ES" sz="1600" b="1" noProof="0" dirty="0">
                <a:solidFill>
                  <a:schemeClr val="accent1"/>
                </a:solidFill>
                <a:latin typeface="Raleway "/>
                <a:ea typeface="Noto Sans"/>
                <a:cs typeface="Noto Sans"/>
              </a:rPr>
              <a:t>El precio de reserva </a:t>
            </a:r>
            <a:r>
              <a:rPr lang="es-ES" sz="1600" noProof="0" dirty="0">
                <a:solidFill>
                  <a:schemeClr val="accent1"/>
                </a:solidFill>
                <a:latin typeface="Raleway "/>
                <a:ea typeface="Noto Sans"/>
                <a:cs typeface="Noto Sans"/>
              </a:rPr>
              <a:t>es siempre una cantidad numérica. En pocas palabras, el precio de reserva es la cantidad más baja que un vendedor aceptará por un acuerdo y la cantidad máxima que un comprador pagará. También se conoce como el punto de «salida».</a:t>
            </a:r>
            <a:br>
              <a:rPr lang="es-ES" sz="1600" noProof="0" dirty="0">
                <a:solidFill>
                  <a:schemeClr val="accent1"/>
                </a:solidFill>
                <a:latin typeface="Raleway "/>
                <a:ea typeface="Noto Sans"/>
                <a:cs typeface="Noto Sans"/>
              </a:rPr>
            </a:br>
            <a:br>
              <a:rPr lang="es-ES" sz="1600" noProof="0" dirty="0">
                <a:solidFill>
                  <a:schemeClr val="accent1"/>
                </a:solidFill>
                <a:latin typeface="Raleway "/>
                <a:ea typeface="Noto Sans"/>
                <a:cs typeface="Noto Sans"/>
              </a:rPr>
            </a:br>
            <a:r>
              <a:rPr lang="es-ES" sz="1600" b="1" noProof="0" dirty="0">
                <a:solidFill>
                  <a:schemeClr val="accent1"/>
                </a:solidFill>
                <a:latin typeface="Raleway "/>
                <a:ea typeface="Noto Sans"/>
                <a:cs typeface="Noto Sans"/>
              </a:rPr>
              <a:t>Valor objetivo: </a:t>
            </a:r>
            <a:r>
              <a:rPr lang="es-ES" sz="1600" noProof="0" dirty="0">
                <a:solidFill>
                  <a:schemeClr val="accent1"/>
                </a:solidFill>
                <a:latin typeface="Raleway "/>
                <a:ea typeface="Noto Sans"/>
                <a:cs typeface="Noto Sans"/>
              </a:rPr>
              <a:t>Su objetivo es el valor objetivo, a menudo conocido como valor de aspiración: lo que le gustaría conseguir en el futuro.</a:t>
            </a:r>
            <a:br>
              <a:rPr lang="es-ES" sz="1600" noProof="0" dirty="0">
                <a:latin typeface="Raleway "/>
                <a:ea typeface="Noto Sans" panose="020B0502040504020204" pitchFamily="34" charset="0"/>
                <a:cs typeface="Noto Sans" panose="020B0502040504020204" pitchFamily="34" charset="0"/>
              </a:rPr>
            </a:br>
            <a:br>
              <a:rPr lang="es-ES" sz="1600" noProof="0" dirty="0">
                <a:latin typeface="Raleway "/>
                <a:ea typeface="Noto Sans" panose="020B0502040504020204" pitchFamily="34" charset="0"/>
                <a:cs typeface="Noto Sans" panose="020B0502040504020204" pitchFamily="34" charset="0"/>
              </a:rPr>
            </a:br>
            <a:r>
              <a:rPr lang="es-ES" sz="1600" b="1" noProof="0" dirty="0">
                <a:solidFill>
                  <a:schemeClr val="accent1"/>
                </a:solidFill>
                <a:latin typeface="Raleway "/>
                <a:ea typeface="Noto Sans"/>
                <a:cs typeface="Noto Sans"/>
              </a:rPr>
              <a:t>BATNA </a:t>
            </a:r>
            <a:r>
              <a:rPr lang="es-ES" sz="1600" noProof="0" dirty="0">
                <a:solidFill>
                  <a:schemeClr val="accent1"/>
                </a:solidFill>
                <a:latin typeface="Raleway "/>
                <a:ea typeface="Noto Sans"/>
                <a:cs typeface="Noto Sans"/>
              </a:rPr>
              <a:t>(</a:t>
            </a:r>
            <a:r>
              <a:rPr lang="es-ES" sz="1600" b="1" noProof="0" dirty="0">
                <a:solidFill>
                  <a:schemeClr val="accent1"/>
                </a:solidFill>
                <a:latin typeface="Raleway "/>
                <a:ea typeface="Noto Sans"/>
                <a:cs typeface="Noto Sans"/>
              </a:rPr>
              <a:t>B</a:t>
            </a:r>
            <a:r>
              <a:rPr lang="es-ES" sz="1600" noProof="0" dirty="0">
                <a:solidFill>
                  <a:schemeClr val="accent1"/>
                </a:solidFill>
                <a:latin typeface="Raleway "/>
                <a:ea typeface="Noto Sans"/>
                <a:cs typeface="Noto Sans"/>
              </a:rPr>
              <a:t>est </a:t>
            </a:r>
            <a:r>
              <a:rPr lang="es-ES" sz="1600" b="1" noProof="0" dirty="0">
                <a:solidFill>
                  <a:schemeClr val="accent1"/>
                </a:solidFill>
                <a:latin typeface="Raleway "/>
                <a:ea typeface="Noto Sans"/>
                <a:cs typeface="Noto Sans"/>
              </a:rPr>
              <a:t>A</a:t>
            </a:r>
            <a:r>
              <a:rPr lang="es-ES" sz="1600" noProof="0" dirty="0">
                <a:solidFill>
                  <a:schemeClr val="accent1"/>
                </a:solidFill>
                <a:latin typeface="Raleway "/>
                <a:ea typeface="Noto Sans"/>
                <a:cs typeface="Noto Sans"/>
              </a:rPr>
              <a:t>lternative </a:t>
            </a:r>
            <a:r>
              <a:rPr lang="es-ES" sz="1600" b="1" noProof="0" dirty="0">
                <a:solidFill>
                  <a:schemeClr val="accent1"/>
                </a:solidFill>
                <a:latin typeface="Raleway "/>
                <a:ea typeface="Noto Sans"/>
                <a:cs typeface="Noto Sans"/>
              </a:rPr>
              <a:t>T</a:t>
            </a:r>
            <a:r>
              <a:rPr lang="es-ES" sz="1600" noProof="0" dirty="0">
                <a:solidFill>
                  <a:schemeClr val="accent1"/>
                </a:solidFill>
                <a:latin typeface="Raleway "/>
                <a:ea typeface="Noto Sans"/>
                <a:cs typeface="Noto Sans"/>
              </a:rPr>
              <a:t>o a </a:t>
            </a:r>
            <a:r>
              <a:rPr lang="es-ES" sz="1600" b="1" noProof="0" dirty="0">
                <a:solidFill>
                  <a:schemeClr val="accent1"/>
                </a:solidFill>
                <a:latin typeface="Raleway "/>
                <a:ea typeface="Noto Sans"/>
                <a:cs typeface="Noto Sans"/>
              </a:rPr>
              <a:t>N</a:t>
            </a:r>
            <a:r>
              <a:rPr lang="es-ES" sz="1600" noProof="0" dirty="0">
                <a:solidFill>
                  <a:schemeClr val="accent1"/>
                </a:solidFill>
                <a:latin typeface="Raleway "/>
                <a:ea typeface="Noto Sans"/>
                <a:cs typeface="Noto Sans"/>
              </a:rPr>
              <a:t>egotiated </a:t>
            </a:r>
            <a:r>
              <a:rPr lang="es-ES" sz="1600" b="1" noProof="0" dirty="0">
                <a:solidFill>
                  <a:schemeClr val="accent1"/>
                </a:solidFill>
                <a:latin typeface="Raleway "/>
                <a:ea typeface="Noto Sans"/>
                <a:cs typeface="Noto Sans"/>
              </a:rPr>
              <a:t>A</a:t>
            </a:r>
            <a:r>
              <a:rPr lang="es-ES" sz="1600" noProof="0" dirty="0">
                <a:solidFill>
                  <a:schemeClr val="accent1"/>
                </a:solidFill>
                <a:latin typeface="Raleway "/>
                <a:ea typeface="Noto Sans"/>
                <a:cs typeface="Noto Sans"/>
              </a:rPr>
              <a:t>greement) es la mejor opción en opinión de una de las partes en una negociación si las conversaciones se rompen. </a:t>
            </a:r>
            <a:br>
              <a:rPr lang="es-ES" sz="1600" noProof="0" dirty="0">
                <a:latin typeface="Raleway "/>
                <a:ea typeface="Noto Sans" panose="020B0502040504020204" pitchFamily="34" charset="0"/>
                <a:cs typeface="Noto Sans" panose="020B0502040504020204" pitchFamily="34" charset="0"/>
              </a:rPr>
            </a:br>
            <a:br>
              <a:rPr lang="es-ES" sz="1600" noProof="0" dirty="0">
                <a:latin typeface="Raleway "/>
                <a:ea typeface="Noto Sans" panose="020B0502040504020204" pitchFamily="34" charset="0"/>
                <a:cs typeface="Noto Sans" panose="020B0502040504020204" pitchFamily="34" charset="0"/>
              </a:rPr>
            </a:br>
            <a:r>
              <a:rPr lang="es-ES" sz="1600" b="1" noProof="0" dirty="0">
                <a:solidFill>
                  <a:schemeClr val="accent1"/>
                </a:solidFill>
                <a:latin typeface="Raleway "/>
                <a:ea typeface="Noto Sans"/>
                <a:cs typeface="Noto Sans"/>
              </a:rPr>
              <a:t>ZOPA </a:t>
            </a:r>
            <a:r>
              <a:rPr lang="es-ES" sz="1600" b="1" dirty="0">
                <a:solidFill>
                  <a:schemeClr val="accent1"/>
                </a:solidFill>
                <a:latin typeface="Raleway "/>
                <a:ea typeface="Noto Sans"/>
                <a:cs typeface="Noto Sans"/>
              </a:rPr>
              <a:t>Z</a:t>
            </a:r>
            <a:r>
              <a:rPr lang="es-ES" sz="1600" dirty="0">
                <a:solidFill>
                  <a:schemeClr val="accent1"/>
                </a:solidFill>
                <a:latin typeface="Raleway "/>
                <a:ea typeface="Noto Sans"/>
                <a:cs typeface="Noto Sans"/>
              </a:rPr>
              <a:t>ona de </a:t>
            </a:r>
            <a:r>
              <a:rPr lang="es-ES" sz="1600" b="1" dirty="0">
                <a:solidFill>
                  <a:schemeClr val="accent1"/>
                </a:solidFill>
                <a:latin typeface="Raleway "/>
                <a:ea typeface="Noto Sans"/>
                <a:cs typeface="Noto Sans"/>
              </a:rPr>
              <a:t>P</a:t>
            </a:r>
            <a:r>
              <a:rPr lang="es-ES" sz="1600" dirty="0">
                <a:solidFill>
                  <a:schemeClr val="accent1"/>
                </a:solidFill>
                <a:latin typeface="Raleway "/>
                <a:ea typeface="Noto Sans"/>
                <a:cs typeface="Noto Sans"/>
              </a:rPr>
              <a:t>osible </a:t>
            </a:r>
            <a:r>
              <a:rPr lang="es-ES" sz="1600" b="1" dirty="0">
                <a:solidFill>
                  <a:schemeClr val="accent1"/>
                </a:solidFill>
                <a:latin typeface="Raleway "/>
                <a:ea typeface="Noto Sans"/>
                <a:cs typeface="Noto Sans"/>
              </a:rPr>
              <a:t>A</a:t>
            </a:r>
            <a:r>
              <a:rPr lang="es-ES" sz="1600" dirty="0">
                <a:solidFill>
                  <a:schemeClr val="accent1"/>
                </a:solidFill>
                <a:latin typeface="Raleway "/>
                <a:ea typeface="Noto Sans"/>
                <a:cs typeface="Noto Sans"/>
              </a:rPr>
              <a:t>cuerdo </a:t>
            </a:r>
            <a:r>
              <a:rPr lang="es-ES" sz="1600" b="1" noProof="0" dirty="0">
                <a:solidFill>
                  <a:schemeClr val="accent1"/>
                </a:solidFill>
                <a:latin typeface="Raleway "/>
                <a:ea typeface="Noto Sans"/>
                <a:cs typeface="Noto Sans"/>
              </a:rPr>
              <a:t>(</a:t>
            </a:r>
            <a:r>
              <a:rPr lang="es-ES" sz="1600" noProof="0" dirty="0">
                <a:solidFill>
                  <a:schemeClr val="accent1"/>
                </a:solidFill>
                <a:latin typeface="Raleway "/>
                <a:ea typeface="Noto Sans"/>
                <a:cs typeface="Noto Sans"/>
              </a:rPr>
              <a:t>o</a:t>
            </a:r>
            <a:r>
              <a:rPr lang="es-ES" sz="1600" noProof="0" dirty="0">
                <a:latin typeface="Raleway "/>
                <a:ea typeface="Noto Sans" panose="020B0502040504020204" pitchFamily="34" charset="0"/>
                <a:cs typeface="Noto Sans" panose="020B0502040504020204" pitchFamily="34" charset="0"/>
              </a:rPr>
              <a:t> </a:t>
            </a:r>
            <a:r>
              <a:rPr lang="es-ES" sz="1600" b="1" noProof="0" dirty="0">
                <a:solidFill>
                  <a:schemeClr val="accent1"/>
                </a:solidFill>
                <a:latin typeface="Raleway "/>
                <a:ea typeface="Noto Sans"/>
                <a:cs typeface="Noto Sans"/>
              </a:rPr>
              <a:t>Z</a:t>
            </a:r>
            <a:r>
              <a:rPr lang="es-ES" sz="1600" noProof="0" dirty="0">
                <a:solidFill>
                  <a:schemeClr val="accent1"/>
                </a:solidFill>
                <a:latin typeface="Raleway "/>
                <a:ea typeface="Noto Sans"/>
                <a:cs typeface="Noto Sans"/>
              </a:rPr>
              <a:t>one</a:t>
            </a:r>
            <a:r>
              <a:rPr lang="es-ES" sz="1600" b="1" noProof="0" dirty="0">
                <a:solidFill>
                  <a:schemeClr val="accent1"/>
                </a:solidFill>
                <a:latin typeface="Raleway "/>
                <a:ea typeface="Noto Sans"/>
                <a:cs typeface="Noto Sans"/>
              </a:rPr>
              <a:t> O</a:t>
            </a:r>
            <a:r>
              <a:rPr lang="es-ES" sz="1600" noProof="0" dirty="0">
                <a:solidFill>
                  <a:schemeClr val="accent1"/>
                </a:solidFill>
                <a:latin typeface="Raleway "/>
                <a:ea typeface="Noto Sans"/>
                <a:cs typeface="Noto Sans"/>
              </a:rPr>
              <a:t>f</a:t>
            </a:r>
            <a:r>
              <a:rPr lang="es-ES" sz="1600" b="1" noProof="0" dirty="0">
                <a:solidFill>
                  <a:schemeClr val="accent1"/>
                </a:solidFill>
                <a:latin typeface="Raleway "/>
                <a:ea typeface="Noto Sans"/>
                <a:cs typeface="Noto Sans"/>
              </a:rPr>
              <a:t> P</a:t>
            </a:r>
            <a:r>
              <a:rPr lang="es-ES" sz="1600" noProof="0" dirty="0">
                <a:solidFill>
                  <a:schemeClr val="accent1"/>
                </a:solidFill>
                <a:latin typeface="Raleway "/>
                <a:ea typeface="Noto Sans"/>
                <a:cs typeface="Noto Sans"/>
              </a:rPr>
              <a:t>ossible </a:t>
            </a:r>
            <a:r>
              <a:rPr lang="es-ES" sz="1600" b="1" noProof="0" dirty="0">
                <a:solidFill>
                  <a:schemeClr val="accent1"/>
                </a:solidFill>
                <a:latin typeface="Raleway "/>
                <a:ea typeface="Noto Sans"/>
                <a:cs typeface="Noto Sans"/>
              </a:rPr>
              <a:t>A</a:t>
            </a:r>
            <a:r>
              <a:rPr lang="es-ES" sz="1600" noProof="0" dirty="0">
                <a:solidFill>
                  <a:schemeClr val="accent1"/>
                </a:solidFill>
                <a:latin typeface="Raleway "/>
                <a:ea typeface="Noto Sans"/>
                <a:cs typeface="Noto Sans"/>
              </a:rPr>
              <a:t>greement</a:t>
            </a:r>
            <a:r>
              <a:rPr lang="es-ES" sz="1600" dirty="0">
                <a:solidFill>
                  <a:schemeClr val="accent1"/>
                </a:solidFill>
                <a:latin typeface="Raleway "/>
                <a:ea typeface="Noto Sans"/>
                <a:cs typeface="Noto Sans"/>
              </a:rPr>
              <a:t>)</a:t>
            </a:r>
            <a:r>
              <a:rPr lang="es-ES" sz="1600" b="1" noProof="0" dirty="0">
                <a:solidFill>
                  <a:schemeClr val="accent1"/>
                </a:solidFill>
                <a:latin typeface="Raleway "/>
                <a:ea typeface="Noto Sans"/>
                <a:cs typeface="Noto Sans"/>
              </a:rPr>
              <a:t> </a:t>
            </a:r>
            <a:r>
              <a:rPr lang="es-ES" sz="1600" noProof="0" dirty="0">
                <a:solidFill>
                  <a:schemeClr val="accent1"/>
                </a:solidFill>
                <a:latin typeface="Raleway "/>
                <a:ea typeface="Noto Sans"/>
                <a:cs typeface="Noto Sans"/>
              </a:rPr>
              <a:t>se considera un área en la que dos o más partes negociadoras pueden encontrar un terreno común.</a:t>
            </a:r>
            <a:br>
              <a:rPr lang="es-ES" sz="1600" noProof="0" dirty="0">
                <a:latin typeface="Raleway "/>
                <a:ea typeface="Noto Sans" panose="020B0502040504020204" pitchFamily="34" charset="0"/>
                <a:cs typeface="Noto Sans" panose="020B0502040504020204" pitchFamily="34" charset="0"/>
              </a:rPr>
            </a:br>
            <a:br>
              <a:rPr lang="es-ES" sz="1600" noProof="0" dirty="0">
                <a:latin typeface="Raleway "/>
                <a:ea typeface="Noto Sans" panose="020B0502040504020204" pitchFamily="34" charset="0"/>
                <a:cs typeface="Noto Sans" panose="020B0502040504020204" pitchFamily="34" charset="0"/>
              </a:rPr>
            </a:br>
            <a:r>
              <a:rPr lang="es-ES" sz="1600" b="1" noProof="0" dirty="0">
                <a:solidFill>
                  <a:schemeClr val="accent1"/>
                </a:solidFill>
                <a:latin typeface="Raleway "/>
                <a:ea typeface="Noto Sans"/>
                <a:cs typeface="Noto Sans"/>
              </a:rPr>
              <a:t>La zona de negociación </a:t>
            </a:r>
            <a:r>
              <a:rPr lang="es-ES" sz="1600" noProof="0" dirty="0">
                <a:solidFill>
                  <a:schemeClr val="accent1"/>
                </a:solidFill>
                <a:latin typeface="Raleway "/>
                <a:ea typeface="Noto Sans"/>
                <a:cs typeface="Noto Sans"/>
              </a:rPr>
              <a:t>positiva es el área dentro de la ZOPA en la que todas las partes de la negociación están dispuestas a llegar a un acuerdo. </a:t>
            </a:r>
            <a:br>
              <a:rPr lang="es-ES" sz="1600" b="1" noProof="0" dirty="0">
                <a:solidFill>
                  <a:schemeClr val="accent1"/>
                </a:solidFill>
                <a:latin typeface="Raleway "/>
                <a:ea typeface="Noto Sans"/>
                <a:cs typeface="Noto Sans"/>
              </a:rPr>
            </a:br>
            <a:br>
              <a:rPr lang="es-ES" sz="1600" b="1" noProof="0" dirty="0">
                <a:solidFill>
                  <a:schemeClr val="accent1"/>
                </a:solidFill>
                <a:latin typeface="Raleway "/>
                <a:ea typeface="Noto Sans"/>
                <a:cs typeface="Noto Sans"/>
              </a:rPr>
            </a:br>
            <a:r>
              <a:rPr lang="es-ES" sz="1600" b="1" noProof="0" dirty="0">
                <a:solidFill>
                  <a:schemeClr val="accent1"/>
                </a:solidFill>
                <a:latin typeface="Raleway "/>
                <a:ea typeface="Noto Sans"/>
                <a:cs typeface="Noto Sans"/>
              </a:rPr>
              <a:t>La zona negativa </a:t>
            </a:r>
            <a:r>
              <a:rPr lang="es-ES" sz="1600" noProof="0" dirty="0">
                <a:solidFill>
                  <a:schemeClr val="accent1"/>
                </a:solidFill>
                <a:latin typeface="Raleway "/>
                <a:ea typeface="Noto Sans"/>
                <a:cs typeface="Noto Sans"/>
              </a:rPr>
              <a:t>es la que ambas partes acuerdan al inicio de una negociación no se solapan.</a:t>
            </a:r>
            <a:r>
              <a:rPr lang="es-ES" sz="1800" noProof="0" dirty="0">
                <a:solidFill>
                  <a:schemeClr val="accent1"/>
                </a:solidFill>
                <a:highlight>
                  <a:srgbClr val="FFFFFF"/>
                </a:highlight>
                <a:latin typeface="Raleway "/>
                <a:ea typeface="Noto Sans"/>
                <a:cs typeface="Noto Sans"/>
              </a:rPr>
              <a:t> </a:t>
            </a:r>
            <a:endParaRPr lang="es-ES" sz="1800" u="sng" noProof="0"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a:spAutoFit/>
          </a:bodyPr>
          <a:lstStyle/>
          <a:p>
            <a:pPr algn="just"/>
            <a:r>
              <a:rPr lang="es-ES" b="1" i="0" noProof="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¿Cuáles son los términos clave de la negociación?</a:t>
            </a:r>
            <a:endParaRPr lang="es-ES" b="1" noProof="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271514" y="1188781"/>
            <a:ext cx="11412486" cy="4853508"/>
          </a:xfrm>
          <a:prstGeom prst="rect">
            <a:avLst/>
          </a:prstGeom>
          <a:noFill/>
        </p:spPr>
        <p:txBody>
          <a:bodyPr wrap="square">
            <a:spAutoFit/>
          </a:bodyPr>
          <a:lstStyle/>
          <a:p>
            <a:pPr lvl="0" defTabSz="457200">
              <a:lnSpc>
                <a:spcPct val="150000"/>
              </a:lnSpc>
              <a:spcBef>
                <a:spcPts val="600"/>
              </a:spcBef>
              <a:spcAft>
                <a:spcPts val="600"/>
              </a:spcAft>
            </a:pPr>
            <a:r>
              <a:rPr lang="es-ES" sz="1600" b="1" noProof="0" dirty="0">
                <a:solidFill>
                  <a:prstClr val="black"/>
                </a:solidFill>
                <a:latin typeface="Raleway "/>
                <a:ea typeface="Noto Sans" panose="020B0502040504020204" pitchFamily="34" charset="0"/>
                <a:cs typeface="Noto Sans" panose="020B0502040504020204" pitchFamily="34" charset="0"/>
              </a:rPr>
              <a:t>Competir (Yo gano - tú pierdes):</a:t>
            </a:r>
            <a:r>
              <a:rPr lang="es-ES" sz="1600" b="1" dirty="0">
                <a:solidFill>
                  <a:prstClr val="black"/>
                </a:solidFill>
                <a:latin typeface="Raleway "/>
                <a:ea typeface="Noto Sans" panose="020B0502040504020204" pitchFamily="34" charset="0"/>
                <a:cs typeface="Noto Sans" panose="020B0502040504020204" pitchFamily="34" charset="0"/>
              </a:rPr>
              <a:t> </a:t>
            </a:r>
            <a:r>
              <a:rPr lang="es-ES" sz="1600" dirty="0">
                <a:solidFill>
                  <a:prstClr val="black"/>
                </a:solidFill>
                <a:latin typeface="Raleway "/>
                <a:ea typeface="Noto Sans" panose="020B0502040504020204" pitchFamily="34" charset="0"/>
                <a:cs typeface="Noto Sans" panose="020B0502040504020204" pitchFamily="34" charset="0"/>
              </a:rPr>
              <a:t>Los negociadores de estilo competitivo buscan satisfacer sus propias necesidades. A menudo utilizan todo el poder y las tácticas que tienen a su alcance, incluyendo su personalidad, posición, amenazas económicas, la fuerza de su marca, su tamaño o su participación en el mercado.</a:t>
            </a:r>
            <a:br>
              <a:rPr lang="es-ES" sz="1600" dirty="0">
                <a:solidFill>
                  <a:prstClr val="black"/>
                </a:solidFill>
                <a:latin typeface="Raleway "/>
                <a:ea typeface="Noto Sans" panose="020B0502040504020204" pitchFamily="34" charset="0"/>
                <a:cs typeface="Noto Sans" panose="020B0502040504020204" pitchFamily="34" charset="0"/>
              </a:rPr>
            </a:br>
            <a:br>
              <a:rPr lang="es-ES" sz="1600" noProof="0" dirty="0">
                <a:solidFill>
                  <a:prstClr val="black"/>
                </a:solidFill>
                <a:latin typeface="Raleway "/>
                <a:ea typeface="Noto Sans" panose="020B0502040504020204" pitchFamily="34" charset="0"/>
                <a:cs typeface="Noto Sans" panose="020B0502040504020204" pitchFamily="34" charset="0"/>
              </a:rPr>
            </a:br>
            <a:r>
              <a:rPr lang="es-ES" sz="1600" b="1" noProof="0" dirty="0">
                <a:solidFill>
                  <a:prstClr val="black"/>
                </a:solidFill>
                <a:latin typeface="Raleway "/>
                <a:ea typeface="Noto Sans" panose="020B0502040504020204" pitchFamily="34" charset="0"/>
                <a:cs typeface="Noto Sans" panose="020B0502040504020204" pitchFamily="34" charset="0"/>
              </a:rPr>
              <a:t>Acomodar (Yo pierdo - Tú ganas):</a:t>
            </a:r>
            <a:r>
              <a:rPr lang="es-ES" sz="1600" noProof="0" dirty="0">
                <a:solidFill>
                  <a:prstClr val="black"/>
                </a:solidFill>
                <a:latin typeface="Raleway "/>
                <a:ea typeface="Noto Sans" panose="020B0502040504020204" pitchFamily="34" charset="0"/>
                <a:cs typeface="Noto Sans" panose="020B0502040504020204" pitchFamily="34" charset="0"/>
              </a:rPr>
              <a:t> Lo contrario de competir. Para los negociadores de estilo acomodaticio, la relación lo es todo. Los perfiles acomodaticios piensan que el camino para «</a:t>
            </a:r>
            <a:r>
              <a:rPr lang="es-ES" sz="1600" i="1" noProof="0" dirty="0">
                <a:solidFill>
                  <a:prstClr val="black"/>
                </a:solidFill>
                <a:latin typeface="Raleway "/>
                <a:ea typeface="Noto Sans" panose="020B0502040504020204" pitchFamily="34" charset="0"/>
                <a:cs typeface="Noto Sans" panose="020B0502040504020204" pitchFamily="34" charset="0"/>
              </a:rPr>
              <a:t>ganarse a la gente es darle lo que quiere</a:t>
            </a:r>
            <a:r>
              <a:rPr lang="es-ES" sz="1600" noProof="0" dirty="0">
                <a:solidFill>
                  <a:prstClr val="black"/>
                </a:solidFill>
                <a:latin typeface="Raleway "/>
                <a:ea typeface="Noto Sans" panose="020B0502040504020204" pitchFamily="34" charset="0"/>
                <a:cs typeface="Noto Sans" panose="020B0502040504020204" pitchFamily="34" charset="0"/>
              </a:rPr>
              <a:t>».</a:t>
            </a:r>
            <a:br>
              <a:rPr lang="es-ES" sz="1600" noProof="0" dirty="0">
                <a:solidFill>
                  <a:prstClr val="black"/>
                </a:solidFill>
                <a:latin typeface="Raleway "/>
                <a:ea typeface="Noto Sans" panose="020B0502040504020204" pitchFamily="34" charset="0"/>
                <a:cs typeface="Noto Sans" panose="020B0502040504020204" pitchFamily="34" charset="0"/>
              </a:rPr>
            </a:br>
            <a:br>
              <a:rPr lang="es-ES" sz="1600" b="1" noProof="0" dirty="0">
                <a:solidFill>
                  <a:prstClr val="black"/>
                </a:solidFill>
                <a:latin typeface="Raleway "/>
                <a:ea typeface="Noto Sans" panose="020B0502040504020204" pitchFamily="34" charset="0"/>
                <a:cs typeface="Noto Sans" panose="020B0502040504020204" pitchFamily="34" charset="0"/>
              </a:rPr>
            </a:br>
            <a:r>
              <a:rPr lang="es-ES" sz="1600" b="1" noProof="0" dirty="0">
                <a:solidFill>
                  <a:prstClr val="black"/>
                </a:solidFill>
                <a:latin typeface="Raleway "/>
                <a:ea typeface="Noto Sans" panose="020B0502040504020204" pitchFamily="34" charset="0"/>
                <a:cs typeface="Noto Sans" panose="020B0502040504020204" pitchFamily="34" charset="0"/>
              </a:rPr>
              <a:t>Evitar (Yo pierdo - Tú pierdes): </a:t>
            </a:r>
            <a:r>
              <a:rPr lang="es-ES" sz="1600" noProof="0" dirty="0">
                <a:solidFill>
                  <a:prstClr val="black"/>
                </a:solidFill>
                <a:latin typeface="Raleway "/>
                <a:ea typeface="Noto Sans" panose="020B0502040504020204" pitchFamily="34" charset="0"/>
                <a:cs typeface="Noto Sans" panose="020B0502040504020204" pitchFamily="34" charset="0"/>
              </a:rPr>
              <a:t>Se suele denominar «pasivo agresivo». A las personas que utilizan habitualmente este estilo realmente no les gustan los conflictos. En lugar de hablar directamente contigo sobre el asunto, el estilo evasivo puede intentar vengarse sin que te enteres. El estilo evasivo puede ser una reacción típica de los negociadores que compiten mucho. Los vendedores suelen llamar con menos frecuencia a los compradores muy competitivos (es decir, a los que evitan el estilo competitivo) y pueden optar por invertir dinero en marketing y compartir sus mejores ideas y promociones de premios con los perfiles que no evitan.</a:t>
            </a:r>
            <a:endParaRPr lang="es-ES" sz="1600" u="sng"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Estilos de Negociación 1/2</a:t>
            </a:r>
            <a:endParaRPr kumimoji="0" lang="es-ES"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385572" y="1125189"/>
            <a:ext cx="11420855" cy="3921138"/>
          </a:xfrm>
          <a:prstGeom prst="rect">
            <a:avLst/>
          </a:prstGeom>
          <a:noFill/>
        </p:spPr>
        <p:txBody>
          <a:bodyPr wrap="square">
            <a:spAutoFit/>
          </a:bodyPr>
          <a:lstStyle/>
          <a:p>
            <a:pPr lvl="0" defTabSz="457200">
              <a:lnSpc>
                <a:spcPct val="150000"/>
              </a:lnSpc>
              <a:spcBef>
                <a:spcPts val="600"/>
              </a:spcBef>
              <a:spcAft>
                <a:spcPts val="600"/>
              </a:spcAft>
            </a:pPr>
            <a:r>
              <a:rPr lang="es-ES" sz="1600" b="1" noProof="0" dirty="0">
                <a:solidFill>
                  <a:prstClr val="black"/>
                </a:solidFill>
                <a:latin typeface="Raleway "/>
                <a:ea typeface="Noto Sans" panose="020B0502040504020204" pitchFamily="34" charset="0"/>
                <a:cs typeface="Noto Sans" panose="020B0502040504020204" pitchFamily="34" charset="0"/>
              </a:rPr>
              <a:t>Compromiso (yo pierdo / gano algo - tú pierdes / ganas algo): </a:t>
            </a:r>
            <a:r>
              <a:rPr lang="es-ES" sz="1600" noProof="0" dirty="0">
                <a:solidFill>
                  <a:prstClr val="black"/>
                </a:solidFill>
                <a:latin typeface="Raleway "/>
                <a:ea typeface="Noto Sans" panose="020B0502040504020204" pitchFamily="34" charset="0"/>
                <a:cs typeface="Noto Sans" panose="020B0502040504020204" pitchFamily="34" charset="0"/>
              </a:rPr>
              <a:t>El compromiso es el estilo que la mayoría de la gente considera como negociación, a medio camino suele ser sólo regateo. El compromiso suele consistir en dividir la diferencia, lo que suele dar como resultado una posición final a medio camino entre las posiciones iniciales de ambas partes. </a:t>
            </a:r>
            <a:br>
              <a:rPr lang="es-ES" sz="1600" noProof="0" dirty="0">
                <a:solidFill>
                  <a:prstClr val="black"/>
                </a:solidFill>
                <a:latin typeface="Raleway "/>
                <a:ea typeface="Noto Sans" panose="020B0502040504020204" pitchFamily="34" charset="0"/>
                <a:cs typeface="Noto Sans" panose="020B0502040504020204" pitchFamily="34" charset="0"/>
              </a:rPr>
            </a:br>
            <a:br>
              <a:rPr lang="es-ES" sz="1600" noProof="0" dirty="0">
                <a:solidFill>
                  <a:prstClr val="black"/>
                </a:solidFill>
                <a:latin typeface="Raleway "/>
                <a:ea typeface="Noto Sans" panose="020B0502040504020204" pitchFamily="34" charset="0"/>
                <a:cs typeface="Noto Sans" panose="020B0502040504020204" pitchFamily="34" charset="0"/>
              </a:rPr>
            </a:br>
            <a:r>
              <a:rPr lang="es-ES" sz="1600" b="1" noProof="0" dirty="0">
                <a:solidFill>
                  <a:prstClr val="black"/>
                </a:solidFill>
                <a:latin typeface="Raleway "/>
                <a:ea typeface="Noto Sans" panose="020B0502040504020204" pitchFamily="34" charset="0"/>
                <a:cs typeface="Noto Sans" panose="020B0502040504020204" pitchFamily="34" charset="0"/>
              </a:rPr>
              <a:t>Colaborar (Yo gano - Tú ganas): </a:t>
            </a:r>
            <a:r>
              <a:rPr lang="es-ES" sz="1600" noProof="0" dirty="0">
                <a:solidFill>
                  <a:prstClr val="black"/>
                </a:solidFill>
                <a:latin typeface="Raleway "/>
                <a:ea typeface="Noto Sans" panose="020B0502040504020204" pitchFamily="34" charset="0"/>
                <a:cs typeface="Noto Sans" panose="020B0502040504020204" pitchFamily="34" charset="0"/>
              </a:rPr>
              <a:t>La mayoría de la gente confunde «Ganar/Ganar» o el estilo de colaboración con el estilo de compromiso. Definitivamente, no es así. «Ganar/Ganar» consiste en asegurarse de que ambas partes vean satisfechas sus necesidades y se cree tanto valor mutuo como sea posible. Los negociadores «Ganar/Ganar» suelen evolucionar a través de los otros perfiles, crecen hacia un estilo de negociación colaborativo. </a:t>
            </a:r>
            <a:r>
              <a:rPr lang="es-ES" sz="20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es-ES" sz="2000" noProof="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es-ES" sz="2000" noProof="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es-ES" sz="2000" u="sng"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cstate="print">
            <a:extLst>
              <a:ext uri="{28A0092B-C50C-407E-A947-70E740481C1C}">
                <a14:useLocalDpi xmlns:a14="http://schemas.microsoft.com/office/drawing/2010/main" val="0"/>
              </a:ext>
            </a:extLst>
          </a:blip>
          <a:srcRect l="29970" t="24995" r="27586" b="20917"/>
          <a:stretch/>
        </p:blipFill>
        <p:spPr>
          <a:xfrm>
            <a:off x="4384569" y="4411414"/>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3311894" y="6504132"/>
            <a:ext cx="5068388" cy="246221"/>
          </a:xfrm>
          <a:prstGeom prst="rect">
            <a:avLst/>
          </a:prstGeom>
          <a:noFill/>
        </p:spPr>
        <p:txBody>
          <a:bodyPr wrap="square">
            <a:spAutoFit/>
          </a:bodyPr>
          <a:lstStyle/>
          <a:p>
            <a:pPr algn="ctr"/>
            <a:r>
              <a:rPr lang="es-ES" sz="1000" noProof="0" dirty="0">
                <a:solidFill>
                  <a:schemeClr val="accent1"/>
                </a:solidFill>
              </a:rPr>
              <a:t>Fuente de Imagen: Istockphoto.com</a:t>
            </a:r>
          </a:p>
        </p:txBody>
      </p:sp>
      <p:sp>
        <p:nvSpPr>
          <p:cNvPr id="5" name="Metin kutusu 4">
            <a:extLst>
              <a:ext uri="{FF2B5EF4-FFF2-40B4-BE49-F238E27FC236}">
                <a16:creationId xmlns:a16="http://schemas.microsoft.com/office/drawing/2014/main" id="{DC00E48F-3F95-1AE6-D68E-EBA5E55475B4}"/>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Estilos de Negociación 1/2</a:t>
            </a:r>
            <a:endParaRPr kumimoji="0" lang="es-ES"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984ff08c-af25-4174-ad80-e934fe4fddf1"/>
    <ds:schemaRef ds:uri="http://purl.org/dc/elements/1.1/"/>
    <ds:schemaRef ds:uri="26a10de0-e0bd-466a-87c8-f0d3f8c6fbe9"/>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7592DC7F-1EB2-450E-9207-D2D51C2ADE4B}"/>
</file>

<file path=docProps/app.xml><?xml version="1.0" encoding="utf-8"?>
<Properties xmlns="http://schemas.openxmlformats.org/officeDocument/2006/extended-properties" xmlns:vt="http://schemas.openxmlformats.org/officeDocument/2006/docPropsVTypes">
  <TotalTime>7192</TotalTime>
  <Words>8544</Words>
  <Application>Microsoft Office PowerPoint</Application>
  <PresentationFormat>Panorámica</PresentationFormat>
  <Paragraphs>461</Paragraphs>
  <Slides>48</Slides>
  <Notes>6</Notes>
  <HiddenSlides>0</HiddenSlides>
  <MMClips>4</MMClips>
  <ScaleCrop>false</ScaleCrop>
  <HeadingPairs>
    <vt:vector size="6" baseType="variant">
      <vt:variant>
        <vt:lpstr>Fuentes usadas</vt:lpstr>
      </vt:variant>
      <vt:variant>
        <vt:i4>14</vt:i4>
      </vt:variant>
      <vt:variant>
        <vt:lpstr>Tema</vt:lpstr>
      </vt:variant>
      <vt:variant>
        <vt:i4>2</vt:i4>
      </vt:variant>
      <vt:variant>
        <vt:lpstr>Títulos de diapositiva</vt:lpstr>
      </vt:variant>
      <vt:variant>
        <vt:i4>48</vt:i4>
      </vt:variant>
    </vt:vector>
  </HeadingPairs>
  <TitlesOfParts>
    <vt:vector size="64" baseType="lpstr">
      <vt:lpstr>Aptos</vt:lpstr>
      <vt:lpstr>Arial</vt:lpstr>
      <vt:lpstr>Courier New</vt:lpstr>
      <vt:lpstr>Noto Sans</vt:lpstr>
      <vt:lpstr>Raleway</vt:lpstr>
      <vt:lpstr>Raleway </vt:lpstr>
      <vt:lpstr>Raleway  </vt:lpstr>
      <vt:lpstr>Raleway Medium</vt:lpstr>
      <vt:lpstr>Raleway SemiBold</vt:lpstr>
      <vt:lpstr>Segoe UI</vt:lpstr>
      <vt:lpstr>Times New Roman</vt:lpstr>
      <vt:lpstr>Trebuchet MS</vt:lpstr>
      <vt:lpstr>TT Firs Neue</vt:lpstr>
      <vt:lpstr>Wingdings</vt:lpstr>
      <vt:lpstr>Tema de Office</vt:lpstr>
      <vt:lpstr>Tema de Office</vt:lpstr>
      <vt:lpstr>Redes de Negociación  y asociaciones estratégicas</vt:lpstr>
      <vt:lpstr>Finalidad de la Unidad</vt:lpstr>
      <vt:lpstr>Aprendizajes de esta unidad</vt:lpstr>
      <vt:lpstr>1°: Estrategias de negociación para el éxito empresarial ​</vt:lpstr>
      <vt:lpstr>Presentación de PowerPoint</vt:lpstr>
      <vt:lpstr> Introducción a los conceptos básicos de la negociación y a las técnicas de negociación   La negociación es un proceso mediante el cual las personas resuelven diferencias y problemas entre ellas. Se utiliza para evitar y acordar cualquier tipo de disputa o desacuerdo, mientras que la gestión de conflictos consiste en estrategias para resolver estas diferencias de manera positiva, con el fin de solucionar disputas y desacuerdos entre personas.</vt:lpstr>
      <vt:lpstr>El precio de reserva es siempre una cantidad numérica. En pocas palabras, el precio de reserva es la cantidad más baja que un vendedor aceptará por un acuerdo y la cantidad máxima que un comprador pagará. También se conoce como el punto de «salida».  Valor objetivo: Su objetivo es el valor objetivo, a menudo conocido como valor de aspiración: lo que le gustaría conseguir en el futuro.  BATNA (Best Alternative To a Negotiated Agreement) es la mejor opción en opinión de una de las partes en una negociación si las conversaciones se rompen.   ZOPA Zona de Posible Acuerdo (o Zone Of Possible Agreement) se considera un área en la que dos o más partes negociadoras pueden encontrar un terreno común.  La zona de negociación positiva es el área dentro de la ZOPA en la que todas las partes de la negociación están dispuestas a llegar a un acuerdo.   La zona negativa es la que ambas partes acuerdan al inicio de una negociación no se solapan. </vt:lpstr>
      <vt:lpstr>Competir (Yo gano - tú pierdes): Los negociadores de estilo competitivo buscan satisfacer sus propias necesidades. A menudo utilizan todo el poder y las tácticas que tienen a su alcance, incluyendo su personalidad, posición, amenazas económicas, la fuerza de su marca, su tamaño o su participación en el mercado.  Acomodar (Yo pierdo - Tú ganas): Lo contrario de competir. Para los negociadores de estilo acomodaticio, la relación lo es todo. Los perfiles acomodaticios piensan que el camino para «ganarse a la gente es darle lo que quiere».  Evitar (Yo pierdo - Tú pierdes): Se suele denominar «pasivo agresivo». A las personas que utilizan habitualmente este estilo realmente no les gustan los conflictos. En lugar de hablar directamente contigo sobre el asunto, el estilo evasivo puede intentar vengarse sin que te enteres. El estilo evasivo puede ser una reacción típica de los negociadores que compiten mucho. Los vendedores suelen llamar con menos frecuencia a los compradores muy competitivos (es decir, a los que evitan el estilo competitivo) y pueden optar por invertir dinero en marketing y compartir sus mejores ideas y promociones de premios con los perfiles que no evitan.</vt:lpstr>
      <vt:lpstr>Compromiso (yo pierdo / gano algo - tú pierdes / ganas algo): El compromiso es el estilo que la mayoría de la gente considera como negociación, a medio camino suele ser sólo regateo. El compromiso suele consistir en dividir la diferencia, lo que suele dar como resultado una posición final a medio camino entre las posiciones iniciales de ambas partes.   Colaborar (Yo gano - Tú ganas): La mayoría de la gente confunde «Ganar/Ganar» o el estilo de colaboración con el estilo de compromiso. Definitivamente, no es así. «Ganar/Ganar» consiste en asegurarse de que ambas partes vean satisfechas sus necesidades y se cree tanto valor mutuo como sea posible. Los negociadores «Ganar/Ganar» suelen evolucionar a través de los otros perfiles, crecen hacia un estilo de negociación colaborativo.    </vt:lpstr>
      <vt:lpstr>Presentación de PowerPoint</vt:lpstr>
      <vt:lpstr>7 etapas de la preparación de una negociación  Identificación de las posiciones.  Lluvia  de intereses.   Elaboración de un planteamiento del problema.   Lluvia de ideas.   Evaluación y selección de las mejores opciones.   Definición de criterios objetivos.   Identificación de la mejor alternativa a un acuerdo negociado (BATNA). </vt:lpstr>
      <vt:lpstr>Presentación de PowerPoint</vt:lpstr>
      <vt:lpstr>Presentación de PowerPoint</vt:lpstr>
      <vt:lpstr>Presentación de PowerPoint</vt:lpstr>
      <vt:lpstr>Presentación de PowerPoint</vt:lpstr>
      <vt:lpstr>2°: Crear y cultivar asociaciones estratégicas – 1/2 ​</vt:lpstr>
      <vt:lpstr> Crear y cultivar asociaciones estratégicas– 2/2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3°: ​ colaboración y trabajo en equipo para crecer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Fuentes usadas para realizar esta Unidad </vt:lpstr>
      <vt:lpstr>Presentación de PowerPoint</vt:lpstr>
      <vt:lpstr>Presentación de PowerPoint</vt:lpstr>
      <vt:lpstr>Presentación de PowerPoint</vt:lpstr>
      <vt:lpstr>Presentación de PowerPoint</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159</cp:revision>
  <dcterms:created xsi:type="dcterms:W3CDTF">2023-12-21T13:42:43Z</dcterms:created>
  <dcterms:modified xsi:type="dcterms:W3CDTF">2025-07-17T09:05:19Z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