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heme/themeOverride1.xml" ContentType="application/vnd.openxmlformats-officedocument.themeOverr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notesMasterIdLst>
    <p:notesMasterId r:id="rId64"/>
  </p:notesMasterIdLst>
  <p:sldIdLst>
    <p:sldId id="303" r:id="rId6"/>
    <p:sldId id="257" r:id="rId7"/>
    <p:sldId id="258" r:id="rId8"/>
    <p:sldId id="262" r:id="rId9"/>
    <p:sldId id="307" r:id="rId10"/>
    <p:sldId id="302" r:id="rId11"/>
    <p:sldId id="309" r:id="rId12"/>
    <p:sldId id="310" r:id="rId13"/>
    <p:sldId id="341" r:id="rId14"/>
    <p:sldId id="311" r:id="rId15"/>
    <p:sldId id="342" r:id="rId16"/>
    <p:sldId id="312" r:id="rId17"/>
    <p:sldId id="313" r:id="rId18"/>
    <p:sldId id="343" r:id="rId19"/>
    <p:sldId id="314" r:id="rId20"/>
    <p:sldId id="315" r:id="rId21"/>
    <p:sldId id="344" r:id="rId22"/>
    <p:sldId id="316" r:id="rId23"/>
    <p:sldId id="317" r:id="rId24"/>
    <p:sldId id="318" r:id="rId25"/>
    <p:sldId id="319" r:id="rId26"/>
    <p:sldId id="320" r:id="rId27"/>
    <p:sldId id="321" r:id="rId28"/>
    <p:sldId id="346" r:id="rId29"/>
    <p:sldId id="355" r:id="rId30"/>
    <p:sldId id="361" r:id="rId31"/>
    <p:sldId id="322" r:id="rId32"/>
    <p:sldId id="356" r:id="rId33"/>
    <p:sldId id="357" r:id="rId34"/>
    <p:sldId id="323" r:id="rId35"/>
    <p:sldId id="358" r:id="rId36"/>
    <p:sldId id="348" r:id="rId37"/>
    <p:sldId id="324" r:id="rId38"/>
    <p:sldId id="305" r:id="rId39"/>
    <p:sldId id="338" r:id="rId40"/>
    <p:sldId id="325" r:id="rId41"/>
    <p:sldId id="326" r:id="rId42"/>
    <p:sldId id="327" r:id="rId43"/>
    <p:sldId id="328" r:id="rId44"/>
    <p:sldId id="351" r:id="rId45"/>
    <p:sldId id="329" r:id="rId46"/>
    <p:sldId id="350" r:id="rId47"/>
    <p:sldId id="330" r:id="rId48"/>
    <p:sldId id="331" r:id="rId49"/>
    <p:sldId id="332" r:id="rId50"/>
    <p:sldId id="333" r:id="rId51"/>
    <p:sldId id="354" r:id="rId52"/>
    <p:sldId id="359" r:id="rId53"/>
    <p:sldId id="360" r:id="rId54"/>
    <p:sldId id="349" r:id="rId55"/>
    <p:sldId id="339" r:id="rId56"/>
    <p:sldId id="335" r:id="rId57"/>
    <p:sldId id="336" r:id="rId58"/>
    <p:sldId id="353" r:id="rId59"/>
    <p:sldId id="352" r:id="rId60"/>
    <p:sldId id="275" r:id="rId61"/>
    <p:sldId id="340" r:id="rId62"/>
    <p:sldId id="263"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F3B801C-F34F-79B0-CD32-56E5F1816302}" name="Mateja Geder, DOBA" initials="MD" userId="S::mateja.geder@doba.si::ccfd40d0-487c-4fcf-87d0-5a1ee1eda87d" providerId="AD"/>
  <p188:author id="{C6924B3F-1C0E-E709-45BA-6C8D332A7CD5}" name="Martina Plantak, DOBA" initials="MP" userId="S::martina.plantak@doba.si::de674679-c024-4d92-9c12-6923d982c1a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Açık Stil 2 - Vurgu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3689" autoAdjust="0"/>
    <p:restoredTop sz="72155" autoAdjust="0"/>
  </p:normalViewPr>
  <p:slideViewPr>
    <p:cSldViewPr snapToGrid="0">
      <p:cViewPr varScale="1">
        <p:scale>
          <a:sx n="83" d="100"/>
          <a:sy n="83" d="100"/>
        </p:scale>
        <p:origin x="1109" y="7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notesMaster" Target="notesMasters/notesMaster1.xml"/><Relationship Id="rId69" Type="http://schemas.microsoft.com/office/2018/10/relationships/authors" Target="author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ED2380-E6F8-4A4B-83E1-0CFBE7F140CB}" type="doc">
      <dgm:prSet loTypeId="urn:microsoft.com/office/officeart/2005/8/layout/arrow6" loCatId="relationship" qsTypeId="urn:microsoft.com/office/officeart/2005/8/quickstyle/simple1" qsCatId="simple" csTypeId="urn:microsoft.com/office/officeart/2005/8/colors/accent0_2" csCatId="mainScheme" phldr="1"/>
      <dgm:spPr/>
      <dgm:t>
        <a:bodyPr/>
        <a:lstStyle/>
        <a:p>
          <a:endParaRPr lang="tr-TR"/>
        </a:p>
      </dgm:t>
    </dgm:pt>
    <dgm:pt modelId="{53DC90D7-5298-403C-BE68-769BCA2E3FD9}">
      <dgm:prSet phldrT="[Metin]" custT="1"/>
      <dgm:spPr/>
      <dgm:t>
        <a:bodyPr/>
        <a:lstStyle/>
        <a:p>
          <a:r>
            <a:rPr lang="es-ES" sz="1400" noProof="0" dirty="0">
              <a:solidFill>
                <a:schemeClr val="accent1"/>
              </a:solidFill>
              <a:latin typeface="+mn-lt"/>
            </a:rPr>
            <a:t>¿Quiénes somos? ¿Y qué hacemos?</a:t>
          </a:r>
        </a:p>
      </dgm:t>
    </dgm:pt>
    <dgm:pt modelId="{0EB5465E-3BBF-4D42-91A2-E6113013DD31}" type="parTrans" cxnId="{1BADD04A-E4EA-4DFD-9F9A-C3DEC853BC7B}">
      <dgm:prSet/>
      <dgm:spPr/>
      <dgm:t>
        <a:bodyPr/>
        <a:lstStyle/>
        <a:p>
          <a:endParaRPr lang="tr-TR" sz="2800">
            <a:solidFill>
              <a:schemeClr val="tx1">
                <a:lumMod val="50000"/>
              </a:schemeClr>
            </a:solidFill>
          </a:endParaRPr>
        </a:p>
      </dgm:t>
    </dgm:pt>
    <dgm:pt modelId="{793A7E6C-5910-4B0C-B637-FBD908F80D2F}" type="sibTrans" cxnId="{1BADD04A-E4EA-4DFD-9F9A-C3DEC853BC7B}">
      <dgm:prSet/>
      <dgm:spPr/>
      <dgm:t>
        <a:bodyPr/>
        <a:lstStyle/>
        <a:p>
          <a:endParaRPr lang="tr-TR" sz="2800">
            <a:solidFill>
              <a:schemeClr val="tx1">
                <a:lumMod val="50000"/>
              </a:schemeClr>
            </a:solidFill>
          </a:endParaRPr>
        </a:p>
      </dgm:t>
    </dgm:pt>
    <dgm:pt modelId="{A636A7B6-8BDD-49A0-99BF-3E625D76FA97}">
      <dgm:prSet phldrT="[Metin]" custT="1"/>
      <dgm:spPr/>
      <dgm:t>
        <a:bodyPr/>
        <a:lstStyle/>
        <a:p>
          <a:r>
            <a:rPr lang="es-ES" sz="1400" noProof="0" dirty="0">
              <a:solidFill>
                <a:schemeClr val="accent1"/>
              </a:solidFill>
              <a:latin typeface="+mn-lt"/>
            </a:rPr>
            <a:t>¿Quiénes son? ¿Y qué quieren?</a:t>
          </a:r>
        </a:p>
      </dgm:t>
    </dgm:pt>
    <dgm:pt modelId="{BBEB87C7-B8CF-4E2B-BAF6-493330CD5569}" type="parTrans" cxnId="{F8C68D20-2979-4204-B930-E6D21B20ACD4}">
      <dgm:prSet/>
      <dgm:spPr/>
      <dgm:t>
        <a:bodyPr/>
        <a:lstStyle/>
        <a:p>
          <a:endParaRPr lang="tr-TR" sz="2800">
            <a:solidFill>
              <a:schemeClr val="tx1">
                <a:lumMod val="50000"/>
              </a:schemeClr>
            </a:solidFill>
          </a:endParaRPr>
        </a:p>
      </dgm:t>
    </dgm:pt>
    <dgm:pt modelId="{1F22E84E-90A6-484C-8FEE-C8EFDCDE7888}" type="sibTrans" cxnId="{F8C68D20-2979-4204-B930-E6D21B20ACD4}">
      <dgm:prSet/>
      <dgm:spPr/>
      <dgm:t>
        <a:bodyPr/>
        <a:lstStyle/>
        <a:p>
          <a:endParaRPr lang="tr-TR" sz="2800">
            <a:solidFill>
              <a:schemeClr val="tx1">
                <a:lumMod val="50000"/>
              </a:schemeClr>
            </a:solidFill>
          </a:endParaRPr>
        </a:p>
      </dgm:t>
    </dgm:pt>
    <dgm:pt modelId="{53A22BA9-6FB4-4C49-AC6A-CD3D8C0AF8B3}" type="pres">
      <dgm:prSet presAssocID="{3FED2380-E6F8-4A4B-83E1-0CFBE7F140CB}" presName="compositeShape" presStyleCnt="0">
        <dgm:presLayoutVars>
          <dgm:chMax val="2"/>
          <dgm:dir/>
          <dgm:resizeHandles val="exact"/>
        </dgm:presLayoutVars>
      </dgm:prSet>
      <dgm:spPr/>
    </dgm:pt>
    <dgm:pt modelId="{DA2D2E81-0B83-4259-A910-F226E6B78831}" type="pres">
      <dgm:prSet presAssocID="{3FED2380-E6F8-4A4B-83E1-0CFBE7F140CB}" presName="ribbon" presStyleLbl="node1" presStyleIdx="0" presStyleCnt="1"/>
      <dgm:spPr>
        <a:ln>
          <a:solidFill>
            <a:schemeClr val="accent1"/>
          </a:solidFill>
        </a:ln>
      </dgm:spPr>
    </dgm:pt>
    <dgm:pt modelId="{F19161F8-9E53-4674-8C12-1398B26B8B06}" type="pres">
      <dgm:prSet presAssocID="{3FED2380-E6F8-4A4B-83E1-0CFBE7F140CB}" presName="leftArrowText" presStyleLbl="node1" presStyleIdx="0" presStyleCnt="1">
        <dgm:presLayoutVars>
          <dgm:chMax val="0"/>
          <dgm:bulletEnabled val="1"/>
        </dgm:presLayoutVars>
      </dgm:prSet>
      <dgm:spPr/>
    </dgm:pt>
    <dgm:pt modelId="{D4AA2195-31BF-466A-9011-EAD8379BAD14}" type="pres">
      <dgm:prSet presAssocID="{3FED2380-E6F8-4A4B-83E1-0CFBE7F140CB}" presName="rightArrowText" presStyleLbl="node1" presStyleIdx="0" presStyleCnt="1">
        <dgm:presLayoutVars>
          <dgm:chMax val="0"/>
          <dgm:bulletEnabled val="1"/>
        </dgm:presLayoutVars>
      </dgm:prSet>
      <dgm:spPr/>
    </dgm:pt>
  </dgm:ptLst>
  <dgm:cxnLst>
    <dgm:cxn modelId="{F8C68D20-2979-4204-B930-E6D21B20ACD4}" srcId="{3FED2380-E6F8-4A4B-83E1-0CFBE7F140CB}" destId="{A636A7B6-8BDD-49A0-99BF-3E625D76FA97}" srcOrd="1" destOrd="0" parTransId="{BBEB87C7-B8CF-4E2B-BAF6-493330CD5569}" sibTransId="{1F22E84E-90A6-484C-8FEE-C8EFDCDE7888}"/>
    <dgm:cxn modelId="{1BADD04A-E4EA-4DFD-9F9A-C3DEC853BC7B}" srcId="{3FED2380-E6F8-4A4B-83E1-0CFBE7F140CB}" destId="{53DC90D7-5298-403C-BE68-769BCA2E3FD9}" srcOrd="0" destOrd="0" parTransId="{0EB5465E-3BBF-4D42-91A2-E6113013DD31}" sibTransId="{793A7E6C-5910-4B0C-B637-FBD908F80D2F}"/>
    <dgm:cxn modelId="{9C6DA9BA-38C7-4781-A3F3-F1D7EBEB1863}" type="presOf" srcId="{53DC90D7-5298-403C-BE68-769BCA2E3FD9}" destId="{F19161F8-9E53-4674-8C12-1398B26B8B06}" srcOrd="0" destOrd="0" presId="urn:microsoft.com/office/officeart/2005/8/layout/arrow6"/>
    <dgm:cxn modelId="{64FF30CD-9455-4214-BCC6-B6AB53D884A9}" type="presOf" srcId="{A636A7B6-8BDD-49A0-99BF-3E625D76FA97}" destId="{D4AA2195-31BF-466A-9011-EAD8379BAD14}" srcOrd="0" destOrd="0" presId="urn:microsoft.com/office/officeart/2005/8/layout/arrow6"/>
    <dgm:cxn modelId="{D852C6F1-C546-4414-8D0F-3E465C6BD7CB}" type="presOf" srcId="{3FED2380-E6F8-4A4B-83E1-0CFBE7F140CB}" destId="{53A22BA9-6FB4-4C49-AC6A-CD3D8C0AF8B3}" srcOrd="0" destOrd="0" presId="urn:microsoft.com/office/officeart/2005/8/layout/arrow6"/>
    <dgm:cxn modelId="{EAD97DE7-5E01-45D0-A050-1E6D65EA7A4B}" type="presParOf" srcId="{53A22BA9-6FB4-4C49-AC6A-CD3D8C0AF8B3}" destId="{DA2D2E81-0B83-4259-A910-F226E6B78831}" srcOrd="0" destOrd="0" presId="urn:microsoft.com/office/officeart/2005/8/layout/arrow6"/>
    <dgm:cxn modelId="{8F4A329D-CF3D-4CF7-8559-F4ADE474EAA5}" type="presParOf" srcId="{53A22BA9-6FB4-4C49-AC6A-CD3D8C0AF8B3}" destId="{F19161F8-9E53-4674-8C12-1398B26B8B06}" srcOrd="1" destOrd="0" presId="urn:microsoft.com/office/officeart/2005/8/layout/arrow6"/>
    <dgm:cxn modelId="{24646FDB-8DE9-4CFA-8C1E-933F4FC3027A}" type="presParOf" srcId="{53A22BA9-6FB4-4C49-AC6A-CD3D8C0AF8B3}" destId="{D4AA2195-31BF-466A-9011-EAD8379BAD14}" srcOrd="2" destOrd="0" presId="urn:microsoft.com/office/officeart/2005/8/layout/arrow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B41FF4-D182-4F6B-9F14-B73546EF48F8}" type="doc">
      <dgm:prSet loTypeId="urn:microsoft.com/office/officeart/2005/8/layout/chevron1" loCatId="process" qsTypeId="urn:microsoft.com/office/officeart/2005/8/quickstyle/simple1" qsCatId="simple" csTypeId="urn:microsoft.com/office/officeart/2005/8/colors/accent0_1" csCatId="mainScheme" phldr="1"/>
      <dgm:spPr/>
    </dgm:pt>
    <dgm:pt modelId="{058D6FFD-0574-48C9-BE75-55E7EB4D2833}">
      <dgm:prSet phldrT="[Metin]" custT="1"/>
      <dgm:spPr/>
      <dgm:t>
        <a:bodyPr/>
        <a:lstStyle/>
        <a:p>
          <a:r>
            <a:rPr lang="es-ES" sz="1200" noProof="0" dirty="0">
              <a:solidFill>
                <a:schemeClr val="accent1"/>
              </a:solidFill>
            </a:rPr>
            <a:t>Definición la idea</a:t>
          </a:r>
        </a:p>
      </dgm:t>
    </dgm:pt>
    <dgm:pt modelId="{6E0B1927-C595-4960-BBCC-A2CF0A7ACC3B}" type="parTrans" cxnId="{104E23F6-C3C6-4A9D-90BC-50A8C5347662}">
      <dgm:prSet/>
      <dgm:spPr/>
      <dgm:t>
        <a:bodyPr/>
        <a:lstStyle/>
        <a:p>
          <a:endParaRPr lang="tr-TR" sz="3600">
            <a:solidFill>
              <a:schemeClr val="accent1"/>
            </a:solidFill>
          </a:endParaRPr>
        </a:p>
      </dgm:t>
    </dgm:pt>
    <dgm:pt modelId="{62A61E98-AEC7-42D2-8BDE-6A40973D5387}" type="sibTrans" cxnId="{104E23F6-C3C6-4A9D-90BC-50A8C5347662}">
      <dgm:prSet/>
      <dgm:spPr/>
      <dgm:t>
        <a:bodyPr/>
        <a:lstStyle/>
        <a:p>
          <a:endParaRPr lang="tr-TR" sz="3600">
            <a:solidFill>
              <a:schemeClr val="accent1"/>
            </a:solidFill>
          </a:endParaRPr>
        </a:p>
      </dgm:t>
    </dgm:pt>
    <dgm:pt modelId="{24555ABB-0A20-4E01-96DA-FCA6F4EBF12F}">
      <dgm:prSet phldrT="[Metin]" custT="1"/>
      <dgm:spPr/>
      <dgm:t>
        <a:bodyPr/>
        <a:lstStyle/>
        <a:p>
          <a:r>
            <a:rPr lang="es-ES" sz="1200" noProof="0" dirty="0">
              <a:solidFill>
                <a:schemeClr val="accent1"/>
              </a:solidFill>
            </a:rPr>
            <a:t>Desarrollo de Concepto</a:t>
          </a:r>
        </a:p>
      </dgm:t>
    </dgm:pt>
    <dgm:pt modelId="{6261A654-D068-44F3-996B-59867395A18A}" type="parTrans" cxnId="{8FD433D5-6F2D-417B-A145-8196E4DF93FB}">
      <dgm:prSet/>
      <dgm:spPr/>
      <dgm:t>
        <a:bodyPr/>
        <a:lstStyle/>
        <a:p>
          <a:endParaRPr lang="tr-TR" sz="3600">
            <a:solidFill>
              <a:schemeClr val="accent1"/>
            </a:solidFill>
          </a:endParaRPr>
        </a:p>
      </dgm:t>
    </dgm:pt>
    <dgm:pt modelId="{D30E6F8B-107A-40E2-BEC4-FE11435B97AB}" type="sibTrans" cxnId="{8FD433D5-6F2D-417B-A145-8196E4DF93FB}">
      <dgm:prSet/>
      <dgm:spPr/>
      <dgm:t>
        <a:bodyPr/>
        <a:lstStyle/>
        <a:p>
          <a:endParaRPr lang="tr-TR" sz="3600">
            <a:solidFill>
              <a:schemeClr val="accent1"/>
            </a:solidFill>
          </a:endParaRPr>
        </a:p>
      </dgm:t>
    </dgm:pt>
    <dgm:pt modelId="{6DE6C602-5CA2-479A-8789-105264EA18A9}">
      <dgm:prSet phldrT="[Metin]" custT="1"/>
      <dgm:spPr/>
      <dgm:t>
        <a:bodyPr/>
        <a:lstStyle/>
        <a:p>
          <a:r>
            <a:rPr lang="es-ES" sz="1200" noProof="0" dirty="0">
              <a:solidFill>
                <a:schemeClr val="accent1"/>
              </a:solidFill>
            </a:rPr>
            <a:t>Testeo</a:t>
          </a:r>
        </a:p>
      </dgm:t>
    </dgm:pt>
    <dgm:pt modelId="{3E850A12-D6FD-464E-9646-9D85718F5627}" type="parTrans" cxnId="{D1C54554-5D7E-4B32-876C-89CFAAE69B9F}">
      <dgm:prSet/>
      <dgm:spPr/>
      <dgm:t>
        <a:bodyPr/>
        <a:lstStyle/>
        <a:p>
          <a:endParaRPr lang="tr-TR" sz="3600">
            <a:solidFill>
              <a:schemeClr val="accent1"/>
            </a:solidFill>
          </a:endParaRPr>
        </a:p>
      </dgm:t>
    </dgm:pt>
    <dgm:pt modelId="{2346FB7F-66BB-48B5-89EF-BCE2D87C5D43}" type="sibTrans" cxnId="{D1C54554-5D7E-4B32-876C-89CFAAE69B9F}">
      <dgm:prSet/>
      <dgm:spPr/>
      <dgm:t>
        <a:bodyPr/>
        <a:lstStyle/>
        <a:p>
          <a:endParaRPr lang="tr-TR" sz="3600">
            <a:solidFill>
              <a:schemeClr val="accent1"/>
            </a:solidFill>
          </a:endParaRPr>
        </a:p>
      </dgm:t>
    </dgm:pt>
    <dgm:pt modelId="{D1A9C6AD-1E3E-48BD-AE68-774AF8882F12}">
      <dgm:prSet phldrT="[Metin]" custT="1"/>
      <dgm:spPr/>
      <dgm:t>
        <a:bodyPr/>
        <a:lstStyle/>
        <a:p>
          <a:r>
            <a:rPr lang="es-ES" sz="1200" noProof="0" dirty="0">
              <a:solidFill>
                <a:schemeClr val="accent1"/>
              </a:solidFill>
            </a:rPr>
            <a:t>Creando Estrategia de Mercado</a:t>
          </a:r>
        </a:p>
      </dgm:t>
    </dgm:pt>
    <dgm:pt modelId="{0675FCED-C0C2-44C4-A55C-DDA2ADE9386F}" type="parTrans" cxnId="{D3BEBFA6-2978-40C6-9FF0-DF43D9ED5D3D}">
      <dgm:prSet/>
      <dgm:spPr/>
      <dgm:t>
        <a:bodyPr/>
        <a:lstStyle/>
        <a:p>
          <a:endParaRPr lang="tr-TR" sz="3600">
            <a:solidFill>
              <a:schemeClr val="accent1"/>
            </a:solidFill>
          </a:endParaRPr>
        </a:p>
      </dgm:t>
    </dgm:pt>
    <dgm:pt modelId="{AB453B21-6D10-41E3-872E-A40C468758A6}" type="sibTrans" cxnId="{D3BEBFA6-2978-40C6-9FF0-DF43D9ED5D3D}">
      <dgm:prSet/>
      <dgm:spPr/>
      <dgm:t>
        <a:bodyPr/>
        <a:lstStyle/>
        <a:p>
          <a:endParaRPr lang="tr-TR" sz="3600">
            <a:solidFill>
              <a:schemeClr val="accent1"/>
            </a:solidFill>
          </a:endParaRPr>
        </a:p>
      </dgm:t>
    </dgm:pt>
    <dgm:pt modelId="{7BEDC44A-E242-41FD-BCD7-62D980D19B88}">
      <dgm:prSet phldrT="[Metin]" custT="1"/>
      <dgm:spPr/>
      <dgm:t>
        <a:bodyPr/>
        <a:lstStyle/>
        <a:p>
          <a:r>
            <a:rPr lang="es-ES" sz="1200" noProof="0" dirty="0">
              <a:solidFill>
                <a:schemeClr val="accent1"/>
              </a:solidFill>
            </a:rPr>
            <a:t>Entrada en el mercado y comercialización</a:t>
          </a:r>
        </a:p>
      </dgm:t>
    </dgm:pt>
    <dgm:pt modelId="{E50D3840-2126-498F-8EF6-C967919DFFAF}" type="parTrans" cxnId="{4E4FEB6D-053A-4B6D-8F05-A58FE3462C31}">
      <dgm:prSet/>
      <dgm:spPr/>
      <dgm:t>
        <a:bodyPr/>
        <a:lstStyle/>
        <a:p>
          <a:endParaRPr lang="tr-TR" sz="3600">
            <a:solidFill>
              <a:schemeClr val="accent1"/>
            </a:solidFill>
          </a:endParaRPr>
        </a:p>
      </dgm:t>
    </dgm:pt>
    <dgm:pt modelId="{A3B73528-17D3-456C-929F-129A8678A991}" type="sibTrans" cxnId="{4E4FEB6D-053A-4B6D-8F05-A58FE3462C31}">
      <dgm:prSet/>
      <dgm:spPr/>
      <dgm:t>
        <a:bodyPr/>
        <a:lstStyle/>
        <a:p>
          <a:endParaRPr lang="tr-TR" sz="3600">
            <a:solidFill>
              <a:schemeClr val="accent1"/>
            </a:solidFill>
          </a:endParaRPr>
        </a:p>
      </dgm:t>
    </dgm:pt>
    <dgm:pt modelId="{AFFA625C-0F62-4CE1-8375-DEEDC03D23CD}" type="pres">
      <dgm:prSet presAssocID="{84B41FF4-D182-4F6B-9F14-B73546EF48F8}" presName="Name0" presStyleCnt="0">
        <dgm:presLayoutVars>
          <dgm:dir/>
          <dgm:animLvl val="lvl"/>
          <dgm:resizeHandles val="exact"/>
        </dgm:presLayoutVars>
      </dgm:prSet>
      <dgm:spPr/>
    </dgm:pt>
    <dgm:pt modelId="{669733D3-9C8B-43D3-A2E4-0705474D1AA7}" type="pres">
      <dgm:prSet presAssocID="{058D6FFD-0574-48C9-BE75-55E7EB4D2833}" presName="parTxOnly" presStyleLbl="node1" presStyleIdx="0" presStyleCnt="5">
        <dgm:presLayoutVars>
          <dgm:chMax val="0"/>
          <dgm:chPref val="0"/>
          <dgm:bulletEnabled val="1"/>
        </dgm:presLayoutVars>
      </dgm:prSet>
      <dgm:spPr/>
    </dgm:pt>
    <dgm:pt modelId="{CD3FF354-466F-4ECC-AB30-ADB5A610C29E}" type="pres">
      <dgm:prSet presAssocID="{62A61E98-AEC7-42D2-8BDE-6A40973D5387}" presName="parTxOnlySpace" presStyleCnt="0"/>
      <dgm:spPr/>
    </dgm:pt>
    <dgm:pt modelId="{11758354-EF22-4CB5-9B07-3E8D21D01681}" type="pres">
      <dgm:prSet presAssocID="{24555ABB-0A20-4E01-96DA-FCA6F4EBF12F}" presName="parTxOnly" presStyleLbl="node1" presStyleIdx="1" presStyleCnt="5">
        <dgm:presLayoutVars>
          <dgm:chMax val="0"/>
          <dgm:chPref val="0"/>
          <dgm:bulletEnabled val="1"/>
        </dgm:presLayoutVars>
      </dgm:prSet>
      <dgm:spPr/>
    </dgm:pt>
    <dgm:pt modelId="{88A40698-5DC5-40A9-96E6-A82F251F3DBB}" type="pres">
      <dgm:prSet presAssocID="{D30E6F8B-107A-40E2-BEC4-FE11435B97AB}" presName="parTxOnlySpace" presStyleCnt="0"/>
      <dgm:spPr/>
    </dgm:pt>
    <dgm:pt modelId="{29ADB8C2-E952-4673-881C-E90C2C187F5E}" type="pres">
      <dgm:prSet presAssocID="{6DE6C602-5CA2-479A-8789-105264EA18A9}" presName="parTxOnly" presStyleLbl="node1" presStyleIdx="2" presStyleCnt="5">
        <dgm:presLayoutVars>
          <dgm:chMax val="0"/>
          <dgm:chPref val="0"/>
          <dgm:bulletEnabled val="1"/>
        </dgm:presLayoutVars>
      </dgm:prSet>
      <dgm:spPr/>
    </dgm:pt>
    <dgm:pt modelId="{9930411E-D193-4247-8F68-00F34E605A4C}" type="pres">
      <dgm:prSet presAssocID="{2346FB7F-66BB-48B5-89EF-BCE2D87C5D43}" presName="parTxOnlySpace" presStyleCnt="0"/>
      <dgm:spPr/>
    </dgm:pt>
    <dgm:pt modelId="{95367C4E-46A8-4AF8-9E5E-0BF5942C845F}" type="pres">
      <dgm:prSet presAssocID="{D1A9C6AD-1E3E-48BD-AE68-774AF8882F12}" presName="parTxOnly" presStyleLbl="node1" presStyleIdx="3" presStyleCnt="5">
        <dgm:presLayoutVars>
          <dgm:chMax val="0"/>
          <dgm:chPref val="0"/>
          <dgm:bulletEnabled val="1"/>
        </dgm:presLayoutVars>
      </dgm:prSet>
      <dgm:spPr/>
    </dgm:pt>
    <dgm:pt modelId="{5FDC86EB-F9A4-432F-A4A4-F2A22C5E7330}" type="pres">
      <dgm:prSet presAssocID="{AB453B21-6D10-41E3-872E-A40C468758A6}" presName="parTxOnlySpace" presStyleCnt="0"/>
      <dgm:spPr/>
    </dgm:pt>
    <dgm:pt modelId="{3947D3B8-5CFD-4192-AE01-0615E519303C}" type="pres">
      <dgm:prSet presAssocID="{7BEDC44A-E242-41FD-BCD7-62D980D19B88}" presName="parTxOnly" presStyleLbl="node1" presStyleIdx="4" presStyleCnt="5">
        <dgm:presLayoutVars>
          <dgm:chMax val="0"/>
          <dgm:chPref val="0"/>
          <dgm:bulletEnabled val="1"/>
        </dgm:presLayoutVars>
      </dgm:prSet>
      <dgm:spPr/>
    </dgm:pt>
  </dgm:ptLst>
  <dgm:cxnLst>
    <dgm:cxn modelId="{A9A16827-7B47-4DE0-BC4B-7E7A03931D9F}" type="presOf" srcId="{6DE6C602-5CA2-479A-8789-105264EA18A9}" destId="{29ADB8C2-E952-4673-881C-E90C2C187F5E}" srcOrd="0" destOrd="0" presId="urn:microsoft.com/office/officeart/2005/8/layout/chevron1"/>
    <dgm:cxn modelId="{4E4FEB6D-053A-4B6D-8F05-A58FE3462C31}" srcId="{84B41FF4-D182-4F6B-9F14-B73546EF48F8}" destId="{7BEDC44A-E242-41FD-BCD7-62D980D19B88}" srcOrd="4" destOrd="0" parTransId="{E50D3840-2126-498F-8EF6-C967919DFFAF}" sibTransId="{A3B73528-17D3-456C-929F-129A8678A991}"/>
    <dgm:cxn modelId="{D1C54554-5D7E-4B32-876C-89CFAAE69B9F}" srcId="{84B41FF4-D182-4F6B-9F14-B73546EF48F8}" destId="{6DE6C602-5CA2-479A-8789-105264EA18A9}" srcOrd="2" destOrd="0" parTransId="{3E850A12-D6FD-464E-9646-9D85718F5627}" sibTransId="{2346FB7F-66BB-48B5-89EF-BCE2D87C5D43}"/>
    <dgm:cxn modelId="{7AC79155-C8C8-4F26-BAAC-46F5FC6DF947}" type="presOf" srcId="{058D6FFD-0574-48C9-BE75-55E7EB4D2833}" destId="{669733D3-9C8B-43D3-A2E4-0705474D1AA7}" srcOrd="0" destOrd="0" presId="urn:microsoft.com/office/officeart/2005/8/layout/chevron1"/>
    <dgm:cxn modelId="{7FB9EF7F-E370-4AC0-BE67-7FE1B0646940}" type="presOf" srcId="{24555ABB-0A20-4E01-96DA-FCA6F4EBF12F}" destId="{11758354-EF22-4CB5-9B07-3E8D21D01681}" srcOrd="0" destOrd="0" presId="urn:microsoft.com/office/officeart/2005/8/layout/chevron1"/>
    <dgm:cxn modelId="{4E272F97-92D5-4E58-8E9E-F14898CE5A0C}" type="presOf" srcId="{D1A9C6AD-1E3E-48BD-AE68-774AF8882F12}" destId="{95367C4E-46A8-4AF8-9E5E-0BF5942C845F}" srcOrd="0" destOrd="0" presId="urn:microsoft.com/office/officeart/2005/8/layout/chevron1"/>
    <dgm:cxn modelId="{D3BEBFA6-2978-40C6-9FF0-DF43D9ED5D3D}" srcId="{84B41FF4-D182-4F6B-9F14-B73546EF48F8}" destId="{D1A9C6AD-1E3E-48BD-AE68-774AF8882F12}" srcOrd="3" destOrd="0" parTransId="{0675FCED-C0C2-44C4-A55C-DDA2ADE9386F}" sibTransId="{AB453B21-6D10-41E3-872E-A40C468758A6}"/>
    <dgm:cxn modelId="{8FD433D5-6F2D-417B-A145-8196E4DF93FB}" srcId="{84B41FF4-D182-4F6B-9F14-B73546EF48F8}" destId="{24555ABB-0A20-4E01-96DA-FCA6F4EBF12F}" srcOrd="1" destOrd="0" parTransId="{6261A654-D068-44F3-996B-59867395A18A}" sibTransId="{D30E6F8B-107A-40E2-BEC4-FE11435B97AB}"/>
    <dgm:cxn modelId="{DE82E8F1-A5CD-44CB-A342-D2DE48684AC4}" type="presOf" srcId="{84B41FF4-D182-4F6B-9F14-B73546EF48F8}" destId="{AFFA625C-0F62-4CE1-8375-DEEDC03D23CD}" srcOrd="0" destOrd="0" presId="urn:microsoft.com/office/officeart/2005/8/layout/chevron1"/>
    <dgm:cxn modelId="{D2E502F6-8D36-4748-8164-C87EAC215E60}" type="presOf" srcId="{7BEDC44A-E242-41FD-BCD7-62D980D19B88}" destId="{3947D3B8-5CFD-4192-AE01-0615E519303C}" srcOrd="0" destOrd="0" presId="urn:microsoft.com/office/officeart/2005/8/layout/chevron1"/>
    <dgm:cxn modelId="{104E23F6-C3C6-4A9D-90BC-50A8C5347662}" srcId="{84B41FF4-D182-4F6B-9F14-B73546EF48F8}" destId="{058D6FFD-0574-48C9-BE75-55E7EB4D2833}" srcOrd="0" destOrd="0" parTransId="{6E0B1927-C595-4960-BBCC-A2CF0A7ACC3B}" sibTransId="{62A61E98-AEC7-42D2-8BDE-6A40973D5387}"/>
    <dgm:cxn modelId="{E3AA24FF-F2F6-4113-ACB4-FE769CBC9301}" type="presParOf" srcId="{AFFA625C-0F62-4CE1-8375-DEEDC03D23CD}" destId="{669733D3-9C8B-43D3-A2E4-0705474D1AA7}" srcOrd="0" destOrd="0" presId="urn:microsoft.com/office/officeart/2005/8/layout/chevron1"/>
    <dgm:cxn modelId="{DE8B8470-E3E0-42C1-AECE-28D4749BD0F9}" type="presParOf" srcId="{AFFA625C-0F62-4CE1-8375-DEEDC03D23CD}" destId="{CD3FF354-466F-4ECC-AB30-ADB5A610C29E}" srcOrd="1" destOrd="0" presId="urn:microsoft.com/office/officeart/2005/8/layout/chevron1"/>
    <dgm:cxn modelId="{3CC9B939-E537-46BF-88EE-972A44350F8D}" type="presParOf" srcId="{AFFA625C-0F62-4CE1-8375-DEEDC03D23CD}" destId="{11758354-EF22-4CB5-9B07-3E8D21D01681}" srcOrd="2" destOrd="0" presId="urn:microsoft.com/office/officeart/2005/8/layout/chevron1"/>
    <dgm:cxn modelId="{359AB208-379D-4B3A-B1BC-6540D0FBEAFD}" type="presParOf" srcId="{AFFA625C-0F62-4CE1-8375-DEEDC03D23CD}" destId="{88A40698-5DC5-40A9-96E6-A82F251F3DBB}" srcOrd="3" destOrd="0" presId="urn:microsoft.com/office/officeart/2005/8/layout/chevron1"/>
    <dgm:cxn modelId="{958451EB-4120-4C83-AF20-002C8C20E442}" type="presParOf" srcId="{AFFA625C-0F62-4CE1-8375-DEEDC03D23CD}" destId="{29ADB8C2-E952-4673-881C-E90C2C187F5E}" srcOrd="4" destOrd="0" presId="urn:microsoft.com/office/officeart/2005/8/layout/chevron1"/>
    <dgm:cxn modelId="{6922FF13-A045-4E83-B453-3DC2180B814F}" type="presParOf" srcId="{AFFA625C-0F62-4CE1-8375-DEEDC03D23CD}" destId="{9930411E-D193-4247-8F68-00F34E605A4C}" srcOrd="5" destOrd="0" presId="urn:microsoft.com/office/officeart/2005/8/layout/chevron1"/>
    <dgm:cxn modelId="{2A050121-F383-4154-A468-D8C53D0F3EB0}" type="presParOf" srcId="{AFFA625C-0F62-4CE1-8375-DEEDC03D23CD}" destId="{95367C4E-46A8-4AF8-9E5E-0BF5942C845F}" srcOrd="6" destOrd="0" presId="urn:microsoft.com/office/officeart/2005/8/layout/chevron1"/>
    <dgm:cxn modelId="{F72115FB-2F16-4643-A56C-EE9BDB2C9AF0}" type="presParOf" srcId="{AFFA625C-0F62-4CE1-8375-DEEDC03D23CD}" destId="{5FDC86EB-F9A4-432F-A4A4-F2A22C5E7330}" srcOrd="7" destOrd="0" presId="urn:microsoft.com/office/officeart/2005/8/layout/chevron1"/>
    <dgm:cxn modelId="{A3F0DEC0-1C29-4174-9DCB-D15082AC441B}" type="presParOf" srcId="{AFFA625C-0F62-4CE1-8375-DEEDC03D23CD}" destId="{3947D3B8-5CFD-4192-AE01-0615E519303C}"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2D2E81-0B83-4259-A910-F226E6B78831}">
      <dsp:nvSpPr>
        <dsp:cNvPr id="0" name=""/>
        <dsp:cNvSpPr/>
      </dsp:nvSpPr>
      <dsp:spPr>
        <a:xfrm>
          <a:off x="642475" y="0"/>
          <a:ext cx="3789360" cy="1515744"/>
        </a:xfrm>
        <a:prstGeom prst="leftRightRibbon">
          <a:avLst/>
        </a:prstGeom>
        <a:solidFill>
          <a:schemeClr val="l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19161F8-9E53-4674-8C12-1398B26B8B06}">
      <dsp:nvSpPr>
        <dsp:cNvPr id="0" name=""/>
        <dsp:cNvSpPr/>
      </dsp:nvSpPr>
      <dsp:spPr>
        <a:xfrm>
          <a:off x="1097199" y="265255"/>
          <a:ext cx="1250488" cy="742714"/>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49784" rIns="0" bIns="53340" numCol="1" spcCol="1270" anchor="ctr" anchorCtr="0">
          <a:noAutofit/>
        </a:bodyPr>
        <a:lstStyle/>
        <a:p>
          <a:pPr marL="0" lvl="0" indent="0" algn="ctr" defTabSz="622300">
            <a:lnSpc>
              <a:spcPct val="90000"/>
            </a:lnSpc>
            <a:spcBef>
              <a:spcPct val="0"/>
            </a:spcBef>
            <a:spcAft>
              <a:spcPct val="35000"/>
            </a:spcAft>
            <a:buNone/>
          </a:pPr>
          <a:r>
            <a:rPr lang="es-ES" sz="1400" kern="1200" noProof="0" dirty="0">
              <a:solidFill>
                <a:schemeClr val="accent1"/>
              </a:solidFill>
              <a:latin typeface="+mn-lt"/>
            </a:rPr>
            <a:t>¿Quiénes somos? ¿Y qué hacemos?</a:t>
          </a:r>
        </a:p>
      </dsp:txBody>
      <dsp:txXfrm>
        <a:off x="1097199" y="265255"/>
        <a:ext cx="1250488" cy="742714"/>
      </dsp:txXfrm>
    </dsp:sp>
    <dsp:sp modelId="{D4AA2195-31BF-466A-9011-EAD8379BAD14}">
      <dsp:nvSpPr>
        <dsp:cNvPr id="0" name=""/>
        <dsp:cNvSpPr/>
      </dsp:nvSpPr>
      <dsp:spPr>
        <a:xfrm>
          <a:off x="2537155" y="507774"/>
          <a:ext cx="1477850" cy="742714"/>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49784" rIns="0" bIns="53340" numCol="1" spcCol="1270" anchor="ctr" anchorCtr="0">
          <a:noAutofit/>
        </a:bodyPr>
        <a:lstStyle/>
        <a:p>
          <a:pPr marL="0" lvl="0" indent="0" algn="ctr" defTabSz="622300">
            <a:lnSpc>
              <a:spcPct val="90000"/>
            </a:lnSpc>
            <a:spcBef>
              <a:spcPct val="0"/>
            </a:spcBef>
            <a:spcAft>
              <a:spcPct val="35000"/>
            </a:spcAft>
            <a:buNone/>
          </a:pPr>
          <a:r>
            <a:rPr lang="es-ES" sz="1400" kern="1200" noProof="0" dirty="0">
              <a:solidFill>
                <a:schemeClr val="accent1"/>
              </a:solidFill>
              <a:latin typeface="+mn-lt"/>
            </a:rPr>
            <a:t>¿Quiénes son? ¿Y qué quieren?</a:t>
          </a:r>
        </a:p>
      </dsp:txBody>
      <dsp:txXfrm>
        <a:off x="2537155" y="507774"/>
        <a:ext cx="1477850" cy="7427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9733D3-9C8B-43D3-A2E4-0705474D1AA7}">
      <dsp:nvSpPr>
        <dsp:cNvPr id="0" name=""/>
        <dsp:cNvSpPr/>
      </dsp:nvSpPr>
      <dsp:spPr>
        <a:xfrm>
          <a:off x="2582" y="1371644"/>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s-ES" sz="1200" kern="1200" noProof="0" dirty="0">
              <a:solidFill>
                <a:schemeClr val="accent1"/>
              </a:solidFill>
            </a:rPr>
            <a:t>Definición la idea</a:t>
          </a:r>
        </a:p>
      </dsp:txBody>
      <dsp:txXfrm>
        <a:off x="462284" y="1371644"/>
        <a:ext cx="1379107" cy="919404"/>
      </dsp:txXfrm>
    </dsp:sp>
    <dsp:sp modelId="{11758354-EF22-4CB5-9B07-3E8D21D01681}">
      <dsp:nvSpPr>
        <dsp:cNvPr id="0" name=""/>
        <dsp:cNvSpPr/>
      </dsp:nvSpPr>
      <dsp:spPr>
        <a:xfrm>
          <a:off x="2071243" y="1371644"/>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s-ES" sz="1200" kern="1200" noProof="0" dirty="0">
              <a:solidFill>
                <a:schemeClr val="accent1"/>
              </a:solidFill>
            </a:rPr>
            <a:t>Desarrollo de Concepto</a:t>
          </a:r>
        </a:p>
      </dsp:txBody>
      <dsp:txXfrm>
        <a:off x="2530945" y="1371644"/>
        <a:ext cx="1379107" cy="919404"/>
      </dsp:txXfrm>
    </dsp:sp>
    <dsp:sp modelId="{29ADB8C2-E952-4673-881C-E90C2C187F5E}">
      <dsp:nvSpPr>
        <dsp:cNvPr id="0" name=""/>
        <dsp:cNvSpPr/>
      </dsp:nvSpPr>
      <dsp:spPr>
        <a:xfrm>
          <a:off x="4139903" y="1371644"/>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s-ES" sz="1200" kern="1200" noProof="0" dirty="0">
              <a:solidFill>
                <a:schemeClr val="accent1"/>
              </a:solidFill>
            </a:rPr>
            <a:t>Testeo</a:t>
          </a:r>
        </a:p>
      </dsp:txBody>
      <dsp:txXfrm>
        <a:off x="4599605" y="1371644"/>
        <a:ext cx="1379107" cy="919404"/>
      </dsp:txXfrm>
    </dsp:sp>
    <dsp:sp modelId="{95367C4E-46A8-4AF8-9E5E-0BF5942C845F}">
      <dsp:nvSpPr>
        <dsp:cNvPr id="0" name=""/>
        <dsp:cNvSpPr/>
      </dsp:nvSpPr>
      <dsp:spPr>
        <a:xfrm>
          <a:off x="6208564" y="1371644"/>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s-ES" sz="1200" kern="1200" noProof="0" dirty="0">
              <a:solidFill>
                <a:schemeClr val="accent1"/>
              </a:solidFill>
            </a:rPr>
            <a:t>Creando Estrategia de Mercado</a:t>
          </a:r>
        </a:p>
      </dsp:txBody>
      <dsp:txXfrm>
        <a:off x="6668266" y="1371644"/>
        <a:ext cx="1379107" cy="919404"/>
      </dsp:txXfrm>
    </dsp:sp>
    <dsp:sp modelId="{3947D3B8-5CFD-4192-AE01-0615E519303C}">
      <dsp:nvSpPr>
        <dsp:cNvPr id="0" name=""/>
        <dsp:cNvSpPr/>
      </dsp:nvSpPr>
      <dsp:spPr>
        <a:xfrm>
          <a:off x="8277224" y="1371644"/>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es-ES" sz="1200" kern="1200" noProof="0" dirty="0">
              <a:solidFill>
                <a:schemeClr val="accent1"/>
              </a:solidFill>
            </a:rPr>
            <a:t>Entrada en el mercado y comercialización</a:t>
          </a:r>
        </a:p>
      </dsp:txBody>
      <dsp:txXfrm>
        <a:off x="8736926" y="1371644"/>
        <a:ext cx="1379107" cy="919404"/>
      </dsp:txXfrm>
    </dsp:sp>
  </dsp:spTree>
</dsp:drawing>
</file>

<file path=ppt/diagrams/layout1.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C0E9E5-AFA6-408C-9DF1-0EA0B9307054}" type="datetimeFigureOut">
              <a:rPr lang="tr-TR" smtClean="0"/>
              <a:t>21.07.2025</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BAB966-5367-46D6-B14B-4E9B1C4E054A}" type="slidenum">
              <a:rPr lang="tr-TR" smtClean="0"/>
              <a:t>‹Nº›</a:t>
            </a:fld>
            <a:endParaRPr lang="tr-TR"/>
          </a:p>
        </p:txBody>
      </p:sp>
    </p:spTree>
    <p:extLst>
      <p:ext uri="{BB962C8B-B14F-4D97-AF65-F5344CB8AC3E}">
        <p14:creationId xmlns:p14="http://schemas.microsoft.com/office/powerpoint/2010/main" val="41172940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2</a:t>
            </a:fld>
            <a:endParaRPr lang="tr-TR"/>
          </a:p>
        </p:txBody>
      </p:sp>
    </p:spTree>
    <p:extLst>
      <p:ext uri="{BB962C8B-B14F-4D97-AF65-F5344CB8AC3E}">
        <p14:creationId xmlns:p14="http://schemas.microsoft.com/office/powerpoint/2010/main" val="31252687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11E3A5-682D-7784-8B10-ADCD8120735A}"/>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92437FA9-712F-9A87-DA22-86477DD617C5}"/>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91506052-274B-9735-2203-95984A8F7184}"/>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6F1A9D2D-204F-01C4-7226-68A3D326AB9D}"/>
              </a:ext>
            </a:extLst>
          </p:cNvPr>
          <p:cNvSpPr>
            <a:spLocks noGrp="1"/>
          </p:cNvSpPr>
          <p:nvPr>
            <p:ph type="sldNum" sz="quarter" idx="5"/>
          </p:nvPr>
        </p:nvSpPr>
        <p:spPr/>
        <p:txBody>
          <a:bodyPr/>
          <a:lstStyle/>
          <a:p>
            <a:fld id="{0CBAB966-5367-46D6-B14B-4E9B1C4E054A}" type="slidenum">
              <a:rPr lang="tr-TR" smtClean="0"/>
              <a:t>25</a:t>
            </a:fld>
            <a:endParaRPr lang="tr-TR"/>
          </a:p>
        </p:txBody>
      </p:sp>
    </p:spTree>
    <p:extLst>
      <p:ext uri="{BB962C8B-B14F-4D97-AF65-F5344CB8AC3E}">
        <p14:creationId xmlns:p14="http://schemas.microsoft.com/office/powerpoint/2010/main" val="2446136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7640E1-2E79-2345-4329-4EE17774CDAF}"/>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5C60492C-0AD0-9D33-B346-F084A0386933}"/>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66F89144-EB79-1453-4719-5135706EFD6D}"/>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93B526DC-9517-E07D-7AE5-272FA318A87C}"/>
              </a:ext>
            </a:extLst>
          </p:cNvPr>
          <p:cNvSpPr>
            <a:spLocks noGrp="1"/>
          </p:cNvSpPr>
          <p:nvPr>
            <p:ph type="sldNum" sz="quarter" idx="5"/>
          </p:nvPr>
        </p:nvSpPr>
        <p:spPr/>
        <p:txBody>
          <a:bodyPr/>
          <a:lstStyle/>
          <a:p>
            <a:fld id="{0CBAB966-5367-46D6-B14B-4E9B1C4E054A}" type="slidenum">
              <a:rPr lang="tr-TR" smtClean="0"/>
              <a:t>26</a:t>
            </a:fld>
            <a:endParaRPr lang="tr-TR"/>
          </a:p>
        </p:txBody>
      </p:sp>
    </p:spTree>
    <p:extLst>
      <p:ext uri="{BB962C8B-B14F-4D97-AF65-F5344CB8AC3E}">
        <p14:creationId xmlns:p14="http://schemas.microsoft.com/office/powerpoint/2010/main" val="23246675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27</a:t>
            </a:fld>
            <a:endParaRPr lang="tr-TR"/>
          </a:p>
        </p:txBody>
      </p:sp>
    </p:spTree>
    <p:extLst>
      <p:ext uri="{BB962C8B-B14F-4D97-AF65-F5344CB8AC3E}">
        <p14:creationId xmlns:p14="http://schemas.microsoft.com/office/powerpoint/2010/main" val="22645624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CD988-EA0E-1219-FB57-54C1D331C9EF}"/>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44EB9988-FC2E-2298-E596-2542CD14B1CC}"/>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B941FBC0-A47D-DE33-2841-EFA8D3C43EC2}"/>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7765FBC6-E73B-018C-12FA-52EE4525E5A0}"/>
              </a:ext>
            </a:extLst>
          </p:cNvPr>
          <p:cNvSpPr>
            <a:spLocks noGrp="1"/>
          </p:cNvSpPr>
          <p:nvPr>
            <p:ph type="sldNum" sz="quarter" idx="5"/>
          </p:nvPr>
        </p:nvSpPr>
        <p:spPr/>
        <p:txBody>
          <a:bodyPr/>
          <a:lstStyle/>
          <a:p>
            <a:fld id="{0CBAB966-5367-46D6-B14B-4E9B1C4E054A}" type="slidenum">
              <a:rPr lang="tr-TR" smtClean="0"/>
              <a:t>28</a:t>
            </a:fld>
            <a:endParaRPr lang="tr-TR"/>
          </a:p>
        </p:txBody>
      </p:sp>
    </p:spTree>
    <p:extLst>
      <p:ext uri="{BB962C8B-B14F-4D97-AF65-F5344CB8AC3E}">
        <p14:creationId xmlns:p14="http://schemas.microsoft.com/office/powerpoint/2010/main" val="30783103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1A387-8E58-8E26-46FD-0D6955E654D5}"/>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9F8D49FD-CE13-BBA0-1B4F-6B92B0DE3D46}"/>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88CCC4E3-976A-C998-C84C-783918EFFAEA}"/>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50F8A39A-9EEE-FAD5-D0D0-943C1D4AA4B5}"/>
              </a:ext>
            </a:extLst>
          </p:cNvPr>
          <p:cNvSpPr>
            <a:spLocks noGrp="1"/>
          </p:cNvSpPr>
          <p:nvPr>
            <p:ph type="sldNum" sz="quarter" idx="5"/>
          </p:nvPr>
        </p:nvSpPr>
        <p:spPr/>
        <p:txBody>
          <a:bodyPr/>
          <a:lstStyle/>
          <a:p>
            <a:fld id="{0CBAB966-5367-46D6-B14B-4E9B1C4E054A}" type="slidenum">
              <a:rPr lang="tr-TR" smtClean="0"/>
              <a:t>29</a:t>
            </a:fld>
            <a:endParaRPr lang="tr-TR"/>
          </a:p>
        </p:txBody>
      </p:sp>
    </p:spTree>
    <p:extLst>
      <p:ext uri="{BB962C8B-B14F-4D97-AF65-F5344CB8AC3E}">
        <p14:creationId xmlns:p14="http://schemas.microsoft.com/office/powerpoint/2010/main" val="3378805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Lean </a:t>
            </a:r>
            <a:r>
              <a:rPr lang="es-ES" dirty="0" err="1"/>
              <a:t>stratup</a:t>
            </a:r>
            <a:r>
              <a:rPr lang="es-ES" dirty="0"/>
              <a:t>, lienzos de modelos de negocio</a:t>
            </a:r>
            <a:endParaRPr lang="sl-SI" dirty="0"/>
          </a:p>
        </p:txBody>
      </p:sp>
      <p:sp>
        <p:nvSpPr>
          <p:cNvPr id="4" name="Slide Number Placeholder 3"/>
          <p:cNvSpPr>
            <a:spLocks noGrp="1"/>
          </p:cNvSpPr>
          <p:nvPr>
            <p:ph type="sldNum" sz="quarter" idx="5"/>
          </p:nvPr>
        </p:nvSpPr>
        <p:spPr/>
        <p:txBody>
          <a:bodyPr/>
          <a:lstStyle/>
          <a:p>
            <a:fld id="{0CBAB966-5367-46D6-B14B-4E9B1C4E054A}" type="slidenum">
              <a:rPr lang="tr-TR" smtClean="0"/>
              <a:t>30</a:t>
            </a:fld>
            <a:endParaRPr lang="tr-TR"/>
          </a:p>
        </p:txBody>
      </p:sp>
    </p:spTree>
    <p:extLst>
      <p:ext uri="{BB962C8B-B14F-4D97-AF65-F5344CB8AC3E}">
        <p14:creationId xmlns:p14="http://schemas.microsoft.com/office/powerpoint/2010/main" val="36970802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FA4CA-F211-52B3-4508-B67C59574B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29EC3E-2022-7F27-796A-6B402108F2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14A207-42B3-F652-A66C-E07F23A82135}"/>
              </a:ext>
            </a:extLst>
          </p:cNvPr>
          <p:cNvSpPr>
            <a:spLocks noGrp="1"/>
          </p:cNvSpPr>
          <p:nvPr>
            <p:ph type="body" idx="1"/>
          </p:nvPr>
        </p:nvSpPr>
        <p:spPr/>
        <p:txBody>
          <a:bodyPr/>
          <a:lstStyle/>
          <a:p>
            <a:endParaRPr lang="sl-SI"/>
          </a:p>
        </p:txBody>
      </p:sp>
      <p:sp>
        <p:nvSpPr>
          <p:cNvPr id="4" name="Slide Number Placeholder 3">
            <a:extLst>
              <a:ext uri="{FF2B5EF4-FFF2-40B4-BE49-F238E27FC236}">
                <a16:creationId xmlns:a16="http://schemas.microsoft.com/office/drawing/2014/main" id="{75DCC93F-2063-3089-0209-793B76D8034D}"/>
              </a:ext>
            </a:extLst>
          </p:cNvPr>
          <p:cNvSpPr>
            <a:spLocks noGrp="1"/>
          </p:cNvSpPr>
          <p:nvPr>
            <p:ph type="sldNum" sz="quarter" idx="5"/>
          </p:nvPr>
        </p:nvSpPr>
        <p:spPr/>
        <p:txBody>
          <a:bodyPr/>
          <a:lstStyle/>
          <a:p>
            <a:fld id="{0CBAB966-5367-46D6-B14B-4E9B1C4E054A}" type="slidenum">
              <a:rPr lang="tr-TR" smtClean="0"/>
              <a:t>31</a:t>
            </a:fld>
            <a:endParaRPr lang="tr-TR"/>
          </a:p>
        </p:txBody>
      </p:sp>
    </p:spTree>
    <p:extLst>
      <p:ext uri="{BB962C8B-B14F-4D97-AF65-F5344CB8AC3E}">
        <p14:creationId xmlns:p14="http://schemas.microsoft.com/office/powerpoint/2010/main" val="22454748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MVP</a:t>
            </a:r>
          </a:p>
          <a:p>
            <a:endParaRPr lang="sl-SI" dirty="0"/>
          </a:p>
        </p:txBody>
      </p:sp>
      <p:sp>
        <p:nvSpPr>
          <p:cNvPr id="4" name="Slide Number Placeholder 3"/>
          <p:cNvSpPr>
            <a:spLocks noGrp="1"/>
          </p:cNvSpPr>
          <p:nvPr>
            <p:ph type="sldNum" sz="quarter" idx="5"/>
          </p:nvPr>
        </p:nvSpPr>
        <p:spPr/>
        <p:txBody>
          <a:bodyPr/>
          <a:lstStyle/>
          <a:p>
            <a:fld id="{0CBAB966-5367-46D6-B14B-4E9B1C4E054A}" type="slidenum">
              <a:rPr lang="tr-TR" smtClean="0"/>
              <a:t>32</a:t>
            </a:fld>
            <a:endParaRPr lang="tr-TR"/>
          </a:p>
        </p:txBody>
      </p:sp>
    </p:spTree>
    <p:extLst>
      <p:ext uri="{BB962C8B-B14F-4D97-AF65-F5344CB8AC3E}">
        <p14:creationId xmlns:p14="http://schemas.microsoft.com/office/powerpoint/2010/main" val="252654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I + </a:t>
            </a:r>
            <a:r>
              <a:rPr lang="es-ES" dirty="0" err="1"/>
              <a:t>D+i</a:t>
            </a:r>
            <a:endParaRPr lang="es-ES" dirty="0"/>
          </a:p>
        </p:txBody>
      </p:sp>
      <p:sp>
        <p:nvSpPr>
          <p:cNvPr id="4" name="Marcador de número de diapositiva 3"/>
          <p:cNvSpPr>
            <a:spLocks noGrp="1"/>
          </p:cNvSpPr>
          <p:nvPr>
            <p:ph type="sldNum" sz="quarter" idx="5"/>
          </p:nvPr>
        </p:nvSpPr>
        <p:spPr/>
        <p:txBody>
          <a:bodyPr/>
          <a:lstStyle/>
          <a:p>
            <a:fld id="{0CBAB966-5367-46D6-B14B-4E9B1C4E054A}" type="slidenum">
              <a:rPr lang="tr-TR" smtClean="0"/>
              <a:t>35</a:t>
            </a:fld>
            <a:endParaRPr lang="tr-TR"/>
          </a:p>
        </p:txBody>
      </p:sp>
    </p:spTree>
    <p:extLst>
      <p:ext uri="{BB962C8B-B14F-4D97-AF65-F5344CB8AC3E}">
        <p14:creationId xmlns:p14="http://schemas.microsoft.com/office/powerpoint/2010/main" val="14685463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Ejemplo EXCEL</a:t>
            </a:r>
          </a:p>
          <a:p>
            <a:endParaRPr lang="es-ES" dirty="0"/>
          </a:p>
        </p:txBody>
      </p:sp>
      <p:sp>
        <p:nvSpPr>
          <p:cNvPr id="4" name="Marcador de número de diapositiva 3"/>
          <p:cNvSpPr>
            <a:spLocks noGrp="1"/>
          </p:cNvSpPr>
          <p:nvPr>
            <p:ph type="sldNum" sz="quarter" idx="5"/>
          </p:nvPr>
        </p:nvSpPr>
        <p:spPr/>
        <p:txBody>
          <a:bodyPr/>
          <a:lstStyle/>
          <a:p>
            <a:fld id="{0CBAB966-5367-46D6-B14B-4E9B1C4E054A}" type="slidenum">
              <a:rPr lang="tr-TR" smtClean="0"/>
              <a:t>37</a:t>
            </a:fld>
            <a:endParaRPr lang="tr-TR"/>
          </a:p>
        </p:txBody>
      </p:sp>
    </p:spTree>
    <p:extLst>
      <p:ext uri="{BB962C8B-B14F-4D97-AF65-F5344CB8AC3E}">
        <p14:creationId xmlns:p14="http://schemas.microsoft.com/office/powerpoint/2010/main" val="3874298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7</a:t>
            </a:fld>
            <a:endParaRPr lang="tr-TR"/>
          </a:p>
        </p:txBody>
      </p:sp>
    </p:spTree>
    <p:extLst>
      <p:ext uri="{BB962C8B-B14F-4D97-AF65-F5344CB8AC3E}">
        <p14:creationId xmlns:p14="http://schemas.microsoft.com/office/powerpoint/2010/main" val="39989513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EJEMPLO WHITEBOARD</a:t>
            </a:r>
          </a:p>
          <a:p>
            <a:endParaRPr lang="es-ES" dirty="0"/>
          </a:p>
        </p:txBody>
      </p:sp>
      <p:sp>
        <p:nvSpPr>
          <p:cNvPr id="4" name="Marcador de número de diapositiva 3"/>
          <p:cNvSpPr>
            <a:spLocks noGrp="1"/>
          </p:cNvSpPr>
          <p:nvPr>
            <p:ph type="sldNum" sz="quarter" idx="5"/>
          </p:nvPr>
        </p:nvSpPr>
        <p:spPr/>
        <p:txBody>
          <a:bodyPr/>
          <a:lstStyle/>
          <a:p>
            <a:fld id="{0CBAB966-5367-46D6-B14B-4E9B1C4E054A}" type="slidenum">
              <a:rPr lang="tr-TR" smtClean="0"/>
              <a:t>38</a:t>
            </a:fld>
            <a:endParaRPr lang="tr-TR"/>
          </a:p>
        </p:txBody>
      </p:sp>
    </p:spTree>
    <p:extLst>
      <p:ext uri="{BB962C8B-B14F-4D97-AF65-F5344CB8AC3E}">
        <p14:creationId xmlns:p14="http://schemas.microsoft.com/office/powerpoint/2010/main" val="11419820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FASE VERDE NO TRUNCAR</a:t>
            </a:r>
            <a:endParaRPr lang="sl-SI" dirty="0"/>
          </a:p>
        </p:txBody>
      </p:sp>
      <p:sp>
        <p:nvSpPr>
          <p:cNvPr id="4" name="Slide Number Placeholder 3"/>
          <p:cNvSpPr>
            <a:spLocks noGrp="1"/>
          </p:cNvSpPr>
          <p:nvPr>
            <p:ph type="sldNum" sz="quarter" idx="5"/>
          </p:nvPr>
        </p:nvSpPr>
        <p:spPr/>
        <p:txBody>
          <a:bodyPr/>
          <a:lstStyle/>
          <a:p>
            <a:fld id="{0CBAB966-5367-46D6-B14B-4E9B1C4E054A}" type="slidenum">
              <a:rPr lang="tr-TR" smtClean="0"/>
              <a:t>39</a:t>
            </a:fld>
            <a:endParaRPr lang="tr-TR"/>
          </a:p>
        </p:txBody>
      </p:sp>
    </p:spTree>
    <p:extLst>
      <p:ext uri="{BB962C8B-B14F-4D97-AF65-F5344CB8AC3E}">
        <p14:creationId xmlns:p14="http://schemas.microsoft.com/office/powerpoint/2010/main" val="7189608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DESIGN THINKING Y LEAN STARTUP</a:t>
            </a:r>
          </a:p>
        </p:txBody>
      </p:sp>
      <p:sp>
        <p:nvSpPr>
          <p:cNvPr id="4" name="Marcador de número de diapositiva 3"/>
          <p:cNvSpPr>
            <a:spLocks noGrp="1"/>
          </p:cNvSpPr>
          <p:nvPr>
            <p:ph type="sldNum" sz="quarter" idx="5"/>
          </p:nvPr>
        </p:nvSpPr>
        <p:spPr/>
        <p:txBody>
          <a:bodyPr/>
          <a:lstStyle/>
          <a:p>
            <a:fld id="{0CBAB966-5367-46D6-B14B-4E9B1C4E054A}" type="slidenum">
              <a:rPr lang="tr-TR" smtClean="0"/>
              <a:t>40</a:t>
            </a:fld>
            <a:endParaRPr lang="tr-TR"/>
          </a:p>
        </p:txBody>
      </p:sp>
    </p:spTree>
    <p:extLst>
      <p:ext uri="{BB962C8B-B14F-4D97-AF65-F5344CB8AC3E}">
        <p14:creationId xmlns:p14="http://schemas.microsoft.com/office/powerpoint/2010/main" val="29669841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DISTINTOS PERFILES – TEST DE BASADUR?</a:t>
            </a:r>
          </a:p>
        </p:txBody>
      </p:sp>
      <p:sp>
        <p:nvSpPr>
          <p:cNvPr id="4" name="Marcador de número de diapositiva 3"/>
          <p:cNvSpPr>
            <a:spLocks noGrp="1"/>
          </p:cNvSpPr>
          <p:nvPr>
            <p:ph type="sldNum" sz="quarter" idx="5"/>
          </p:nvPr>
        </p:nvSpPr>
        <p:spPr/>
        <p:txBody>
          <a:bodyPr/>
          <a:lstStyle/>
          <a:p>
            <a:fld id="{0CBAB966-5367-46D6-B14B-4E9B1C4E054A}" type="slidenum">
              <a:rPr lang="tr-TR" smtClean="0"/>
              <a:t>41</a:t>
            </a:fld>
            <a:endParaRPr lang="tr-TR"/>
          </a:p>
        </p:txBody>
      </p:sp>
    </p:spTree>
    <p:extLst>
      <p:ext uri="{BB962C8B-B14F-4D97-AF65-F5344CB8AC3E}">
        <p14:creationId xmlns:p14="http://schemas.microsoft.com/office/powerpoint/2010/main" val="13602394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5"/>
          </p:nvPr>
        </p:nvSpPr>
        <p:spPr/>
        <p:txBody>
          <a:bodyPr/>
          <a:lstStyle/>
          <a:p>
            <a:fld id="{0CBAB966-5367-46D6-B14B-4E9B1C4E054A}" type="slidenum">
              <a:rPr lang="tr-TR" smtClean="0"/>
              <a:t>42</a:t>
            </a:fld>
            <a:endParaRPr lang="tr-TR"/>
          </a:p>
        </p:txBody>
      </p:sp>
    </p:spTree>
    <p:extLst>
      <p:ext uri="{BB962C8B-B14F-4D97-AF65-F5344CB8AC3E}">
        <p14:creationId xmlns:p14="http://schemas.microsoft.com/office/powerpoint/2010/main" val="22373752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BUYER PERSONA</a:t>
            </a:r>
          </a:p>
        </p:txBody>
      </p:sp>
      <p:sp>
        <p:nvSpPr>
          <p:cNvPr id="4" name="Marcador de número de diapositiva 3"/>
          <p:cNvSpPr>
            <a:spLocks noGrp="1"/>
          </p:cNvSpPr>
          <p:nvPr>
            <p:ph type="sldNum" sz="quarter" idx="5"/>
          </p:nvPr>
        </p:nvSpPr>
        <p:spPr/>
        <p:txBody>
          <a:bodyPr/>
          <a:lstStyle/>
          <a:p>
            <a:fld id="{0CBAB966-5367-46D6-B14B-4E9B1C4E054A}" type="slidenum">
              <a:rPr lang="tr-TR" smtClean="0"/>
              <a:t>43</a:t>
            </a:fld>
            <a:endParaRPr lang="tr-TR"/>
          </a:p>
        </p:txBody>
      </p:sp>
    </p:spTree>
    <p:extLst>
      <p:ext uri="{BB962C8B-B14F-4D97-AF65-F5344CB8AC3E}">
        <p14:creationId xmlns:p14="http://schemas.microsoft.com/office/powerpoint/2010/main" val="5709986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MVP</a:t>
            </a:r>
          </a:p>
          <a:p>
            <a:endParaRPr lang="es-ES" dirty="0"/>
          </a:p>
        </p:txBody>
      </p:sp>
      <p:sp>
        <p:nvSpPr>
          <p:cNvPr id="4" name="Marcador de número de diapositiva 3"/>
          <p:cNvSpPr>
            <a:spLocks noGrp="1"/>
          </p:cNvSpPr>
          <p:nvPr>
            <p:ph type="sldNum" sz="quarter" idx="5"/>
          </p:nvPr>
        </p:nvSpPr>
        <p:spPr/>
        <p:txBody>
          <a:bodyPr/>
          <a:lstStyle/>
          <a:p>
            <a:fld id="{0CBAB966-5367-46D6-B14B-4E9B1C4E054A}" type="slidenum">
              <a:rPr lang="tr-TR" smtClean="0"/>
              <a:t>45</a:t>
            </a:fld>
            <a:endParaRPr lang="tr-TR"/>
          </a:p>
        </p:txBody>
      </p:sp>
    </p:spTree>
    <p:extLst>
      <p:ext uri="{BB962C8B-B14F-4D97-AF65-F5344CB8AC3E}">
        <p14:creationId xmlns:p14="http://schemas.microsoft.com/office/powerpoint/2010/main" val="23782668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dirty="0"/>
              <a:t>EARLY ADOPTERS</a:t>
            </a:r>
            <a:endParaRPr lang="sl-SI" dirty="0"/>
          </a:p>
        </p:txBody>
      </p:sp>
      <p:sp>
        <p:nvSpPr>
          <p:cNvPr id="4" name="Slide Number Placeholder 3"/>
          <p:cNvSpPr>
            <a:spLocks noGrp="1"/>
          </p:cNvSpPr>
          <p:nvPr>
            <p:ph type="sldNum" sz="quarter" idx="5"/>
          </p:nvPr>
        </p:nvSpPr>
        <p:spPr/>
        <p:txBody>
          <a:bodyPr/>
          <a:lstStyle/>
          <a:p>
            <a:fld id="{0CBAB966-5367-46D6-B14B-4E9B1C4E054A}" type="slidenum">
              <a:rPr lang="tr-TR" smtClean="0"/>
              <a:t>46</a:t>
            </a:fld>
            <a:endParaRPr lang="tr-TR"/>
          </a:p>
        </p:txBody>
      </p:sp>
    </p:spTree>
    <p:extLst>
      <p:ext uri="{BB962C8B-B14F-4D97-AF65-F5344CB8AC3E}">
        <p14:creationId xmlns:p14="http://schemas.microsoft.com/office/powerpoint/2010/main" val="20658646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en-US" dirty="0"/>
              <a:t>aims to raise awareness of students</a:t>
            </a:r>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51</a:t>
            </a:fld>
            <a:endParaRPr lang="tr-TR"/>
          </a:p>
        </p:txBody>
      </p:sp>
    </p:spTree>
    <p:extLst>
      <p:ext uri="{BB962C8B-B14F-4D97-AF65-F5344CB8AC3E}">
        <p14:creationId xmlns:p14="http://schemas.microsoft.com/office/powerpoint/2010/main" val="27288924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a:p>
            <a:r>
              <a:rPr lang="es-ES" dirty="0"/>
              <a:t>IA </a:t>
            </a:r>
            <a:r>
              <a:rPr lang="es-ES" dirty="0" err="1"/>
              <a:t>boots</a:t>
            </a:r>
            <a:r>
              <a:rPr lang="es-ES" dirty="0"/>
              <a:t> </a:t>
            </a:r>
          </a:p>
          <a:p>
            <a:r>
              <a:rPr lang="es-ES" dirty="0" err="1"/>
              <a:t>Acumbamail</a:t>
            </a:r>
            <a:r>
              <a:rPr lang="es-ES" dirty="0"/>
              <a:t>, error lista de spam</a:t>
            </a:r>
          </a:p>
          <a:p>
            <a:r>
              <a:rPr lang="es-ES" dirty="0"/>
              <a:t>ventajas</a:t>
            </a:r>
          </a:p>
        </p:txBody>
      </p:sp>
      <p:sp>
        <p:nvSpPr>
          <p:cNvPr id="4" name="Marcador de número de diapositiva 3"/>
          <p:cNvSpPr>
            <a:spLocks noGrp="1"/>
          </p:cNvSpPr>
          <p:nvPr>
            <p:ph type="sldNum" sz="quarter" idx="5"/>
          </p:nvPr>
        </p:nvSpPr>
        <p:spPr/>
        <p:txBody>
          <a:bodyPr/>
          <a:lstStyle/>
          <a:p>
            <a:fld id="{0CBAB966-5367-46D6-B14B-4E9B1C4E054A}" type="slidenum">
              <a:rPr lang="tr-TR" smtClean="0"/>
              <a:t>52</a:t>
            </a:fld>
            <a:endParaRPr lang="tr-TR"/>
          </a:p>
        </p:txBody>
      </p:sp>
    </p:spTree>
    <p:extLst>
      <p:ext uri="{BB962C8B-B14F-4D97-AF65-F5344CB8AC3E}">
        <p14:creationId xmlns:p14="http://schemas.microsoft.com/office/powerpoint/2010/main" val="7692283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15</a:t>
            </a:fld>
            <a:endParaRPr lang="tr-TR"/>
          </a:p>
        </p:txBody>
      </p:sp>
    </p:spTree>
    <p:extLst>
      <p:ext uri="{BB962C8B-B14F-4D97-AF65-F5344CB8AC3E}">
        <p14:creationId xmlns:p14="http://schemas.microsoft.com/office/powerpoint/2010/main" val="21379744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53</a:t>
            </a:fld>
            <a:endParaRPr lang="tr-TR"/>
          </a:p>
        </p:txBody>
      </p:sp>
    </p:spTree>
    <p:extLst>
      <p:ext uri="{BB962C8B-B14F-4D97-AF65-F5344CB8AC3E}">
        <p14:creationId xmlns:p14="http://schemas.microsoft.com/office/powerpoint/2010/main" val="40530404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CAE86A-4F0D-3E54-0C0D-E60C7941854A}"/>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443B6C97-7070-CF0B-15FE-C3844085CCE1}"/>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10F8CD59-BED5-15FB-B03B-614D49613E8E}"/>
              </a:ext>
            </a:extLst>
          </p:cNvPr>
          <p:cNvSpPr>
            <a:spLocks noGrp="1"/>
          </p:cNvSpPr>
          <p:nvPr>
            <p:ph type="body" idx="1"/>
          </p:nvPr>
        </p:nvSpPr>
        <p:spPr/>
        <p:txBody>
          <a:bodyPr/>
          <a:lstStyle/>
          <a:p>
            <a:endParaRPr lang="tr-TR" dirty="0"/>
          </a:p>
        </p:txBody>
      </p:sp>
      <p:sp>
        <p:nvSpPr>
          <p:cNvPr id="4" name="Slayt Numarası Yer Tutucusu 3">
            <a:extLst>
              <a:ext uri="{FF2B5EF4-FFF2-40B4-BE49-F238E27FC236}">
                <a16:creationId xmlns:a16="http://schemas.microsoft.com/office/drawing/2014/main" id="{016D8348-FF72-B28A-BD0A-D4F8A92993B6}"/>
              </a:ext>
            </a:extLst>
          </p:cNvPr>
          <p:cNvSpPr>
            <a:spLocks noGrp="1"/>
          </p:cNvSpPr>
          <p:nvPr>
            <p:ph type="sldNum" sz="quarter" idx="5"/>
          </p:nvPr>
        </p:nvSpPr>
        <p:spPr/>
        <p:txBody>
          <a:bodyPr/>
          <a:lstStyle/>
          <a:p>
            <a:fld id="{0CBAB966-5367-46D6-B14B-4E9B1C4E054A}" type="slidenum">
              <a:rPr lang="tr-TR" smtClean="0"/>
              <a:t>54</a:t>
            </a:fld>
            <a:endParaRPr lang="tr-TR"/>
          </a:p>
        </p:txBody>
      </p:sp>
    </p:spTree>
    <p:extLst>
      <p:ext uri="{BB962C8B-B14F-4D97-AF65-F5344CB8AC3E}">
        <p14:creationId xmlns:p14="http://schemas.microsoft.com/office/powerpoint/2010/main" val="3298534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16</a:t>
            </a:fld>
            <a:endParaRPr lang="tr-TR"/>
          </a:p>
        </p:txBody>
      </p:sp>
    </p:spTree>
    <p:extLst>
      <p:ext uri="{BB962C8B-B14F-4D97-AF65-F5344CB8AC3E}">
        <p14:creationId xmlns:p14="http://schemas.microsoft.com/office/powerpoint/2010/main" val="434370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18</a:t>
            </a:fld>
            <a:endParaRPr lang="tr-TR"/>
          </a:p>
        </p:txBody>
      </p:sp>
    </p:spTree>
    <p:extLst>
      <p:ext uri="{BB962C8B-B14F-4D97-AF65-F5344CB8AC3E}">
        <p14:creationId xmlns:p14="http://schemas.microsoft.com/office/powerpoint/2010/main" val="27227274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19</a:t>
            </a:fld>
            <a:endParaRPr lang="tr-TR"/>
          </a:p>
        </p:txBody>
      </p:sp>
    </p:spTree>
    <p:extLst>
      <p:ext uri="{BB962C8B-B14F-4D97-AF65-F5344CB8AC3E}">
        <p14:creationId xmlns:p14="http://schemas.microsoft.com/office/powerpoint/2010/main" val="42513910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Quienes son</a:t>
            </a:r>
          </a:p>
          <a:p>
            <a:r>
              <a:rPr lang="es-ES" dirty="0"/>
              <a:t>Estereotipo</a:t>
            </a:r>
          </a:p>
          <a:p>
            <a:r>
              <a:rPr lang="es-ES" dirty="0"/>
              <a:t>Donde están</a:t>
            </a:r>
          </a:p>
          <a:p>
            <a:r>
              <a:rPr lang="es-ES" dirty="0" err="1"/>
              <a:t>Creiterios</a:t>
            </a:r>
            <a:r>
              <a:rPr lang="es-ES" dirty="0"/>
              <a:t> de compra</a:t>
            </a:r>
          </a:p>
          <a:p>
            <a:r>
              <a:rPr lang="es-ES" dirty="0"/>
              <a:t>Frenadores de compra</a:t>
            </a:r>
          </a:p>
          <a:p>
            <a:r>
              <a:rPr lang="es-ES" dirty="0"/>
              <a:t>Segmentación</a:t>
            </a:r>
          </a:p>
          <a:p>
            <a:endParaRPr lang="es-ES" dirty="0"/>
          </a:p>
        </p:txBody>
      </p:sp>
      <p:sp>
        <p:nvSpPr>
          <p:cNvPr id="4" name="Marcador de número de diapositiva 3"/>
          <p:cNvSpPr>
            <a:spLocks noGrp="1"/>
          </p:cNvSpPr>
          <p:nvPr>
            <p:ph type="sldNum" sz="quarter" idx="5"/>
          </p:nvPr>
        </p:nvSpPr>
        <p:spPr/>
        <p:txBody>
          <a:bodyPr/>
          <a:lstStyle/>
          <a:p>
            <a:fld id="{0CBAB966-5367-46D6-B14B-4E9B1C4E054A}" type="slidenum">
              <a:rPr lang="tr-TR" smtClean="0"/>
              <a:t>22</a:t>
            </a:fld>
            <a:endParaRPr lang="tr-TR"/>
          </a:p>
        </p:txBody>
      </p:sp>
    </p:spTree>
    <p:extLst>
      <p:ext uri="{BB962C8B-B14F-4D97-AF65-F5344CB8AC3E}">
        <p14:creationId xmlns:p14="http://schemas.microsoft.com/office/powerpoint/2010/main" val="22526915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23</a:t>
            </a:fld>
            <a:endParaRPr lang="tr-TR"/>
          </a:p>
        </p:txBody>
      </p:sp>
    </p:spTree>
    <p:extLst>
      <p:ext uri="{BB962C8B-B14F-4D97-AF65-F5344CB8AC3E}">
        <p14:creationId xmlns:p14="http://schemas.microsoft.com/office/powerpoint/2010/main" val="23352066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9A8F51-51BF-F5B2-0C41-336516B2C7DB}"/>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93E124E8-5FC9-90B3-DEBF-F9DF44810B38}"/>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C2106F77-4DE2-4606-5CDC-FCF72BAC44C4}"/>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BDEAF764-E794-B761-02EE-91B0526D772D}"/>
              </a:ext>
            </a:extLst>
          </p:cNvPr>
          <p:cNvSpPr>
            <a:spLocks noGrp="1"/>
          </p:cNvSpPr>
          <p:nvPr>
            <p:ph type="sldNum" sz="quarter" idx="5"/>
          </p:nvPr>
        </p:nvSpPr>
        <p:spPr/>
        <p:txBody>
          <a:bodyPr/>
          <a:lstStyle/>
          <a:p>
            <a:fld id="{0CBAB966-5367-46D6-B14B-4E9B1C4E054A}" type="slidenum">
              <a:rPr lang="tr-TR" smtClean="0"/>
              <a:t>24</a:t>
            </a:fld>
            <a:endParaRPr lang="tr-TR"/>
          </a:p>
        </p:txBody>
      </p:sp>
    </p:spTree>
    <p:extLst>
      <p:ext uri="{BB962C8B-B14F-4D97-AF65-F5344CB8AC3E}">
        <p14:creationId xmlns:p14="http://schemas.microsoft.com/office/powerpoint/2010/main" val="1277196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dirty="0"/>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dirty="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dirty="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dirty="0"/>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dirty="0"/>
          </a:p>
        </p:txBody>
      </p:sp>
    </p:spTree>
    <p:extLst>
      <p:ext uri="{BB962C8B-B14F-4D97-AF65-F5344CB8AC3E}">
        <p14:creationId xmlns:p14="http://schemas.microsoft.com/office/powerpoint/2010/main" val="29492434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dirty="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dirty="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dirty="0"/>
          </a:p>
        </p:txBody>
      </p:sp>
    </p:spTree>
    <p:extLst>
      <p:ext uri="{BB962C8B-B14F-4D97-AF65-F5344CB8AC3E}">
        <p14:creationId xmlns:p14="http://schemas.microsoft.com/office/powerpoint/2010/main" val="294924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7.xml"/><Relationship Id="rId1" Type="http://schemas.openxmlformats.org/officeDocument/2006/relationships/video" Target="https://www.youtube.com/embed/JXXHqM6RzZQ?feature=oembed"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4.pn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video" Target="https://www.youtube.com/embed/oE6VD23Kr0I?feature=oembed" TargetMode="External"/><Relationship Id="rId4" Type="http://schemas.openxmlformats.org/officeDocument/2006/relationships/image" Target="../media/image27.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video" Target="https://www.youtube.com/embed/_WI3B54m6SU?feature=oembed" TargetMode="External"/><Relationship Id="rId5" Type="http://schemas.openxmlformats.org/officeDocument/2006/relationships/image" Target="../media/image29.jpeg"/><Relationship Id="rId4" Type="http://schemas.openxmlformats.org/officeDocument/2006/relationships/hyperlink" Target="https://web.stanford.edu/~mshanks/MichaelShanks/files/509554.pdf"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hemeOverride" Target="../theme/themeOverride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7.xml"/><Relationship Id="rId1" Type="http://schemas.openxmlformats.org/officeDocument/2006/relationships/video" Target="https://www.youtube.com/embed/i1xz5Kv-7VY?feature=oembed"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8" Type="http://schemas.openxmlformats.org/officeDocument/2006/relationships/hyperlink" Target="https://www.hootsuite.com/" TargetMode="External"/><Relationship Id="rId3" Type="http://schemas.openxmlformats.org/officeDocument/2006/relationships/hyperlink" Target="https://www.shopify.com/free-trial?term=shopify%20email&amp;adid=702859616379&amp;campaignid=21389451358&amp;branded_enterprise=1&amp;BOID=brand&amp;utm_medium=cpc&amp;utm_source=google&amp;gad_source=1&amp;gclid=CjwKCAiAmfq6BhAsEiwAX1jsZ2xtG1wl3WO5ty_ckN-rufhrn06RNtiwzGMY1qCjAK2yvqKoNJJ4thoCUsAQAvD_BwE&amp;cmadid=516752332;cmadvertiserid=10730501;cmcampaignid=26990768;cmplacementid=324494362;cmcreativeid=163722649;cmsiteid=5500011" TargetMode="External"/><Relationship Id="rId7" Type="http://schemas.openxmlformats.org/officeDocument/2006/relationships/hyperlink" Target="https://buffer.com/" TargetMode="External"/><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hyperlink" Target="https://www.automizely.com/dropshipping" TargetMode="External"/><Relationship Id="rId11" Type="http://schemas.openxmlformats.org/officeDocument/2006/relationships/hyperlink" Target="https://promo.com/" TargetMode="External"/><Relationship Id="rId5" Type="http://schemas.openxmlformats.org/officeDocument/2006/relationships/hyperlink" Target="https://www.klaviyo.com/" TargetMode="External"/><Relationship Id="rId10" Type="http://schemas.openxmlformats.org/officeDocument/2006/relationships/hyperlink" Target="https://buzzsumo.com/" TargetMode="External"/><Relationship Id="rId4" Type="http://schemas.openxmlformats.org/officeDocument/2006/relationships/hyperlink" Target="https://mailchimp.com/landers/email-marketing-platform/?ds_c=DEPT_AOC_Google_Search_ROW_EN_Brand_Acquire_Omega_Manual-NE_T3&amp;ds_kids=p81005570474&amp;ds_a_lid=kwd-2285511033&amp;ds_cid=71700000120288589&amp;ds_agid=58700008803527157&amp;gad_source=1&amp;gclid=CjwKCAiAmfq6BhAsEiwAX1jsZ2RhwPduREeUIEVEZ75JNe55irh2NRONdJCqleKsIou1pU9dqnFteRoC-doQAvD_BwE&amp;gclsrc=aw.ds" TargetMode="External"/><Relationship Id="rId9" Type="http://schemas.openxmlformats.org/officeDocument/2006/relationships/hyperlink" Target="https://www.canva.com/"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apps.shopify.com/collabs?locale=tr" TargetMode="External"/><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video" Target="https://www.youtube.com/embed/9Z0Gx-87kiw?feature=oembed" TargetMode="External"/><Relationship Id="rId4" Type="http://schemas.openxmlformats.org/officeDocument/2006/relationships/image" Target="../media/image33.jpeg"/></Relationships>
</file>

<file path=ppt/slides/_rels/slide55.xml.rels><?xml version="1.0" encoding="UTF-8" standalone="yes"?>
<Relationships xmlns="http://schemas.openxmlformats.org/package/2006/relationships"><Relationship Id="rId3" Type="http://schemas.openxmlformats.org/officeDocument/2006/relationships/hyperlink" Target="https://copysmith.ai/" TargetMode="External"/><Relationship Id="rId2" Type="http://schemas.openxmlformats.org/officeDocument/2006/relationships/slideLayout" Target="../slideLayouts/slideLayout2.xml"/><Relationship Id="rId1" Type="http://schemas.openxmlformats.org/officeDocument/2006/relationships/video" Target="https://www.youtube.com/embed/0kjRG6B_mpo?feature=oembed" TargetMode="External"/><Relationship Id="rId4" Type="http://schemas.openxmlformats.org/officeDocument/2006/relationships/image" Target="../media/image34.jpeg"/></Relationships>
</file>

<file path=ppt/slides/_rels/slide56.xml.rels><?xml version="1.0" encoding="UTF-8" standalone="yes"?>
<Relationships xmlns="http://schemas.openxmlformats.org/package/2006/relationships"><Relationship Id="rId3" Type="http://schemas.openxmlformats.org/officeDocument/2006/relationships/hyperlink" Target="https://www.academia.edu/11684158/RISK_MANAGEMENT_PLAN" TargetMode="External"/><Relationship Id="rId2" Type="http://schemas.openxmlformats.org/officeDocument/2006/relationships/hyperlink" Target="https://www.innovamarketinsights.com/trends/european-consumer-trends-generational-differences/"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www.brandwatch.com/blog/market-research-methods/" TargetMode="External"/><Relationship Id="rId2" Type="http://schemas.openxmlformats.org/officeDocument/2006/relationships/hyperlink" Target="https://www.wix.com/blog/marketing-tools" TargetMode="External"/><Relationship Id="rId1" Type="http://schemas.openxmlformats.org/officeDocument/2006/relationships/slideLayout" Target="../slideLayouts/slideLayout2.xml"/><Relationship Id="rId6" Type="http://schemas.openxmlformats.org/officeDocument/2006/relationships/hyperlink" Target="https://www.movingforwardsmallbusiness.com/wp-content/uploads/2021/12/The-Ultimate-List-Of-Market-Research-Tools.pdf" TargetMode="External"/><Relationship Id="rId5" Type="http://schemas.openxmlformats.org/officeDocument/2006/relationships/hyperlink" Target="https://uploads-ssl.webflow.com/6172cf205e7dc4a721a0670c/61a09871e4e3803b46f58bd3_Nielsen%20Admosphere%20ABCDE%20classification%20-%20specification%202021.pdf" TargetMode="External"/><Relationship Id="rId4" Type="http://schemas.openxmlformats.org/officeDocument/2006/relationships/hyperlink" Target="https://educons.edu.rs/wp-content/uploads/2020/05/2019A-Concise-Guide-To-Market-Research.pdf"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639087" y="3826552"/>
            <a:ext cx="6838766" cy="2219419"/>
          </a:xfrm>
        </p:spPr>
        <p:txBody>
          <a:bodyPr>
            <a:normAutofit/>
          </a:bodyPr>
          <a:lstStyle/>
          <a:p>
            <a:r>
              <a:rPr lang="es-ES" dirty="0"/>
              <a:t>Competencias en </a:t>
            </a:r>
            <a:r>
              <a:rPr lang="es-ES" noProof="0" dirty="0"/>
              <a:t>marketing y gestión de la innovación </a:t>
            </a: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6096000" y="3407225"/>
            <a:ext cx="4259262" cy="1658937"/>
          </a:xfrm>
        </p:spPr>
        <p:txBody>
          <a:bodyPr/>
          <a:lstStyle/>
          <a:p>
            <a:r>
              <a:rPr lang="es-ES" sz="2000" b="0" noProof="0" dirty="0">
                <a:solidFill>
                  <a:schemeClr val="accent1"/>
                </a:solidFill>
              </a:rPr>
              <a:t>BIENVENIDOS A ESTA UNIDAD</a:t>
            </a:r>
            <a:endParaRPr lang="es-ES" noProof="0" dirty="0">
              <a:solidFill>
                <a:schemeClr val="accent1"/>
              </a:solidFill>
            </a:endParaRPr>
          </a:p>
        </p:txBody>
      </p:sp>
      <p:sp>
        <p:nvSpPr>
          <p:cNvPr id="4" name="Marcador de posición de imagen 2">
            <a:extLst>
              <a:ext uri="{FF2B5EF4-FFF2-40B4-BE49-F238E27FC236}">
                <a16:creationId xmlns:a16="http://schemas.microsoft.com/office/drawing/2014/main" id="{73B06CFA-549F-BF01-84DA-E23DFB02BD4F}"/>
              </a:ext>
            </a:extLst>
          </p:cNvPr>
          <p:cNvSpPr>
            <a:spLocks noGrp="1"/>
          </p:cNvSpPr>
          <p:nvPr/>
        </p:nvSpPr>
        <p:spPr>
          <a:xfrm>
            <a:off x="8756585" y="2427418"/>
            <a:ext cx="2735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ES" noProof="0" dirty="0"/>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AF68BF-620A-3A0A-1BEE-B96941A99686}"/>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D6ECAC22-58D7-B63A-3E40-5257F9B3422D}"/>
              </a:ext>
            </a:extLst>
          </p:cNvPr>
          <p:cNvSpPr txBox="1"/>
          <p:nvPr/>
        </p:nvSpPr>
        <p:spPr>
          <a:xfrm>
            <a:off x="2457848" y="405569"/>
            <a:ext cx="11375704" cy="499945"/>
          </a:xfrm>
          <a:prstGeom prst="rect">
            <a:avLst/>
          </a:prstGeom>
          <a:noFill/>
        </p:spPr>
        <p:txBody>
          <a:bodyPr wrap="square" lIns="91440" tIns="45720" rIns="91440" bIns="45720" rtlCol="0" anchor="t">
            <a:spAutoFit/>
          </a:bodyPr>
          <a:lstStyle/>
          <a:p>
            <a:pPr>
              <a:lnSpc>
                <a:spcPct val="150000"/>
              </a:lnSpc>
            </a:pPr>
            <a:r>
              <a:rPr lang="es-ES" sz="2000" b="1" noProof="0" dirty="0">
                <a:solidFill>
                  <a:schemeClr val="bg1"/>
                </a:solidFill>
              </a:rPr>
              <a:t>Análisis de la estructura competitiva del mercado– 3/3</a:t>
            </a:r>
          </a:p>
        </p:txBody>
      </p:sp>
      <p:sp>
        <p:nvSpPr>
          <p:cNvPr id="4" name="Metin kutusu 3">
            <a:extLst>
              <a:ext uri="{FF2B5EF4-FFF2-40B4-BE49-F238E27FC236}">
                <a16:creationId xmlns:a16="http://schemas.microsoft.com/office/drawing/2014/main" id="{6B36DA5C-922D-1665-9B87-0EA4D5CD06E3}"/>
              </a:ext>
            </a:extLst>
          </p:cNvPr>
          <p:cNvSpPr txBox="1"/>
          <p:nvPr/>
        </p:nvSpPr>
        <p:spPr>
          <a:xfrm>
            <a:off x="1004049" y="1173604"/>
            <a:ext cx="10081476" cy="2277547"/>
          </a:xfrm>
          <a:prstGeom prst="rect">
            <a:avLst/>
          </a:prstGeom>
          <a:noFill/>
        </p:spPr>
        <p:txBody>
          <a:bodyPr wrap="square">
            <a:spAutoFit/>
          </a:bodyPr>
          <a:lstStyle/>
          <a:p>
            <a:pPr algn="just" rtl="0" fontAlgn="base">
              <a:spcBef>
                <a:spcPts val="600"/>
              </a:spcBef>
              <a:spcAft>
                <a:spcPts val="600"/>
              </a:spcAft>
            </a:pPr>
            <a:r>
              <a:rPr lang="es-ES" sz="1600" b="0" i="0" u="none" strike="noStrike" noProof="0" dirty="0">
                <a:solidFill>
                  <a:srgbClr val="000000"/>
                </a:solidFill>
                <a:effectLst/>
                <a:latin typeface="Raleway "/>
              </a:rPr>
              <a:t>El análisis DAFO es un tipo de análisis importante y de fácil aplicación para compararnos con la competencia. </a:t>
            </a:r>
          </a:p>
          <a:p>
            <a:pPr algn="just" rtl="0" fontAlgn="base">
              <a:spcBef>
                <a:spcPts val="600"/>
              </a:spcBef>
              <a:spcAft>
                <a:spcPts val="600"/>
              </a:spcAft>
            </a:pPr>
            <a:r>
              <a:rPr lang="es-ES" sz="1600" b="0" i="0" u="none" strike="noStrike" noProof="0" dirty="0">
                <a:solidFill>
                  <a:srgbClr val="000000"/>
                </a:solidFill>
                <a:effectLst/>
                <a:latin typeface="Raleway "/>
              </a:rPr>
              <a:t>El análisis DAFO es ideal para que una empresa vea sus propios puntos fuertes y débiles y evalúe las oportunidades y amenazas del mundo exterior.</a:t>
            </a:r>
          </a:p>
          <a:p>
            <a:pPr algn="just" rtl="0" fontAlgn="base">
              <a:spcBef>
                <a:spcPts val="600"/>
              </a:spcBef>
              <a:spcAft>
                <a:spcPts val="600"/>
              </a:spcAft>
            </a:pPr>
            <a:r>
              <a:rPr lang="es-ES" sz="1600" b="1" i="0" noProof="0" dirty="0">
                <a:solidFill>
                  <a:srgbClr val="000000"/>
                </a:solidFill>
                <a:effectLst/>
                <a:latin typeface="Raleway "/>
              </a:rPr>
              <a:t>Factores Internos: </a:t>
            </a:r>
            <a:r>
              <a:rPr lang="es-ES" sz="1600" b="0" i="0" noProof="0" dirty="0">
                <a:solidFill>
                  <a:srgbClr val="000000"/>
                </a:solidFill>
                <a:effectLst/>
                <a:latin typeface="Raleway "/>
              </a:rPr>
              <a:t>Los factores internos son aquellos sobre los que usted o su organización tienen control. Los puntos fuertes y débiles son factores internos. ​</a:t>
            </a:r>
          </a:p>
          <a:p>
            <a:pPr algn="just" rtl="0" fontAlgn="base">
              <a:spcBef>
                <a:spcPts val="600"/>
              </a:spcBef>
              <a:spcAft>
                <a:spcPts val="600"/>
              </a:spcAft>
            </a:pPr>
            <a:r>
              <a:rPr lang="es-ES" sz="1600" b="0" i="0" noProof="0" dirty="0">
                <a:solidFill>
                  <a:srgbClr val="000000"/>
                </a:solidFill>
                <a:effectLst/>
                <a:latin typeface="Raleway "/>
              </a:rPr>
              <a:t>​</a:t>
            </a:r>
            <a:r>
              <a:rPr lang="es-ES" sz="1600" b="1" dirty="0">
                <a:solidFill>
                  <a:srgbClr val="000000"/>
                </a:solidFill>
                <a:latin typeface="Raleway "/>
              </a:rPr>
              <a:t>Factores Externos</a:t>
            </a:r>
            <a:r>
              <a:rPr lang="es-ES" sz="1600" b="1" i="0" noProof="0" dirty="0">
                <a:solidFill>
                  <a:srgbClr val="000000"/>
                </a:solidFill>
                <a:effectLst/>
                <a:latin typeface="Raleway "/>
              </a:rPr>
              <a:t>: </a:t>
            </a:r>
            <a:r>
              <a:rPr lang="es-ES" sz="1600" b="0" i="0" noProof="0" dirty="0">
                <a:solidFill>
                  <a:srgbClr val="000000"/>
                </a:solidFill>
                <a:effectLst/>
                <a:latin typeface="Raleway "/>
              </a:rPr>
              <a:t>Los factores externos son aquellos sobre los que usted o su organización tienen poco o ningún control. Las oportunidades y amenazas son factores externos.</a:t>
            </a:r>
          </a:p>
        </p:txBody>
      </p:sp>
      <p:sp>
        <p:nvSpPr>
          <p:cNvPr id="5" name="TextBox 4">
            <a:extLst>
              <a:ext uri="{FF2B5EF4-FFF2-40B4-BE49-F238E27FC236}">
                <a16:creationId xmlns:a16="http://schemas.microsoft.com/office/drawing/2014/main" id="{3C4676E7-A19A-069D-26EA-B2BE599CD955}"/>
              </a:ext>
            </a:extLst>
          </p:cNvPr>
          <p:cNvSpPr txBox="1"/>
          <p:nvPr/>
        </p:nvSpPr>
        <p:spPr>
          <a:xfrm>
            <a:off x="8058779" y="6070547"/>
            <a:ext cx="3929461" cy="677108"/>
          </a:xfrm>
          <a:prstGeom prst="rect">
            <a:avLst/>
          </a:prstGeom>
          <a:noFill/>
        </p:spPr>
        <p:txBody>
          <a:bodyPr wrap="square" rtlCol="0">
            <a:spAutoFit/>
          </a:bodyPr>
          <a:lstStyle/>
          <a:p>
            <a:r>
              <a:rPr lang="es-ES" sz="1000" noProof="0" dirty="0">
                <a:solidFill>
                  <a:schemeClr val="accent1"/>
                </a:solidFill>
              </a:rPr>
              <a:t>Fuente: Análisis </a:t>
            </a:r>
            <a:r>
              <a:rPr lang="es-ES" sz="1000" noProof="0" dirty="0">
                <a:solidFill>
                  <a:schemeClr val="accent1"/>
                </a:solidFill>
                <a:latin typeface="Raleway "/>
                <a:ea typeface="Roboto"/>
                <a:cs typeface="Roboto"/>
              </a:rPr>
              <a:t>SWOT - ¿Qué es SWOT? Definición, Ejemplos y Cómo hacer un análisis SWOT por</a:t>
            </a:r>
            <a:r>
              <a:rPr lang="es-ES" sz="1000" noProof="0" dirty="0">
                <a:solidFill>
                  <a:schemeClr val="accent1"/>
                </a:solidFill>
                <a:latin typeface="Raleway "/>
              </a:rPr>
              <a:t> SmartDraw</a:t>
            </a:r>
          </a:p>
          <a:p>
            <a:endParaRPr lang="es-ES" noProof="0" dirty="0"/>
          </a:p>
        </p:txBody>
      </p:sp>
      <p:sp>
        <p:nvSpPr>
          <p:cNvPr id="6" name="Rettangolo con angoli arrotondati 12">
            <a:extLst>
              <a:ext uri="{FF2B5EF4-FFF2-40B4-BE49-F238E27FC236}">
                <a16:creationId xmlns:a16="http://schemas.microsoft.com/office/drawing/2014/main" id="{60DEABA2-E3C7-1BFB-4CD6-EFBC3A783ED7}"/>
              </a:ext>
            </a:extLst>
          </p:cNvPr>
          <p:cNvSpPr/>
          <p:nvPr/>
        </p:nvSpPr>
        <p:spPr>
          <a:xfrm>
            <a:off x="4887271" y="4297080"/>
            <a:ext cx="2766467" cy="1189119"/>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S" sz="1200" b="0" i="0" noProof="0" dirty="0">
                <a:solidFill>
                  <a:srgbClr val="131313"/>
                </a:solidFill>
                <a:effectLst/>
              </a:rPr>
              <a:t>En esta lección introductoria en vídeo sobre el análisis DAFO aprenderás qué es el análisis DAFO y cómo realizar un análisis DAFO.</a:t>
            </a:r>
            <a:endParaRPr lang="es-ES" sz="1200" noProof="0" dirty="0">
              <a:solidFill>
                <a:schemeClr val="accent1"/>
              </a:solidFill>
            </a:endParaRPr>
          </a:p>
        </p:txBody>
      </p:sp>
      <p:sp>
        <p:nvSpPr>
          <p:cNvPr id="7" name="Freccia in giù 2">
            <a:extLst>
              <a:ext uri="{FF2B5EF4-FFF2-40B4-BE49-F238E27FC236}">
                <a16:creationId xmlns:a16="http://schemas.microsoft.com/office/drawing/2014/main" id="{597D5A86-25BD-5526-0271-587F6B455BB0}"/>
              </a:ext>
            </a:extLst>
          </p:cNvPr>
          <p:cNvSpPr/>
          <p:nvPr/>
        </p:nvSpPr>
        <p:spPr>
          <a:xfrm rot="16200000">
            <a:off x="7736272" y="4711915"/>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noProof="0" dirty="0"/>
          </a:p>
        </p:txBody>
      </p:sp>
      <p:sp>
        <p:nvSpPr>
          <p:cNvPr id="10" name="Metin kutusu 9">
            <a:extLst>
              <a:ext uri="{FF2B5EF4-FFF2-40B4-BE49-F238E27FC236}">
                <a16:creationId xmlns:a16="http://schemas.microsoft.com/office/drawing/2014/main" id="{D5AD6530-BA9F-14FA-E554-A64A826B36E1}"/>
              </a:ext>
            </a:extLst>
          </p:cNvPr>
          <p:cNvSpPr txBox="1"/>
          <p:nvPr/>
        </p:nvSpPr>
        <p:spPr>
          <a:xfrm>
            <a:off x="457200" y="4278435"/>
            <a:ext cx="4283978" cy="1169551"/>
          </a:xfrm>
          <a:prstGeom prst="rect">
            <a:avLst/>
          </a:prstGeom>
          <a:solidFill>
            <a:schemeClr val="bg1">
              <a:lumMod val="60000"/>
              <a:lumOff val="40000"/>
            </a:schemeClr>
          </a:solidFill>
        </p:spPr>
        <p:style>
          <a:lnRef idx="2">
            <a:schemeClr val="dk1">
              <a:shade val="15000"/>
            </a:schemeClr>
          </a:lnRef>
          <a:fillRef idx="1">
            <a:schemeClr val="dk1"/>
          </a:fillRef>
          <a:effectRef idx="0">
            <a:schemeClr val="dk1"/>
          </a:effectRef>
          <a:fontRef idx="minor">
            <a:schemeClr val="lt1"/>
          </a:fontRef>
        </p:style>
        <p:txBody>
          <a:bodyPr wrap="square">
            <a:spAutoFit/>
          </a:bodyPr>
          <a:lstStyle/>
          <a:p>
            <a:r>
              <a:rPr lang="es-ES" sz="1400" noProof="0" dirty="0">
                <a:solidFill>
                  <a:schemeClr val="accent1"/>
                </a:solidFill>
              </a:rPr>
              <a:t>La información de esta sección abordará el uso del análisis DAFO en la investigación de mercado. Para obtener información detallada sobre el análisis DAFO, consulta la unidad </a:t>
            </a:r>
            <a:r>
              <a:rPr lang="es-ES" sz="1400" i="1" noProof="0" dirty="0">
                <a:solidFill>
                  <a:schemeClr val="accent1"/>
                </a:solidFill>
              </a:rPr>
              <a:t>Planificación y estrategia empresarial.</a:t>
            </a:r>
          </a:p>
        </p:txBody>
      </p:sp>
      <p:pic>
        <p:nvPicPr>
          <p:cNvPr id="3" name="Çevrimiçi Medya 2" title="SWOT Analysis - What is SWOT? Definition, Examples and How to Do a SWOT Analysis">
            <a:hlinkClick r:id="" action="ppaction://media"/>
            <a:extLst>
              <a:ext uri="{FF2B5EF4-FFF2-40B4-BE49-F238E27FC236}">
                <a16:creationId xmlns:a16="http://schemas.microsoft.com/office/drawing/2014/main" id="{78CC78F2-DAA4-F7D4-CE07-40FAEC1273FF}"/>
              </a:ext>
            </a:extLst>
          </p:cNvPr>
          <p:cNvPicPr>
            <a:picLocks noRot="1" noChangeAspect="1"/>
          </p:cNvPicPr>
          <p:nvPr>
            <a:videoFile r:link="rId1"/>
          </p:nvPr>
        </p:nvPicPr>
        <p:blipFill>
          <a:blip r:embed="rId3"/>
          <a:stretch>
            <a:fillRect/>
          </a:stretch>
        </p:blipFill>
        <p:spPr>
          <a:xfrm>
            <a:off x="8145700" y="3790026"/>
            <a:ext cx="3755617" cy="2120265"/>
          </a:xfrm>
          <a:prstGeom prst="rect">
            <a:avLst/>
          </a:prstGeom>
        </p:spPr>
      </p:pic>
    </p:spTree>
    <p:extLst>
      <p:ext uri="{BB962C8B-B14F-4D97-AF65-F5344CB8AC3E}">
        <p14:creationId xmlns:p14="http://schemas.microsoft.com/office/powerpoint/2010/main" val="145542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91C79-04C2-297C-A435-8FD509C5AEF3}"/>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1C2D37C6-2781-2C51-FF11-102E5C695E61}"/>
              </a:ext>
            </a:extLst>
          </p:cNvPr>
          <p:cNvSpPr txBox="1"/>
          <p:nvPr/>
        </p:nvSpPr>
        <p:spPr>
          <a:xfrm>
            <a:off x="356935" y="526257"/>
            <a:ext cx="10610461" cy="499945"/>
          </a:xfrm>
          <a:prstGeom prst="rect">
            <a:avLst/>
          </a:prstGeom>
          <a:noFill/>
        </p:spPr>
        <p:txBody>
          <a:bodyPr wrap="square" lIns="91440" tIns="45720" rIns="91440" bIns="45720" rtlCol="0" anchor="t">
            <a:spAutoFit/>
          </a:bodyPr>
          <a:lstStyle/>
          <a:p>
            <a:pPr>
              <a:lnSpc>
                <a:spcPct val="150000"/>
              </a:lnSpc>
            </a:pPr>
            <a:r>
              <a:rPr lang="es-ES" sz="2000" b="1" noProof="0" dirty="0">
                <a:solidFill>
                  <a:schemeClr val="bg1"/>
                </a:solidFill>
              </a:rPr>
              <a:t>Análisis de la estructura competitiva del mercado: Mediante el análisis DAFO– 1/2</a:t>
            </a:r>
          </a:p>
        </p:txBody>
      </p:sp>
      <p:sp>
        <p:nvSpPr>
          <p:cNvPr id="4" name="Metin kutusu 3">
            <a:extLst>
              <a:ext uri="{FF2B5EF4-FFF2-40B4-BE49-F238E27FC236}">
                <a16:creationId xmlns:a16="http://schemas.microsoft.com/office/drawing/2014/main" id="{8A02C4CC-9F42-4A7B-F56E-794AF47AB84E}"/>
              </a:ext>
            </a:extLst>
          </p:cNvPr>
          <p:cNvSpPr txBox="1"/>
          <p:nvPr/>
        </p:nvSpPr>
        <p:spPr>
          <a:xfrm>
            <a:off x="1223834" y="1214537"/>
            <a:ext cx="9357081" cy="830997"/>
          </a:xfrm>
          <a:prstGeom prst="rect">
            <a:avLst/>
          </a:prstGeom>
          <a:noFill/>
        </p:spPr>
        <p:txBody>
          <a:bodyPr wrap="square" lIns="91440" tIns="45720" rIns="91440" bIns="45720" anchor="t">
            <a:spAutoFit/>
          </a:bodyPr>
          <a:lstStyle/>
          <a:p>
            <a:pPr algn="just" rtl="0" fontAlgn="base"/>
            <a:r>
              <a:rPr lang="es-ES" sz="1600" b="0" i="0" u="none" strike="noStrike" noProof="0" dirty="0">
                <a:solidFill>
                  <a:srgbClr val="000000"/>
                </a:solidFill>
                <a:effectLst/>
                <a:latin typeface="Raleway "/>
              </a:rPr>
              <a:t>Es importante que el análisis DAFO se presente desde una perspectiva «objetiva» y «realista».  A continuación, se ofrecen algunos ejemplos de variables que pueden utilizarse en un análisis DAFO de muestra</a:t>
            </a:r>
            <a:r>
              <a:rPr lang="es-ES" sz="1600" noProof="0" dirty="0">
                <a:solidFill>
                  <a:srgbClr val="000000"/>
                </a:solidFill>
                <a:latin typeface="Raleway "/>
              </a:rPr>
              <a:t>.</a:t>
            </a:r>
            <a:endParaRPr lang="es-ES" sz="1600" b="0" i="0" noProof="0" dirty="0">
              <a:solidFill>
                <a:srgbClr val="000000"/>
              </a:solidFill>
              <a:effectLst/>
              <a:latin typeface="Raleway "/>
            </a:endParaRPr>
          </a:p>
        </p:txBody>
      </p:sp>
      <p:sp>
        <p:nvSpPr>
          <p:cNvPr id="5" name="Metin kutusu 4">
            <a:extLst>
              <a:ext uri="{FF2B5EF4-FFF2-40B4-BE49-F238E27FC236}">
                <a16:creationId xmlns:a16="http://schemas.microsoft.com/office/drawing/2014/main" id="{39F3B975-4982-24FD-0447-184CF0C5687F}"/>
              </a:ext>
            </a:extLst>
          </p:cNvPr>
          <p:cNvSpPr txBox="1"/>
          <p:nvPr/>
        </p:nvSpPr>
        <p:spPr>
          <a:xfrm>
            <a:off x="454211" y="2266636"/>
            <a:ext cx="4664244" cy="3093154"/>
          </a:xfrm>
          <a:prstGeom prst="rect">
            <a:avLst/>
          </a:prstGeom>
          <a:noFill/>
        </p:spPr>
        <p:txBody>
          <a:bodyPr wrap="square">
            <a:spAutoFit/>
          </a:bodyPr>
          <a:lstStyle/>
          <a:p>
            <a:pPr algn="just" rtl="0" fontAlgn="base"/>
            <a:r>
              <a:rPr lang="es-ES" sz="1600" b="1" i="0" strike="noStrike" noProof="0" dirty="0">
                <a:solidFill>
                  <a:srgbClr val="000000"/>
                </a:solidFill>
                <a:effectLst/>
              </a:rPr>
              <a:t>Fuerzas: </a:t>
            </a:r>
            <a:r>
              <a:rPr lang="es-ES" sz="1600" b="0" i="0" noProof="0" dirty="0">
                <a:solidFill>
                  <a:srgbClr val="000000"/>
                </a:solidFill>
                <a:effectLst/>
              </a:rPr>
              <a:t>​</a:t>
            </a:r>
          </a:p>
          <a:p>
            <a:pPr marL="285750" indent="-285750" algn="just" rtl="0" fontAlgn="base">
              <a:spcBef>
                <a:spcPts val="600"/>
              </a:spcBef>
              <a:spcAft>
                <a:spcPts val="600"/>
              </a:spcAft>
              <a:buFont typeface="Wingdings" panose="05000000000000000000" pitchFamily="2" charset="2"/>
              <a:buChar char="ü"/>
            </a:pPr>
            <a:r>
              <a:rPr lang="es-ES" sz="1600" b="0" i="0" u="none" strike="noStrike" noProof="0" dirty="0">
                <a:solidFill>
                  <a:srgbClr val="000000"/>
                </a:solidFill>
                <a:effectLst/>
              </a:rPr>
              <a:t>Fortalezas financieras. Un balance sólido, un buen flujo de caja y una buena calificación crediticia.</a:t>
            </a:r>
          </a:p>
          <a:p>
            <a:pPr marL="285750" indent="-285750" algn="just" rtl="0" fontAlgn="base">
              <a:spcBef>
                <a:spcPts val="600"/>
              </a:spcBef>
              <a:spcAft>
                <a:spcPts val="600"/>
              </a:spcAft>
              <a:buFont typeface="Wingdings" panose="05000000000000000000" pitchFamily="2" charset="2"/>
              <a:buChar char="ü"/>
            </a:pPr>
            <a:r>
              <a:rPr lang="es-ES" sz="1600" b="0" i="0" u="none" strike="noStrike" noProof="0" dirty="0">
                <a:solidFill>
                  <a:srgbClr val="000000"/>
                </a:solidFill>
                <a:effectLst/>
              </a:rPr>
              <a:t>Ventajas tecnológicas y de producción (instalaciones, máquinas, técnicas, etc.).</a:t>
            </a:r>
          </a:p>
          <a:p>
            <a:pPr marL="285750" indent="-285750" algn="just" rtl="0" fontAlgn="base">
              <a:spcBef>
                <a:spcPts val="600"/>
              </a:spcBef>
              <a:spcAft>
                <a:spcPts val="600"/>
              </a:spcAft>
              <a:buFont typeface="Wingdings" panose="05000000000000000000" pitchFamily="2" charset="2"/>
              <a:buChar char="ü"/>
            </a:pPr>
            <a:r>
              <a:rPr lang="es-ES" sz="1600" b="0" i="0" u="none" strike="noStrike" noProof="0" dirty="0">
                <a:solidFill>
                  <a:srgbClr val="000000"/>
                </a:solidFill>
                <a:effectLst/>
              </a:rPr>
              <a:t>Ventajas de servicio al cliente en marketing, ventas y reputación.</a:t>
            </a:r>
          </a:p>
          <a:p>
            <a:pPr marL="285750" indent="-285750" algn="just" rtl="0" fontAlgn="base">
              <a:spcBef>
                <a:spcPts val="600"/>
              </a:spcBef>
              <a:spcAft>
                <a:spcPts val="600"/>
              </a:spcAft>
              <a:buFont typeface="Wingdings" panose="05000000000000000000" pitchFamily="2" charset="2"/>
              <a:buChar char="ü"/>
            </a:pPr>
            <a:r>
              <a:rPr lang="es-ES" sz="1600" b="0" i="0" u="none" strike="noStrike" noProof="0" dirty="0">
                <a:solidFill>
                  <a:srgbClr val="000000"/>
                </a:solidFill>
                <a:effectLst/>
              </a:rPr>
              <a:t>Empleados con talento, dedicados y bien formados.</a:t>
            </a:r>
            <a:endParaRPr lang="es-ES" sz="1600" b="0" i="0" noProof="0" dirty="0">
              <a:solidFill>
                <a:srgbClr val="000000"/>
              </a:solidFill>
              <a:effectLst/>
            </a:endParaRPr>
          </a:p>
        </p:txBody>
      </p:sp>
      <p:sp>
        <p:nvSpPr>
          <p:cNvPr id="6" name="Metin kutusu 5">
            <a:extLst>
              <a:ext uri="{FF2B5EF4-FFF2-40B4-BE49-F238E27FC236}">
                <a16:creationId xmlns:a16="http://schemas.microsoft.com/office/drawing/2014/main" id="{912F6F5B-D646-AFFB-24D5-81EDC286B330}"/>
              </a:ext>
            </a:extLst>
          </p:cNvPr>
          <p:cNvSpPr txBox="1"/>
          <p:nvPr/>
        </p:nvSpPr>
        <p:spPr>
          <a:xfrm>
            <a:off x="6096000" y="2282025"/>
            <a:ext cx="4664244" cy="2846933"/>
          </a:xfrm>
          <a:prstGeom prst="rect">
            <a:avLst/>
          </a:prstGeom>
          <a:noFill/>
        </p:spPr>
        <p:txBody>
          <a:bodyPr wrap="square">
            <a:spAutoFit/>
          </a:bodyPr>
          <a:lstStyle/>
          <a:p>
            <a:pPr algn="just" rtl="0" fontAlgn="base"/>
            <a:r>
              <a:rPr lang="es-ES" sz="1600" b="1" i="0" strike="noStrike" noProof="0" dirty="0">
                <a:solidFill>
                  <a:srgbClr val="000000"/>
                </a:solidFill>
                <a:effectLst/>
              </a:rPr>
              <a:t>Debilidades:​</a:t>
            </a:r>
          </a:p>
          <a:p>
            <a:pPr marL="285750" indent="-285750" algn="just" rtl="0" fontAlgn="base">
              <a:spcBef>
                <a:spcPts val="600"/>
              </a:spcBef>
              <a:spcAft>
                <a:spcPts val="600"/>
              </a:spcAft>
              <a:buFont typeface="Wingdings" panose="05000000000000000000" pitchFamily="2" charset="2"/>
              <a:buChar char="ü"/>
            </a:pPr>
            <a:r>
              <a:rPr lang="es-ES" sz="1600" b="0" i="0" u="none" strike="noStrike" noProof="0" dirty="0">
                <a:solidFill>
                  <a:srgbClr val="000000"/>
                </a:solidFill>
                <a:effectLst/>
              </a:rPr>
              <a:t>Debilidades financieras, como ratios elevados de endeudamiento.</a:t>
            </a:r>
          </a:p>
          <a:p>
            <a:pPr marL="285750" indent="-285750" algn="just" rtl="0" fontAlgn="base">
              <a:spcBef>
                <a:spcPts val="600"/>
              </a:spcBef>
              <a:spcAft>
                <a:spcPts val="600"/>
              </a:spcAft>
              <a:buFont typeface="Wingdings" panose="05000000000000000000" pitchFamily="2" charset="2"/>
              <a:buChar char="ü"/>
            </a:pPr>
            <a:r>
              <a:rPr lang="es-ES" sz="1600" b="0" i="0" u="none" strike="noStrike" noProof="0" dirty="0">
                <a:solidFill>
                  <a:srgbClr val="000000"/>
                </a:solidFill>
                <a:effectLst/>
              </a:rPr>
              <a:t>Tecnología antigua o poco flexible.</a:t>
            </a:r>
          </a:p>
          <a:p>
            <a:pPr marL="285750" indent="-285750" algn="just" rtl="0" fontAlgn="base">
              <a:spcBef>
                <a:spcPts val="600"/>
              </a:spcBef>
              <a:spcAft>
                <a:spcPts val="600"/>
              </a:spcAft>
              <a:buFont typeface="Wingdings" panose="05000000000000000000" pitchFamily="2" charset="2"/>
              <a:buChar char="ü"/>
            </a:pPr>
            <a:r>
              <a:rPr lang="es-ES" sz="1600" b="0" i="0" u="none" strike="noStrike" noProof="0" dirty="0">
                <a:solidFill>
                  <a:srgbClr val="000000"/>
                </a:solidFill>
                <a:effectLst/>
              </a:rPr>
              <a:t>Debilidades en el servicio al cliente: largos plazos de entrega o mala comunicación con el cliente.</a:t>
            </a:r>
          </a:p>
          <a:p>
            <a:pPr marL="285750" indent="-285750" algn="just" rtl="0" fontAlgn="base">
              <a:spcBef>
                <a:spcPts val="600"/>
              </a:spcBef>
              <a:spcAft>
                <a:spcPts val="600"/>
              </a:spcAft>
              <a:buFont typeface="Wingdings" panose="05000000000000000000" pitchFamily="2" charset="2"/>
              <a:buChar char="ü"/>
            </a:pPr>
            <a:r>
              <a:rPr lang="es-ES" sz="1600" b="0" i="0" u="none" strike="noStrike" noProof="0" dirty="0">
                <a:solidFill>
                  <a:srgbClr val="000000"/>
                </a:solidFill>
                <a:effectLst/>
              </a:rPr>
              <a:t>Escasez de personal cualificado o baja moral de los empleados.</a:t>
            </a:r>
            <a:endParaRPr lang="es-ES" sz="1600" b="0" i="0" noProof="0" dirty="0">
              <a:solidFill>
                <a:srgbClr val="000000"/>
              </a:solidFill>
              <a:effectLst/>
            </a:endParaRPr>
          </a:p>
        </p:txBody>
      </p:sp>
    </p:spTree>
    <p:extLst>
      <p:ext uri="{BB962C8B-B14F-4D97-AF65-F5344CB8AC3E}">
        <p14:creationId xmlns:p14="http://schemas.microsoft.com/office/powerpoint/2010/main" val="24521663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F9211-3E0E-4965-BCD0-F2A58B8723BE}"/>
            </a:ext>
          </a:extLst>
        </p:cNvPr>
        <p:cNvGrpSpPr/>
        <p:nvPr/>
      </p:nvGrpSpPr>
      <p:grpSpPr>
        <a:xfrm>
          <a:off x="0" y="0"/>
          <a:ext cx="0" cy="0"/>
          <a:chOff x="0" y="0"/>
          <a:chExt cx="0" cy="0"/>
        </a:xfrm>
      </p:grpSpPr>
      <p:sp>
        <p:nvSpPr>
          <p:cNvPr id="7" name="Metin kutusu 6">
            <a:extLst>
              <a:ext uri="{FF2B5EF4-FFF2-40B4-BE49-F238E27FC236}">
                <a16:creationId xmlns:a16="http://schemas.microsoft.com/office/drawing/2014/main" id="{0EAF0D02-9EFE-0F4C-6731-87EE87176156}"/>
              </a:ext>
            </a:extLst>
          </p:cNvPr>
          <p:cNvSpPr txBox="1"/>
          <p:nvPr/>
        </p:nvSpPr>
        <p:spPr>
          <a:xfrm>
            <a:off x="606317" y="1821375"/>
            <a:ext cx="4664244" cy="2742161"/>
          </a:xfrm>
          <a:prstGeom prst="rect">
            <a:avLst/>
          </a:prstGeom>
          <a:noFill/>
        </p:spPr>
        <p:txBody>
          <a:bodyPr wrap="square" lIns="91440" tIns="45720" rIns="91440" bIns="45720" anchor="t">
            <a:spAutoFit/>
          </a:bodyPr>
          <a:lstStyle/>
          <a:p>
            <a:pPr algn="just" rtl="0" fontAlgn="base"/>
            <a:r>
              <a:rPr lang="es-ES" sz="1600" b="1" i="0" strike="noStrike" noProof="0" dirty="0">
                <a:solidFill>
                  <a:srgbClr val="000000"/>
                </a:solidFill>
                <a:effectLst/>
                <a:latin typeface="Raleway "/>
              </a:rPr>
              <a:t>Oportunidades</a:t>
            </a:r>
          </a:p>
          <a:p>
            <a:pPr algn="just" rtl="0" fontAlgn="base">
              <a:lnSpc>
                <a:spcPct val="150000"/>
              </a:lnSpc>
              <a:spcBef>
                <a:spcPts val="600"/>
              </a:spcBef>
              <a:spcAft>
                <a:spcPts val="600"/>
              </a:spcAft>
            </a:pPr>
            <a:r>
              <a:rPr lang="es-ES" sz="1600" b="0" i="0" u="none" strike="noStrike" noProof="0" dirty="0">
                <a:solidFill>
                  <a:srgbClr val="000000"/>
                </a:solidFill>
                <a:effectLst/>
                <a:latin typeface="Raleway "/>
              </a:rPr>
              <a:t>Las oportunidades son factores externos sobre los que no se tiene control y que resultan útiles.</a:t>
            </a:r>
          </a:p>
          <a:p>
            <a:pPr marL="285750" indent="-285750" algn="just" rtl="0" fontAlgn="base">
              <a:lnSpc>
                <a:spcPct val="150000"/>
              </a:lnSpc>
              <a:spcBef>
                <a:spcPts val="600"/>
              </a:spcBef>
              <a:spcAft>
                <a:spcPts val="600"/>
              </a:spcAft>
              <a:buFont typeface="Wingdings" panose="05000000000000000000" pitchFamily="2" charset="2"/>
              <a:buChar char="ü"/>
            </a:pPr>
            <a:r>
              <a:rPr lang="es-ES" sz="1600" b="0" i="0" u="none" strike="noStrike" noProof="0" dirty="0">
                <a:solidFill>
                  <a:srgbClr val="000000"/>
                </a:solidFill>
                <a:effectLst/>
                <a:latin typeface="Raleway "/>
              </a:rPr>
              <a:t>Competidores que se retiran del mercado, nuevas tendencias sociales, innovaciones tecnológicas. ​</a:t>
            </a:r>
            <a:endParaRPr lang="es-ES" sz="1600" b="0" i="0" noProof="0" dirty="0">
              <a:solidFill>
                <a:srgbClr val="000000"/>
              </a:solidFill>
              <a:effectLst/>
              <a:latin typeface="Raleway "/>
            </a:endParaRPr>
          </a:p>
        </p:txBody>
      </p:sp>
      <p:sp>
        <p:nvSpPr>
          <p:cNvPr id="8" name="Metin kutusu 7">
            <a:extLst>
              <a:ext uri="{FF2B5EF4-FFF2-40B4-BE49-F238E27FC236}">
                <a16:creationId xmlns:a16="http://schemas.microsoft.com/office/drawing/2014/main" id="{71426590-3EE1-4012-1D40-39085A0B3AD1}"/>
              </a:ext>
            </a:extLst>
          </p:cNvPr>
          <p:cNvSpPr txBox="1"/>
          <p:nvPr/>
        </p:nvSpPr>
        <p:spPr>
          <a:xfrm>
            <a:off x="5873415" y="1821375"/>
            <a:ext cx="4664244" cy="3850157"/>
          </a:xfrm>
          <a:prstGeom prst="rect">
            <a:avLst/>
          </a:prstGeom>
          <a:noFill/>
        </p:spPr>
        <p:txBody>
          <a:bodyPr wrap="square">
            <a:spAutoFit/>
          </a:bodyPr>
          <a:lstStyle/>
          <a:p>
            <a:pPr algn="just" rtl="0" fontAlgn="base"/>
            <a:r>
              <a:rPr lang="es-ES" sz="1600" b="1" i="0" strike="noStrike" noProof="0" dirty="0">
                <a:solidFill>
                  <a:srgbClr val="000000"/>
                </a:solidFill>
                <a:effectLst/>
              </a:rPr>
              <a:t>Amenazas</a:t>
            </a:r>
          </a:p>
          <a:p>
            <a:pPr algn="just" rtl="0" fontAlgn="base">
              <a:lnSpc>
                <a:spcPct val="150000"/>
              </a:lnSpc>
              <a:spcBef>
                <a:spcPts val="600"/>
              </a:spcBef>
              <a:spcAft>
                <a:spcPts val="600"/>
              </a:spcAft>
            </a:pPr>
            <a:r>
              <a:rPr lang="es-ES" sz="1600" b="0" i="0" u="none" strike="noStrike" noProof="0" dirty="0">
                <a:solidFill>
                  <a:srgbClr val="000000"/>
                </a:solidFill>
                <a:effectLst/>
              </a:rPr>
              <a:t>Las amenazas son factores externos sobre los que no tienes control y que son perjudiciales..</a:t>
            </a:r>
          </a:p>
          <a:p>
            <a:pPr marL="285750" indent="-285750" algn="just" rtl="0" fontAlgn="base">
              <a:lnSpc>
                <a:spcPct val="150000"/>
              </a:lnSpc>
              <a:spcBef>
                <a:spcPts val="600"/>
              </a:spcBef>
              <a:spcAft>
                <a:spcPts val="600"/>
              </a:spcAft>
              <a:buFont typeface="Wingdings" panose="05000000000000000000" pitchFamily="2" charset="2"/>
              <a:buChar char="ü"/>
            </a:pPr>
            <a:r>
              <a:rPr lang="es-ES" sz="1600" b="0" i="0" u="none" strike="noStrike" noProof="0" dirty="0">
                <a:solidFill>
                  <a:srgbClr val="000000"/>
                </a:solidFill>
                <a:effectLst/>
              </a:rPr>
              <a:t>Las amenazas pueden ser tangibles o intangibles. Una amenaza tangible puede ser una OPA hostil, una legislación restrictiva o incluso un robo. Las amenazas intangibles incluyen, por ejemplo, la pérdida de reputación o factores que dañan la marca.</a:t>
            </a:r>
          </a:p>
        </p:txBody>
      </p:sp>
      <p:sp>
        <p:nvSpPr>
          <p:cNvPr id="3" name="CasellaDiTesto 1">
            <a:extLst>
              <a:ext uri="{FF2B5EF4-FFF2-40B4-BE49-F238E27FC236}">
                <a16:creationId xmlns:a16="http://schemas.microsoft.com/office/drawing/2014/main" id="{57F628CC-E2D3-2FF0-6B96-EFEC5F50F741}"/>
              </a:ext>
            </a:extLst>
          </p:cNvPr>
          <p:cNvSpPr txBox="1"/>
          <p:nvPr/>
        </p:nvSpPr>
        <p:spPr>
          <a:xfrm>
            <a:off x="356935" y="526257"/>
            <a:ext cx="10610461" cy="499945"/>
          </a:xfrm>
          <a:prstGeom prst="rect">
            <a:avLst/>
          </a:prstGeom>
          <a:noFill/>
        </p:spPr>
        <p:txBody>
          <a:bodyPr wrap="square" lIns="91440" tIns="45720" rIns="91440" bIns="45720" rtlCol="0" anchor="t">
            <a:spAutoFit/>
          </a:bodyPr>
          <a:lstStyle/>
          <a:p>
            <a:pPr algn="ctr">
              <a:lnSpc>
                <a:spcPct val="150000"/>
              </a:lnSpc>
            </a:pPr>
            <a:r>
              <a:rPr lang="es-ES" sz="2000" b="1" noProof="0" dirty="0">
                <a:solidFill>
                  <a:schemeClr val="bg1"/>
                </a:solidFill>
              </a:rPr>
              <a:t>Análisis de la estructura competitiva del mercado: Mediante el análisis DAFO– </a:t>
            </a:r>
            <a:r>
              <a:rPr lang="es-ES" sz="2000" b="1" dirty="0">
                <a:solidFill>
                  <a:schemeClr val="bg1"/>
                </a:solidFill>
              </a:rPr>
              <a:t>2</a:t>
            </a:r>
            <a:r>
              <a:rPr lang="es-ES" sz="2000" b="1" noProof="0" dirty="0">
                <a:solidFill>
                  <a:schemeClr val="bg1"/>
                </a:solidFill>
              </a:rPr>
              <a:t>/2</a:t>
            </a:r>
          </a:p>
        </p:txBody>
      </p:sp>
    </p:spTree>
    <p:extLst>
      <p:ext uri="{BB962C8B-B14F-4D97-AF65-F5344CB8AC3E}">
        <p14:creationId xmlns:p14="http://schemas.microsoft.com/office/powerpoint/2010/main" val="34155486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BB6B1-54CF-F6D6-6966-B9BFCFCCD549}"/>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B3833D06-0976-6886-B72E-2D5E429CF142}"/>
              </a:ext>
            </a:extLst>
          </p:cNvPr>
          <p:cNvSpPr txBox="1"/>
          <p:nvPr/>
        </p:nvSpPr>
        <p:spPr>
          <a:xfrm>
            <a:off x="430716" y="122369"/>
            <a:ext cx="11537764" cy="1354217"/>
          </a:xfrm>
          <a:prstGeom prst="rect">
            <a:avLst/>
          </a:prstGeom>
          <a:noFill/>
        </p:spPr>
        <p:txBody>
          <a:bodyPr wrap="square" lIns="91440" tIns="45720" rIns="91440" bIns="45720" rtlCol="0" anchor="t">
            <a:spAutoFit/>
          </a:bodyPr>
          <a:lstStyle/>
          <a:p>
            <a:pPr algn="ctr"/>
            <a:r>
              <a:rPr lang="es-ES" sz="3200" b="1" noProof="0" dirty="0">
                <a:solidFill>
                  <a:schemeClr val="bg2"/>
                </a:solidFill>
                <a:latin typeface="+mj-lt"/>
              </a:rPr>
              <a:t>Diferencias de mercado: Utilización del análisis PESTEL – 1/2 </a:t>
            </a:r>
          </a:p>
          <a:p>
            <a:pPr algn="ctr"/>
            <a:r>
              <a:rPr lang="es-ES" b="1" noProof="0" dirty="0">
                <a:solidFill>
                  <a:schemeClr val="bg1"/>
                </a:solidFill>
              </a:rPr>
              <a:t>Analizar las diferencias culturales, económicas y geográficas ​</a:t>
            </a:r>
            <a:endParaRPr lang="es-ES" sz="2800" b="1" noProof="0" dirty="0">
              <a:solidFill>
                <a:schemeClr val="bg1"/>
              </a:solidFill>
            </a:endParaRPr>
          </a:p>
        </p:txBody>
      </p:sp>
      <p:sp>
        <p:nvSpPr>
          <p:cNvPr id="4" name="Metin kutusu 3">
            <a:extLst>
              <a:ext uri="{FF2B5EF4-FFF2-40B4-BE49-F238E27FC236}">
                <a16:creationId xmlns:a16="http://schemas.microsoft.com/office/drawing/2014/main" id="{75703FE7-35CA-CA67-CA97-8673E6EA755E}"/>
              </a:ext>
            </a:extLst>
          </p:cNvPr>
          <p:cNvSpPr txBox="1"/>
          <p:nvPr/>
        </p:nvSpPr>
        <p:spPr>
          <a:xfrm>
            <a:off x="430716" y="1796279"/>
            <a:ext cx="11330568" cy="3619324"/>
          </a:xfrm>
          <a:prstGeom prst="rect">
            <a:avLst/>
          </a:prstGeom>
          <a:noFill/>
        </p:spPr>
        <p:txBody>
          <a:bodyPr wrap="square">
            <a:spAutoFit/>
          </a:bodyPr>
          <a:lstStyle/>
          <a:p>
            <a:pPr algn="just" rtl="0" fontAlgn="base">
              <a:lnSpc>
                <a:spcPct val="150000"/>
              </a:lnSpc>
              <a:spcBef>
                <a:spcPts val="600"/>
              </a:spcBef>
              <a:spcAft>
                <a:spcPts val="600"/>
              </a:spcAft>
            </a:pPr>
            <a:r>
              <a:rPr lang="es-ES" sz="1600" b="0" i="0" u="none" strike="noStrike" noProof="0" dirty="0">
                <a:solidFill>
                  <a:srgbClr val="000000"/>
                </a:solidFill>
                <a:effectLst/>
                <a:latin typeface="Raleway "/>
              </a:rPr>
              <a:t>El análisis PEST es un método de análisis competitivo utilizado para comprender y evaluar las influencias externas, como los factores políticos, económicos, sociales y tecnológicos. PEST representa las primeras letras de los factores políticos, económicos, sociales y tecnológicos.</a:t>
            </a:r>
          </a:p>
          <a:p>
            <a:pPr marL="342900" indent="-342900" algn="just" rtl="0" fontAlgn="base">
              <a:lnSpc>
                <a:spcPct val="150000"/>
              </a:lnSpc>
              <a:spcBef>
                <a:spcPts val="600"/>
              </a:spcBef>
              <a:spcAft>
                <a:spcPts val="600"/>
              </a:spcAft>
              <a:buAutoNum type="arabicPeriod"/>
            </a:pPr>
            <a:r>
              <a:rPr lang="es-ES" sz="1600" b="1" dirty="0">
                <a:solidFill>
                  <a:srgbClr val="000000"/>
                </a:solidFill>
                <a:latin typeface="Raleway "/>
              </a:rPr>
              <a:t>F</a:t>
            </a:r>
            <a:r>
              <a:rPr lang="es-ES" sz="1600" b="1" i="0" u="none" strike="noStrike" noProof="0" dirty="0">
                <a:solidFill>
                  <a:srgbClr val="000000"/>
                </a:solidFill>
                <a:effectLst/>
                <a:latin typeface="Raleway "/>
              </a:rPr>
              <a:t>actores </a:t>
            </a:r>
            <a:r>
              <a:rPr lang="es-ES" sz="1600" b="1" dirty="0">
                <a:solidFill>
                  <a:srgbClr val="000000"/>
                </a:solidFill>
                <a:latin typeface="Raleway "/>
              </a:rPr>
              <a:t>Políticos</a:t>
            </a:r>
            <a:r>
              <a:rPr lang="es-ES" sz="1600" b="1" i="0" u="none" strike="noStrike" noProof="0" dirty="0">
                <a:solidFill>
                  <a:srgbClr val="000000"/>
                </a:solidFill>
                <a:effectLst/>
                <a:latin typeface="Raleway "/>
              </a:rPr>
              <a:t>: </a:t>
            </a:r>
            <a:r>
              <a:rPr lang="es-ES" sz="1600" b="0" i="0" u="none" strike="noStrike" noProof="0" dirty="0">
                <a:solidFill>
                  <a:srgbClr val="000000"/>
                </a:solidFill>
                <a:effectLst/>
                <a:latin typeface="Raleway "/>
              </a:rPr>
              <a:t>Políticas gubernamentales, fiscales y laborales</a:t>
            </a:r>
          </a:p>
          <a:p>
            <a:pPr marL="342900" indent="-342900" algn="just" rtl="0" fontAlgn="base">
              <a:lnSpc>
                <a:spcPct val="150000"/>
              </a:lnSpc>
              <a:spcBef>
                <a:spcPts val="600"/>
              </a:spcBef>
              <a:spcAft>
                <a:spcPts val="600"/>
              </a:spcAft>
              <a:buAutoNum type="arabicPeriod"/>
            </a:pPr>
            <a:r>
              <a:rPr lang="es-ES" sz="1600" b="1" dirty="0">
                <a:solidFill>
                  <a:srgbClr val="000000"/>
                </a:solidFill>
                <a:latin typeface="Raleway "/>
              </a:rPr>
              <a:t>F</a:t>
            </a:r>
            <a:r>
              <a:rPr lang="es-ES" sz="1600" b="1" i="0" u="none" strike="noStrike" noProof="0" dirty="0">
                <a:solidFill>
                  <a:srgbClr val="000000"/>
                </a:solidFill>
                <a:effectLst/>
                <a:latin typeface="Raleway "/>
              </a:rPr>
              <a:t>actores Económicos</a:t>
            </a:r>
            <a:r>
              <a:rPr lang="es-ES" sz="1600" b="0" i="0" u="none" strike="noStrike" noProof="0" dirty="0">
                <a:solidFill>
                  <a:srgbClr val="000000"/>
                </a:solidFill>
                <a:effectLst/>
                <a:latin typeface="Raleway "/>
              </a:rPr>
              <a:t>: Tipos de interés, equilibrio entre oferta y demanda, inflación, recesión y crecimiento.​</a:t>
            </a:r>
          </a:p>
          <a:p>
            <a:pPr marL="342900" indent="-342900" algn="just" fontAlgn="base">
              <a:lnSpc>
                <a:spcPct val="150000"/>
              </a:lnSpc>
              <a:spcBef>
                <a:spcPts val="600"/>
              </a:spcBef>
              <a:spcAft>
                <a:spcPts val="600"/>
              </a:spcAft>
              <a:buAutoNum type="arabicPeriod" startAt="3"/>
            </a:pPr>
            <a:r>
              <a:rPr lang="es-ES" sz="1600" b="1" i="0" u="none" strike="noStrike" noProof="0" dirty="0">
                <a:solidFill>
                  <a:srgbClr val="000000"/>
                </a:solidFill>
                <a:effectLst/>
                <a:latin typeface="Raleway "/>
              </a:rPr>
              <a:t>Factores Sociales: </a:t>
            </a:r>
            <a:r>
              <a:rPr lang="es-ES" sz="1600" b="0" i="0" u="none" strike="noStrike" noProof="0" dirty="0">
                <a:solidFill>
                  <a:srgbClr val="000000"/>
                </a:solidFill>
                <a:effectLst/>
                <a:latin typeface="Raleway "/>
              </a:rPr>
              <a:t>Demografía del público objetivo, distribución por edades, tendencias culturales y de estilo de vida.</a:t>
            </a:r>
          </a:p>
          <a:p>
            <a:pPr marL="342900" indent="-342900" algn="just" fontAlgn="base">
              <a:lnSpc>
                <a:spcPct val="150000"/>
              </a:lnSpc>
              <a:spcBef>
                <a:spcPts val="600"/>
              </a:spcBef>
              <a:spcAft>
                <a:spcPts val="600"/>
              </a:spcAft>
              <a:buAutoNum type="arabicPeriod" startAt="3"/>
            </a:pPr>
            <a:r>
              <a:rPr lang="es-ES" sz="1600" b="1" i="0" u="none" strike="noStrike" noProof="0" dirty="0">
                <a:solidFill>
                  <a:srgbClr val="000000"/>
                </a:solidFill>
                <a:effectLst/>
                <a:latin typeface="Raleway "/>
              </a:rPr>
              <a:t>Factores Tecnológicos: </a:t>
            </a:r>
            <a:r>
              <a:rPr lang="es-ES" sz="1600" b="0" i="0" u="none" strike="noStrike" noProof="0" dirty="0">
                <a:solidFill>
                  <a:srgbClr val="000000"/>
                </a:solidFill>
                <a:effectLst/>
                <a:latin typeface="Raleway "/>
              </a:rPr>
              <a:t>Desarrollo y papel de las tecnologías utilizadas en el sector y tendencias tecnológicas.​</a:t>
            </a:r>
          </a:p>
        </p:txBody>
      </p:sp>
    </p:spTree>
    <p:extLst>
      <p:ext uri="{BB962C8B-B14F-4D97-AF65-F5344CB8AC3E}">
        <p14:creationId xmlns:p14="http://schemas.microsoft.com/office/powerpoint/2010/main" val="7215632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259ABA-9D28-5B86-11D7-938AF2AF607B}"/>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CABB9BCC-5243-8BEE-9F2F-AA432CBC050C}"/>
              </a:ext>
            </a:extLst>
          </p:cNvPr>
          <p:cNvSpPr txBox="1"/>
          <p:nvPr/>
        </p:nvSpPr>
        <p:spPr>
          <a:xfrm>
            <a:off x="549469" y="1744019"/>
            <a:ext cx="11032960" cy="2844433"/>
          </a:xfrm>
          <a:prstGeom prst="rect">
            <a:avLst/>
          </a:prstGeom>
          <a:noFill/>
        </p:spPr>
        <p:txBody>
          <a:bodyPr wrap="square">
            <a:spAutoFit/>
          </a:bodyPr>
          <a:lstStyle/>
          <a:p>
            <a:pPr algn="just" fontAlgn="base">
              <a:lnSpc>
                <a:spcPct val="150000"/>
              </a:lnSpc>
              <a:spcBef>
                <a:spcPts val="600"/>
              </a:spcBef>
              <a:spcAft>
                <a:spcPts val="600"/>
              </a:spcAft>
            </a:pPr>
            <a:r>
              <a:rPr lang="es-ES" i="0" u="none" strike="noStrike" noProof="0" dirty="0">
                <a:solidFill>
                  <a:srgbClr val="000000"/>
                </a:solidFill>
                <a:effectLst/>
                <a:latin typeface="Raleway "/>
              </a:rPr>
              <a:t>El análisis </a:t>
            </a:r>
            <a:r>
              <a:rPr lang="es-ES" b="1" i="0" u="none" strike="noStrike" noProof="0" dirty="0">
                <a:solidFill>
                  <a:srgbClr val="000000"/>
                </a:solidFill>
                <a:effectLst/>
                <a:latin typeface="Raleway "/>
              </a:rPr>
              <a:t>PEST</a:t>
            </a:r>
            <a:r>
              <a:rPr lang="es-ES" i="0" u="none" strike="noStrike" noProof="0" dirty="0">
                <a:solidFill>
                  <a:srgbClr val="000000"/>
                </a:solidFill>
                <a:effectLst/>
                <a:latin typeface="Raleway "/>
              </a:rPr>
              <a:t> ha evolucionado recientemente hacia el análisis </a:t>
            </a:r>
            <a:r>
              <a:rPr lang="es-ES" b="1" i="0" u="none" strike="noStrike" noProof="0" dirty="0">
                <a:solidFill>
                  <a:srgbClr val="000000"/>
                </a:solidFill>
                <a:effectLst/>
                <a:latin typeface="Raleway "/>
              </a:rPr>
              <a:t>PESTEL</a:t>
            </a:r>
            <a:r>
              <a:rPr lang="es-ES" i="0" u="none" strike="noStrike" noProof="0" dirty="0">
                <a:solidFill>
                  <a:srgbClr val="000000"/>
                </a:solidFill>
                <a:effectLst/>
                <a:latin typeface="Raleway "/>
              </a:rPr>
              <a:t>. En consecuencia, los factores «medioambientales» y «jurídicos» se han ido incluyendo gradualmente en el análisis de las diferencias del mercado. En consecuencia.</a:t>
            </a:r>
            <a:endParaRPr lang="es-ES" noProof="0" dirty="0">
              <a:solidFill>
                <a:srgbClr val="000000"/>
              </a:solidFill>
              <a:latin typeface="Raleway "/>
            </a:endParaRPr>
          </a:p>
          <a:p>
            <a:pPr algn="just" fontAlgn="base">
              <a:lnSpc>
                <a:spcPct val="150000"/>
              </a:lnSpc>
              <a:spcBef>
                <a:spcPts val="600"/>
              </a:spcBef>
              <a:spcAft>
                <a:spcPts val="600"/>
              </a:spcAft>
            </a:pPr>
            <a:r>
              <a:rPr lang="es-ES" b="1" i="0" u="none" strike="noStrike" noProof="0" dirty="0">
                <a:solidFill>
                  <a:srgbClr val="000000"/>
                </a:solidFill>
                <a:effectLst/>
                <a:latin typeface="Raleway "/>
              </a:rPr>
              <a:t>5. </a:t>
            </a:r>
            <a:r>
              <a:rPr lang="es-ES" b="1" dirty="0">
                <a:solidFill>
                  <a:srgbClr val="000000"/>
                </a:solidFill>
                <a:latin typeface="Raleway "/>
              </a:rPr>
              <a:t>F</a:t>
            </a:r>
            <a:r>
              <a:rPr lang="es-ES" b="1" i="0" u="none" strike="noStrike" noProof="0" dirty="0">
                <a:solidFill>
                  <a:srgbClr val="000000"/>
                </a:solidFill>
                <a:effectLst/>
                <a:latin typeface="Raleway "/>
              </a:rPr>
              <a:t>actores Legales: </a:t>
            </a:r>
            <a:r>
              <a:rPr lang="es-ES" b="0" i="0" u="none" strike="noStrike" noProof="0" dirty="0">
                <a:solidFill>
                  <a:srgbClr val="000000"/>
                </a:solidFill>
                <a:effectLst/>
                <a:latin typeface="Raleway "/>
              </a:rPr>
              <a:t>Normativas legales que afectan al sector</a:t>
            </a:r>
          </a:p>
          <a:p>
            <a:pPr algn="just" fontAlgn="base">
              <a:lnSpc>
                <a:spcPct val="150000"/>
              </a:lnSpc>
              <a:spcBef>
                <a:spcPts val="600"/>
              </a:spcBef>
              <a:spcAft>
                <a:spcPts val="600"/>
              </a:spcAft>
            </a:pPr>
            <a:r>
              <a:rPr lang="es-ES" b="1" i="0" u="none" strike="noStrike" noProof="0" dirty="0">
                <a:solidFill>
                  <a:srgbClr val="000000"/>
                </a:solidFill>
                <a:effectLst/>
                <a:latin typeface="Raleway "/>
              </a:rPr>
              <a:t>6. </a:t>
            </a:r>
            <a:r>
              <a:rPr lang="es-ES" b="1" dirty="0">
                <a:solidFill>
                  <a:srgbClr val="000000"/>
                </a:solidFill>
                <a:latin typeface="Raleway "/>
              </a:rPr>
              <a:t>F</a:t>
            </a:r>
            <a:r>
              <a:rPr lang="es-ES" b="1" i="0" u="none" strike="noStrike" noProof="0" dirty="0">
                <a:solidFill>
                  <a:srgbClr val="000000"/>
                </a:solidFill>
                <a:effectLst/>
                <a:latin typeface="Raleway "/>
              </a:rPr>
              <a:t>actores Medioambientales: </a:t>
            </a:r>
            <a:r>
              <a:rPr lang="es-ES" b="0" i="0" u="none" strike="noStrike" noProof="0" dirty="0">
                <a:solidFill>
                  <a:srgbClr val="000000"/>
                </a:solidFill>
                <a:effectLst/>
                <a:latin typeface="Raleway "/>
              </a:rPr>
              <a:t>Legislación medioambiental, clima y sus efectos, estructura y dinámica ecológicas.</a:t>
            </a:r>
          </a:p>
        </p:txBody>
      </p:sp>
      <p:sp>
        <p:nvSpPr>
          <p:cNvPr id="3" name="Dikdörtgen 2">
            <a:extLst>
              <a:ext uri="{FF2B5EF4-FFF2-40B4-BE49-F238E27FC236}">
                <a16:creationId xmlns:a16="http://schemas.microsoft.com/office/drawing/2014/main" id="{BD67E5E8-1235-B907-8CF4-F44086AAAB27}"/>
              </a:ext>
            </a:extLst>
          </p:cNvPr>
          <p:cNvSpPr/>
          <p:nvPr/>
        </p:nvSpPr>
        <p:spPr>
          <a:xfrm>
            <a:off x="5947196" y="5143044"/>
            <a:ext cx="2240768" cy="769441"/>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s-ES" sz="4400" noProof="0" dirty="0">
                <a:solidFill>
                  <a:srgbClr val="3E424B"/>
                </a:solidFill>
                <a:latin typeface="Inter"/>
              </a:rPr>
              <a:t>PEST </a:t>
            </a:r>
            <a:endParaRPr lang="es-ES" sz="4400" noProof="0" dirty="0"/>
          </a:p>
        </p:txBody>
      </p:sp>
      <p:sp>
        <p:nvSpPr>
          <p:cNvPr id="5" name="Sağ Ok 9">
            <a:extLst>
              <a:ext uri="{FF2B5EF4-FFF2-40B4-BE49-F238E27FC236}">
                <a16:creationId xmlns:a16="http://schemas.microsoft.com/office/drawing/2014/main" id="{763D2CAE-A823-0995-1F86-CE6249742E6A}"/>
              </a:ext>
            </a:extLst>
          </p:cNvPr>
          <p:cNvSpPr/>
          <p:nvPr/>
        </p:nvSpPr>
        <p:spPr>
          <a:xfrm>
            <a:off x="7733302" y="5042813"/>
            <a:ext cx="949520" cy="969901"/>
          </a:xfrm>
          <a:prstGeom prst="rightArrow">
            <a:avLst/>
          </a:prstGeom>
          <a:solidFill>
            <a:schemeClr val="bg1">
              <a:lumMod val="60000"/>
              <a:lumOff val="40000"/>
            </a:schemeClr>
          </a:solidFill>
          <a:ln>
            <a:solidFill>
              <a:schemeClr val="accent1"/>
            </a:solidFill>
          </a:ln>
        </p:spPr>
        <p:style>
          <a:lnRef idx="0">
            <a:schemeClr val="accent2"/>
          </a:lnRef>
          <a:fillRef idx="3">
            <a:schemeClr val="accent2"/>
          </a:fillRef>
          <a:effectRef idx="3">
            <a:schemeClr val="accent2"/>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s-ES" noProof="0" dirty="0"/>
          </a:p>
        </p:txBody>
      </p:sp>
      <p:sp>
        <p:nvSpPr>
          <p:cNvPr id="6" name="Dikdörtgen 5">
            <a:extLst>
              <a:ext uri="{FF2B5EF4-FFF2-40B4-BE49-F238E27FC236}">
                <a16:creationId xmlns:a16="http://schemas.microsoft.com/office/drawing/2014/main" id="{13432ED7-1E6B-AB92-08C5-3C7AC0C64AE9}"/>
              </a:ext>
            </a:extLst>
          </p:cNvPr>
          <p:cNvSpPr/>
          <p:nvPr/>
        </p:nvSpPr>
        <p:spPr>
          <a:xfrm>
            <a:off x="8629455" y="5243273"/>
            <a:ext cx="1791131" cy="769441"/>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s-ES" sz="4400" noProof="0" dirty="0">
                <a:solidFill>
                  <a:srgbClr val="3E424B"/>
                </a:solidFill>
                <a:latin typeface="Inter"/>
              </a:rPr>
              <a:t>PESTEL</a:t>
            </a:r>
            <a:endParaRPr lang="es-ES" sz="4400" noProof="0" dirty="0"/>
          </a:p>
        </p:txBody>
      </p:sp>
      <p:sp>
        <p:nvSpPr>
          <p:cNvPr id="7" name="Metin kutusu 6">
            <a:extLst>
              <a:ext uri="{FF2B5EF4-FFF2-40B4-BE49-F238E27FC236}">
                <a16:creationId xmlns:a16="http://schemas.microsoft.com/office/drawing/2014/main" id="{63C861A5-C6BA-0105-A8B5-2DA66B77B32A}"/>
              </a:ext>
            </a:extLst>
          </p:cNvPr>
          <p:cNvSpPr txBox="1"/>
          <p:nvPr/>
        </p:nvSpPr>
        <p:spPr>
          <a:xfrm>
            <a:off x="1127242" y="4942990"/>
            <a:ext cx="4636008" cy="1169551"/>
          </a:xfrm>
          <a:prstGeom prst="rect">
            <a:avLst/>
          </a:prstGeom>
          <a:solidFill>
            <a:schemeClr val="bg1">
              <a:lumMod val="60000"/>
              <a:lumOff val="40000"/>
            </a:schemeClr>
          </a:solidFill>
        </p:spPr>
        <p:style>
          <a:lnRef idx="2">
            <a:schemeClr val="dk1">
              <a:shade val="15000"/>
            </a:schemeClr>
          </a:lnRef>
          <a:fillRef idx="1">
            <a:schemeClr val="dk1"/>
          </a:fillRef>
          <a:effectRef idx="0">
            <a:schemeClr val="dk1"/>
          </a:effectRef>
          <a:fontRef idx="minor">
            <a:schemeClr val="lt1"/>
          </a:fontRef>
        </p:style>
        <p:txBody>
          <a:bodyPr wrap="square">
            <a:spAutoFit/>
          </a:bodyPr>
          <a:lstStyle/>
          <a:p>
            <a:pPr algn="just"/>
            <a:r>
              <a:rPr lang="es-ES" sz="1400" noProof="0" dirty="0">
                <a:solidFill>
                  <a:schemeClr val="accent1"/>
                </a:solidFill>
              </a:rPr>
              <a:t>La información de esta sección abordará el uso del análisis PESTEL en la investigación de mercados. Para obtener información detallada sobre el análisis PESTEL, consulta la unidad </a:t>
            </a:r>
            <a:r>
              <a:rPr lang="es-ES" sz="1400" i="1" noProof="0" dirty="0">
                <a:solidFill>
                  <a:schemeClr val="accent1"/>
                </a:solidFill>
              </a:rPr>
              <a:t>Planificación y estrategia empresarial.</a:t>
            </a:r>
          </a:p>
        </p:txBody>
      </p:sp>
      <p:sp>
        <p:nvSpPr>
          <p:cNvPr id="2" name="CasellaDiTesto 1">
            <a:extLst>
              <a:ext uri="{FF2B5EF4-FFF2-40B4-BE49-F238E27FC236}">
                <a16:creationId xmlns:a16="http://schemas.microsoft.com/office/drawing/2014/main" id="{1CEF89FE-AC76-08EC-A330-F8FAD3C39B9A}"/>
              </a:ext>
            </a:extLst>
          </p:cNvPr>
          <p:cNvSpPr txBox="1"/>
          <p:nvPr/>
        </p:nvSpPr>
        <p:spPr>
          <a:xfrm>
            <a:off x="430716" y="51249"/>
            <a:ext cx="11537764" cy="1692771"/>
          </a:xfrm>
          <a:prstGeom prst="rect">
            <a:avLst/>
          </a:prstGeom>
          <a:noFill/>
        </p:spPr>
        <p:txBody>
          <a:bodyPr wrap="square" lIns="91440" tIns="45720" rIns="91440" bIns="45720" rtlCol="0" anchor="t">
            <a:spAutoFit/>
          </a:bodyPr>
          <a:lstStyle/>
          <a:p>
            <a:pPr algn="ctr"/>
            <a:r>
              <a:rPr lang="es-ES" sz="3200" b="1" noProof="0" dirty="0">
                <a:solidFill>
                  <a:schemeClr val="bg2"/>
                </a:solidFill>
                <a:latin typeface="+mj-lt"/>
              </a:rPr>
              <a:t>Diferencias de mercado: Utilización del análisis PESTEL – 2/2 </a:t>
            </a:r>
          </a:p>
          <a:p>
            <a:endParaRPr lang="es-ES" b="1" noProof="0" dirty="0">
              <a:solidFill>
                <a:schemeClr val="accent3">
                  <a:lumMod val="75000"/>
                </a:schemeClr>
              </a:solidFill>
            </a:endParaRPr>
          </a:p>
          <a:p>
            <a:pPr algn="ctr"/>
            <a:r>
              <a:rPr lang="es-ES" b="1" noProof="0" dirty="0">
                <a:solidFill>
                  <a:schemeClr val="bg1"/>
                </a:solidFill>
              </a:rPr>
              <a:t>Analizar las diferencias culturales, económicas y geográficas ​</a:t>
            </a:r>
            <a:endParaRPr lang="es-ES" sz="2800" b="1" noProof="0" dirty="0">
              <a:solidFill>
                <a:schemeClr val="bg1"/>
              </a:solidFill>
            </a:endParaRPr>
          </a:p>
        </p:txBody>
      </p:sp>
    </p:spTree>
    <p:extLst>
      <p:ext uri="{BB962C8B-B14F-4D97-AF65-F5344CB8AC3E}">
        <p14:creationId xmlns:p14="http://schemas.microsoft.com/office/powerpoint/2010/main" val="1046125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C80BD-13FD-8EDC-368A-D0DE68313DDE}"/>
            </a:ext>
          </a:extLst>
        </p:cNvPr>
        <p:cNvGrpSpPr/>
        <p:nvPr/>
      </p:nvGrpSpPr>
      <p:grpSpPr>
        <a:xfrm>
          <a:off x="0" y="0"/>
          <a:ext cx="0" cy="0"/>
          <a:chOff x="0" y="0"/>
          <a:chExt cx="0" cy="0"/>
        </a:xfrm>
      </p:grpSpPr>
      <p:pic>
        <p:nvPicPr>
          <p:cNvPr id="5122" name="Picture 2">
            <a:extLst>
              <a:ext uri="{FF2B5EF4-FFF2-40B4-BE49-F238E27FC236}">
                <a16:creationId xmlns:a16="http://schemas.microsoft.com/office/drawing/2014/main" id="{84A424D9-33CE-1833-3B02-B9FA5A84A4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4985" y="104272"/>
            <a:ext cx="8934155" cy="5953347"/>
          </a:xfrm>
          <a:prstGeom prst="rect">
            <a:avLst/>
          </a:prstGeom>
          <a:noFill/>
          <a:extLst>
            <a:ext uri="{909E8E84-426E-40DD-AFC4-6F175D3DCCD1}">
              <a14:hiddenFill xmlns:a14="http://schemas.microsoft.com/office/drawing/2010/main">
                <a:solidFill>
                  <a:srgbClr val="FFFFFF"/>
                </a:solidFill>
              </a14:hiddenFill>
            </a:ext>
          </a:extLst>
        </p:spPr>
      </p:pic>
      <p:sp>
        <p:nvSpPr>
          <p:cNvPr id="3" name="Metin kutusu 2">
            <a:extLst>
              <a:ext uri="{FF2B5EF4-FFF2-40B4-BE49-F238E27FC236}">
                <a16:creationId xmlns:a16="http://schemas.microsoft.com/office/drawing/2014/main" id="{399296F0-4A1B-CB00-ABFB-18139156DFF1}"/>
              </a:ext>
            </a:extLst>
          </p:cNvPr>
          <p:cNvSpPr txBox="1"/>
          <p:nvPr/>
        </p:nvSpPr>
        <p:spPr>
          <a:xfrm>
            <a:off x="3144466" y="6230508"/>
            <a:ext cx="6094378" cy="246221"/>
          </a:xfrm>
          <a:prstGeom prst="rect">
            <a:avLst/>
          </a:prstGeom>
          <a:noFill/>
        </p:spPr>
        <p:txBody>
          <a:bodyPr wrap="square">
            <a:spAutoFit/>
          </a:bodyPr>
          <a:lstStyle/>
          <a:p>
            <a:pPr algn="ctr"/>
            <a:r>
              <a:rPr lang="es-ES" sz="1000" dirty="0">
                <a:solidFill>
                  <a:schemeClr val="accent1"/>
                </a:solidFill>
              </a:rPr>
              <a:t>Fuente de imagen: </a:t>
            </a:r>
            <a:r>
              <a:rPr lang="es-ES" sz="1000" noProof="0" dirty="0">
                <a:solidFill>
                  <a:schemeClr val="accent1"/>
                </a:solidFill>
              </a:rPr>
              <a:t>Istockphoto.com</a:t>
            </a:r>
          </a:p>
        </p:txBody>
      </p:sp>
    </p:spTree>
    <p:extLst>
      <p:ext uri="{BB962C8B-B14F-4D97-AF65-F5344CB8AC3E}">
        <p14:creationId xmlns:p14="http://schemas.microsoft.com/office/powerpoint/2010/main" val="27684187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F349418-0F85-DD92-D0BB-9EEC3847A44F}"/>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7406AE6A-9734-C226-DEA5-A457F56290C8}"/>
              </a:ext>
            </a:extLst>
          </p:cNvPr>
          <p:cNvSpPr txBox="1"/>
          <p:nvPr/>
        </p:nvSpPr>
        <p:spPr>
          <a:xfrm>
            <a:off x="319989" y="196629"/>
            <a:ext cx="10610461" cy="1243995"/>
          </a:xfrm>
          <a:prstGeom prst="rect">
            <a:avLst/>
          </a:prstGeom>
          <a:noFill/>
        </p:spPr>
        <p:txBody>
          <a:bodyPr wrap="square" rtlCol="0">
            <a:spAutoFit/>
          </a:bodyPr>
          <a:lstStyle/>
          <a:p>
            <a:pPr>
              <a:lnSpc>
                <a:spcPct val="150000"/>
              </a:lnSpc>
            </a:pPr>
            <a:r>
              <a:rPr lang="es-ES" sz="3200" b="1" dirty="0">
                <a:solidFill>
                  <a:schemeClr val="bg2"/>
                </a:solidFill>
                <a:latin typeface="+mj-lt"/>
              </a:rPr>
              <a:t>Estructura de Mercado​ - 1/2</a:t>
            </a:r>
          </a:p>
          <a:p>
            <a:pPr>
              <a:lnSpc>
                <a:spcPct val="150000"/>
              </a:lnSpc>
            </a:pPr>
            <a:r>
              <a:rPr lang="es-ES" b="1" noProof="0" dirty="0">
                <a:solidFill>
                  <a:schemeClr val="bg1"/>
                </a:solidFill>
              </a:rPr>
              <a:t>Analizar la estructura del mercado en el que se ofrecerán los productos y servicios ​</a:t>
            </a:r>
            <a:endParaRPr lang="es-ES" sz="2800" b="1" noProof="0" dirty="0">
              <a:solidFill>
                <a:schemeClr val="bg1"/>
              </a:solidFill>
            </a:endParaRPr>
          </a:p>
        </p:txBody>
      </p:sp>
      <p:sp>
        <p:nvSpPr>
          <p:cNvPr id="4" name="Metin kutusu 3">
            <a:extLst>
              <a:ext uri="{FF2B5EF4-FFF2-40B4-BE49-F238E27FC236}">
                <a16:creationId xmlns:a16="http://schemas.microsoft.com/office/drawing/2014/main" id="{19A02EBE-B806-403D-BC91-67D327301DF0}"/>
              </a:ext>
            </a:extLst>
          </p:cNvPr>
          <p:cNvSpPr txBox="1"/>
          <p:nvPr/>
        </p:nvSpPr>
        <p:spPr>
          <a:xfrm>
            <a:off x="420943" y="1752304"/>
            <a:ext cx="6907465" cy="4632037"/>
          </a:xfrm>
          <a:prstGeom prst="rect">
            <a:avLst/>
          </a:prstGeom>
          <a:noFill/>
        </p:spPr>
        <p:txBody>
          <a:bodyPr wrap="square" lIns="91440" tIns="45720" rIns="91440" bIns="45720" anchor="t">
            <a:spAutoFit/>
          </a:bodyPr>
          <a:lstStyle/>
          <a:p>
            <a:pPr algn="just" rtl="0" fontAlgn="base">
              <a:spcBef>
                <a:spcPts val="600"/>
              </a:spcBef>
              <a:spcAft>
                <a:spcPts val="600"/>
              </a:spcAft>
            </a:pPr>
            <a:r>
              <a:rPr lang="es-ES" sz="1600" b="0" i="0" u="none" strike="noStrike" noProof="0" dirty="0">
                <a:solidFill>
                  <a:srgbClr val="000000"/>
                </a:solidFill>
                <a:effectLst/>
                <a:latin typeface="Raleway "/>
              </a:rPr>
              <a:t>El análisis de la estructura del mercado objetivo es la condición más importante para la entrada en el mercado. La plantilla de la derecha ayuda a realizar análisis de marketing utilizando criterios específicos que permiten a los individuos, empresas y equipos comparar objetivamente las opciones y determinar : </a:t>
            </a:r>
          </a:p>
          <a:p>
            <a:pPr algn="just" rtl="0" fontAlgn="base">
              <a:spcBef>
                <a:spcPts val="600"/>
              </a:spcBef>
              <a:spcAft>
                <a:spcPts val="600"/>
              </a:spcAft>
            </a:pPr>
            <a:r>
              <a:rPr lang="es-ES" sz="1600" b="1" i="0" u="none" strike="noStrike" noProof="0" dirty="0">
                <a:solidFill>
                  <a:srgbClr val="000000"/>
                </a:solidFill>
                <a:effectLst/>
                <a:latin typeface="Raleway "/>
              </a:rPr>
              <a:t>¿Qué productos / servicios son urgentes y críticos para el mercado objetivo?​</a:t>
            </a:r>
          </a:p>
          <a:p>
            <a:pPr algn="just" rtl="0" fontAlgn="base">
              <a:spcBef>
                <a:spcPts val="600"/>
              </a:spcBef>
              <a:spcAft>
                <a:spcPts val="600"/>
              </a:spcAft>
            </a:pPr>
            <a:r>
              <a:rPr lang="es-ES" sz="1600" b="0" i="0" u="none" strike="noStrike" noProof="0" dirty="0">
                <a:solidFill>
                  <a:srgbClr val="000000"/>
                </a:solidFill>
                <a:effectLst/>
                <a:latin typeface="Raleway "/>
              </a:rPr>
              <a:t>​</a:t>
            </a:r>
            <a:r>
              <a:rPr lang="es-ES" sz="1600" b="1" i="0" u="none" strike="noStrike" noProof="0" dirty="0">
                <a:solidFill>
                  <a:srgbClr val="000000"/>
                </a:solidFill>
                <a:effectLst/>
                <a:latin typeface="Raleway "/>
              </a:rPr>
              <a:t>Este gráfico, que ayuda a la toma de decisiones para ofrecer productos y servicios al mercado objetivo, facilita la toma de decisiones en los ejes Esfuerzo / Coste y Beneficio / Valor. </a:t>
            </a:r>
          </a:p>
          <a:p>
            <a:pPr algn="just" rtl="0" fontAlgn="base">
              <a:spcBef>
                <a:spcPts val="600"/>
              </a:spcBef>
              <a:spcAft>
                <a:spcPts val="600"/>
              </a:spcAft>
            </a:pPr>
            <a:r>
              <a:rPr lang="es-ES" sz="1600" b="0" i="0" u="none" strike="noStrike" noProof="0" dirty="0">
                <a:solidFill>
                  <a:srgbClr val="000000"/>
                </a:solidFill>
                <a:effectLst/>
                <a:latin typeface="Raleway "/>
              </a:rPr>
              <a:t>​Este gráfico es una guía importante en la aplicación de la estrategia de «localización», especialmente cuando se entra en un mercado o mercados extranjeros, nos permite comprender qué productos / servicios se posicionarán en el mercado objetivo.</a:t>
            </a:r>
            <a:endParaRPr lang="es-ES" b="0" i="0" u="none" strike="noStrike" noProof="0" dirty="0">
              <a:solidFill>
                <a:srgbClr val="000000"/>
              </a:solidFill>
              <a:effectLst/>
              <a:latin typeface="Raleway "/>
            </a:endParaRPr>
          </a:p>
          <a:p>
            <a:pPr algn="just" rtl="0" fontAlgn="base"/>
            <a:r>
              <a:rPr lang="es-ES" b="0" i="0" u="none" strike="noStrike" noProof="0" dirty="0">
                <a:solidFill>
                  <a:srgbClr val="000000"/>
                </a:solidFill>
                <a:effectLst/>
                <a:latin typeface="Raleway "/>
              </a:rPr>
              <a:t>​</a:t>
            </a:r>
          </a:p>
          <a:p>
            <a:pPr algn="just" rtl="0" fontAlgn="base"/>
            <a:endParaRPr lang="es-ES" b="0" i="0" u="none" strike="noStrike" noProof="0" dirty="0">
              <a:solidFill>
                <a:srgbClr val="000000"/>
              </a:solidFill>
              <a:effectLst/>
              <a:latin typeface="Raleway "/>
            </a:endParaRPr>
          </a:p>
        </p:txBody>
      </p:sp>
      <p:pic>
        <p:nvPicPr>
          <p:cNvPr id="6146" name="Picture 2">
            <a:extLst>
              <a:ext uri="{FF2B5EF4-FFF2-40B4-BE49-F238E27FC236}">
                <a16:creationId xmlns:a16="http://schemas.microsoft.com/office/drawing/2014/main" id="{F03F73DA-82F8-7C22-6BE1-9912DBB2F6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7097" y="1621988"/>
            <a:ext cx="5306489" cy="4257231"/>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B18FEA9A-54D4-FB00-0D8D-077ADC1AEDD2}"/>
              </a:ext>
            </a:extLst>
          </p:cNvPr>
          <p:cNvSpPr txBox="1"/>
          <p:nvPr/>
        </p:nvSpPr>
        <p:spPr>
          <a:xfrm>
            <a:off x="6274535" y="5405957"/>
            <a:ext cx="7037960" cy="400110"/>
          </a:xfrm>
          <a:prstGeom prst="rect">
            <a:avLst/>
          </a:prstGeom>
          <a:noFill/>
        </p:spPr>
        <p:txBody>
          <a:bodyPr wrap="square">
            <a:spAutoFit/>
          </a:bodyPr>
          <a:lstStyle/>
          <a:p>
            <a:pPr algn="ctr"/>
            <a:r>
              <a:rPr lang="es-ES" sz="1000" b="1" noProof="0" dirty="0">
                <a:solidFill>
                  <a:schemeClr val="accent1"/>
                </a:solidFill>
              </a:rPr>
              <a:t> </a:t>
            </a:r>
          </a:p>
          <a:p>
            <a:pPr algn="ctr"/>
            <a:r>
              <a:rPr lang="es-ES" sz="1000" noProof="0" dirty="0">
                <a:solidFill>
                  <a:schemeClr val="accent1"/>
                </a:solidFill>
              </a:rPr>
              <a:t>Fuente: FEM-Up</a:t>
            </a:r>
          </a:p>
        </p:txBody>
      </p:sp>
    </p:spTree>
    <p:extLst>
      <p:ext uri="{BB962C8B-B14F-4D97-AF65-F5344CB8AC3E}">
        <p14:creationId xmlns:p14="http://schemas.microsoft.com/office/powerpoint/2010/main" val="16773326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BC8F2E-5FC1-E629-3574-15229E54FEE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4F44FA4-A57D-6239-6C07-ADF7B25C5395}"/>
              </a:ext>
            </a:extLst>
          </p:cNvPr>
          <p:cNvSpPr txBox="1"/>
          <p:nvPr/>
        </p:nvSpPr>
        <p:spPr>
          <a:xfrm>
            <a:off x="356935" y="288993"/>
            <a:ext cx="10610461" cy="744499"/>
          </a:xfrm>
          <a:prstGeom prst="rect">
            <a:avLst/>
          </a:prstGeom>
          <a:noFill/>
        </p:spPr>
        <p:txBody>
          <a:bodyPr wrap="square" rtlCol="0">
            <a:spAutoFit/>
          </a:bodyPr>
          <a:lstStyle/>
          <a:p>
            <a:pPr>
              <a:lnSpc>
                <a:spcPct val="150000"/>
              </a:lnSpc>
            </a:pPr>
            <a:r>
              <a:rPr lang="es-ES" sz="3200" b="1" dirty="0">
                <a:solidFill>
                  <a:schemeClr val="bg2"/>
                </a:solidFill>
                <a:latin typeface="+mj-lt"/>
              </a:rPr>
              <a:t>Estructura de Mercado– 2/2</a:t>
            </a:r>
            <a:r>
              <a:rPr lang="es-ES" sz="3200" b="1" noProof="0" dirty="0">
                <a:solidFill>
                  <a:schemeClr val="accent3">
                    <a:lumMod val="75000"/>
                  </a:schemeClr>
                </a:solidFill>
              </a:rPr>
              <a:t>​</a:t>
            </a:r>
          </a:p>
        </p:txBody>
      </p:sp>
      <p:sp>
        <p:nvSpPr>
          <p:cNvPr id="4" name="Metin kutusu 3">
            <a:extLst>
              <a:ext uri="{FF2B5EF4-FFF2-40B4-BE49-F238E27FC236}">
                <a16:creationId xmlns:a16="http://schemas.microsoft.com/office/drawing/2014/main" id="{ABF9D194-D14A-61A4-BE45-5B3B2DDF0027}"/>
              </a:ext>
            </a:extLst>
          </p:cNvPr>
          <p:cNvSpPr txBox="1"/>
          <p:nvPr/>
        </p:nvSpPr>
        <p:spPr>
          <a:xfrm>
            <a:off x="434756" y="1233887"/>
            <a:ext cx="10761780" cy="2095830"/>
          </a:xfrm>
          <a:prstGeom prst="rect">
            <a:avLst/>
          </a:prstGeom>
          <a:noFill/>
        </p:spPr>
        <p:txBody>
          <a:bodyPr wrap="square" lIns="91440" tIns="45720" rIns="91440" bIns="45720" anchor="t">
            <a:spAutoFit/>
          </a:bodyPr>
          <a:lstStyle/>
          <a:p>
            <a:pPr algn="just" rtl="0" fontAlgn="base">
              <a:lnSpc>
                <a:spcPct val="150000"/>
              </a:lnSpc>
              <a:spcBef>
                <a:spcPts val="600"/>
              </a:spcBef>
              <a:spcAft>
                <a:spcPts val="600"/>
              </a:spcAft>
            </a:pPr>
            <a:r>
              <a:rPr lang="es-ES" b="1" i="0" u="none" strike="noStrike" noProof="0" dirty="0">
                <a:solidFill>
                  <a:schemeClr val="bg1"/>
                </a:solidFill>
                <a:effectLst/>
                <a:latin typeface="Raleway "/>
              </a:rPr>
              <a:t>Localización</a:t>
            </a:r>
          </a:p>
          <a:p>
            <a:pPr algn="just" rtl="0" fontAlgn="base">
              <a:lnSpc>
                <a:spcPct val="150000"/>
              </a:lnSpc>
              <a:spcBef>
                <a:spcPts val="600"/>
              </a:spcBef>
              <a:spcAft>
                <a:spcPts val="600"/>
              </a:spcAft>
            </a:pPr>
            <a:r>
              <a:rPr lang="es-ES" sz="1600" b="0" i="0" u="none" strike="noStrike" noProof="0" dirty="0">
                <a:solidFill>
                  <a:srgbClr val="000000"/>
                </a:solidFill>
                <a:effectLst/>
                <a:latin typeface="Raleway "/>
              </a:rPr>
              <a:t>La localización es una estrategia por la que las </a:t>
            </a:r>
            <a:r>
              <a:rPr lang="es-ES" sz="1600" b="1" i="0" u="none" strike="noStrike" noProof="0" dirty="0">
                <a:solidFill>
                  <a:srgbClr val="000000"/>
                </a:solidFill>
                <a:effectLst/>
                <a:latin typeface="Raleway "/>
              </a:rPr>
              <a:t>empresas entran en el mercado adaptando sus productos y/o servicios a la lengua y la cultura del mercado de destino</a:t>
            </a:r>
            <a:r>
              <a:rPr lang="es-ES" sz="1600" b="0" i="0" u="none" strike="noStrike" noProof="0" dirty="0">
                <a:solidFill>
                  <a:srgbClr val="000000"/>
                </a:solidFill>
                <a:effectLst/>
                <a:latin typeface="Raleway "/>
              </a:rPr>
              <a:t>. Por ejemplo, el idioma utilizado en el sitio web de compras, la vestimenta de hombres y mujeres en los anuncios de las marcas, el tipo de carne utilizado en los bienes de consumo rápido, etc.</a:t>
            </a:r>
            <a:endParaRPr lang="es-ES" sz="1600" b="0" i="0" noProof="0" dirty="0">
              <a:solidFill>
                <a:srgbClr val="000000"/>
              </a:solidFill>
              <a:effectLst/>
              <a:latin typeface="Raleway "/>
            </a:endParaRPr>
          </a:p>
        </p:txBody>
      </p:sp>
      <p:pic>
        <p:nvPicPr>
          <p:cNvPr id="1028" name="Picture 4" descr="people in the supermarket choose goods and supermarket cart with products. vector cartoon flat style illustration - market structure illust stock illustrations">
            <a:extLst>
              <a:ext uri="{FF2B5EF4-FFF2-40B4-BE49-F238E27FC236}">
                <a16:creationId xmlns:a16="http://schemas.microsoft.com/office/drawing/2014/main" id="{92998324-B31F-953D-24E0-A12B10B4D1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7533" y="3508933"/>
            <a:ext cx="5829300" cy="2990850"/>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FDF99E8C-D072-168F-6E07-E9CFCE305CF7}"/>
              </a:ext>
            </a:extLst>
          </p:cNvPr>
          <p:cNvSpPr txBox="1"/>
          <p:nvPr/>
        </p:nvSpPr>
        <p:spPr>
          <a:xfrm>
            <a:off x="5164183" y="6569007"/>
            <a:ext cx="6096000" cy="276999"/>
          </a:xfrm>
          <a:prstGeom prst="rect">
            <a:avLst/>
          </a:prstGeom>
          <a:noFill/>
        </p:spPr>
        <p:txBody>
          <a:bodyPr wrap="square">
            <a:spAutoFit/>
          </a:bodyPr>
          <a:lstStyle/>
          <a:p>
            <a:pPr algn="ctr"/>
            <a:r>
              <a:rPr lang="es-ES" sz="1200" dirty="0">
                <a:solidFill>
                  <a:schemeClr val="accent1"/>
                </a:solidFill>
              </a:rPr>
              <a:t>Fuente de Imagen: </a:t>
            </a:r>
            <a:r>
              <a:rPr lang="es-ES" sz="1200" noProof="0" dirty="0">
                <a:solidFill>
                  <a:schemeClr val="accent1"/>
                </a:solidFill>
              </a:rPr>
              <a:t>Istockphoto.com</a:t>
            </a:r>
          </a:p>
        </p:txBody>
      </p:sp>
    </p:spTree>
    <p:extLst>
      <p:ext uri="{BB962C8B-B14F-4D97-AF65-F5344CB8AC3E}">
        <p14:creationId xmlns:p14="http://schemas.microsoft.com/office/powerpoint/2010/main" val="12856773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B4B059-9641-83DF-9288-C3CAF6E7462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F1BE385A-8067-6C0D-E56C-54E1048E491D}"/>
              </a:ext>
            </a:extLst>
          </p:cNvPr>
          <p:cNvSpPr txBox="1"/>
          <p:nvPr/>
        </p:nvSpPr>
        <p:spPr>
          <a:xfrm>
            <a:off x="277897" y="0"/>
            <a:ext cx="11507353" cy="744499"/>
          </a:xfrm>
          <a:prstGeom prst="rect">
            <a:avLst/>
          </a:prstGeom>
          <a:noFill/>
        </p:spPr>
        <p:txBody>
          <a:bodyPr wrap="square" rtlCol="0">
            <a:spAutoFit/>
          </a:bodyPr>
          <a:lstStyle/>
          <a:p>
            <a:pPr algn="ctr">
              <a:lnSpc>
                <a:spcPct val="150000"/>
              </a:lnSpc>
            </a:pPr>
            <a:r>
              <a:rPr lang="es-ES" sz="3200" b="1" noProof="0" dirty="0">
                <a:solidFill>
                  <a:schemeClr val="bg2"/>
                </a:solidFill>
                <a:latin typeface="+mj-lt"/>
              </a:rPr>
              <a:t>Análisis del tamaño del mercado ​ - 1/2</a:t>
            </a:r>
          </a:p>
        </p:txBody>
      </p:sp>
      <p:sp>
        <p:nvSpPr>
          <p:cNvPr id="4" name="Metin kutusu 3">
            <a:extLst>
              <a:ext uri="{FF2B5EF4-FFF2-40B4-BE49-F238E27FC236}">
                <a16:creationId xmlns:a16="http://schemas.microsoft.com/office/drawing/2014/main" id="{93D46D91-9981-AFC8-66AB-070EE7920A54}"/>
              </a:ext>
            </a:extLst>
          </p:cNvPr>
          <p:cNvSpPr txBox="1"/>
          <p:nvPr/>
        </p:nvSpPr>
        <p:spPr>
          <a:xfrm>
            <a:off x="277898" y="2255579"/>
            <a:ext cx="6435403" cy="3385542"/>
          </a:xfrm>
          <a:prstGeom prst="rect">
            <a:avLst/>
          </a:prstGeom>
          <a:noFill/>
        </p:spPr>
        <p:txBody>
          <a:bodyPr wrap="square" lIns="91440" tIns="45720" rIns="91440" bIns="45720" anchor="t">
            <a:spAutoFit/>
          </a:bodyPr>
          <a:lstStyle/>
          <a:p>
            <a:pPr algn="just" rtl="0" fontAlgn="base">
              <a:spcBef>
                <a:spcPts val="600"/>
              </a:spcBef>
              <a:spcAft>
                <a:spcPts val="600"/>
              </a:spcAft>
            </a:pPr>
            <a:r>
              <a:rPr lang="es-ES" sz="1600" b="0" i="0" u="none" strike="noStrike" noProof="0" dirty="0">
                <a:solidFill>
                  <a:srgbClr val="000000"/>
                </a:solidFill>
                <a:effectLst/>
                <a:latin typeface="Raleway "/>
              </a:rPr>
              <a:t>La cuota de mercado se refiere al </a:t>
            </a:r>
            <a:r>
              <a:rPr lang="es-ES" sz="1600" b="1" i="0" u="none" strike="noStrike" noProof="0" dirty="0">
                <a:solidFill>
                  <a:srgbClr val="000000"/>
                </a:solidFill>
                <a:effectLst/>
                <a:latin typeface="Raleway "/>
              </a:rPr>
              <a:t>porcentaje de las ventas totales de la empresa en el mercado durante un determinado periodo </a:t>
            </a:r>
            <a:r>
              <a:rPr lang="es-ES" sz="1600" b="0" i="0" u="none" strike="noStrike" noProof="0" dirty="0">
                <a:solidFill>
                  <a:srgbClr val="000000"/>
                </a:solidFill>
                <a:effectLst/>
                <a:latin typeface="Raleway "/>
              </a:rPr>
              <a:t>de tiempo.</a:t>
            </a:r>
          </a:p>
          <a:p>
            <a:pPr algn="just" rtl="0" fontAlgn="base">
              <a:spcBef>
                <a:spcPts val="600"/>
              </a:spcBef>
              <a:spcAft>
                <a:spcPts val="600"/>
              </a:spcAft>
            </a:pPr>
            <a:r>
              <a:rPr lang="es-ES" sz="1600" b="0" i="0" u="none" strike="noStrike" noProof="0" dirty="0">
                <a:solidFill>
                  <a:srgbClr val="000000"/>
                </a:solidFill>
                <a:effectLst/>
                <a:latin typeface="Raleway "/>
              </a:rPr>
              <a:t>El análisis de la cuota de mercado determina la posición del producto/servicio y de su empresa en el mercado junto con los competidores. La base de este enfoque, que también puede denominarse una ampliación del análisis de la competencia, es la siguiente: ¿Qué competidor(es) - y producto/servicios - tienen cuánta cuota de mercado? El análisis del mercado ayuda a evaluar la estrategia de crecimiento de la empresa junto con el espacio de mercado del producto y servicio ofrecidos.</a:t>
            </a:r>
          </a:p>
          <a:p>
            <a:pPr algn="just" rtl="0" fontAlgn="base">
              <a:spcBef>
                <a:spcPts val="600"/>
              </a:spcBef>
              <a:spcAft>
                <a:spcPts val="600"/>
              </a:spcAft>
            </a:pPr>
            <a:endParaRPr lang="es-ES" noProof="0" dirty="0">
              <a:solidFill>
                <a:srgbClr val="000000"/>
              </a:solidFill>
              <a:latin typeface="Raleway "/>
            </a:endParaRPr>
          </a:p>
        </p:txBody>
      </p:sp>
      <p:sp>
        <p:nvSpPr>
          <p:cNvPr id="7" name="Metin kutusu 6">
            <a:extLst>
              <a:ext uri="{FF2B5EF4-FFF2-40B4-BE49-F238E27FC236}">
                <a16:creationId xmlns:a16="http://schemas.microsoft.com/office/drawing/2014/main" id="{33369A12-A610-F9DF-05AD-7C6446205867}"/>
              </a:ext>
            </a:extLst>
          </p:cNvPr>
          <p:cNvSpPr txBox="1"/>
          <p:nvPr/>
        </p:nvSpPr>
        <p:spPr>
          <a:xfrm>
            <a:off x="277897" y="5236538"/>
            <a:ext cx="6435404" cy="830997"/>
          </a:xfrm>
          <a:prstGeom prst="rect">
            <a:avLst/>
          </a:prstGeom>
          <a:noFill/>
        </p:spPr>
        <p:txBody>
          <a:bodyPr wrap="square">
            <a:spAutoFit/>
          </a:bodyPr>
          <a:lstStyle/>
          <a:p>
            <a:pPr algn="just" rtl="0" fontAlgn="base"/>
            <a:r>
              <a:rPr lang="es-ES" sz="1600" b="0" i="0" noProof="0" dirty="0">
                <a:solidFill>
                  <a:srgbClr val="000000"/>
                </a:solidFill>
                <a:effectLst/>
                <a:latin typeface="Raleway "/>
              </a:rPr>
              <a:t>La cuota de mercado se calcula dividiendo las ventas de una empresa por las ventas totales del sector en un periodo determinado.</a:t>
            </a:r>
          </a:p>
        </p:txBody>
      </p:sp>
      <p:sp>
        <p:nvSpPr>
          <p:cNvPr id="5" name="Metin kutusu 4">
            <a:extLst>
              <a:ext uri="{FF2B5EF4-FFF2-40B4-BE49-F238E27FC236}">
                <a16:creationId xmlns:a16="http://schemas.microsoft.com/office/drawing/2014/main" id="{AFD3B326-23E9-E89C-8ACD-63FE801D8006}"/>
              </a:ext>
            </a:extLst>
          </p:cNvPr>
          <p:cNvSpPr txBox="1"/>
          <p:nvPr/>
        </p:nvSpPr>
        <p:spPr>
          <a:xfrm>
            <a:off x="7052703" y="2300551"/>
            <a:ext cx="4861399" cy="3200876"/>
          </a:xfrm>
          <a:prstGeom prst="rect">
            <a:avLst/>
          </a:prstGeom>
          <a:solidFill>
            <a:schemeClr val="bg1">
              <a:lumMod val="60000"/>
              <a:lumOff val="40000"/>
            </a:schemeClr>
          </a:solidFill>
        </p:spPr>
        <p:txBody>
          <a:bodyPr wrap="square" lIns="91440" tIns="45720" rIns="91440" bIns="45720" anchor="t">
            <a:spAutoFit/>
          </a:bodyPr>
          <a:lstStyle/>
          <a:p>
            <a:pPr algn="just" fontAlgn="base">
              <a:spcBef>
                <a:spcPts val="600"/>
              </a:spcBef>
              <a:spcAft>
                <a:spcPts val="600"/>
              </a:spcAft>
            </a:pPr>
            <a:r>
              <a:rPr lang="es-ES" sz="1600" b="1" noProof="0" dirty="0">
                <a:solidFill>
                  <a:srgbClr val="000000"/>
                </a:solidFill>
                <a:latin typeface="Raleway "/>
              </a:rPr>
              <a:t>Ejercicio</a:t>
            </a:r>
            <a:r>
              <a:rPr lang="es-ES" sz="1600" b="1" i="0" noProof="0" dirty="0">
                <a:solidFill>
                  <a:srgbClr val="000000"/>
                </a:solidFill>
                <a:effectLst/>
                <a:latin typeface="Raleway "/>
              </a:rPr>
              <a:t> 1: </a:t>
            </a:r>
          </a:p>
          <a:p>
            <a:pPr algn="just" fontAlgn="base">
              <a:spcBef>
                <a:spcPts val="600"/>
              </a:spcBef>
              <a:spcAft>
                <a:spcPts val="600"/>
              </a:spcAft>
            </a:pPr>
            <a:r>
              <a:rPr lang="es-ES" sz="1600" b="0" i="0" noProof="0" dirty="0">
                <a:solidFill>
                  <a:srgbClr val="000000"/>
                </a:solidFill>
                <a:effectLst/>
                <a:latin typeface="Raleway "/>
              </a:rPr>
              <a:t>Sea la cantidad total de desodorantes vendidos en el mercado del país X, donde hay 8 marcas diferentes de desodorantes, de 1.002.458 para el año 2024. A partir de nuestros propios registros de inventario, el número de ventas de desodorantes de nuestra marca es de 134.761 para el año 2024. En este contexto, calcule la cuota de mercado de su modelo de negocio para el año 2024. ¿Qué estrategias y cómo aplicaría para aumentar esta cuota de mercado? Discuta esta situación.</a:t>
            </a:r>
          </a:p>
        </p:txBody>
      </p:sp>
      <p:sp>
        <p:nvSpPr>
          <p:cNvPr id="8" name="Metin kutusu 7">
            <a:extLst>
              <a:ext uri="{FF2B5EF4-FFF2-40B4-BE49-F238E27FC236}">
                <a16:creationId xmlns:a16="http://schemas.microsoft.com/office/drawing/2014/main" id="{144CFF56-FB0C-6635-19AA-46DACF248976}"/>
              </a:ext>
            </a:extLst>
          </p:cNvPr>
          <p:cNvSpPr txBox="1"/>
          <p:nvPr/>
        </p:nvSpPr>
        <p:spPr>
          <a:xfrm>
            <a:off x="7052703" y="5652037"/>
            <a:ext cx="4861399" cy="58477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s-ES" sz="1600" b="1" noProof="0" dirty="0">
                <a:solidFill>
                  <a:schemeClr val="accent1"/>
                </a:solidFill>
              </a:rPr>
              <a:t>Cuota de mercado = </a:t>
            </a:r>
            <a:r>
              <a:rPr lang="es-ES" sz="1600" noProof="0" dirty="0">
                <a:solidFill>
                  <a:schemeClr val="accent1"/>
                </a:solidFill>
              </a:rPr>
              <a:t>Ventas totales de la empresa / Ventas totales del sector x 100</a:t>
            </a:r>
          </a:p>
        </p:txBody>
      </p:sp>
      <p:sp>
        <p:nvSpPr>
          <p:cNvPr id="6" name="CuadroTexto 5">
            <a:extLst>
              <a:ext uri="{FF2B5EF4-FFF2-40B4-BE49-F238E27FC236}">
                <a16:creationId xmlns:a16="http://schemas.microsoft.com/office/drawing/2014/main" id="{771CD0AC-D427-119F-4B3F-50502DA34C8A}"/>
              </a:ext>
            </a:extLst>
          </p:cNvPr>
          <p:cNvSpPr txBox="1"/>
          <p:nvPr/>
        </p:nvSpPr>
        <p:spPr>
          <a:xfrm>
            <a:off x="277897" y="965418"/>
            <a:ext cx="8967704" cy="874663"/>
          </a:xfrm>
          <a:prstGeom prst="rect">
            <a:avLst/>
          </a:prstGeom>
          <a:noFill/>
        </p:spPr>
        <p:txBody>
          <a:bodyPr wrap="square">
            <a:spAutoFit/>
          </a:bodyPr>
          <a:lstStyle/>
          <a:p>
            <a:pPr>
              <a:lnSpc>
                <a:spcPct val="150000"/>
              </a:lnSpc>
            </a:pPr>
            <a:r>
              <a:rPr lang="es-ES" b="1" noProof="0" dirty="0">
                <a:solidFill>
                  <a:schemeClr val="accent1"/>
                </a:solidFill>
              </a:rPr>
              <a:t>Es un enfoque para analizar el tamaño actual del mercado y el lugar de nuestra marca/producto/servicio en este mercado.</a:t>
            </a:r>
          </a:p>
        </p:txBody>
      </p:sp>
    </p:spTree>
    <p:extLst>
      <p:ext uri="{BB962C8B-B14F-4D97-AF65-F5344CB8AC3E}">
        <p14:creationId xmlns:p14="http://schemas.microsoft.com/office/powerpoint/2010/main" val="15591023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554CF1-53C3-18A0-0BF1-AD7D00FEF700}"/>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649B5E92-BE52-AD1C-DEB8-6AF4F5175264}"/>
              </a:ext>
            </a:extLst>
          </p:cNvPr>
          <p:cNvSpPr txBox="1"/>
          <p:nvPr/>
        </p:nvSpPr>
        <p:spPr>
          <a:xfrm>
            <a:off x="356936" y="1452043"/>
            <a:ext cx="7030454" cy="3354765"/>
          </a:xfrm>
          <a:prstGeom prst="rect">
            <a:avLst/>
          </a:prstGeom>
          <a:noFill/>
        </p:spPr>
        <p:txBody>
          <a:bodyPr wrap="square" lIns="91440" tIns="45720" rIns="91440" bIns="45720" anchor="t">
            <a:spAutoFit/>
          </a:bodyPr>
          <a:lstStyle/>
          <a:p>
            <a:pPr algn="just" rtl="0" fontAlgn="base">
              <a:spcBef>
                <a:spcPts val="600"/>
              </a:spcBef>
              <a:spcAft>
                <a:spcPts val="600"/>
              </a:spcAft>
            </a:pPr>
            <a:r>
              <a:rPr lang="es-ES" sz="1600" b="0" i="0" u="none" strike="noStrike" noProof="0" dirty="0">
                <a:solidFill>
                  <a:srgbClr val="000000"/>
                </a:solidFill>
                <a:effectLst/>
                <a:latin typeface="Raleway "/>
              </a:rPr>
              <a:t>Penetración de mercado es otro término importante que a veces se utiliza en lugar de, y a veces además de, tamaño de mercado.</a:t>
            </a:r>
          </a:p>
          <a:p>
            <a:pPr algn="just" rtl="0" fontAlgn="base">
              <a:spcBef>
                <a:spcPts val="600"/>
              </a:spcBef>
              <a:spcAft>
                <a:spcPts val="600"/>
              </a:spcAft>
            </a:pPr>
            <a:r>
              <a:rPr lang="es-ES" sz="1600" b="0" i="0" u="none" strike="noStrike" noProof="0" dirty="0">
                <a:solidFill>
                  <a:srgbClr val="000000"/>
                </a:solidFill>
                <a:effectLst/>
                <a:latin typeface="Raleway "/>
              </a:rPr>
              <a:t>La penetración de mercado es una </a:t>
            </a:r>
            <a:r>
              <a:rPr lang="es-ES" sz="1600" b="1" i="0" u="none" strike="noStrike" noProof="0" dirty="0">
                <a:solidFill>
                  <a:srgbClr val="000000"/>
                </a:solidFill>
                <a:effectLst/>
                <a:latin typeface="Raleway "/>
              </a:rPr>
              <a:t>herramienta para evaluar un sector en su conjunto y determinar las oportunidades que tienen las empresas de aumentar su cuota de mercado o generar más ingresos </a:t>
            </a:r>
            <a:r>
              <a:rPr lang="es-ES" sz="1600" b="0" i="0" u="none" strike="noStrike" noProof="0" dirty="0">
                <a:solidFill>
                  <a:srgbClr val="000000"/>
                </a:solidFill>
                <a:effectLst/>
                <a:latin typeface="Raleway "/>
              </a:rPr>
              <a:t>por ventas.</a:t>
            </a:r>
          </a:p>
          <a:p>
            <a:pPr algn="just" rtl="0" fontAlgn="base">
              <a:spcBef>
                <a:spcPts val="600"/>
              </a:spcBef>
              <a:spcAft>
                <a:spcPts val="600"/>
              </a:spcAft>
            </a:pPr>
            <a:r>
              <a:rPr lang="es-ES" sz="1600" b="0" i="0" u="none" strike="noStrike" noProof="0" dirty="0">
                <a:solidFill>
                  <a:srgbClr val="000000"/>
                </a:solidFill>
                <a:effectLst/>
                <a:latin typeface="Raleway "/>
              </a:rPr>
              <a:t>Una empresa puede calcular su índice de penetración de mercado dividiendo el número de clientes adquiridos por el tamaño del mercado objetivo. De este modo, puede hacer un seguimiento del porcentaje de éxito de sus estrategias de mercado anteriores y mejorar sus estrategias. También es importante desarrollar objetivos de KPI mensurables y transparentes.</a:t>
            </a:r>
            <a:endParaRPr lang="es-ES" sz="1600" b="0" i="0" noProof="0" dirty="0">
              <a:solidFill>
                <a:srgbClr val="000000"/>
              </a:solidFill>
              <a:effectLst/>
              <a:latin typeface="Raleway "/>
            </a:endParaRPr>
          </a:p>
        </p:txBody>
      </p:sp>
      <p:sp>
        <p:nvSpPr>
          <p:cNvPr id="7" name="Metin kutusu 6">
            <a:extLst>
              <a:ext uri="{FF2B5EF4-FFF2-40B4-BE49-F238E27FC236}">
                <a16:creationId xmlns:a16="http://schemas.microsoft.com/office/drawing/2014/main" id="{CF3D6F83-3B76-8A44-7E0D-D4386D9015E5}"/>
              </a:ext>
            </a:extLst>
          </p:cNvPr>
          <p:cNvSpPr txBox="1"/>
          <p:nvPr/>
        </p:nvSpPr>
        <p:spPr>
          <a:xfrm>
            <a:off x="7876675" y="1428678"/>
            <a:ext cx="3882188" cy="3785652"/>
          </a:xfrm>
          <a:prstGeom prst="rect">
            <a:avLst/>
          </a:prstGeom>
          <a:noFill/>
        </p:spPr>
        <p:txBody>
          <a:bodyPr wrap="square">
            <a:spAutoFit/>
          </a:bodyPr>
          <a:lstStyle/>
          <a:p>
            <a:pPr algn="just" rtl="0" fontAlgn="base">
              <a:spcBef>
                <a:spcPts val="600"/>
              </a:spcBef>
              <a:spcAft>
                <a:spcPts val="600"/>
              </a:spcAft>
            </a:pPr>
            <a:r>
              <a:rPr lang="es-ES" sz="1600" b="0" i="0" noProof="0" dirty="0">
                <a:solidFill>
                  <a:srgbClr val="000000"/>
                </a:solidFill>
                <a:effectLst/>
                <a:latin typeface="Raleway "/>
              </a:rPr>
              <a:t>El aumento de la penetración en el mercado está asociado al aumento de la captación global de clientes. Los canales estratégicos que pueden seguirse para retener a los clientes existentes y adquirir nuevos clientes son: Desplegar nuevas tecnologías e innovaciones, reforzar la estrategia de marketing (publicidad, programas de fidelización de clientes, políticas de precio-coste, canales de comercialización, etc.), atraer a empleados con talento, establecer nuevas colaboraciones y asociaciones estratégicas.</a:t>
            </a:r>
          </a:p>
        </p:txBody>
      </p:sp>
      <p:sp>
        <p:nvSpPr>
          <p:cNvPr id="5" name="Metin kutusu 4">
            <a:extLst>
              <a:ext uri="{FF2B5EF4-FFF2-40B4-BE49-F238E27FC236}">
                <a16:creationId xmlns:a16="http://schemas.microsoft.com/office/drawing/2014/main" id="{3285140F-DB12-547D-BB16-6A47982B1D51}"/>
              </a:ext>
            </a:extLst>
          </p:cNvPr>
          <p:cNvSpPr txBox="1"/>
          <p:nvPr/>
        </p:nvSpPr>
        <p:spPr>
          <a:xfrm>
            <a:off x="7928811" y="5488464"/>
            <a:ext cx="3777915" cy="738664"/>
          </a:xfrm>
          <a:prstGeom prst="rect">
            <a:avLst/>
          </a:prstGeom>
          <a:solidFill>
            <a:schemeClr val="bg1">
              <a:lumMod val="40000"/>
              <a:lumOff val="60000"/>
            </a:schemeClr>
          </a:solidFill>
        </p:spPr>
        <p:style>
          <a:lnRef idx="2">
            <a:schemeClr val="dk1">
              <a:shade val="15000"/>
            </a:schemeClr>
          </a:lnRef>
          <a:fillRef idx="1">
            <a:schemeClr val="dk1"/>
          </a:fillRef>
          <a:effectRef idx="0">
            <a:schemeClr val="dk1"/>
          </a:effectRef>
          <a:fontRef idx="minor">
            <a:schemeClr val="lt1"/>
          </a:fontRef>
        </p:style>
        <p:txBody>
          <a:bodyPr wrap="square" lIns="91440" tIns="45720" rIns="91440" bIns="45720" anchor="t">
            <a:spAutoFit/>
          </a:bodyPr>
          <a:lstStyle/>
          <a:p>
            <a:r>
              <a:rPr lang="es-ES" sz="1400" b="0" u="none" strike="noStrike" noProof="0" dirty="0">
                <a:solidFill>
                  <a:srgbClr val="111111"/>
                </a:solidFill>
                <a:effectLst/>
              </a:rPr>
              <a:t>En su opinión, ¿cuáles son las otras estrategias para aumentar la tasa de cuota de mercado?</a:t>
            </a:r>
            <a:endParaRPr lang="es-ES" sz="1400" noProof="0" dirty="0"/>
          </a:p>
        </p:txBody>
      </p:sp>
      <p:sp>
        <p:nvSpPr>
          <p:cNvPr id="6" name="Metin kutusu 5">
            <a:extLst>
              <a:ext uri="{FF2B5EF4-FFF2-40B4-BE49-F238E27FC236}">
                <a16:creationId xmlns:a16="http://schemas.microsoft.com/office/drawing/2014/main" id="{A3A1CEF2-2C67-FDA2-4BEF-B2802EDE75DA}"/>
              </a:ext>
            </a:extLst>
          </p:cNvPr>
          <p:cNvSpPr txBox="1"/>
          <p:nvPr/>
        </p:nvSpPr>
        <p:spPr>
          <a:xfrm>
            <a:off x="485274" y="5060553"/>
            <a:ext cx="6094378" cy="64633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s-ES" b="1" noProof="0" dirty="0">
                <a:solidFill>
                  <a:schemeClr val="accent1"/>
                </a:solidFill>
              </a:rPr>
              <a:t>Índice de penetración en el mercado = </a:t>
            </a:r>
            <a:r>
              <a:rPr lang="es-ES" noProof="0" dirty="0">
                <a:solidFill>
                  <a:schemeClr val="accent1"/>
                </a:solidFill>
              </a:rPr>
              <a:t>Número de clientes / Tamaño del mercado objetivo x 100</a:t>
            </a:r>
          </a:p>
        </p:txBody>
      </p:sp>
      <p:sp>
        <p:nvSpPr>
          <p:cNvPr id="3" name="CasellaDiTesto 1">
            <a:extLst>
              <a:ext uri="{FF2B5EF4-FFF2-40B4-BE49-F238E27FC236}">
                <a16:creationId xmlns:a16="http://schemas.microsoft.com/office/drawing/2014/main" id="{684768FD-A1F9-21F5-A939-AC502885D79C}"/>
              </a:ext>
            </a:extLst>
          </p:cNvPr>
          <p:cNvSpPr txBox="1"/>
          <p:nvPr/>
        </p:nvSpPr>
        <p:spPr>
          <a:xfrm>
            <a:off x="356936" y="289408"/>
            <a:ext cx="11507353" cy="744499"/>
          </a:xfrm>
          <a:prstGeom prst="rect">
            <a:avLst/>
          </a:prstGeom>
          <a:noFill/>
        </p:spPr>
        <p:txBody>
          <a:bodyPr wrap="square" rtlCol="0">
            <a:spAutoFit/>
          </a:bodyPr>
          <a:lstStyle/>
          <a:p>
            <a:pPr algn="ctr">
              <a:lnSpc>
                <a:spcPct val="150000"/>
              </a:lnSpc>
            </a:pPr>
            <a:r>
              <a:rPr lang="es-ES" sz="3200" b="1" dirty="0">
                <a:solidFill>
                  <a:schemeClr val="bg2"/>
                </a:solidFill>
                <a:latin typeface="+mj-lt"/>
              </a:rPr>
              <a:t>Análisis del tamaño del mercado ​ - 2/2</a:t>
            </a:r>
          </a:p>
        </p:txBody>
      </p:sp>
    </p:spTree>
    <p:extLst>
      <p:ext uri="{BB962C8B-B14F-4D97-AF65-F5344CB8AC3E}">
        <p14:creationId xmlns:p14="http://schemas.microsoft.com/office/powerpoint/2010/main" val="16495378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314259" y="221281"/>
            <a:ext cx="10083324" cy="833607"/>
          </a:xfrm>
        </p:spPr>
        <p:txBody>
          <a:bodyPr>
            <a:normAutofit/>
          </a:bodyPr>
          <a:lstStyle/>
          <a:p>
            <a:pPr algn="ctr"/>
            <a:r>
              <a:rPr lang="es-ES" sz="3400" noProof="0" dirty="0"/>
              <a:t>Objetivo de esta unidad</a:t>
            </a:r>
          </a:p>
        </p:txBody>
      </p:sp>
      <p:sp>
        <p:nvSpPr>
          <p:cNvPr id="5" name="Metin kutusu 4">
            <a:extLst>
              <a:ext uri="{FF2B5EF4-FFF2-40B4-BE49-F238E27FC236}">
                <a16:creationId xmlns:a16="http://schemas.microsoft.com/office/drawing/2014/main" id="{384F233A-4157-73C7-B3C5-3F182615ED08}"/>
              </a:ext>
            </a:extLst>
          </p:cNvPr>
          <p:cNvSpPr txBox="1"/>
          <p:nvPr/>
        </p:nvSpPr>
        <p:spPr>
          <a:xfrm>
            <a:off x="378746" y="912930"/>
            <a:ext cx="11617387" cy="4865819"/>
          </a:xfrm>
          <a:prstGeom prst="rect">
            <a:avLst/>
          </a:prstGeom>
          <a:noFill/>
        </p:spPr>
        <p:txBody>
          <a:bodyPr wrap="square" lIns="91440" tIns="45720" rIns="91440" bIns="45720" anchor="t">
            <a:spAutoFit/>
          </a:bodyPr>
          <a:lstStyle/>
          <a:p>
            <a:pPr algn="just">
              <a:lnSpc>
                <a:spcPct val="150000"/>
              </a:lnSpc>
              <a:spcBef>
                <a:spcPts val="600"/>
              </a:spcBef>
            </a:pPr>
            <a:r>
              <a:rPr lang="es-ES" sz="1600" b="1" noProof="0" dirty="0">
                <a:solidFill>
                  <a:srgbClr val="F3B75B"/>
                </a:solidFill>
              </a:rPr>
              <a:t>Objetivo General</a:t>
            </a:r>
            <a:endParaRPr lang="es-ES" sz="1600" noProof="0" dirty="0">
              <a:solidFill>
                <a:schemeClr val="bg1">
                  <a:lumMod val="75000"/>
                </a:schemeClr>
              </a:solidFill>
            </a:endParaRPr>
          </a:p>
          <a:p>
            <a:pPr algn="just">
              <a:lnSpc>
                <a:spcPct val="150000"/>
              </a:lnSpc>
              <a:spcBef>
                <a:spcPts val="600"/>
              </a:spcBef>
            </a:pPr>
            <a:r>
              <a:rPr lang="es-ES" sz="1600" b="0" i="0" u="none" strike="noStrike" noProof="0" dirty="0">
                <a:solidFill>
                  <a:srgbClr val="000000"/>
                </a:solidFill>
                <a:effectLst/>
              </a:rPr>
              <a:t>Esta unidad te permite adquirir conocimientos sobre la gestión del marketing, la investigación de mercados y los enfoques innovadores. Gracias a esta unidad, te resultará más fácil gestionar </a:t>
            </a:r>
            <a:r>
              <a:rPr lang="es-ES" sz="1600" dirty="0">
                <a:solidFill>
                  <a:srgbClr val="000000"/>
                </a:solidFill>
              </a:rPr>
              <a:t>t</a:t>
            </a:r>
            <a:r>
              <a:rPr lang="es-ES" sz="1600" b="0" i="0" u="none" strike="noStrike" noProof="0" dirty="0">
                <a:solidFill>
                  <a:srgbClr val="000000"/>
                </a:solidFill>
                <a:effectLst/>
              </a:rPr>
              <a:t>us estrategias de marketing y comprender cómo desarrollar las competencias esenciales.</a:t>
            </a:r>
          </a:p>
          <a:p>
            <a:pPr algn="just">
              <a:lnSpc>
                <a:spcPct val="150000"/>
              </a:lnSpc>
              <a:spcBef>
                <a:spcPts val="600"/>
              </a:spcBef>
            </a:pPr>
            <a:r>
              <a:rPr lang="es-ES" sz="1600" noProof="0" dirty="0">
                <a:solidFill>
                  <a:srgbClr val="000000"/>
                </a:solidFill>
                <a:ea typeface="+mn-lt"/>
                <a:cs typeface="+mn-lt"/>
              </a:rPr>
              <a:t>La unidad comienza centrándose en el recorrido que va desde la identificación de un problema hasta el desarrollo de un producto, donde aprenderás a reconocer las necesidades y oportunidades del mercado. Esto te ayudará a orientar tus estrategias de marketing e innovación. La unidad se divide en tres secciones: 1) Del problema al producto: Estudio de mercado e identificación de oportunidades, 2) Innovation Powerhouse: Dar rienda suelta a las ideas creativas y 3) El marketing mix: Herramientas para el crecimiento.</a:t>
            </a:r>
          </a:p>
          <a:p>
            <a:pPr algn="just">
              <a:lnSpc>
                <a:spcPct val="150000"/>
              </a:lnSpc>
              <a:spcBef>
                <a:spcPts val="600"/>
              </a:spcBef>
            </a:pPr>
            <a:r>
              <a:rPr lang="es-ES" sz="1600" b="1" noProof="0" dirty="0">
                <a:solidFill>
                  <a:srgbClr val="F3B75B"/>
                </a:solidFill>
              </a:rPr>
              <a:t>Duración de la unidad: </a:t>
            </a:r>
            <a:r>
              <a:rPr lang="es-ES" sz="1600" noProof="0" dirty="0">
                <a:solidFill>
                  <a:schemeClr val="accent1"/>
                </a:solidFill>
              </a:rPr>
              <a:t>1 semana</a:t>
            </a:r>
          </a:p>
          <a:p>
            <a:pPr algn="just">
              <a:lnSpc>
                <a:spcPct val="150000"/>
              </a:lnSpc>
              <a:spcBef>
                <a:spcPts val="600"/>
              </a:spcBef>
            </a:pPr>
            <a:r>
              <a:rPr lang="es-ES" sz="1600" b="1" noProof="0" dirty="0">
                <a:solidFill>
                  <a:srgbClr val="F3B75B"/>
                </a:solidFill>
              </a:rPr>
              <a:t>Carga de trabajo estimada</a:t>
            </a:r>
            <a:r>
              <a:rPr lang="es-ES" sz="1600" noProof="0" dirty="0">
                <a:solidFill>
                  <a:schemeClr val="accent1"/>
                </a:solidFill>
              </a:rPr>
              <a:t>: 7 horas</a:t>
            </a:r>
          </a:p>
          <a:p>
            <a:pPr algn="just">
              <a:lnSpc>
                <a:spcPct val="150000"/>
              </a:lnSpc>
              <a:spcBef>
                <a:spcPts val="600"/>
              </a:spcBef>
            </a:pPr>
            <a:r>
              <a:rPr lang="es-ES" sz="1600" b="1" noProof="0" dirty="0">
                <a:solidFill>
                  <a:srgbClr val="F3B75B"/>
                </a:solidFill>
              </a:rPr>
              <a:t>Método de evaluación: </a:t>
            </a:r>
            <a:r>
              <a:rPr lang="es-ES" sz="1600" noProof="0" dirty="0">
                <a:solidFill>
                  <a:schemeClr val="accent1"/>
                </a:solidFill>
              </a:rPr>
              <a:t>C</a:t>
            </a:r>
            <a:r>
              <a:rPr lang="es-ES" sz="1600" b="0" noProof="0" dirty="0">
                <a:solidFill>
                  <a:schemeClr val="accent1"/>
                </a:solidFill>
              </a:rPr>
              <a:t>uestionario tipo test</a:t>
            </a:r>
            <a:endParaRPr lang="es-ES" sz="1600" noProof="0" dirty="0">
              <a:solidFill>
                <a:schemeClr val="accent1"/>
              </a:solidFill>
            </a:endParaRPr>
          </a:p>
        </p:txBody>
      </p:sp>
    </p:spTree>
    <p:extLst>
      <p:ext uri="{BB962C8B-B14F-4D97-AF65-F5344CB8AC3E}">
        <p14:creationId xmlns:p14="http://schemas.microsoft.com/office/powerpoint/2010/main" val="1177726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AB70BA-30AA-8470-C427-FFBC6BFC37EE}"/>
            </a:ext>
          </a:extLst>
        </p:cNvPr>
        <p:cNvGrpSpPr/>
        <p:nvPr/>
      </p:nvGrpSpPr>
      <p:grpSpPr>
        <a:xfrm>
          <a:off x="0" y="0"/>
          <a:ext cx="0" cy="0"/>
          <a:chOff x="0" y="0"/>
          <a:chExt cx="0" cy="0"/>
        </a:xfrm>
      </p:grpSpPr>
      <p:sp>
        <p:nvSpPr>
          <p:cNvPr id="9" name="Metin kutusu 8">
            <a:extLst>
              <a:ext uri="{FF2B5EF4-FFF2-40B4-BE49-F238E27FC236}">
                <a16:creationId xmlns:a16="http://schemas.microsoft.com/office/drawing/2014/main" id="{64E9F5F8-CE7E-DAC8-D46B-FB3F7D4B9468}"/>
              </a:ext>
            </a:extLst>
          </p:cNvPr>
          <p:cNvSpPr txBox="1"/>
          <p:nvPr/>
        </p:nvSpPr>
        <p:spPr>
          <a:xfrm>
            <a:off x="3048000" y="3244334"/>
            <a:ext cx="6096000" cy="369332"/>
          </a:xfrm>
          <a:prstGeom prst="rect">
            <a:avLst/>
          </a:prstGeom>
          <a:noFill/>
        </p:spPr>
        <p:txBody>
          <a:bodyPr wrap="square">
            <a:spAutoFit/>
          </a:bodyPr>
          <a:lstStyle/>
          <a:p>
            <a:r>
              <a:rPr lang="es-ES" b="0" i="0" noProof="0" dirty="0">
                <a:solidFill>
                  <a:srgbClr val="000000"/>
                </a:solidFill>
                <a:effectLst/>
                <a:latin typeface="Times New Roman" panose="02020603050405020304" pitchFamily="18" charset="0"/>
              </a:rPr>
              <a:t> </a:t>
            </a:r>
            <a:endParaRPr lang="es-ES" noProof="0" dirty="0"/>
          </a:p>
        </p:txBody>
      </p:sp>
      <p:sp>
        <p:nvSpPr>
          <p:cNvPr id="2" name="Metin kutusu 1">
            <a:extLst>
              <a:ext uri="{FF2B5EF4-FFF2-40B4-BE49-F238E27FC236}">
                <a16:creationId xmlns:a16="http://schemas.microsoft.com/office/drawing/2014/main" id="{2BE3EAB2-4FD2-CC83-033B-769AA19A8C10}"/>
              </a:ext>
            </a:extLst>
          </p:cNvPr>
          <p:cNvSpPr txBox="1"/>
          <p:nvPr/>
        </p:nvSpPr>
        <p:spPr>
          <a:xfrm>
            <a:off x="438064" y="198540"/>
            <a:ext cx="11090768" cy="3754874"/>
          </a:xfrm>
          <a:prstGeom prst="rect">
            <a:avLst/>
          </a:prstGeom>
          <a:noFill/>
        </p:spPr>
        <p:txBody>
          <a:bodyPr wrap="square" lIns="91440" tIns="45720" rIns="91440" bIns="45720" anchor="t">
            <a:spAutoFit/>
          </a:bodyPr>
          <a:lstStyle/>
          <a:p>
            <a:pPr algn="just" fontAlgn="base"/>
            <a:r>
              <a:rPr lang="es-ES" sz="1600" b="1" noProof="0" dirty="0">
                <a:solidFill>
                  <a:srgbClr val="000000"/>
                </a:solidFill>
                <a:latin typeface="Raleway "/>
              </a:rPr>
              <a:t>Ejercicio</a:t>
            </a:r>
            <a:r>
              <a:rPr lang="es-ES" sz="1600" b="1" i="0" noProof="0" dirty="0">
                <a:solidFill>
                  <a:srgbClr val="000000"/>
                </a:solidFill>
                <a:effectLst/>
                <a:latin typeface="Raleway "/>
              </a:rPr>
              <a:t> 2: </a:t>
            </a:r>
            <a:r>
              <a:rPr lang="es-ES" sz="1600" noProof="0" dirty="0">
                <a:solidFill>
                  <a:schemeClr val="accent1"/>
                </a:solidFill>
              </a:rPr>
              <a:t>Tomemos el ejemplo de cuatro empresas automovilísticas diferentes: </a:t>
            </a:r>
            <a:r>
              <a:rPr lang="es-ES" sz="1600" noProof="0" dirty="0" err="1">
                <a:solidFill>
                  <a:schemeClr val="accent1"/>
                </a:solidFill>
              </a:rPr>
              <a:t>Seat</a:t>
            </a:r>
            <a:r>
              <a:rPr lang="es-ES" sz="1600" noProof="0" dirty="0">
                <a:solidFill>
                  <a:schemeClr val="accent1"/>
                </a:solidFill>
              </a:rPr>
              <a:t>, Mini, Dacia y Renault, que forman el conjunto de la industria.</a:t>
            </a:r>
          </a:p>
          <a:p>
            <a:pPr algn="just" fontAlgn="base"/>
            <a:endParaRPr lang="es-ES" sz="1600" dirty="0">
              <a:solidFill>
                <a:schemeClr val="accent1"/>
              </a:solidFill>
            </a:endParaRPr>
          </a:p>
          <a:p>
            <a:pPr algn="just" fontAlgn="base"/>
            <a:r>
              <a:rPr lang="es-ES" sz="1600" noProof="0" dirty="0">
                <a:solidFill>
                  <a:schemeClr val="accent1"/>
                </a:solidFill>
              </a:rPr>
              <a:t>Durante el ejercicio fiscal 18, la empresa A, la empresa B, la empresa C y la empresa D registraron unas ventas totales de 55 millones de dólares, 75 millones de dólares, 35 millones de dólares y 65 millones de dólares, respectivamente. </a:t>
            </a:r>
          </a:p>
          <a:p>
            <a:pPr algn="just" fontAlgn="base"/>
            <a:r>
              <a:rPr lang="es-ES" sz="1600" noProof="0" dirty="0">
                <a:solidFill>
                  <a:schemeClr val="accent1"/>
                </a:solidFill>
              </a:rPr>
              <a:t>Calculemos la cuota de mercado de la empresa B basándonos en la información disponible.</a:t>
            </a:r>
          </a:p>
          <a:p>
            <a:pPr algn="just" rtl="0" fontAlgn="base"/>
            <a:endParaRPr lang="es-ES" noProof="0" dirty="0">
              <a:solidFill>
                <a:schemeClr val="accent1"/>
              </a:solidFill>
            </a:endParaRPr>
          </a:p>
          <a:p>
            <a:pPr algn="just" rtl="0" fontAlgn="base"/>
            <a:endParaRPr lang="es-ES" noProof="0" dirty="0">
              <a:solidFill>
                <a:schemeClr val="accent1"/>
              </a:solidFill>
            </a:endParaRPr>
          </a:p>
          <a:p>
            <a:pPr algn="just" rtl="0" fontAlgn="base"/>
            <a:endParaRPr lang="es-ES" noProof="0" dirty="0">
              <a:solidFill>
                <a:schemeClr val="accent1"/>
              </a:solidFill>
            </a:endParaRPr>
          </a:p>
          <a:p>
            <a:pPr algn="just" rtl="0" fontAlgn="base"/>
            <a:endParaRPr lang="es-ES" noProof="0" dirty="0">
              <a:solidFill>
                <a:schemeClr val="accent1"/>
              </a:solidFill>
            </a:endParaRPr>
          </a:p>
          <a:p>
            <a:pPr algn="just" rtl="0" fontAlgn="base"/>
            <a:endParaRPr lang="es-ES" noProof="0" dirty="0">
              <a:solidFill>
                <a:schemeClr val="accent1"/>
              </a:solidFill>
            </a:endParaRPr>
          </a:p>
          <a:p>
            <a:pPr algn="just" rtl="0" fontAlgn="base"/>
            <a:endParaRPr lang="es-ES" noProof="0" dirty="0">
              <a:solidFill>
                <a:schemeClr val="accent1"/>
              </a:solidFill>
            </a:endParaRPr>
          </a:p>
          <a:p>
            <a:pPr rtl="0" fontAlgn="base"/>
            <a:endParaRPr lang="es-ES" b="0" i="0" noProof="0" dirty="0">
              <a:solidFill>
                <a:schemeClr val="accent1"/>
              </a:solidFill>
              <a:effectLst/>
              <a:latin typeface="Raleway "/>
            </a:endParaRPr>
          </a:p>
        </p:txBody>
      </p:sp>
      <p:graphicFrame>
        <p:nvGraphicFramePr>
          <p:cNvPr id="3" name="Tablo 2">
            <a:extLst>
              <a:ext uri="{FF2B5EF4-FFF2-40B4-BE49-F238E27FC236}">
                <a16:creationId xmlns:a16="http://schemas.microsoft.com/office/drawing/2014/main" id="{1DA41278-7883-85EF-89D5-50EEEB7FB471}"/>
              </a:ext>
            </a:extLst>
          </p:cNvPr>
          <p:cNvGraphicFramePr>
            <a:graphicFrameLocks noGrp="1"/>
          </p:cNvGraphicFramePr>
          <p:nvPr>
            <p:extLst>
              <p:ext uri="{D42A27DB-BD31-4B8C-83A1-F6EECF244321}">
                <p14:modId xmlns:p14="http://schemas.microsoft.com/office/powerpoint/2010/main" val="2090155263"/>
              </p:ext>
            </p:extLst>
          </p:nvPr>
        </p:nvGraphicFramePr>
        <p:xfrm>
          <a:off x="509184" y="2075977"/>
          <a:ext cx="5927132" cy="1315720"/>
        </p:xfrm>
        <a:graphic>
          <a:graphicData uri="http://schemas.openxmlformats.org/drawingml/2006/table">
            <a:tbl>
              <a:tblPr firstRow="1" bandRow="1">
                <a:tableStyleId>{5C22544A-7EE6-4342-B048-85BDC9FD1C3A}</a:tableStyleId>
              </a:tblPr>
              <a:tblGrid>
                <a:gridCol w="4059421">
                  <a:extLst>
                    <a:ext uri="{9D8B030D-6E8A-4147-A177-3AD203B41FA5}">
                      <a16:colId xmlns:a16="http://schemas.microsoft.com/office/drawing/2014/main" val="1107239545"/>
                    </a:ext>
                  </a:extLst>
                </a:gridCol>
                <a:gridCol w="1867711">
                  <a:extLst>
                    <a:ext uri="{9D8B030D-6E8A-4147-A177-3AD203B41FA5}">
                      <a16:colId xmlns:a16="http://schemas.microsoft.com/office/drawing/2014/main" val="151569678"/>
                    </a:ext>
                  </a:extLst>
                </a:gridCol>
              </a:tblGrid>
              <a:tr h="370840">
                <a:tc>
                  <a:txBody>
                    <a:bodyPr/>
                    <a:lstStyle/>
                    <a:p>
                      <a:r>
                        <a:rPr lang="es-ES" noProof="0" dirty="0">
                          <a:solidFill>
                            <a:schemeClr val="bg1"/>
                          </a:solidFill>
                        </a:rPr>
                        <a:t>Particulares</a:t>
                      </a:r>
                    </a:p>
                  </a:txBody>
                  <a:tcPr anchor="ctr"/>
                </a:tc>
                <a:tc>
                  <a:txBody>
                    <a:bodyPr/>
                    <a:lstStyle/>
                    <a:p>
                      <a:r>
                        <a:rPr lang="es-ES" noProof="0" dirty="0"/>
                        <a:t>Valor (millón)</a:t>
                      </a:r>
                    </a:p>
                  </a:txBody>
                  <a:tcPr anchor="ctr"/>
                </a:tc>
                <a:extLst>
                  <a:ext uri="{0D108BD9-81ED-4DB2-BD59-A6C34878D82A}">
                    <a16:rowId xmlns:a16="http://schemas.microsoft.com/office/drawing/2014/main" val="3994680878"/>
                  </a:ext>
                </a:extLst>
              </a:tr>
              <a:tr h="370840">
                <a:tc>
                  <a:txBody>
                    <a:bodyPr/>
                    <a:lstStyle/>
                    <a:p>
                      <a:r>
                        <a:rPr lang="es-ES" sz="1400" noProof="0" dirty="0">
                          <a:solidFill>
                            <a:schemeClr val="accent1"/>
                          </a:solidFill>
                        </a:rPr>
                        <a:t>Ventas totales del </a:t>
                      </a:r>
                      <a:r>
                        <a:rPr lang="es-ES" sz="1400" noProof="0" dirty="0" err="1">
                          <a:solidFill>
                            <a:schemeClr val="accent1"/>
                          </a:solidFill>
                        </a:rPr>
                        <a:t>Seat</a:t>
                      </a:r>
                      <a:endParaRPr lang="es-ES" sz="1400" noProof="0" dirty="0">
                        <a:solidFill>
                          <a:schemeClr val="accent1"/>
                        </a:solidFill>
                      </a:endParaRPr>
                    </a:p>
                    <a:p>
                      <a:r>
                        <a:rPr lang="es-ES" sz="1400" noProof="0" dirty="0">
                          <a:solidFill>
                            <a:schemeClr val="accent1"/>
                          </a:solidFill>
                        </a:rPr>
                        <a:t>Ventas totales del Mini Cooper</a:t>
                      </a:r>
                    </a:p>
                    <a:p>
                      <a:r>
                        <a:rPr lang="es-ES" sz="1400" noProof="0" dirty="0">
                          <a:solidFill>
                            <a:schemeClr val="accent1"/>
                          </a:solidFill>
                        </a:rPr>
                        <a:t>Ventas totales de Dacia</a:t>
                      </a:r>
                    </a:p>
                    <a:p>
                      <a:r>
                        <a:rPr lang="es-ES" sz="1400" noProof="0" dirty="0">
                          <a:solidFill>
                            <a:schemeClr val="accent1"/>
                          </a:solidFill>
                        </a:rPr>
                        <a:t>Ventas totales de Renault</a:t>
                      </a:r>
                    </a:p>
                  </a:txBody>
                  <a:tcPr/>
                </a:tc>
                <a:tc>
                  <a:txBody>
                    <a:bodyPr/>
                    <a:lstStyle/>
                    <a:p>
                      <a:r>
                        <a:rPr lang="es-ES" sz="1400" noProof="0" dirty="0">
                          <a:solidFill>
                            <a:schemeClr val="accent1"/>
                          </a:solidFill>
                        </a:rPr>
                        <a:t>$50</a:t>
                      </a:r>
                    </a:p>
                    <a:p>
                      <a:r>
                        <a:rPr lang="es-ES" sz="1400" noProof="0" dirty="0">
                          <a:solidFill>
                            <a:schemeClr val="accent1"/>
                          </a:solidFill>
                        </a:rPr>
                        <a:t>$75</a:t>
                      </a:r>
                    </a:p>
                    <a:p>
                      <a:r>
                        <a:rPr lang="es-ES" sz="1400" noProof="0" dirty="0">
                          <a:solidFill>
                            <a:schemeClr val="accent1"/>
                          </a:solidFill>
                        </a:rPr>
                        <a:t>$35</a:t>
                      </a:r>
                    </a:p>
                    <a:p>
                      <a:r>
                        <a:rPr lang="es-ES" sz="1400" noProof="0" dirty="0">
                          <a:solidFill>
                            <a:schemeClr val="accent1"/>
                          </a:solidFill>
                        </a:rPr>
                        <a:t>$65</a:t>
                      </a:r>
                    </a:p>
                  </a:txBody>
                  <a:tcPr/>
                </a:tc>
                <a:extLst>
                  <a:ext uri="{0D108BD9-81ED-4DB2-BD59-A6C34878D82A}">
                    <a16:rowId xmlns:a16="http://schemas.microsoft.com/office/drawing/2014/main" val="3042534393"/>
                  </a:ext>
                </a:extLst>
              </a:tr>
            </a:tbl>
          </a:graphicData>
        </a:graphic>
      </p:graphicFrame>
      <p:sp>
        <p:nvSpPr>
          <p:cNvPr id="4" name="Metin kutusu 1">
            <a:extLst>
              <a:ext uri="{FF2B5EF4-FFF2-40B4-BE49-F238E27FC236}">
                <a16:creationId xmlns:a16="http://schemas.microsoft.com/office/drawing/2014/main" id="{40EFFAD7-E032-4B94-6D3B-8813088C7037}"/>
              </a:ext>
            </a:extLst>
          </p:cNvPr>
          <p:cNvSpPr txBox="1"/>
          <p:nvPr/>
        </p:nvSpPr>
        <p:spPr>
          <a:xfrm>
            <a:off x="1555814" y="3466304"/>
            <a:ext cx="10380715" cy="3016210"/>
          </a:xfrm>
          <a:prstGeom prst="rect">
            <a:avLst/>
          </a:prstGeom>
          <a:solidFill>
            <a:schemeClr val="bg1">
              <a:lumMod val="40000"/>
              <a:lumOff val="60000"/>
            </a:schemeClr>
          </a:solidFill>
        </p:spPr>
        <p:txBody>
          <a:bodyPr wrap="square" lIns="91440" tIns="45720" rIns="91440" bIns="45720" anchor="t">
            <a:spAutoFit/>
          </a:bodyPr>
          <a:lstStyle/>
          <a:p>
            <a:pPr>
              <a:spcBef>
                <a:spcPts val="600"/>
              </a:spcBef>
              <a:spcAft>
                <a:spcPts val="600"/>
              </a:spcAft>
            </a:pPr>
            <a:endParaRPr lang="es-ES" sz="800" b="1" noProof="0" dirty="0">
              <a:solidFill>
                <a:schemeClr val="accent1"/>
              </a:solidFill>
              <a:latin typeface="Raleway "/>
            </a:endParaRPr>
          </a:p>
          <a:p>
            <a:pPr>
              <a:spcBef>
                <a:spcPts val="600"/>
              </a:spcBef>
              <a:spcAft>
                <a:spcPts val="600"/>
              </a:spcAft>
            </a:pPr>
            <a:r>
              <a:rPr lang="es-ES" sz="1400" b="1" noProof="0" dirty="0">
                <a:solidFill>
                  <a:schemeClr val="accent1"/>
                </a:solidFill>
                <a:latin typeface="Raleway "/>
              </a:rPr>
              <a:t>Cuota de mercado del Mini Cooper</a:t>
            </a:r>
          </a:p>
          <a:p>
            <a:pPr>
              <a:spcBef>
                <a:spcPts val="600"/>
              </a:spcBef>
              <a:spcAft>
                <a:spcPts val="600"/>
              </a:spcAft>
            </a:pPr>
            <a:r>
              <a:rPr lang="es-ES" sz="1400" b="1" noProof="0" dirty="0">
                <a:solidFill>
                  <a:schemeClr val="accent1"/>
                </a:solidFill>
                <a:latin typeface="Raleway "/>
              </a:rPr>
              <a:t>Las ventas totales del mercado </a:t>
            </a:r>
            <a:r>
              <a:rPr lang="es-ES" sz="1400" noProof="0" dirty="0">
                <a:solidFill>
                  <a:schemeClr val="accent1"/>
                </a:solidFill>
                <a:latin typeface="Raleway "/>
              </a:rPr>
              <a:t>se calculan mediante la fórmula siguiente</a:t>
            </a:r>
            <a:r>
              <a:rPr lang="es-ES" sz="1400" b="1" noProof="0" dirty="0">
                <a:solidFill>
                  <a:schemeClr val="accent1"/>
                </a:solidFill>
                <a:latin typeface="Raleway "/>
              </a:rPr>
              <a:t>:</a:t>
            </a:r>
            <a:endParaRPr lang="es-ES" sz="1400" noProof="0" dirty="0">
              <a:solidFill>
                <a:schemeClr val="accent1"/>
              </a:solidFill>
              <a:latin typeface="Raleway "/>
            </a:endParaRPr>
          </a:p>
          <a:p>
            <a:pPr>
              <a:spcBef>
                <a:spcPts val="600"/>
              </a:spcBef>
              <a:spcAft>
                <a:spcPts val="600"/>
              </a:spcAft>
            </a:pPr>
            <a:r>
              <a:rPr lang="es-ES" sz="1400" b="1" noProof="0" dirty="0">
                <a:solidFill>
                  <a:schemeClr val="accent1"/>
                </a:solidFill>
                <a:latin typeface="Raleway "/>
              </a:rPr>
              <a:t>Ventas totales del mercado= Ventas totales de Clio + Ventas totales de Mini Cooper + Ventas totales de Dacia + Ventas totales de Renault</a:t>
            </a:r>
          </a:p>
          <a:p>
            <a:pPr>
              <a:spcBef>
                <a:spcPts val="600"/>
              </a:spcBef>
              <a:spcAft>
                <a:spcPts val="600"/>
              </a:spcAft>
            </a:pPr>
            <a:r>
              <a:rPr lang="es-ES" sz="1400" b="1" noProof="0" dirty="0">
                <a:solidFill>
                  <a:schemeClr val="accent1"/>
                </a:solidFill>
                <a:latin typeface="Raleway "/>
              </a:rPr>
              <a:t>Ventas totales del mercado= </a:t>
            </a:r>
            <a:r>
              <a:rPr lang="es-ES" sz="1400" noProof="0" dirty="0">
                <a:solidFill>
                  <a:schemeClr val="accent1"/>
                </a:solidFill>
                <a:latin typeface="Raleway "/>
              </a:rPr>
              <a:t>$225 millones</a:t>
            </a:r>
          </a:p>
          <a:p>
            <a:pPr rtl="0" fontAlgn="base">
              <a:spcBef>
                <a:spcPts val="600"/>
              </a:spcBef>
              <a:spcAft>
                <a:spcPts val="600"/>
              </a:spcAft>
            </a:pPr>
            <a:r>
              <a:rPr lang="es-ES" sz="1400" noProof="0" dirty="0">
                <a:solidFill>
                  <a:schemeClr val="accent1"/>
                </a:solidFill>
                <a:latin typeface="Raleway "/>
              </a:rPr>
              <a:t>La cuota de mercado se calcula mediante la fórmula siguiente: </a:t>
            </a:r>
          </a:p>
          <a:p>
            <a:pPr rtl="0" fontAlgn="base">
              <a:spcBef>
                <a:spcPts val="600"/>
              </a:spcBef>
              <a:spcAft>
                <a:spcPts val="600"/>
              </a:spcAft>
            </a:pPr>
            <a:r>
              <a:rPr lang="es-ES" sz="1400" b="1" noProof="0" dirty="0">
                <a:solidFill>
                  <a:schemeClr val="accent1"/>
                </a:solidFill>
                <a:latin typeface="Raleway "/>
              </a:rPr>
              <a:t>Cuota de mercado = (Ventas totales de la empresa / Ventas totales del mercado)x100</a:t>
            </a:r>
          </a:p>
          <a:p>
            <a:pPr fontAlgn="base">
              <a:spcBef>
                <a:spcPts val="600"/>
              </a:spcBef>
              <a:spcAft>
                <a:spcPts val="600"/>
              </a:spcAft>
            </a:pPr>
            <a:r>
              <a:rPr lang="es-ES" sz="1400" b="1" noProof="0" dirty="0">
                <a:solidFill>
                  <a:schemeClr val="accent1"/>
                </a:solidFill>
                <a:latin typeface="Raleway "/>
              </a:rPr>
              <a:t>Cuota de mercado de Mini Cooper = </a:t>
            </a:r>
            <a:r>
              <a:rPr lang="es-ES" sz="1400" noProof="0" dirty="0">
                <a:solidFill>
                  <a:schemeClr val="accent1"/>
                </a:solidFill>
                <a:latin typeface="Raleway "/>
              </a:rPr>
              <a:t>33.33%</a:t>
            </a:r>
          </a:p>
        </p:txBody>
      </p:sp>
      <p:pic>
        <p:nvPicPr>
          <p:cNvPr id="7" name="Resim 6">
            <a:extLst>
              <a:ext uri="{FF2B5EF4-FFF2-40B4-BE49-F238E27FC236}">
                <a16:creationId xmlns:a16="http://schemas.microsoft.com/office/drawing/2014/main" id="{5CA82E39-0BE5-854F-7337-89E4CEB3F647}"/>
              </a:ext>
            </a:extLst>
          </p:cNvPr>
          <p:cNvPicPr>
            <a:picLocks noChangeAspect="1"/>
          </p:cNvPicPr>
          <p:nvPr/>
        </p:nvPicPr>
        <p:blipFill>
          <a:blip r:embed="rId2"/>
          <a:stretch>
            <a:fillRect/>
          </a:stretch>
        </p:blipFill>
        <p:spPr>
          <a:xfrm>
            <a:off x="9049792" y="4974409"/>
            <a:ext cx="2479040" cy="1234501"/>
          </a:xfrm>
          <a:prstGeom prst="rect">
            <a:avLst/>
          </a:prstGeom>
          <a:ln>
            <a:noFill/>
          </a:ln>
          <a:effectLst>
            <a:softEdge rad="112500"/>
          </a:effectLst>
        </p:spPr>
      </p:pic>
      <p:sp>
        <p:nvSpPr>
          <p:cNvPr id="5" name="Metin kutusu 5">
            <a:extLst>
              <a:ext uri="{FF2B5EF4-FFF2-40B4-BE49-F238E27FC236}">
                <a16:creationId xmlns:a16="http://schemas.microsoft.com/office/drawing/2014/main" id="{81B8B367-40DB-B4E6-FCD6-2B54A0ADB2C4}"/>
              </a:ext>
            </a:extLst>
          </p:cNvPr>
          <p:cNvSpPr txBox="1"/>
          <p:nvPr/>
        </p:nvSpPr>
        <p:spPr>
          <a:xfrm>
            <a:off x="9191395" y="6413239"/>
            <a:ext cx="3237689" cy="246221"/>
          </a:xfrm>
          <a:prstGeom prst="rect">
            <a:avLst/>
          </a:prstGeom>
          <a:noFill/>
        </p:spPr>
        <p:txBody>
          <a:bodyPr wrap="square" lIns="91440" tIns="45720" rIns="91440" bIns="45720" anchor="t">
            <a:spAutoFit/>
          </a:bodyPr>
          <a:lstStyle/>
          <a:p>
            <a:pPr algn="ctr"/>
            <a:r>
              <a:rPr lang="es-ES" sz="1000" noProof="0" dirty="0">
                <a:solidFill>
                  <a:schemeClr val="accent1"/>
                </a:solidFill>
              </a:rPr>
              <a:t>Fuente </a:t>
            </a:r>
            <a:r>
              <a:rPr lang="es-ES" sz="1000" dirty="0">
                <a:solidFill>
                  <a:schemeClr val="accent1"/>
                </a:solidFill>
              </a:rPr>
              <a:t>de Imagen: </a:t>
            </a:r>
            <a:r>
              <a:rPr lang="es-ES" sz="1000" noProof="0" dirty="0">
                <a:solidFill>
                  <a:schemeClr val="accent1"/>
                </a:solidFill>
              </a:rPr>
              <a:t>Istockphoto.com</a:t>
            </a:r>
          </a:p>
        </p:txBody>
      </p:sp>
    </p:spTree>
    <p:extLst>
      <p:ext uri="{BB962C8B-B14F-4D97-AF65-F5344CB8AC3E}">
        <p14:creationId xmlns:p14="http://schemas.microsoft.com/office/powerpoint/2010/main" val="14175356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3CD71-0922-5B71-C472-A7F7F8C2E902}"/>
            </a:ext>
          </a:extLst>
        </p:cNvPr>
        <p:cNvGrpSpPr/>
        <p:nvPr/>
      </p:nvGrpSpPr>
      <p:grpSpPr>
        <a:xfrm>
          <a:off x="0" y="0"/>
          <a:ext cx="0" cy="0"/>
          <a:chOff x="0" y="0"/>
          <a:chExt cx="0" cy="0"/>
        </a:xfrm>
      </p:grpSpPr>
      <p:sp>
        <p:nvSpPr>
          <p:cNvPr id="9" name="Metin kutusu 8">
            <a:extLst>
              <a:ext uri="{FF2B5EF4-FFF2-40B4-BE49-F238E27FC236}">
                <a16:creationId xmlns:a16="http://schemas.microsoft.com/office/drawing/2014/main" id="{0643D8DC-08BE-76FF-E648-B9DBB640D81B}"/>
              </a:ext>
            </a:extLst>
          </p:cNvPr>
          <p:cNvSpPr txBox="1"/>
          <p:nvPr/>
        </p:nvSpPr>
        <p:spPr>
          <a:xfrm>
            <a:off x="3048000" y="3244334"/>
            <a:ext cx="6096000" cy="369332"/>
          </a:xfrm>
          <a:prstGeom prst="rect">
            <a:avLst/>
          </a:prstGeom>
          <a:noFill/>
        </p:spPr>
        <p:txBody>
          <a:bodyPr wrap="square">
            <a:spAutoFit/>
          </a:bodyPr>
          <a:lstStyle/>
          <a:p>
            <a:r>
              <a:rPr lang="es-ES" b="0" i="0" noProof="0" dirty="0">
                <a:solidFill>
                  <a:srgbClr val="000000"/>
                </a:solidFill>
                <a:effectLst/>
                <a:latin typeface="Times New Roman" panose="02020603050405020304" pitchFamily="18" charset="0"/>
              </a:rPr>
              <a:t> </a:t>
            </a:r>
            <a:endParaRPr lang="es-ES" noProof="0" dirty="0"/>
          </a:p>
        </p:txBody>
      </p:sp>
      <p:sp>
        <p:nvSpPr>
          <p:cNvPr id="4" name="Metin kutusu 3">
            <a:extLst>
              <a:ext uri="{FF2B5EF4-FFF2-40B4-BE49-F238E27FC236}">
                <a16:creationId xmlns:a16="http://schemas.microsoft.com/office/drawing/2014/main" id="{40592994-B10A-0677-615F-40CB0022D90A}"/>
              </a:ext>
            </a:extLst>
          </p:cNvPr>
          <p:cNvSpPr txBox="1"/>
          <p:nvPr/>
        </p:nvSpPr>
        <p:spPr>
          <a:xfrm>
            <a:off x="639539" y="148919"/>
            <a:ext cx="8694218" cy="5755422"/>
          </a:xfrm>
          <a:prstGeom prst="rect">
            <a:avLst/>
          </a:prstGeom>
          <a:solidFill>
            <a:schemeClr val="bg1">
              <a:lumMod val="40000"/>
              <a:lumOff val="60000"/>
            </a:schemeClr>
          </a:solidFill>
        </p:spPr>
        <p:txBody>
          <a:bodyPr wrap="square" lIns="91440" tIns="45720" rIns="91440" bIns="45720" anchor="t">
            <a:spAutoFit/>
          </a:bodyPr>
          <a:lstStyle/>
          <a:p>
            <a:endParaRPr lang="es-ES" sz="1600" b="1" i="0" noProof="0" dirty="0">
              <a:solidFill>
                <a:srgbClr val="000000"/>
              </a:solidFill>
              <a:effectLst/>
            </a:endParaRPr>
          </a:p>
          <a:p>
            <a:r>
              <a:rPr lang="es-ES" sz="1600" b="1" i="0" noProof="0" dirty="0">
                <a:solidFill>
                  <a:srgbClr val="000000"/>
                </a:solidFill>
                <a:effectLst/>
              </a:rPr>
              <a:t>Ejercicio 3: </a:t>
            </a:r>
            <a:r>
              <a:rPr lang="es-ES" sz="1600" b="1" noProof="0" dirty="0">
                <a:solidFill>
                  <a:srgbClr val="000000"/>
                </a:solidFill>
              </a:rPr>
              <a:t>Las ventas mundiales de detergentes</a:t>
            </a:r>
            <a:br>
              <a:rPr lang="es-ES" sz="1600" noProof="0" dirty="0">
                <a:solidFill>
                  <a:schemeClr val="accent1"/>
                </a:solidFill>
              </a:rPr>
            </a:br>
            <a:endParaRPr lang="es-ES" sz="1600" noProof="0" dirty="0">
              <a:solidFill>
                <a:schemeClr val="accent1"/>
              </a:solidFill>
            </a:endParaRPr>
          </a:p>
          <a:p>
            <a:r>
              <a:rPr lang="es-ES" sz="1600" noProof="0" dirty="0">
                <a:solidFill>
                  <a:schemeClr val="accent1"/>
                </a:solidFill>
              </a:rPr>
              <a:t>Durante el cuarto trimestre de 2018, OMO y Ariel vendieron 64,5 millones de unidades y 70,8 millones de unidades, respectivamente. Según las fuentes, el volumen total de ventas de detergentes de todo el mercado mundial durante el mismo período se situó en 408,2 millones de unidades. </a:t>
            </a:r>
          </a:p>
          <a:p>
            <a:r>
              <a:rPr lang="es-ES" sz="1600" noProof="0" dirty="0">
                <a:solidFill>
                  <a:schemeClr val="accent1"/>
                </a:solidFill>
              </a:rPr>
              <a:t>Calcule la cuota de mercado de OMO y Ariel en función del número de unidades vendidas. </a:t>
            </a:r>
          </a:p>
          <a:p>
            <a:endParaRPr lang="es-ES" sz="1600" noProof="0" dirty="0">
              <a:solidFill>
                <a:schemeClr val="accent1"/>
              </a:solidFill>
            </a:endParaRPr>
          </a:p>
          <a:p>
            <a:r>
              <a:rPr lang="es-ES" sz="1600" b="1" noProof="0" dirty="0">
                <a:solidFill>
                  <a:schemeClr val="accent1"/>
                </a:solidFill>
              </a:rPr>
              <a:t>Cuota de mercado de OMO</a:t>
            </a:r>
          </a:p>
          <a:p>
            <a:r>
              <a:rPr lang="es-ES" sz="1600" noProof="0" dirty="0">
                <a:solidFill>
                  <a:schemeClr val="accent1"/>
                </a:solidFill>
              </a:rPr>
              <a:t>La cuota de mercado se calcula mediante la siguiente fórmula:</a:t>
            </a:r>
          </a:p>
          <a:p>
            <a:endParaRPr lang="es-ES" sz="1600" b="1" dirty="0">
              <a:solidFill>
                <a:schemeClr val="accent1"/>
              </a:solidFill>
            </a:endParaRPr>
          </a:p>
          <a:p>
            <a:r>
              <a:rPr lang="es-ES" sz="1600" b="1" noProof="0" dirty="0">
                <a:solidFill>
                  <a:schemeClr val="accent1"/>
                </a:solidFill>
              </a:rPr>
              <a:t>Cuota de mercado = (Número total de unidades vendidas por la empresa / Número total de unidades vendidas en el mercado) × 100Cuota de mercado = 15,3%.</a:t>
            </a:r>
          </a:p>
          <a:p>
            <a:endParaRPr lang="es-ES" sz="1600" b="1" noProof="0" dirty="0">
              <a:solidFill>
                <a:schemeClr val="accent1"/>
              </a:solidFill>
            </a:endParaRPr>
          </a:p>
          <a:p>
            <a:r>
              <a:rPr lang="es-ES" sz="1600" b="1" noProof="0" dirty="0">
                <a:solidFill>
                  <a:schemeClr val="accent1"/>
                </a:solidFill>
              </a:rPr>
              <a:t>Cuota de mercado Ariel</a:t>
            </a:r>
          </a:p>
          <a:p>
            <a:r>
              <a:rPr lang="es-ES" sz="1600" noProof="0" dirty="0">
                <a:solidFill>
                  <a:schemeClr val="accent1"/>
                </a:solidFill>
              </a:rPr>
              <a:t>La cuota de mercado se calcula mediante la siguiente fórmula :</a:t>
            </a:r>
          </a:p>
          <a:p>
            <a:br>
              <a:rPr lang="es-ES" sz="1600" b="1" noProof="0" dirty="0">
                <a:solidFill>
                  <a:schemeClr val="accent1"/>
                </a:solidFill>
              </a:rPr>
            </a:br>
            <a:r>
              <a:rPr lang="es-ES" sz="1600" b="1" noProof="0" dirty="0">
                <a:solidFill>
                  <a:schemeClr val="accent1"/>
                </a:solidFill>
              </a:rPr>
              <a:t>Cuota de mercado = (Número total de unidades vendidas por la empresa / Número total de unidades vendidas en el mercado) × 100</a:t>
            </a:r>
          </a:p>
          <a:p>
            <a:r>
              <a:rPr lang="es-ES" sz="1600" b="1" noProof="0" dirty="0">
                <a:solidFill>
                  <a:schemeClr val="accent1"/>
                </a:solidFill>
              </a:rPr>
              <a:t>Cuota de mercado = 17,6%.</a:t>
            </a:r>
            <a:endParaRPr lang="es-ES" sz="1600" noProof="0" dirty="0">
              <a:solidFill>
                <a:schemeClr val="accent1"/>
              </a:solidFill>
            </a:endParaRPr>
          </a:p>
          <a:p>
            <a:endParaRPr lang="es-ES" sz="1600" noProof="0" dirty="0">
              <a:solidFill>
                <a:schemeClr val="accent1"/>
              </a:solidFill>
            </a:endParaRPr>
          </a:p>
        </p:txBody>
      </p:sp>
      <p:pic>
        <p:nvPicPr>
          <p:cNvPr id="6" name="Resim 5">
            <a:extLst>
              <a:ext uri="{FF2B5EF4-FFF2-40B4-BE49-F238E27FC236}">
                <a16:creationId xmlns:a16="http://schemas.microsoft.com/office/drawing/2014/main" id="{41A37D90-DB02-CEB7-9489-31F00070C003}"/>
              </a:ext>
            </a:extLst>
          </p:cNvPr>
          <p:cNvPicPr>
            <a:picLocks noChangeAspect="1"/>
          </p:cNvPicPr>
          <p:nvPr/>
        </p:nvPicPr>
        <p:blipFill>
          <a:blip r:embed="rId2"/>
          <a:stretch>
            <a:fillRect/>
          </a:stretch>
        </p:blipFill>
        <p:spPr>
          <a:xfrm>
            <a:off x="9272797" y="3549957"/>
            <a:ext cx="2246967" cy="1846598"/>
          </a:xfrm>
          <a:prstGeom prst="rect">
            <a:avLst/>
          </a:prstGeom>
          <a:ln>
            <a:noFill/>
          </a:ln>
          <a:effectLst>
            <a:softEdge rad="112500"/>
          </a:effectLst>
        </p:spPr>
      </p:pic>
      <p:sp>
        <p:nvSpPr>
          <p:cNvPr id="8" name="Metin kutusu 7">
            <a:extLst>
              <a:ext uri="{FF2B5EF4-FFF2-40B4-BE49-F238E27FC236}">
                <a16:creationId xmlns:a16="http://schemas.microsoft.com/office/drawing/2014/main" id="{FEA61E85-1B7A-C029-DF28-BFC1C401AD3E}"/>
              </a:ext>
            </a:extLst>
          </p:cNvPr>
          <p:cNvSpPr txBox="1"/>
          <p:nvPr/>
        </p:nvSpPr>
        <p:spPr>
          <a:xfrm>
            <a:off x="8510329" y="5150333"/>
            <a:ext cx="3771901" cy="492443"/>
          </a:xfrm>
          <a:prstGeom prst="rect">
            <a:avLst/>
          </a:prstGeom>
          <a:noFill/>
        </p:spPr>
        <p:txBody>
          <a:bodyPr wrap="square" lIns="91440" tIns="45720" rIns="91440" bIns="45720" anchor="t">
            <a:spAutoFit/>
          </a:bodyPr>
          <a:lstStyle/>
          <a:p>
            <a:pPr algn="ctr"/>
            <a:r>
              <a:rPr lang="es-ES" sz="1400" noProof="0" dirty="0">
                <a:solidFill>
                  <a:schemeClr val="accent1"/>
                </a:solidFill>
              </a:rPr>
              <a:t>  </a:t>
            </a:r>
          </a:p>
          <a:p>
            <a:pPr algn="ctr"/>
            <a:r>
              <a:rPr lang="es-ES" sz="1200" dirty="0">
                <a:solidFill>
                  <a:schemeClr val="accent1"/>
                </a:solidFill>
              </a:rPr>
              <a:t>Fuente de Imagen</a:t>
            </a:r>
            <a:r>
              <a:rPr lang="es-ES" sz="1200" noProof="0" dirty="0">
                <a:solidFill>
                  <a:schemeClr val="accent1"/>
                </a:solidFill>
              </a:rPr>
              <a:t>: Istockphoto.com</a:t>
            </a:r>
          </a:p>
        </p:txBody>
      </p:sp>
    </p:spTree>
    <p:extLst>
      <p:ext uri="{BB962C8B-B14F-4D97-AF65-F5344CB8AC3E}">
        <p14:creationId xmlns:p14="http://schemas.microsoft.com/office/powerpoint/2010/main" val="34709270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038A02-9CFA-BC58-585E-A826F3BC382F}"/>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B5AAB96A-240C-01DB-4495-B384C7512DFA}"/>
              </a:ext>
            </a:extLst>
          </p:cNvPr>
          <p:cNvSpPr txBox="1"/>
          <p:nvPr/>
        </p:nvSpPr>
        <p:spPr>
          <a:xfrm>
            <a:off x="356935" y="136593"/>
            <a:ext cx="11741570" cy="1243995"/>
          </a:xfrm>
          <a:prstGeom prst="rect">
            <a:avLst/>
          </a:prstGeom>
          <a:noFill/>
        </p:spPr>
        <p:txBody>
          <a:bodyPr wrap="square" lIns="91440" tIns="45720" rIns="91440" bIns="45720" rtlCol="0" anchor="t">
            <a:spAutoFit/>
          </a:bodyPr>
          <a:lstStyle/>
          <a:p>
            <a:pPr>
              <a:lnSpc>
                <a:spcPct val="150000"/>
              </a:lnSpc>
            </a:pPr>
            <a:r>
              <a:rPr lang="es-ES" sz="3200" b="1" dirty="0">
                <a:solidFill>
                  <a:schemeClr val="bg2"/>
                </a:solidFill>
                <a:latin typeface="+mj-lt"/>
              </a:rPr>
              <a:t>Análisis del público destinatario</a:t>
            </a:r>
          </a:p>
          <a:p>
            <a:pPr>
              <a:lnSpc>
                <a:spcPct val="150000"/>
              </a:lnSpc>
            </a:pPr>
            <a:r>
              <a:rPr lang="es-ES" b="1" noProof="0" dirty="0">
                <a:solidFill>
                  <a:schemeClr val="bg1"/>
                </a:solidFill>
              </a:rPr>
              <a:t>Analizar a los consumidores y sus expectativas cambiantes ​</a:t>
            </a:r>
            <a:endParaRPr lang="es-ES" sz="2800" b="1" noProof="0" dirty="0">
              <a:solidFill>
                <a:schemeClr val="bg1"/>
              </a:solidFill>
            </a:endParaRPr>
          </a:p>
        </p:txBody>
      </p:sp>
      <p:sp>
        <p:nvSpPr>
          <p:cNvPr id="4" name="Metin kutusu 3">
            <a:extLst>
              <a:ext uri="{FF2B5EF4-FFF2-40B4-BE49-F238E27FC236}">
                <a16:creationId xmlns:a16="http://schemas.microsoft.com/office/drawing/2014/main" id="{D3594BA5-C259-5DBE-C80E-D774C64BBBE9}"/>
              </a:ext>
            </a:extLst>
          </p:cNvPr>
          <p:cNvSpPr txBox="1"/>
          <p:nvPr/>
        </p:nvSpPr>
        <p:spPr>
          <a:xfrm>
            <a:off x="356935" y="1462875"/>
            <a:ext cx="11353801" cy="1077218"/>
          </a:xfrm>
          <a:prstGeom prst="rect">
            <a:avLst/>
          </a:prstGeom>
          <a:noFill/>
        </p:spPr>
        <p:txBody>
          <a:bodyPr wrap="square" lIns="91440" tIns="45720" rIns="91440" bIns="45720" anchor="t">
            <a:spAutoFit/>
          </a:bodyPr>
          <a:lstStyle/>
          <a:p>
            <a:pPr algn="just" rtl="0" fontAlgn="base"/>
            <a:r>
              <a:rPr lang="es-ES" sz="1600" b="0" i="0" u="none" strike="noStrike" noProof="0" dirty="0">
                <a:solidFill>
                  <a:srgbClr val="000000"/>
                </a:solidFill>
                <a:effectLst/>
                <a:latin typeface="Raleway "/>
              </a:rPr>
              <a:t>El análisis de grupos objetivo se utiliza para dividir el mercado en segmentos. El objetivo de la segmentación del mercado es crear agrupaciones más específicas dividiendo los segmentos de consumidores en función de diferentes características demográficas. En términos de producto, precios, publicidad y localización, permite a la empresa determinar dónde, a quién, a qué precio y a través de qué canal de comunicación dirigirse. </a:t>
            </a:r>
            <a:endParaRPr lang="es-ES" sz="1600" b="0" i="0" noProof="0" dirty="0">
              <a:solidFill>
                <a:srgbClr val="000000"/>
              </a:solidFill>
              <a:effectLst/>
              <a:highlight>
                <a:srgbClr val="FFFF00"/>
              </a:highlight>
              <a:latin typeface="Raleway "/>
            </a:endParaRPr>
          </a:p>
        </p:txBody>
      </p:sp>
      <p:sp>
        <p:nvSpPr>
          <p:cNvPr id="7" name="Metin kutusu 6">
            <a:extLst>
              <a:ext uri="{FF2B5EF4-FFF2-40B4-BE49-F238E27FC236}">
                <a16:creationId xmlns:a16="http://schemas.microsoft.com/office/drawing/2014/main" id="{7F4BF872-0BD9-20A6-5E83-47E9EE8644B7}"/>
              </a:ext>
            </a:extLst>
          </p:cNvPr>
          <p:cNvSpPr txBox="1"/>
          <p:nvPr/>
        </p:nvSpPr>
        <p:spPr>
          <a:xfrm>
            <a:off x="356935" y="2532804"/>
            <a:ext cx="11353800" cy="3570208"/>
          </a:xfrm>
          <a:prstGeom prst="rect">
            <a:avLst/>
          </a:prstGeom>
          <a:noFill/>
        </p:spPr>
        <p:txBody>
          <a:bodyPr wrap="square">
            <a:spAutoFit/>
          </a:bodyPr>
          <a:lstStyle/>
          <a:p>
            <a:pPr marL="285750" indent="-285750" algn="just" rtl="0" fontAlgn="base">
              <a:spcBef>
                <a:spcPts val="600"/>
              </a:spcBef>
              <a:spcAft>
                <a:spcPts val="600"/>
              </a:spcAft>
              <a:buFont typeface="Wingdings" panose="05000000000000000000" pitchFamily="2" charset="2"/>
              <a:buChar char="ü"/>
            </a:pPr>
            <a:r>
              <a:rPr lang="es-ES" sz="1600" b="1" i="0" noProof="0" dirty="0">
                <a:solidFill>
                  <a:srgbClr val="000000"/>
                </a:solidFill>
                <a:effectLst/>
                <a:latin typeface="Raleway "/>
              </a:rPr>
              <a:t>Define el objetivo de su análisis: </a:t>
            </a:r>
            <a:r>
              <a:rPr lang="es-ES" sz="1600" i="0" noProof="0" dirty="0">
                <a:solidFill>
                  <a:srgbClr val="000000"/>
                </a:solidFill>
                <a:effectLst/>
                <a:latin typeface="Raleway "/>
              </a:rPr>
              <a:t>Define claramente lo que pretendes conseguir.</a:t>
            </a:r>
          </a:p>
          <a:p>
            <a:pPr marL="285750" indent="-285750" algn="just" fontAlgn="base">
              <a:spcBef>
                <a:spcPts val="600"/>
              </a:spcBef>
              <a:spcAft>
                <a:spcPts val="600"/>
              </a:spcAft>
              <a:buFont typeface="Wingdings" panose="05000000000000000000" pitchFamily="2" charset="2"/>
              <a:buChar char="ü"/>
            </a:pPr>
            <a:r>
              <a:rPr lang="es-ES" sz="1600" b="1" i="0" noProof="0" dirty="0">
                <a:solidFill>
                  <a:srgbClr val="000000"/>
                </a:solidFill>
                <a:effectLst/>
                <a:latin typeface="Raleway "/>
              </a:rPr>
              <a:t>Identifica al público objetivo: </a:t>
            </a:r>
            <a:r>
              <a:rPr lang="es-ES" sz="1600" dirty="0">
                <a:solidFill>
                  <a:srgbClr val="000000"/>
                </a:solidFill>
                <a:latin typeface="Raleway "/>
              </a:rPr>
              <a:t>¿A quién queremos satisfacer con nuestro producto o servicio?</a:t>
            </a:r>
          </a:p>
          <a:p>
            <a:pPr marL="285750" indent="-285750" algn="just" fontAlgn="base">
              <a:spcBef>
                <a:spcPts val="600"/>
              </a:spcBef>
              <a:spcAft>
                <a:spcPts val="600"/>
              </a:spcAft>
              <a:buFont typeface="Wingdings" panose="05000000000000000000" pitchFamily="2" charset="2"/>
              <a:buChar char="ü"/>
            </a:pPr>
            <a:r>
              <a:rPr lang="es-ES" sz="1600" b="1" i="0" noProof="0" dirty="0">
                <a:solidFill>
                  <a:srgbClr val="000000"/>
                </a:solidFill>
                <a:effectLst/>
                <a:latin typeface="Raleway "/>
              </a:rPr>
              <a:t>Recopila datos: </a:t>
            </a:r>
            <a:r>
              <a:rPr lang="es-ES" sz="1600" dirty="0">
                <a:solidFill>
                  <a:srgbClr val="000000"/>
                </a:solidFill>
                <a:latin typeface="Raleway "/>
              </a:rPr>
              <a:t>Recopila información sobre las actitudes, comportamientos y tendencias del público objetivo a partir de diversas fuentes, como estudios de mercado, datos de clientes, análisis de redes sociales y encuestas en línea. ¿Quiénes son y cómo viven?</a:t>
            </a:r>
          </a:p>
          <a:p>
            <a:pPr marL="285750" indent="-285750" algn="just" fontAlgn="base">
              <a:spcBef>
                <a:spcPts val="600"/>
              </a:spcBef>
              <a:spcAft>
                <a:spcPts val="600"/>
              </a:spcAft>
              <a:buFont typeface="Wingdings" panose="05000000000000000000" pitchFamily="2" charset="2"/>
              <a:buChar char="ü"/>
            </a:pPr>
            <a:r>
              <a:rPr lang="es-ES" sz="1600" b="1" i="0" noProof="0" dirty="0">
                <a:solidFill>
                  <a:srgbClr val="000000"/>
                </a:solidFill>
                <a:effectLst/>
                <a:latin typeface="Raleway "/>
              </a:rPr>
              <a:t>Analiza los datos: </a:t>
            </a:r>
            <a:r>
              <a:rPr lang="es-ES" sz="1600" dirty="0">
                <a:solidFill>
                  <a:srgbClr val="000000"/>
                </a:solidFill>
                <a:latin typeface="Raleway "/>
              </a:rPr>
              <a:t>Analiza los datos recopilados con métodos cualitativos y cuantitativos, procurando ofrecer «percepciones», no sólo respuestas.</a:t>
            </a:r>
          </a:p>
          <a:p>
            <a:pPr marL="285750" indent="-285750" algn="just" fontAlgn="base">
              <a:spcBef>
                <a:spcPts val="600"/>
              </a:spcBef>
              <a:spcAft>
                <a:spcPts val="600"/>
              </a:spcAft>
              <a:buFont typeface="Wingdings" panose="05000000000000000000" pitchFamily="2" charset="2"/>
              <a:buChar char="ü"/>
            </a:pPr>
            <a:r>
              <a:rPr lang="es-ES" sz="1600" b="1" i="0" noProof="0" dirty="0">
                <a:solidFill>
                  <a:srgbClr val="000000"/>
                </a:solidFill>
                <a:effectLst/>
                <a:latin typeface="Raleway "/>
              </a:rPr>
              <a:t>Crea perfiles de público objetivo: </a:t>
            </a:r>
            <a:r>
              <a:rPr lang="es-ES" sz="1600" dirty="0">
                <a:solidFill>
                  <a:srgbClr val="000000"/>
                </a:solidFill>
                <a:latin typeface="Raleway "/>
              </a:rPr>
              <a:t>Crea perfiles utilizando los datos demográficos, el nivel de ingresos, las actitudes, los valores, los intereses, etc. de su público.</a:t>
            </a:r>
          </a:p>
          <a:p>
            <a:pPr marL="285750" indent="-285750" algn="just" rtl="0" fontAlgn="base">
              <a:spcBef>
                <a:spcPts val="600"/>
              </a:spcBef>
              <a:spcAft>
                <a:spcPts val="600"/>
              </a:spcAft>
              <a:buFont typeface="Wingdings" panose="05000000000000000000" pitchFamily="2" charset="2"/>
              <a:buChar char="ü"/>
            </a:pPr>
            <a:r>
              <a:rPr lang="es-ES" sz="1600" b="1" i="0" noProof="0" dirty="0">
                <a:solidFill>
                  <a:srgbClr val="000000"/>
                </a:solidFill>
                <a:effectLst/>
                <a:latin typeface="Raleway "/>
              </a:rPr>
              <a:t>Desarrolla una estrategia: </a:t>
            </a:r>
            <a:r>
              <a:rPr lang="es-ES" sz="1600" dirty="0">
                <a:solidFill>
                  <a:srgbClr val="000000"/>
                </a:solidFill>
                <a:latin typeface="Raleway "/>
              </a:rPr>
              <a:t>Desarrolla la estrategia de comunicación y promoción más eficaz y específica para cada perfil (anuncios, políticas de precios y promociones, etc.).</a:t>
            </a:r>
          </a:p>
        </p:txBody>
      </p:sp>
    </p:spTree>
    <p:extLst>
      <p:ext uri="{BB962C8B-B14F-4D97-AF65-F5344CB8AC3E}">
        <p14:creationId xmlns:p14="http://schemas.microsoft.com/office/powerpoint/2010/main" val="1457857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A4D65-6094-A909-4689-27FB8C44E5B5}"/>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60D435C0-30FB-D64A-F217-61A19C0D14EA}"/>
              </a:ext>
            </a:extLst>
          </p:cNvPr>
          <p:cNvSpPr txBox="1"/>
          <p:nvPr/>
        </p:nvSpPr>
        <p:spPr>
          <a:xfrm>
            <a:off x="356935" y="461682"/>
            <a:ext cx="11741570" cy="499945"/>
          </a:xfrm>
          <a:prstGeom prst="rect">
            <a:avLst/>
          </a:prstGeom>
          <a:noFill/>
        </p:spPr>
        <p:txBody>
          <a:bodyPr wrap="square" rtlCol="0">
            <a:spAutoFit/>
          </a:bodyPr>
          <a:lstStyle/>
          <a:p>
            <a:pPr>
              <a:lnSpc>
                <a:spcPct val="150000"/>
              </a:lnSpc>
            </a:pPr>
            <a:r>
              <a:rPr lang="es-ES" sz="2000" b="1" noProof="0" dirty="0">
                <a:solidFill>
                  <a:schemeClr val="bg1"/>
                </a:solidFill>
              </a:rPr>
              <a:t>Un ejemplo de elaboración de perfiles basados en el grupo de renta 1/2</a:t>
            </a:r>
            <a:r>
              <a:rPr lang="es-ES" sz="2000" b="1" noProof="0" dirty="0">
                <a:solidFill>
                  <a:schemeClr val="bg1">
                    <a:lumMod val="75000"/>
                  </a:schemeClr>
                </a:solidFill>
              </a:rPr>
              <a:t>​</a:t>
            </a:r>
          </a:p>
        </p:txBody>
      </p:sp>
      <p:sp>
        <p:nvSpPr>
          <p:cNvPr id="4" name="Metin kutusu 3">
            <a:extLst>
              <a:ext uri="{FF2B5EF4-FFF2-40B4-BE49-F238E27FC236}">
                <a16:creationId xmlns:a16="http://schemas.microsoft.com/office/drawing/2014/main" id="{3A41AB80-C23A-26A1-7F3B-55FABFD7966B}"/>
              </a:ext>
            </a:extLst>
          </p:cNvPr>
          <p:cNvSpPr txBox="1"/>
          <p:nvPr/>
        </p:nvSpPr>
        <p:spPr>
          <a:xfrm>
            <a:off x="356935" y="1104865"/>
            <a:ext cx="11353801" cy="830997"/>
          </a:xfrm>
          <a:prstGeom prst="rect">
            <a:avLst/>
          </a:prstGeom>
          <a:noFill/>
        </p:spPr>
        <p:txBody>
          <a:bodyPr wrap="square" lIns="91440" tIns="45720" rIns="91440" bIns="45720" anchor="t">
            <a:spAutoFit/>
          </a:bodyPr>
          <a:lstStyle/>
          <a:p>
            <a:pPr algn="just" fontAlgn="base"/>
            <a:r>
              <a:rPr lang="es-ES" sz="1600" b="1" i="0" u="none" strike="noStrike" noProof="0" dirty="0">
                <a:solidFill>
                  <a:srgbClr val="000000"/>
                </a:solidFill>
                <a:effectLst/>
                <a:latin typeface="Raleway "/>
              </a:rPr>
              <a:t>Grupo de ingresos (grupos basados en el estatus socioeconómico):  </a:t>
            </a:r>
            <a:r>
              <a:rPr lang="es-ES" sz="1600" i="0" u="none" strike="noStrike" noProof="0" dirty="0">
                <a:solidFill>
                  <a:srgbClr val="000000"/>
                </a:solidFill>
                <a:effectLst/>
                <a:latin typeface="Raleway "/>
              </a:rPr>
              <a:t>Los grupos S.E.S son una de las definiciones más básicas utilizadas en la segmentación del mercado. Aunque varía en función de cada país, los grupos S.E.S. se dividen en 5 grupos principales: </a:t>
            </a:r>
            <a:r>
              <a:rPr lang="es-ES" sz="1600" b="1" i="0" u="none" strike="noStrike" noProof="0" dirty="0">
                <a:solidFill>
                  <a:srgbClr val="000000"/>
                </a:solidFill>
                <a:effectLst/>
                <a:latin typeface="Raleway "/>
              </a:rPr>
              <a:t>A, B, C, D y E</a:t>
            </a:r>
            <a:endParaRPr lang="es-ES" sz="1600" b="1" i="0" noProof="0" dirty="0">
              <a:solidFill>
                <a:srgbClr val="000000"/>
              </a:solidFill>
              <a:effectLst/>
              <a:latin typeface="Raleway "/>
            </a:endParaRPr>
          </a:p>
        </p:txBody>
      </p:sp>
      <p:sp>
        <p:nvSpPr>
          <p:cNvPr id="7" name="Metin kutusu 6">
            <a:extLst>
              <a:ext uri="{FF2B5EF4-FFF2-40B4-BE49-F238E27FC236}">
                <a16:creationId xmlns:a16="http://schemas.microsoft.com/office/drawing/2014/main" id="{B3C63AF3-EE44-F875-DD2B-A72AAFA3CC12}"/>
              </a:ext>
            </a:extLst>
          </p:cNvPr>
          <p:cNvSpPr txBox="1"/>
          <p:nvPr/>
        </p:nvSpPr>
        <p:spPr>
          <a:xfrm>
            <a:off x="397981" y="2143525"/>
            <a:ext cx="11312755" cy="584775"/>
          </a:xfrm>
          <a:prstGeom prst="rect">
            <a:avLst/>
          </a:prstGeom>
          <a:noFill/>
        </p:spPr>
        <p:txBody>
          <a:bodyPr wrap="square">
            <a:spAutoFit/>
          </a:bodyPr>
          <a:lstStyle/>
          <a:p>
            <a:pPr algn="just" rtl="0" fontAlgn="base"/>
            <a:r>
              <a:rPr lang="es-ES" sz="1600" b="0" i="0" noProof="0" dirty="0">
                <a:solidFill>
                  <a:srgbClr val="000000"/>
                </a:solidFill>
                <a:effectLst/>
                <a:latin typeface="Raleway "/>
              </a:rPr>
              <a:t>Mientras que el grupo A es el de mayor S.E.S. (alto nivel educativo, perfil ejecutivo, etc.), el grupo E caracteriza a individuos con características como bajo nivel educativo y desempleados.​</a:t>
            </a:r>
          </a:p>
        </p:txBody>
      </p:sp>
      <p:sp>
        <p:nvSpPr>
          <p:cNvPr id="8" name="Metin kutusu 7">
            <a:extLst>
              <a:ext uri="{FF2B5EF4-FFF2-40B4-BE49-F238E27FC236}">
                <a16:creationId xmlns:a16="http://schemas.microsoft.com/office/drawing/2014/main" id="{7491DF38-3233-6A83-986A-B920D5EF5469}"/>
              </a:ext>
            </a:extLst>
          </p:cNvPr>
          <p:cNvSpPr txBox="1"/>
          <p:nvPr/>
        </p:nvSpPr>
        <p:spPr>
          <a:xfrm>
            <a:off x="397981" y="3379330"/>
            <a:ext cx="6096000" cy="584775"/>
          </a:xfrm>
          <a:prstGeom prst="rect">
            <a:avLst/>
          </a:prstGeom>
          <a:noFill/>
        </p:spPr>
        <p:txBody>
          <a:bodyPr wrap="square">
            <a:spAutoFit/>
          </a:bodyPr>
          <a:lstStyle/>
          <a:p>
            <a:r>
              <a:rPr lang="es-ES" sz="3200" b="0" i="0" u="none" strike="noStrike" noProof="0" dirty="0">
                <a:solidFill>
                  <a:srgbClr val="000000"/>
                </a:solidFill>
                <a:effectLst/>
                <a:latin typeface="Raleway "/>
              </a:rPr>
              <a:t> </a:t>
            </a:r>
            <a:r>
              <a:rPr lang="es-ES" sz="3200" b="1" i="0" u="none" strike="noStrike" noProof="0" dirty="0">
                <a:solidFill>
                  <a:srgbClr val="000000"/>
                </a:solidFill>
                <a:effectLst/>
                <a:latin typeface="Raleway "/>
              </a:rPr>
              <a:t>A </a:t>
            </a:r>
            <a:r>
              <a:rPr lang="es-ES" noProof="0" dirty="0">
                <a:solidFill>
                  <a:srgbClr val="000000"/>
                </a:solidFill>
                <a:latin typeface="Raleway "/>
              </a:rPr>
              <a:t>-&gt; Alto Nivel S.E.S</a:t>
            </a:r>
            <a:endParaRPr lang="es-ES" sz="2800" noProof="0" dirty="0"/>
          </a:p>
        </p:txBody>
      </p:sp>
      <p:sp>
        <p:nvSpPr>
          <p:cNvPr id="10" name="Metin kutusu 9">
            <a:extLst>
              <a:ext uri="{FF2B5EF4-FFF2-40B4-BE49-F238E27FC236}">
                <a16:creationId xmlns:a16="http://schemas.microsoft.com/office/drawing/2014/main" id="{3723D2E8-B36E-B04E-04D8-DD14170F785C}"/>
              </a:ext>
            </a:extLst>
          </p:cNvPr>
          <p:cNvSpPr txBox="1"/>
          <p:nvPr/>
        </p:nvSpPr>
        <p:spPr>
          <a:xfrm>
            <a:off x="356935" y="4864470"/>
            <a:ext cx="6096000" cy="584775"/>
          </a:xfrm>
          <a:prstGeom prst="rect">
            <a:avLst/>
          </a:prstGeom>
          <a:noFill/>
        </p:spPr>
        <p:txBody>
          <a:bodyPr wrap="square">
            <a:spAutoFit/>
          </a:bodyPr>
          <a:lstStyle/>
          <a:p>
            <a:r>
              <a:rPr lang="es-ES" sz="3200" b="0" i="0" u="none" strike="noStrike" noProof="0" dirty="0">
                <a:solidFill>
                  <a:srgbClr val="000000"/>
                </a:solidFill>
                <a:effectLst/>
                <a:latin typeface="Raleway "/>
              </a:rPr>
              <a:t> </a:t>
            </a:r>
            <a:r>
              <a:rPr lang="es-ES" sz="3200" b="1" noProof="0" dirty="0">
                <a:solidFill>
                  <a:srgbClr val="000000"/>
                </a:solidFill>
                <a:latin typeface="Raleway "/>
              </a:rPr>
              <a:t>E </a:t>
            </a:r>
            <a:r>
              <a:rPr lang="es-ES" noProof="0" dirty="0">
                <a:solidFill>
                  <a:srgbClr val="000000"/>
                </a:solidFill>
                <a:latin typeface="Raleway "/>
              </a:rPr>
              <a:t>-&gt; Baj</a:t>
            </a:r>
            <a:r>
              <a:rPr lang="es-ES" dirty="0">
                <a:solidFill>
                  <a:srgbClr val="000000"/>
                </a:solidFill>
                <a:latin typeface="Raleway "/>
              </a:rPr>
              <a:t>o Nivel</a:t>
            </a:r>
            <a:r>
              <a:rPr lang="es-ES" noProof="0" dirty="0">
                <a:solidFill>
                  <a:srgbClr val="000000"/>
                </a:solidFill>
                <a:latin typeface="Raleway "/>
              </a:rPr>
              <a:t> S.E.S</a:t>
            </a:r>
            <a:endParaRPr lang="es-ES" sz="2800" noProof="0" dirty="0"/>
          </a:p>
        </p:txBody>
      </p:sp>
      <p:sp>
        <p:nvSpPr>
          <p:cNvPr id="11" name="Ok: Aşağı 10">
            <a:extLst>
              <a:ext uri="{FF2B5EF4-FFF2-40B4-BE49-F238E27FC236}">
                <a16:creationId xmlns:a16="http://schemas.microsoft.com/office/drawing/2014/main" id="{5A126FDF-04D0-C5D3-8B26-1EE14DF922E0}"/>
              </a:ext>
            </a:extLst>
          </p:cNvPr>
          <p:cNvSpPr/>
          <p:nvPr/>
        </p:nvSpPr>
        <p:spPr>
          <a:xfrm>
            <a:off x="995841" y="4139988"/>
            <a:ext cx="448537" cy="635195"/>
          </a:xfrm>
          <a:prstGeom prst="downArrow">
            <a:avLst/>
          </a:prstGeom>
          <a:solidFill>
            <a:schemeClr val="bg1"/>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p>
        </p:txBody>
      </p:sp>
      <p:sp>
        <p:nvSpPr>
          <p:cNvPr id="9" name="Metin kutusu 8">
            <a:extLst>
              <a:ext uri="{FF2B5EF4-FFF2-40B4-BE49-F238E27FC236}">
                <a16:creationId xmlns:a16="http://schemas.microsoft.com/office/drawing/2014/main" id="{BA93F2E1-8F0E-13DC-DCB1-A3F4F9D6AB23}"/>
              </a:ext>
            </a:extLst>
          </p:cNvPr>
          <p:cNvSpPr txBox="1"/>
          <p:nvPr/>
        </p:nvSpPr>
        <p:spPr>
          <a:xfrm>
            <a:off x="4794063" y="5633263"/>
            <a:ext cx="6094378" cy="246221"/>
          </a:xfrm>
          <a:prstGeom prst="rect">
            <a:avLst/>
          </a:prstGeom>
          <a:noFill/>
        </p:spPr>
        <p:txBody>
          <a:bodyPr wrap="square" lIns="91440" tIns="45720" rIns="91440" bIns="45720" anchor="t">
            <a:spAutoFit/>
          </a:bodyPr>
          <a:lstStyle/>
          <a:p>
            <a:pPr algn="ctr"/>
            <a:r>
              <a:rPr lang="es-ES" sz="1000" dirty="0">
                <a:solidFill>
                  <a:schemeClr val="accent1"/>
                </a:solidFill>
              </a:rPr>
              <a:t>Fuente de Imagen</a:t>
            </a:r>
            <a:r>
              <a:rPr lang="es-ES" sz="1000" noProof="0" dirty="0">
                <a:solidFill>
                  <a:schemeClr val="accent1"/>
                </a:solidFill>
              </a:rPr>
              <a:t>:  Categorías S.E.S por: Nielsen, 2011</a:t>
            </a:r>
          </a:p>
        </p:txBody>
      </p:sp>
      <p:pic>
        <p:nvPicPr>
          <p:cNvPr id="13" name="Resim 12">
            <a:extLst>
              <a:ext uri="{FF2B5EF4-FFF2-40B4-BE49-F238E27FC236}">
                <a16:creationId xmlns:a16="http://schemas.microsoft.com/office/drawing/2014/main" id="{6EAD6C65-5688-F57D-4412-9929AE0F973F}"/>
              </a:ext>
            </a:extLst>
          </p:cNvPr>
          <p:cNvPicPr>
            <a:picLocks noChangeAspect="1"/>
          </p:cNvPicPr>
          <p:nvPr/>
        </p:nvPicPr>
        <p:blipFill>
          <a:blip r:embed="rId3"/>
          <a:stretch>
            <a:fillRect/>
          </a:stretch>
        </p:blipFill>
        <p:spPr>
          <a:xfrm>
            <a:off x="4491898" y="3553505"/>
            <a:ext cx="7201905" cy="1895740"/>
          </a:xfrm>
          <a:prstGeom prst="rect">
            <a:avLst/>
          </a:prstGeom>
        </p:spPr>
      </p:pic>
    </p:spTree>
    <p:extLst>
      <p:ext uri="{BB962C8B-B14F-4D97-AF65-F5344CB8AC3E}">
        <p14:creationId xmlns:p14="http://schemas.microsoft.com/office/powerpoint/2010/main" val="4876114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5401D-5130-3761-5EC5-24C25BE7FCC5}"/>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8621C18C-4CE5-D489-5B49-B0C90E601572}"/>
              </a:ext>
            </a:extLst>
          </p:cNvPr>
          <p:cNvSpPr txBox="1"/>
          <p:nvPr/>
        </p:nvSpPr>
        <p:spPr>
          <a:xfrm>
            <a:off x="419099" y="279849"/>
            <a:ext cx="11741570" cy="499945"/>
          </a:xfrm>
          <a:prstGeom prst="rect">
            <a:avLst/>
          </a:prstGeom>
          <a:noFill/>
        </p:spPr>
        <p:txBody>
          <a:bodyPr wrap="square" rtlCol="0">
            <a:spAutoFit/>
          </a:bodyPr>
          <a:lstStyle/>
          <a:p>
            <a:pPr>
              <a:lnSpc>
                <a:spcPct val="150000"/>
              </a:lnSpc>
            </a:pPr>
            <a:r>
              <a:rPr lang="es-ES" sz="2000" b="1" noProof="0" dirty="0">
                <a:solidFill>
                  <a:schemeClr val="bg1"/>
                </a:solidFill>
                <a:latin typeface="Raleway (Gövde)"/>
              </a:rPr>
              <a:t>Análisis S.E.S: El caso de los hogares checos</a:t>
            </a:r>
            <a:r>
              <a:rPr lang="es-ES" b="1" noProof="0" dirty="0">
                <a:solidFill>
                  <a:schemeClr val="bg1"/>
                </a:solidFill>
                <a:latin typeface="Raleway (Gövde)"/>
              </a:rPr>
              <a:t>​</a:t>
            </a:r>
          </a:p>
        </p:txBody>
      </p:sp>
      <p:sp>
        <p:nvSpPr>
          <p:cNvPr id="3" name="Metin kutusu 2">
            <a:extLst>
              <a:ext uri="{FF2B5EF4-FFF2-40B4-BE49-F238E27FC236}">
                <a16:creationId xmlns:a16="http://schemas.microsoft.com/office/drawing/2014/main" id="{7F378F9B-8E7F-927D-E78B-7975981A58AE}"/>
              </a:ext>
            </a:extLst>
          </p:cNvPr>
          <p:cNvSpPr txBox="1"/>
          <p:nvPr/>
        </p:nvSpPr>
        <p:spPr>
          <a:xfrm>
            <a:off x="501395" y="982623"/>
            <a:ext cx="11353801" cy="2985433"/>
          </a:xfrm>
          <a:prstGeom prst="rect">
            <a:avLst/>
          </a:prstGeom>
          <a:solidFill>
            <a:schemeClr val="bg1">
              <a:lumMod val="60000"/>
              <a:lumOff val="40000"/>
            </a:schemeClr>
          </a:solidFill>
        </p:spPr>
        <p:txBody>
          <a:bodyPr wrap="square" lIns="91440" tIns="45720" rIns="91440" bIns="45720" anchor="t">
            <a:spAutoFit/>
          </a:bodyPr>
          <a:lstStyle/>
          <a:p>
            <a:pPr algn="just" rtl="0" fontAlgn="base">
              <a:spcBef>
                <a:spcPts val="600"/>
              </a:spcBef>
              <a:spcAft>
                <a:spcPts val="600"/>
              </a:spcAft>
            </a:pPr>
            <a:r>
              <a:rPr lang="es-ES" sz="1400" b="1" noProof="0" dirty="0">
                <a:solidFill>
                  <a:schemeClr val="accent1"/>
                </a:solidFill>
              </a:rPr>
              <a:t>Grupo A - </a:t>
            </a:r>
            <a:r>
              <a:rPr lang="es-ES" sz="1400" noProof="0" dirty="0">
                <a:solidFill>
                  <a:schemeClr val="accent1"/>
                </a:solidFill>
              </a:rPr>
              <a:t>personas con el estatus socioeconómico más alto. 1/8 de los hogares checos más ricos (y todos sus miembros) según la renta per cápita estimada: la mínima es 1,38 veces superior a la media de la población checa, la media incluso 1,62 veces superior. La mayoría absoluta de los cabezas de familia son económicamente activos, el 82 % de ellos directivos o empresarios, al menos con estudios secundarios. El resto son profesionales con estudios universitarios. Estos hogares están muy bien equipados.</a:t>
            </a:r>
          </a:p>
          <a:p>
            <a:pPr algn="just" rtl="0" fontAlgn="base">
              <a:spcBef>
                <a:spcPts val="600"/>
              </a:spcBef>
              <a:spcAft>
                <a:spcPts val="600"/>
              </a:spcAft>
            </a:pPr>
            <a:r>
              <a:rPr lang="es-ES" sz="1400" b="1" noProof="0" dirty="0">
                <a:solidFill>
                  <a:schemeClr val="accent1"/>
                </a:solidFill>
              </a:rPr>
              <a:t>Grupo B - </a:t>
            </a:r>
            <a:r>
              <a:rPr lang="es-ES" sz="1400" dirty="0">
                <a:solidFill>
                  <a:schemeClr val="accent1"/>
                </a:solidFill>
              </a:rPr>
              <a:t>1/8 de los hogares con el segundo nivel socioeconómico más alto (puntuación de 1,18 a 1,38 veces la media). Nivel de vida superior a la media según la renta per cápita: 1,27 veces superior al hogar medio checo. Los cabezas de familia son en su mayoría empleados sin subordinados con estudios universitarios o directivos y empresarios con estudios secundarios. </a:t>
            </a:r>
          </a:p>
          <a:p>
            <a:pPr algn="just" rtl="0" fontAlgn="base">
              <a:spcBef>
                <a:spcPts val="600"/>
              </a:spcBef>
              <a:spcAft>
                <a:spcPts val="600"/>
              </a:spcAft>
            </a:pPr>
            <a:r>
              <a:rPr lang="es-ES" sz="1400" b="1" noProof="0" dirty="0">
                <a:solidFill>
                  <a:schemeClr val="accent1"/>
                </a:solidFill>
              </a:rPr>
              <a:t>Grupo C - </a:t>
            </a:r>
            <a:r>
              <a:rPr lang="es-ES" sz="1400" dirty="0">
                <a:solidFill>
                  <a:schemeClr val="accent1"/>
                </a:solidFill>
              </a:rPr>
              <a:t>3/8 de hogares con una renta per cápita media estimada - entre 0,87 y 1,18 veces la media. Según la puntuación, la categoría C se divide en 3 subcategorías: C1 (ligeramente por encima de la media), C2 (media) y C3 (ligeramente por debajo de la media). Las profesiones típicas de los jefes son las profesiones administrativas, las profesiones técnicas y los empleos en ventas y servicios. En su mayoría son asalariados sin subordinados con estudios secundarios (inferiores). Siguen predominando los hogares con un cabeza de familia económicamente activo, aproximadamente 1/8 está formado por hogares de pensionistas bien formados y equipados.</a:t>
            </a:r>
          </a:p>
        </p:txBody>
      </p:sp>
      <p:sp>
        <p:nvSpPr>
          <p:cNvPr id="4" name="Metin kutusu 2">
            <a:extLst>
              <a:ext uri="{FF2B5EF4-FFF2-40B4-BE49-F238E27FC236}">
                <a16:creationId xmlns:a16="http://schemas.microsoft.com/office/drawing/2014/main" id="{A54A159F-AB37-AED3-7189-CD4093475808}"/>
              </a:ext>
            </a:extLst>
          </p:cNvPr>
          <p:cNvSpPr txBox="1"/>
          <p:nvPr/>
        </p:nvSpPr>
        <p:spPr>
          <a:xfrm>
            <a:off x="501394" y="3968056"/>
            <a:ext cx="11353801" cy="1969770"/>
          </a:xfrm>
          <a:prstGeom prst="rect">
            <a:avLst/>
          </a:prstGeom>
          <a:solidFill>
            <a:schemeClr val="bg1">
              <a:lumMod val="60000"/>
              <a:lumOff val="40000"/>
            </a:schemeClr>
          </a:solidFill>
        </p:spPr>
        <p:txBody>
          <a:bodyPr wrap="square" lIns="91440" tIns="45720" rIns="91440" bIns="45720" anchor="t">
            <a:spAutoFit/>
          </a:bodyPr>
          <a:lstStyle/>
          <a:p>
            <a:pPr algn="just" rtl="0" fontAlgn="base">
              <a:spcBef>
                <a:spcPts val="600"/>
              </a:spcBef>
              <a:spcAft>
                <a:spcPts val="600"/>
              </a:spcAft>
            </a:pPr>
            <a:r>
              <a:rPr lang="es-ES" sz="1400" b="1" noProof="0" dirty="0">
                <a:solidFill>
                  <a:schemeClr val="accent1"/>
                </a:solidFill>
                <a:latin typeface="Raleway "/>
              </a:rPr>
              <a:t>Grupo D - </a:t>
            </a:r>
            <a:r>
              <a:rPr lang="es-ES" sz="1400" noProof="0" dirty="0">
                <a:solidFill>
                  <a:schemeClr val="accent1"/>
                </a:solidFill>
                <a:latin typeface="Raleway "/>
              </a:rPr>
              <a:t>1/4 según la renta per cápita estimada por debajo de los hogares medios (la renta per cápita es unas 0,75 veces superior a la media). Aquí ya predominan los hogares con cabeza económicamente inactiva - jubilados (alrededor del 67 % de los hogares). Los cabezas de familia económicamente activos suelen ser trabajadores menos cualificados o no cualificados y con un nivel educativo más bajo. El grupo se divide a su vez en dos subcategorías D1 y D2 según el nivel socioeconómico (cada 1/8 hogares).</a:t>
            </a:r>
          </a:p>
          <a:p>
            <a:pPr algn="just" rtl="0" fontAlgn="base">
              <a:spcBef>
                <a:spcPts val="600"/>
              </a:spcBef>
              <a:spcAft>
                <a:spcPts val="600"/>
              </a:spcAft>
            </a:pPr>
            <a:r>
              <a:rPr lang="es-ES" sz="1400" b="1" noProof="0" dirty="0">
                <a:solidFill>
                  <a:schemeClr val="accent1"/>
                </a:solidFill>
                <a:latin typeface="Raleway "/>
              </a:rPr>
              <a:t>Grupo E - </a:t>
            </a:r>
            <a:r>
              <a:rPr lang="es-ES" sz="1400" noProof="0" dirty="0">
                <a:solidFill>
                  <a:schemeClr val="accent1"/>
                </a:solidFill>
                <a:latin typeface="Raleway "/>
              </a:rPr>
              <a:t>en esta categoría hay 1/8 de los hogares más pobres en cuanto a la renta per cápita estimada; su índice de renta es aproximadamente 0,57 veces inferior a la media. Esta categoría está formada exclusivamente por hogares cuyo cabeza de familia es económicamente inactivo. Se trata de los pensionistas más pobres y peor equipados o de los hogares con cabeza de familia en paro, amas de casa, personas de baja por maternidad o estudiantes que no trabajan.</a:t>
            </a:r>
          </a:p>
        </p:txBody>
      </p:sp>
    </p:spTree>
    <p:extLst>
      <p:ext uri="{BB962C8B-B14F-4D97-AF65-F5344CB8AC3E}">
        <p14:creationId xmlns:p14="http://schemas.microsoft.com/office/powerpoint/2010/main" val="18236896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E79A53-7F21-DE9B-6432-2E320BE37165}"/>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FA64B69-AE38-982B-E7AC-CC62FD68F7B7}"/>
              </a:ext>
            </a:extLst>
          </p:cNvPr>
          <p:cNvSpPr txBox="1"/>
          <p:nvPr/>
        </p:nvSpPr>
        <p:spPr>
          <a:xfrm>
            <a:off x="246282" y="345015"/>
            <a:ext cx="6087407" cy="499945"/>
          </a:xfrm>
          <a:prstGeom prst="rect">
            <a:avLst/>
          </a:prstGeom>
          <a:noFill/>
        </p:spPr>
        <p:txBody>
          <a:bodyPr wrap="square" rtlCol="0">
            <a:spAutoFit/>
          </a:bodyPr>
          <a:lstStyle/>
          <a:p>
            <a:pPr>
              <a:lnSpc>
                <a:spcPct val="150000"/>
              </a:lnSpc>
            </a:pPr>
            <a:r>
              <a:rPr lang="es-ES" sz="2000" b="1" dirty="0">
                <a:solidFill>
                  <a:schemeClr val="bg1"/>
                </a:solidFill>
                <a:latin typeface="Raleway (Gövde)"/>
              </a:rPr>
              <a:t>Perfiles de Caso S.E.S</a:t>
            </a:r>
          </a:p>
        </p:txBody>
      </p:sp>
      <p:sp>
        <p:nvSpPr>
          <p:cNvPr id="4" name="Metin kutusu 3">
            <a:extLst>
              <a:ext uri="{FF2B5EF4-FFF2-40B4-BE49-F238E27FC236}">
                <a16:creationId xmlns:a16="http://schemas.microsoft.com/office/drawing/2014/main" id="{2BDF8000-EF84-C41C-EB3C-B7AA9F9EB5C8}"/>
              </a:ext>
            </a:extLst>
          </p:cNvPr>
          <p:cNvSpPr txBox="1"/>
          <p:nvPr/>
        </p:nvSpPr>
        <p:spPr>
          <a:xfrm>
            <a:off x="348672" y="1017647"/>
            <a:ext cx="3483100" cy="1815882"/>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es-ES" sz="1600" b="1" noProof="0" dirty="0">
                <a:solidFill>
                  <a:schemeClr val="accent1"/>
                </a:solidFill>
              </a:rPr>
              <a:t>A S.E.S</a:t>
            </a:r>
          </a:p>
          <a:p>
            <a:pPr algn="just" fontAlgn="base"/>
            <a:endParaRPr lang="es-ES" sz="1600" noProof="0" dirty="0">
              <a:solidFill>
                <a:schemeClr val="accent1"/>
              </a:solidFill>
            </a:endParaRPr>
          </a:p>
          <a:p>
            <a:pPr algn="just" fontAlgn="base"/>
            <a:r>
              <a:rPr lang="es-ES" sz="1600" noProof="0" dirty="0">
                <a:solidFill>
                  <a:schemeClr val="accent1"/>
                </a:solidFill>
              </a:rPr>
              <a:t>Alto ejecutivo</a:t>
            </a:r>
          </a:p>
          <a:p>
            <a:pPr algn="just" fontAlgn="base"/>
            <a:r>
              <a:rPr lang="es-ES" sz="1600" noProof="0" dirty="0">
                <a:solidFill>
                  <a:schemeClr val="accent1"/>
                </a:solidFill>
              </a:rPr>
              <a:t>Máster</a:t>
            </a:r>
          </a:p>
          <a:p>
            <a:pPr algn="just" fontAlgn="base"/>
            <a:r>
              <a:rPr lang="es-ES" sz="1600" noProof="0" dirty="0">
                <a:solidFill>
                  <a:schemeClr val="accent1"/>
                </a:solidFill>
              </a:rPr>
              <a:t>En activo</a:t>
            </a:r>
          </a:p>
          <a:p>
            <a:pPr algn="just" fontAlgn="base"/>
            <a:r>
              <a:rPr lang="es-ES" sz="1600" noProof="0" dirty="0">
                <a:solidFill>
                  <a:schemeClr val="accent1"/>
                </a:solidFill>
              </a:rPr>
              <a:t>Ingresos salariales de alto nivel</a:t>
            </a:r>
          </a:p>
          <a:p>
            <a:pPr algn="just" fontAlgn="base"/>
            <a:r>
              <a:rPr lang="es-ES" sz="1600" noProof="0" dirty="0">
                <a:solidFill>
                  <a:schemeClr val="accent1"/>
                </a:solidFill>
              </a:rPr>
              <a:t>Mejor calidad de vida </a:t>
            </a:r>
            <a:endParaRPr lang="es-ES" sz="1600" b="1" i="0" noProof="0" dirty="0">
              <a:solidFill>
                <a:srgbClr val="000000"/>
              </a:solidFill>
              <a:effectLst/>
              <a:latin typeface="Raleway "/>
            </a:endParaRPr>
          </a:p>
        </p:txBody>
      </p:sp>
      <p:pic>
        <p:nvPicPr>
          <p:cNvPr id="12" name="Resim 11" descr="insan yüzü, giyim, kişi, şahıs, gülümsemek, gülüş içeren bir resim&#10;&#10;Açıklama otomatik olarak oluşturuldu">
            <a:extLst>
              <a:ext uri="{FF2B5EF4-FFF2-40B4-BE49-F238E27FC236}">
                <a16:creationId xmlns:a16="http://schemas.microsoft.com/office/drawing/2014/main" id="{6C044D25-B5DF-191C-82AD-BC067E4426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2205" y="1691045"/>
            <a:ext cx="8564552" cy="5011783"/>
          </a:xfrm>
          <a:prstGeom prst="rect">
            <a:avLst/>
          </a:prstGeom>
        </p:spPr>
      </p:pic>
      <p:pic>
        <p:nvPicPr>
          <p:cNvPr id="18" name="Resim 17" descr="giyim, insan yüzü, kişi, şahıs, dizüstü içeren bir resim&#10;&#10;Açıklama otomatik olarak oluşturuldu">
            <a:extLst>
              <a:ext uri="{FF2B5EF4-FFF2-40B4-BE49-F238E27FC236}">
                <a16:creationId xmlns:a16="http://schemas.microsoft.com/office/drawing/2014/main" id="{557B79AE-1100-6878-D126-C76DCCCC10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42933" y="1612569"/>
            <a:ext cx="9740582" cy="5479078"/>
          </a:xfrm>
          <a:prstGeom prst="rect">
            <a:avLst/>
          </a:prstGeom>
        </p:spPr>
      </p:pic>
      <p:sp>
        <p:nvSpPr>
          <p:cNvPr id="19" name="Metin kutusu 18">
            <a:extLst>
              <a:ext uri="{FF2B5EF4-FFF2-40B4-BE49-F238E27FC236}">
                <a16:creationId xmlns:a16="http://schemas.microsoft.com/office/drawing/2014/main" id="{374B7EDD-E92D-A050-06EE-F32675E9C851}"/>
              </a:ext>
            </a:extLst>
          </p:cNvPr>
          <p:cNvSpPr txBox="1"/>
          <p:nvPr/>
        </p:nvSpPr>
        <p:spPr>
          <a:xfrm>
            <a:off x="8360230" y="1017647"/>
            <a:ext cx="3578472" cy="1815882"/>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es-ES" sz="1600" b="1" noProof="0" dirty="0">
                <a:solidFill>
                  <a:schemeClr val="accent1"/>
                </a:solidFill>
              </a:rPr>
              <a:t>C S.E.S</a:t>
            </a:r>
          </a:p>
          <a:p>
            <a:pPr algn="just" fontAlgn="base"/>
            <a:endParaRPr lang="es-ES" sz="1600" noProof="0" dirty="0">
              <a:solidFill>
                <a:schemeClr val="accent1"/>
              </a:solidFill>
            </a:endParaRPr>
          </a:p>
          <a:p>
            <a:pPr algn="just" fontAlgn="base"/>
            <a:r>
              <a:rPr lang="es-ES" sz="1600" noProof="0" dirty="0">
                <a:solidFill>
                  <a:schemeClr val="accent1"/>
                </a:solidFill>
              </a:rPr>
              <a:t>Graduado universitario</a:t>
            </a:r>
          </a:p>
          <a:p>
            <a:pPr algn="just" fontAlgn="base"/>
            <a:r>
              <a:rPr lang="es-ES" sz="1600" noProof="0" dirty="0">
                <a:solidFill>
                  <a:schemeClr val="accent1"/>
                </a:solidFill>
              </a:rPr>
              <a:t>Asistente de marketing</a:t>
            </a:r>
          </a:p>
          <a:p>
            <a:pPr algn="just" fontAlgn="base"/>
            <a:r>
              <a:rPr lang="es-ES" sz="1600" noProof="0" dirty="0">
                <a:solidFill>
                  <a:schemeClr val="accent1"/>
                </a:solidFill>
              </a:rPr>
              <a:t>Acaba de iniciar su trayectoria profesional</a:t>
            </a:r>
          </a:p>
          <a:p>
            <a:pPr algn="just" fontAlgn="base"/>
            <a:r>
              <a:rPr lang="es-ES" sz="1600" noProof="0" dirty="0">
                <a:solidFill>
                  <a:schemeClr val="accent1"/>
                </a:solidFill>
              </a:rPr>
              <a:t>Salario medio</a:t>
            </a:r>
            <a:endParaRPr lang="es-ES" sz="1600" b="1" i="0" noProof="0" dirty="0">
              <a:solidFill>
                <a:srgbClr val="000000"/>
              </a:solidFill>
              <a:effectLst/>
              <a:latin typeface="Raleway "/>
            </a:endParaRPr>
          </a:p>
        </p:txBody>
      </p:sp>
      <p:sp>
        <p:nvSpPr>
          <p:cNvPr id="20" name="Ok: Aşağı 19">
            <a:extLst>
              <a:ext uri="{FF2B5EF4-FFF2-40B4-BE49-F238E27FC236}">
                <a16:creationId xmlns:a16="http://schemas.microsoft.com/office/drawing/2014/main" id="{6AC055BE-1B1A-5072-4D30-1072B6BB8E8D}"/>
              </a:ext>
            </a:extLst>
          </p:cNvPr>
          <p:cNvSpPr/>
          <p:nvPr/>
        </p:nvSpPr>
        <p:spPr>
          <a:xfrm>
            <a:off x="1970507" y="3254198"/>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s-ES" noProof="0" dirty="0"/>
          </a:p>
        </p:txBody>
      </p:sp>
      <p:sp>
        <p:nvSpPr>
          <p:cNvPr id="22" name="Ok: Aşağı 21">
            <a:extLst>
              <a:ext uri="{FF2B5EF4-FFF2-40B4-BE49-F238E27FC236}">
                <a16:creationId xmlns:a16="http://schemas.microsoft.com/office/drawing/2014/main" id="{44A88056-2DBB-E5D3-538A-E1B2A98D77DE}"/>
              </a:ext>
            </a:extLst>
          </p:cNvPr>
          <p:cNvSpPr/>
          <p:nvPr/>
        </p:nvSpPr>
        <p:spPr>
          <a:xfrm>
            <a:off x="10030004" y="3292010"/>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s-ES" noProof="0" dirty="0"/>
          </a:p>
        </p:txBody>
      </p:sp>
      <p:sp>
        <p:nvSpPr>
          <p:cNvPr id="24" name="Metin kutusu 23">
            <a:extLst>
              <a:ext uri="{FF2B5EF4-FFF2-40B4-BE49-F238E27FC236}">
                <a16:creationId xmlns:a16="http://schemas.microsoft.com/office/drawing/2014/main" id="{10E1AB9D-0CA4-4CC7-220D-74F4F4628CCB}"/>
              </a:ext>
            </a:extLst>
          </p:cNvPr>
          <p:cNvSpPr txBox="1"/>
          <p:nvPr/>
        </p:nvSpPr>
        <p:spPr>
          <a:xfrm>
            <a:off x="4584448" y="1017647"/>
            <a:ext cx="3234267" cy="2062103"/>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es-ES" sz="1600" b="1" noProof="0" dirty="0">
                <a:solidFill>
                  <a:schemeClr val="accent1"/>
                </a:solidFill>
              </a:rPr>
              <a:t>B S.E.S</a:t>
            </a:r>
          </a:p>
          <a:p>
            <a:pPr algn="just" fontAlgn="base"/>
            <a:endParaRPr lang="es-ES" sz="1600" noProof="0" dirty="0">
              <a:solidFill>
                <a:schemeClr val="accent1"/>
              </a:solidFill>
            </a:endParaRPr>
          </a:p>
          <a:p>
            <a:pPr fontAlgn="base"/>
            <a:r>
              <a:rPr lang="es-ES" sz="1600" noProof="0" dirty="0">
                <a:solidFill>
                  <a:schemeClr val="accent1"/>
                </a:solidFill>
              </a:rPr>
              <a:t>Funcionarios no directivos / personal técnico</a:t>
            </a:r>
          </a:p>
          <a:p>
            <a:pPr fontAlgn="base"/>
            <a:r>
              <a:rPr lang="es-ES" sz="1600" noProof="0" dirty="0">
                <a:solidFill>
                  <a:schemeClr val="accent1"/>
                </a:solidFill>
              </a:rPr>
              <a:t>Titulación universitaria o equivalente</a:t>
            </a:r>
          </a:p>
          <a:p>
            <a:pPr fontAlgn="base"/>
            <a:r>
              <a:rPr lang="es-ES" sz="1600" noProof="0" dirty="0">
                <a:solidFill>
                  <a:schemeClr val="accent1"/>
                </a:solidFill>
              </a:rPr>
              <a:t>Salario de nivel medio-alto</a:t>
            </a:r>
          </a:p>
          <a:p>
            <a:pPr fontAlgn="base"/>
            <a:r>
              <a:rPr lang="es-ES" sz="1600" noProof="0" dirty="0">
                <a:solidFill>
                  <a:schemeClr val="accent1"/>
                </a:solidFill>
              </a:rPr>
              <a:t>Buen nivel de vida</a:t>
            </a:r>
            <a:endParaRPr lang="es-ES" sz="1600" b="1" i="0" noProof="0" dirty="0">
              <a:solidFill>
                <a:srgbClr val="000000"/>
              </a:solidFill>
              <a:effectLst/>
              <a:latin typeface="Raleway "/>
            </a:endParaRPr>
          </a:p>
        </p:txBody>
      </p:sp>
      <p:pic>
        <p:nvPicPr>
          <p:cNvPr id="26" name="Resim 25" descr="giyim, kişi, şahıs, insan yüzü, ayakta durma içeren bir resim&#10;&#10;Açıklama otomatik olarak oluşturuldu">
            <a:extLst>
              <a:ext uri="{FF2B5EF4-FFF2-40B4-BE49-F238E27FC236}">
                <a16:creationId xmlns:a16="http://schemas.microsoft.com/office/drawing/2014/main" id="{7B600042-4E13-1272-EA85-F1E4F5117B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2167" y="844960"/>
            <a:ext cx="10106987" cy="5685181"/>
          </a:xfrm>
          <a:prstGeom prst="rect">
            <a:avLst/>
          </a:prstGeom>
        </p:spPr>
      </p:pic>
      <p:sp>
        <p:nvSpPr>
          <p:cNvPr id="27" name="Metin kutusu 26">
            <a:extLst>
              <a:ext uri="{FF2B5EF4-FFF2-40B4-BE49-F238E27FC236}">
                <a16:creationId xmlns:a16="http://schemas.microsoft.com/office/drawing/2014/main" id="{E89D0D8C-7130-BDFC-9EF8-5B7129AD9779}"/>
              </a:ext>
            </a:extLst>
          </p:cNvPr>
          <p:cNvSpPr txBox="1"/>
          <p:nvPr/>
        </p:nvSpPr>
        <p:spPr>
          <a:xfrm>
            <a:off x="3048811" y="6580191"/>
            <a:ext cx="6094378" cy="246221"/>
          </a:xfrm>
          <a:prstGeom prst="rect">
            <a:avLst/>
          </a:prstGeom>
          <a:noFill/>
        </p:spPr>
        <p:txBody>
          <a:bodyPr wrap="square">
            <a:spAutoFit/>
          </a:bodyPr>
          <a:lstStyle/>
          <a:p>
            <a:pPr algn="ctr"/>
            <a:r>
              <a:rPr lang="es-ES" sz="1000" dirty="0">
                <a:solidFill>
                  <a:schemeClr val="accent1"/>
                </a:solidFill>
              </a:rPr>
              <a:t>Fuente de imágenes</a:t>
            </a:r>
            <a:r>
              <a:rPr lang="es-ES" sz="1000" noProof="0" dirty="0">
                <a:solidFill>
                  <a:schemeClr val="accent1"/>
                </a:solidFill>
              </a:rPr>
              <a:t>: Istockphoto.com</a:t>
            </a:r>
          </a:p>
        </p:txBody>
      </p:sp>
    </p:spTree>
    <p:extLst>
      <p:ext uri="{BB962C8B-B14F-4D97-AF65-F5344CB8AC3E}">
        <p14:creationId xmlns:p14="http://schemas.microsoft.com/office/powerpoint/2010/main" val="5828042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29391-1542-3798-452F-D036FEA36EB3}"/>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5788A1F-B631-3486-9398-FF4D162C845E}"/>
              </a:ext>
            </a:extLst>
          </p:cNvPr>
          <p:cNvSpPr txBox="1"/>
          <p:nvPr/>
        </p:nvSpPr>
        <p:spPr>
          <a:xfrm>
            <a:off x="278558" y="336545"/>
            <a:ext cx="6087407" cy="499945"/>
          </a:xfrm>
          <a:prstGeom prst="rect">
            <a:avLst/>
          </a:prstGeom>
          <a:noFill/>
        </p:spPr>
        <p:txBody>
          <a:bodyPr wrap="square" rtlCol="0">
            <a:spAutoFit/>
          </a:bodyPr>
          <a:lstStyle/>
          <a:p>
            <a:pPr>
              <a:lnSpc>
                <a:spcPct val="150000"/>
              </a:lnSpc>
            </a:pPr>
            <a:r>
              <a:rPr lang="es-ES" sz="2000" b="1" noProof="0" dirty="0">
                <a:solidFill>
                  <a:schemeClr val="bg1"/>
                </a:solidFill>
              </a:rPr>
              <a:t>Perfiles de Caso S.E.S</a:t>
            </a:r>
          </a:p>
        </p:txBody>
      </p:sp>
      <p:sp>
        <p:nvSpPr>
          <p:cNvPr id="16" name="Metin kutusu 15">
            <a:extLst>
              <a:ext uri="{FF2B5EF4-FFF2-40B4-BE49-F238E27FC236}">
                <a16:creationId xmlns:a16="http://schemas.microsoft.com/office/drawing/2014/main" id="{64A9AF3F-E4C1-FA7C-F917-DA3DEE3F51D7}"/>
              </a:ext>
            </a:extLst>
          </p:cNvPr>
          <p:cNvSpPr txBox="1"/>
          <p:nvPr/>
        </p:nvSpPr>
        <p:spPr>
          <a:xfrm>
            <a:off x="1390106" y="952416"/>
            <a:ext cx="3234267" cy="1569660"/>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es-ES" sz="1600" b="1" noProof="0" dirty="0">
                <a:solidFill>
                  <a:schemeClr val="accent1"/>
                </a:solidFill>
              </a:rPr>
              <a:t>D S.E.S</a:t>
            </a:r>
          </a:p>
          <a:p>
            <a:pPr algn="just" fontAlgn="base"/>
            <a:endParaRPr lang="es-ES" sz="1600" b="1" noProof="0" dirty="0">
              <a:solidFill>
                <a:schemeClr val="accent1"/>
              </a:solidFill>
            </a:endParaRPr>
          </a:p>
          <a:p>
            <a:pPr fontAlgn="base"/>
            <a:r>
              <a:rPr lang="es-ES" sz="1600" noProof="0" dirty="0">
                <a:solidFill>
                  <a:schemeClr val="accent1"/>
                </a:solidFill>
              </a:rPr>
              <a:t>Nivel educativo bajo o medio</a:t>
            </a:r>
          </a:p>
          <a:p>
            <a:pPr fontAlgn="base"/>
            <a:r>
              <a:rPr lang="es-ES" sz="1600" noProof="0" dirty="0">
                <a:solidFill>
                  <a:schemeClr val="accent1"/>
                </a:solidFill>
              </a:rPr>
              <a:t>Con empleo temporal o permanente</a:t>
            </a:r>
          </a:p>
          <a:p>
            <a:pPr fontAlgn="base"/>
            <a:r>
              <a:rPr lang="es-ES" sz="1600" noProof="0" dirty="0">
                <a:solidFill>
                  <a:schemeClr val="accent1"/>
                </a:solidFill>
              </a:rPr>
              <a:t>Bajos ingresos</a:t>
            </a:r>
            <a:endParaRPr lang="es-ES" sz="1600" b="1" i="0" noProof="0" dirty="0">
              <a:solidFill>
                <a:srgbClr val="000000"/>
              </a:solidFill>
              <a:effectLst/>
              <a:latin typeface="Raleway "/>
            </a:endParaRPr>
          </a:p>
        </p:txBody>
      </p:sp>
      <p:sp>
        <p:nvSpPr>
          <p:cNvPr id="22" name="Ok: Aşağı 21">
            <a:extLst>
              <a:ext uri="{FF2B5EF4-FFF2-40B4-BE49-F238E27FC236}">
                <a16:creationId xmlns:a16="http://schemas.microsoft.com/office/drawing/2014/main" id="{03BA345B-6B38-D27D-719B-16412A7867FA}"/>
              </a:ext>
            </a:extLst>
          </p:cNvPr>
          <p:cNvSpPr/>
          <p:nvPr/>
        </p:nvSpPr>
        <p:spPr>
          <a:xfrm>
            <a:off x="2722194" y="3208286"/>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s-ES" noProof="0" dirty="0"/>
          </a:p>
        </p:txBody>
      </p:sp>
      <p:pic>
        <p:nvPicPr>
          <p:cNvPr id="5" name="Resim 4" descr="giyim, kişi, şahıs, sarı, gömlek, tişört içeren bir resim&#10;&#10;Açıklama otomatik olarak oluşturuldu">
            <a:extLst>
              <a:ext uri="{FF2B5EF4-FFF2-40B4-BE49-F238E27FC236}">
                <a16:creationId xmlns:a16="http://schemas.microsoft.com/office/drawing/2014/main" id="{756D6202-1E94-0B83-229C-DE22C8E09F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0119" y="1706225"/>
            <a:ext cx="9250437" cy="5203371"/>
          </a:xfrm>
          <a:prstGeom prst="rect">
            <a:avLst/>
          </a:prstGeom>
        </p:spPr>
      </p:pic>
      <p:sp>
        <p:nvSpPr>
          <p:cNvPr id="8" name="Metin kutusu 7">
            <a:extLst>
              <a:ext uri="{FF2B5EF4-FFF2-40B4-BE49-F238E27FC236}">
                <a16:creationId xmlns:a16="http://schemas.microsoft.com/office/drawing/2014/main" id="{6FFF4A66-023A-E84F-2D4C-CA509745C2B1}"/>
              </a:ext>
            </a:extLst>
          </p:cNvPr>
          <p:cNvSpPr txBox="1"/>
          <p:nvPr/>
        </p:nvSpPr>
        <p:spPr>
          <a:xfrm>
            <a:off x="7478391" y="952416"/>
            <a:ext cx="3008482" cy="1815882"/>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es-ES" sz="1600" b="1" noProof="0" dirty="0">
                <a:solidFill>
                  <a:schemeClr val="accent1"/>
                </a:solidFill>
              </a:rPr>
              <a:t>E S.E.S</a:t>
            </a:r>
          </a:p>
          <a:p>
            <a:pPr algn="just" fontAlgn="base"/>
            <a:endParaRPr lang="es-ES" sz="1600" noProof="0" dirty="0">
              <a:solidFill>
                <a:schemeClr val="accent1"/>
              </a:solidFill>
            </a:endParaRPr>
          </a:p>
          <a:p>
            <a:pPr algn="just" fontAlgn="base"/>
            <a:r>
              <a:rPr lang="es-ES" sz="1600" noProof="0" dirty="0">
                <a:solidFill>
                  <a:schemeClr val="accent1"/>
                </a:solidFill>
              </a:rPr>
              <a:t>Graduado en educación secundaria (o incluso menos)</a:t>
            </a:r>
          </a:p>
          <a:p>
            <a:pPr algn="just" fontAlgn="base"/>
            <a:r>
              <a:rPr lang="es-ES" sz="1600" noProof="0" dirty="0">
                <a:solidFill>
                  <a:schemeClr val="accent1"/>
                </a:solidFill>
              </a:rPr>
              <a:t>Desempleado</a:t>
            </a:r>
          </a:p>
          <a:p>
            <a:pPr algn="just" fontAlgn="base"/>
            <a:r>
              <a:rPr lang="es-ES" sz="1600" noProof="0" dirty="0">
                <a:solidFill>
                  <a:schemeClr val="accent1"/>
                </a:solidFill>
              </a:rPr>
              <a:t>Nivel de vida bajo</a:t>
            </a:r>
            <a:endParaRPr lang="es-ES" sz="1600" b="1" i="0" noProof="0" dirty="0">
              <a:solidFill>
                <a:schemeClr val="accent1"/>
              </a:solidFill>
              <a:effectLst/>
              <a:latin typeface="Raleway "/>
            </a:endParaRPr>
          </a:p>
          <a:p>
            <a:pPr algn="just" fontAlgn="base"/>
            <a:endParaRPr lang="es-ES" sz="1600" b="1" i="0" noProof="0" dirty="0">
              <a:solidFill>
                <a:srgbClr val="000000"/>
              </a:solidFill>
              <a:effectLst/>
              <a:latin typeface="Raleway "/>
            </a:endParaRPr>
          </a:p>
        </p:txBody>
      </p:sp>
      <p:pic>
        <p:nvPicPr>
          <p:cNvPr id="9" name="Resim 8" descr="giyim, insan yüzü, adam, insan, kişi, şahıs içeren bir resim&#10;&#10;Açıklama otomatik olarak oluşturuldu">
            <a:extLst>
              <a:ext uri="{FF2B5EF4-FFF2-40B4-BE49-F238E27FC236}">
                <a16:creationId xmlns:a16="http://schemas.microsoft.com/office/drawing/2014/main" id="{DAB6365A-823D-0407-F66B-EDDAA23357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9320" y="1195613"/>
            <a:ext cx="10066466" cy="5662387"/>
          </a:xfrm>
          <a:prstGeom prst="rect">
            <a:avLst/>
          </a:prstGeom>
        </p:spPr>
      </p:pic>
      <p:sp>
        <p:nvSpPr>
          <p:cNvPr id="10" name="Ok: Aşağı 9">
            <a:extLst>
              <a:ext uri="{FF2B5EF4-FFF2-40B4-BE49-F238E27FC236}">
                <a16:creationId xmlns:a16="http://schemas.microsoft.com/office/drawing/2014/main" id="{AC404AAF-FA07-8625-AA07-628D34AEA2C8}"/>
              </a:ext>
            </a:extLst>
          </p:cNvPr>
          <p:cNvSpPr/>
          <p:nvPr/>
        </p:nvSpPr>
        <p:spPr>
          <a:xfrm>
            <a:off x="8758363" y="3272246"/>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s-ES" noProof="0" dirty="0"/>
          </a:p>
        </p:txBody>
      </p:sp>
      <p:sp>
        <p:nvSpPr>
          <p:cNvPr id="11" name="Metin kutusu 10">
            <a:extLst>
              <a:ext uri="{FF2B5EF4-FFF2-40B4-BE49-F238E27FC236}">
                <a16:creationId xmlns:a16="http://schemas.microsoft.com/office/drawing/2014/main" id="{BD05F165-060B-2541-5803-E80322E9CAD7}"/>
              </a:ext>
            </a:extLst>
          </p:cNvPr>
          <p:cNvSpPr txBox="1"/>
          <p:nvPr/>
        </p:nvSpPr>
        <p:spPr>
          <a:xfrm>
            <a:off x="4289446" y="6521455"/>
            <a:ext cx="3613107" cy="246221"/>
          </a:xfrm>
          <a:prstGeom prst="rect">
            <a:avLst/>
          </a:prstGeom>
          <a:noFill/>
        </p:spPr>
        <p:txBody>
          <a:bodyPr wrap="square">
            <a:spAutoFit/>
          </a:bodyPr>
          <a:lstStyle/>
          <a:p>
            <a:pPr algn="ctr"/>
            <a:r>
              <a:rPr lang="es-ES" sz="1000" dirty="0">
                <a:solidFill>
                  <a:schemeClr val="accent1"/>
                </a:solidFill>
              </a:rPr>
              <a:t>Fuente de imágenes</a:t>
            </a:r>
            <a:r>
              <a:rPr lang="es-ES" sz="1000" noProof="0" dirty="0">
                <a:solidFill>
                  <a:schemeClr val="accent1"/>
                </a:solidFill>
              </a:rPr>
              <a:t>: Istockphoto.com</a:t>
            </a:r>
          </a:p>
        </p:txBody>
      </p:sp>
    </p:spTree>
    <p:extLst>
      <p:ext uri="{BB962C8B-B14F-4D97-AF65-F5344CB8AC3E}">
        <p14:creationId xmlns:p14="http://schemas.microsoft.com/office/powerpoint/2010/main" val="30218094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061035-9578-C93A-2E1C-D98279EA6016}"/>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88B2A859-200B-D731-E66B-C85C508AE688}"/>
              </a:ext>
            </a:extLst>
          </p:cNvPr>
          <p:cNvSpPr txBox="1"/>
          <p:nvPr/>
        </p:nvSpPr>
        <p:spPr>
          <a:xfrm>
            <a:off x="356935" y="529295"/>
            <a:ext cx="11741570" cy="499945"/>
          </a:xfrm>
          <a:prstGeom prst="rect">
            <a:avLst/>
          </a:prstGeom>
          <a:noFill/>
        </p:spPr>
        <p:txBody>
          <a:bodyPr wrap="square" rtlCol="0">
            <a:spAutoFit/>
          </a:bodyPr>
          <a:lstStyle/>
          <a:p>
            <a:pPr>
              <a:lnSpc>
                <a:spcPct val="150000"/>
              </a:lnSpc>
            </a:pPr>
            <a:r>
              <a:rPr lang="es-ES" sz="2000" b="1" noProof="0" dirty="0">
                <a:solidFill>
                  <a:schemeClr val="bg1"/>
                </a:solidFill>
              </a:rPr>
              <a:t>Un ejemplo de perfil generacional 2/2​</a:t>
            </a:r>
          </a:p>
        </p:txBody>
      </p:sp>
      <p:sp>
        <p:nvSpPr>
          <p:cNvPr id="7" name="Metin kutusu 6">
            <a:extLst>
              <a:ext uri="{FF2B5EF4-FFF2-40B4-BE49-F238E27FC236}">
                <a16:creationId xmlns:a16="http://schemas.microsoft.com/office/drawing/2014/main" id="{36407AA9-A6B6-A29F-0990-F994D2613213}"/>
              </a:ext>
            </a:extLst>
          </p:cNvPr>
          <p:cNvSpPr txBox="1"/>
          <p:nvPr/>
        </p:nvSpPr>
        <p:spPr>
          <a:xfrm>
            <a:off x="356935" y="1214256"/>
            <a:ext cx="5261813" cy="6494085"/>
          </a:xfrm>
          <a:prstGeom prst="rect">
            <a:avLst/>
          </a:prstGeom>
          <a:noFill/>
        </p:spPr>
        <p:txBody>
          <a:bodyPr wrap="square">
            <a:spAutoFit/>
          </a:bodyPr>
          <a:lstStyle/>
          <a:p>
            <a:pPr algn="just" rtl="0" fontAlgn="base">
              <a:spcBef>
                <a:spcPts val="600"/>
              </a:spcBef>
              <a:spcAft>
                <a:spcPts val="600"/>
              </a:spcAft>
            </a:pPr>
            <a:r>
              <a:rPr lang="es-ES" sz="1600" b="0" i="0" noProof="0" dirty="0">
                <a:solidFill>
                  <a:srgbClr val="000000"/>
                </a:solidFill>
                <a:effectLst/>
                <a:latin typeface="Raleway "/>
              </a:rPr>
              <a:t>Las generaciones son una de las agrupaciones más básicas e importantes utilizadas en la segmentación del mercado. El comportamiento de compra de cada generación difiere significativamente. Esta situación hace que sea esencial determinar estrategias de marketing específicas para las generaciones. Aunque los grupos generacionales se definen en diferentes rangos de edad, a continuación, compartimos un ejemplo de agrupación.​</a:t>
            </a:r>
          </a:p>
          <a:p>
            <a:pPr>
              <a:spcBef>
                <a:spcPts val="600"/>
              </a:spcBef>
              <a:spcAft>
                <a:spcPts val="600"/>
              </a:spcAft>
            </a:pPr>
            <a:r>
              <a:rPr lang="es-ES" sz="1600" b="0" i="0" noProof="0" dirty="0">
                <a:solidFill>
                  <a:srgbClr val="000000"/>
                </a:solidFill>
                <a:effectLst/>
                <a:latin typeface="Raleway "/>
              </a:rPr>
              <a:t>​</a:t>
            </a:r>
            <a:r>
              <a:rPr lang="es-ES" sz="1600" b="1" noProof="0" dirty="0">
                <a:solidFill>
                  <a:schemeClr val="accent1"/>
                </a:solidFill>
              </a:rPr>
              <a:t>Generación Z: </a:t>
            </a:r>
            <a:r>
              <a:rPr lang="es-ES" sz="1600" noProof="0" dirty="0">
                <a:solidFill>
                  <a:schemeClr val="accent1"/>
                </a:solidFill>
              </a:rPr>
              <a:t>Edad 18-24</a:t>
            </a:r>
          </a:p>
          <a:p>
            <a:pPr>
              <a:spcBef>
                <a:spcPts val="600"/>
              </a:spcBef>
              <a:spcAft>
                <a:spcPts val="600"/>
              </a:spcAft>
            </a:pPr>
            <a:r>
              <a:rPr lang="es-ES" sz="1600" b="1" noProof="0" dirty="0">
                <a:solidFill>
                  <a:schemeClr val="accent1"/>
                </a:solidFill>
              </a:rPr>
              <a:t>Millennials – Generación Y</a:t>
            </a:r>
            <a:r>
              <a:rPr lang="es-ES" sz="1600" noProof="0" dirty="0">
                <a:solidFill>
                  <a:schemeClr val="accent1"/>
                </a:solidFill>
              </a:rPr>
              <a:t>: Edad 25-40</a:t>
            </a:r>
          </a:p>
          <a:p>
            <a:pPr>
              <a:spcBef>
                <a:spcPts val="600"/>
              </a:spcBef>
              <a:spcAft>
                <a:spcPts val="600"/>
              </a:spcAft>
            </a:pPr>
            <a:r>
              <a:rPr lang="es-ES" sz="1600" b="1" noProof="0" dirty="0">
                <a:solidFill>
                  <a:schemeClr val="accent1"/>
                </a:solidFill>
              </a:rPr>
              <a:t>Generación X</a:t>
            </a:r>
            <a:r>
              <a:rPr lang="es-ES" sz="1600" noProof="0" dirty="0">
                <a:solidFill>
                  <a:schemeClr val="accent1"/>
                </a:solidFill>
              </a:rPr>
              <a:t>: Edad 41-56</a:t>
            </a:r>
          </a:p>
          <a:p>
            <a:pPr>
              <a:spcBef>
                <a:spcPts val="600"/>
              </a:spcBef>
              <a:spcAft>
                <a:spcPts val="600"/>
              </a:spcAft>
            </a:pPr>
            <a:r>
              <a:rPr lang="es-ES" sz="1600" b="1" noProof="0" dirty="0">
                <a:solidFill>
                  <a:schemeClr val="accent1"/>
                </a:solidFill>
              </a:rPr>
              <a:t>Baby Boomers: </a:t>
            </a:r>
            <a:r>
              <a:rPr lang="es-ES" sz="1600" noProof="0" dirty="0">
                <a:solidFill>
                  <a:schemeClr val="accent1"/>
                </a:solidFill>
              </a:rPr>
              <a:t>Edad 57-74</a:t>
            </a:r>
          </a:p>
          <a:p>
            <a:pPr algn="just" rtl="0" fontAlgn="base">
              <a:spcBef>
                <a:spcPts val="600"/>
              </a:spcBef>
              <a:spcAft>
                <a:spcPts val="600"/>
              </a:spcAft>
            </a:pPr>
            <a:endParaRPr lang="es-ES" sz="1400" b="0" i="0" noProof="0" dirty="0">
              <a:solidFill>
                <a:srgbClr val="000000"/>
              </a:solidFill>
              <a:effectLst/>
              <a:latin typeface="Raleway "/>
            </a:endParaRPr>
          </a:p>
          <a:p>
            <a:pPr algn="just" rtl="0" fontAlgn="base">
              <a:spcBef>
                <a:spcPts val="600"/>
              </a:spcBef>
              <a:spcAft>
                <a:spcPts val="600"/>
              </a:spcAft>
            </a:pPr>
            <a:endParaRPr lang="es-ES" sz="1400" b="0" i="0" noProof="0" dirty="0">
              <a:solidFill>
                <a:srgbClr val="000000"/>
              </a:solidFill>
              <a:effectLst/>
              <a:latin typeface="Raleway "/>
            </a:endParaRPr>
          </a:p>
          <a:p>
            <a:pPr algn="just" rtl="0" fontAlgn="base">
              <a:spcBef>
                <a:spcPts val="600"/>
              </a:spcBef>
              <a:spcAft>
                <a:spcPts val="600"/>
              </a:spcAft>
            </a:pPr>
            <a:r>
              <a:rPr lang="es-ES" sz="1400" b="0" i="0" noProof="0" dirty="0">
                <a:solidFill>
                  <a:srgbClr val="000000"/>
                </a:solidFill>
                <a:effectLst/>
                <a:latin typeface="Raleway "/>
              </a:rPr>
              <a:t>​</a:t>
            </a:r>
          </a:p>
          <a:p>
            <a:pPr algn="just" rtl="0" fontAlgn="base">
              <a:spcBef>
                <a:spcPts val="600"/>
              </a:spcBef>
              <a:spcAft>
                <a:spcPts val="600"/>
              </a:spcAft>
            </a:pPr>
            <a:endParaRPr lang="es-ES" sz="1400" b="0" i="0" noProof="0" dirty="0">
              <a:solidFill>
                <a:srgbClr val="000000"/>
              </a:solidFill>
              <a:effectLst/>
              <a:latin typeface="Raleway "/>
            </a:endParaRPr>
          </a:p>
          <a:p>
            <a:pPr algn="just" rtl="0" fontAlgn="base">
              <a:spcBef>
                <a:spcPts val="600"/>
              </a:spcBef>
              <a:spcAft>
                <a:spcPts val="600"/>
              </a:spcAft>
            </a:pPr>
            <a:r>
              <a:rPr lang="es-ES" sz="1400" b="0" i="0" noProof="0" dirty="0">
                <a:solidFill>
                  <a:srgbClr val="000000"/>
                </a:solidFill>
                <a:effectLst/>
                <a:latin typeface="Raleway "/>
              </a:rPr>
              <a:t>​</a:t>
            </a:r>
          </a:p>
          <a:p>
            <a:pPr algn="just" rtl="0" fontAlgn="base">
              <a:spcBef>
                <a:spcPts val="600"/>
              </a:spcBef>
              <a:spcAft>
                <a:spcPts val="600"/>
              </a:spcAft>
            </a:pPr>
            <a:endParaRPr lang="es-ES" sz="1400" b="0" i="0" noProof="0" dirty="0">
              <a:solidFill>
                <a:srgbClr val="000000"/>
              </a:solidFill>
              <a:effectLst/>
              <a:latin typeface="Raleway "/>
            </a:endParaRPr>
          </a:p>
          <a:p>
            <a:pPr algn="just" rtl="0" fontAlgn="base">
              <a:spcBef>
                <a:spcPts val="600"/>
              </a:spcBef>
              <a:spcAft>
                <a:spcPts val="600"/>
              </a:spcAft>
            </a:pPr>
            <a:r>
              <a:rPr lang="es-ES" sz="1400" b="0" i="0" noProof="0" dirty="0">
                <a:solidFill>
                  <a:srgbClr val="000000"/>
                </a:solidFill>
                <a:effectLst/>
                <a:latin typeface="Raleway "/>
              </a:rPr>
              <a:t>​</a:t>
            </a:r>
          </a:p>
        </p:txBody>
      </p:sp>
      <p:pic>
        <p:nvPicPr>
          <p:cNvPr id="12" name="Resim 11">
            <a:extLst>
              <a:ext uri="{FF2B5EF4-FFF2-40B4-BE49-F238E27FC236}">
                <a16:creationId xmlns:a16="http://schemas.microsoft.com/office/drawing/2014/main" id="{819C9E3C-2328-B2F8-F9F7-538D10248A13}"/>
              </a:ext>
            </a:extLst>
          </p:cNvPr>
          <p:cNvPicPr>
            <a:picLocks noChangeAspect="1"/>
          </p:cNvPicPr>
          <p:nvPr/>
        </p:nvPicPr>
        <p:blipFill>
          <a:blip r:embed="rId3"/>
          <a:stretch>
            <a:fillRect/>
          </a:stretch>
        </p:blipFill>
        <p:spPr>
          <a:xfrm>
            <a:off x="7356964" y="1325880"/>
            <a:ext cx="3167021" cy="3863566"/>
          </a:xfrm>
          <a:prstGeom prst="rect">
            <a:avLst/>
          </a:prstGeom>
        </p:spPr>
      </p:pic>
      <p:sp>
        <p:nvSpPr>
          <p:cNvPr id="5" name="Metin kutusu 4">
            <a:extLst>
              <a:ext uri="{FF2B5EF4-FFF2-40B4-BE49-F238E27FC236}">
                <a16:creationId xmlns:a16="http://schemas.microsoft.com/office/drawing/2014/main" id="{F113DD36-E280-E0F0-4F35-BFDC25ED2050}"/>
              </a:ext>
            </a:extLst>
          </p:cNvPr>
          <p:cNvSpPr txBox="1"/>
          <p:nvPr/>
        </p:nvSpPr>
        <p:spPr>
          <a:xfrm>
            <a:off x="5914003" y="5294729"/>
            <a:ext cx="6094378" cy="246221"/>
          </a:xfrm>
          <a:prstGeom prst="rect">
            <a:avLst/>
          </a:prstGeom>
          <a:noFill/>
        </p:spPr>
        <p:txBody>
          <a:bodyPr wrap="square">
            <a:spAutoFit/>
          </a:bodyPr>
          <a:lstStyle/>
          <a:p>
            <a:pPr algn="ctr"/>
            <a:r>
              <a:rPr lang="es-ES" sz="1000" dirty="0">
                <a:solidFill>
                  <a:schemeClr val="accent1"/>
                </a:solidFill>
              </a:rPr>
              <a:t>Fuente de Imagen</a:t>
            </a:r>
            <a:r>
              <a:rPr lang="es-ES" sz="1000" noProof="0" dirty="0">
                <a:solidFill>
                  <a:schemeClr val="accent1"/>
                </a:solidFill>
              </a:rPr>
              <a:t>: Istockphoto.com</a:t>
            </a:r>
          </a:p>
        </p:txBody>
      </p:sp>
    </p:spTree>
    <p:extLst>
      <p:ext uri="{BB962C8B-B14F-4D97-AF65-F5344CB8AC3E}">
        <p14:creationId xmlns:p14="http://schemas.microsoft.com/office/powerpoint/2010/main" val="178454373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C5DBA9-F52E-2C32-60AA-604681C83A2A}"/>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4BD5CCDF-969F-D5B4-849C-717A46088E04}"/>
              </a:ext>
            </a:extLst>
          </p:cNvPr>
          <p:cNvSpPr txBox="1"/>
          <p:nvPr/>
        </p:nvSpPr>
        <p:spPr>
          <a:xfrm>
            <a:off x="356935" y="529295"/>
            <a:ext cx="11741570" cy="400110"/>
          </a:xfrm>
          <a:prstGeom prst="rect">
            <a:avLst/>
          </a:prstGeom>
          <a:noFill/>
        </p:spPr>
        <p:txBody>
          <a:bodyPr wrap="square" rtlCol="0">
            <a:spAutoFit/>
          </a:bodyPr>
          <a:lstStyle/>
          <a:p>
            <a:pPr algn="l"/>
            <a:r>
              <a:rPr lang="es-ES" sz="2000" b="1" i="0" u="none" strike="noStrike" noProof="0" dirty="0">
                <a:solidFill>
                  <a:schemeClr val="bg1"/>
                </a:solidFill>
                <a:effectLst/>
                <a:latin typeface="Raleway "/>
              </a:rPr>
              <a:t>Tendencias del consumo europeo: Diferencias generacionales</a:t>
            </a:r>
          </a:p>
        </p:txBody>
      </p:sp>
      <p:sp>
        <p:nvSpPr>
          <p:cNvPr id="7" name="Metin kutusu 6">
            <a:extLst>
              <a:ext uri="{FF2B5EF4-FFF2-40B4-BE49-F238E27FC236}">
                <a16:creationId xmlns:a16="http://schemas.microsoft.com/office/drawing/2014/main" id="{62479987-DED3-3C2F-1946-250E0DEDC5F8}"/>
              </a:ext>
            </a:extLst>
          </p:cNvPr>
          <p:cNvSpPr txBox="1"/>
          <p:nvPr/>
        </p:nvSpPr>
        <p:spPr>
          <a:xfrm>
            <a:off x="356935" y="1214256"/>
            <a:ext cx="5261813" cy="2554545"/>
          </a:xfrm>
          <a:prstGeom prst="rect">
            <a:avLst/>
          </a:prstGeom>
          <a:noFill/>
        </p:spPr>
        <p:txBody>
          <a:bodyPr wrap="square">
            <a:spAutoFit/>
          </a:bodyPr>
          <a:lstStyle/>
          <a:p>
            <a:pPr algn="just" rtl="0" fontAlgn="base">
              <a:spcBef>
                <a:spcPts val="600"/>
              </a:spcBef>
              <a:spcAft>
                <a:spcPts val="600"/>
              </a:spcAft>
            </a:pPr>
            <a:r>
              <a:rPr lang="es-ES" sz="1600" b="1" i="0" noProof="0" dirty="0">
                <a:solidFill>
                  <a:schemeClr val="accent1"/>
                </a:solidFill>
                <a:effectLst/>
              </a:rPr>
              <a:t>La Generación Z </a:t>
            </a:r>
            <a:r>
              <a:rPr lang="es-ES" sz="1600" i="0" noProof="0" dirty="0">
                <a:solidFill>
                  <a:schemeClr val="accent1"/>
                </a:solidFill>
                <a:effectLst/>
              </a:rPr>
              <a:t>tiene una renta familiar anual disponible baja debido a su escasa experiencia laboral y a su soltería. Como están en las primeras etapas de sus carreras profesionales, sus ingresos aumentan constantemente. Priorizan el ejercicio físico, el cuidado de la piel, la energía y la resistencia. Son la generación más activa socialmente y disfrutan socializando en diversos lugares. Dependen en gran medida de las plataformas digitales para conectarse y entretenerse.</a:t>
            </a:r>
            <a:endParaRPr lang="es-ES" sz="1400" i="0" noProof="0" dirty="0">
              <a:solidFill>
                <a:schemeClr val="accent1"/>
              </a:solidFill>
              <a:effectLst/>
            </a:endParaRPr>
          </a:p>
        </p:txBody>
      </p:sp>
      <p:sp>
        <p:nvSpPr>
          <p:cNvPr id="3" name="Metin kutusu 2">
            <a:extLst>
              <a:ext uri="{FF2B5EF4-FFF2-40B4-BE49-F238E27FC236}">
                <a16:creationId xmlns:a16="http://schemas.microsoft.com/office/drawing/2014/main" id="{8E6668E6-8992-A499-DFEA-C817FF33C13E}"/>
              </a:ext>
            </a:extLst>
          </p:cNvPr>
          <p:cNvSpPr txBox="1"/>
          <p:nvPr/>
        </p:nvSpPr>
        <p:spPr>
          <a:xfrm>
            <a:off x="6461401" y="1214255"/>
            <a:ext cx="5261813" cy="3046988"/>
          </a:xfrm>
          <a:prstGeom prst="rect">
            <a:avLst/>
          </a:prstGeom>
          <a:noFill/>
        </p:spPr>
        <p:txBody>
          <a:bodyPr wrap="square">
            <a:spAutoFit/>
          </a:bodyPr>
          <a:lstStyle/>
          <a:p>
            <a:pPr algn="just" rtl="0" fontAlgn="base">
              <a:spcBef>
                <a:spcPts val="600"/>
              </a:spcBef>
              <a:spcAft>
                <a:spcPts val="600"/>
              </a:spcAft>
            </a:pPr>
            <a:r>
              <a:rPr lang="es-ES" sz="1600" b="1" i="0" noProof="0" dirty="0">
                <a:solidFill>
                  <a:schemeClr val="accent1"/>
                </a:solidFill>
                <a:effectLst/>
              </a:rPr>
              <a:t>Los millennials </a:t>
            </a:r>
            <a:r>
              <a:rPr lang="es-ES" sz="1600" i="0" noProof="0" dirty="0">
                <a:solidFill>
                  <a:schemeClr val="accent1"/>
                </a:solidFill>
                <a:effectLst/>
              </a:rPr>
              <a:t>tienen la renta familiar disponible más alta debido a su mayor experiencia y autoridad en el trabajo, y en su mayoría viven con el sueldo de dos personas. Al igual que la Generación Z, se centran en el ejercicio físico y la alimentación sana, pero hacen más hincapié en la salud del corazón, la energía y la resistencia, y el cuidado de la piel. El estrés y la ansiedad son las principales preocupaciones de este grupo de edad. Son un grupo socialmente activo y utilizan las plataformas digitales para conectar con los demás, entretenerse y trabajar.</a:t>
            </a:r>
            <a:endParaRPr lang="es-ES" sz="1400" i="0" noProof="0" dirty="0">
              <a:solidFill>
                <a:schemeClr val="accent1"/>
              </a:solidFill>
              <a:effectLst/>
            </a:endParaRPr>
          </a:p>
        </p:txBody>
      </p:sp>
      <p:pic>
        <p:nvPicPr>
          <p:cNvPr id="6" name="Resim 5" descr="insan yüzü, giyim, dizüstü, kişi, şahıs içeren bir resim&#10;&#10;Açıklama otomatik olarak oluşturuldu">
            <a:extLst>
              <a:ext uri="{FF2B5EF4-FFF2-40B4-BE49-F238E27FC236}">
                <a16:creationId xmlns:a16="http://schemas.microsoft.com/office/drawing/2014/main" id="{9B30E4EA-6325-E2F7-C67D-DE1C39AA30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082" y="1454331"/>
            <a:ext cx="9606523" cy="5403669"/>
          </a:xfrm>
          <a:prstGeom prst="rect">
            <a:avLst/>
          </a:prstGeom>
        </p:spPr>
      </p:pic>
      <p:pic>
        <p:nvPicPr>
          <p:cNvPr id="9" name="Resim 8" descr="dizüstü, insan yüzü, giyim, kişi, şahıs içeren bir resim&#10;&#10;Açıklama otomatik olarak oluşturuldu">
            <a:extLst>
              <a:ext uri="{FF2B5EF4-FFF2-40B4-BE49-F238E27FC236}">
                <a16:creationId xmlns:a16="http://schemas.microsoft.com/office/drawing/2014/main" id="{ADC4D284-B68D-84F9-DE61-634EAF70EC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36976" y="1341256"/>
            <a:ext cx="9807545" cy="5516744"/>
          </a:xfrm>
          <a:prstGeom prst="rect">
            <a:avLst/>
          </a:prstGeom>
        </p:spPr>
      </p:pic>
      <p:sp>
        <p:nvSpPr>
          <p:cNvPr id="5" name="Metin kutusu 4">
            <a:extLst>
              <a:ext uri="{FF2B5EF4-FFF2-40B4-BE49-F238E27FC236}">
                <a16:creationId xmlns:a16="http://schemas.microsoft.com/office/drawing/2014/main" id="{217BCFA2-8816-9FAA-488C-DA7323AF9DAE}"/>
              </a:ext>
            </a:extLst>
          </p:cNvPr>
          <p:cNvSpPr txBox="1"/>
          <p:nvPr/>
        </p:nvSpPr>
        <p:spPr>
          <a:xfrm>
            <a:off x="2371747" y="6508742"/>
            <a:ext cx="8179308" cy="261610"/>
          </a:xfrm>
          <a:prstGeom prst="rect">
            <a:avLst/>
          </a:prstGeom>
          <a:noFill/>
        </p:spPr>
        <p:txBody>
          <a:bodyPr wrap="square">
            <a:spAutoFit/>
          </a:bodyPr>
          <a:lstStyle/>
          <a:p>
            <a:pPr algn="ctr"/>
            <a:r>
              <a:rPr lang="es-ES" sz="1050" dirty="0">
                <a:solidFill>
                  <a:schemeClr val="accent1"/>
                </a:solidFill>
              </a:rPr>
              <a:t>Fuente de Imágenes</a:t>
            </a:r>
            <a:r>
              <a:rPr lang="es-ES" sz="1050" noProof="0" dirty="0">
                <a:solidFill>
                  <a:schemeClr val="accent1"/>
                </a:solidFill>
              </a:rPr>
              <a:t>: Istockphoto.com</a:t>
            </a:r>
          </a:p>
        </p:txBody>
      </p:sp>
    </p:spTree>
    <p:extLst>
      <p:ext uri="{BB962C8B-B14F-4D97-AF65-F5344CB8AC3E}">
        <p14:creationId xmlns:p14="http://schemas.microsoft.com/office/powerpoint/2010/main" val="28521171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2B635-E575-C176-A088-E21E2AAB8856}"/>
            </a:ext>
          </a:extLst>
        </p:cNvPr>
        <p:cNvGrpSpPr/>
        <p:nvPr/>
      </p:nvGrpSpPr>
      <p:grpSpPr>
        <a:xfrm>
          <a:off x="0" y="0"/>
          <a:ext cx="0" cy="0"/>
          <a:chOff x="0" y="0"/>
          <a:chExt cx="0" cy="0"/>
        </a:xfrm>
      </p:grpSpPr>
      <p:sp>
        <p:nvSpPr>
          <p:cNvPr id="7" name="Metin kutusu 6">
            <a:extLst>
              <a:ext uri="{FF2B5EF4-FFF2-40B4-BE49-F238E27FC236}">
                <a16:creationId xmlns:a16="http://schemas.microsoft.com/office/drawing/2014/main" id="{3CCEEDDE-8059-E214-6285-E55CE8CB7E48}"/>
              </a:ext>
            </a:extLst>
          </p:cNvPr>
          <p:cNvSpPr txBox="1"/>
          <p:nvPr/>
        </p:nvSpPr>
        <p:spPr>
          <a:xfrm>
            <a:off x="356935" y="1214256"/>
            <a:ext cx="5261813" cy="2554545"/>
          </a:xfrm>
          <a:prstGeom prst="rect">
            <a:avLst/>
          </a:prstGeom>
          <a:noFill/>
        </p:spPr>
        <p:txBody>
          <a:bodyPr wrap="square">
            <a:spAutoFit/>
          </a:bodyPr>
          <a:lstStyle/>
          <a:p>
            <a:pPr algn="just"/>
            <a:r>
              <a:rPr lang="es-ES" sz="1600" b="1" noProof="0" dirty="0">
                <a:solidFill>
                  <a:schemeClr val="accent1"/>
                </a:solidFill>
              </a:rPr>
              <a:t>La Generación X </a:t>
            </a:r>
            <a:r>
              <a:rPr lang="es-ES" sz="1600" noProof="0" dirty="0">
                <a:solidFill>
                  <a:schemeClr val="accent1"/>
                </a:solidFill>
              </a:rPr>
              <a:t>tiene una renta familiar disponible relativamente alta y vive con el sueldo de dos personas. Muchos han llegado a un punto muerto en su carrera profesional y sus ingresos no han variado en el último año. Son menos activos físicamente y dan prioridad a la salud cardiaca, ósea y articular, y al envejecimiento saludable. Los problemas de salud mental, como el estrés y la ansiedad, son similares a los de los Millennials. Prefieren socializar en casa y tienen experiencia con la tecnología.</a:t>
            </a:r>
            <a:endParaRPr lang="es-ES" sz="1400" i="0" noProof="0" dirty="0">
              <a:solidFill>
                <a:schemeClr val="accent1"/>
              </a:solidFill>
              <a:effectLst/>
            </a:endParaRPr>
          </a:p>
        </p:txBody>
      </p:sp>
      <p:sp>
        <p:nvSpPr>
          <p:cNvPr id="3" name="Metin kutusu 2">
            <a:extLst>
              <a:ext uri="{FF2B5EF4-FFF2-40B4-BE49-F238E27FC236}">
                <a16:creationId xmlns:a16="http://schemas.microsoft.com/office/drawing/2014/main" id="{D0EA7C8B-4644-2E72-84F8-88C9513E86B2}"/>
              </a:ext>
            </a:extLst>
          </p:cNvPr>
          <p:cNvSpPr txBox="1"/>
          <p:nvPr/>
        </p:nvSpPr>
        <p:spPr>
          <a:xfrm>
            <a:off x="6461401" y="1214255"/>
            <a:ext cx="5261813" cy="2554545"/>
          </a:xfrm>
          <a:prstGeom prst="rect">
            <a:avLst/>
          </a:prstGeom>
          <a:noFill/>
        </p:spPr>
        <p:txBody>
          <a:bodyPr wrap="square">
            <a:spAutoFit/>
          </a:bodyPr>
          <a:lstStyle/>
          <a:p>
            <a:pPr algn="just" rtl="0" fontAlgn="base">
              <a:spcBef>
                <a:spcPts val="600"/>
              </a:spcBef>
              <a:spcAft>
                <a:spcPts val="600"/>
              </a:spcAft>
            </a:pPr>
            <a:r>
              <a:rPr lang="es-ES" sz="1600" b="1" i="0" noProof="0" dirty="0">
                <a:solidFill>
                  <a:schemeClr val="accent1"/>
                </a:solidFill>
                <a:effectLst/>
              </a:rPr>
              <a:t>Los boomers </a:t>
            </a:r>
            <a:r>
              <a:rPr lang="es-ES" sz="1600" i="0" noProof="0" dirty="0">
                <a:solidFill>
                  <a:schemeClr val="accent1"/>
                </a:solidFill>
                <a:effectLst/>
              </a:rPr>
              <a:t>tienen una renta familiar disponible baja. La mayoría son jubilados con ingresos estables. Priorizan la salud del corazón, los huesos y las articulaciones, y el envejecimiento saludable más que ningún otro grupo. Les preocupa más su memoria y agilidad mental. Son los menos activos socialmente y prefieren relacionarse en casa. Son el grupo menos familiarizado con la tecnología digital, aunque más de la mitad de ellos la utiliza para mantenerse en contacto con los demás.</a:t>
            </a:r>
            <a:endParaRPr lang="es-ES" sz="1400" i="0" noProof="0" dirty="0">
              <a:solidFill>
                <a:schemeClr val="accent1"/>
              </a:solidFill>
              <a:effectLst/>
            </a:endParaRPr>
          </a:p>
        </p:txBody>
      </p:sp>
      <p:pic>
        <p:nvPicPr>
          <p:cNvPr id="5" name="Resim 4" descr="giyim, insan yüzü, kişi, şahıs, sanat içeren bir resim&#10;&#10;Açıklama otomatik olarak oluşturuldu">
            <a:extLst>
              <a:ext uri="{FF2B5EF4-FFF2-40B4-BE49-F238E27FC236}">
                <a16:creationId xmlns:a16="http://schemas.microsoft.com/office/drawing/2014/main" id="{2BE2BF4C-1C35-32B1-99BD-B76CC33E7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730" y="1309960"/>
            <a:ext cx="7805835" cy="5548040"/>
          </a:xfrm>
          <a:prstGeom prst="rect">
            <a:avLst/>
          </a:prstGeom>
        </p:spPr>
      </p:pic>
      <p:pic>
        <p:nvPicPr>
          <p:cNvPr id="8" name="Resim 7" descr="giyim, kişi, şahıs, insan yüzü, öpmek; öpücük içeren bir resim&#10;&#10;Açıklama otomatik olarak oluşturuldu">
            <a:extLst>
              <a:ext uri="{FF2B5EF4-FFF2-40B4-BE49-F238E27FC236}">
                <a16:creationId xmlns:a16="http://schemas.microsoft.com/office/drawing/2014/main" id="{99673D37-998C-A78C-FDFA-F4E884D58D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11255" y="165463"/>
            <a:ext cx="11897844" cy="6692537"/>
          </a:xfrm>
          <a:prstGeom prst="rect">
            <a:avLst/>
          </a:prstGeom>
        </p:spPr>
      </p:pic>
      <p:sp>
        <p:nvSpPr>
          <p:cNvPr id="6" name="Metin kutusu 5">
            <a:extLst>
              <a:ext uri="{FF2B5EF4-FFF2-40B4-BE49-F238E27FC236}">
                <a16:creationId xmlns:a16="http://schemas.microsoft.com/office/drawing/2014/main" id="{EF42BFB0-55C1-11D7-AFD0-76BF76C03E16}"/>
              </a:ext>
            </a:extLst>
          </p:cNvPr>
          <p:cNvSpPr txBox="1"/>
          <p:nvPr/>
        </p:nvSpPr>
        <p:spPr>
          <a:xfrm>
            <a:off x="1798320" y="6540153"/>
            <a:ext cx="8595360" cy="261610"/>
          </a:xfrm>
          <a:prstGeom prst="rect">
            <a:avLst/>
          </a:prstGeom>
          <a:noFill/>
        </p:spPr>
        <p:txBody>
          <a:bodyPr wrap="square">
            <a:spAutoFit/>
          </a:bodyPr>
          <a:lstStyle/>
          <a:p>
            <a:pPr algn="ctr"/>
            <a:r>
              <a:rPr lang="es-ES" sz="1050" dirty="0">
                <a:solidFill>
                  <a:schemeClr val="accent1"/>
                </a:solidFill>
              </a:rPr>
              <a:t>Fuentes de Imágenes</a:t>
            </a:r>
            <a:r>
              <a:rPr lang="es-ES" sz="1050" noProof="0" dirty="0">
                <a:solidFill>
                  <a:schemeClr val="accent1"/>
                </a:solidFill>
              </a:rPr>
              <a:t>: Istockphoto.com</a:t>
            </a:r>
          </a:p>
        </p:txBody>
      </p:sp>
      <p:sp>
        <p:nvSpPr>
          <p:cNvPr id="4" name="CasellaDiTesto 1">
            <a:extLst>
              <a:ext uri="{FF2B5EF4-FFF2-40B4-BE49-F238E27FC236}">
                <a16:creationId xmlns:a16="http://schemas.microsoft.com/office/drawing/2014/main" id="{F8448981-7963-908C-3CB0-DF8D98A23562}"/>
              </a:ext>
            </a:extLst>
          </p:cNvPr>
          <p:cNvSpPr txBox="1"/>
          <p:nvPr/>
        </p:nvSpPr>
        <p:spPr>
          <a:xfrm>
            <a:off x="356935" y="537657"/>
            <a:ext cx="11741570" cy="400110"/>
          </a:xfrm>
          <a:prstGeom prst="rect">
            <a:avLst/>
          </a:prstGeom>
          <a:noFill/>
        </p:spPr>
        <p:txBody>
          <a:bodyPr wrap="square" rtlCol="0">
            <a:spAutoFit/>
          </a:bodyPr>
          <a:lstStyle/>
          <a:p>
            <a:pPr algn="l"/>
            <a:r>
              <a:rPr lang="es-ES" sz="2000" b="1" dirty="0">
                <a:solidFill>
                  <a:schemeClr val="bg1"/>
                </a:solidFill>
                <a:latin typeface="Raleway "/>
              </a:rPr>
              <a:t>Tendencias del consumo europeo: Diferencias generacionales</a:t>
            </a:r>
          </a:p>
        </p:txBody>
      </p:sp>
    </p:spTree>
    <p:extLst>
      <p:ext uri="{BB962C8B-B14F-4D97-AF65-F5344CB8AC3E}">
        <p14:creationId xmlns:p14="http://schemas.microsoft.com/office/powerpoint/2010/main" val="2346454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788169" y="278512"/>
            <a:ext cx="10187152" cy="705751"/>
          </a:xfrm>
        </p:spPr>
        <p:txBody>
          <a:bodyPr>
            <a:noAutofit/>
          </a:bodyPr>
          <a:lstStyle/>
          <a:p>
            <a:pPr algn="ctr"/>
            <a:r>
              <a:rPr lang="es-ES" sz="3400" b="1" noProof="0" dirty="0"/>
              <a:t>Aprendizajes de la unidad</a:t>
            </a:r>
            <a:endParaRPr lang="es-ES" sz="3400" noProof="0" dirty="0"/>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420034" y="1028365"/>
            <a:ext cx="6516475" cy="4984492"/>
          </a:xfrm>
        </p:spPr>
        <p:txBody>
          <a:bodyPr vert="horz" lIns="91440" tIns="45720" rIns="91440" bIns="45720" rtlCol="0" anchor="t">
            <a:normAutofit fontScale="25000" lnSpcReduction="20000"/>
          </a:bodyPr>
          <a:lstStyle/>
          <a:p>
            <a:pPr>
              <a:lnSpc>
                <a:spcPct val="160000"/>
              </a:lnSpc>
            </a:pPr>
            <a:r>
              <a:rPr lang="es-ES" sz="6600" noProof="0" dirty="0"/>
              <a:t>Obtendrás más conocimientos sobre:</a:t>
            </a:r>
          </a:p>
          <a:p>
            <a:pPr>
              <a:lnSpc>
                <a:spcPct val="160000"/>
              </a:lnSpc>
            </a:pPr>
            <a:endParaRPr lang="es-ES" sz="3200" b="1" i="0" u="none" strike="noStrike" noProof="0" dirty="0">
              <a:solidFill>
                <a:srgbClr val="F3B75B"/>
              </a:solidFill>
              <a:effectLst/>
            </a:endParaRPr>
          </a:p>
          <a:p>
            <a:pPr marL="342900" indent="-342900" algn="just" rtl="0" fontAlgn="base">
              <a:lnSpc>
                <a:spcPct val="120000"/>
              </a:lnSpc>
              <a:spcBef>
                <a:spcPts val="600"/>
              </a:spcBef>
              <a:spcAft>
                <a:spcPts val="600"/>
              </a:spcAft>
              <a:buFont typeface="Arial" panose="020B0604020202020204" pitchFamily="34" charset="0"/>
              <a:buChar char="•"/>
            </a:pPr>
            <a:r>
              <a:rPr lang="es-ES" sz="6200" b="0" i="0" u="none" strike="noStrike" noProof="0" dirty="0">
                <a:solidFill>
                  <a:srgbClr val="000000"/>
                </a:solidFill>
                <a:effectLst/>
              </a:rPr>
              <a:t>Qué es la gestión de marketing y cómo crear una estrategia de gestión de marketing</a:t>
            </a:r>
          </a:p>
          <a:p>
            <a:pPr marL="342900" indent="-342900" algn="just" rtl="0" fontAlgn="base">
              <a:lnSpc>
                <a:spcPct val="120000"/>
              </a:lnSpc>
              <a:spcBef>
                <a:spcPts val="600"/>
              </a:spcBef>
              <a:spcAft>
                <a:spcPts val="600"/>
              </a:spcAft>
              <a:buFont typeface="Arial" panose="020B0604020202020204" pitchFamily="34" charset="0"/>
              <a:buChar char="•"/>
            </a:pPr>
            <a:r>
              <a:rPr lang="es-ES" sz="6200" b="0" i="0" u="none" strike="noStrike" noProof="0" dirty="0">
                <a:solidFill>
                  <a:srgbClr val="000000"/>
                </a:solidFill>
                <a:effectLst/>
              </a:rPr>
              <a:t>Qué son las 5C y las 4P del marketing</a:t>
            </a:r>
          </a:p>
          <a:p>
            <a:pPr marL="342900" indent="-342900" algn="just" rtl="0" fontAlgn="base">
              <a:lnSpc>
                <a:spcPct val="120000"/>
              </a:lnSpc>
              <a:spcBef>
                <a:spcPts val="600"/>
              </a:spcBef>
              <a:spcAft>
                <a:spcPts val="600"/>
              </a:spcAft>
              <a:buFont typeface="Arial" panose="020B0604020202020204" pitchFamily="34" charset="0"/>
              <a:buChar char="•"/>
            </a:pPr>
            <a:r>
              <a:rPr lang="es-ES" sz="6200" b="0" i="0" u="none" strike="noStrike" noProof="0" dirty="0">
                <a:solidFill>
                  <a:srgbClr val="000000"/>
                </a:solidFill>
                <a:effectLst/>
              </a:rPr>
              <a:t>Qué son los análisis PEST y PESTEL</a:t>
            </a:r>
          </a:p>
          <a:p>
            <a:pPr marL="342900" indent="-342900" algn="just" rtl="0" fontAlgn="base">
              <a:lnSpc>
                <a:spcPct val="120000"/>
              </a:lnSpc>
              <a:spcBef>
                <a:spcPts val="600"/>
              </a:spcBef>
              <a:spcAft>
                <a:spcPts val="600"/>
              </a:spcAft>
              <a:buFont typeface="Arial" panose="020B0604020202020204" pitchFamily="34" charset="0"/>
              <a:buChar char="•"/>
            </a:pPr>
            <a:r>
              <a:rPr lang="es-ES" sz="6200" b="0" i="0" u="none" strike="noStrike" noProof="0" dirty="0">
                <a:solidFill>
                  <a:srgbClr val="000000"/>
                </a:solidFill>
                <a:effectLst/>
              </a:rPr>
              <a:t>Qué es el análisis DAFO y cómo se utiliza en la estrategia de marketing</a:t>
            </a:r>
          </a:p>
          <a:p>
            <a:pPr marL="342900" indent="-342900" algn="just" rtl="0" fontAlgn="base">
              <a:lnSpc>
                <a:spcPct val="120000"/>
              </a:lnSpc>
              <a:spcBef>
                <a:spcPts val="600"/>
              </a:spcBef>
              <a:spcAft>
                <a:spcPts val="600"/>
              </a:spcAft>
              <a:buFont typeface="Arial" panose="020B0604020202020204" pitchFamily="34" charset="0"/>
              <a:buChar char="•"/>
            </a:pPr>
            <a:r>
              <a:rPr lang="es-ES" sz="6200" b="0" i="0" u="none" strike="noStrike" noProof="0" dirty="0">
                <a:solidFill>
                  <a:srgbClr val="000000"/>
                </a:solidFill>
                <a:effectLst/>
              </a:rPr>
              <a:t>Cómo crear una estrategia de desarrollo de productos</a:t>
            </a:r>
          </a:p>
          <a:p>
            <a:pPr marL="342900" indent="-342900" algn="just" rtl="0" fontAlgn="base">
              <a:lnSpc>
                <a:spcPct val="120000"/>
              </a:lnSpc>
              <a:spcBef>
                <a:spcPts val="600"/>
              </a:spcBef>
              <a:spcAft>
                <a:spcPts val="600"/>
              </a:spcAft>
              <a:buFont typeface="Arial" panose="020B0604020202020204" pitchFamily="34" charset="0"/>
              <a:buChar char="•"/>
            </a:pPr>
            <a:r>
              <a:rPr lang="es-ES" sz="6200" b="0" i="0" u="none" strike="noStrike" noProof="0" dirty="0">
                <a:solidFill>
                  <a:srgbClr val="000000"/>
                </a:solidFill>
                <a:effectLst/>
              </a:rPr>
              <a:t>Cómo calcular el tamaño del mercado y su índice de penetración</a:t>
            </a:r>
          </a:p>
          <a:p>
            <a:pPr marL="342900" indent="-342900" algn="just" rtl="0" fontAlgn="base">
              <a:lnSpc>
                <a:spcPct val="120000"/>
              </a:lnSpc>
              <a:spcBef>
                <a:spcPts val="600"/>
              </a:spcBef>
              <a:spcAft>
                <a:spcPts val="600"/>
              </a:spcAft>
              <a:buFont typeface="Arial" panose="020B0604020202020204" pitchFamily="34" charset="0"/>
              <a:buChar char="•"/>
            </a:pPr>
            <a:r>
              <a:rPr lang="es-ES" sz="6200" b="0" i="0" u="none" strike="noStrike" noProof="0" dirty="0">
                <a:solidFill>
                  <a:srgbClr val="000000"/>
                </a:solidFill>
                <a:effectLst/>
              </a:rPr>
              <a:t>Qué es la gestión de la innovación y cuáles son sus técnicas</a:t>
            </a:r>
          </a:p>
          <a:p>
            <a:pPr marL="342900" indent="-342900" algn="just" rtl="0" fontAlgn="base">
              <a:lnSpc>
                <a:spcPct val="120000"/>
              </a:lnSpc>
              <a:spcBef>
                <a:spcPts val="600"/>
              </a:spcBef>
              <a:spcAft>
                <a:spcPts val="600"/>
              </a:spcAft>
              <a:buFont typeface="Arial" panose="020B0604020202020204" pitchFamily="34" charset="0"/>
              <a:buChar char="•"/>
            </a:pPr>
            <a:r>
              <a:rPr lang="es-ES" sz="6200" b="0" i="0" u="none" strike="noStrike" noProof="0" dirty="0">
                <a:solidFill>
                  <a:srgbClr val="000000"/>
                </a:solidFill>
                <a:effectLst/>
              </a:rPr>
              <a:t>Cómo se utiliza la herramienta de análisis de datos MaxQDA para la investigación de mercados y de consumidores</a:t>
            </a:r>
            <a:endParaRPr lang="es-ES" noProof="0" dirty="0"/>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7248070" y="1028365"/>
            <a:ext cx="4673084" cy="3688277"/>
          </a:xfrm>
        </p:spPr>
        <p:txBody>
          <a:bodyPr vert="horz" lIns="91440" tIns="45720" rIns="91440" bIns="45720" rtlCol="0" anchor="t">
            <a:normAutofit fontScale="25000" lnSpcReduction="20000"/>
          </a:bodyPr>
          <a:lstStyle/>
          <a:p>
            <a:pPr>
              <a:lnSpc>
                <a:spcPct val="170000"/>
              </a:lnSpc>
              <a:spcBef>
                <a:spcPts val="600"/>
              </a:spcBef>
              <a:spcAft>
                <a:spcPts val="600"/>
              </a:spcAft>
            </a:pPr>
            <a:r>
              <a:rPr lang="es-ES" sz="6600" noProof="0" dirty="0"/>
              <a:t>Desarrollarás competencias para </a:t>
            </a:r>
            <a:r>
              <a:rPr lang="es-ES" sz="6400" b="1" i="0" u="none" strike="noStrike" noProof="0" dirty="0">
                <a:solidFill>
                  <a:srgbClr val="F3B75B"/>
                </a:solidFill>
                <a:effectLst/>
              </a:rPr>
              <a:t>:</a:t>
            </a:r>
          </a:p>
          <a:p>
            <a:pPr>
              <a:lnSpc>
                <a:spcPct val="170000"/>
              </a:lnSpc>
              <a:spcBef>
                <a:spcPts val="600"/>
              </a:spcBef>
              <a:spcAft>
                <a:spcPts val="600"/>
              </a:spcAft>
            </a:pPr>
            <a:endParaRPr lang="es-ES" sz="3200" noProof="0" dirty="0">
              <a:solidFill>
                <a:srgbClr val="F3B75B"/>
              </a:solidFill>
            </a:endParaRPr>
          </a:p>
          <a:p>
            <a:pPr marL="342900" indent="-342900" rtl="0" fontAlgn="base">
              <a:lnSpc>
                <a:spcPct val="120000"/>
              </a:lnSpc>
              <a:spcBef>
                <a:spcPts val="600"/>
              </a:spcBef>
              <a:spcAft>
                <a:spcPts val="600"/>
              </a:spcAft>
              <a:buFont typeface="Arial" panose="020B0604020202020204" pitchFamily="34" charset="0"/>
              <a:buChar char="•"/>
            </a:pPr>
            <a:r>
              <a:rPr lang="es-ES" sz="6400" b="0" i="0" u="none" strike="noStrike" noProof="0" dirty="0">
                <a:solidFill>
                  <a:srgbClr val="000000"/>
                </a:solidFill>
                <a:effectLst/>
              </a:rPr>
              <a:t>Minimizar los riesgos de entrada en el mercado</a:t>
            </a:r>
          </a:p>
          <a:p>
            <a:pPr marL="342900" indent="-342900" rtl="0" fontAlgn="base">
              <a:lnSpc>
                <a:spcPct val="120000"/>
              </a:lnSpc>
              <a:spcBef>
                <a:spcPts val="600"/>
              </a:spcBef>
              <a:spcAft>
                <a:spcPts val="600"/>
              </a:spcAft>
              <a:buFont typeface="Arial" panose="020B0604020202020204" pitchFamily="34" charset="0"/>
              <a:buChar char="•"/>
            </a:pPr>
            <a:r>
              <a:rPr lang="es-ES" sz="6400" b="0" i="0" u="none" strike="noStrike" noProof="0" dirty="0">
                <a:solidFill>
                  <a:srgbClr val="000000"/>
                </a:solidFill>
                <a:effectLst/>
              </a:rPr>
              <a:t>Saber cómo crear estrategias de marketing eficaces</a:t>
            </a:r>
          </a:p>
          <a:p>
            <a:pPr marL="342900" indent="-342900" rtl="0" fontAlgn="base">
              <a:lnSpc>
                <a:spcPct val="120000"/>
              </a:lnSpc>
              <a:spcBef>
                <a:spcPts val="600"/>
              </a:spcBef>
              <a:spcAft>
                <a:spcPts val="600"/>
              </a:spcAft>
              <a:buFont typeface="Arial" panose="020B0604020202020204" pitchFamily="34" charset="0"/>
              <a:buChar char="•"/>
            </a:pPr>
            <a:r>
              <a:rPr lang="es-ES" sz="6400" b="0" i="0" u="none" strike="noStrike" noProof="0" dirty="0">
                <a:solidFill>
                  <a:srgbClr val="000000"/>
                </a:solidFill>
                <a:effectLst/>
              </a:rPr>
              <a:t>Saber cómo mejorar los procesos de desarrollo de productos</a:t>
            </a:r>
          </a:p>
          <a:p>
            <a:pPr marL="342900" indent="-342900" rtl="0" fontAlgn="base">
              <a:lnSpc>
                <a:spcPct val="120000"/>
              </a:lnSpc>
              <a:spcBef>
                <a:spcPts val="600"/>
              </a:spcBef>
              <a:spcAft>
                <a:spcPts val="600"/>
              </a:spcAft>
              <a:buFont typeface="Arial" panose="020B0604020202020204" pitchFamily="34" charset="0"/>
              <a:buChar char="•"/>
            </a:pPr>
            <a:r>
              <a:rPr lang="es-ES" sz="6400" b="0" i="0" u="none" strike="noStrike" noProof="0" dirty="0">
                <a:solidFill>
                  <a:srgbClr val="000000"/>
                </a:solidFill>
                <a:effectLst/>
              </a:rPr>
              <a:t>Reforzar las capacidades de investigación de mercado</a:t>
            </a:r>
          </a:p>
          <a:p>
            <a:pPr marL="342900" indent="-342900" rtl="0" fontAlgn="base">
              <a:lnSpc>
                <a:spcPct val="120000"/>
              </a:lnSpc>
              <a:spcBef>
                <a:spcPts val="600"/>
              </a:spcBef>
              <a:spcAft>
                <a:spcPts val="600"/>
              </a:spcAft>
              <a:buFont typeface="Arial" panose="020B0604020202020204" pitchFamily="34" charset="0"/>
              <a:buChar char="•"/>
            </a:pPr>
            <a:r>
              <a:rPr lang="es-ES" sz="6400" b="0" i="0" u="none" strike="noStrike" noProof="0" dirty="0">
                <a:solidFill>
                  <a:srgbClr val="000000"/>
                </a:solidFill>
                <a:effectLst/>
              </a:rPr>
              <a:t>Dominar la gestión de la innovación</a:t>
            </a:r>
            <a:endParaRPr lang="es-ES" noProof="0" dirty="0"/>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15EF40-D7FF-0D2A-847B-1834C9EB2BE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6618726-C47A-CB2D-C68F-C49CDFEA4A95}"/>
              </a:ext>
            </a:extLst>
          </p:cNvPr>
          <p:cNvSpPr txBox="1"/>
          <p:nvPr/>
        </p:nvSpPr>
        <p:spPr>
          <a:xfrm>
            <a:off x="225215" y="246144"/>
            <a:ext cx="11741570" cy="1157112"/>
          </a:xfrm>
          <a:prstGeom prst="rect">
            <a:avLst/>
          </a:prstGeom>
          <a:noFill/>
        </p:spPr>
        <p:txBody>
          <a:bodyPr wrap="square" lIns="91440" tIns="45720" rIns="91440" bIns="45720" rtlCol="0" anchor="t">
            <a:spAutoFit/>
          </a:bodyPr>
          <a:lstStyle/>
          <a:p>
            <a:pPr>
              <a:lnSpc>
                <a:spcPct val="150000"/>
              </a:lnSpc>
            </a:pPr>
            <a:r>
              <a:rPr lang="es-ES" sz="3200" noProof="0" dirty="0">
                <a:solidFill>
                  <a:schemeClr val="bg2"/>
                </a:solidFill>
                <a:latin typeface="+mj-lt"/>
              </a:rPr>
              <a:t>Estrategia de desarrollo de productos </a:t>
            </a:r>
            <a:r>
              <a:rPr lang="es-ES" sz="3200" b="1" noProof="0" dirty="0">
                <a:solidFill>
                  <a:schemeClr val="bg2"/>
                </a:solidFill>
              </a:rPr>
              <a:t>​</a:t>
            </a:r>
          </a:p>
          <a:p>
            <a:pPr>
              <a:lnSpc>
                <a:spcPct val="150000"/>
              </a:lnSpc>
            </a:pPr>
            <a:r>
              <a:rPr lang="es-ES" sz="1600" b="1" noProof="0" dirty="0">
                <a:solidFill>
                  <a:schemeClr val="bg2"/>
                </a:solidFill>
              </a:rPr>
              <a:t> </a:t>
            </a:r>
            <a:endParaRPr lang="es-ES" sz="2400" b="1" noProof="0" dirty="0">
              <a:solidFill>
                <a:schemeClr val="bg2"/>
              </a:solidFill>
            </a:endParaRPr>
          </a:p>
        </p:txBody>
      </p:sp>
      <p:sp>
        <p:nvSpPr>
          <p:cNvPr id="7" name="Metin kutusu 6">
            <a:extLst>
              <a:ext uri="{FF2B5EF4-FFF2-40B4-BE49-F238E27FC236}">
                <a16:creationId xmlns:a16="http://schemas.microsoft.com/office/drawing/2014/main" id="{8C873430-A144-EDA2-ED9A-2FAA80534086}"/>
              </a:ext>
            </a:extLst>
          </p:cNvPr>
          <p:cNvSpPr txBox="1"/>
          <p:nvPr/>
        </p:nvSpPr>
        <p:spPr>
          <a:xfrm>
            <a:off x="225215" y="1523137"/>
            <a:ext cx="11543452" cy="1231106"/>
          </a:xfrm>
          <a:prstGeom prst="rect">
            <a:avLst/>
          </a:prstGeom>
          <a:noFill/>
        </p:spPr>
        <p:txBody>
          <a:bodyPr wrap="square">
            <a:spAutoFit/>
          </a:bodyPr>
          <a:lstStyle/>
          <a:p>
            <a:pPr algn="just" rtl="0" fontAlgn="base">
              <a:spcBef>
                <a:spcPts val="600"/>
              </a:spcBef>
              <a:spcAft>
                <a:spcPts val="600"/>
              </a:spcAft>
            </a:pPr>
            <a:r>
              <a:rPr lang="es-ES" sz="1600" b="0" i="0" noProof="0" dirty="0">
                <a:solidFill>
                  <a:srgbClr val="000000"/>
                </a:solidFill>
                <a:effectLst/>
                <a:latin typeface="Raleway "/>
              </a:rPr>
              <a:t>El desarrollo de nuevos productos ayuda a las empresas a diversificar su espectro de clientes objetivo y expandirse a nuevos segmentos de mercado. </a:t>
            </a:r>
          </a:p>
          <a:p>
            <a:pPr algn="just" rtl="0" fontAlgn="base">
              <a:spcBef>
                <a:spcPts val="600"/>
              </a:spcBef>
              <a:spcAft>
                <a:spcPts val="600"/>
              </a:spcAft>
            </a:pPr>
            <a:r>
              <a:rPr lang="es-ES" sz="1600" b="0" i="0" noProof="0" dirty="0">
                <a:solidFill>
                  <a:srgbClr val="000000"/>
                </a:solidFill>
                <a:effectLst/>
                <a:latin typeface="Raleway "/>
              </a:rPr>
              <a:t>Por eso, es importante analizar bien las experiencias de los consumidores y comprender sus necesidades y expectativas para lanzar un producto.</a:t>
            </a:r>
          </a:p>
        </p:txBody>
      </p:sp>
      <p:sp>
        <p:nvSpPr>
          <p:cNvPr id="4" name="TextBox 3">
            <a:extLst>
              <a:ext uri="{FF2B5EF4-FFF2-40B4-BE49-F238E27FC236}">
                <a16:creationId xmlns:a16="http://schemas.microsoft.com/office/drawing/2014/main" id="{43CFAD65-301B-A056-F699-47985DB96970}"/>
              </a:ext>
            </a:extLst>
          </p:cNvPr>
          <p:cNvSpPr txBox="1"/>
          <p:nvPr/>
        </p:nvSpPr>
        <p:spPr>
          <a:xfrm>
            <a:off x="7717523" y="5490590"/>
            <a:ext cx="3552496" cy="400110"/>
          </a:xfrm>
          <a:prstGeom prst="rect">
            <a:avLst/>
          </a:prstGeom>
          <a:noFill/>
        </p:spPr>
        <p:txBody>
          <a:bodyPr wrap="square" rtlCol="0">
            <a:spAutoFit/>
          </a:bodyPr>
          <a:lstStyle/>
          <a:p>
            <a:r>
              <a:rPr lang="es-ES" sz="1000" dirty="0">
                <a:solidFill>
                  <a:schemeClr val="accent1"/>
                </a:solidFill>
              </a:rPr>
              <a:t>Fuent</a:t>
            </a:r>
            <a:r>
              <a:rPr lang="es-ES" sz="1000" noProof="0" dirty="0">
                <a:solidFill>
                  <a:schemeClr val="accent1"/>
                </a:solidFill>
              </a:rPr>
              <a:t>e: ¿</a:t>
            </a:r>
            <a:r>
              <a:rPr lang="es-ES" sz="1000" i="1" noProof="0" dirty="0">
                <a:solidFill>
                  <a:schemeClr val="accent1"/>
                </a:solidFill>
              </a:rPr>
              <a:t>Qué es el desarrollo de producto</a:t>
            </a:r>
            <a:r>
              <a:rPr lang="es-ES" sz="1000" i="1" noProof="0" dirty="0">
                <a:solidFill>
                  <a:schemeClr val="accent1"/>
                </a:solidFill>
                <a:latin typeface="Raleway "/>
                <a:ea typeface="Roboto"/>
                <a:cs typeface="Roboto"/>
              </a:rPr>
              <a:t>? | Nuevo Desarrollo de Producto por Educationleaves</a:t>
            </a:r>
            <a:endParaRPr lang="es-ES" sz="1000" noProof="0" dirty="0">
              <a:solidFill>
                <a:schemeClr val="accent1"/>
              </a:solidFill>
            </a:endParaRPr>
          </a:p>
        </p:txBody>
      </p:sp>
      <p:sp>
        <p:nvSpPr>
          <p:cNvPr id="3" name="Rettangolo con angoli arrotondati 12">
            <a:extLst>
              <a:ext uri="{FF2B5EF4-FFF2-40B4-BE49-F238E27FC236}">
                <a16:creationId xmlns:a16="http://schemas.microsoft.com/office/drawing/2014/main" id="{251D3764-4653-82F7-FF33-BFA6F6A63BF9}"/>
              </a:ext>
            </a:extLst>
          </p:cNvPr>
          <p:cNvSpPr/>
          <p:nvPr/>
        </p:nvSpPr>
        <p:spPr>
          <a:xfrm>
            <a:off x="4048474" y="4069570"/>
            <a:ext cx="3115036" cy="880113"/>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S" sz="1200" b="0" i="0" noProof="0" dirty="0">
                <a:solidFill>
                  <a:srgbClr val="131313"/>
                </a:solidFill>
                <a:effectLst/>
              </a:rPr>
              <a:t>Este vídeo le ayudará a aprender «Desarrollo de productos o Desarrollo de nuevos productos»</a:t>
            </a:r>
            <a:endParaRPr lang="es-ES" sz="1200" noProof="0" dirty="0">
              <a:solidFill>
                <a:schemeClr val="accent1"/>
              </a:solidFill>
            </a:endParaRPr>
          </a:p>
        </p:txBody>
      </p:sp>
      <p:sp>
        <p:nvSpPr>
          <p:cNvPr id="5" name="Freccia in giù 2">
            <a:extLst>
              <a:ext uri="{FF2B5EF4-FFF2-40B4-BE49-F238E27FC236}">
                <a16:creationId xmlns:a16="http://schemas.microsoft.com/office/drawing/2014/main" id="{9BFF1CF9-9BD6-E5DA-7AD7-B92C511ABA38}"/>
              </a:ext>
            </a:extLst>
          </p:cNvPr>
          <p:cNvSpPr/>
          <p:nvPr/>
        </p:nvSpPr>
        <p:spPr>
          <a:xfrm rot="16200000">
            <a:off x="7297734" y="4329902"/>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noProof="0" dirty="0"/>
          </a:p>
        </p:txBody>
      </p:sp>
      <p:pic>
        <p:nvPicPr>
          <p:cNvPr id="8" name="Çevrimiçi Medya 7" title="What is Product development? | New Product development">
            <a:hlinkClick r:id="" action="ppaction://media"/>
            <a:extLst>
              <a:ext uri="{FF2B5EF4-FFF2-40B4-BE49-F238E27FC236}">
                <a16:creationId xmlns:a16="http://schemas.microsoft.com/office/drawing/2014/main" id="{C749E10E-21AD-914F-6AFF-445CC8723C29}"/>
              </a:ext>
            </a:extLst>
          </p:cNvPr>
          <p:cNvPicPr>
            <a:picLocks noRot="1" noChangeAspect="1"/>
          </p:cNvPicPr>
          <p:nvPr>
            <a:videoFile r:link="rId1"/>
          </p:nvPr>
        </p:nvPicPr>
        <p:blipFill>
          <a:blip r:embed="rId4"/>
          <a:stretch>
            <a:fillRect/>
          </a:stretch>
        </p:blipFill>
        <p:spPr>
          <a:xfrm>
            <a:off x="7717523" y="3107267"/>
            <a:ext cx="3945732" cy="2227596"/>
          </a:xfrm>
          <a:prstGeom prst="rect">
            <a:avLst/>
          </a:prstGeom>
        </p:spPr>
      </p:pic>
    </p:spTree>
    <p:extLst>
      <p:ext uri="{BB962C8B-B14F-4D97-AF65-F5344CB8AC3E}">
        <p14:creationId xmlns:p14="http://schemas.microsoft.com/office/powerpoint/2010/main" val="3872207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456F-5798-DCE1-594E-0B866FEBC7DB}"/>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A3528A18-7A97-D769-A401-B86F24991614}"/>
              </a:ext>
            </a:extLst>
          </p:cNvPr>
          <p:cNvSpPr txBox="1"/>
          <p:nvPr/>
        </p:nvSpPr>
        <p:spPr>
          <a:xfrm>
            <a:off x="296523" y="552251"/>
            <a:ext cx="11741570" cy="499945"/>
          </a:xfrm>
          <a:prstGeom prst="rect">
            <a:avLst/>
          </a:prstGeom>
          <a:noFill/>
        </p:spPr>
        <p:txBody>
          <a:bodyPr wrap="square" rtlCol="0">
            <a:spAutoFit/>
          </a:bodyPr>
          <a:lstStyle/>
          <a:p>
            <a:pPr>
              <a:lnSpc>
                <a:spcPct val="150000"/>
              </a:lnSpc>
            </a:pPr>
            <a:r>
              <a:rPr lang="es-ES" sz="2000" b="1" noProof="0" dirty="0">
                <a:solidFill>
                  <a:schemeClr val="bg1"/>
                </a:solidFill>
              </a:rPr>
              <a:t>Fases de la estrategia de desarrollo de productos ​ </a:t>
            </a:r>
          </a:p>
        </p:txBody>
      </p:sp>
      <p:sp>
        <p:nvSpPr>
          <p:cNvPr id="7" name="Metin kutusu 6">
            <a:extLst>
              <a:ext uri="{FF2B5EF4-FFF2-40B4-BE49-F238E27FC236}">
                <a16:creationId xmlns:a16="http://schemas.microsoft.com/office/drawing/2014/main" id="{75FFBC79-9C4A-F2A6-C4AA-98FDAD1ABD6C}"/>
              </a:ext>
            </a:extLst>
          </p:cNvPr>
          <p:cNvSpPr txBox="1"/>
          <p:nvPr/>
        </p:nvSpPr>
        <p:spPr>
          <a:xfrm>
            <a:off x="296523" y="1184370"/>
            <a:ext cx="11159945" cy="2554545"/>
          </a:xfrm>
          <a:prstGeom prst="rect">
            <a:avLst/>
          </a:prstGeom>
          <a:noFill/>
        </p:spPr>
        <p:txBody>
          <a:bodyPr wrap="square">
            <a:spAutoFit/>
          </a:bodyPr>
          <a:lstStyle/>
          <a:p>
            <a:pPr algn="just" rtl="0" fontAlgn="base"/>
            <a:endParaRPr lang="es-ES" sz="1600" b="0" i="0" noProof="0" dirty="0">
              <a:solidFill>
                <a:srgbClr val="000000"/>
              </a:solidFill>
              <a:effectLst/>
              <a:latin typeface="Raleway "/>
            </a:endParaRPr>
          </a:p>
          <a:p>
            <a:pPr algn="just" rtl="0" fontAlgn="base">
              <a:spcBef>
                <a:spcPts val="600"/>
              </a:spcBef>
              <a:spcAft>
                <a:spcPts val="600"/>
              </a:spcAft>
            </a:pPr>
            <a:r>
              <a:rPr lang="es-ES" sz="1600" b="1" noProof="0" dirty="0">
                <a:solidFill>
                  <a:srgbClr val="000000"/>
                </a:solidFill>
                <a:effectLst/>
                <a:latin typeface="Raleway "/>
              </a:rPr>
              <a:t>Los siguientes pasos son importantes en el desarrollo y lanzamiento del producto.</a:t>
            </a:r>
          </a:p>
          <a:p>
            <a:pPr marL="342900" indent="-342900" algn="just" rtl="0" fontAlgn="base">
              <a:spcBef>
                <a:spcPts val="600"/>
              </a:spcBef>
              <a:spcAft>
                <a:spcPts val="600"/>
              </a:spcAft>
              <a:buAutoNum type="arabicPeriod"/>
            </a:pPr>
            <a:r>
              <a:rPr lang="es-ES" sz="1600" b="0" noProof="0" dirty="0">
                <a:solidFill>
                  <a:srgbClr val="000000"/>
                </a:solidFill>
                <a:effectLst/>
                <a:latin typeface="Raleway "/>
              </a:rPr>
              <a:t>¿Qué quiere el consumidor?</a:t>
            </a:r>
          </a:p>
          <a:p>
            <a:pPr marL="342900" indent="-342900" algn="just" rtl="0" fontAlgn="base">
              <a:spcBef>
                <a:spcPts val="600"/>
              </a:spcBef>
              <a:spcAft>
                <a:spcPts val="600"/>
              </a:spcAft>
              <a:buAutoNum type="arabicPeriod"/>
            </a:pPr>
            <a:r>
              <a:rPr lang="es-ES" sz="1600" b="0" noProof="0" dirty="0">
                <a:solidFill>
                  <a:srgbClr val="000000"/>
                </a:solidFill>
                <a:effectLst/>
                <a:latin typeface="Raleway "/>
              </a:rPr>
              <a:t>¿Cómo responde nuestro producto a lo que quieren los consumidores?</a:t>
            </a:r>
          </a:p>
          <a:p>
            <a:pPr marL="342900" indent="-342900" algn="just" rtl="0" fontAlgn="base">
              <a:spcBef>
                <a:spcPts val="600"/>
              </a:spcBef>
              <a:spcAft>
                <a:spcPts val="600"/>
              </a:spcAft>
              <a:buAutoNum type="arabicPeriod"/>
            </a:pPr>
            <a:r>
              <a:rPr lang="es-ES" sz="1600" b="0" noProof="0" dirty="0">
                <a:solidFill>
                  <a:srgbClr val="000000"/>
                </a:solidFill>
                <a:effectLst/>
                <a:latin typeface="Raleway "/>
              </a:rPr>
              <a:t>¿Cómo se compara con la competencia?</a:t>
            </a:r>
          </a:p>
          <a:p>
            <a:pPr marL="342900" indent="-342900" algn="just" rtl="0" fontAlgn="base">
              <a:spcBef>
                <a:spcPts val="600"/>
              </a:spcBef>
              <a:spcAft>
                <a:spcPts val="600"/>
              </a:spcAft>
              <a:buAutoNum type="arabicPeriod"/>
            </a:pPr>
            <a:r>
              <a:rPr lang="es-ES" sz="1600" b="0" noProof="0" dirty="0">
                <a:solidFill>
                  <a:srgbClr val="000000"/>
                </a:solidFill>
                <a:effectLst/>
                <a:latin typeface="Raleway "/>
              </a:rPr>
              <a:t>¿Qué valores y características diferenciarán su producto de los demás?</a:t>
            </a:r>
            <a:endParaRPr lang="es-ES" sz="1400" b="0" i="0" noProof="0" dirty="0">
              <a:solidFill>
                <a:srgbClr val="000000"/>
              </a:solidFill>
              <a:effectLst/>
              <a:latin typeface="Raleway "/>
            </a:endParaRPr>
          </a:p>
          <a:p>
            <a:pPr algn="just" rtl="0" fontAlgn="base"/>
            <a:r>
              <a:rPr lang="es-ES" sz="1400" b="0" i="0" noProof="0" dirty="0">
                <a:solidFill>
                  <a:srgbClr val="000000"/>
                </a:solidFill>
                <a:effectLst/>
                <a:latin typeface="Raleway "/>
              </a:rPr>
              <a:t>​</a:t>
            </a:r>
          </a:p>
        </p:txBody>
      </p:sp>
    </p:spTree>
    <p:extLst>
      <p:ext uri="{BB962C8B-B14F-4D97-AF65-F5344CB8AC3E}">
        <p14:creationId xmlns:p14="http://schemas.microsoft.com/office/powerpoint/2010/main" val="34913281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15EF40-D7FF-0D2A-847B-1834C9EB2BE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6618726-C47A-CB2D-C68F-C49CDFEA4A95}"/>
              </a:ext>
            </a:extLst>
          </p:cNvPr>
          <p:cNvSpPr txBox="1"/>
          <p:nvPr/>
        </p:nvSpPr>
        <p:spPr>
          <a:xfrm>
            <a:off x="296523" y="247451"/>
            <a:ext cx="11741570" cy="499945"/>
          </a:xfrm>
          <a:prstGeom prst="rect">
            <a:avLst/>
          </a:prstGeom>
          <a:noFill/>
        </p:spPr>
        <p:txBody>
          <a:bodyPr wrap="square" rtlCol="0">
            <a:spAutoFit/>
          </a:bodyPr>
          <a:lstStyle/>
          <a:p>
            <a:pPr>
              <a:lnSpc>
                <a:spcPct val="150000"/>
              </a:lnSpc>
            </a:pPr>
            <a:r>
              <a:rPr lang="es-ES" sz="2000" b="1" noProof="0" dirty="0">
                <a:solidFill>
                  <a:schemeClr val="bg1"/>
                </a:solidFill>
              </a:rPr>
              <a:t>Fases de la estrategia de desarrollo de productos ​ </a:t>
            </a:r>
          </a:p>
        </p:txBody>
      </p:sp>
      <p:sp>
        <p:nvSpPr>
          <p:cNvPr id="7" name="Metin kutusu 6">
            <a:extLst>
              <a:ext uri="{FF2B5EF4-FFF2-40B4-BE49-F238E27FC236}">
                <a16:creationId xmlns:a16="http://schemas.microsoft.com/office/drawing/2014/main" id="{8C873430-A144-EDA2-ED9A-2FAA80534086}"/>
              </a:ext>
            </a:extLst>
          </p:cNvPr>
          <p:cNvSpPr txBox="1"/>
          <p:nvPr/>
        </p:nvSpPr>
        <p:spPr>
          <a:xfrm>
            <a:off x="296523" y="818518"/>
            <a:ext cx="11159945" cy="3785652"/>
          </a:xfrm>
          <a:prstGeom prst="rect">
            <a:avLst/>
          </a:prstGeom>
          <a:noFill/>
        </p:spPr>
        <p:txBody>
          <a:bodyPr wrap="square">
            <a:spAutoFit/>
          </a:bodyPr>
          <a:lstStyle/>
          <a:p>
            <a:pPr algn="just" rtl="0" fontAlgn="base"/>
            <a:r>
              <a:rPr lang="es-ES" sz="1600" b="1" noProof="0" dirty="0">
                <a:solidFill>
                  <a:schemeClr val="accent1"/>
                </a:solidFill>
              </a:rPr>
              <a:t>Fase 1. </a:t>
            </a:r>
            <a:r>
              <a:rPr lang="es-ES" sz="1600" noProof="0" dirty="0">
                <a:solidFill>
                  <a:schemeClr val="accent1"/>
                </a:solidFill>
              </a:rPr>
              <a:t>Definir la idea en una estrategia de desarrollo de productos implica aclarar y refinar un concepto para garantizar que se ajusta a las necesidades del mercado, los objetivos empresariales y los recursos disponibles.</a:t>
            </a:r>
          </a:p>
          <a:p>
            <a:pPr algn="just" rtl="0" fontAlgn="base"/>
            <a:endParaRPr lang="es-ES" sz="1600" b="1" dirty="0">
              <a:solidFill>
                <a:schemeClr val="accent1"/>
              </a:solidFill>
            </a:endParaRPr>
          </a:p>
          <a:p>
            <a:pPr algn="just" fontAlgn="base"/>
            <a:r>
              <a:rPr lang="es-ES" sz="1600" b="1" noProof="0" dirty="0">
                <a:solidFill>
                  <a:schemeClr val="accent1"/>
                </a:solidFill>
              </a:rPr>
              <a:t>Fase 2. </a:t>
            </a:r>
            <a:r>
              <a:rPr lang="es-ES" sz="1600" dirty="0">
                <a:solidFill>
                  <a:schemeClr val="accent1"/>
                </a:solidFill>
              </a:rPr>
              <a:t>El desarrollo del concepto es el proceso de refinar una idea inicial hasta convertirla en un concepto de producto claro y detallado que satisfaga las necesidades del cliente y se ajuste a los objetivos empresariales.</a:t>
            </a:r>
          </a:p>
          <a:p>
            <a:pPr algn="just" fontAlgn="base"/>
            <a:endParaRPr lang="es-ES" sz="1600" dirty="0">
              <a:solidFill>
                <a:schemeClr val="accent1"/>
              </a:solidFill>
            </a:endParaRPr>
          </a:p>
          <a:p>
            <a:pPr algn="just" fontAlgn="base"/>
            <a:r>
              <a:rPr lang="es-ES" sz="1600" b="1" noProof="0" dirty="0">
                <a:solidFill>
                  <a:schemeClr val="accent1"/>
                </a:solidFill>
              </a:rPr>
              <a:t>Fase 3. </a:t>
            </a:r>
            <a:r>
              <a:rPr lang="es-ES" sz="1600" dirty="0">
                <a:solidFill>
                  <a:schemeClr val="accent1"/>
                </a:solidFill>
              </a:rPr>
              <a:t>Las pruebas son una fase crítica en el ciclo de vida del desarrollo de productos, ya que garantizan que el concepto, el diseño y la funcionalidad de un producto cumplen tanto las expectativas del cliente como las normas técnicas.</a:t>
            </a:r>
          </a:p>
          <a:p>
            <a:pPr algn="just" rtl="0" fontAlgn="base"/>
            <a:endParaRPr lang="es-ES" sz="1600" b="1" dirty="0">
              <a:solidFill>
                <a:schemeClr val="accent1"/>
              </a:solidFill>
            </a:endParaRPr>
          </a:p>
          <a:p>
            <a:pPr algn="just" rtl="0" fontAlgn="base"/>
            <a:r>
              <a:rPr lang="es-ES" sz="1600" b="1" noProof="0" dirty="0">
                <a:solidFill>
                  <a:schemeClr val="accent1"/>
                </a:solidFill>
              </a:rPr>
              <a:t>Fase 4. </a:t>
            </a:r>
            <a:r>
              <a:rPr lang="es-ES" sz="1600" noProof="0" dirty="0">
                <a:solidFill>
                  <a:schemeClr val="accent1"/>
                </a:solidFill>
              </a:rPr>
              <a:t>Una estrategia de mercado describe cómo posicionar, promocionar y distribuir un producto para alcanzar los objetivos empresariales y satisfacer las necesidades de los clientes de forma eficaz.</a:t>
            </a:r>
          </a:p>
          <a:p>
            <a:pPr algn="just" rtl="0" fontAlgn="base"/>
            <a:endParaRPr lang="es-ES" sz="1600" b="1" dirty="0">
              <a:solidFill>
                <a:schemeClr val="accent1"/>
              </a:solidFill>
            </a:endParaRPr>
          </a:p>
          <a:p>
            <a:pPr algn="just" rtl="0" fontAlgn="base"/>
            <a:r>
              <a:rPr lang="es-ES" sz="1600" b="1" noProof="0" dirty="0">
                <a:solidFill>
                  <a:schemeClr val="accent1"/>
                </a:solidFill>
              </a:rPr>
              <a:t>Fase 5. </a:t>
            </a:r>
            <a:r>
              <a:rPr lang="es-ES" sz="1600" noProof="0" dirty="0">
                <a:solidFill>
                  <a:schemeClr val="accent1"/>
                </a:solidFill>
              </a:rPr>
              <a:t>La entrada en el mercado y la comercialización implican lanzar el producto y garantizar su adopción con éxito en el mercado.</a:t>
            </a:r>
            <a:endParaRPr lang="es-ES" sz="1600" i="0" noProof="0" dirty="0">
              <a:solidFill>
                <a:schemeClr val="accent1"/>
              </a:solidFill>
              <a:effectLst/>
            </a:endParaRPr>
          </a:p>
        </p:txBody>
      </p:sp>
      <p:graphicFrame>
        <p:nvGraphicFramePr>
          <p:cNvPr id="4" name="Diyagram 3">
            <a:extLst>
              <a:ext uri="{FF2B5EF4-FFF2-40B4-BE49-F238E27FC236}">
                <a16:creationId xmlns:a16="http://schemas.microsoft.com/office/drawing/2014/main" id="{9D611A8C-EF6B-1EA9-37C4-B82D94A94791}"/>
              </a:ext>
            </a:extLst>
          </p:cNvPr>
          <p:cNvGraphicFramePr/>
          <p:nvPr>
            <p:extLst>
              <p:ext uri="{D42A27DB-BD31-4B8C-83A1-F6EECF244321}">
                <p14:modId xmlns:p14="http://schemas.microsoft.com/office/powerpoint/2010/main" val="726425619"/>
              </p:ext>
            </p:extLst>
          </p:nvPr>
        </p:nvGraphicFramePr>
        <p:xfrm>
          <a:off x="1317158" y="3519220"/>
          <a:ext cx="10578319" cy="36626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Metin kutusu 2">
            <a:extLst>
              <a:ext uri="{FF2B5EF4-FFF2-40B4-BE49-F238E27FC236}">
                <a16:creationId xmlns:a16="http://schemas.microsoft.com/office/drawing/2014/main" id="{EB8106F7-F561-1666-19C1-B40B227B005A}"/>
              </a:ext>
            </a:extLst>
          </p:cNvPr>
          <p:cNvSpPr txBox="1"/>
          <p:nvPr/>
        </p:nvSpPr>
        <p:spPr>
          <a:xfrm>
            <a:off x="2954866" y="6096963"/>
            <a:ext cx="5579533" cy="338554"/>
          </a:xfrm>
          <a:prstGeom prst="rect">
            <a:avLst/>
          </a:prstGeom>
          <a:solidFill>
            <a:schemeClr val="bg1">
              <a:lumMod val="60000"/>
              <a:lumOff val="40000"/>
            </a:schemeClr>
          </a:solidFill>
        </p:spPr>
        <p:txBody>
          <a:bodyPr wrap="square">
            <a:spAutoFit/>
          </a:bodyPr>
          <a:lstStyle/>
          <a:p>
            <a:pPr algn="ctr"/>
            <a:r>
              <a:rPr lang="es-ES" sz="1600" noProof="0" dirty="0">
                <a:solidFill>
                  <a:schemeClr val="accent1"/>
                </a:solidFill>
              </a:rPr>
              <a:t>Fases de la estrategia de desarrollo de producto​</a:t>
            </a:r>
          </a:p>
        </p:txBody>
      </p:sp>
    </p:spTree>
    <p:extLst>
      <p:ext uri="{BB962C8B-B14F-4D97-AF65-F5344CB8AC3E}">
        <p14:creationId xmlns:p14="http://schemas.microsoft.com/office/powerpoint/2010/main" val="410311599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2D3BE-A52E-E86B-43BE-F7020C281D46}"/>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E42823E-AFFB-2212-9329-715357274912}"/>
              </a:ext>
            </a:extLst>
          </p:cNvPr>
          <p:cNvSpPr txBox="1"/>
          <p:nvPr/>
        </p:nvSpPr>
        <p:spPr>
          <a:xfrm>
            <a:off x="172779" y="223485"/>
            <a:ext cx="11741570" cy="744499"/>
          </a:xfrm>
          <a:prstGeom prst="rect">
            <a:avLst/>
          </a:prstGeom>
          <a:noFill/>
        </p:spPr>
        <p:txBody>
          <a:bodyPr wrap="square" lIns="91440" tIns="45720" rIns="91440" bIns="45720" rtlCol="0" anchor="t">
            <a:spAutoFit/>
          </a:bodyPr>
          <a:lstStyle/>
          <a:p>
            <a:pPr>
              <a:lnSpc>
                <a:spcPct val="150000"/>
              </a:lnSpc>
            </a:pPr>
            <a:r>
              <a:rPr lang="es-ES" sz="3200" dirty="0">
                <a:solidFill>
                  <a:schemeClr val="bg2"/>
                </a:solidFill>
                <a:latin typeface="+mj-lt"/>
              </a:rPr>
              <a:t>¿Cómo crear una estrategia de desarrollo de productos?</a:t>
            </a:r>
          </a:p>
        </p:txBody>
      </p:sp>
      <p:sp>
        <p:nvSpPr>
          <p:cNvPr id="7" name="Metin kutusu 6">
            <a:extLst>
              <a:ext uri="{FF2B5EF4-FFF2-40B4-BE49-F238E27FC236}">
                <a16:creationId xmlns:a16="http://schemas.microsoft.com/office/drawing/2014/main" id="{C0921FCC-BCB8-2374-4FCA-DB1C8D8BB92E}"/>
              </a:ext>
            </a:extLst>
          </p:cNvPr>
          <p:cNvSpPr txBox="1"/>
          <p:nvPr/>
        </p:nvSpPr>
        <p:spPr>
          <a:xfrm>
            <a:off x="329938" y="1122821"/>
            <a:ext cx="11340446" cy="5262979"/>
          </a:xfrm>
          <a:prstGeom prst="rect">
            <a:avLst/>
          </a:prstGeom>
          <a:noFill/>
        </p:spPr>
        <p:txBody>
          <a:bodyPr wrap="square">
            <a:spAutoFit/>
          </a:bodyPr>
          <a:lstStyle/>
          <a:p>
            <a:pPr algn="just" rtl="0" fontAlgn="base"/>
            <a:r>
              <a:rPr lang="es-ES" sz="1600" b="0" i="0" noProof="0" dirty="0">
                <a:solidFill>
                  <a:srgbClr val="000000"/>
                </a:solidFill>
                <a:effectLst/>
                <a:latin typeface="Raleway "/>
              </a:rPr>
              <a:t>La preparación de una estrategia de desarrollo de productos comienza con la </a:t>
            </a:r>
            <a:r>
              <a:rPr lang="es-ES" sz="1600" b="1" i="0" noProof="0" dirty="0">
                <a:solidFill>
                  <a:srgbClr val="000000"/>
                </a:solidFill>
                <a:effectLst/>
                <a:latin typeface="Raleway "/>
              </a:rPr>
              <a:t>identificación de las necesidades </a:t>
            </a:r>
            <a:r>
              <a:rPr lang="es-ES" sz="1600" b="0" i="0" noProof="0" dirty="0">
                <a:solidFill>
                  <a:srgbClr val="000000"/>
                </a:solidFill>
                <a:effectLst/>
                <a:latin typeface="Raleway "/>
              </a:rPr>
              <a:t>de los consumidores. En este contexto, el primer paso consiste en identificar las necesidades del consumidor utilizando diversos métodos de investigación de mercado, como reuniones de grupos focales, entrevistas y encuestas a consumidores o análisis de medios sociales.</a:t>
            </a:r>
          </a:p>
          <a:p>
            <a:pPr algn="just" rtl="0" fontAlgn="base"/>
            <a:endParaRPr lang="es-ES" sz="1600" dirty="0">
              <a:solidFill>
                <a:srgbClr val="000000"/>
              </a:solidFill>
              <a:latin typeface="Raleway "/>
            </a:endParaRPr>
          </a:p>
          <a:p>
            <a:pPr algn="just" rtl="0" fontAlgn="base"/>
            <a:r>
              <a:rPr lang="es-ES" sz="1600" b="0" i="0" noProof="0" dirty="0">
                <a:solidFill>
                  <a:srgbClr val="000000"/>
                </a:solidFill>
                <a:effectLst/>
                <a:latin typeface="Raleway "/>
              </a:rPr>
              <a:t>El siguiente paso importante es </a:t>
            </a:r>
            <a:r>
              <a:rPr lang="es-ES" sz="1600" b="1" i="0" noProof="0" dirty="0">
                <a:solidFill>
                  <a:srgbClr val="000000"/>
                </a:solidFill>
                <a:effectLst/>
                <a:latin typeface="Raleway "/>
              </a:rPr>
              <a:t>desarrollar un producto/servicio </a:t>
            </a:r>
            <a:r>
              <a:rPr lang="es-ES" sz="1600" b="0" i="0" noProof="0" dirty="0">
                <a:solidFill>
                  <a:srgbClr val="000000"/>
                </a:solidFill>
                <a:effectLst/>
                <a:latin typeface="Raleway "/>
              </a:rPr>
              <a:t>que satisface las necesidades identificadas. ¿Quiénes son las personas que necesitan este producto? Una definición realista de la gama de compradores potenciales es importante para comercializar el producto.</a:t>
            </a:r>
          </a:p>
          <a:p>
            <a:pPr algn="just" rtl="0" fontAlgn="base"/>
            <a:endParaRPr lang="es-ES" sz="1600" dirty="0">
              <a:solidFill>
                <a:srgbClr val="000000"/>
              </a:solidFill>
              <a:latin typeface="Raleway "/>
            </a:endParaRPr>
          </a:p>
          <a:p>
            <a:pPr algn="just" rtl="0" fontAlgn="base"/>
            <a:r>
              <a:rPr lang="es-ES" sz="1600" b="0" i="0" noProof="0" dirty="0">
                <a:solidFill>
                  <a:srgbClr val="000000"/>
                </a:solidFill>
                <a:effectLst/>
                <a:latin typeface="Raleway "/>
              </a:rPr>
              <a:t>El siguiente paso es comparar </a:t>
            </a:r>
            <a:r>
              <a:rPr lang="es-ES" sz="1600" b="1" i="0" noProof="0" dirty="0">
                <a:solidFill>
                  <a:srgbClr val="000000"/>
                </a:solidFill>
                <a:effectLst/>
                <a:latin typeface="Raleway "/>
              </a:rPr>
              <a:t>nuestro producto con los competidores existentes </a:t>
            </a:r>
            <a:r>
              <a:rPr lang="es-ES" sz="1600" b="0" i="0" noProof="0" dirty="0">
                <a:solidFill>
                  <a:srgbClr val="000000"/>
                </a:solidFill>
                <a:effectLst/>
                <a:latin typeface="Raleway "/>
              </a:rPr>
              <a:t>en el mercado </a:t>
            </a:r>
            <a:r>
              <a:rPr lang="es-ES" sz="1600" b="1" i="0" noProof="0" dirty="0">
                <a:solidFill>
                  <a:srgbClr val="000000"/>
                </a:solidFill>
                <a:effectLst/>
                <a:latin typeface="Raleway "/>
              </a:rPr>
              <a:t>y revisar sus características </a:t>
            </a:r>
            <a:r>
              <a:rPr lang="es-ES" sz="1600" b="0" i="0" noProof="0" dirty="0">
                <a:solidFill>
                  <a:srgbClr val="000000"/>
                </a:solidFill>
                <a:effectLst/>
                <a:latin typeface="Raleway "/>
              </a:rPr>
              <a:t>más destacadas (evaluación comparativa con otras empresas del mercado). Aquí es donde el análisis DAFO descrito en la sección anterior puede ser una buena herramienta. Nuestros puntos fuertes serán los elementos en los que haremos hincapié en nuestra estrategia de marketing, mientras que nuestros puntos débiles nos permitirán tomar decisiones sobre cómo abordar estos aspectos negativos.</a:t>
            </a:r>
          </a:p>
          <a:p>
            <a:pPr algn="just" rtl="0" fontAlgn="base"/>
            <a:endParaRPr lang="es-ES" sz="1600" dirty="0">
              <a:solidFill>
                <a:srgbClr val="000000"/>
              </a:solidFill>
              <a:latin typeface="Raleway "/>
            </a:endParaRPr>
          </a:p>
          <a:p>
            <a:pPr algn="just" rtl="0" fontAlgn="base"/>
            <a:r>
              <a:rPr lang="es-ES" sz="1600" b="0" i="0" noProof="0" dirty="0">
                <a:solidFill>
                  <a:srgbClr val="000000"/>
                </a:solidFill>
                <a:effectLst/>
                <a:latin typeface="Raleway "/>
              </a:rPr>
              <a:t>Después de todo este proceso, comienza la fase de «prueba». </a:t>
            </a:r>
            <a:r>
              <a:rPr lang="es-ES" sz="1600" b="1" i="0" noProof="0" dirty="0">
                <a:solidFill>
                  <a:srgbClr val="000000"/>
                </a:solidFill>
                <a:effectLst/>
                <a:latin typeface="Raleway "/>
              </a:rPr>
              <a:t>La fase de prueba puede consistir en la preparación de prototipos del producto, así como en la preparación de muestras</a:t>
            </a:r>
            <a:r>
              <a:rPr lang="es-ES" sz="1600" b="0" i="0" noProof="0" dirty="0">
                <a:solidFill>
                  <a:srgbClr val="000000"/>
                </a:solidFill>
                <a:effectLst/>
                <a:latin typeface="Raleway "/>
              </a:rPr>
              <a:t> (digitales o reales). A su vez, se comprueban las opiniones de los consumidores sobre las muestras recibidas utilizando métodos cualitativos y cuantitativos. Una vez completadas todas estas fases, se puede preparar la estrategia de marketing e iniciar la fase de lanzamiento al mercado.</a:t>
            </a:r>
          </a:p>
          <a:p>
            <a:pPr algn="just" rtl="0" fontAlgn="base"/>
            <a:r>
              <a:rPr lang="es-ES" sz="1600" b="0" i="0" noProof="0" dirty="0">
                <a:solidFill>
                  <a:srgbClr val="000000"/>
                </a:solidFill>
                <a:effectLst/>
                <a:latin typeface="Raleway "/>
              </a:rPr>
              <a:t>​</a:t>
            </a:r>
          </a:p>
        </p:txBody>
      </p:sp>
    </p:spTree>
    <p:extLst>
      <p:ext uri="{BB962C8B-B14F-4D97-AF65-F5344CB8AC3E}">
        <p14:creationId xmlns:p14="http://schemas.microsoft.com/office/powerpoint/2010/main" val="2853641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03413B-6D0C-1D06-09A1-B8B88B7F3E13}"/>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5529DCD1-D0C5-B171-6EBB-AD16732BDE2C}"/>
              </a:ext>
            </a:extLst>
          </p:cNvPr>
          <p:cNvSpPr>
            <a:spLocks noGrp="1"/>
          </p:cNvSpPr>
          <p:nvPr>
            <p:ph type="title"/>
          </p:nvPr>
        </p:nvSpPr>
        <p:spPr>
          <a:xfrm>
            <a:off x="557463" y="207209"/>
            <a:ext cx="10515600" cy="959822"/>
          </a:xfrm>
        </p:spPr>
        <p:txBody>
          <a:bodyPr>
            <a:noAutofit/>
          </a:bodyPr>
          <a:lstStyle/>
          <a:p>
            <a:r>
              <a:rPr lang="es-ES" sz="3400" b="1" noProof="0" dirty="0"/>
              <a:t>2. Potencia innovadora: Ideas creativas</a:t>
            </a:r>
          </a:p>
        </p:txBody>
      </p:sp>
      <p:sp>
        <p:nvSpPr>
          <p:cNvPr id="2" name="CasellaDiTesto 1">
            <a:extLst>
              <a:ext uri="{FF2B5EF4-FFF2-40B4-BE49-F238E27FC236}">
                <a16:creationId xmlns:a16="http://schemas.microsoft.com/office/drawing/2014/main" id="{658921C0-D8A6-3374-DB12-E491056093DC}"/>
              </a:ext>
            </a:extLst>
          </p:cNvPr>
          <p:cNvSpPr txBox="1"/>
          <p:nvPr/>
        </p:nvSpPr>
        <p:spPr>
          <a:xfrm>
            <a:off x="557463" y="1390551"/>
            <a:ext cx="10610461" cy="880113"/>
          </a:xfrm>
          <a:prstGeom prst="rect">
            <a:avLst/>
          </a:prstGeom>
          <a:noFill/>
        </p:spPr>
        <p:txBody>
          <a:bodyPr wrap="square" rtlCol="0">
            <a:spAutoFit/>
          </a:bodyPr>
          <a:lstStyle/>
          <a:p>
            <a:pPr>
              <a:lnSpc>
                <a:spcPct val="150000"/>
              </a:lnSpc>
            </a:pPr>
            <a:r>
              <a:rPr lang="es-ES" sz="2000" b="1" noProof="0" dirty="0">
                <a:solidFill>
                  <a:schemeClr val="bg1"/>
                </a:solidFill>
              </a:rPr>
              <a:t>Introducción </a:t>
            </a:r>
          </a:p>
          <a:p>
            <a:pPr>
              <a:lnSpc>
                <a:spcPct val="150000"/>
              </a:lnSpc>
            </a:pPr>
            <a:r>
              <a:rPr lang="es-ES" sz="1600" b="1" noProof="0" dirty="0">
                <a:solidFill>
                  <a:schemeClr val="accent1"/>
                </a:solidFill>
              </a:rPr>
              <a:t>¿Qué es la innovación? Definición, tipos, ejemplos y proceso</a:t>
            </a:r>
          </a:p>
        </p:txBody>
      </p:sp>
      <p:sp>
        <p:nvSpPr>
          <p:cNvPr id="4" name="Metin kutusu 3">
            <a:extLst>
              <a:ext uri="{FF2B5EF4-FFF2-40B4-BE49-F238E27FC236}">
                <a16:creationId xmlns:a16="http://schemas.microsoft.com/office/drawing/2014/main" id="{EE307CD3-701F-8E52-58EF-CCAB6D774D3D}"/>
              </a:ext>
            </a:extLst>
          </p:cNvPr>
          <p:cNvSpPr txBox="1"/>
          <p:nvPr/>
        </p:nvSpPr>
        <p:spPr>
          <a:xfrm>
            <a:off x="522258" y="2413604"/>
            <a:ext cx="10846781" cy="3077766"/>
          </a:xfrm>
          <a:prstGeom prst="rect">
            <a:avLst/>
          </a:prstGeom>
          <a:noFill/>
        </p:spPr>
        <p:txBody>
          <a:bodyPr wrap="square" lIns="91440" tIns="45720" rIns="91440" bIns="45720" anchor="t">
            <a:spAutoFit/>
          </a:bodyPr>
          <a:lstStyle/>
          <a:p>
            <a:pPr algn="just" fontAlgn="base"/>
            <a:r>
              <a:rPr lang="es-ES" sz="1600" b="0" i="0" u="none" strike="noStrike" noProof="0" dirty="0">
                <a:solidFill>
                  <a:srgbClr val="000000"/>
                </a:solidFill>
                <a:effectLst/>
                <a:latin typeface="Raleway "/>
              </a:rPr>
              <a:t>Esta sección está diseñada para cubrir todos los aspectos relacionados con la puesta en marcha de ideas creativas. Al completar la unidad con éxito, conocerás las habilidades prácticas y teóricas para la gestión del marketing y la innovación necesarias en las empresas.</a:t>
            </a:r>
          </a:p>
          <a:p>
            <a:pPr algn="just" fontAlgn="base"/>
            <a:endParaRPr lang="es-ES" sz="1600" dirty="0">
              <a:solidFill>
                <a:srgbClr val="000000"/>
              </a:solidFill>
              <a:latin typeface="Raleway "/>
            </a:endParaRPr>
          </a:p>
          <a:p>
            <a:pPr algn="just" fontAlgn="base"/>
            <a:r>
              <a:rPr lang="es-ES" sz="1600" b="0" i="0" u="none" strike="noStrike" noProof="0" dirty="0">
                <a:solidFill>
                  <a:srgbClr val="000000"/>
                </a:solidFill>
                <a:effectLst/>
                <a:latin typeface="Raleway "/>
              </a:rPr>
              <a:t>Esta sección ofrece una base completa en la metodología y principios básicos esenciales para la gestión de la innovación. Te introduce en una serie de técnicas creativas, como el brainstorming, que fomenta el libre flujo de ideas, y los mapas mentales, que ayudan a organizar visualmente conceptos y relaciones complejas. Al explorar estos métodos, obtendrás herramientas prácticas para generar y perfeccionar ideas innovadoras. Una parte importante de la sección está dedicada al enfoque del pensamiento de diseño, un marco muy apreciado dentro de la gestión de la innovación.</a:t>
            </a:r>
            <a:endParaRPr lang="es-ES" sz="1600" noProof="0" dirty="0">
              <a:solidFill>
                <a:srgbClr val="000000"/>
              </a:solidFill>
              <a:latin typeface="Raleway "/>
            </a:endParaRPr>
          </a:p>
          <a:p>
            <a:pPr algn="just" rtl="0" fontAlgn="base"/>
            <a:endParaRPr lang="es-ES" sz="1600" b="0" i="0" noProof="0" dirty="0">
              <a:solidFill>
                <a:srgbClr val="000000"/>
              </a:solidFill>
              <a:effectLst/>
              <a:latin typeface="Raleway "/>
            </a:endParaRPr>
          </a:p>
          <a:p>
            <a:pPr algn="just" rtl="0" fontAlgn="base"/>
            <a:r>
              <a:rPr lang="es-ES" sz="1800" b="0" i="0" noProof="0" dirty="0">
                <a:solidFill>
                  <a:srgbClr val="000000"/>
                </a:solidFill>
                <a:effectLst/>
                <a:latin typeface="Raleway "/>
              </a:rPr>
              <a:t>​</a:t>
            </a:r>
          </a:p>
        </p:txBody>
      </p:sp>
    </p:spTree>
    <p:extLst>
      <p:ext uri="{BB962C8B-B14F-4D97-AF65-F5344CB8AC3E}">
        <p14:creationId xmlns:p14="http://schemas.microsoft.com/office/powerpoint/2010/main" val="32875624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E4ECA6-A452-71C4-A14B-60AF57D3447F}"/>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62FA58C-321D-1184-9A9C-90DD4B7F4DD5}"/>
              </a:ext>
            </a:extLst>
          </p:cNvPr>
          <p:cNvSpPr txBox="1"/>
          <p:nvPr/>
        </p:nvSpPr>
        <p:spPr>
          <a:xfrm>
            <a:off x="387711" y="232432"/>
            <a:ext cx="10610461" cy="744499"/>
          </a:xfrm>
          <a:prstGeom prst="rect">
            <a:avLst/>
          </a:prstGeom>
          <a:noFill/>
        </p:spPr>
        <p:txBody>
          <a:bodyPr wrap="square" rtlCol="0">
            <a:spAutoFit/>
          </a:bodyPr>
          <a:lstStyle/>
          <a:p>
            <a:pPr>
              <a:lnSpc>
                <a:spcPct val="150000"/>
              </a:lnSpc>
            </a:pPr>
            <a:r>
              <a:rPr lang="es-ES" sz="3200" noProof="0" dirty="0">
                <a:solidFill>
                  <a:schemeClr val="bg2"/>
                </a:solidFill>
                <a:latin typeface="+mj-lt"/>
                <a:ea typeface="+mj-ea"/>
                <a:cs typeface="+mj-cs"/>
              </a:rPr>
              <a:t>Gestión de la Innovación – 1/2</a:t>
            </a:r>
          </a:p>
        </p:txBody>
      </p:sp>
      <p:sp>
        <p:nvSpPr>
          <p:cNvPr id="4" name="Metin kutusu 3">
            <a:extLst>
              <a:ext uri="{FF2B5EF4-FFF2-40B4-BE49-F238E27FC236}">
                <a16:creationId xmlns:a16="http://schemas.microsoft.com/office/drawing/2014/main" id="{AECCF6A3-0B7C-AB24-6244-507EACD0A135}"/>
              </a:ext>
            </a:extLst>
          </p:cNvPr>
          <p:cNvSpPr txBox="1"/>
          <p:nvPr/>
        </p:nvSpPr>
        <p:spPr>
          <a:xfrm>
            <a:off x="387710" y="1233940"/>
            <a:ext cx="11154049" cy="4924425"/>
          </a:xfrm>
          <a:prstGeom prst="rect">
            <a:avLst/>
          </a:prstGeom>
          <a:noFill/>
        </p:spPr>
        <p:txBody>
          <a:bodyPr wrap="square" lIns="91440" tIns="45720" rIns="91440" bIns="45720" anchor="t">
            <a:spAutoFit/>
          </a:bodyPr>
          <a:lstStyle/>
          <a:p>
            <a:pPr algn="just" rtl="0" fontAlgn="base">
              <a:spcBef>
                <a:spcPts val="600"/>
              </a:spcBef>
              <a:spcAft>
                <a:spcPts val="600"/>
              </a:spcAft>
            </a:pPr>
            <a:r>
              <a:rPr lang="es-ES" sz="1600" b="0" i="0" noProof="0" dirty="0">
                <a:solidFill>
                  <a:srgbClr val="000000"/>
                </a:solidFill>
                <a:effectLst/>
                <a:latin typeface="Raleway "/>
              </a:rPr>
              <a:t>El concepto de innovación puede definirse como el resultado de la adaptación, el desarrollo y la creación de nuevas ideas. </a:t>
            </a:r>
          </a:p>
          <a:p>
            <a:pPr algn="just" rtl="0" fontAlgn="base">
              <a:spcBef>
                <a:spcPts val="600"/>
              </a:spcBef>
              <a:spcAft>
                <a:spcPts val="600"/>
              </a:spcAft>
            </a:pPr>
            <a:r>
              <a:rPr lang="es-ES" sz="1600" b="0" i="0" noProof="0" dirty="0">
                <a:solidFill>
                  <a:srgbClr val="000000"/>
                </a:solidFill>
                <a:effectLst/>
                <a:latin typeface="Raleway "/>
              </a:rPr>
              <a:t>Por otra parte, se define la innovación como la gestión de todas las actividades que incluyen la </a:t>
            </a:r>
            <a:r>
              <a:rPr lang="es-ES" sz="1600" b="1" i="0" noProof="0" dirty="0">
                <a:solidFill>
                  <a:srgbClr val="000000"/>
                </a:solidFill>
                <a:effectLst/>
                <a:latin typeface="Raleway "/>
              </a:rPr>
              <a:t>creación de ideas, el desarrollo tecnológico, la producción y la comercialización de un producto, proceso de fabricación o equipo nuevo o mejorado</a:t>
            </a:r>
            <a:r>
              <a:rPr lang="es-ES" sz="1600" b="0" i="0" noProof="0" dirty="0">
                <a:solidFill>
                  <a:srgbClr val="000000"/>
                </a:solidFill>
                <a:effectLst/>
                <a:latin typeface="Raleway "/>
              </a:rPr>
              <a:t>. La innovación es parte integrante de los ciclos de vida de los productos para reforzar la dinámica de comercialización.</a:t>
            </a:r>
          </a:p>
          <a:p>
            <a:pPr algn="just" rtl="0" fontAlgn="base">
              <a:spcBef>
                <a:spcPts val="600"/>
              </a:spcBef>
              <a:spcAft>
                <a:spcPts val="600"/>
              </a:spcAft>
            </a:pPr>
            <a:r>
              <a:rPr lang="es-ES" sz="1600" b="0" i="0" noProof="0" dirty="0">
                <a:solidFill>
                  <a:srgbClr val="000000"/>
                </a:solidFill>
                <a:effectLst/>
                <a:latin typeface="Raleway "/>
              </a:rPr>
              <a:t>El número de etapas del ciclo de vida puede variar 6 fases diferentes</a:t>
            </a:r>
          </a:p>
          <a:p>
            <a:pPr algn="just" rtl="0" fontAlgn="base">
              <a:spcBef>
                <a:spcPts val="600"/>
              </a:spcBef>
              <a:spcAft>
                <a:spcPts val="600"/>
              </a:spcAft>
            </a:pPr>
            <a:r>
              <a:rPr lang="es-ES" sz="1600" dirty="0">
                <a:solidFill>
                  <a:srgbClr val="000000"/>
                </a:solidFill>
                <a:latin typeface="Raleway "/>
              </a:rPr>
              <a:t>1. </a:t>
            </a:r>
            <a:r>
              <a:rPr lang="es-ES" sz="1600" b="0" i="0" noProof="0" dirty="0">
                <a:solidFill>
                  <a:srgbClr val="000000"/>
                </a:solidFill>
                <a:effectLst/>
                <a:latin typeface="Raleway "/>
              </a:rPr>
              <a:t>Diseño del producto</a:t>
            </a:r>
          </a:p>
          <a:p>
            <a:pPr algn="just" rtl="0" fontAlgn="base">
              <a:spcBef>
                <a:spcPts val="600"/>
              </a:spcBef>
              <a:spcAft>
                <a:spcPts val="600"/>
              </a:spcAft>
            </a:pPr>
            <a:r>
              <a:rPr lang="es-ES" sz="1600" dirty="0">
                <a:solidFill>
                  <a:srgbClr val="000000"/>
                </a:solidFill>
                <a:latin typeface="Raleway "/>
              </a:rPr>
              <a:t>2. </a:t>
            </a:r>
            <a:r>
              <a:rPr lang="es-ES" sz="1600" b="0" i="0" noProof="0" dirty="0">
                <a:solidFill>
                  <a:srgbClr val="000000"/>
                </a:solidFill>
                <a:effectLst/>
                <a:latin typeface="Raleway "/>
              </a:rPr>
              <a:t>Extracción y transformación de las materias primas</a:t>
            </a:r>
          </a:p>
          <a:p>
            <a:pPr algn="just" rtl="0" fontAlgn="base">
              <a:spcBef>
                <a:spcPts val="600"/>
              </a:spcBef>
              <a:spcAft>
                <a:spcPts val="600"/>
              </a:spcAft>
            </a:pPr>
            <a:r>
              <a:rPr lang="es-ES" sz="1600" dirty="0">
                <a:solidFill>
                  <a:srgbClr val="000000"/>
                </a:solidFill>
                <a:latin typeface="Raleway "/>
              </a:rPr>
              <a:t>3. </a:t>
            </a:r>
            <a:r>
              <a:rPr lang="es-ES" sz="1600" b="0" i="0" noProof="0" dirty="0">
                <a:solidFill>
                  <a:srgbClr val="000000"/>
                </a:solidFill>
                <a:effectLst/>
                <a:latin typeface="Raleway "/>
              </a:rPr>
              <a:t>Fabricación del producto.</a:t>
            </a:r>
          </a:p>
          <a:p>
            <a:pPr algn="just" rtl="0" fontAlgn="base">
              <a:spcBef>
                <a:spcPts val="600"/>
              </a:spcBef>
              <a:spcAft>
                <a:spcPts val="600"/>
              </a:spcAft>
            </a:pPr>
            <a:r>
              <a:rPr lang="es-ES" sz="1600" dirty="0">
                <a:solidFill>
                  <a:srgbClr val="000000"/>
                </a:solidFill>
                <a:latin typeface="Raleway "/>
              </a:rPr>
              <a:t>4. </a:t>
            </a:r>
            <a:r>
              <a:rPr lang="es-ES" sz="1600" b="0" i="0" noProof="0" dirty="0">
                <a:solidFill>
                  <a:srgbClr val="000000"/>
                </a:solidFill>
                <a:effectLst/>
                <a:latin typeface="Raleway "/>
              </a:rPr>
              <a:t>Envasado y distribución al consumidor.</a:t>
            </a:r>
          </a:p>
          <a:p>
            <a:pPr algn="just" rtl="0" fontAlgn="base">
              <a:spcBef>
                <a:spcPts val="600"/>
              </a:spcBef>
              <a:spcAft>
                <a:spcPts val="600"/>
              </a:spcAft>
            </a:pPr>
            <a:r>
              <a:rPr lang="es-ES" sz="1600" dirty="0">
                <a:solidFill>
                  <a:srgbClr val="000000"/>
                </a:solidFill>
                <a:latin typeface="Raleway "/>
              </a:rPr>
              <a:t>5. </a:t>
            </a:r>
            <a:r>
              <a:rPr lang="es-ES" sz="1600" b="0" i="0" noProof="0" dirty="0">
                <a:solidFill>
                  <a:srgbClr val="000000"/>
                </a:solidFill>
                <a:effectLst/>
                <a:latin typeface="Raleway "/>
              </a:rPr>
              <a:t>Uso y mantenimiento del producto.</a:t>
            </a:r>
          </a:p>
          <a:p>
            <a:pPr algn="just" rtl="0" fontAlgn="base">
              <a:spcBef>
                <a:spcPts val="600"/>
              </a:spcBef>
              <a:spcAft>
                <a:spcPts val="600"/>
              </a:spcAft>
            </a:pPr>
            <a:r>
              <a:rPr lang="es-ES" sz="1600" dirty="0">
                <a:solidFill>
                  <a:srgbClr val="000000"/>
                </a:solidFill>
                <a:latin typeface="Raleway "/>
              </a:rPr>
              <a:t>6. </a:t>
            </a:r>
            <a:r>
              <a:rPr lang="es-ES" sz="1600" b="0" i="0" noProof="0" dirty="0">
                <a:solidFill>
                  <a:srgbClr val="000000"/>
                </a:solidFill>
                <a:effectLst/>
                <a:latin typeface="Raleway "/>
              </a:rPr>
              <a:t>Gestión al final de la vida útil: reutilización, reciclado y eliminación.</a:t>
            </a:r>
          </a:p>
          <a:p>
            <a:pPr algn="just" rtl="0" fontAlgn="base">
              <a:spcBef>
                <a:spcPts val="600"/>
              </a:spcBef>
              <a:spcAft>
                <a:spcPts val="600"/>
              </a:spcAft>
            </a:pPr>
            <a:r>
              <a:rPr lang="es-ES" sz="1600" b="0" i="0" noProof="0" dirty="0">
                <a:solidFill>
                  <a:srgbClr val="000000"/>
                </a:solidFill>
                <a:effectLst/>
                <a:latin typeface="Raleway "/>
              </a:rPr>
              <a:t>​</a:t>
            </a:r>
          </a:p>
        </p:txBody>
      </p:sp>
    </p:spTree>
    <p:extLst>
      <p:ext uri="{BB962C8B-B14F-4D97-AF65-F5344CB8AC3E}">
        <p14:creationId xmlns:p14="http://schemas.microsoft.com/office/powerpoint/2010/main" val="21249452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84373D-D884-C30F-647E-2E3D13F942D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9AD7031A-45CF-5E7A-1DFA-C8129BFDA9D7}"/>
              </a:ext>
            </a:extLst>
          </p:cNvPr>
          <p:cNvSpPr txBox="1"/>
          <p:nvPr/>
        </p:nvSpPr>
        <p:spPr>
          <a:xfrm>
            <a:off x="387711" y="1193882"/>
            <a:ext cx="11197388" cy="1200329"/>
          </a:xfrm>
          <a:prstGeom prst="rect">
            <a:avLst/>
          </a:prstGeom>
          <a:noFill/>
        </p:spPr>
        <p:txBody>
          <a:bodyPr wrap="square">
            <a:spAutoFit/>
          </a:bodyPr>
          <a:lstStyle/>
          <a:p>
            <a:pPr algn="just" rtl="0" fontAlgn="base">
              <a:spcBef>
                <a:spcPts val="600"/>
              </a:spcBef>
              <a:spcAft>
                <a:spcPts val="600"/>
              </a:spcAft>
            </a:pPr>
            <a:r>
              <a:rPr lang="es-ES" b="0" i="0" noProof="0" dirty="0">
                <a:solidFill>
                  <a:srgbClr val="000000"/>
                </a:solidFill>
                <a:effectLst/>
                <a:latin typeface="Raleway "/>
              </a:rPr>
              <a:t>El concepto de innovación es una variable importante que se utiliza en todos los procesos, como el diseño del producto, su fabricación, envasado y reutilización. A continuación, se exponen algunos ejemplos del uso de la innovación (para la sostenibilidad) en los procesos del ciclo de vida de los productos:</a:t>
            </a:r>
          </a:p>
        </p:txBody>
      </p:sp>
      <p:sp>
        <p:nvSpPr>
          <p:cNvPr id="8" name="Metin kutusu 7">
            <a:extLst>
              <a:ext uri="{FF2B5EF4-FFF2-40B4-BE49-F238E27FC236}">
                <a16:creationId xmlns:a16="http://schemas.microsoft.com/office/drawing/2014/main" id="{9FD88736-C141-3AEE-274A-A4AED04E39E7}"/>
              </a:ext>
            </a:extLst>
          </p:cNvPr>
          <p:cNvSpPr txBox="1"/>
          <p:nvPr/>
        </p:nvSpPr>
        <p:spPr>
          <a:xfrm>
            <a:off x="470354" y="2570446"/>
            <a:ext cx="5061284" cy="2339102"/>
          </a:xfrm>
          <a:prstGeom prst="rect">
            <a:avLst/>
          </a:prstGeom>
          <a:noFill/>
        </p:spPr>
        <p:txBody>
          <a:bodyPr wrap="square">
            <a:spAutoFit/>
          </a:bodyPr>
          <a:lstStyle/>
          <a:p>
            <a:pPr marL="285750" indent="-285750">
              <a:spcBef>
                <a:spcPts val="600"/>
              </a:spcBef>
              <a:spcAft>
                <a:spcPts val="600"/>
              </a:spcAft>
              <a:buFont typeface="Wingdings" panose="05000000000000000000" pitchFamily="2" charset="2"/>
              <a:buChar char="ü"/>
            </a:pPr>
            <a:r>
              <a:rPr lang="es-ES" noProof="0" dirty="0">
                <a:solidFill>
                  <a:schemeClr val="accent1"/>
                </a:solidFill>
              </a:rPr>
              <a:t>¿Cómo podemos hacer que nuestro producto (por ejemplo, una camiseta) sea más sostenible?</a:t>
            </a:r>
          </a:p>
          <a:p>
            <a:pPr marL="285750" indent="-285750">
              <a:spcBef>
                <a:spcPts val="600"/>
              </a:spcBef>
              <a:spcAft>
                <a:spcPts val="600"/>
              </a:spcAft>
              <a:buFont typeface="Wingdings" panose="05000000000000000000" pitchFamily="2" charset="2"/>
              <a:buChar char="ü"/>
            </a:pPr>
            <a:r>
              <a:rPr lang="es-ES" noProof="0" dirty="0">
                <a:solidFill>
                  <a:schemeClr val="accent1"/>
                </a:solidFill>
              </a:rPr>
              <a:t>¿Cómo podemos hacer que el proceso de fabricación sea más sostenible?</a:t>
            </a:r>
          </a:p>
          <a:p>
            <a:pPr marL="285750" indent="-285750">
              <a:spcBef>
                <a:spcPts val="600"/>
              </a:spcBef>
              <a:spcAft>
                <a:spcPts val="600"/>
              </a:spcAft>
              <a:buFont typeface="Wingdings" panose="05000000000000000000" pitchFamily="2" charset="2"/>
              <a:buChar char="ü"/>
            </a:pPr>
            <a:r>
              <a:rPr lang="es-ES" noProof="0" dirty="0">
                <a:solidFill>
                  <a:schemeClr val="accent1"/>
                </a:solidFill>
              </a:rPr>
              <a:t>¿Cómo podemos hacer que el envase del producto sea más portátil?</a:t>
            </a:r>
          </a:p>
        </p:txBody>
      </p:sp>
      <p:sp>
        <p:nvSpPr>
          <p:cNvPr id="9" name="Metin kutusu 8">
            <a:extLst>
              <a:ext uri="{FF2B5EF4-FFF2-40B4-BE49-F238E27FC236}">
                <a16:creationId xmlns:a16="http://schemas.microsoft.com/office/drawing/2014/main" id="{E84A052A-4D93-0841-5EBC-F27D3921A63E}"/>
              </a:ext>
            </a:extLst>
          </p:cNvPr>
          <p:cNvSpPr txBox="1"/>
          <p:nvPr/>
        </p:nvSpPr>
        <p:spPr>
          <a:xfrm>
            <a:off x="6872919" y="2659557"/>
            <a:ext cx="4848727" cy="1508105"/>
          </a:xfrm>
          <a:prstGeom prst="rect">
            <a:avLst/>
          </a:prstGeom>
          <a:noFill/>
        </p:spPr>
        <p:txBody>
          <a:bodyPr wrap="square">
            <a:spAutoFit/>
          </a:bodyPr>
          <a:lstStyle/>
          <a:p>
            <a:pPr marL="285750" indent="-285750" algn="just">
              <a:spcBef>
                <a:spcPts val="600"/>
              </a:spcBef>
              <a:spcAft>
                <a:spcPts val="600"/>
              </a:spcAft>
              <a:buFont typeface="Wingdings" panose="05000000000000000000" pitchFamily="2" charset="2"/>
              <a:buChar char="ü"/>
            </a:pPr>
            <a:r>
              <a:rPr lang="es-ES" noProof="0" dirty="0">
                <a:solidFill>
                  <a:schemeClr val="accent1"/>
                </a:solidFill>
              </a:rPr>
              <a:t>Uso de poliéster reciclado</a:t>
            </a:r>
          </a:p>
          <a:p>
            <a:pPr marL="285750" indent="-285750" algn="just">
              <a:spcBef>
                <a:spcPts val="600"/>
              </a:spcBef>
              <a:spcAft>
                <a:spcPts val="600"/>
              </a:spcAft>
              <a:buFont typeface="Wingdings" panose="05000000000000000000" pitchFamily="2" charset="2"/>
              <a:buChar char="ü"/>
            </a:pPr>
            <a:r>
              <a:rPr lang="es-ES" noProof="0" dirty="0">
                <a:solidFill>
                  <a:schemeClr val="accent1"/>
                </a:solidFill>
              </a:rPr>
              <a:t>Uso de nanotecnología en los procesos de producción ecológica.</a:t>
            </a:r>
          </a:p>
          <a:p>
            <a:pPr marL="285750" indent="-285750" algn="just">
              <a:spcBef>
                <a:spcPts val="600"/>
              </a:spcBef>
              <a:spcAft>
                <a:spcPts val="600"/>
              </a:spcAft>
              <a:buFont typeface="Wingdings" panose="05000000000000000000" pitchFamily="2" charset="2"/>
              <a:buChar char="ü"/>
            </a:pPr>
            <a:r>
              <a:rPr lang="es-ES" noProof="0" dirty="0">
                <a:solidFill>
                  <a:schemeClr val="accent1"/>
                </a:solidFill>
              </a:rPr>
              <a:t>Uso de envases biodegradables</a:t>
            </a:r>
          </a:p>
        </p:txBody>
      </p:sp>
      <p:sp>
        <p:nvSpPr>
          <p:cNvPr id="10" name="Ok: Sağa Bükülü 9">
            <a:extLst>
              <a:ext uri="{FF2B5EF4-FFF2-40B4-BE49-F238E27FC236}">
                <a16:creationId xmlns:a16="http://schemas.microsoft.com/office/drawing/2014/main" id="{01902414-46A3-BB66-3031-C165BB80F24A}"/>
              </a:ext>
            </a:extLst>
          </p:cNvPr>
          <p:cNvSpPr/>
          <p:nvPr/>
        </p:nvSpPr>
        <p:spPr>
          <a:xfrm>
            <a:off x="5738060" y="3096103"/>
            <a:ext cx="715879" cy="665793"/>
          </a:xfrm>
          <a:prstGeom prst="curvedRightArrow">
            <a:avLst/>
          </a:prstGeom>
          <a:solidFill>
            <a:schemeClr val="bg1"/>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solidFill>
                <a:schemeClr val="tx1"/>
              </a:solidFill>
            </a:endParaRPr>
          </a:p>
        </p:txBody>
      </p:sp>
      <p:sp>
        <p:nvSpPr>
          <p:cNvPr id="2" name="CasellaDiTesto 1">
            <a:extLst>
              <a:ext uri="{FF2B5EF4-FFF2-40B4-BE49-F238E27FC236}">
                <a16:creationId xmlns:a16="http://schemas.microsoft.com/office/drawing/2014/main" id="{904EE68C-BAA1-767F-C6CE-4B7CE6465248}"/>
              </a:ext>
            </a:extLst>
          </p:cNvPr>
          <p:cNvSpPr txBox="1"/>
          <p:nvPr/>
        </p:nvSpPr>
        <p:spPr>
          <a:xfrm>
            <a:off x="387711" y="232432"/>
            <a:ext cx="10610461" cy="744499"/>
          </a:xfrm>
          <a:prstGeom prst="rect">
            <a:avLst/>
          </a:prstGeom>
          <a:noFill/>
        </p:spPr>
        <p:txBody>
          <a:bodyPr wrap="square" rtlCol="0">
            <a:spAutoFit/>
          </a:bodyPr>
          <a:lstStyle/>
          <a:p>
            <a:pPr>
              <a:lnSpc>
                <a:spcPct val="150000"/>
              </a:lnSpc>
            </a:pPr>
            <a:r>
              <a:rPr lang="es-ES" sz="3200" dirty="0">
                <a:solidFill>
                  <a:schemeClr val="bg2"/>
                </a:solidFill>
                <a:latin typeface="+mj-lt"/>
                <a:ea typeface="+mj-ea"/>
                <a:cs typeface="+mj-cs"/>
              </a:rPr>
              <a:t>Gestión de la Innovación– 2/2</a:t>
            </a:r>
          </a:p>
        </p:txBody>
      </p:sp>
    </p:spTree>
    <p:extLst>
      <p:ext uri="{BB962C8B-B14F-4D97-AF65-F5344CB8AC3E}">
        <p14:creationId xmlns:p14="http://schemas.microsoft.com/office/powerpoint/2010/main" val="31783887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F7C85-1C61-3743-55BB-04D7A7B84A5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4120A373-D00C-958D-35DB-AFE988789E84}"/>
              </a:ext>
            </a:extLst>
          </p:cNvPr>
          <p:cNvSpPr txBox="1"/>
          <p:nvPr/>
        </p:nvSpPr>
        <p:spPr>
          <a:xfrm>
            <a:off x="566607" y="292608"/>
            <a:ext cx="10610461" cy="744499"/>
          </a:xfrm>
          <a:prstGeom prst="rect">
            <a:avLst/>
          </a:prstGeom>
          <a:noFill/>
        </p:spPr>
        <p:txBody>
          <a:bodyPr wrap="square" lIns="91440" tIns="45720" rIns="91440" bIns="45720" rtlCol="0" anchor="t">
            <a:spAutoFit/>
          </a:bodyPr>
          <a:lstStyle/>
          <a:p>
            <a:pPr>
              <a:lnSpc>
                <a:spcPct val="150000"/>
              </a:lnSpc>
            </a:pPr>
            <a:r>
              <a:rPr lang="es-ES" sz="3200" dirty="0">
                <a:solidFill>
                  <a:schemeClr val="bg2"/>
                </a:solidFill>
                <a:latin typeface="+mj-lt"/>
                <a:ea typeface="+mj-ea"/>
                <a:cs typeface="+mj-cs"/>
              </a:rPr>
              <a:t>Fomentar la innovación </a:t>
            </a:r>
            <a:r>
              <a:rPr lang="es-ES" sz="3200" b="1" noProof="0" dirty="0">
                <a:solidFill>
                  <a:schemeClr val="bg2"/>
                </a:solidFill>
                <a:highlight>
                  <a:srgbClr val="FFFF00"/>
                </a:highlight>
              </a:rPr>
              <a:t>​</a:t>
            </a:r>
          </a:p>
        </p:txBody>
      </p:sp>
      <p:sp>
        <p:nvSpPr>
          <p:cNvPr id="4" name="Metin kutusu 3">
            <a:extLst>
              <a:ext uri="{FF2B5EF4-FFF2-40B4-BE49-F238E27FC236}">
                <a16:creationId xmlns:a16="http://schemas.microsoft.com/office/drawing/2014/main" id="{FF329864-F142-C397-6285-AE6922696919}"/>
              </a:ext>
            </a:extLst>
          </p:cNvPr>
          <p:cNvSpPr txBox="1"/>
          <p:nvPr/>
        </p:nvSpPr>
        <p:spPr>
          <a:xfrm>
            <a:off x="566607" y="1289923"/>
            <a:ext cx="11000082" cy="4524315"/>
          </a:xfrm>
          <a:prstGeom prst="rect">
            <a:avLst/>
          </a:prstGeom>
          <a:noFill/>
        </p:spPr>
        <p:txBody>
          <a:bodyPr wrap="square" lIns="91440" tIns="45720" rIns="91440" bIns="45720" anchor="t">
            <a:spAutoFit/>
          </a:bodyPr>
          <a:lstStyle/>
          <a:p>
            <a:pPr algn="just" rtl="0" fontAlgn="base"/>
            <a:r>
              <a:rPr lang="es-ES" sz="1600" b="0" i="0" noProof="0" dirty="0">
                <a:solidFill>
                  <a:srgbClr val="000000"/>
                </a:solidFill>
                <a:effectLst/>
                <a:latin typeface="Raleway "/>
              </a:rPr>
              <a:t>La innovación es un factor clave para «mejorar» los productos y procesos. Por ello, se utilizan diversos métodos para fomentar la innovación. A continuación, se indican algunas de las metodologías que pueden utilizarse para los métodos de desarrollo de la innovación.</a:t>
            </a:r>
          </a:p>
          <a:p>
            <a:pPr algn="just" rtl="0" fontAlgn="base"/>
            <a:endParaRPr lang="es-ES" sz="1600" b="1" noProof="0" dirty="0">
              <a:solidFill>
                <a:srgbClr val="000000"/>
              </a:solidFill>
              <a:latin typeface="Raleway "/>
            </a:endParaRPr>
          </a:p>
          <a:p>
            <a:pPr marL="742950" lvl="1" indent="-285750" algn="just" fontAlgn="base">
              <a:buFont typeface="Wingdings" panose="05000000000000000000" pitchFamily="2" charset="2"/>
              <a:buChar char="Ø"/>
            </a:pPr>
            <a:r>
              <a:rPr lang="es-ES" sz="1600" b="1" dirty="0">
                <a:solidFill>
                  <a:srgbClr val="000000"/>
                </a:solidFill>
                <a:latin typeface="Raleway "/>
              </a:rPr>
              <a:t>B</a:t>
            </a:r>
            <a:r>
              <a:rPr lang="es-ES" sz="1600" b="1" i="0" noProof="0" dirty="0">
                <a:solidFill>
                  <a:srgbClr val="000000"/>
                </a:solidFill>
                <a:effectLst/>
                <a:latin typeface="Raleway "/>
              </a:rPr>
              <a:t>rainstorming. </a:t>
            </a:r>
            <a:r>
              <a:rPr lang="es-ES" sz="1600" i="0" noProof="0" dirty="0">
                <a:solidFill>
                  <a:srgbClr val="000000"/>
                </a:solidFill>
                <a:effectLst/>
                <a:latin typeface="Raleway "/>
              </a:rPr>
              <a:t>Es un método de reflexión colectiva que permite a partir de un grupo de trabajo encontrar una o varias soluciones a un problema dado. Se basa en el principio de la libre asociación de ideas y en el impulso creativo de los participantes. El objetivo de este método es obtener una secuencia de asociaciones mutuas positivas a través de la discusión sostenida de todos los participantes para generar un máximo de propuestas cuyo juicio y evaluación se producirán posteriormente.</a:t>
            </a:r>
          </a:p>
          <a:p>
            <a:pPr marL="742950" lvl="1" indent="-285750" algn="just" fontAlgn="base">
              <a:buFont typeface="Wingdings" panose="05000000000000000000" pitchFamily="2" charset="2"/>
              <a:buChar char="Ø"/>
            </a:pPr>
            <a:endParaRPr lang="es-ES" sz="1600" b="1" dirty="0">
              <a:solidFill>
                <a:srgbClr val="000000"/>
              </a:solidFill>
              <a:latin typeface="Raleway "/>
            </a:endParaRPr>
          </a:p>
          <a:p>
            <a:pPr marL="742950" lvl="1" indent="-285750" algn="just" fontAlgn="base">
              <a:buFont typeface="Wingdings" panose="05000000000000000000" pitchFamily="2" charset="2"/>
              <a:buChar char="Ø"/>
            </a:pPr>
            <a:r>
              <a:rPr lang="es-ES" sz="1600" b="1" dirty="0">
                <a:solidFill>
                  <a:srgbClr val="000000"/>
                </a:solidFill>
                <a:latin typeface="Raleway "/>
              </a:rPr>
              <a:t>Buzón de sugerencias: </a:t>
            </a:r>
            <a:r>
              <a:rPr lang="es-ES" sz="1600" i="0" noProof="0" dirty="0">
                <a:solidFill>
                  <a:srgbClr val="000000"/>
                </a:solidFill>
                <a:effectLst/>
                <a:latin typeface="Raleway "/>
              </a:rPr>
              <a:t>Este método inspirado en el objetivo de mejora continua de la técnica japonesa Kaizen, permite a cualquier empleado de la empresa, sea cual sea su nivel jerárquico y su cualificación, comunicar sus pensamientos y dar a conocer sus nuevas ideas.</a:t>
            </a:r>
          </a:p>
          <a:p>
            <a:pPr marL="742950" lvl="1" indent="-285750" algn="just" fontAlgn="base">
              <a:buFont typeface="Wingdings" panose="05000000000000000000" pitchFamily="2" charset="2"/>
              <a:buChar char="Ø"/>
            </a:pPr>
            <a:endParaRPr lang="es-ES" sz="1600" b="1" dirty="0">
              <a:solidFill>
                <a:srgbClr val="000000"/>
              </a:solidFill>
              <a:latin typeface="Raleway "/>
            </a:endParaRPr>
          </a:p>
          <a:p>
            <a:pPr marL="742950" lvl="1" indent="-285750" algn="just" fontAlgn="base">
              <a:buFont typeface="Wingdings" panose="05000000000000000000" pitchFamily="2" charset="2"/>
              <a:buChar char="Ø"/>
            </a:pPr>
            <a:r>
              <a:rPr lang="es-ES" sz="1600" b="1" dirty="0">
                <a:solidFill>
                  <a:srgbClr val="000000"/>
                </a:solidFill>
                <a:latin typeface="Raleway "/>
              </a:rPr>
              <a:t>Mind Mapping. </a:t>
            </a:r>
            <a:r>
              <a:rPr lang="es-ES" sz="1600" i="0" noProof="0" dirty="0">
                <a:solidFill>
                  <a:srgbClr val="000000"/>
                </a:solidFill>
                <a:effectLst/>
                <a:latin typeface="Raleway "/>
              </a:rPr>
              <a:t>Es una técnica gráfica muy poderosa porque desbloquea el potencial del cerebro; también ayuda a expresar las emociones y a reforzar los recuerdos. La técnica del mapa mental comienza con un solo pensamiento, que luego da lugar a más conceptos subsiguientes. Al final, conecta todos los pensamientos relacionados y los presenta juntos en forma de gráfico.​</a:t>
            </a:r>
          </a:p>
        </p:txBody>
      </p:sp>
    </p:spTree>
    <p:extLst>
      <p:ext uri="{BB962C8B-B14F-4D97-AF65-F5344CB8AC3E}">
        <p14:creationId xmlns:p14="http://schemas.microsoft.com/office/powerpoint/2010/main" val="16626006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4B4F1-4ED7-BA9C-C6AB-FDEA737F1829}"/>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D8F9C47-19E7-B7D0-10C1-A6634393E679}"/>
              </a:ext>
            </a:extLst>
          </p:cNvPr>
          <p:cNvSpPr txBox="1"/>
          <p:nvPr/>
        </p:nvSpPr>
        <p:spPr>
          <a:xfrm>
            <a:off x="391411" y="124646"/>
            <a:ext cx="10610461" cy="785215"/>
          </a:xfrm>
          <a:prstGeom prst="rect">
            <a:avLst/>
          </a:prstGeom>
          <a:noFill/>
        </p:spPr>
        <p:txBody>
          <a:bodyPr wrap="square" lIns="91440" tIns="45720" rIns="91440" bIns="45720" rtlCol="0" anchor="t">
            <a:spAutoFit/>
          </a:bodyPr>
          <a:lstStyle/>
          <a:p>
            <a:pPr>
              <a:lnSpc>
                <a:spcPct val="150000"/>
              </a:lnSpc>
            </a:pPr>
            <a:r>
              <a:rPr lang="es-ES" sz="3400" b="1" noProof="0" dirty="0">
                <a:solidFill>
                  <a:schemeClr val="accent3">
                    <a:lumMod val="76000"/>
                  </a:schemeClr>
                </a:solidFill>
              </a:rPr>
              <a:t> </a:t>
            </a:r>
            <a:r>
              <a:rPr lang="es-ES" sz="3200" dirty="0">
                <a:solidFill>
                  <a:schemeClr val="bg2"/>
                </a:solidFill>
                <a:latin typeface="+mj-lt"/>
                <a:ea typeface="+mj-ea"/>
                <a:cs typeface="+mj-cs"/>
              </a:rPr>
              <a:t>Enfoque del ciclo de vida de las ideas ​</a:t>
            </a:r>
          </a:p>
        </p:txBody>
      </p:sp>
      <p:sp>
        <p:nvSpPr>
          <p:cNvPr id="4" name="Metin kutusu 3">
            <a:extLst>
              <a:ext uri="{FF2B5EF4-FFF2-40B4-BE49-F238E27FC236}">
                <a16:creationId xmlns:a16="http://schemas.microsoft.com/office/drawing/2014/main" id="{CFC5E81C-1975-4686-E96E-001E5CFCD100}"/>
              </a:ext>
            </a:extLst>
          </p:cNvPr>
          <p:cNvSpPr txBox="1"/>
          <p:nvPr/>
        </p:nvSpPr>
        <p:spPr>
          <a:xfrm>
            <a:off x="460766" y="1186823"/>
            <a:ext cx="10984831" cy="5201424"/>
          </a:xfrm>
          <a:prstGeom prst="rect">
            <a:avLst/>
          </a:prstGeom>
          <a:noFill/>
        </p:spPr>
        <p:txBody>
          <a:bodyPr wrap="square" lIns="91440" tIns="45720" rIns="91440" bIns="45720" anchor="t">
            <a:spAutoFit/>
          </a:bodyPr>
          <a:lstStyle/>
          <a:p>
            <a:pPr algn="just" rtl="0" fontAlgn="base">
              <a:spcBef>
                <a:spcPts val="600"/>
              </a:spcBef>
              <a:spcAft>
                <a:spcPts val="600"/>
              </a:spcAft>
            </a:pPr>
            <a:r>
              <a:rPr lang="es-ES" sz="1600" b="0" i="0" noProof="0" dirty="0">
                <a:solidFill>
                  <a:srgbClr val="000000"/>
                </a:solidFill>
                <a:effectLst/>
                <a:latin typeface="Raleway "/>
              </a:rPr>
              <a:t>La generación de nuevas ideas y el fomento de la innovación son importantes para la entrada en el mercado, la permanencia en él y el éxito. Por ello, a lo largo del tiempo se han producido diferentes enfoques de desarrollo y ciclo de vida de los productos.   Un sistema de gestión de ideas es un enfoque asistido por software para gestionar la innovación en sus etapas de evolución: </a:t>
            </a:r>
            <a:r>
              <a:rPr lang="es-ES" sz="1600" b="1" i="0" noProof="0" dirty="0">
                <a:solidFill>
                  <a:srgbClr val="000000"/>
                </a:solidFill>
                <a:effectLst/>
                <a:latin typeface="Raleway "/>
              </a:rPr>
              <a:t>generación de ideas, mejora de ideas, selección de ideas, implementación de ideas y despliegue de ideas.</a:t>
            </a:r>
            <a:endParaRPr lang="es-ES" sz="1600" b="1" noProof="0" dirty="0">
              <a:solidFill>
                <a:srgbClr val="000000"/>
              </a:solidFill>
              <a:highlight>
                <a:srgbClr val="FFFF00"/>
              </a:highlight>
              <a:latin typeface="Raleway "/>
            </a:endParaRPr>
          </a:p>
          <a:p>
            <a:pPr marL="742950" lvl="1" indent="-285750" algn="just" fontAlgn="base">
              <a:spcBef>
                <a:spcPts val="600"/>
              </a:spcBef>
              <a:spcAft>
                <a:spcPts val="600"/>
              </a:spcAft>
              <a:buFont typeface="Wingdings" panose="05000000000000000000" pitchFamily="2" charset="2"/>
              <a:buChar char="Ø"/>
            </a:pPr>
            <a:r>
              <a:rPr lang="es-ES" sz="1600" b="1" i="0" noProof="0" dirty="0">
                <a:solidFill>
                  <a:srgbClr val="000000"/>
                </a:solidFill>
                <a:effectLst/>
                <a:latin typeface="Raleway "/>
              </a:rPr>
              <a:t>La generación de ideas </a:t>
            </a:r>
            <a:r>
              <a:rPr lang="es-ES" sz="1600" i="0" noProof="0" dirty="0">
                <a:solidFill>
                  <a:srgbClr val="000000"/>
                </a:solidFill>
                <a:effectLst/>
                <a:latin typeface="Raleway "/>
              </a:rPr>
              <a:t>consiste en llegar a la comunidad o a un grupo concreto de personas y extraer de ellos las ideas.</a:t>
            </a:r>
          </a:p>
          <a:p>
            <a:pPr marL="742950" lvl="1" indent="-285750" algn="just" fontAlgn="base">
              <a:spcBef>
                <a:spcPts val="600"/>
              </a:spcBef>
              <a:spcAft>
                <a:spcPts val="600"/>
              </a:spcAft>
              <a:buFont typeface="Wingdings" panose="05000000000000000000" pitchFamily="2" charset="2"/>
              <a:buChar char="Ø"/>
            </a:pPr>
            <a:r>
              <a:rPr lang="es-ES" sz="1600" b="1" i="0" noProof="0" dirty="0">
                <a:solidFill>
                  <a:srgbClr val="000000"/>
                </a:solidFill>
                <a:effectLst/>
                <a:latin typeface="Raleway "/>
              </a:rPr>
              <a:t>La mejora de ideas </a:t>
            </a:r>
            <a:r>
              <a:rPr lang="es-ES" sz="1600" i="0" noProof="0" dirty="0">
                <a:solidFill>
                  <a:srgbClr val="000000"/>
                </a:solidFill>
                <a:effectLst/>
                <a:latin typeface="Raleway "/>
              </a:rPr>
              <a:t>consiste en permitir que las personas colaboren entre sí para mejorar las ideas recopiladas.</a:t>
            </a:r>
          </a:p>
          <a:p>
            <a:pPr marL="742950" lvl="1" indent="-285750" algn="just" fontAlgn="base">
              <a:spcBef>
                <a:spcPts val="600"/>
              </a:spcBef>
              <a:spcAft>
                <a:spcPts val="600"/>
              </a:spcAft>
              <a:buFont typeface="Wingdings" panose="05000000000000000000" pitchFamily="2" charset="2"/>
              <a:buChar char="Ø"/>
            </a:pPr>
            <a:r>
              <a:rPr lang="es-ES" sz="1600" b="1" i="0" noProof="0" dirty="0">
                <a:solidFill>
                  <a:srgbClr val="000000"/>
                </a:solidFill>
                <a:effectLst/>
                <a:latin typeface="Raleway "/>
              </a:rPr>
              <a:t>La selección de ideas </a:t>
            </a:r>
            <a:r>
              <a:rPr lang="es-ES" sz="1600" i="0" noProof="0" dirty="0">
                <a:solidFill>
                  <a:srgbClr val="000000"/>
                </a:solidFill>
                <a:effectLst/>
                <a:latin typeface="Raleway "/>
              </a:rPr>
              <a:t>pretende aprovechar el gran volumen de datos aportados por las multitudes y elegir las mejores ideas.</a:t>
            </a:r>
          </a:p>
          <a:p>
            <a:pPr marL="742950" lvl="1" indent="-285750" algn="just" fontAlgn="base">
              <a:spcBef>
                <a:spcPts val="600"/>
              </a:spcBef>
              <a:spcAft>
                <a:spcPts val="600"/>
              </a:spcAft>
              <a:buFont typeface="Wingdings" panose="05000000000000000000" pitchFamily="2" charset="2"/>
              <a:buChar char="Ø"/>
            </a:pPr>
            <a:r>
              <a:rPr lang="es-ES" sz="1600" b="1" i="0" noProof="0" dirty="0">
                <a:solidFill>
                  <a:srgbClr val="000000"/>
                </a:solidFill>
                <a:effectLst/>
                <a:latin typeface="Raleway "/>
              </a:rPr>
              <a:t>La puesta en práctica de las ideas </a:t>
            </a:r>
            <a:r>
              <a:rPr lang="es-ES" sz="1600" i="0" noProof="0" dirty="0">
                <a:solidFill>
                  <a:srgbClr val="000000"/>
                </a:solidFill>
                <a:effectLst/>
                <a:latin typeface="Raleway "/>
              </a:rPr>
              <a:t>comienza cuando una idea recibe una valoración positiva y es aceptada para pasar a la fase de producción. El objetivo de esta fase es transformar las ideas en productos o servicios.</a:t>
            </a:r>
          </a:p>
          <a:p>
            <a:pPr marL="742950" lvl="1" indent="-285750" algn="just" fontAlgn="base">
              <a:spcBef>
                <a:spcPts val="600"/>
              </a:spcBef>
              <a:spcAft>
                <a:spcPts val="600"/>
              </a:spcAft>
              <a:buFont typeface="Wingdings" panose="05000000000000000000" pitchFamily="2" charset="2"/>
              <a:buChar char="Ø"/>
            </a:pPr>
            <a:r>
              <a:rPr lang="es-ES" sz="1600" b="1" i="0" noProof="0" dirty="0">
                <a:solidFill>
                  <a:srgbClr val="000000"/>
                </a:solidFill>
                <a:effectLst/>
                <a:latin typeface="Raleway "/>
              </a:rPr>
              <a:t>El despliegue de ideas </a:t>
            </a:r>
            <a:r>
              <a:rPr lang="es-ES" sz="1600" i="0" noProof="0" dirty="0">
                <a:solidFill>
                  <a:srgbClr val="000000"/>
                </a:solidFill>
                <a:effectLst/>
                <a:latin typeface="Raleway "/>
              </a:rPr>
              <a:t>es el proceso que realiza un seguimiento del éxito de las ideas una vez que se han entregado al público objetivo como productos. </a:t>
            </a:r>
          </a:p>
          <a:p>
            <a:pPr lvl="1" algn="just" fontAlgn="base">
              <a:spcBef>
                <a:spcPts val="600"/>
              </a:spcBef>
              <a:spcAft>
                <a:spcPts val="600"/>
              </a:spcAft>
            </a:pPr>
            <a:r>
              <a:rPr lang="es-ES" sz="1600" b="1" i="0" noProof="0" dirty="0">
                <a:solidFill>
                  <a:srgbClr val="000000"/>
                </a:solidFill>
                <a:effectLst/>
                <a:latin typeface="Raleway "/>
              </a:rPr>
              <a:t>​</a:t>
            </a:r>
            <a:endParaRPr lang="es-ES" sz="1600" b="0" i="0" noProof="0" dirty="0">
              <a:solidFill>
                <a:srgbClr val="000000"/>
              </a:solidFill>
              <a:effectLst/>
              <a:latin typeface="Raleway "/>
            </a:endParaRPr>
          </a:p>
        </p:txBody>
      </p:sp>
    </p:spTree>
    <p:extLst>
      <p:ext uri="{BB962C8B-B14F-4D97-AF65-F5344CB8AC3E}">
        <p14:creationId xmlns:p14="http://schemas.microsoft.com/office/powerpoint/2010/main" val="23820242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EEAD8-1585-44E6-452B-A3FACE3E3ED1}"/>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B03DEE3-6C09-45D8-3F71-BAFFF8A918A0}"/>
              </a:ext>
            </a:extLst>
          </p:cNvPr>
          <p:cNvSpPr txBox="1"/>
          <p:nvPr/>
        </p:nvSpPr>
        <p:spPr>
          <a:xfrm>
            <a:off x="213218" y="163812"/>
            <a:ext cx="11801998" cy="584775"/>
          </a:xfrm>
          <a:prstGeom prst="rect">
            <a:avLst/>
          </a:prstGeom>
          <a:noFill/>
        </p:spPr>
        <p:txBody>
          <a:bodyPr wrap="square" lIns="91440" tIns="45720" rIns="91440" bIns="45720" rtlCol="0" anchor="t">
            <a:spAutoFit/>
          </a:bodyPr>
          <a:lstStyle/>
          <a:p>
            <a:r>
              <a:rPr lang="es-ES" sz="3200" dirty="0">
                <a:solidFill>
                  <a:schemeClr val="bg2"/>
                </a:solidFill>
                <a:latin typeface="+mj-lt"/>
                <a:ea typeface="+mj-ea"/>
                <a:cs typeface="+mj-cs"/>
              </a:rPr>
              <a:t>Metodologías de desarrollo de ideas e innovaciones </a:t>
            </a:r>
            <a:r>
              <a:rPr lang="es-ES" sz="3200" b="1" noProof="0" dirty="0">
                <a:solidFill>
                  <a:schemeClr val="accent3">
                    <a:lumMod val="76000"/>
                  </a:schemeClr>
                </a:solidFill>
              </a:rPr>
              <a:t>​</a:t>
            </a:r>
          </a:p>
        </p:txBody>
      </p:sp>
      <p:sp>
        <p:nvSpPr>
          <p:cNvPr id="4" name="Metin kutusu 3">
            <a:extLst>
              <a:ext uri="{FF2B5EF4-FFF2-40B4-BE49-F238E27FC236}">
                <a16:creationId xmlns:a16="http://schemas.microsoft.com/office/drawing/2014/main" id="{5952ADD2-30F5-3D6E-D264-AD3A96CE4A18}"/>
              </a:ext>
            </a:extLst>
          </p:cNvPr>
          <p:cNvSpPr txBox="1"/>
          <p:nvPr/>
        </p:nvSpPr>
        <p:spPr>
          <a:xfrm>
            <a:off x="213217" y="1243786"/>
            <a:ext cx="7818419" cy="4370427"/>
          </a:xfrm>
          <a:prstGeom prst="rect">
            <a:avLst/>
          </a:prstGeom>
          <a:noFill/>
        </p:spPr>
        <p:txBody>
          <a:bodyPr wrap="square">
            <a:spAutoFit/>
          </a:bodyPr>
          <a:lstStyle/>
          <a:p>
            <a:pPr algn="just" rtl="0" fontAlgn="base">
              <a:spcBef>
                <a:spcPts val="600"/>
              </a:spcBef>
              <a:spcAft>
                <a:spcPts val="600"/>
              </a:spcAft>
            </a:pPr>
            <a:r>
              <a:rPr lang="es-ES" sz="1600" b="1" i="0" noProof="0" dirty="0">
                <a:solidFill>
                  <a:schemeClr val="bg1"/>
                </a:solidFill>
                <a:effectLst/>
                <a:latin typeface="Raleway "/>
              </a:rPr>
              <a:t>Modelo Hourglass ​</a:t>
            </a:r>
          </a:p>
          <a:p>
            <a:pPr algn="just" rtl="0" fontAlgn="base">
              <a:spcBef>
                <a:spcPts val="600"/>
              </a:spcBef>
              <a:spcAft>
                <a:spcPts val="600"/>
              </a:spcAft>
            </a:pPr>
            <a:r>
              <a:rPr lang="es-ES" sz="1600" b="0" i="0" noProof="0" dirty="0">
                <a:solidFill>
                  <a:srgbClr val="000000"/>
                </a:solidFill>
                <a:effectLst/>
                <a:latin typeface="Raleway "/>
              </a:rPr>
              <a:t>En el modelo del Reloj de Arena de Gaspersz hay cinco etapas para que una idea evolucione. Éstas son </a:t>
            </a:r>
            <a:r>
              <a:rPr lang="es-ES" sz="1600" noProof="0" dirty="0">
                <a:solidFill>
                  <a:srgbClr val="000000"/>
                </a:solidFill>
                <a:latin typeface="Raleway "/>
              </a:rPr>
              <a:t>: </a:t>
            </a:r>
            <a:endParaRPr lang="es-ES" sz="1600" b="0" i="0" noProof="0" dirty="0">
              <a:solidFill>
                <a:srgbClr val="000000"/>
              </a:solidFill>
              <a:effectLst/>
              <a:latin typeface="Raleway "/>
            </a:endParaRPr>
          </a:p>
          <a:p>
            <a:pPr lvl="1" algn="just" fontAlgn="base">
              <a:spcBef>
                <a:spcPts val="600"/>
              </a:spcBef>
              <a:spcAft>
                <a:spcPts val="600"/>
              </a:spcAft>
            </a:pPr>
            <a:r>
              <a:rPr lang="es-ES" sz="1600" b="0" i="0" noProof="0" dirty="0">
                <a:solidFill>
                  <a:srgbClr val="000000"/>
                </a:solidFill>
                <a:effectLst/>
                <a:latin typeface="Raleway "/>
              </a:rPr>
              <a:t>1- Lluvia de ideas</a:t>
            </a:r>
          </a:p>
          <a:p>
            <a:pPr lvl="1" algn="just" fontAlgn="base">
              <a:spcBef>
                <a:spcPts val="600"/>
              </a:spcBef>
              <a:spcAft>
                <a:spcPts val="600"/>
              </a:spcAft>
            </a:pPr>
            <a:r>
              <a:rPr lang="es-ES" sz="1600" b="0" i="0" noProof="0" dirty="0">
                <a:solidFill>
                  <a:srgbClr val="000000"/>
                </a:solidFill>
                <a:effectLst/>
                <a:latin typeface="Raleway "/>
              </a:rPr>
              <a:t>2- Selección</a:t>
            </a:r>
          </a:p>
          <a:p>
            <a:pPr lvl="1" algn="just" fontAlgn="base">
              <a:spcBef>
                <a:spcPts val="600"/>
              </a:spcBef>
              <a:spcAft>
                <a:spcPts val="600"/>
              </a:spcAft>
            </a:pPr>
            <a:r>
              <a:rPr lang="es-ES" sz="1600" b="0" i="0" noProof="0" dirty="0">
                <a:solidFill>
                  <a:srgbClr val="000000"/>
                </a:solidFill>
                <a:effectLst/>
                <a:latin typeface="Raleway "/>
              </a:rPr>
              <a:t>3- Evaluación</a:t>
            </a:r>
          </a:p>
          <a:p>
            <a:pPr lvl="1" algn="just" fontAlgn="base">
              <a:spcBef>
                <a:spcPts val="600"/>
              </a:spcBef>
              <a:spcAft>
                <a:spcPts val="600"/>
              </a:spcAft>
            </a:pPr>
            <a:r>
              <a:rPr lang="es-ES" sz="1600" b="0" i="0" noProof="0" dirty="0">
                <a:solidFill>
                  <a:srgbClr val="000000"/>
                </a:solidFill>
                <a:effectLst/>
                <a:latin typeface="Raleway "/>
              </a:rPr>
              <a:t>4- Refuerzo </a:t>
            </a:r>
          </a:p>
          <a:p>
            <a:pPr lvl="1" algn="just" fontAlgn="base">
              <a:spcBef>
                <a:spcPts val="600"/>
              </a:spcBef>
              <a:spcAft>
                <a:spcPts val="600"/>
              </a:spcAft>
            </a:pPr>
            <a:r>
              <a:rPr lang="es-ES" sz="1600" b="0" i="0" noProof="0" dirty="0">
                <a:solidFill>
                  <a:srgbClr val="000000"/>
                </a:solidFill>
                <a:effectLst/>
                <a:latin typeface="Raleway "/>
              </a:rPr>
              <a:t>5- Aplicación</a:t>
            </a:r>
          </a:p>
          <a:p>
            <a:pPr algn="just" fontAlgn="base">
              <a:spcBef>
                <a:spcPts val="600"/>
              </a:spcBef>
              <a:spcAft>
                <a:spcPts val="600"/>
              </a:spcAft>
            </a:pPr>
            <a:r>
              <a:rPr lang="es-ES" sz="1600" b="0" i="0" noProof="0" dirty="0">
                <a:solidFill>
                  <a:srgbClr val="000000"/>
                </a:solidFill>
                <a:effectLst/>
                <a:latin typeface="Raleway "/>
              </a:rPr>
              <a:t>Según este modelo, en la primera fase se recogen y registran las ideas de los participantes y, una vez superada la segunda fase, las ideas recogidas se tratan de acuerdo con los criterios determinados. Las ideas acertadas que surgen como resultado de la evaluación se transfieren a la tercera y última sección y se incluyen en la fase de aplicación y realización.</a:t>
            </a:r>
          </a:p>
        </p:txBody>
      </p:sp>
      <p:pic>
        <p:nvPicPr>
          <p:cNvPr id="5" name="Resim 4">
            <a:extLst>
              <a:ext uri="{FF2B5EF4-FFF2-40B4-BE49-F238E27FC236}">
                <a16:creationId xmlns:a16="http://schemas.microsoft.com/office/drawing/2014/main" id="{57F91780-DD1B-7DAF-AC1D-D8E1B4441939}"/>
              </a:ext>
            </a:extLst>
          </p:cNvPr>
          <p:cNvPicPr>
            <a:picLocks noChangeAspect="1"/>
          </p:cNvPicPr>
          <p:nvPr/>
        </p:nvPicPr>
        <p:blipFill>
          <a:blip r:embed="rId3"/>
          <a:stretch>
            <a:fillRect/>
          </a:stretch>
        </p:blipFill>
        <p:spPr>
          <a:xfrm>
            <a:off x="8515402" y="1106424"/>
            <a:ext cx="2543438" cy="4762369"/>
          </a:xfrm>
          <a:prstGeom prst="rect">
            <a:avLst/>
          </a:prstGeom>
          <a:ln>
            <a:noFill/>
          </a:ln>
          <a:effectLst>
            <a:softEdge rad="112500"/>
          </a:effectLst>
        </p:spPr>
      </p:pic>
      <p:sp>
        <p:nvSpPr>
          <p:cNvPr id="6" name="Metin kutusu 5">
            <a:extLst>
              <a:ext uri="{FF2B5EF4-FFF2-40B4-BE49-F238E27FC236}">
                <a16:creationId xmlns:a16="http://schemas.microsoft.com/office/drawing/2014/main" id="{4D42410B-F289-91D1-5A3E-30879299C726}"/>
              </a:ext>
            </a:extLst>
          </p:cNvPr>
          <p:cNvSpPr txBox="1"/>
          <p:nvPr/>
        </p:nvSpPr>
        <p:spPr>
          <a:xfrm>
            <a:off x="8618706" y="5868793"/>
            <a:ext cx="2678388" cy="526939"/>
          </a:xfrm>
          <a:prstGeom prst="rect">
            <a:avLst/>
          </a:prstGeom>
          <a:noFill/>
        </p:spPr>
        <p:txBody>
          <a:bodyPr wrap="square" lIns="91440" tIns="45720" rIns="91440" bIns="45720" anchor="t">
            <a:spAutoFit/>
          </a:bodyPr>
          <a:lstStyle/>
          <a:p>
            <a:pPr>
              <a:lnSpc>
                <a:spcPct val="150000"/>
              </a:lnSpc>
            </a:pPr>
            <a:r>
              <a:rPr lang="es-ES" sz="1000" dirty="0">
                <a:solidFill>
                  <a:schemeClr val="accent1"/>
                </a:solidFill>
              </a:rPr>
              <a:t>Fuente de Imagen</a:t>
            </a:r>
            <a:r>
              <a:rPr lang="es-ES" sz="1000" noProof="0" dirty="0">
                <a:solidFill>
                  <a:schemeClr val="accent1"/>
                </a:solidFill>
              </a:rPr>
              <a:t>: Modelo de Hourglass</a:t>
            </a:r>
            <a:r>
              <a:rPr lang="es-ES" sz="1000" dirty="0">
                <a:solidFill>
                  <a:schemeClr val="accent1"/>
                </a:solidFill>
              </a:rPr>
              <a:t> por</a:t>
            </a:r>
            <a:r>
              <a:rPr lang="es-ES" sz="1000" noProof="0" dirty="0">
                <a:solidFill>
                  <a:schemeClr val="accent1"/>
                </a:solidFill>
              </a:rPr>
              <a:t> </a:t>
            </a:r>
            <a:r>
              <a:rPr lang="es-ES" sz="1000" b="0" i="0" noProof="0" dirty="0">
                <a:solidFill>
                  <a:srgbClr val="000000"/>
                </a:solidFill>
                <a:effectLst/>
                <a:latin typeface="Raleway "/>
              </a:rPr>
              <a:t>Gaspersz</a:t>
            </a:r>
            <a:endParaRPr lang="es-ES" sz="1000" noProof="0" dirty="0">
              <a:solidFill>
                <a:schemeClr val="accent1"/>
              </a:solidFill>
            </a:endParaRPr>
          </a:p>
        </p:txBody>
      </p:sp>
    </p:spTree>
    <p:extLst>
      <p:ext uri="{BB962C8B-B14F-4D97-AF65-F5344CB8AC3E}">
        <p14:creationId xmlns:p14="http://schemas.microsoft.com/office/powerpoint/2010/main" val="2929824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356936" y="315760"/>
            <a:ext cx="11068446" cy="959822"/>
          </a:xfrm>
        </p:spPr>
        <p:txBody>
          <a:bodyPr>
            <a:noAutofit/>
          </a:bodyPr>
          <a:lstStyle/>
          <a:p>
            <a:r>
              <a:rPr lang="es-ES" sz="3400" b="1" noProof="0" dirty="0"/>
              <a:t>1</a:t>
            </a:r>
            <a:r>
              <a:rPr lang="es-ES" sz="3400" b="1" dirty="0"/>
              <a:t>. </a:t>
            </a:r>
            <a:r>
              <a:rPr lang="es-ES" sz="3400" b="1" noProof="0" dirty="0"/>
              <a:t>Del problema al producto: Estudio de mercado e identificación de oportunidades</a:t>
            </a:r>
          </a:p>
        </p:txBody>
      </p:sp>
      <p:sp>
        <p:nvSpPr>
          <p:cNvPr id="2" name="CasellaDiTesto 1">
            <a:extLst>
              <a:ext uri="{FF2B5EF4-FFF2-40B4-BE49-F238E27FC236}">
                <a16:creationId xmlns:a16="http://schemas.microsoft.com/office/drawing/2014/main" id="{50ABC507-E7F2-965E-C444-0827B238DD41}"/>
              </a:ext>
            </a:extLst>
          </p:cNvPr>
          <p:cNvSpPr txBox="1"/>
          <p:nvPr/>
        </p:nvSpPr>
        <p:spPr>
          <a:xfrm>
            <a:off x="356935" y="1522647"/>
            <a:ext cx="10610461" cy="459165"/>
          </a:xfrm>
          <a:prstGeom prst="rect">
            <a:avLst/>
          </a:prstGeom>
          <a:noFill/>
        </p:spPr>
        <p:txBody>
          <a:bodyPr wrap="square" rtlCol="0">
            <a:spAutoFit/>
          </a:bodyPr>
          <a:lstStyle/>
          <a:p>
            <a:pPr>
              <a:lnSpc>
                <a:spcPct val="150000"/>
              </a:lnSpc>
            </a:pPr>
            <a:r>
              <a:rPr lang="es-ES" b="1" noProof="0" dirty="0">
                <a:solidFill>
                  <a:schemeClr val="bg1"/>
                </a:solidFill>
              </a:rPr>
              <a:t>Propósito  </a:t>
            </a:r>
          </a:p>
        </p:txBody>
      </p:sp>
      <p:sp>
        <p:nvSpPr>
          <p:cNvPr id="4" name="Metin kutusu 3">
            <a:extLst>
              <a:ext uri="{FF2B5EF4-FFF2-40B4-BE49-F238E27FC236}">
                <a16:creationId xmlns:a16="http://schemas.microsoft.com/office/drawing/2014/main" id="{1D80D5D3-A628-7AE3-C688-713A31CCE45A}"/>
              </a:ext>
            </a:extLst>
          </p:cNvPr>
          <p:cNvSpPr txBox="1"/>
          <p:nvPr/>
        </p:nvSpPr>
        <p:spPr>
          <a:xfrm>
            <a:off x="356934" y="2120949"/>
            <a:ext cx="11068447" cy="2616101"/>
          </a:xfrm>
          <a:prstGeom prst="rect">
            <a:avLst/>
          </a:prstGeom>
          <a:noFill/>
        </p:spPr>
        <p:txBody>
          <a:bodyPr wrap="square" lIns="91440" tIns="45720" rIns="91440" bIns="45720" anchor="t">
            <a:spAutoFit/>
          </a:bodyPr>
          <a:lstStyle/>
          <a:p>
            <a:pPr algn="just" fontAlgn="base">
              <a:lnSpc>
                <a:spcPct val="150000"/>
              </a:lnSpc>
              <a:spcBef>
                <a:spcPts val="600"/>
              </a:spcBef>
              <a:spcAft>
                <a:spcPts val="600"/>
              </a:spcAft>
            </a:pPr>
            <a:r>
              <a:rPr lang="es-ES" sz="1600" b="0" i="0" u="none" strike="noStrike" noProof="0" dirty="0">
                <a:solidFill>
                  <a:srgbClr val="000000"/>
                </a:solidFill>
                <a:effectLst/>
                <a:latin typeface="Raleway "/>
              </a:rPr>
              <a:t>Esta sección está diseñada para cubrir todos los aspectos de la gestión del marketing y la innovación. </a:t>
            </a:r>
          </a:p>
          <a:p>
            <a:pPr algn="just" fontAlgn="base">
              <a:lnSpc>
                <a:spcPct val="150000"/>
              </a:lnSpc>
              <a:spcBef>
                <a:spcPts val="600"/>
              </a:spcBef>
              <a:spcAft>
                <a:spcPts val="600"/>
              </a:spcAft>
            </a:pPr>
            <a:r>
              <a:rPr lang="es-ES" sz="1600" b="0" i="0" u="none" strike="noStrike" noProof="0" dirty="0">
                <a:solidFill>
                  <a:srgbClr val="000000"/>
                </a:solidFill>
                <a:effectLst/>
                <a:latin typeface="Raleway "/>
              </a:rPr>
              <a:t>Una vez completada la unidad con éxito, conocerás las competencias prácticas y teóricas </a:t>
            </a:r>
            <a:r>
              <a:rPr lang="es-ES" sz="1600" dirty="0">
                <a:solidFill>
                  <a:srgbClr val="000000"/>
                </a:solidFill>
                <a:latin typeface="Raleway "/>
              </a:rPr>
              <a:t>de la</a:t>
            </a:r>
            <a:r>
              <a:rPr lang="es-ES" sz="1600" b="0" i="0" u="none" strike="noStrike" noProof="0" dirty="0">
                <a:solidFill>
                  <a:srgbClr val="000000"/>
                </a:solidFill>
                <a:effectLst/>
                <a:latin typeface="Raleway "/>
              </a:rPr>
              <a:t> gestión del marketing y de la innovación, necesarias en las empresas.</a:t>
            </a:r>
          </a:p>
          <a:p>
            <a:pPr algn="just" fontAlgn="base">
              <a:lnSpc>
                <a:spcPct val="150000"/>
              </a:lnSpc>
              <a:spcBef>
                <a:spcPts val="600"/>
              </a:spcBef>
              <a:spcAft>
                <a:spcPts val="600"/>
              </a:spcAft>
            </a:pPr>
            <a:r>
              <a:rPr lang="es-ES" sz="1600" b="0" i="0" u="none" strike="noStrike" noProof="0" dirty="0">
                <a:solidFill>
                  <a:srgbClr val="000000"/>
                </a:solidFill>
                <a:effectLst/>
                <a:latin typeface="Raleway "/>
              </a:rPr>
              <a:t>La parte teórica de esta sección abarca los principios básicos de la gestión de marketing, incluida la gestión de las relaciones con los clientes en el ámbito de la gestión de la innovación, la investigación de mercados y el desarrollo de productos en el contexto de las competencias de marketing. </a:t>
            </a:r>
            <a:endParaRPr lang="es-ES" sz="1600" b="0" i="0" noProof="0" dirty="0">
              <a:solidFill>
                <a:srgbClr val="000000"/>
              </a:solidFill>
              <a:latin typeface="Raleway "/>
            </a:endParaRPr>
          </a:p>
        </p:txBody>
      </p:sp>
    </p:spTree>
    <p:extLst>
      <p:ext uri="{BB962C8B-B14F-4D97-AF65-F5344CB8AC3E}">
        <p14:creationId xmlns:p14="http://schemas.microsoft.com/office/powerpoint/2010/main" val="26226862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919E9-4674-4AAA-7876-7BD4D11E6BE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8F364DB5-C7E2-70D7-E23B-30FE13AA82F2}"/>
              </a:ext>
            </a:extLst>
          </p:cNvPr>
          <p:cNvSpPr txBox="1"/>
          <p:nvPr/>
        </p:nvSpPr>
        <p:spPr>
          <a:xfrm>
            <a:off x="400141" y="211288"/>
            <a:ext cx="11308698" cy="1077218"/>
          </a:xfrm>
          <a:prstGeom prst="rect">
            <a:avLst/>
          </a:prstGeom>
          <a:noFill/>
        </p:spPr>
        <p:txBody>
          <a:bodyPr wrap="square" lIns="91440" tIns="45720" rIns="91440" bIns="45720" rtlCol="0" anchor="t">
            <a:spAutoFit/>
          </a:bodyPr>
          <a:lstStyle/>
          <a:p>
            <a:r>
              <a:rPr lang="es-ES" sz="3200" dirty="0">
                <a:solidFill>
                  <a:schemeClr val="bg2"/>
                </a:solidFill>
                <a:latin typeface="+mj-lt"/>
                <a:ea typeface="+mj-ea"/>
                <a:cs typeface="+mj-cs"/>
              </a:rPr>
              <a:t>Enfoque de “Design Thinking” y su aplicación a la gestión de la innovación ​- 1/7</a:t>
            </a:r>
          </a:p>
        </p:txBody>
      </p:sp>
      <p:sp>
        <p:nvSpPr>
          <p:cNvPr id="19" name="Metin kutusu 18">
            <a:extLst>
              <a:ext uri="{FF2B5EF4-FFF2-40B4-BE49-F238E27FC236}">
                <a16:creationId xmlns:a16="http://schemas.microsoft.com/office/drawing/2014/main" id="{5685BEC7-3663-757D-3B80-2C3850F8C9B6}"/>
              </a:ext>
            </a:extLst>
          </p:cNvPr>
          <p:cNvSpPr txBox="1"/>
          <p:nvPr/>
        </p:nvSpPr>
        <p:spPr>
          <a:xfrm>
            <a:off x="400141" y="1497792"/>
            <a:ext cx="6420254" cy="4585871"/>
          </a:xfrm>
          <a:prstGeom prst="rect">
            <a:avLst/>
          </a:prstGeom>
          <a:noFill/>
        </p:spPr>
        <p:txBody>
          <a:bodyPr wrap="square">
            <a:spAutoFit/>
          </a:bodyPr>
          <a:lstStyle/>
          <a:p>
            <a:pPr algn="just">
              <a:spcBef>
                <a:spcPts val="600"/>
              </a:spcBef>
              <a:spcAft>
                <a:spcPts val="600"/>
              </a:spcAft>
            </a:pPr>
            <a:r>
              <a:rPr lang="es-ES" sz="1600" b="1" noProof="0" dirty="0">
                <a:solidFill>
                  <a:schemeClr val="bg1"/>
                </a:solidFill>
              </a:rPr>
              <a:t>Design thinking </a:t>
            </a:r>
            <a:r>
              <a:rPr lang="es-ES" sz="1600" b="1" dirty="0">
                <a:solidFill>
                  <a:schemeClr val="bg1"/>
                </a:solidFill>
              </a:rPr>
              <a:t>en </a:t>
            </a:r>
            <a:r>
              <a:rPr lang="es-ES" sz="1600" b="1" noProof="0" dirty="0">
                <a:solidFill>
                  <a:schemeClr val="bg1"/>
                </a:solidFill>
              </a:rPr>
              <a:t>marketing.</a:t>
            </a:r>
            <a:r>
              <a:rPr lang="es-ES" sz="1600" noProof="0" dirty="0">
                <a:solidFill>
                  <a:schemeClr val="bg1"/>
                </a:solidFill>
              </a:rPr>
              <a:t> </a:t>
            </a:r>
            <a:r>
              <a:rPr lang="es-ES" sz="1600" noProof="0" dirty="0">
                <a:solidFill>
                  <a:schemeClr val="accent1"/>
                </a:solidFill>
              </a:rPr>
              <a:t>Es un enfoque que aplica los principios del pensamiento de diseño -un proceso iterativo centrado en el ser humano- para resolver retos de marketing y crear valor para los clientes. Se centra en </a:t>
            </a:r>
            <a:r>
              <a:rPr lang="es-ES" sz="1600" b="1" noProof="0" dirty="0">
                <a:solidFill>
                  <a:schemeClr val="accent1"/>
                </a:solidFill>
              </a:rPr>
              <a:t>comprender en profundidad las necesidades de los clientes, experimentar con soluciones y fomentar la innovación</a:t>
            </a:r>
            <a:r>
              <a:rPr lang="es-ES" sz="1600" noProof="0" dirty="0">
                <a:solidFill>
                  <a:schemeClr val="accent1"/>
                </a:solidFill>
              </a:rPr>
              <a:t>.  </a:t>
            </a:r>
          </a:p>
          <a:p>
            <a:pPr algn="just">
              <a:spcBef>
                <a:spcPts val="600"/>
              </a:spcBef>
              <a:spcAft>
                <a:spcPts val="600"/>
              </a:spcAft>
            </a:pPr>
            <a:r>
              <a:rPr lang="es-ES" sz="1600" noProof="0" dirty="0">
                <a:solidFill>
                  <a:schemeClr val="accent1"/>
                </a:solidFill>
              </a:rPr>
              <a:t>El marketing tradicional suele centrarse en vender productos o servicios transmitiendo mensajes al público objetivo. En cambio, el </a:t>
            </a:r>
            <a:r>
              <a:rPr lang="es-ES" sz="1600" i="1" noProof="0" dirty="0">
                <a:solidFill>
                  <a:schemeClr val="accent1"/>
                </a:solidFill>
              </a:rPr>
              <a:t>Design Thinking </a:t>
            </a:r>
            <a:r>
              <a:rPr lang="es-ES" sz="1600" noProof="0" dirty="0">
                <a:solidFill>
                  <a:schemeClr val="accent1"/>
                </a:solidFill>
              </a:rPr>
              <a:t>se centra en comprender y resolver los problemas reales de los clientes. Esto crea campañas de marketing que no sólo resuenan profundamente, sino que también construyen relaciones más fuertes y lealtad a largo plazo. Por este motivo, el Design Thinking es una herramienta fundamental tanto para el marketing como para la innovación.</a:t>
            </a:r>
          </a:p>
          <a:p>
            <a:pPr algn="just">
              <a:spcBef>
                <a:spcPts val="600"/>
              </a:spcBef>
              <a:spcAft>
                <a:spcPts val="600"/>
              </a:spcAft>
            </a:pPr>
            <a:r>
              <a:rPr lang="es-ES" sz="1600" noProof="0" dirty="0">
                <a:solidFill>
                  <a:schemeClr val="accent1"/>
                </a:solidFill>
              </a:rPr>
              <a:t>Con la ayuda de la guía </a:t>
            </a:r>
            <a:r>
              <a:rPr lang="es-ES" sz="1600" noProof="0" dirty="0">
                <a:solidFill>
                  <a:schemeClr val="bg1"/>
                </a:solidFill>
                <a:hlinkClick r:id="rId4"/>
              </a:rPr>
              <a:t>An Introduction to Design Thinking PROCESS GUIDE</a:t>
            </a:r>
            <a:r>
              <a:rPr lang="es-ES" sz="1600" noProof="0" dirty="0">
                <a:solidFill>
                  <a:schemeClr val="bg1"/>
                </a:solidFill>
              </a:rPr>
              <a:t> </a:t>
            </a:r>
            <a:r>
              <a:rPr lang="es-ES" sz="1600" noProof="0" dirty="0">
                <a:solidFill>
                  <a:schemeClr val="accent1"/>
                </a:solidFill>
              </a:rPr>
              <a:t>aprenderás a aplicar el </a:t>
            </a:r>
            <a:r>
              <a:rPr lang="es-ES" sz="1600" i="1" dirty="0">
                <a:solidFill>
                  <a:schemeClr val="accent1"/>
                </a:solidFill>
              </a:rPr>
              <a:t>D</a:t>
            </a:r>
            <a:r>
              <a:rPr lang="es-ES" sz="1600" i="1" noProof="0" dirty="0">
                <a:solidFill>
                  <a:schemeClr val="accent1"/>
                </a:solidFill>
              </a:rPr>
              <a:t>esign </a:t>
            </a:r>
            <a:r>
              <a:rPr lang="es-ES" sz="1600" i="1" dirty="0">
                <a:solidFill>
                  <a:schemeClr val="accent1"/>
                </a:solidFill>
              </a:rPr>
              <a:t>T</a:t>
            </a:r>
            <a:r>
              <a:rPr lang="es-ES" sz="1600" i="1" noProof="0" dirty="0">
                <a:solidFill>
                  <a:schemeClr val="accent1"/>
                </a:solidFill>
              </a:rPr>
              <a:t>hinking </a:t>
            </a:r>
            <a:r>
              <a:rPr lang="es-ES" sz="1600" noProof="0" dirty="0">
                <a:solidFill>
                  <a:schemeClr val="accent1"/>
                </a:solidFill>
              </a:rPr>
              <a:t>paso a paso.</a:t>
            </a:r>
          </a:p>
        </p:txBody>
      </p:sp>
      <p:sp>
        <p:nvSpPr>
          <p:cNvPr id="3" name="TextBox 2">
            <a:extLst>
              <a:ext uri="{FF2B5EF4-FFF2-40B4-BE49-F238E27FC236}">
                <a16:creationId xmlns:a16="http://schemas.microsoft.com/office/drawing/2014/main" id="{4E89A360-A28B-7B7D-BDC8-2EAA2BECF58E}"/>
              </a:ext>
            </a:extLst>
          </p:cNvPr>
          <p:cNvSpPr txBox="1"/>
          <p:nvPr/>
        </p:nvSpPr>
        <p:spPr>
          <a:xfrm>
            <a:off x="7315137" y="5005401"/>
            <a:ext cx="3736975" cy="677108"/>
          </a:xfrm>
          <a:prstGeom prst="rect">
            <a:avLst/>
          </a:prstGeom>
          <a:noFill/>
        </p:spPr>
        <p:txBody>
          <a:bodyPr wrap="square" rtlCol="0">
            <a:spAutoFit/>
          </a:bodyPr>
          <a:lstStyle/>
          <a:p>
            <a:r>
              <a:rPr lang="es-ES" sz="1000" i="1" noProof="0" dirty="0">
                <a:solidFill>
                  <a:schemeClr val="accent1"/>
                </a:solidFill>
              </a:rPr>
              <a:t>Fuente: </a:t>
            </a:r>
            <a:r>
              <a:rPr lang="es-ES" sz="1000" i="1" noProof="0" dirty="0">
                <a:solidFill>
                  <a:schemeClr val="accent1"/>
                </a:solidFill>
                <a:effectLst/>
                <a:latin typeface="Raleway "/>
              </a:rPr>
              <a:t>The Explainer: ¿Qué es el Design Thinking? </a:t>
            </a:r>
            <a:r>
              <a:rPr lang="es-ES" sz="1000" i="1" dirty="0">
                <a:solidFill>
                  <a:schemeClr val="accent1"/>
                </a:solidFill>
                <a:latin typeface="Raleway "/>
              </a:rPr>
              <a:t>por </a:t>
            </a:r>
            <a:r>
              <a:rPr lang="es-ES" sz="1000" i="1" noProof="0" dirty="0">
                <a:solidFill>
                  <a:schemeClr val="accent1"/>
                </a:solidFill>
                <a:effectLst/>
                <a:latin typeface="Raleway "/>
              </a:rPr>
              <a:t>Harvard Business Review</a:t>
            </a:r>
          </a:p>
          <a:p>
            <a:endParaRPr lang="es-ES" noProof="0" dirty="0"/>
          </a:p>
        </p:txBody>
      </p:sp>
      <p:pic>
        <p:nvPicPr>
          <p:cNvPr id="4" name="Çevrimiçi Medya 3" title="The Explainer: What Is Design Thinking?">
            <a:hlinkClick r:id="" action="ppaction://media"/>
            <a:extLst>
              <a:ext uri="{FF2B5EF4-FFF2-40B4-BE49-F238E27FC236}">
                <a16:creationId xmlns:a16="http://schemas.microsoft.com/office/drawing/2014/main" id="{3F15272A-5C4E-465B-6CBC-7264BDD1D906}"/>
              </a:ext>
            </a:extLst>
          </p:cNvPr>
          <p:cNvPicPr>
            <a:picLocks noRot="1" noChangeAspect="1"/>
          </p:cNvPicPr>
          <p:nvPr>
            <a:videoFile r:link="rId1"/>
          </p:nvPr>
        </p:nvPicPr>
        <p:blipFill>
          <a:blip r:embed="rId5"/>
          <a:stretch>
            <a:fillRect/>
          </a:stretch>
        </p:blipFill>
        <p:spPr>
          <a:xfrm>
            <a:off x="7233795" y="2188633"/>
            <a:ext cx="4394113" cy="2480733"/>
          </a:xfrm>
          <a:prstGeom prst="rect">
            <a:avLst/>
          </a:prstGeom>
        </p:spPr>
      </p:pic>
    </p:spTree>
    <p:extLst>
      <p:ext uri="{BB962C8B-B14F-4D97-AF65-F5344CB8AC3E}">
        <p14:creationId xmlns:p14="http://schemas.microsoft.com/office/powerpoint/2010/main" val="1053254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1EAAF6-6975-1F56-A8B5-ABA3AD26B44B}"/>
            </a:ext>
          </a:extLst>
        </p:cNvPr>
        <p:cNvGrpSpPr/>
        <p:nvPr/>
      </p:nvGrpSpPr>
      <p:grpSpPr>
        <a:xfrm>
          <a:off x="0" y="0"/>
          <a:ext cx="0" cy="0"/>
          <a:chOff x="0" y="0"/>
          <a:chExt cx="0" cy="0"/>
        </a:xfrm>
      </p:grpSpPr>
      <p:pic>
        <p:nvPicPr>
          <p:cNvPr id="8" name="Resim 7" descr="metin, daire, ekran görüntüsü, renklilik içeren bir resim&#10;&#10;Açıklama otomatik olarak oluşturuldu">
            <a:extLst>
              <a:ext uri="{FF2B5EF4-FFF2-40B4-BE49-F238E27FC236}">
                <a16:creationId xmlns:a16="http://schemas.microsoft.com/office/drawing/2014/main" id="{5636BAF3-0A49-04E2-49F6-2C125AAA21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618" y="1962108"/>
            <a:ext cx="6368032" cy="3582018"/>
          </a:xfrm>
          <a:prstGeom prst="rect">
            <a:avLst/>
          </a:prstGeom>
        </p:spPr>
      </p:pic>
      <p:sp>
        <p:nvSpPr>
          <p:cNvPr id="10" name="Metin kutusu 9">
            <a:extLst>
              <a:ext uri="{FF2B5EF4-FFF2-40B4-BE49-F238E27FC236}">
                <a16:creationId xmlns:a16="http://schemas.microsoft.com/office/drawing/2014/main" id="{B0B99863-035F-DB6D-E8B2-5F77E783BF7E}"/>
              </a:ext>
            </a:extLst>
          </p:cNvPr>
          <p:cNvSpPr txBox="1"/>
          <p:nvPr/>
        </p:nvSpPr>
        <p:spPr>
          <a:xfrm>
            <a:off x="1483372" y="5334902"/>
            <a:ext cx="3942068" cy="418448"/>
          </a:xfrm>
          <a:prstGeom prst="rect">
            <a:avLst/>
          </a:prstGeom>
          <a:noFill/>
        </p:spPr>
        <p:txBody>
          <a:bodyPr wrap="square">
            <a:spAutoFit/>
          </a:bodyPr>
          <a:lstStyle/>
          <a:p>
            <a:pPr>
              <a:lnSpc>
                <a:spcPct val="150000"/>
              </a:lnSpc>
            </a:pPr>
            <a:r>
              <a:rPr lang="es-ES" sz="1600" b="1" dirty="0">
                <a:solidFill>
                  <a:schemeClr val="accent1"/>
                </a:solidFill>
              </a:rPr>
              <a:t>Cinco Pasos del “</a:t>
            </a:r>
            <a:r>
              <a:rPr lang="es-ES" sz="1600" b="1" noProof="0" dirty="0">
                <a:solidFill>
                  <a:schemeClr val="accent1"/>
                </a:solidFill>
              </a:rPr>
              <a:t>Design Thinking”</a:t>
            </a:r>
          </a:p>
        </p:txBody>
      </p:sp>
      <p:sp>
        <p:nvSpPr>
          <p:cNvPr id="12" name="Metin kutusu 11">
            <a:extLst>
              <a:ext uri="{FF2B5EF4-FFF2-40B4-BE49-F238E27FC236}">
                <a16:creationId xmlns:a16="http://schemas.microsoft.com/office/drawing/2014/main" id="{BF1E4AFC-6C28-E3E3-C0AD-9888A1C8383D}"/>
              </a:ext>
            </a:extLst>
          </p:cNvPr>
          <p:cNvSpPr txBox="1"/>
          <p:nvPr/>
        </p:nvSpPr>
        <p:spPr>
          <a:xfrm>
            <a:off x="6257414" y="2042201"/>
            <a:ext cx="5328128" cy="4401205"/>
          </a:xfrm>
          <a:prstGeom prst="rect">
            <a:avLst/>
          </a:prstGeom>
          <a:noFill/>
        </p:spPr>
        <p:txBody>
          <a:bodyPr wrap="square">
            <a:spAutoFit/>
          </a:bodyPr>
          <a:lstStyle/>
          <a:p>
            <a:pPr algn="just">
              <a:spcBef>
                <a:spcPts val="600"/>
              </a:spcBef>
              <a:spcAft>
                <a:spcPts val="600"/>
              </a:spcAft>
            </a:pPr>
            <a:r>
              <a:rPr lang="es-ES" sz="1600" b="1" noProof="0" dirty="0">
                <a:solidFill>
                  <a:schemeClr val="accent1"/>
                </a:solidFill>
                <a:effectLst/>
              </a:rPr>
              <a:t>Empatizar: </a:t>
            </a:r>
            <a:r>
              <a:rPr lang="es-ES" sz="1600" b="0" noProof="0" dirty="0">
                <a:solidFill>
                  <a:schemeClr val="accent1"/>
                </a:solidFill>
                <a:effectLst/>
              </a:rPr>
              <a:t>1ª fase del pensamiento de diseño, en la que se obtiene una visión real de los usuarios y sus necesidades.</a:t>
            </a:r>
          </a:p>
          <a:p>
            <a:pPr algn="just">
              <a:spcBef>
                <a:spcPts val="600"/>
              </a:spcBef>
              <a:spcAft>
                <a:spcPts val="600"/>
              </a:spcAft>
            </a:pPr>
            <a:r>
              <a:rPr lang="es-ES" sz="1600" b="1" noProof="0" dirty="0">
                <a:solidFill>
                  <a:schemeClr val="accent1"/>
                </a:solidFill>
                <a:effectLst/>
              </a:rPr>
              <a:t>Definir: </a:t>
            </a:r>
            <a:r>
              <a:rPr lang="es-ES" sz="1600" b="0" noProof="0" dirty="0">
                <a:solidFill>
                  <a:schemeClr val="accent1"/>
                </a:solidFill>
                <a:effectLst/>
              </a:rPr>
              <a:t>2ª fase del pensamiento de diseño, en la que se define el planteamiento del problema de una manera centrada en el ser humano.</a:t>
            </a:r>
          </a:p>
          <a:p>
            <a:pPr algn="just">
              <a:spcBef>
                <a:spcPts val="600"/>
              </a:spcBef>
              <a:spcAft>
                <a:spcPts val="600"/>
              </a:spcAft>
            </a:pPr>
            <a:r>
              <a:rPr lang="es-ES" sz="1600" b="1" noProof="0" dirty="0">
                <a:solidFill>
                  <a:schemeClr val="accent1"/>
                </a:solidFill>
                <a:effectLst/>
              </a:rPr>
              <a:t>Idear: </a:t>
            </a:r>
            <a:r>
              <a:rPr lang="es-ES" sz="1600" b="0" noProof="0" dirty="0">
                <a:solidFill>
                  <a:schemeClr val="accent1"/>
                </a:solidFill>
                <a:effectLst/>
              </a:rPr>
              <a:t>3ª fase del pensamiento de diseño, en la que se identifican soluciones innovadoras al problema planteado.</a:t>
            </a:r>
          </a:p>
          <a:p>
            <a:pPr algn="just">
              <a:spcBef>
                <a:spcPts val="600"/>
              </a:spcBef>
              <a:spcAft>
                <a:spcPts val="600"/>
              </a:spcAft>
            </a:pPr>
            <a:r>
              <a:rPr lang="es-ES" sz="1600" b="1" noProof="0" dirty="0">
                <a:solidFill>
                  <a:schemeClr val="accent1"/>
                </a:solidFill>
                <a:effectLst/>
              </a:rPr>
              <a:t>Prototipar: </a:t>
            </a:r>
            <a:r>
              <a:rPr lang="es-ES" sz="1600" b="0" noProof="0" dirty="0">
                <a:solidFill>
                  <a:schemeClr val="accent1"/>
                </a:solidFill>
                <a:effectLst/>
              </a:rPr>
              <a:t>4ª fase del pensamiento de diseño, en la que se identifica la mejor solución posible.</a:t>
            </a:r>
          </a:p>
          <a:p>
            <a:pPr algn="just">
              <a:spcBef>
                <a:spcPts val="600"/>
              </a:spcBef>
              <a:spcAft>
                <a:spcPts val="600"/>
              </a:spcAft>
            </a:pPr>
            <a:r>
              <a:rPr lang="es-ES" sz="1600" b="1" noProof="0" dirty="0">
                <a:solidFill>
                  <a:schemeClr val="accent1"/>
                </a:solidFill>
                <a:effectLst/>
                <a:latin typeface="Raleway "/>
              </a:rPr>
              <a:t>Testear: </a:t>
            </a:r>
            <a:r>
              <a:rPr lang="es-ES" sz="1600" b="0" noProof="0" dirty="0">
                <a:solidFill>
                  <a:schemeClr val="accent1"/>
                </a:solidFill>
                <a:effectLst/>
                <a:latin typeface="Raleway "/>
              </a:rPr>
              <a:t>5ª y última fase del proceso de pensamiento de diseño, en la que se prueban las soluciones para obtener un conocimiento profundo del producto y sus usuarios.</a:t>
            </a:r>
            <a:endParaRPr lang="es-ES" noProof="0" dirty="0"/>
          </a:p>
        </p:txBody>
      </p:sp>
      <p:sp>
        <p:nvSpPr>
          <p:cNvPr id="4" name="Metin kutusu 3">
            <a:extLst>
              <a:ext uri="{FF2B5EF4-FFF2-40B4-BE49-F238E27FC236}">
                <a16:creationId xmlns:a16="http://schemas.microsoft.com/office/drawing/2014/main" id="{63C8BECF-856F-37F1-5330-CE998930ACC9}"/>
              </a:ext>
            </a:extLst>
          </p:cNvPr>
          <p:cNvSpPr txBox="1"/>
          <p:nvPr/>
        </p:nvSpPr>
        <p:spPr>
          <a:xfrm>
            <a:off x="1244597" y="5717738"/>
            <a:ext cx="3657601" cy="246221"/>
          </a:xfrm>
          <a:prstGeom prst="rect">
            <a:avLst/>
          </a:prstGeom>
          <a:noFill/>
        </p:spPr>
        <p:txBody>
          <a:bodyPr wrap="square">
            <a:spAutoFit/>
          </a:bodyPr>
          <a:lstStyle/>
          <a:p>
            <a:pPr algn="ctr"/>
            <a:r>
              <a:rPr lang="es-ES" sz="1000" dirty="0">
                <a:solidFill>
                  <a:schemeClr val="accent1"/>
                </a:solidFill>
              </a:rPr>
              <a:t>Fuente de Imagen</a:t>
            </a:r>
            <a:r>
              <a:rPr lang="es-ES" sz="1000" noProof="0" dirty="0">
                <a:solidFill>
                  <a:schemeClr val="accent1"/>
                </a:solidFill>
              </a:rPr>
              <a:t>: Istockphoto.com</a:t>
            </a:r>
          </a:p>
        </p:txBody>
      </p:sp>
      <p:sp>
        <p:nvSpPr>
          <p:cNvPr id="2" name="CasellaDiTesto 1">
            <a:extLst>
              <a:ext uri="{FF2B5EF4-FFF2-40B4-BE49-F238E27FC236}">
                <a16:creationId xmlns:a16="http://schemas.microsoft.com/office/drawing/2014/main" id="{C0D92EA2-66D8-4780-B37D-43EB751C1722}"/>
              </a:ext>
            </a:extLst>
          </p:cNvPr>
          <p:cNvSpPr txBox="1"/>
          <p:nvPr/>
        </p:nvSpPr>
        <p:spPr>
          <a:xfrm>
            <a:off x="552541" y="363688"/>
            <a:ext cx="11308698" cy="1077218"/>
          </a:xfrm>
          <a:prstGeom prst="rect">
            <a:avLst/>
          </a:prstGeom>
          <a:noFill/>
        </p:spPr>
        <p:txBody>
          <a:bodyPr wrap="square" lIns="91440" tIns="45720" rIns="91440" bIns="45720" rtlCol="0" anchor="t">
            <a:spAutoFit/>
          </a:bodyPr>
          <a:lstStyle/>
          <a:p>
            <a:r>
              <a:rPr lang="es-ES" sz="3200" dirty="0">
                <a:solidFill>
                  <a:schemeClr val="bg2"/>
                </a:solidFill>
                <a:latin typeface="+mj-lt"/>
                <a:ea typeface="+mj-ea"/>
                <a:cs typeface="+mj-cs"/>
              </a:rPr>
              <a:t>Enfoque de “Design Thinking” y su aplicación a la gestión de la innovación ​- 2/7</a:t>
            </a:r>
          </a:p>
        </p:txBody>
      </p:sp>
    </p:spTree>
    <p:extLst>
      <p:ext uri="{BB962C8B-B14F-4D97-AF65-F5344CB8AC3E}">
        <p14:creationId xmlns:p14="http://schemas.microsoft.com/office/powerpoint/2010/main" val="28551410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C7493-F08D-87B6-B596-5218B870C1F7}"/>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DEF30F0A-5428-0C0F-A293-D460170DE917}"/>
              </a:ext>
            </a:extLst>
          </p:cNvPr>
          <p:cNvSpPr txBox="1"/>
          <p:nvPr/>
        </p:nvSpPr>
        <p:spPr>
          <a:xfrm>
            <a:off x="552541" y="1590010"/>
            <a:ext cx="8254896" cy="2769989"/>
          </a:xfrm>
          <a:prstGeom prst="rect">
            <a:avLst/>
          </a:prstGeom>
          <a:noFill/>
        </p:spPr>
        <p:txBody>
          <a:bodyPr wrap="square">
            <a:spAutoFit/>
          </a:bodyPr>
          <a:lstStyle/>
          <a:p>
            <a:pPr algn="just" rtl="0" fontAlgn="base">
              <a:spcBef>
                <a:spcPts val="600"/>
              </a:spcBef>
              <a:spcAft>
                <a:spcPts val="600"/>
              </a:spcAft>
            </a:pPr>
            <a:r>
              <a:rPr lang="es-ES" sz="1600" b="1" dirty="0">
                <a:solidFill>
                  <a:schemeClr val="bg1"/>
                </a:solidFill>
                <a:latin typeface="Raleway "/>
              </a:rPr>
              <a:t>FAS</a:t>
            </a:r>
            <a:r>
              <a:rPr lang="es-ES" sz="1600" b="1" i="0" noProof="0" dirty="0">
                <a:solidFill>
                  <a:schemeClr val="bg1"/>
                </a:solidFill>
                <a:effectLst/>
                <a:latin typeface="Raleway "/>
              </a:rPr>
              <a:t>E 1: EMPATIA​</a:t>
            </a:r>
          </a:p>
          <a:p>
            <a:pPr algn="just" rtl="0" fontAlgn="base">
              <a:spcBef>
                <a:spcPts val="600"/>
              </a:spcBef>
              <a:spcAft>
                <a:spcPts val="600"/>
              </a:spcAft>
            </a:pPr>
            <a:r>
              <a:rPr lang="es-ES" sz="1400" b="0" i="0" noProof="0" dirty="0">
                <a:solidFill>
                  <a:srgbClr val="000000"/>
                </a:solidFill>
                <a:effectLst/>
                <a:latin typeface="Raleway "/>
              </a:rPr>
              <a:t>Este proceso es un esfuerzo por comprender las necesidades físicas y emocionales de los usuarios, por qué lo usan, cómo piensan y qué significa.  ​</a:t>
            </a:r>
          </a:p>
          <a:p>
            <a:pPr algn="just" rtl="0" fontAlgn="base">
              <a:spcBef>
                <a:spcPts val="600"/>
              </a:spcBef>
              <a:spcAft>
                <a:spcPts val="600"/>
              </a:spcAft>
            </a:pPr>
            <a:r>
              <a:rPr lang="es-ES" sz="1400" b="0" i="0" noProof="0" dirty="0">
                <a:solidFill>
                  <a:srgbClr val="000000"/>
                </a:solidFill>
                <a:effectLst/>
                <a:latin typeface="Raleway "/>
              </a:rPr>
              <a:t>​¿Cómo deben ser los pasos de empatía? ​</a:t>
            </a:r>
          </a:p>
          <a:p>
            <a:pPr marL="742950" lvl="1" indent="-285750" algn="just" fontAlgn="base">
              <a:spcBef>
                <a:spcPts val="600"/>
              </a:spcBef>
              <a:spcAft>
                <a:spcPts val="600"/>
              </a:spcAft>
              <a:buFont typeface="Arial" panose="020B0604020202020204" pitchFamily="34" charset="0"/>
              <a:buChar char="•"/>
            </a:pPr>
            <a:r>
              <a:rPr lang="es-ES" sz="1400" b="0" i="1" noProof="0" dirty="0">
                <a:solidFill>
                  <a:srgbClr val="000000"/>
                </a:solidFill>
                <a:effectLst/>
                <a:latin typeface="Raleway "/>
              </a:rPr>
              <a:t>No juzgues (✓)</a:t>
            </a:r>
          </a:p>
          <a:p>
            <a:pPr marL="742950" lvl="1" indent="-285750" algn="just" fontAlgn="base">
              <a:spcBef>
                <a:spcPts val="600"/>
              </a:spcBef>
              <a:spcAft>
                <a:spcPts val="600"/>
              </a:spcAft>
              <a:buFont typeface="Arial" panose="020B0604020202020204" pitchFamily="34" charset="0"/>
              <a:buChar char="•"/>
            </a:pPr>
            <a:r>
              <a:rPr lang="es-ES" sz="1400" b="0" i="1" noProof="0" dirty="0">
                <a:solidFill>
                  <a:srgbClr val="000000"/>
                </a:solidFill>
                <a:effectLst/>
                <a:latin typeface="Raleway "/>
              </a:rPr>
              <a:t>Sé curioso (✓)</a:t>
            </a:r>
          </a:p>
          <a:p>
            <a:pPr marL="742950" lvl="1" indent="-285750" algn="just" fontAlgn="base">
              <a:spcBef>
                <a:spcPts val="600"/>
              </a:spcBef>
              <a:spcAft>
                <a:spcPts val="600"/>
              </a:spcAft>
              <a:buFont typeface="Arial" panose="020B0604020202020204" pitchFamily="34" charset="0"/>
              <a:buChar char="•"/>
            </a:pPr>
            <a:r>
              <a:rPr lang="es-ES" sz="1400" b="0" i="1" noProof="0" dirty="0">
                <a:solidFill>
                  <a:srgbClr val="000000"/>
                </a:solidFill>
                <a:effectLst/>
                <a:latin typeface="Raleway "/>
              </a:rPr>
              <a:t>Sé optimista (✓)</a:t>
            </a:r>
          </a:p>
          <a:p>
            <a:pPr marL="742950" lvl="1" indent="-285750" algn="just" fontAlgn="base">
              <a:spcBef>
                <a:spcPts val="600"/>
              </a:spcBef>
              <a:spcAft>
                <a:spcPts val="600"/>
              </a:spcAft>
              <a:buFont typeface="Arial" panose="020B0604020202020204" pitchFamily="34" charset="0"/>
              <a:buChar char="•"/>
            </a:pPr>
            <a:r>
              <a:rPr lang="es-ES" sz="1400" b="0" i="1" noProof="0" dirty="0">
                <a:solidFill>
                  <a:srgbClr val="000000"/>
                </a:solidFill>
                <a:effectLst/>
                <a:latin typeface="Raleway "/>
              </a:rPr>
              <a:t>Sé respetuoso (✓)</a:t>
            </a:r>
            <a:endParaRPr lang="es-ES" noProof="0" dirty="0">
              <a:solidFill>
                <a:srgbClr val="000000"/>
              </a:solidFill>
              <a:latin typeface="Raleway "/>
            </a:endParaRPr>
          </a:p>
        </p:txBody>
      </p:sp>
      <p:sp>
        <p:nvSpPr>
          <p:cNvPr id="5" name="Metin kutusu 4">
            <a:extLst>
              <a:ext uri="{FF2B5EF4-FFF2-40B4-BE49-F238E27FC236}">
                <a16:creationId xmlns:a16="http://schemas.microsoft.com/office/drawing/2014/main" id="{A14F2A66-4FF4-2FAB-9994-6543A947CF67}"/>
              </a:ext>
            </a:extLst>
          </p:cNvPr>
          <p:cNvSpPr txBox="1"/>
          <p:nvPr/>
        </p:nvSpPr>
        <p:spPr>
          <a:xfrm>
            <a:off x="552541" y="4359999"/>
            <a:ext cx="11064622" cy="1877437"/>
          </a:xfrm>
          <a:prstGeom prst="rect">
            <a:avLst/>
          </a:prstGeom>
          <a:noFill/>
        </p:spPr>
        <p:txBody>
          <a:bodyPr wrap="square">
            <a:spAutoFit/>
          </a:bodyPr>
          <a:lstStyle/>
          <a:p>
            <a:pPr algn="just" rtl="0" fontAlgn="base">
              <a:spcBef>
                <a:spcPts val="600"/>
              </a:spcBef>
              <a:spcAft>
                <a:spcPts val="600"/>
              </a:spcAft>
            </a:pPr>
            <a:r>
              <a:rPr lang="es-ES" sz="1400" b="0" i="0" noProof="0" dirty="0">
                <a:solidFill>
                  <a:srgbClr val="000000"/>
                </a:solidFill>
                <a:effectLst/>
                <a:latin typeface="Raleway "/>
              </a:rPr>
              <a:t>El paso para implementar una buena etapa de EMPATÍA es el siguiente: Ponte en el lugar del usuario (cliente) y piensa en su experiencia. A continuación, haga una lista de sus conclusiones en un diagrama.</a:t>
            </a:r>
          </a:p>
          <a:p>
            <a:pPr marL="742950" lvl="1" indent="-285750" algn="just" fontAlgn="base">
              <a:spcBef>
                <a:spcPts val="600"/>
              </a:spcBef>
              <a:spcAft>
                <a:spcPts val="600"/>
              </a:spcAft>
              <a:buFont typeface="Arial" panose="020B0604020202020204" pitchFamily="34" charset="0"/>
              <a:buChar char="•"/>
            </a:pPr>
            <a:r>
              <a:rPr lang="es-ES" sz="1400" b="0" i="1" noProof="0" dirty="0">
                <a:solidFill>
                  <a:srgbClr val="000000"/>
                </a:solidFill>
                <a:effectLst/>
                <a:latin typeface="Raleway "/>
              </a:rPr>
              <a:t>´¿Qué te gustaría? ​</a:t>
            </a:r>
          </a:p>
          <a:p>
            <a:pPr marL="742950" lvl="1" indent="-285750" algn="just" fontAlgn="base">
              <a:spcBef>
                <a:spcPts val="600"/>
              </a:spcBef>
              <a:spcAft>
                <a:spcPts val="600"/>
              </a:spcAft>
              <a:buFont typeface="Arial" panose="020B0604020202020204" pitchFamily="34" charset="0"/>
              <a:buChar char="•"/>
            </a:pPr>
            <a:r>
              <a:rPr lang="es-ES" sz="1400" b="0" i="1" noProof="0" dirty="0">
                <a:solidFill>
                  <a:srgbClr val="000000"/>
                </a:solidFill>
                <a:effectLst/>
                <a:latin typeface="Raleway "/>
              </a:rPr>
              <a:t>¿Qué sería mejor si cambiara? ...​</a:t>
            </a:r>
            <a:endParaRPr lang="es-ES" sz="1400" noProof="0" dirty="0">
              <a:solidFill>
                <a:srgbClr val="000000"/>
              </a:solidFill>
              <a:latin typeface="Raleway "/>
            </a:endParaRPr>
          </a:p>
          <a:p>
            <a:pPr algn="just" rtl="0" fontAlgn="base">
              <a:spcBef>
                <a:spcPts val="600"/>
              </a:spcBef>
              <a:spcAft>
                <a:spcPts val="600"/>
              </a:spcAft>
            </a:pPr>
            <a:r>
              <a:rPr lang="es-ES" sz="1400" b="0" i="0" noProof="0" dirty="0">
                <a:solidFill>
                  <a:srgbClr val="000000"/>
                </a:solidFill>
                <a:effectLst/>
                <a:latin typeface="Raleway "/>
              </a:rPr>
              <a:t>Las notas Post-it, los mapas del recorrido del usuario, los mapas mentales o los diagramas de Venn facilitan la visualización al extender toda la información que se te ocurre sobre un plano y reflejarla en forma de diagrama.</a:t>
            </a:r>
            <a:endParaRPr lang="es-ES" sz="1600" b="0" i="0" noProof="0" dirty="0">
              <a:solidFill>
                <a:srgbClr val="000000"/>
              </a:solidFill>
              <a:effectLst/>
              <a:latin typeface="Raleway "/>
            </a:endParaRPr>
          </a:p>
        </p:txBody>
      </p:sp>
      <p:sp>
        <p:nvSpPr>
          <p:cNvPr id="2" name="CasellaDiTesto 1">
            <a:extLst>
              <a:ext uri="{FF2B5EF4-FFF2-40B4-BE49-F238E27FC236}">
                <a16:creationId xmlns:a16="http://schemas.microsoft.com/office/drawing/2014/main" id="{7203CB19-0055-4A76-0CD2-117CBD56CE47}"/>
              </a:ext>
            </a:extLst>
          </p:cNvPr>
          <p:cNvSpPr txBox="1"/>
          <p:nvPr/>
        </p:nvSpPr>
        <p:spPr>
          <a:xfrm>
            <a:off x="552541" y="363688"/>
            <a:ext cx="11308698" cy="1077218"/>
          </a:xfrm>
          <a:prstGeom prst="rect">
            <a:avLst/>
          </a:prstGeom>
          <a:noFill/>
        </p:spPr>
        <p:txBody>
          <a:bodyPr wrap="square" lIns="91440" tIns="45720" rIns="91440" bIns="45720" rtlCol="0" anchor="t">
            <a:spAutoFit/>
          </a:bodyPr>
          <a:lstStyle/>
          <a:p>
            <a:r>
              <a:rPr lang="es-ES" sz="3200" dirty="0">
                <a:solidFill>
                  <a:schemeClr val="bg2"/>
                </a:solidFill>
                <a:latin typeface="+mj-lt"/>
                <a:ea typeface="+mj-ea"/>
                <a:cs typeface="+mj-cs"/>
              </a:rPr>
              <a:t>Enfoque de “Design Thinking” y su aplicación a la gestión de la innovación ​- 3/7</a:t>
            </a:r>
          </a:p>
        </p:txBody>
      </p:sp>
    </p:spTree>
    <p:extLst>
      <p:ext uri="{BB962C8B-B14F-4D97-AF65-F5344CB8AC3E}">
        <p14:creationId xmlns:p14="http://schemas.microsoft.com/office/powerpoint/2010/main" val="33939662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a:extLst>
            <a:ext uri="{FF2B5EF4-FFF2-40B4-BE49-F238E27FC236}">
              <a16:creationId xmlns:a16="http://schemas.microsoft.com/office/drawing/2014/main" id="{A02C3AAE-DCDB-D91A-57CA-EFA13C8DFB71}"/>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540D256D-0621-FF87-021D-0FF9172A568B}"/>
              </a:ext>
            </a:extLst>
          </p:cNvPr>
          <p:cNvSpPr txBox="1"/>
          <p:nvPr/>
        </p:nvSpPr>
        <p:spPr>
          <a:xfrm>
            <a:off x="552541" y="1649314"/>
            <a:ext cx="11514563" cy="3908762"/>
          </a:xfrm>
          <a:prstGeom prst="rect">
            <a:avLst/>
          </a:prstGeom>
          <a:noFill/>
        </p:spPr>
        <p:txBody>
          <a:bodyPr wrap="square" lIns="91440" tIns="45720" rIns="91440" bIns="45720" anchor="t">
            <a:spAutoFit/>
          </a:bodyPr>
          <a:lstStyle/>
          <a:p>
            <a:pPr algn="just" rtl="0" fontAlgn="base">
              <a:spcBef>
                <a:spcPts val="600"/>
              </a:spcBef>
              <a:spcAft>
                <a:spcPts val="600"/>
              </a:spcAft>
            </a:pPr>
            <a:r>
              <a:rPr lang="es-ES" sz="1600" b="1" dirty="0">
                <a:solidFill>
                  <a:schemeClr val="bg1"/>
                </a:solidFill>
                <a:latin typeface="Raleway "/>
              </a:rPr>
              <a:t>F</a:t>
            </a:r>
            <a:r>
              <a:rPr lang="es-ES" sz="1600" b="1" i="0" noProof="0" dirty="0">
                <a:solidFill>
                  <a:schemeClr val="bg1"/>
                </a:solidFill>
                <a:effectLst/>
                <a:latin typeface="Raleway "/>
              </a:rPr>
              <a:t>ASE 2: IDENTIFICACIÓN</a:t>
            </a:r>
            <a:endParaRPr lang="es-ES" sz="1600" b="1" noProof="0" dirty="0">
              <a:solidFill>
                <a:schemeClr val="bg1"/>
              </a:solidFill>
              <a:latin typeface="Raleway "/>
            </a:endParaRPr>
          </a:p>
          <a:p>
            <a:pPr algn="just" rtl="0" fontAlgn="base">
              <a:spcBef>
                <a:spcPts val="600"/>
              </a:spcBef>
              <a:spcAft>
                <a:spcPts val="600"/>
              </a:spcAft>
            </a:pPr>
            <a:r>
              <a:rPr lang="es-ES" sz="1400" b="0" i="0" noProof="0" dirty="0">
                <a:solidFill>
                  <a:srgbClr val="000000"/>
                </a:solidFill>
                <a:effectLst/>
                <a:latin typeface="Raleway "/>
              </a:rPr>
              <a:t>Es la etapa en la que se define el producto / necesidad / servicio de acuerdo con la información recogida de los usuarios. Es la sección donde se absorbe y resume la información recogida en el paso de empatía.​</a:t>
            </a:r>
          </a:p>
          <a:p>
            <a:pPr marL="742950" lvl="1" indent="-285750" algn="just" fontAlgn="base">
              <a:spcBef>
                <a:spcPts val="600"/>
              </a:spcBef>
              <a:spcAft>
                <a:spcPts val="600"/>
              </a:spcAft>
              <a:buFont typeface="Arial" panose="020B0604020202020204" pitchFamily="34" charset="0"/>
              <a:buChar char="•"/>
            </a:pPr>
            <a:r>
              <a:rPr lang="es-ES" sz="1400" b="0" i="1" noProof="0" dirty="0">
                <a:solidFill>
                  <a:srgbClr val="000000"/>
                </a:solidFill>
                <a:effectLst/>
                <a:latin typeface="Raleway "/>
              </a:rPr>
              <a:t>Dar sentido a la experiencia (✓)​</a:t>
            </a:r>
          </a:p>
          <a:p>
            <a:pPr marL="742950" lvl="1" indent="-285750" algn="just" fontAlgn="base">
              <a:spcBef>
                <a:spcPts val="600"/>
              </a:spcBef>
              <a:spcAft>
                <a:spcPts val="600"/>
              </a:spcAft>
              <a:buFont typeface="Arial" panose="020B0604020202020204" pitchFamily="34" charset="0"/>
              <a:buChar char="•"/>
            </a:pPr>
            <a:r>
              <a:rPr lang="es-ES" sz="1400" b="0" i="1" noProof="0" dirty="0">
                <a:solidFill>
                  <a:srgbClr val="000000"/>
                </a:solidFill>
                <a:effectLst/>
                <a:latin typeface="Raleway "/>
              </a:rPr>
              <a:t>Definir al usuario (crear un personaje para definir el grupo objetivo) (✓)​</a:t>
            </a:r>
          </a:p>
          <a:p>
            <a:pPr marL="742950" lvl="1" indent="-285750" algn="just" fontAlgn="base">
              <a:spcBef>
                <a:spcPts val="600"/>
              </a:spcBef>
              <a:spcAft>
                <a:spcPts val="600"/>
              </a:spcAft>
              <a:buFont typeface="Arial" panose="020B0604020202020204" pitchFamily="34" charset="0"/>
              <a:buChar char="•"/>
            </a:pPr>
            <a:r>
              <a:rPr lang="es-ES" sz="1400" b="0" i="1" noProof="0" dirty="0">
                <a:solidFill>
                  <a:srgbClr val="000000"/>
                </a:solidFill>
                <a:effectLst/>
                <a:latin typeface="Raleway "/>
              </a:rPr>
              <a:t>Revelar las necesidades del usuario (✓)</a:t>
            </a:r>
          </a:p>
          <a:p>
            <a:pPr algn="just" rtl="0" fontAlgn="base">
              <a:spcBef>
                <a:spcPts val="600"/>
              </a:spcBef>
              <a:spcAft>
                <a:spcPts val="600"/>
              </a:spcAft>
            </a:pPr>
            <a:r>
              <a:rPr lang="es-ES" sz="1400" b="0" i="0" noProof="0" dirty="0">
                <a:solidFill>
                  <a:srgbClr val="000000"/>
                </a:solidFill>
                <a:effectLst/>
                <a:latin typeface="Raleway "/>
              </a:rPr>
              <a:t>El paso para implementar un buen paso de DEFINICIÓN es el siguiente: Enmarcar el problema utilizando las conclusiones del paso de empatía e inspirando a los miembros del equipo.​</a:t>
            </a:r>
          </a:p>
          <a:p>
            <a:pPr marL="742950" lvl="1" indent="-285750" algn="just" fontAlgn="base">
              <a:spcBef>
                <a:spcPts val="600"/>
              </a:spcBef>
              <a:spcAft>
                <a:spcPts val="600"/>
              </a:spcAft>
              <a:buFont typeface="Arial" panose="020B0604020202020204" pitchFamily="34" charset="0"/>
              <a:buChar char="•"/>
            </a:pPr>
            <a:r>
              <a:rPr lang="es-ES" sz="1400" b="0" i="0" noProof="0" dirty="0">
                <a:solidFill>
                  <a:srgbClr val="000000"/>
                </a:solidFill>
                <a:effectLst/>
                <a:latin typeface="Raleway "/>
              </a:rPr>
              <a:t>​¿</a:t>
            </a:r>
            <a:r>
              <a:rPr lang="es-ES" sz="1400" b="0" i="1" noProof="0" dirty="0">
                <a:solidFill>
                  <a:srgbClr val="000000"/>
                </a:solidFill>
                <a:effectLst/>
                <a:latin typeface="Raleway "/>
              </a:rPr>
              <a:t>Quiénes son nuestros usuarios y cómo los definimos?​</a:t>
            </a:r>
          </a:p>
          <a:p>
            <a:pPr marL="742950" lvl="1" indent="-285750" algn="just" fontAlgn="base">
              <a:spcBef>
                <a:spcPts val="600"/>
              </a:spcBef>
              <a:spcAft>
                <a:spcPts val="600"/>
              </a:spcAft>
              <a:buFont typeface="Arial" panose="020B0604020202020204" pitchFamily="34" charset="0"/>
              <a:buChar char="•"/>
            </a:pPr>
            <a:r>
              <a:rPr lang="es-ES" sz="1400" b="0" i="1" noProof="0" dirty="0">
                <a:solidFill>
                  <a:srgbClr val="000000"/>
                </a:solidFill>
                <a:effectLst/>
                <a:latin typeface="Raleway "/>
              </a:rPr>
              <a:t>¿Qué les gusta (o disgusta)?</a:t>
            </a:r>
            <a:endParaRPr lang="es-ES" sz="1400" noProof="0" dirty="0">
              <a:solidFill>
                <a:srgbClr val="000000"/>
              </a:solidFill>
              <a:latin typeface="Raleway "/>
            </a:endParaRPr>
          </a:p>
          <a:p>
            <a:pPr algn="just" rtl="0" fontAlgn="base">
              <a:spcBef>
                <a:spcPts val="600"/>
              </a:spcBef>
              <a:spcAft>
                <a:spcPts val="600"/>
              </a:spcAft>
            </a:pPr>
            <a:r>
              <a:rPr lang="es-ES" sz="1400" b="0" i="0" noProof="0" dirty="0">
                <a:solidFill>
                  <a:srgbClr val="000000"/>
                </a:solidFill>
                <a:effectLst/>
                <a:latin typeface="Raleway "/>
              </a:rPr>
              <a:t>En la fase de definición, la lluvia de ideas, el cruce de fronteras y la visión de conjunto considerando el problema en múltiples dimensiones, facilitan el proceso. Asegúrate de identificar el problema que no sólo es visible, sino que también reside en los detalles.​</a:t>
            </a:r>
          </a:p>
        </p:txBody>
      </p:sp>
      <p:sp>
        <p:nvSpPr>
          <p:cNvPr id="3" name="CasellaDiTesto 1">
            <a:extLst>
              <a:ext uri="{FF2B5EF4-FFF2-40B4-BE49-F238E27FC236}">
                <a16:creationId xmlns:a16="http://schemas.microsoft.com/office/drawing/2014/main" id="{96CC5671-AD18-47D7-2414-A3EDDEC5FFBA}"/>
              </a:ext>
            </a:extLst>
          </p:cNvPr>
          <p:cNvSpPr txBox="1"/>
          <p:nvPr/>
        </p:nvSpPr>
        <p:spPr>
          <a:xfrm>
            <a:off x="552541" y="363688"/>
            <a:ext cx="11308698" cy="1077218"/>
          </a:xfrm>
          <a:prstGeom prst="rect">
            <a:avLst/>
          </a:prstGeom>
          <a:noFill/>
        </p:spPr>
        <p:txBody>
          <a:bodyPr wrap="square" lIns="91440" tIns="45720" rIns="91440" bIns="45720" rtlCol="0" anchor="t">
            <a:spAutoFit/>
          </a:bodyPr>
          <a:lstStyle/>
          <a:p>
            <a:r>
              <a:rPr lang="es-ES" sz="3200" dirty="0">
                <a:solidFill>
                  <a:schemeClr val="bg2"/>
                </a:solidFill>
                <a:latin typeface="+mj-lt"/>
                <a:ea typeface="+mj-ea"/>
                <a:cs typeface="+mj-cs"/>
              </a:rPr>
              <a:t>Enfoque de “Design Thinking” y su aplicación a la gestión de la innovación ​- 4/7</a:t>
            </a:r>
          </a:p>
        </p:txBody>
      </p:sp>
    </p:spTree>
    <p:extLst>
      <p:ext uri="{BB962C8B-B14F-4D97-AF65-F5344CB8AC3E}">
        <p14:creationId xmlns:p14="http://schemas.microsoft.com/office/powerpoint/2010/main" val="1013525901"/>
      </p:ext>
    </p:extLst>
  </p:cSld>
  <p:clrMapOvr>
    <a:overrideClrMapping bg1="lt1" tx1="dk1" bg2="lt2" tx2="dk2" accent1="accent1" accent2="accent2" accent3="accent3" accent4="accent4" accent5="accent5" accent6="accent6" hlink="hlink" folHlink="folHlink"/>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DB07CD-F30E-35F8-A23F-E1A54C9F490D}"/>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96E0D19A-F4E7-E6FE-84BE-57E24F8160B2}"/>
              </a:ext>
            </a:extLst>
          </p:cNvPr>
          <p:cNvSpPr txBox="1"/>
          <p:nvPr/>
        </p:nvSpPr>
        <p:spPr>
          <a:xfrm>
            <a:off x="492811" y="1674001"/>
            <a:ext cx="11206378" cy="4493538"/>
          </a:xfrm>
          <a:prstGeom prst="rect">
            <a:avLst/>
          </a:prstGeom>
          <a:noFill/>
        </p:spPr>
        <p:txBody>
          <a:bodyPr wrap="square" lIns="91440" tIns="45720" rIns="91440" bIns="45720" anchor="t">
            <a:spAutoFit/>
          </a:bodyPr>
          <a:lstStyle/>
          <a:p>
            <a:pPr algn="just" rtl="0" fontAlgn="base">
              <a:spcBef>
                <a:spcPts val="600"/>
              </a:spcBef>
              <a:spcAft>
                <a:spcPts val="600"/>
              </a:spcAft>
            </a:pPr>
            <a:r>
              <a:rPr lang="es-ES" sz="1400" b="1" dirty="0">
                <a:solidFill>
                  <a:schemeClr val="bg1"/>
                </a:solidFill>
                <a:latin typeface="Raleway "/>
              </a:rPr>
              <a:t>F</a:t>
            </a:r>
            <a:r>
              <a:rPr lang="es-ES" sz="1400" b="1" i="0" noProof="0" dirty="0">
                <a:solidFill>
                  <a:schemeClr val="bg1"/>
                </a:solidFill>
                <a:effectLst/>
                <a:latin typeface="Raleway "/>
              </a:rPr>
              <a:t>ASE 3: GENERANDO IDEAS​</a:t>
            </a:r>
            <a:endParaRPr lang="es-ES" sz="1400" b="1" noProof="0" dirty="0">
              <a:solidFill>
                <a:schemeClr val="bg1"/>
              </a:solidFill>
              <a:latin typeface="Raleway "/>
            </a:endParaRPr>
          </a:p>
          <a:p>
            <a:pPr algn="just" rtl="0" fontAlgn="base">
              <a:spcBef>
                <a:spcPts val="600"/>
              </a:spcBef>
              <a:spcAft>
                <a:spcPts val="600"/>
              </a:spcAft>
            </a:pPr>
            <a:r>
              <a:rPr lang="es-ES" sz="1400" b="0" i="0" noProof="0" dirty="0">
                <a:solidFill>
                  <a:srgbClr val="000000"/>
                </a:solidFill>
                <a:effectLst/>
                <a:latin typeface="Raleway "/>
              </a:rPr>
              <a:t>La fase de generación de ideas consiste en la creación de prototipos y maquetas de su producto y el desarrollo de «ideas» para que podamos desarrollar soluciones innovadoras para sus clientes. Esta fase, que representa la «concretización» orientada a la solución de los pensamientos y requisitos definidos, permite el desarrollo de ideas / soluciones alternativas.​</a:t>
            </a:r>
            <a:endParaRPr lang="es-ES" sz="1400" noProof="0" dirty="0">
              <a:solidFill>
                <a:srgbClr val="000000"/>
              </a:solidFill>
              <a:latin typeface="Raleway "/>
            </a:endParaRPr>
          </a:p>
          <a:p>
            <a:pPr algn="just" rtl="0" fontAlgn="base">
              <a:spcBef>
                <a:spcPts val="600"/>
              </a:spcBef>
              <a:spcAft>
                <a:spcPts val="600"/>
              </a:spcAft>
            </a:pPr>
            <a:r>
              <a:rPr lang="es-ES" sz="1400" noProof="0" dirty="0">
                <a:solidFill>
                  <a:srgbClr val="000000"/>
                </a:solidFill>
                <a:latin typeface="Raleway "/>
              </a:rPr>
              <a:t>Sugerencias para los ejecutores de DT:</a:t>
            </a:r>
          </a:p>
          <a:p>
            <a:pPr marL="742950" lvl="1" indent="-285750" algn="just" fontAlgn="base">
              <a:spcBef>
                <a:spcPts val="600"/>
              </a:spcBef>
              <a:spcAft>
                <a:spcPts val="600"/>
              </a:spcAft>
              <a:buFont typeface="Arial" panose="020B0604020202020204" pitchFamily="34" charset="0"/>
              <a:buChar char="•"/>
            </a:pPr>
            <a:r>
              <a:rPr lang="es-ES" sz="1400" b="0" i="1" noProof="0" dirty="0">
                <a:solidFill>
                  <a:srgbClr val="000000"/>
                </a:solidFill>
                <a:effectLst/>
                <a:latin typeface="Raleway "/>
              </a:rPr>
              <a:t>Estar abierto a ideas diferentes (✓)​</a:t>
            </a:r>
          </a:p>
          <a:p>
            <a:pPr marL="742950" lvl="1" indent="-285750" algn="just" fontAlgn="base">
              <a:spcBef>
                <a:spcPts val="600"/>
              </a:spcBef>
              <a:spcAft>
                <a:spcPts val="600"/>
              </a:spcAft>
              <a:buFont typeface="Arial" panose="020B0604020202020204" pitchFamily="34" charset="0"/>
              <a:buChar char="•"/>
            </a:pPr>
            <a:r>
              <a:rPr lang="es-ES" sz="1400" b="0" i="1" noProof="0" dirty="0">
                <a:solidFill>
                  <a:srgbClr val="000000"/>
                </a:solidFill>
                <a:effectLst/>
                <a:latin typeface="Raleway "/>
              </a:rPr>
              <a:t>No restringir (X) ​</a:t>
            </a:r>
          </a:p>
          <a:p>
            <a:pPr marL="742950" lvl="1" indent="-285750" algn="just" fontAlgn="base">
              <a:spcBef>
                <a:spcPts val="600"/>
              </a:spcBef>
              <a:spcAft>
                <a:spcPts val="600"/>
              </a:spcAft>
              <a:buFont typeface="Arial" panose="020B0604020202020204" pitchFamily="34" charset="0"/>
              <a:buChar char="•"/>
            </a:pPr>
            <a:r>
              <a:rPr lang="es-ES" sz="1400" i="1" noProof="0" dirty="0">
                <a:solidFill>
                  <a:srgbClr val="000000"/>
                </a:solidFill>
                <a:latin typeface="Raleway "/>
              </a:rPr>
              <a:t>No juzgar </a:t>
            </a:r>
            <a:r>
              <a:rPr lang="es-ES" sz="1400" b="0" i="1" noProof="0" dirty="0">
                <a:solidFill>
                  <a:srgbClr val="000000"/>
                </a:solidFill>
                <a:effectLst/>
                <a:latin typeface="Raleway "/>
              </a:rPr>
              <a:t>(X)​</a:t>
            </a:r>
          </a:p>
          <a:p>
            <a:pPr marL="742950" lvl="1" indent="-285750" algn="just" fontAlgn="base">
              <a:spcBef>
                <a:spcPts val="600"/>
              </a:spcBef>
              <a:spcAft>
                <a:spcPts val="600"/>
              </a:spcAft>
              <a:buFont typeface="Arial" panose="020B0604020202020204" pitchFamily="34" charset="0"/>
              <a:buChar char="•"/>
            </a:pPr>
            <a:r>
              <a:rPr lang="es-ES" sz="1400" b="0" i="1" noProof="0" dirty="0">
                <a:solidFill>
                  <a:srgbClr val="000000"/>
                </a:solidFill>
                <a:effectLst/>
                <a:latin typeface="Raleway "/>
              </a:rPr>
              <a:t>Ser flexible (✓)​</a:t>
            </a:r>
          </a:p>
          <a:p>
            <a:pPr marL="742950" lvl="1" indent="-285750" algn="just" fontAlgn="base">
              <a:spcBef>
                <a:spcPts val="600"/>
              </a:spcBef>
              <a:spcAft>
                <a:spcPts val="600"/>
              </a:spcAft>
              <a:buFont typeface="Arial" panose="020B0604020202020204" pitchFamily="34" charset="0"/>
              <a:buChar char="•"/>
            </a:pPr>
            <a:r>
              <a:rPr lang="es-ES" sz="1400" b="0" i="1" noProof="0" dirty="0">
                <a:solidFill>
                  <a:srgbClr val="000000"/>
                </a:solidFill>
                <a:effectLst/>
                <a:latin typeface="Raleway "/>
              </a:rPr>
              <a:t>Estar abierto a la diversidad (✓)</a:t>
            </a:r>
          </a:p>
          <a:p>
            <a:pPr algn="just" rtl="0" fontAlgn="base">
              <a:spcBef>
                <a:spcPts val="600"/>
              </a:spcBef>
              <a:spcAft>
                <a:spcPts val="600"/>
              </a:spcAft>
            </a:pPr>
            <a:r>
              <a:rPr lang="es-ES" sz="1400" b="0" i="0" noProof="0" dirty="0">
                <a:solidFill>
                  <a:srgbClr val="000000"/>
                </a:solidFill>
                <a:effectLst/>
                <a:latin typeface="Raleway "/>
              </a:rPr>
              <a:t>Esta fase es importante para la creación de productos inesperados y creativos. Apoya a tu equipo en el desarrollo de ideas innovadoras.</a:t>
            </a:r>
          </a:p>
          <a:p>
            <a:pPr algn="just" rtl="0" fontAlgn="base">
              <a:spcBef>
                <a:spcPts val="600"/>
              </a:spcBef>
              <a:spcAft>
                <a:spcPts val="600"/>
              </a:spcAft>
            </a:pPr>
            <a:r>
              <a:rPr lang="es-ES" sz="1400" b="0" i="0" noProof="0" dirty="0">
                <a:solidFill>
                  <a:srgbClr val="000000"/>
                </a:solidFill>
                <a:effectLst/>
                <a:latin typeface="Raleway "/>
              </a:rPr>
              <a:t>La fase de ideación no consiste en definir la forma y las características del producto final. Se trata de crear una gama de productos alternativos entre los que podamos elegir en el camino hacia el producto final.​</a:t>
            </a:r>
          </a:p>
        </p:txBody>
      </p:sp>
      <p:sp>
        <p:nvSpPr>
          <p:cNvPr id="3" name="CasellaDiTesto 1">
            <a:extLst>
              <a:ext uri="{FF2B5EF4-FFF2-40B4-BE49-F238E27FC236}">
                <a16:creationId xmlns:a16="http://schemas.microsoft.com/office/drawing/2014/main" id="{8872C65A-96DE-37C0-5B26-94A596D2B7B4}"/>
              </a:ext>
            </a:extLst>
          </p:cNvPr>
          <p:cNvSpPr txBox="1"/>
          <p:nvPr/>
        </p:nvSpPr>
        <p:spPr>
          <a:xfrm>
            <a:off x="552541" y="363688"/>
            <a:ext cx="11308698" cy="1077218"/>
          </a:xfrm>
          <a:prstGeom prst="rect">
            <a:avLst/>
          </a:prstGeom>
          <a:noFill/>
        </p:spPr>
        <p:txBody>
          <a:bodyPr wrap="square" lIns="91440" tIns="45720" rIns="91440" bIns="45720" rtlCol="0" anchor="t">
            <a:spAutoFit/>
          </a:bodyPr>
          <a:lstStyle/>
          <a:p>
            <a:r>
              <a:rPr lang="es-ES" sz="3200" dirty="0">
                <a:solidFill>
                  <a:schemeClr val="bg2"/>
                </a:solidFill>
                <a:latin typeface="+mj-lt"/>
                <a:ea typeface="+mj-ea"/>
                <a:cs typeface="+mj-cs"/>
              </a:rPr>
              <a:t>Enfoque de “Design Thinking” y su aplicación a la gestión de la innovación ​- 5/7</a:t>
            </a:r>
          </a:p>
        </p:txBody>
      </p:sp>
    </p:spTree>
    <p:extLst>
      <p:ext uri="{BB962C8B-B14F-4D97-AF65-F5344CB8AC3E}">
        <p14:creationId xmlns:p14="http://schemas.microsoft.com/office/powerpoint/2010/main" val="19222175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D5EE42-8AA3-B968-46C2-BBFDD3617C03}"/>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AE5E0C18-4EE2-A2B1-1A45-5769BEB57D0E}"/>
              </a:ext>
            </a:extLst>
          </p:cNvPr>
          <p:cNvSpPr txBox="1"/>
          <p:nvPr/>
        </p:nvSpPr>
        <p:spPr>
          <a:xfrm>
            <a:off x="603701" y="1765779"/>
            <a:ext cx="11206378" cy="2277547"/>
          </a:xfrm>
          <a:prstGeom prst="rect">
            <a:avLst/>
          </a:prstGeom>
          <a:noFill/>
        </p:spPr>
        <p:txBody>
          <a:bodyPr wrap="square">
            <a:spAutoFit/>
          </a:bodyPr>
          <a:lstStyle/>
          <a:p>
            <a:pPr algn="just" rtl="0" fontAlgn="base">
              <a:spcBef>
                <a:spcPts val="600"/>
              </a:spcBef>
              <a:spcAft>
                <a:spcPts val="600"/>
              </a:spcAft>
            </a:pPr>
            <a:r>
              <a:rPr lang="es-ES" sz="1400" b="1" dirty="0">
                <a:solidFill>
                  <a:schemeClr val="bg1"/>
                </a:solidFill>
                <a:latin typeface="Raleway "/>
              </a:rPr>
              <a:t>F</a:t>
            </a:r>
            <a:r>
              <a:rPr lang="es-ES" sz="1400" b="1" i="0" noProof="0" dirty="0">
                <a:solidFill>
                  <a:schemeClr val="bg1"/>
                </a:solidFill>
                <a:effectLst/>
                <a:latin typeface="Raleway "/>
              </a:rPr>
              <a:t>ASE 4: PROTOTIPO​</a:t>
            </a:r>
          </a:p>
          <a:p>
            <a:pPr algn="just" rtl="0" fontAlgn="base">
              <a:spcBef>
                <a:spcPts val="600"/>
              </a:spcBef>
              <a:spcAft>
                <a:spcPts val="600"/>
              </a:spcAft>
            </a:pPr>
            <a:r>
              <a:rPr lang="es-ES" sz="1400" b="0" i="0" noProof="0" dirty="0">
                <a:solidFill>
                  <a:srgbClr val="000000"/>
                </a:solidFill>
                <a:effectLst/>
                <a:latin typeface="Raleway "/>
              </a:rPr>
              <a:t>La fase de generación de ideas consiste en la creación de prototipos y maquetas de su producto y el desarrollo de «ideas» para que podamos desarrollar soluciones innovadoras para sus clientes. </a:t>
            </a:r>
          </a:p>
          <a:p>
            <a:pPr algn="just" rtl="0" fontAlgn="base">
              <a:spcBef>
                <a:spcPts val="600"/>
              </a:spcBef>
              <a:spcAft>
                <a:spcPts val="600"/>
              </a:spcAft>
            </a:pPr>
            <a:r>
              <a:rPr lang="es-ES" sz="1400" b="0" i="0" noProof="0" dirty="0">
                <a:solidFill>
                  <a:srgbClr val="000000"/>
                </a:solidFill>
                <a:effectLst/>
                <a:latin typeface="Raleway "/>
              </a:rPr>
              <a:t>Esta fase, que representa la «concretización» orientada a la solución de los pensamientos y requisitos definidos, permite el desarrollo de ideas / soluciones alternativas.</a:t>
            </a:r>
          </a:p>
          <a:p>
            <a:pPr algn="just" rtl="0" fontAlgn="base">
              <a:spcBef>
                <a:spcPts val="600"/>
              </a:spcBef>
              <a:spcAft>
                <a:spcPts val="600"/>
              </a:spcAft>
            </a:pPr>
            <a:r>
              <a:rPr lang="es-ES" sz="1400" b="0" i="0" noProof="0" dirty="0">
                <a:solidFill>
                  <a:srgbClr val="000000"/>
                </a:solidFill>
                <a:effectLst/>
                <a:latin typeface="Raleway "/>
              </a:rPr>
              <a:t>Esta fase predice la forma y el aspecto del producto que puede salir al mercado antes de entrar en la fase de producción. Un prototipo puede ser cualquier cosa con la que el usuario pueda interactuar. Por ejemplo, una herramienta montada, una maqueta, un ejemplo dibujado en papel o digitalmente.</a:t>
            </a:r>
            <a:endParaRPr lang="es-ES" sz="1600" b="0" i="0" noProof="0" dirty="0">
              <a:solidFill>
                <a:srgbClr val="000000"/>
              </a:solidFill>
              <a:effectLst/>
              <a:latin typeface="Raleway "/>
            </a:endParaRPr>
          </a:p>
        </p:txBody>
      </p:sp>
      <p:pic>
        <p:nvPicPr>
          <p:cNvPr id="9" name="Resim 8" descr="çizim, çizgi film, grafik tasarım, kırpıntı çizim içeren bir resim&#10;&#10;Açıklama otomatik olarak oluşturuldu">
            <a:extLst>
              <a:ext uri="{FF2B5EF4-FFF2-40B4-BE49-F238E27FC236}">
                <a16:creationId xmlns:a16="http://schemas.microsoft.com/office/drawing/2014/main" id="{1DB4E401-5BA0-9B12-1CA3-98BF1F55F79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3706" y="3953447"/>
            <a:ext cx="4536332" cy="2551687"/>
          </a:xfrm>
          <a:prstGeom prst="rect">
            <a:avLst/>
          </a:prstGeom>
        </p:spPr>
      </p:pic>
      <p:sp>
        <p:nvSpPr>
          <p:cNvPr id="5" name="Metin kutusu 4">
            <a:extLst>
              <a:ext uri="{FF2B5EF4-FFF2-40B4-BE49-F238E27FC236}">
                <a16:creationId xmlns:a16="http://schemas.microsoft.com/office/drawing/2014/main" id="{A9B597DC-C6D3-2AB2-82C0-866F2B061AB5}"/>
              </a:ext>
            </a:extLst>
          </p:cNvPr>
          <p:cNvSpPr txBox="1"/>
          <p:nvPr/>
        </p:nvSpPr>
        <p:spPr>
          <a:xfrm>
            <a:off x="7543706" y="6505134"/>
            <a:ext cx="4072467" cy="246221"/>
          </a:xfrm>
          <a:prstGeom prst="rect">
            <a:avLst/>
          </a:prstGeom>
          <a:noFill/>
        </p:spPr>
        <p:txBody>
          <a:bodyPr wrap="square">
            <a:spAutoFit/>
          </a:bodyPr>
          <a:lstStyle/>
          <a:p>
            <a:pPr algn="ctr"/>
            <a:r>
              <a:rPr lang="es-ES" sz="1000" dirty="0">
                <a:solidFill>
                  <a:schemeClr val="accent1"/>
                </a:solidFill>
              </a:rPr>
              <a:t>Fuente de Imagen</a:t>
            </a:r>
            <a:r>
              <a:rPr lang="es-ES" sz="1000" noProof="0" dirty="0">
                <a:solidFill>
                  <a:schemeClr val="accent1"/>
                </a:solidFill>
              </a:rPr>
              <a:t>: Istockphoto.com</a:t>
            </a:r>
          </a:p>
        </p:txBody>
      </p:sp>
      <p:sp>
        <p:nvSpPr>
          <p:cNvPr id="3" name="CasellaDiTesto 1">
            <a:extLst>
              <a:ext uri="{FF2B5EF4-FFF2-40B4-BE49-F238E27FC236}">
                <a16:creationId xmlns:a16="http://schemas.microsoft.com/office/drawing/2014/main" id="{591A95A5-FE1D-855E-4AA5-E51B73C29D25}"/>
              </a:ext>
            </a:extLst>
          </p:cNvPr>
          <p:cNvSpPr txBox="1"/>
          <p:nvPr/>
        </p:nvSpPr>
        <p:spPr>
          <a:xfrm>
            <a:off x="552541" y="363688"/>
            <a:ext cx="11308698" cy="1077218"/>
          </a:xfrm>
          <a:prstGeom prst="rect">
            <a:avLst/>
          </a:prstGeom>
          <a:noFill/>
        </p:spPr>
        <p:txBody>
          <a:bodyPr wrap="square" lIns="91440" tIns="45720" rIns="91440" bIns="45720" rtlCol="0" anchor="t">
            <a:spAutoFit/>
          </a:bodyPr>
          <a:lstStyle/>
          <a:p>
            <a:r>
              <a:rPr lang="es-ES" sz="3200" dirty="0">
                <a:solidFill>
                  <a:schemeClr val="bg2"/>
                </a:solidFill>
                <a:latin typeface="+mj-lt"/>
                <a:ea typeface="+mj-ea"/>
                <a:cs typeface="+mj-cs"/>
              </a:rPr>
              <a:t>Enfoque de “Design Thinking” y su aplicación a la gestión de la innovación ​- 6/7</a:t>
            </a:r>
          </a:p>
        </p:txBody>
      </p:sp>
    </p:spTree>
    <p:extLst>
      <p:ext uri="{BB962C8B-B14F-4D97-AF65-F5344CB8AC3E}">
        <p14:creationId xmlns:p14="http://schemas.microsoft.com/office/powerpoint/2010/main" val="17608991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45687-8146-6898-4137-CCF460A1993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BDFF4042-0412-F2FD-5397-328BA0938451}"/>
              </a:ext>
            </a:extLst>
          </p:cNvPr>
          <p:cNvSpPr txBox="1"/>
          <p:nvPr/>
        </p:nvSpPr>
        <p:spPr>
          <a:xfrm>
            <a:off x="603701" y="1638300"/>
            <a:ext cx="11206378" cy="4185761"/>
          </a:xfrm>
          <a:prstGeom prst="rect">
            <a:avLst/>
          </a:prstGeom>
          <a:noFill/>
        </p:spPr>
        <p:txBody>
          <a:bodyPr wrap="square" lIns="91440" tIns="45720" rIns="91440" bIns="45720" anchor="t">
            <a:spAutoFit/>
          </a:bodyPr>
          <a:lstStyle/>
          <a:p>
            <a:pPr algn="just" rtl="0" fontAlgn="base">
              <a:spcBef>
                <a:spcPts val="600"/>
              </a:spcBef>
              <a:spcAft>
                <a:spcPts val="600"/>
              </a:spcAft>
            </a:pPr>
            <a:r>
              <a:rPr lang="es-ES" sz="1400" b="1" dirty="0">
                <a:solidFill>
                  <a:schemeClr val="bg1"/>
                </a:solidFill>
                <a:latin typeface="Raleway "/>
              </a:rPr>
              <a:t>F</a:t>
            </a:r>
            <a:r>
              <a:rPr lang="es-ES" sz="1400" b="1" i="0" noProof="0" dirty="0">
                <a:solidFill>
                  <a:schemeClr val="bg1"/>
                </a:solidFill>
                <a:effectLst/>
                <a:latin typeface="Raleway "/>
              </a:rPr>
              <a:t>ASE 5:  TESTEO</a:t>
            </a:r>
            <a:endParaRPr lang="es-ES" sz="1400" b="1" noProof="0" dirty="0">
              <a:solidFill>
                <a:schemeClr val="bg1"/>
              </a:solidFill>
              <a:latin typeface="Raleway "/>
            </a:endParaRPr>
          </a:p>
          <a:p>
            <a:pPr algn="just" rtl="0" fontAlgn="base">
              <a:spcBef>
                <a:spcPts val="600"/>
              </a:spcBef>
              <a:spcAft>
                <a:spcPts val="600"/>
              </a:spcAft>
            </a:pPr>
            <a:r>
              <a:rPr lang="es-ES" sz="1400" b="0" i="0" noProof="0" dirty="0">
                <a:solidFill>
                  <a:srgbClr val="000000"/>
                </a:solidFill>
                <a:effectLst/>
                <a:latin typeface="Raleway "/>
              </a:rPr>
              <a:t>La fase de prueba consiste en obtener la opinión de los usuarios sobre los prototipos y comprender hasta qué punto los diseños de muestra son adecuados para los clientes y usuarios finales. El objetivo de la fase de prueba es utilizar el producto/prototipo de muestra en el mundo real. Un ejemplo de ello es el uso de la lámpara de escritorio de muestra producida en la vida cotidiana del lector cuando lee un libro. Sin embargo, con la creciente digitalización, también es muy eficaz experimentar los productos a través de programas como la simulación y la realidad virtual / realidad aumentada.</a:t>
            </a:r>
          </a:p>
          <a:p>
            <a:pPr algn="just" rtl="0" fontAlgn="base">
              <a:spcBef>
                <a:spcPts val="600"/>
              </a:spcBef>
              <a:spcAft>
                <a:spcPts val="600"/>
              </a:spcAft>
            </a:pPr>
            <a:r>
              <a:rPr lang="es-ES" sz="1400" b="1" i="0" noProof="0" dirty="0">
                <a:solidFill>
                  <a:srgbClr val="000000"/>
                </a:solidFill>
                <a:effectLst/>
                <a:latin typeface="Raleway "/>
              </a:rPr>
              <a:t>La fase de prueba permite hacer las revisiones finales del producto basándose en los comentarios de los usuarios finales. En este proceso se tratan los siguientes temas:​</a:t>
            </a:r>
          </a:p>
          <a:p>
            <a:pPr marL="742950" lvl="1" indent="-285750" algn="just" fontAlgn="base">
              <a:spcBef>
                <a:spcPts val="600"/>
              </a:spcBef>
              <a:spcAft>
                <a:spcPts val="600"/>
              </a:spcAft>
              <a:buFont typeface="Wingdings" panose="05000000000000000000" pitchFamily="2" charset="2"/>
              <a:buChar char="ü"/>
            </a:pPr>
            <a:r>
              <a:rPr lang="es-ES" sz="1400" b="0" i="1" noProof="0" dirty="0">
                <a:solidFill>
                  <a:srgbClr val="000000"/>
                </a:solidFill>
                <a:effectLst/>
                <a:latin typeface="Raleway "/>
              </a:rPr>
              <a:t>​Realización de encuestas a los usuarios sobre el producto, </a:t>
            </a:r>
            <a:r>
              <a:rPr lang="es-ES" sz="1400" b="1" i="1" noProof="0" dirty="0">
                <a:solidFill>
                  <a:srgbClr val="000000"/>
                </a:solidFill>
                <a:effectLst/>
                <a:latin typeface="Raleway "/>
              </a:rPr>
              <a:t>(cualitativas y cuantitativas),</a:t>
            </a:r>
            <a:r>
              <a:rPr lang="es-ES" sz="1400" i="1" noProof="0" dirty="0">
                <a:solidFill>
                  <a:srgbClr val="000000"/>
                </a:solidFill>
                <a:effectLst/>
                <a:latin typeface="Raleway "/>
              </a:rPr>
              <a:t> </a:t>
            </a:r>
            <a:endParaRPr lang="es-ES" sz="1400" b="1" i="1" noProof="0" dirty="0">
              <a:solidFill>
                <a:srgbClr val="000000"/>
              </a:solidFill>
              <a:effectLst/>
              <a:latin typeface="Raleway "/>
            </a:endParaRPr>
          </a:p>
          <a:p>
            <a:pPr marL="742950" lvl="1" indent="-285750" algn="just" fontAlgn="base">
              <a:spcBef>
                <a:spcPts val="600"/>
              </a:spcBef>
              <a:spcAft>
                <a:spcPts val="600"/>
              </a:spcAft>
              <a:buFont typeface="Wingdings" panose="05000000000000000000" pitchFamily="2" charset="2"/>
              <a:buChar char="ü"/>
            </a:pPr>
            <a:r>
              <a:rPr lang="es-ES" sz="1400" b="0" i="1" noProof="0" dirty="0">
                <a:solidFill>
                  <a:srgbClr val="000000"/>
                </a:solidFill>
                <a:effectLst/>
                <a:latin typeface="Raleway "/>
              </a:rPr>
              <a:t>Reflexionar sobre la experiencia de uso del producto en las rutinas de la vida diaria </a:t>
            </a:r>
            <a:r>
              <a:rPr lang="es-ES" sz="1400" b="1" i="1" noProof="0" dirty="0">
                <a:solidFill>
                  <a:srgbClr val="000000"/>
                </a:solidFill>
                <a:effectLst/>
                <a:latin typeface="Raleway "/>
              </a:rPr>
              <a:t>llevando un diario,</a:t>
            </a:r>
            <a:r>
              <a:rPr lang="es-ES" sz="1400" b="0" i="1" noProof="0" dirty="0">
                <a:solidFill>
                  <a:srgbClr val="000000"/>
                </a:solidFill>
                <a:effectLst/>
                <a:latin typeface="Raleway "/>
              </a:rPr>
              <a:t>​</a:t>
            </a:r>
          </a:p>
          <a:p>
            <a:pPr marL="742950" lvl="1" indent="-285750" algn="just" fontAlgn="base">
              <a:spcBef>
                <a:spcPts val="600"/>
              </a:spcBef>
              <a:spcAft>
                <a:spcPts val="600"/>
              </a:spcAft>
              <a:buFont typeface="Wingdings" panose="05000000000000000000" pitchFamily="2" charset="2"/>
              <a:buChar char="ü"/>
            </a:pPr>
            <a:r>
              <a:rPr lang="es-ES" sz="1400" b="0" i="1" noProof="0" dirty="0">
                <a:solidFill>
                  <a:srgbClr val="000000"/>
                </a:solidFill>
                <a:effectLst/>
                <a:latin typeface="Raleway "/>
              </a:rPr>
              <a:t>Conocer las opiniones sobre el producto mediante entrevistas y encuestas,​</a:t>
            </a:r>
          </a:p>
          <a:p>
            <a:pPr marL="742950" lvl="1" indent="-285750" algn="just" fontAlgn="base">
              <a:spcBef>
                <a:spcPts val="600"/>
              </a:spcBef>
              <a:spcAft>
                <a:spcPts val="600"/>
              </a:spcAft>
              <a:buFont typeface="Wingdings" panose="05000000000000000000" pitchFamily="2" charset="2"/>
              <a:buChar char="ü"/>
            </a:pPr>
            <a:r>
              <a:rPr lang="es-ES" sz="1400" b="0" i="1" noProof="0" dirty="0">
                <a:solidFill>
                  <a:srgbClr val="000000"/>
                </a:solidFill>
                <a:effectLst/>
                <a:latin typeface="Raleway "/>
              </a:rPr>
              <a:t>Recoger las opiniones de los usuarios enviándolas por correo o rellenando plantillas en línea.</a:t>
            </a:r>
          </a:p>
          <a:p>
            <a:pPr algn="just" rtl="0" fontAlgn="base">
              <a:spcBef>
                <a:spcPts val="600"/>
              </a:spcBef>
              <a:spcAft>
                <a:spcPts val="600"/>
              </a:spcAft>
            </a:pPr>
            <a:r>
              <a:rPr lang="es-ES" sz="1400" b="0" i="0" noProof="0" dirty="0">
                <a:solidFill>
                  <a:srgbClr val="000000"/>
                </a:solidFill>
                <a:effectLst/>
                <a:latin typeface="Raleway "/>
              </a:rPr>
              <a:t>La base de un buen proceso de diseño es la revisión. Por eso, probar las experiencias de los usuarios con el producto/servicio aumenta la calidad del desarrollo del producto y su éxito en el mercado.​</a:t>
            </a:r>
          </a:p>
        </p:txBody>
      </p:sp>
      <p:sp>
        <p:nvSpPr>
          <p:cNvPr id="3" name="CasellaDiTesto 1">
            <a:extLst>
              <a:ext uri="{FF2B5EF4-FFF2-40B4-BE49-F238E27FC236}">
                <a16:creationId xmlns:a16="http://schemas.microsoft.com/office/drawing/2014/main" id="{7A055BEE-C84E-5CCF-019C-EF0D9F8282C2}"/>
              </a:ext>
            </a:extLst>
          </p:cNvPr>
          <p:cNvSpPr txBox="1"/>
          <p:nvPr/>
        </p:nvSpPr>
        <p:spPr>
          <a:xfrm>
            <a:off x="552541" y="363688"/>
            <a:ext cx="11308698" cy="1077218"/>
          </a:xfrm>
          <a:prstGeom prst="rect">
            <a:avLst/>
          </a:prstGeom>
          <a:noFill/>
        </p:spPr>
        <p:txBody>
          <a:bodyPr wrap="square" lIns="91440" tIns="45720" rIns="91440" bIns="45720" rtlCol="0" anchor="t">
            <a:spAutoFit/>
          </a:bodyPr>
          <a:lstStyle/>
          <a:p>
            <a:r>
              <a:rPr lang="es-ES" sz="3200" dirty="0">
                <a:solidFill>
                  <a:schemeClr val="bg2"/>
                </a:solidFill>
                <a:latin typeface="+mj-lt"/>
                <a:ea typeface="+mj-ea"/>
                <a:cs typeface="+mj-cs"/>
              </a:rPr>
              <a:t>Enfoque de “Design Thinking” y su aplicación a la gestión de la innovación ​- 7/7</a:t>
            </a:r>
          </a:p>
        </p:txBody>
      </p:sp>
    </p:spTree>
    <p:extLst>
      <p:ext uri="{BB962C8B-B14F-4D97-AF65-F5344CB8AC3E}">
        <p14:creationId xmlns:p14="http://schemas.microsoft.com/office/powerpoint/2010/main" val="37965626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Resim 7" descr="metin, ekran görüntüsü, diyagram, sayı, numara içeren bir resim&#10;&#10;Açıklama otomatik olarak oluşturuldu">
            <a:extLst>
              <a:ext uri="{FF2B5EF4-FFF2-40B4-BE49-F238E27FC236}">
                <a16:creationId xmlns:a16="http://schemas.microsoft.com/office/drawing/2014/main" id="{924E1803-A258-D1D6-4BA0-CF29D47FD6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9526" y="824107"/>
            <a:ext cx="9904117" cy="5571066"/>
          </a:xfrm>
          <a:prstGeom prst="rect">
            <a:avLst/>
          </a:prstGeom>
          <a:noFill/>
        </p:spPr>
      </p:pic>
      <p:sp>
        <p:nvSpPr>
          <p:cNvPr id="3" name="Başlık 2">
            <a:extLst>
              <a:ext uri="{FF2B5EF4-FFF2-40B4-BE49-F238E27FC236}">
                <a16:creationId xmlns:a16="http://schemas.microsoft.com/office/drawing/2014/main" id="{09AD140C-FC49-779B-E0E5-A58EAB5FEB18}"/>
              </a:ext>
            </a:extLst>
          </p:cNvPr>
          <p:cNvSpPr txBox="1">
            <a:spLocks noGrp="1"/>
          </p:cNvSpPr>
          <p:nvPr>
            <p:ph type="title"/>
          </p:nvPr>
        </p:nvSpPr>
        <p:spPr>
          <a:xfrm>
            <a:off x="1309526" y="195062"/>
            <a:ext cx="10515600" cy="535531"/>
          </a:xfrm>
          <a:prstGeom prst="rect">
            <a:avLst/>
          </a:prstGeom>
          <a:noFill/>
        </p:spPr>
        <p:txBody>
          <a:bodyPr wrap="square" rtlCol="0">
            <a:spAutoFit/>
          </a:bodyPr>
          <a:lstStyle/>
          <a:p>
            <a:r>
              <a:rPr lang="es-ES" sz="3200" dirty="0"/>
              <a:t>Modelo de canvas Design thinking</a:t>
            </a:r>
          </a:p>
        </p:txBody>
      </p:sp>
      <p:sp>
        <p:nvSpPr>
          <p:cNvPr id="4" name="Metin kutusu 9">
            <a:extLst>
              <a:ext uri="{FF2B5EF4-FFF2-40B4-BE49-F238E27FC236}">
                <a16:creationId xmlns:a16="http://schemas.microsoft.com/office/drawing/2014/main" id="{DF2B5121-B4B9-5F60-0955-E65C477535CC}"/>
              </a:ext>
            </a:extLst>
          </p:cNvPr>
          <p:cNvSpPr txBox="1"/>
          <p:nvPr/>
        </p:nvSpPr>
        <p:spPr>
          <a:xfrm>
            <a:off x="259619" y="6445193"/>
            <a:ext cx="12003932" cy="246221"/>
          </a:xfrm>
          <a:prstGeom prst="rect">
            <a:avLst/>
          </a:prstGeom>
          <a:noFill/>
        </p:spPr>
        <p:txBody>
          <a:bodyPr wrap="square">
            <a:spAutoFit/>
          </a:bodyPr>
          <a:lstStyle/>
          <a:p>
            <a:pPr algn="ctr"/>
            <a:r>
              <a:rPr lang="es-ES" sz="1000" dirty="0">
                <a:solidFill>
                  <a:schemeClr val="accent1"/>
                </a:solidFill>
              </a:rPr>
              <a:t>Fuente de Imagen</a:t>
            </a:r>
            <a:r>
              <a:rPr lang="es-ES" sz="1000" noProof="0" dirty="0">
                <a:solidFill>
                  <a:schemeClr val="accent1"/>
                </a:solidFill>
              </a:rPr>
              <a:t>: Istockphoto.com</a:t>
            </a:r>
          </a:p>
        </p:txBody>
      </p:sp>
    </p:spTree>
    <p:extLst>
      <p:ext uri="{BB962C8B-B14F-4D97-AF65-F5344CB8AC3E}">
        <p14:creationId xmlns:p14="http://schemas.microsoft.com/office/powerpoint/2010/main" val="41728729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D4CE0C-0981-4493-AD6E-5E5C6197F7BD}"/>
            </a:ext>
          </a:extLst>
        </p:cNvPr>
        <p:cNvGrpSpPr/>
        <p:nvPr/>
      </p:nvGrpSpPr>
      <p:grpSpPr>
        <a:xfrm>
          <a:off x="0" y="0"/>
          <a:ext cx="0" cy="0"/>
          <a:chOff x="0" y="0"/>
          <a:chExt cx="0" cy="0"/>
        </a:xfrm>
      </p:grpSpPr>
      <p:sp>
        <p:nvSpPr>
          <p:cNvPr id="3" name="Başlık 2">
            <a:extLst>
              <a:ext uri="{FF2B5EF4-FFF2-40B4-BE49-F238E27FC236}">
                <a16:creationId xmlns:a16="http://schemas.microsoft.com/office/drawing/2014/main" id="{EA122A1B-B06A-A25D-1885-FB892F44A4C8}"/>
              </a:ext>
            </a:extLst>
          </p:cNvPr>
          <p:cNvSpPr txBox="1">
            <a:spLocks noGrp="1"/>
          </p:cNvSpPr>
          <p:nvPr>
            <p:ph type="title"/>
          </p:nvPr>
        </p:nvSpPr>
        <p:spPr>
          <a:xfrm>
            <a:off x="445927" y="248539"/>
            <a:ext cx="10515600" cy="369332"/>
          </a:xfrm>
          <a:prstGeom prst="rect">
            <a:avLst/>
          </a:prstGeom>
          <a:noFill/>
        </p:spPr>
        <p:txBody>
          <a:bodyPr wrap="square" rtlCol="0">
            <a:spAutoFit/>
          </a:bodyPr>
          <a:lstStyle/>
          <a:p>
            <a:r>
              <a:rPr lang="es-ES" sz="2000" b="1" noProof="0" dirty="0">
                <a:solidFill>
                  <a:schemeClr val="bg1"/>
                </a:solidFill>
                <a:latin typeface="+mn-lt"/>
              </a:rPr>
              <a:t>Cómo utilizar el modelo de canvas </a:t>
            </a:r>
            <a:r>
              <a:rPr lang="es-ES" sz="2000" b="1" i="1" noProof="0" dirty="0">
                <a:solidFill>
                  <a:schemeClr val="bg1"/>
                </a:solidFill>
                <a:latin typeface="+mn-lt"/>
              </a:rPr>
              <a:t>Design Thinking</a:t>
            </a:r>
            <a:endParaRPr lang="es-ES" sz="2000" b="1" noProof="0" dirty="0">
              <a:solidFill>
                <a:schemeClr val="bg1"/>
              </a:solidFill>
              <a:latin typeface="+mn-lt"/>
            </a:endParaRPr>
          </a:p>
        </p:txBody>
      </p:sp>
      <p:sp>
        <p:nvSpPr>
          <p:cNvPr id="5" name="Metin kutusu 4">
            <a:extLst>
              <a:ext uri="{FF2B5EF4-FFF2-40B4-BE49-F238E27FC236}">
                <a16:creationId xmlns:a16="http://schemas.microsoft.com/office/drawing/2014/main" id="{7B8E34A8-A1BD-D47E-5685-69B2ECFA9B7B}"/>
              </a:ext>
            </a:extLst>
          </p:cNvPr>
          <p:cNvSpPr txBox="1"/>
          <p:nvPr/>
        </p:nvSpPr>
        <p:spPr>
          <a:xfrm>
            <a:off x="445927" y="807703"/>
            <a:ext cx="5192874" cy="5293757"/>
          </a:xfrm>
          <a:prstGeom prst="rect">
            <a:avLst/>
          </a:prstGeom>
          <a:noFill/>
        </p:spPr>
        <p:txBody>
          <a:bodyPr wrap="square">
            <a:spAutoFit/>
          </a:bodyPr>
          <a:lstStyle/>
          <a:p>
            <a:pPr algn="just"/>
            <a:r>
              <a:rPr lang="es-ES" sz="1400" b="1" noProof="0" dirty="0">
                <a:solidFill>
                  <a:schemeClr val="bg1"/>
                </a:solidFill>
              </a:rPr>
              <a:t>1. Personas</a:t>
            </a:r>
          </a:p>
          <a:p>
            <a:pPr algn="just">
              <a:buFont typeface="Arial" panose="020B0604020202020204" pitchFamily="34" charset="0"/>
              <a:buChar char="•"/>
            </a:pPr>
            <a:r>
              <a:rPr lang="es-ES" sz="1400" b="1" dirty="0">
                <a:solidFill>
                  <a:schemeClr val="accent1"/>
                </a:solidFill>
              </a:rPr>
              <a:t>Cuestión</a:t>
            </a:r>
            <a:r>
              <a:rPr lang="es-ES" sz="1400" b="1" noProof="0" dirty="0">
                <a:solidFill>
                  <a:schemeClr val="accent1"/>
                </a:solidFill>
              </a:rPr>
              <a:t>:</a:t>
            </a:r>
            <a:r>
              <a:rPr lang="es-ES" sz="1400" noProof="0" dirty="0">
                <a:solidFill>
                  <a:schemeClr val="accent1"/>
                </a:solidFill>
              </a:rPr>
              <a:t> ¿A quién debemos implicar?</a:t>
            </a:r>
          </a:p>
          <a:p>
            <a:pPr algn="just">
              <a:buFont typeface="Arial" panose="020B0604020202020204" pitchFamily="34" charset="0"/>
              <a:buChar char="•"/>
            </a:pPr>
            <a:r>
              <a:rPr lang="es-ES" sz="1400" b="1" noProof="0" dirty="0">
                <a:solidFill>
                  <a:schemeClr val="accent1"/>
                </a:solidFill>
              </a:rPr>
              <a:t>Propósito:</a:t>
            </a:r>
            <a:r>
              <a:rPr lang="es-ES" sz="1400" noProof="0" dirty="0">
                <a:solidFill>
                  <a:schemeClr val="accent1"/>
                </a:solidFill>
              </a:rPr>
              <a:t> Identificar a las partes interesadas, colaboradores o miembros del equipo cruciales para el proyecto.</a:t>
            </a:r>
          </a:p>
          <a:p>
            <a:pPr algn="just">
              <a:buFont typeface="Arial" panose="020B0604020202020204" pitchFamily="34" charset="0"/>
              <a:buChar char="•"/>
            </a:pPr>
            <a:r>
              <a:rPr lang="es-ES" sz="1400" b="1" noProof="0" dirty="0">
                <a:solidFill>
                  <a:schemeClr val="accent1"/>
                </a:solidFill>
              </a:rPr>
              <a:t>Ejemplos:</a:t>
            </a:r>
            <a:r>
              <a:rPr lang="es-ES" sz="1400" noProof="0" dirty="0">
                <a:solidFill>
                  <a:schemeClr val="accent1"/>
                </a:solidFill>
              </a:rPr>
              <a:t> Equipo del proyecto, socios, beneficiarios, financiadores o expertos.</a:t>
            </a:r>
          </a:p>
          <a:p>
            <a:pPr algn="just">
              <a:buFont typeface="Arial" panose="020B0604020202020204" pitchFamily="34" charset="0"/>
              <a:buChar char="•"/>
            </a:pPr>
            <a:endParaRPr lang="es-ES" sz="1400" noProof="0" dirty="0">
              <a:solidFill>
                <a:schemeClr val="accent1"/>
              </a:solidFill>
            </a:endParaRPr>
          </a:p>
          <a:p>
            <a:pPr algn="just"/>
            <a:r>
              <a:rPr lang="es-ES" sz="1400" b="1" noProof="0" dirty="0">
                <a:solidFill>
                  <a:schemeClr val="bg1"/>
                </a:solidFill>
              </a:rPr>
              <a:t>2. Retos</a:t>
            </a:r>
          </a:p>
          <a:p>
            <a:pPr algn="just">
              <a:buFont typeface="Arial" panose="020B0604020202020204" pitchFamily="34" charset="0"/>
              <a:buChar char="•"/>
            </a:pPr>
            <a:r>
              <a:rPr lang="es-ES" sz="1400" b="1" dirty="0">
                <a:solidFill>
                  <a:schemeClr val="accent1"/>
                </a:solidFill>
              </a:rPr>
              <a:t>Cuestión </a:t>
            </a:r>
            <a:r>
              <a:rPr lang="es-ES" sz="1400" b="1" noProof="0" dirty="0">
                <a:solidFill>
                  <a:schemeClr val="accent1"/>
                </a:solidFill>
              </a:rPr>
              <a:t>:</a:t>
            </a:r>
            <a:r>
              <a:rPr lang="es-ES" sz="1400" noProof="0" dirty="0">
                <a:solidFill>
                  <a:schemeClr val="accent1"/>
                </a:solidFill>
              </a:rPr>
              <a:t> ¿Qué tendremos que hacer?</a:t>
            </a:r>
          </a:p>
          <a:p>
            <a:pPr algn="just">
              <a:buFont typeface="Arial" panose="020B0604020202020204" pitchFamily="34" charset="0"/>
              <a:buChar char="•"/>
            </a:pPr>
            <a:r>
              <a:rPr lang="es-ES" sz="1400" b="1" noProof="0" dirty="0">
                <a:solidFill>
                  <a:schemeClr val="accent1"/>
                </a:solidFill>
              </a:rPr>
              <a:t>Propósito :</a:t>
            </a:r>
            <a:r>
              <a:rPr lang="es-ES" sz="1400" noProof="0" dirty="0">
                <a:solidFill>
                  <a:schemeClr val="accent1"/>
                </a:solidFill>
              </a:rPr>
              <a:t> Enumerar los posibles obstáculos o tareas necesarias para garantizar el éxito del proyecto.</a:t>
            </a:r>
          </a:p>
          <a:p>
            <a:pPr algn="just">
              <a:buFont typeface="Arial" panose="020B0604020202020204" pitchFamily="34" charset="0"/>
              <a:buChar char="•"/>
            </a:pPr>
            <a:r>
              <a:rPr lang="es-ES" sz="1400" b="1" noProof="0" dirty="0">
                <a:solidFill>
                  <a:schemeClr val="accent1"/>
                </a:solidFill>
              </a:rPr>
              <a:t>Ejemplos :</a:t>
            </a:r>
            <a:r>
              <a:rPr lang="es-ES" sz="1400" noProof="0" dirty="0">
                <a:solidFill>
                  <a:schemeClr val="accent1"/>
                </a:solidFill>
              </a:rPr>
              <a:t> Obtención de recursos, superación de dificultades técnicas o solución de problemas normativos.</a:t>
            </a:r>
          </a:p>
          <a:p>
            <a:pPr algn="just">
              <a:buFont typeface="Arial" panose="020B0604020202020204" pitchFamily="34" charset="0"/>
              <a:buChar char="•"/>
            </a:pPr>
            <a:endParaRPr lang="es-ES" sz="1400" noProof="0" dirty="0">
              <a:solidFill>
                <a:schemeClr val="accent1"/>
              </a:solidFill>
            </a:endParaRPr>
          </a:p>
          <a:p>
            <a:pPr algn="just"/>
            <a:r>
              <a:rPr lang="es-ES" sz="1400" b="1" noProof="0" dirty="0">
                <a:solidFill>
                  <a:schemeClr val="bg1"/>
                </a:solidFill>
              </a:rPr>
              <a:t>3. Storytelling</a:t>
            </a:r>
          </a:p>
          <a:p>
            <a:pPr algn="just">
              <a:buFont typeface="Arial" panose="020B0604020202020204" pitchFamily="34" charset="0"/>
              <a:buChar char="•"/>
            </a:pPr>
            <a:r>
              <a:rPr lang="es-ES" sz="1400" b="1" dirty="0">
                <a:solidFill>
                  <a:schemeClr val="accent1"/>
                </a:solidFill>
              </a:rPr>
              <a:t>Cuestión </a:t>
            </a:r>
            <a:r>
              <a:rPr lang="es-ES" sz="1400" b="1" noProof="0" dirty="0">
                <a:solidFill>
                  <a:schemeClr val="accent1"/>
                </a:solidFill>
              </a:rPr>
              <a:t>:</a:t>
            </a:r>
            <a:r>
              <a:rPr lang="es-ES" sz="1400" noProof="0" dirty="0">
                <a:solidFill>
                  <a:schemeClr val="accent1"/>
                </a:solidFill>
              </a:rPr>
              <a:t> ¿Cómo nos comunicaremos durante el proyecto?</a:t>
            </a:r>
          </a:p>
          <a:p>
            <a:pPr algn="just">
              <a:buFont typeface="Arial" panose="020B0604020202020204" pitchFamily="34" charset="0"/>
              <a:buChar char="•"/>
            </a:pPr>
            <a:r>
              <a:rPr lang="es-ES" sz="1400" b="1" noProof="0" dirty="0">
                <a:solidFill>
                  <a:schemeClr val="accent1"/>
                </a:solidFill>
              </a:rPr>
              <a:t>Propósito :</a:t>
            </a:r>
            <a:r>
              <a:rPr lang="es-ES" sz="1400" noProof="0" dirty="0">
                <a:solidFill>
                  <a:schemeClr val="accent1"/>
                </a:solidFill>
              </a:rPr>
              <a:t> Desarrollar una estrategia de comunicación para compartir los avances, implicar a las partes interesadas y promover el proyecto.</a:t>
            </a:r>
          </a:p>
          <a:p>
            <a:pPr algn="just">
              <a:buFont typeface="Arial" panose="020B0604020202020204" pitchFamily="34" charset="0"/>
              <a:buChar char="•"/>
            </a:pPr>
            <a:r>
              <a:rPr lang="es-ES" sz="1400" b="1" noProof="0" dirty="0">
                <a:solidFill>
                  <a:schemeClr val="accent1"/>
                </a:solidFill>
              </a:rPr>
              <a:t>Ejemplos :</a:t>
            </a:r>
            <a:r>
              <a:rPr lang="es-ES" sz="1400" noProof="0" dirty="0">
                <a:solidFill>
                  <a:schemeClr val="accent1"/>
                </a:solidFill>
              </a:rPr>
              <a:t> Actualizaciones en redes sociales, boletines, informes o presentaciones.</a:t>
            </a:r>
          </a:p>
          <a:p>
            <a:pPr algn="just">
              <a:buFont typeface="Arial" panose="020B0604020202020204" pitchFamily="34" charset="0"/>
              <a:buChar char="•"/>
            </a:pPr>
            <a:endParaRPr lang="es-ES" sz="1600" noProof="0" dirty="0">
              <a:solidFill>
                <a:schemeClr val="accent1"/>
              </a:solidFill>
            </a:endParaRPr>
          </a:p>
        </p:txBody>
      </p:sp>
      <p:sp>
        <p:nvSpPr>
          <p:cNvPr id="6" name="Metin kutusu 5">
            <a:extLst>
              <a:ext uri="{FF2B5EF4-FFF2-40B4-BE49-F238E27FC236}">
                <a16:creationId xmlns:a16="http://schemas.microsoft.com/office/drawing/2014/main" id="{56DA5FE1-F39E-E5DE-D54E-67C999BDCB1A}"/>
              </a:ext>
            </a:extLst>
          </p:cNvPr>
          <p:cNvSpPr txBox="1"/>
          <p:nvPr/>
        </p:nvSpPr>
        <p:spPr>
          <a:xfrm>
            <a:off x="6033926" y="868179"/>
            <a:ext cx="5556941" cy="4862870"/>
          </a:xfrm>
          <a:prstGeom prst="rect">
            <a:avLst/>
          </a:prstGeom>
          <a:noFill/>
        </p:spPr>
        <p:txBody>
          <a:bodyPr wrap="square">
            <a:spAutoFit/>
          </a:bodyPr>
          <a:lstStyle/>
          <a:p>
            <a:r>
              <a:rPr lang="es-ES" sz="1400" b="1" noProof="0" dirty="0">
                <a:solidFill>
                  <a:schemeClr val="bg1"/>
                </a:solidFill>
              </a:rPr>
              <a:t>4. Problema</a:t>
            </a:r>
          </a:p>
          <a:p>
            <a:pPr>
              <a:buFont typeface="Arial" panose="020B0604020202020204" pitchFamily="34" charset="0"/>
              <a:buChar char="•"/>
            </a:pPr>
            <a:r>
              <a:rPr lang="es-ES" sz="1400" b="1" dirty="0">
                <a:solidFill>
                  <a:schemeClr val="accent1"/>
                </a:solidFill>
              </a:rPr>
              <a:t>Cuestión </a:t>
            </a:r>
            <a:r>
              <a:rPr lang="es-ES" sz="1400" b="1" noProof="0" dirty="0">
                <a:solidFill>
                  <a:schemeClr val="accent1"/>
                </a:solidFill>
              </a:rPr>
              <a:t>:</a:t>
            </a:r>
            <a:r>
              <a:rPr lang="es-ES" sz="1400" noProof="0" dirty="0">
                <a:solidFill>
                  <a:schemeClr val="accent1"/>
                </a:solidFill>
              </a:rPr>
              <a:t> ¿Qué problemas se abordarán?</a:t>
            </a:r>
          </a:p>
          <a:p>
            <a:pPr>
              <a:buFont typeface="Arial" panose="020B0604020202020204" pitchFamily="34" charset="0"/>
              <a:buChar char="•"/>
            </a:pPr>
            <a:r>
              <a:rPr lang="es-ES" sz="1400" b="1" noProof="0" dirty="0">
                <a:solidFill>
                  <a:schemeClr val="accent1"/>
                </a:solidFill>
              </a:rPr>
              <a:t>Propósito :</a:t>
            </a:r>
            <a:r>
              <a:rPr lang="es-ES" sz="1400" noProof="0" dirty="0">
                <a:solidFill>
                  <a:schemeClr val="accent1"/>
                </a:solidFill>
              </a:rPr>
              <a:t> Definir el problema o necesidad principal que el proyecto pretende resolver.</a:t>
            </a:r>
          </a:p>
          <a:p>
            <a:pPr>
              <a:buFont typeface="Arial" panose="020B0604020202020204" pitchFamily="34" charset="0"/>
              <a:buChar char="•"/>
            </a:pPr>
            <a:r>
              <a:rPr lang="es-ES" sz="1400" b="1" noProof="0" dirty="0">
                <a:solidFill>
                  <a:schemeClr val="accent1"/>
                </a:solidFill>
              </a:rPr>
              <a:t>Ejemplos :</a:t>
            </a:r>
            <a:r>
              <a:rPr lang="es-ES" sz="1400" noProof="0" dirty="0">
                <a:solidFill>
                  <a:schemeClr val="accent1"/>
                </a:solidFill>
              </a:rPr>
              <a:t> Retos medioambientales, carencias de cualificación, falta de infraestructuras o desigualdades sociales.</a:t>
            </a:r>
          </a:p>
          <a:p>
            <a:pPr algn="just"/>
            <a:endParaRPr lang="es-ES" sz="1400" noProof="0" dirty="0">
              <a:solidFill>
                <a:schemeClr val="accent1"/>
              </a:solidFill>
            </a:endParaRPr>
          </a:p>
          <a:p>
            <a:r>
              <a:rPr lang="es-ES" sz="1400" b="1" noProof="0" dirty="0">
                <a:solidFill>
                  <a:schemeClr val="bg1"/>
                </a:solidFill>
              </a:rPr>
              <a:t>5. Solución</a:t>
            </a:r>
          </a:p>
          <a:p>
            <a:pPr>
              <a:buFont typeface="Arial" panose="020B0604020202020204" pitchFamily="34" charset="0"/>
              <a:buChar char="•"/>
            </a:pPr>
            <a:r>
              <a:rPr lang="es-ES" sz="1400" b="1" dirty="0">
                <a:solidFill>
                  <a:schemeClr val="accent1"/>
                </a:solidFill>
              </a:rPr>
              <a:t>Cuestión </a:t>
            </a:r>
            <a:r>
              <a:rPr lang="es-ES" sz="1400" b="1" noProof="0" dirty="0">
                <a:solidFill>
                  <a:schemeClr val="accent1"/>
                </a:solidFill>
              </a:rPr>
              <a:t>:</a:t>
            </a:r>
            <a:r>
              <a:rPr lang="es-ES" sz="1400" noProof="0" dirty="0">
                <a:solidFill>
                  <a:schemeClr val="accent1"/>
                </a:solidFill>
              </a:rPr>
              <a:t> ¿Qué soluciones pretendemos desarrollar?</a:t>
            </a:r>
          </a:p>
          <a:p>
            <a:pPr>
              <a:buFont typeface="Arial" panose="020B0604020202020204" pitchFamily="34" charset="0"/>
              <a:buChar char="•"/>
            </a:pPr>
            <a:r>
              <a:rPr lang="es-ES" sz="1400" b="1" noProof="0" dirty="0">
                <a:solidFill>
                  <a:schemeClr val="accent1"/>
                </a:solidFill>
              </a:rPr>
              <a:t>Propósito :</a:t>
            </a:r>
            <a:r>
              <a:rPr lang="es-ES" sz="1400" noProof="0" dirty="0">
                <a:solidFill>
                  <a:schemeClr val="accent1"/>
                </a:solidFill>
              </a:rPr>
              <a:t> Describa los enfoques o innovaciones propuestos para resolver el problema identificado.</a:t>
            </a:r>
          </a:p>
          <a:p>
            <a:pPr>
              <a:buFont typeface="Arial" panose="020B0604020202020204" pitchFamily="34" charset="0"/>
              <a:buChar char="•"/>
            </a:pPr>
            <a:r>
              <a:rPr lang="es-ES" sz="1400" b="1" noProof="0" dirty="0">
                <a:solidFill>
                  <a:schemeClr val="accent1"/>
                </a:solidFill>
              </a:rPr>
              <a:t>Ejemplos :</a:t>
            </a:r>
            <a:r>
              <a:rPr lang="es-ES" sz="1400" noProof="0" dirty="0">
                <a:solidFill>
                  <a:schemeClr val="accent1"/>
                </a:solidFill>
              </a:rPr>
              <a:t> Nuevas tecnologías, programas educativos o intervenciones comunitarias.</a:t>
            </a:r>
          </a:p>
          <a:p>
            <a:pPr algn="just"/>
            <a:endParaRPr lang="es-ES" sz="1400" noProof="0" dirty="0">
              <a:solidFill>
                <a:schemeClr val="accent1"/>
              </a:solidFill>
            </a:endParaRPr>
          </a:p>
          <a:p>
            <a:r>
              <a:rPr lang="es-ES" sz="1400" b="1" noProof="0" dirty="0">
                <a:solidFill>
                  <a:schemeClr val="bg1"/>
                </a:solidFill>
              </a:rPr>
              <a:t>6. Gestión</a:t>
            </a:r>
          </a:p>
          <a:p>
            <a:pPr>
              <a:buFont typeface="Arial" panose="020B0604020202020204" pitchFamily="34" charset="0"/>
              <a:buChar char="•"/>
            </a:pPr>
            <a:r>
              <a:rPr lang="es-ES" sz="1400" b="1" dirty="0">
                <a:solidFill>
                  <a:schemeClr val="accent1"/>
                </a:solidFill>
              </a:rPr>
              <a:t>Cuestión </a:t>
            </a:r>
            <a:r>
              <a:rPr lang="es-ES" sz="1400" b="1" noProof="0" dirty="0">
                <a:solidFill>
                  <a:schemeClr val="accent1"/>
                </a:solidFill>
              </a:rPr>
              <a:t>:</a:t>
            </a:r>
            <a:r>
              <a:rPr lang="es-ES" sz="1400" noProof="0" dirty="0">
                <a:solidFill>
                  <a:schemeClr val="accent1"/>
                </a:solidFill>
              </a:rPr>
              <a:t> ¿Cómo supervisaremos el progreso y la ejecución del proyecto?</a:t>
            </a:r>
          </a:p>
          <a:p>
            <a:pPr>
              <a:buFont typeface="Arial" panose="020B0604020202020204" pitchFamily="34" charset="0"/>
              <a:buChar char="•"/>
            </a:pPr>
            <a:r>
              <a:rPr lang="es-ES" sz="1400" b="1" noProof="0" dirty="0">
                <a:solidFill>
                  <a:schemeClr val="accent1"/>
                </a:solidFill>
              </a:rPr>
              <a:t>Propósito :</a:t>
            </a:r>
            <a:r>
              <a:rPr lang="es-ES" sz="1400" noProof="0" dirty="0">
                <a:solidFill>
                  <a:schemeClr val="accent1"/>
                </a:solidFill>
              </a:rPr>
              <a:t> Planificar sistemas de seguimiento de los hitos, garantizar la rendición de cuentas y gestionar los recursos.</a:t>
            </a:r>
          </a:p>
          <a:p>
            <a:pPr>
              <a:buFont typeface="Arial" panose="020B0604020202020204" pitchFamily="34" charset="0"/>
              <a:buChar char="•"/>
            </a:pPr>
            <a:r>
              <a:rPr lang="es-ES" sz="1400" b="1" noProof="0" dirty="0">
                <a:solidFill>
                  <a:schemeClr val="accent1"/>
                </a:solidFill>
              </a:rPr>
              <a:t>Ejemplos :</a:t>
            </a:r>
            <a:r>
              <a:rPr lang="es-ES" sz="1400" noProof="0" dirty="0">
                <a:solidFill>
                  <a:schemeClr val="accent1"/>
                </a:solidFill>
              </a:rPr>
              <a:t> Flujos de trabajo ágiles, informes de progreso o herramientas de gestión de proyectos.</a:t>
            </a:r>
          </a:p>
          <a:p>
            <a:pPr algn="just"/>
            <a:endParaRPr lang="es-ES" sz="1600" noProof="0" dirty="0">
              <a:solidFill>
                <a:schemeClr val="accent1"/>
              </a:solidFill>
            </a:endParaRPr>
          </a:p>
        </p:txBody>
      </p:sp>
    </p:spTree>
    <p:extLst>
      <p:ext uri="{BB962C8B-B14F-4D97-AF65-F5344CB8AC3E}">
        <p14:creationId xmlns:p14="http://schemas.microsoft.com/office/powerpoint/2010/main" val="2355392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FF492-14F7-24CF-4644-A55AA716295C}"/>
            </a:ext>
          </a:extLst>
        </p:cNvPr>
        <p:cNvGrpSpPr/>
        <p:nvPr/>
      </p:nvGrpSpPr>
      <p:grpSpPr>
        <a:xfrm>
          <a:off x="0" y="0"/>
          <a:ext cx="0" cy="0"/>
          <a:chOff x="0" y="0"/>
          <a:chExt cx="0" cy="0"/>
        </a:xfrm>
      </p:grpSpPr>
      <p:sp>
        <p:nvSpPr>
          <p:cNvPr id="3" name="Başlık 2">
            <a:extLst>
              <a:ext uri="{FF2B5EF4-FFF2-40B4-BE49-F238E27FC236}">
                <a16:creationId xmlns:a16="http://schemas.microsoft.com/office/drawing/2014/main" id="{48FC9DFE-2898-FCDA-1435-106A14FE0B82}"/>
              </a:ext>
            </a:extLst>
          </p:cNvPr>
          <p:cNvSpPr txBox="1">
            <a:spLocks noGrp="1"/>
          </p:cNvSpPr>
          <p:nvPr>
            <p:ph type="title"/>
          </p:nvPr>
        </p:nvSpPr>
        <p:spPr>
          <a:xfrm>
            <a:off x="445927" y="376944"/>
            <a:ext cx="10515600" cy="369332"/>
          </a:xfrm>
          <a:prstGeom prst="rect">
            <a:avLst/>
          </a:prstGeom>
          <a:noFill/>
        </p:spPr>
        <p:txBody>
          <a:bodyPr wrap="square" rtlCol="0">
            <a:spAutoFit/>
          </a:bodyPr>
          <a:lstStyle/>
          <a:p>
            <a:r>
              <a:rPr lang="es-ES" sz="2000" b="1" noProof="0" dirty="0">
                <a:solidFill>
                  <a:schemeClr val="bg1"/>
                </a:solidFill>
                <a:latin typeface="+mn-lt"/>
              </a:rPr>
              <a:t>Cómo utilizar el modelo Design Thinking Canvas</a:t>
            </a:r>
          </a:p>
        </p:txBody>
      </p:sp>
      <p:sp>
        <p:nvSpPr>
          <p:cNvPr id="5" name="Metin kutusu 4">
            <a:extLst>
              <a:ext uri="{FF2B5EF4-FFF2-40B4-BE49-F238E27FC236}">
                <a16:creationId xmlns:a16="http://schemas.microsoft.com/office/drawing/2014/main" id="{59EF3C7E-8F80-5AC8-5E82-3715BCD4A383}"/>
              </a:ext>
            </a:extLst>
          </p:cNvPr>
          <p:cNvSpPr txBox="1"/>
          <p:nvPr/>
        </p:nvSpPr>
        <p:spPr>
          <a:xfrm>
            <a:off x="445927" y="1417302"/>
            <a:ext cx="5192874" cy="4031873"/>
          </a:xfrm>
          <a:prstGeom prst="rect">
            <a:avLst/>
          </a:prstGeom>
          <a:noFill/>
        </p:spPr>
        <p:txBody>
          <a:bodyPr wrap="square">
            <a:spAutoFit/>
          </a:bodyPr>
          <a:lstStyle/>
          <a:p>
            <a:r>
              <a:rPr lang="es-ES" sz="1600" b="1" noProof="0" dirty="0">
                <a:solidFill>
                  <a:schemeClr val="bg1"/>
                </a:solidFill>
              </a:rPr>
              <a:t>7. Visión</a:t>
            </a:r>
          </a:p>
          <a:p>
            <a:pPr>
              <a:buFont typeface="Arial" panose="020B0604020202020204" pitchFamily="34" charset="0"/>
              <a:buChar char="•"/>
            </a:pPr>
            <a:r>
              <a:rPr lang="es-ES" sz="1600" b="1" dirty="0">
                <a:solidFill>
                  <a:schemeClr val="accent1"/>
                </a:solidFill>
              </a:rPr>
              <a:t>Cuestión </a:t>
            </a:r>
            <a:r>
              <a:rPr lang="es-ES" sz="1600" b="1" noProof="0" dirty="0">
                <a:solidFill>
                  <a:schemeClr val="accent1"/>
                </a:solidFill>
              </a:rPr>
              <a:t>:</a:t>
            </a:r>
            <a:r>
              <a:rPr lang="es-ES" sz="1600" noProof="0" dirty="0">
                <a:solidFill>
                  <a:schemeClr val="accent1"/>
                </a:solidFill>
              </a:rPr>
              <a:t> ¿Qué nos deparará el futuro?</a:t>
            </a:r>
          </a:p>
          <a:p>
            <a:pPr>
              <a:buFont typeface="Arial" panose="020B0604020202020204" pitchFamily="34" charset="0"/>
              <a:buChar char="•"/>
            </a:pPr>
            <a:r>
              <a:rPr lang="es-ES" sz="1600" b="1" noProof="0" dirty="0">
                <a:solidFill>
                  <a:schemeClr val="accent1"/>
                </a:solidFill>
              </a:rPr>
              <a:t>Propósito :</a:t>
            </a:r>
            <a:r>
              <a:rPr lang="es-ES" sz="1600" noProof="0" dirty="0">
                <a:solidFill>
                  <a:schemeClr val="accent1"/>
                </a:solidFill>
              </a:rPr>
              <a:t> Definir los objetivos y aspiraciones a largo plazo del proyecto.</a:t>
            </a:r>
          </a:p>
          <a:p>
            <a:pPr>
              <a:buFont typeface="Arial" panose="020B0604020202020204" pitchFamily="34" charset="0"/>
              <a:buChar char="•"/>
            </a:pPr>
            <a:r>
              <a:rPr lang="es-ES" sz="1600" b="1" noProof="0" dirty="0">
                <a:solidFill>
                  <a:schemeClr val="accent1"/>
                </a:solidFill>
              </a:rPr>
              <a:t>Ejemplos :</a:t>
            </a:r>
            <a:r>
              <a:rPr lang="es-ES" sz="1600" noProof="0" dirty="0">
                <a:solidFill>
                  <a:schemeClr val="accent1"/>
                </a:solidFill>
              </a:rPr>
              <a:t> Un modelo de negocio sostenible, la mejora de la calidad de vida o la transformación de la industria.</a:t>
            </a:r>
          </a:p>
          <a:p>
            <a:pPr algn="just"/>
            <a:endParaRPr lang="es-ES" sz="1600" noProof="0" dirty="0">
              <a:solidFill>
                <a:schemeClr val="accent1"/>
              </a:solidFill>
            </a:endParaRPr>
          </a:p>
          <a:p>
            <a:r>
              <a:rPr lang="es-ES" sz="1600" b="1" noProof="0" dirty="0">
                <a:solidFill>
                  <a:schemeClr val="bg1"/>
                </a:solidFill>
              </a:rPr>
              <a:t>8. Impacto</a:t>
            </a:r>
          </a:p>
          <a:p>
            <a:pPr>
              <a:buFont typeface="Arial" panose="020B0604020202020204" pitchFamily="34" charset="0"/>
              <a:buChar char="•"/>
            </a:pPr>
            <a:r>
              <a:rPr lang="es-ES" sz="1600" b="1" dirty="0">
                <a:solidFill>
                  <a:schemeClr val="accent1"/>
                </a:solidFill>
              </a:rPr>
              <a:t>Cuestión </a:t>
            </a:r>
            <a:r>
              <a:rPr lang="es-ES" sz="1600" b="1" noProof="0" dirty="0">
                <a:solidFill>
                  <a:schemeClr val="accent1"/>
                </a:solidFill>
              </a:rPr>
              <a:t>:</a:t>
            </a:r>
            <a:r>
              <a:rPr lang="es-ES" sz="1600" noProof="0" dirty="0">
                <a:solidFill>
                  <a:schemeClr val="accent1"/>
                </a:solidFill>
              </a:rPr>
              <a:t> ¿Cómo marcaremos la diferencia?</a:t>
            </a:r>
          </a:p>
          <a:p>
            <a:pPr>
              <a:buFont typeface="Arial" panose="020B0604020202020204" pitchFamily="34" charset="0"/>
              <a:buChar char="•"/>
            </a:pPr>
            <a:r>
              <a:rPr lang="es-ES" sz="1600" b="1" noProof="0" dirty="0">
                <a:solidFill>
                  <a:schemeClr val="accent1"/>
                </a:solidFill>
              </a:rPr>
              <a:t>Propósito :</a:t>
            </a:r>
            <a:r>
              <a:rPr lang="es-ES" sz="1600" noProof="0" dirty="0">
                <a:solidFill>
                  <a:schemeClr val="accent1"/>
                </a:solidFill>
              </a:rPr>
              <a:t> Destacar los resultados mensurables y el impacto más amplio del proyecto.</a:t>
            </a:r>
          </a:p>
          <a:p>
            <a:pPr>
              <a:buFont typeface="Arial" panose="020B0604020202020204" pitchFamily="34" charset="0"/>
              <a:buChar char="•"/>
            </a:pPr>
            <a:r>
              <a:rPr lang="es-ES" sz="1600" b="1" noProof="0" dirty="0">
                <a:solidFill>
                  <a:schemeClr val="accent1"/>
                </a:solidFill>
              </a:rPr>
              <a:t>Ejemplos :</a:t>
            </a:r>
            <a:r>
              <a:rPr lang="es-ES" sz="1600" noProof="0" dirty="0">
                <a:solidFill>
                  <a:schemeClr val="accent1"/>
                </a:solidFill>
              </a:rPr>
              <a:t> Aumento de la concienciación, mejora de la resistencia de la comunidad o reducción de las emisiones.</a:t>
            </a:r>
          </a:p>
          <a:p>
            <a:pPr algn="just"/>
            <a:endParaRPr lang="es-ES" sz="1600" noProof="0" dirty="0">
              <a:solidFill>
                <a:schemeClr val="accent1"/>
              </a:solidFill>
            </a:endParaRPr>
          </a:p>
        </p:txBody>
      </p:sp>
      <p:pic>
        <p:nvPicPr>
          <p:cNvPr id="2" name="Resim 1" descr="metin, ekran görüntüsü, diyagram, sayı, numara içeren bir resim&#10;&#10;Açıklama otomatik olarak oluşturuldu">
            <a:extLst>
              <a:ext uri="{FF2B5EF4-FFF2-40B4-BE49-F238E27FC236}">
                <a16:creationId xmlns:a16="http://schemas.microsoft.com/office/drawing/2014/main" id="{B2473841-C82D-5337-6A1D-7BD1E25AB64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70654" y="1417302"/>
            <a:ext cx="6208023" cy="3492013"/>
          </a:xfrm>
          <a:prstGeom prst="rect">
            <a:avLst/>
          </a:prstGeom>
          <a:noFill/>
        </p:spPr>
      </p:pic>
      <p:sp>
        <p:nvSpPr>
          <p:cNvPr id="7" name="Metin kutusu 6">
            <a:extLst>
              <a:ext uri="{FF2B5EF4-FFF2-40B4-BE49-F238E27FC236}">
                <a16:creationId xmlns:a16="http://schemas.microsoft.com/office/drawing/2014/main" id="{3965E9B7-08DE-047A-4EEB-E343945F7D50}"/>
              </a:ext>
            </a:extLst>
          </p:cNvPr>
          <p:cNvSpPr txBox="1"/>
          <p:nvPr/>
        </p:nvSpPr>
        <p:spPr>
          <a:xfrm>
            <a:off x="7526866" y="4978399"/>
            <a:ext cx="3048000" cy="261610"/>
          </a:xfrm>
          <a:prstGeom prst="rect">
            <a:avLst/>
          </a:prstGeom>
          <a:noFill/>
        </p:spPr>
        <p:txBody>
          <a:bodyPr wrap="square">
            <a:spAutoFit/>
          </a:bodyPr>
          <a:lstStyle/>
          <a:p>
            <a:pPr algn="ctr"/>
            <a:r>
              <a:rPr lang="es-ES" sz="1100" dirty="0">
                <a:solidFill>
                  <a:schemeClr val="accent1"/>
                </a:solidFill>
              </a:rPr>
              <a:t>Fuente de Imagen</a:t>
            </a:r>
            <a:r>
              <a:rPr lang="es-ES" sz="1100" noProof="0" dirty="0">
                <a:solidFill>
                  <a:schemeClr val="accent1"/>
                </a:solidFill>
              </a:rPr>
              <a:t>: Istockphoto.com</a:t>
            </a:r>
          </a:p>
        </p:txBody>
      </p:sp>
    </p:spTree>
    <p:extLst>
      <p:ext uri="{BB962C8B-B14F-4D97-AF65-F5344CB8AC3E}">
        <p14:creationId xmlns:p14="http://schemas.microsoft.com/office/powerpoint/2010/main" val="134101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286F7C-BD6B-A263-7638-78274CDF5B77}"/>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93143777-6AB8-2E5D-763C-9D399461FF67}"/>
              </a:ext>
            </a:extLst>
          </p:cNvPr>
          <p:cNvSpPr txBox="1"/>
          <p:nvPr/>
        </p:nvSpPr>
        <p:spPr>
          <a:xfrm>
            <a:off x="429246" y="253518"/>
            <a:ext cx="11671759" cy="1077218"/>
          </a:xfrm>
          <a:prstGeom prst="rect">
            <a:avLst/>
          </a:prstGeom>
          <a:noFill/>
        </p:spPr>
        <p:txBody>
          <a:bodyPr wrap="square" lIns="91440" tIns="45720" rIns="91440" bIns="45720" rtlCol="0" anchor="t">
            <a:spAutoFit/>
          </a:bodyPr>
          <a:lstStyle/>
          <a:p>
            <a:r>
              <a:rPr lang="es-ES" sz="3200" b="1" dirty="0">
                <a:solidFill>
                  <a:schemeClr val="bg2"/>
                </a:solidFill>
                <a:latin typeface="+mj-lt"/>
                <a:ea typeface="+mj-ea"/>
                <a:cs typeface="+mj-cs"/>
              </a:rPr>
              <a:t>Introducción a los principios básicos del marketing: Marketing 4p y 5C - 1/2</a:t>
            </a:r>
          </a:p>
        </p:txBody>
      </p:sp>
      <p:sp>
        <p:nvSpPr>
          <p:cNvPr id="4" name="Metin kutusu 3">
            <a:extLst>
              <a:ext uri="{FF2B5EF4-FFF2-40B4-BE49-F238E27FC236}">
                <a16:creationId xmlns:a16="http://schemas.microsoft.com/office/drawing/2014/main" id="{B96F0223-B88D-11CB-85C6-9F47C423A384}"/>
              </a:ext>
            </a:extLst>
          </p:cNvPr>
          <p:cNvSpPr txBox="1"/>
          <p:nvPr/>
        </p:nvSpPr>
        <p:spPr>
          <a:xfrm>
            <a:off x="429246" y="1842738"/>
            <a:ext cx="4929477" cy="3539430"/>
          </a:xfrm>
          <a:prstGeom prst="rect">
            <a:avLst/>
          </a:prstGeom>
          <a:noFill/>
        </p:spPr>
        <p:txBody>
          <a:bodyPr wrap="square">
            <a:spAutoFit/>
          </a:bodyPr>
          <a:lstStyle/>
          <a:p>
            <a:pPr marL="285750" indent="-285750" algn="just" rtl="0" fontAlgn="base">
              <a:buFont typeface="Arial" panose="020B0604020202020204" pitchFamily="34" charset="0"/>
              <a:buChar char="•"/>
            </a:pPr>
            <a:r>
              <a:rPr lang="es-ES" sz="1600" b="0" i="0" u="none" strike="noStrike" noProof="0" dirty="0">
                <a:solidFill>
                  <a:srgbClr val="000000"/>
                </a:solidFill>
                <a:effectLst/>
                <a:latin typeface="Raleway "/>
              </a:rPr>
              <a:t>Los principios básicos del marketing se explican mediante los conceptos definidos como 4P y 5C.</a:t>
            </a:r>
          </a:p>
          <a:p>
            <a:pPr marL="285750" indent="-285750" algn="just" rtl="0" fontAlgn="base">
              <a:buFont typeface="Arial" panose="020B0604020202020204" pitchFamily="34" charset="0"/>
              <a:buChar char="•"/>
            </a:pPr>
            <a:endParaRPr lang="es-ES" sz="1600" b="0" i="0" u="none" strike="noStrike" noProof="0" dirty="0">
              <a:solidFill>
                <a:srgbClr val="000000"/>
              </a:solidFill>
              <a:effectLst/>
              <a:latin typeface="Raleway "/>
            </a:endParaRPr>
          </a:p>
          <a:p>
            <a:pPr marL="285750" indent="-285750" algn="just" rtl="0" fontAlgn="base">
              <a:buFont typeface="Arial" panose="020B0604020202020204" pitchFamily="34" charset="0"/>
              <a:buChar char="•"/>
            </a:pPr>
            <a:r>
              <a:rPr lang="es-ES" sz="1600" b="0" i="0" u="none" strike="noStrike" noProof="0" dirty="0">
                <a:solidFill>
                  <a:srgbClr val="000000"/>
                </a:solidFill>
                <a:effectLst/>
                <a:latin typeface="Raleway "/>
              </a:rPr>
              <a:t>Las 4P se definen como </a:t>
            </a:r>
            <a:r>
              <a:rPr lang="es-ES" sz="1600" b="1" i="0" u="none" strike="noStrike" noProof="0" dirty="0">
                <a:solidFill>
                  <a:srgbClr val="000000"/>
                </a:solidFill>
                <a:effectLst/>
                <a:latin typeface="Raleway "/>
              </a:rPr>
              <a:t>P</a:t>
            </a:r>
            <a:r>
              <a:rPr lang="es-ES" sz="1600" b="0" i="0" u="none" strike="noStrike" noProof="0" dirty="0">
                <a:solidFill>
                  <a:srgbClr val="000000"/>
                </a:solidFill>
                <a:effectLst/>
                <a:latin typeface="Raleway "/>
              </a:rPr>
              <a:t>roducto, </a:t>
            </a:r>
            <a:r>
              <a:rPr lang="es-ES" sz="1600" b="1" i="0" u="none" strike="noStrike" noProof="0" dirty="0">
                <a:solidFill>
                  <a:srgbClr val="000000"/>
                </a:solidFill>
                <a:effectLst/>
                <a:latin typeface="Raleway "/>
              </a:rPr>
              <a:t>P</a:t>
            </a:r>
            <a:r>
              <a:rPr lang="es-ES" sz="1600" b="0" i="0" u="none" strike="noStrike" noProof="0" dirty="0">
                <a:solidFill>
                  <a:srgbClr val="000000"/>
                </a:solidFill>
                <a:effectLst/>
                <a:latin typeface="Raleway "/>
              </a:rPr>
              <a:t>recio, </a:t>
            </a:r>
            <a:r>
              <a:rPr lang="es-ES" sz="1600" b="1" i="0" u="none" strike="noStrike" noProof="0" dirty="0">
                <a:solidFill>
                  <a:srgbClr val="000000"/>
                </a:solidFill>
                <a:effectLst/>
                <a:latin typeface="Raleway "/>
              </a:rPr>
              <a:t>P</a:t>
            </a:r>
            <a:r>
              <a:rPr lang="es-ES" sz="1600" b="0" i="0" u="none" strike="noStrike" noProof="0" dirty="0">
                <a:solidFill>
                  <a:srgbClr val="000000"/>
                </a:solidFill>
                <a:effectLst/>
                <a:latin typeface="Raleway "/>
              </a:rPr>
              <a:t>laza y </a:t>
            </a:r>
            <a:r>
              <a:rPr lang="es-ES" sz="1600" b="1" i="0" u="none" strike="noStrike" noProof="0" dirty="0">
                <a:solidFill>
                  <a:srgbClr val="000000"/>
                </a:solidFill>
                <a:effectLst/>
                <a:latin typeface="Raleway "/>
              </a:rPr>
              <a:t>P</a:t>
            </a:r>
            <a:r>
              <a:rPr lang="es-ES" sz="1600" b="0" i="0" u="none" strike="noStrike" noProof="0" dirty="0">
                <a:solidFill>
                  <a:srgbClr val="000000"/>
                </a:solidFill>
                <a:effectLst/>
                <a:latin typeface="Raleway "/>
              </a:rPr>
              <a:t>romoción.</a:t>
            </a:r>
          </a:p>
          <a:p>
            <a:pPr marL="285750" indent="-285750" algn="just" rtl="0" fontAlgn="base">
              <a:buFont typeface="Arial" panose="020B0604020202020204" pitchFamily="34" charset="0"/>
              <a:buChar char="•"/>
            </a:pPr>
            <a:endParaRPr lang="es-ES" sz="1600" b="0" i="0" u="none" strike="noStrike" noProof="0" dirty="0">
              <a:solidFill>
                <a:srgbClr val="000000"/>
              </a:solidFill>
              <a:effectLst/>
              <a:latin typeface="Raleway "/>
            </a:endParaRPr>
          </a:p>
          <a:p>
            <a:pPr marL="285750" indent="-285750" algn="just" rtl="0" fontAlgn="base">
              <a:buFont typeface="Arial" panose="020B0604020202020204" pitchFamily="34" charset="0"/>
              <a:buChar char="•"/>
            </a:pPr>
            <a:r>
              <a:rPr lang="es-ES" sz="1600" b="0" i="0" u="none" strike="noStrike" noProof="0" dirty="0">
                <a:solidFill>
                  <a:srgbClr val="000000"/>
                </a:solidFill>
                <a:effectLst/>
                <a:latin typeface="Raleway "/>
              </a:rPr>
              <a:t>Las 5C son </a:t>
            </a:r>
            <a:r>
              <a:rPr lang="es-ES" sz="1600" b="1" i="0" u="none" strike="noStrike" noProof="0" dirty="0">
                <a:solidFill>
                  <a:srgbClr val="000000"/>
                </a:solidFill>
                <a:effectLst/>
                <a:latin typeface="Raleway "/>
              </a:rPr>
              <a:t>C</a:t>
            </a:r>
            <a:r>
              <a:rPr lang="es-ES" sz="1600" b="0" i="0" u="none" strike="noStrike" noProof="0" dirty="0">
                <a:solidFill>
                  <a:srgbClr val="000000"/>
                </a:solidFill>
                <a:effectLst/>
                <a:latin typeface="Raleway "/>
              </a:rPr>
              <a:t>liente, </a:t>
            </a:r>
            <a:r>
              <a:rPr lang="es-ES" sz="1600" b="1" i="0" u="none" strike="noStrike" noProof="0" dirty="0">
                <a:solidFill>
                  <a:srgbClr val="000000"/>
                </a:solidFill>
                <a:effectLst/>
                <a:latin typeface="Raleway "/>
              </a:rPr>
              <a:t>C</a:t>
            </a:r>
            <a:r>
              <a:rPr lang="es-ES" sz="1600" b="0" i="0" u="none" strike="noStrike" noProof="0" dirty="0">
                <a:solidFill>
                  <a:srgbClr val="000000"/>
                </a:solidFill>
                <a:effectLst/>
                <a:latin typeface="Raleway "/>
              </a:rPr>
              <a:t>ompetencias de la empresa, </a:t>
            </a:r>
            <a:r>
              <a:rPr lang="es-ES" sz="1600" b="1" i="0" u="none" strike="noStrike" noProof="0" dirty="0">
                <a:solidFill>
                  <a:srgbClr val="000000"/>
                </a:solidFill>
                <a:effectLst/>
                <a:latin typeface="Raleway "/>
              </a:rPr>
              <a:t>C</a:t>
            </a:r>
            <a:r>
              <a:rPr lang="es-ES" sz="1600" b="0" i="0" u="none" strike="noStrike" noProof="0" dirty="0">
                <a:solidFill>
                  <a:srgbClr val="000000"/>
                </a:solidFill>
                <a:effectLst/>
                <a:latin typeface="Raleway "/>
              </a:rPr>
              <a:t>ompetencia, </a:t>
            </a:r>
            <a:r>
              <a:rPr lang="es-ES" sz="1600" b="1" i="0" u="none" strike="noStrike" noProof="0" dirty="0">
                <a:solidFill>
                  <a:srgbClr val="000000"/>
                </a:solidFill>
                <a:effectLst/>
                <a:latin typeface="Raleway "/>
              </a:rPr>
              <a:t>C</a:t>
            </a:r>
            <a:r>
              <a:rPr lang="es-ES" sz="1600" b="0" i="0" u="none" strike="noStrike" noProof="0" dirty="0">
                <a:solidFill>
                  <a:srgbClr val="000000"/>
                </a:solidFill>
                <a:effectLst/>
                <a:latin typeface="Raleway "/>
              </a:rPr>
              <a:t>olaboradores y </a:t>
            </a:r>
            <a:r>
              <a:rPr lang="es-ES" sz="1600" b="1" i="0" u="none" strike="noStrike" noProof="0" dirty="0">
                <a:solidFill>
                  <a:srgbClr val="000000"/>
                </a:solidFill>
                <a:effectLst/>
                <a:latin typeface="Raleway "/>
              </a:rPr>
              <a:t>C</a:t>
            </a:r>
            <a:r>
              <a:rPr lang="es-ES" sz="1600" b="0" i="0" u="none" strike="noStrike" noProof="0" dirty="0">
                <a:solidFill>
                  <a:srgbClr val="000000"/>
                </a:solidFill>
                <a:effectLst/>
                <a:latin typeface="Raleway "/>
              </a:rPr>
              <a:t>ontexto.</a:t>
            </a:r>
          </a:p>
          <a:p>
            <a:pPr marL="285750" indent="-285750" algn="just" rtl="0" fontAlgn="base">
              <a:buFont typeface="Arial" panose="020B0604020202020204" pitchFamily="34" charset="0"/>
              <a:buChar char="•"/>
            </a:pPr>
            <a:endParaRPr lang="es-ES" sz="1600" b="0" i="0" u="none" strike="noStrike" noProof="0" dirty="0">
              <a:solidFill>
                <a:srgbClr val="000000"/>
              </a:solidFill>
              <a:effectLst/>
              <a:latin typeface="Raleway "/>
            </a:endParaRPr>
          </a:p>
          <a:p>
            <a:pPr marL="285750" indent="-285750" algn="just" rtl="0" fontAlgn="base">
              <a:buFont typeface="Arial" panose="020B0604020202020204" pitchFamily="34" charset="0"/>
              <a:buChar char="•"/>
            </a:pPr>
            <a:r>
              <a:rPr lang="es-ES" sz="1600" b="0" i="0" u="none" strike="noStrike" noProof="0" dirty="0">
                <a:solidFill>
                  <a:srgbClr val="000000"/>
                </a:solidFill>
                <a:effectLst/>
                <a:latin typeface="Raleway "/>
              </a:rPr>
              <a:t>Las palabras clave utilizadas para explicar los conceptos asociados se resumen en el cuadro de la siguiente diapositiva.</a:t>
            </a:r>
            <a:endParaRPr lang="es-ES" sz="1600" b="0" i="0" noProof="0" dirty="0">
              <a:solidFill>
                <a:srgbClr val="000000"/>
              </a:solidFill>
              <a:effectLst/>
              <a:latin typeface="Raleway "/>
            </a:endParaRPr>
          </a:p>
        </p:txBody>
      </p:sp>
      <p:sp>
        <p:nvSpPr>
          <p:cNvPr id="5" name="TextBox 4">
            <a:extLst>
              <a:ext uri="{FF2B5EF4-FFF2-40B4-BE49-F238E27FC236}">
                <a16:creationId xmlns:a16="http://schemas.microsoft.com/office/drawing/2014/main" id="{35351850-5AE0-E986-C781-7DAC7714304C}"/>
              </a:ext>
            </a:extLst>
          </p:cNvPr>
          <p:cNvSpPr txBox="1"/>
          <p:nvPr/>
        </p:nvSpPr>
        <p:spPr>
          <a:xfrm>
            <a:off x="7182289" y="5846569"/>
            <a:ext cx="3499945" cy="246221"/>
          </a:xfrm>
          <a:prstGeom prst="rect">
            <a:avLst/>
          </a:prstGeom>
          <a:noFill/>
        </p:spPr>
        <p:txBody>
          <a:bodyPr wrap="square" rtlCol="0">
            <a:spAutoFit/>
          </a:bodyPr>
          <a:lstStyle/>
          <a:p>
            <a:r>
              <a:rPr lang="es-ES" sz="1000" dirty="0">
                <a:solidFill>
                  <a:schemeClr val="accent1"/>
                </a:solidFill>
              </a:rPr>
              <a:t>Fuent</a:t>
            </a:r>
            <a:r>
              <a:rPr lang="es-ES" sz="1000" noProof="0" dirty="0">
                <a:solidFill>
                  <a:schemeClr val="accent1"/>
                </a:solidFill>
              </a:rPr>
              <a:t>e: Introducción al Marketing </a:t>
            </a:r>
            <a:r>
              <a:rPr lang="es-ES" sz="1000" dirty="0">
                <a:solidFill>
                  <a:schemeClr val="accent1"/>
                </a:solidFill>
              </a:rPr>
              <a:t>por</a:t>
            </a:r>
            <a:r>
              <a:rPr lang="es-ES" sz="1000" noProof="0" dirty="0">
                <a:solidFill>
                  <a:schemeClr val="accent1"/>
                </a:solidFill>
              </a:rPr>
              <a:t> Study.com</a:t>
            </a:r>
          </a:p>
        </p:txBody>
      </p:sp>
      <p:sp>
        <p:nvSpPr>
          <p:cNvPr id="3" name="Freccia in giù 2">
            <a:extLst>
              <a:ext uri="{FF2B5EF4-FFF2-40B4-BE49-F238E27FC236}">
                <a16:creationId xmlns:a16="http://schemas.microsoft.com/office/drawing/2014/main" id="{E0C04870-F473-581A-89AF-9E7D8CFE181E}"/>
              </a:ext>
            </a:extLst>
          </p:cNvPr>
          <p:cNvSpPr/>
          <p:nvPr/>
        </p:nvSpPr>
        <p:spPr>
          <a:xfrm>
            <a:off x="8493163" y="3063399"/>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noProof="0" dirty="0"/>
          </a:p>
        </p:txBody>
      </p:sp>
      <p:sp>
        <p:nvSpPr>
          <p:cNvPr id="7" name="Rettangolo con angoli arrotondati 12">
            <a:extLst>
              <a:ext uri="{FF2B5EF4-FFF2-40B4-BE49-F238E27FC236}">
                <a16:creationId xmlns:a16="http://schemas.microsoft.com/office/drawing/2014/main" id="{83991C30-927B-2504-1580-AFE163EB9BE7}"/>
              </a:ext>
            </a:extLst>
          </p:cNvPr>
          <p:cNvSpPr/>
          <p:nvPr/>
        </p:nvSpPr>
        <p:spPr>
          <a:xfrm>
            <a:off x="6756027" y="1634247"/>
            <a:ext cx="3759838" cy="1367881"/>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s-ES" sz="1200" b="0" i="0" noProof="0" dirty="0">
                <a:solidFill>
                  <a:srgbClr val="131313"/>
                </a:solidFill>
                <a:effectLst/>
              </a:rPr>
              <a:t>En esta lección introductoria en vídeo sobre marketing, aprenderás qué es el marketing, cómo se utiliza para llegar a los consumidores y por qué es importante para las empresas. También verás cómo </a:t>
            </a:r>
            <a:r>
              <a:rPr lang="es-ES" sz="1200" dirty="0">
                <a:solidFill>
                  <a:srgbClr val="131313"/>
                </a:solidFill>
              </a:rPr>
              <a:t>los</a:t>
            </a:r>
            <a:r>
              <a:rPr lang="es-ES" sz="1200" b="0" i="0" noProof="0" dirty="0">
                <a:solidFill>
                  <a:srgbClr val="131313"/>
                </a:solidFill>
                <a:effectLst/>
              </a:rPr>
              <a:t> intercambios están relacionados con el marketing. </a:t>
            </a:r>
            <a:endParaRPr lang="es-ES" sz="1200" noProof="0" dirty="0">
              <a:solidFill>
                <a:schemeClr val="accent1"/>
              </a:solidFill>
            </a:endParaRPr>
          </a:p>
        </p:txBody>
      </p:sp>
      <p:pic>
        <p:nvPicPr>
          <p:cNvPr id="8" name="Çevrimiçi Medya 7" title="Introduction to Marketing">
            <a:hlinkClick r:id="" action="ppaction://media"/>
            <a:extLst>
              <a:ext uri="{FF2B5EF4-FFF2-40B4-BE49-F238E27FC236}">
                <a16:creationId xmlns:a16="http://schemas.microsoft.com/office/drawing/2014/main" id="{D2B35688-4AE9-C679-B862-48E63F912505}"/>
              </a:ext>
            </a:extLst>
          </p:cNvPr>
          <p:cNvPicPr>
            <a:picLocks noRot="1" noChangeAspect="1"/>
          </p:cNvPicPr>
          <p:nvPr>
            <a:videoFile r:link="rId1"/>
          </p:nvPr>
        </p:nvPicPr>
        <p:blipFill>
          <a:blip r:embed="rId3"/>
          <a:stretch>
            <a:fillRect/>
          </a:stretch>
        </p:blipFill>
        <p:spPr>
          <a:xfrm>
            <a:off x="6992151" y="3484117"/>
            <a:ext cx="3541744" cy="1999521"/>
          </a:xfrm>
          <a:prstGeom prst="rect">
            <a:avLst/>
          </a:prstGeom>
        </p:spPr>
      </p:pic>
    </p:spTree>
    <p:extLst>
      <p:ext uri="{BB962C8B-B14F-4D97-AF65-F5344CB8AC3E}">
        <p14:creationId xmlns:p14="http://schemas.microsoft.com/office/powerpoint/2010/main" val="1254482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4C017D-8895-063F-2516-47C63BF9CA9B}"/>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4C17D75A-DFB9-9BC5-062D-BCC2E1D2A7F4}"/>
              </a:ext>
            </a:extLst>
          </p:cNvPr>
          <p:cNvSpPr>
            <a:spLocks noGrp="1"/>
          </p:cNvSpPr>
          <p:nvPr>
            <p:ph type="title"/>
          </p:nvPr>
        </p:nvSpPr>
        <p:spPr>
          <a:xfrm>
            <a:off x="493295" y="311178"/>
            <a:ext cx="10515600" cy="959822"/>
          </a:xfrm>
        </p:spPr>
        <p:txBody>
          <a:bodyPr>
            <a:normAutofit/>
          </a:bodyPr>
          <a:lstStyle/>
          <a:p>
            <a:r>
              <a:rPr lang="es-ES" sz="3400" dirty="0"/>
              <a:t>3</a:t>
            </a:r>
            <a:r>
              <a:rPr lang="es-ES" sz="3400" b="1" dirty="0"/>
              <a:t>. </a:t>
            </a:r>
            <a:r>
              <a:rPr lang="es-ES" sz="3400" b="1" noProof="0" dirty="0"/>
              <a:t>El marketing mix: Herramientas para crecer</a:t>
            </a:r>
          </a:p>
        </p:txBody>
      </p:sp>
      <p:sp>
        <p:nvSpPr>
          <p:cNvPr id="2" name="CasellaDiTesto 1">
            <a:extLst>
              <a:ext uri="{FF2B5EF4-FFF2-40B4-BE49-F238E27FC236}">
                <a16:creationId xmlns:a16="http://schemas.microsoft.com/office/drawing/2014/main" id="{49A64C2B-CE17-5E53-345B-08EE8EFF601C}"/>
              </a:ext>
            </a:extLst>
          </p:cNvPr>
          <p:cNvSpPr txBox="1"/>
          <p:nvPr/>
        </p:nvSpPr>
        <p:spPr>
          <a:xfrm>
            <a:off x="557463" y="1187351"/>
            <a:ext cx="10610461" cy="459165"/>
          </a:xfrm>
          <a:prstGeom prst="rect">
            <a:avLst/>
          </a:prstGeom>
          <a:noFill/>
        </p:spPr>
        <p:txBody>
          <a:bodyPr wrap="square" rtlCol="0">
            <a:spAutoFit/>
          </a:bodyPr>
          <a:lstStyle/>
          <a:p>
            <a:pPr>
              <a:lnSpc>
                <a:spcPct val="150000"/>
              </a:lnSpc>
            </a:pPr>
            <a:r>
              <a:rPr lang="es-ES" b="1" noProof="0" dirty="0">
                <a:solidFill>
                  <a:schemeClr val="bg1"/>
                </a:solidFill>
              </a:rPr>
              <a:t> </a:t>
            </a:r>
            <a:endParaRPr lang="es-ES" sz="2000" b="1" noProof="0" dirty="0">
              <a:solidFill>
                <a:schemeClr val="bg1"/>
              </a:solidFill>
            </a:endParaRPr>
          </a:p>
        </p:txBody>
      </p:sp>
      <p:sp>
        <p:nvSpPr>
          <p:cNvPr id="4" name="Metin kutusu 3">
            <a:extLst>
              <a:ext uri="{FF2B5EF4-FFF2-40B4-BE49-F238E27FC236}">
                <a16:creationId xmlns:a16="http://schemas.microsoft.com/office/drawing/2014/main" id="{D9F0D80D-29A2-E46C-97B2-58566B9FDFA5}"/>
              </a:ext>
            </a:extLst>
          </p:cNvPr>
          <p:cNvSpPr txBox="1"/>
          <p:nvPr/>
        </p:nvSpPr>
        <p:spPr>
          <a:xfrm>
            <a:off x="557463" y="1646516"/>
            <a:ext cx="10270958" cy="3567708"/>
          </a:xfrm>
          <a:prstGeom prst="rect">
            <a:avLst/>
          </a:prstGeom>
          <a:noFill/>
        </p:spPr>
        <p:txBody>
          <a:bodyPr wrap="square" lIns="91440" tIns="45720" rIns="91440" bIns="45720" anchor="t">
            <a:spAutoFit/>
          </a:bodyPr>
          <a:lstStyle/>
          <a:p>
            <a:pPr algn="just">
              <a:lnSpc>
                <a:spcPct val="150000"/>
              </a:lnSpc>
              <a:spcBef>
                <a:spcPts val="600"/>
              </a:spcBef>
              <a:spcAft>
                <a:spcPts val="600"/>
              </a:spcAft>
            </a:pPr>
            <a:r>
              <a:rPr lang="es-ES" sz="1600" noProof="0" dirty="0">
                <a:solidFill>
                  <a:schemeClr val="accent1"/>
                </a:solidFill>
              </a:rPr>
              <a:t>Esta unidad está diseñada para cubrir todos los aspectos de las </a:t>
            </a:r>
            <a:r>
              <a:rPr lang="es-ES" sz="1600" b="1" noProof="0" dirty="0">
                <a:solidFill>
                  <a:schemeClr val="accent1"/>
                </a:solidFill>
              </a:rPr>
              <a:t>herramientas de marketing</a:t>
            </a:r>
            <a:r>
              <a:rPr lang="es-ES" sz="1600" noProof="0" dirty="0">
                <a:solidFill>
                  <a:schemeClr val="accent1"/>
                </a:solidFill>
              </a:rPr>
              <a:t>. Al completar esta unidad con éxito, conocerás algunas habilidades prácticas importantes para las herramientas de marketing. </a:t>
            </a:r>
          </a:p>
          <a:p>
            <a:pPr algn="just">
              <a:lnSpc>
                <a:spcPct val="150000"/>
              </a:lnSpc>
              <a:spcBef>
                <a:spcPts val="600"/>
              </a:spcBef>
              <a:spcAft>
                <a:spcPts val="600"/>
              </a:spcAft>
            </a:pPr>
            <a:r>
              <a:rPr lang="es-ES" sz="1600" noProof="0" dirty="0">
                <a:solidFill>
                  <a:schemeClr val="accent1"/>
                </a:solidFill>
              </a:rPr>
              <a:t>Esta unidad cubre la aplicación de </a:t>
            </a:r>
            <a:r>
              <a:rPr lang="es-ES" sz="1600" b="1" noProof="0" dirty="0">
                <a:solidFill>
                  <a:schemeClr val="accent1"/>
                </a:solidFill>
              </a:rPr>
              <a:t>MaxQDA</a:t>
            </a:r>
            <a:r>
              <a:rPr lang="es-ES" sz="1600" noProof="0" dirty="0">
                <a:solidFill>
                  <a:schemeClr val="accent1"/>
                </a:solidFill>
              </a:rPr>
              <a:t>, un software clave de análisis de datos cualitativos ampliamente utilizado en la investigación de mercados. MaxQDA es fundamental para analizar e interpretar datos cualitativos, especialmente para obtener información sobre el comportamiento de los consumidores y evaluar la percepción de las marcas.  Aprenderás a utilizar esta potente herramienta para medir y comprender sistemáticamente las percepciones de los consumidores, lo que te permitirá tomar decisiones estratégicas más matizadas e informadas en contextos de marketing y creación de marcas.</a:t>
            </a:r>
            <a:r>
              <a:rPr lang="es-ES" noProof="0" dirty="0"/>
              <a:t>​</a:t>
            </a:r>
          </a:p>
        </p:txBody>
      </p:sp>
    </p:spTree>
    <p:extLst>
      <p:ext uri="{BB962C8B-B14F-4D97-AF65-F5344CB8AC3E}">
        <p14:creationId xmlns:p14="http://schemas.microsoft.com/office/powerpoint/2010/main" val="8452490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E59B3-6C94-B12E-4D00-CE5FFC989D37}"/>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D9296E11-D7C9-80B6-37B2-D53B421B8BDD}"/>
              </a:ext>
            </a:extLst>
          </p:cNvPr>
          <p:cNvSpPr txBox="1"/>
          <p:nvPr/>
        </p:nvSpPr>
        <p:spPr>
          <a:xfrm>
            <a:off x="-234622" y="332191"/>
            <a:ext cx="10610461" cy="744499"/>
          </a:xfrm>
          <a:prstGeom prst="rect">
            <a:avLst/>
          </a:prstGeom>
          <a:noFill/>
        </p:spPr>
        <p:txBody>
          <a:bodyPr wrap="square" lIns="91440" tIns="45720" rIns="91440" bIns="45720" rtlCol="0" anchor="t">
            <a:spAutoFit/>
          </a:bodyPr>
          <a:lstStyle/>
          <a:p>
            <a:pPr algn="ctr">
              <a:lnSpc>
                <a:spcPct val="150000"/>
              </a:lnSpc>
            </a:pPr>
            <a:r>
              <a:rPr lang="es-ES" sz="3200" noProof="0" dirty="0">
                <a:solidFill>
                  <a:schemeClr val="bg2"/>
                </a:solidFill>
                <a:latin typeface="+mj-lt"/>
              </a:rPr>
              <a:t>Introducción a las herramientas de marketing</a:t>
            </a:r>
            <a:r>
              <a:rPr lang="es-ES" sz="3200" b="1" noProof="0" dirty="0">
                <a:solidFill>
                  <a:schemeClr val="bg2"/>
                </a:solidFill>
              </a:rPr>
              <a:t>​</a:t>
            </a:r>
          </a:p>
        </p:txBody>
      </p:sp>
      <p:sp>
        <p:nvSpPr>
          <p:cNvPr id="4" name="Metin kutusu 3">
            <a:extLst>
              <a:ext uri="{FF2B5EF4-FFF2-40B4-BE49-F238E27FC236}">
                <a16:creationId xmlns:a16="http://schemas.microsoft.com/office/drawing/2014/main" id="{BE4A992F-1537-A230-88FE-74BA93861BA9}"/>
              </a:ext>
            </a:extLst>
          </p:cNvPr>
          <p:cNvSpPr txBox="1"/>
          <p:nvPr/>
        </p:nvSpPr>
        <p:spPr>
          <a:xfrm>
            <a:off x="646692" y="1356459"/>
            <a:ext cx="10610461" cy="4167872"/>
          </a:xfrm>
          <a:prstGeom prst="rect">
            <a:avLst/>
          </a:prstGeom>
          <a:noFill/>
        </p:spPr>
        <p:txBody>
          <a:bodyPr wrap="square">
            <a:spAutoFit/>
          </a:bodyPr>
          <a:lstStyle/>
          <a:p>
            <a:pPr algn="just" rtl="0" fontAlgn="base">
              <a:lnSpc>
                <a:spcPct val="150000"/>
              </a:lnSpc>
              <a:spcBef>
                <a:spcPts val="600"/>
              </a:spcBef>
            </a:pPr>
            <a:r>
              <a:rPr lang="es-ES" sz="1600" b="0" i="0" noProof="0" dirty="0">
                <a:solidFill>
                  <a:srgbClr val="000000"/>
                </a:solidFill>
                <a:effectLst/>
                <a:latin typeface="Raleway "/>
              </a:rPr>
              <a:t>Las herramientas de marketing son instrumentos eficaces para hacer llegar sus productos y servicios al consumidor final. Las herramientas de marketing pueden utilizarse con diversos fines, por ejemplo, para aumentar el poder de venta de su producto o servicio, analizar la información sobre el consumidor o aumentar la cuota de mercado.​</a:t>
            </a:r>
          </a:p>
          <a:p>
            <a:pPr algn="just" rtl="0" fontAlgn="base">
              <a:lnSpc>
                <a:spcPct val="150000"/>
              </a:lnSpc>
              <a:spcBef>
                <a:spcPts val="600"/>
              </a:spcBef>
            </a:pPr>
            <a:endParaRPr lang="es-ES" sz="1600" b="1" i="0" noProof="0" dirty="0">
              <a:solidFill>
                <a:srgbClr val="000000"/>
              </a:solidFill>
              <a:effectLst/>
              <a:latin typeface="Raleway "/>
            </a:endParaRPr>
          </a:p>
          <a:p>
            <a:pPr algn="just" rtl="0" fontAlgn="base">
              <a:lnSpc>
                <a:spcPct val="150000"/>
              </a:lnSpc>
              <a:spcBef>
                <a:spcPts val="600"/>
              </a:spcBef>
            </a:pPr>
            <a:r>
              <a:rPr lang="es-ES" sz="1600" b="1" i="0" noProof="0" dirty="0">
                <a:solidFill>
                  <a:srgbClr val="000000"/>
                </a:solidFill>
                <a:effectLst/>
                <a:latin typeface="Raleway "/>
              </a:rPr>
              <a:t>A continuación, se enumeran algunos métodos de herramientas de marketing recientemente populares y ejemplos de enfoques.​</a:t>
            </a:r>
          </a:p>
          <a:p>
            <a:pPr marL="800100" lvl="1" indent="-342900" algn="just" fontAlgn="base">
              <a:lnSpc>
                <a:spcPct val="150000"/>
              </a:lnSpc>
              <a:spcBef>
                <a:spcPts val="600"/>
              </a:spcBef>
              <a:buFont typeface="+mj-lt"/>
              <a:buAutoNum type="arabicPeriod"/>
            </a:pPr>
            <a:r>
              <a:rPr lang="es-ES" sz="1600" b="0" i="0" noProof="0" dirty="0">
                <a:solidFill>
                  <a:srgbClr val="000000"/>
                </a:solidFill>
                <a:effectLst/>
                <a:latin typeface="Raleway "/>
              </a:rPr>
              <a:t>Métodos de marketing directo: Tele Marketing, E-Mail Marketing, SMS-Marketing, Live Chat...​</a:t>
            </a:r>
          </a:p>
          <a:p>
            <a:pPr marL="800100" lvl="1" indent="-342900" algn="just" fontAlgn="base">
              <a:lnSpc>
                <a:spcPct val="150000"/>
              </a:lnSpc>
              <a:spcBef>
                <a:spcPts val="600"/>
              </a:spcBef>
              <a:buFont typeface="+mj-lt"/>
              <a:buAutoNum type="arabicPeriod"/>
            </a:pPr>
            <a:r>
              <a:rPr lang="es-ES" sz="1600" b="0" i="0" noProof="0" dirty="0">
                <a:solidFill>
                  <a:srgbClr val="000000"/>
                </a:solidFill>
                <a:effectLst/>
                <a:latin typeface="Raleway "/>
              </a:rPr>
              <a:t>Medios sociales y marketing de contenidos:  Enfoque SEO y SEM (anuncios, pop-ups, blogging, etc.)​</a:t>
            </a:r>
          </a:p>
          <a:p>
            <a:pPr marL="800100" lvl="1" indent="-342900" algn="just" fontAlgn="base">
              <a:lnSpc>
                <a:spcPct val="150000"/>
              </a:lnSpc>
              <a:spcBef>
                <a:spcPts val="600"/>
              </a:spcBef>
              <a:buFont typeface="+mj-lt"/>
              <a:buAutoNum type="arabicPeriod"/>
            </a:pPr>
            <a:r>
              <a:rPr lang="es-ES" sz="1600" b="0" i="0" noProof="0" dirty="0">
                <a:solidFill>
                  <a:srgbClr val="000000"/>
                </a:solidFill>
                <a:effectLst/>
                <a:latin typeface="Raleway "/>
              </a:rPr>
              <a:t>Marketing con Gestión de la Percepción: Marketing de Influencers</a:t>
            </a:r>
            <a:r>
              <a:rPr lang="es-ES" sz="1800" b="0" i="0" noProof="0" dirty="0">
                <a:solidFill>
                  <a:srgbClr val="000000"/>
                </a:solidFill>
                <a:effectLst/>
                <a:latin typeface="Raleway "/>
              </a:rPr>
              <a:t>​</a:t>
            </a:r>
          </a:p>
        </p:txBody>
      </p:sp>
    </p:spTree>
    <p:extLst>
      <p:ext uri="{BB962C8B-B14F-4D97-AF65-F5344CB8AC3E}">
        <p14:creationId xmlns:p14="http://schemas.microsoft.com/office/powerpoint/2010/main" val="203109187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E2A75-FA21-064B-F2F2-5F1BB0D6D8B1}"/>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E5366452-84CF-F9CE-FF4D-9750AADBDE1E}"/>
              </a:ext>
            </a:extLst>
          </p:cNvPr>
          <p:cNvSpPr txBox="1"/>
          <p:nvPr/>
        </p:nvSpPr>
        <p:spPr>
          <a:xfrm>
            <a:off x="332511" y="741110"/>
            <a:ext cx="11696172" cy="5016758"/>
          </a:xfrm>
          <a:prstGeom prst="rect">
            <a:avLst/>
          </a:prstGeom>
          <a:noFill/>
        </p:spPr>
        <p:txBody>
          <a:bodyPr wrap="square" lIns="91440" tIns="45720" rIns="91440" bIns="45720" anchor="t">
            <a:spAutoFit/>
          </a:bodyPr>
          <a:lstStyle/>
          <a:p>
            <a:pPr algn="just" rtl="0" fontAlgn="base"/>
            <a:r>
              <a:rPr lang="es-ES" sz="1600" i="0" noProof="0" dirty="0">
                <a:solidFill>
                  <a:schemeClr val="accent1"/>
                </a:solidFill>
                <a:effectLst/>
                <a:latin typeface="Raleway "/>
              </a:rPr>
              <a:t>Los métodos de marketing directo se utilizan para </a:t>
            </a:r>
            <a:r>
              <a:rPr lang="es-ES" sz="1600" b="1" i="0" noProof="0" dirty="0">
                <a:solidFill>
                  <a:schemeClr val="accent1"/>
                </a:solidFill>
                <a:effectLst/>
                <a:latin typeface="Raleway "/>
              </a:rPr>
              <a:t>aumentar las ventas y la fidelidad de los clientes, crear lealtad a la marca, encontrar nuevos clientes, promocionar productos o servicios, o comunicar i</a:t>
            </a:r>
            <a:r>
              <a:rPr lang="es-ES" sz="1600" i="0" noProof="0" dirty="0">
                <a:solidFill>
                  <a:schemeClr val="accent1"/>
                </a:solidFill>
                <a:effectLst/>
                <a:latin typeface="Raleway "/>
              </a:rPr>
              <a:t>nformación importante llegando directamente al consumidor.</a:t>
            </a:r>
          </a:p>
          <a:p>
            <a:pPr algn="just" rtl="0" fontAlgn="base"/>
            <a:endParaRPr lang="es-ES" sz="1600" dirty="0">
              <a:solidFill>
                <a:schemeClr val="accent1"/>
              </a:solidFill>
              <a:latin typeface="Raleway "/>
            </a:endParaRPr>
          </a:p>
          <a:p>
            <a:pPr algn="just" rtl="0" fontAlgn="base"/>
            <a:r>
              <a:rPr lang="es-ES" sz="1600" i="0" noProof="0" dirty="0">
                <a:solidFill>
                  <a:schemeClr val="accent1"/>
                </a:solidFill>
                <a:effectLst/>
                <a:latin typeface="Raleway "/>
              </a:rPr>
              <a:t>Significa captar al público objetivo a través de diferentes canales digitales como el correo electrónico, los SMS o las llamadas telefónicas y el chat en directo, o a través de la comunicación cara a cara como los puestos callejeros o la participación en ferias. La repetición periódica de estos métodos de marketing de finalización rápida es un método preferido desde hace muchos años, especialmente para las «ventas calientes».</a:t>
            </a:r>
            <a:endParaRPr lang="es-ES" sz="1600" i="0" noProof="0" dirty="0">
              <a:solidFill>
                <a:srgbClr val="000000"/>
              </a:solidFill>
              <a:effectLst/>
              <a:latin typeface="Raleway "/>
            </a:endParaRPr>
          </a:p>
          <a:p>
            <a:pPr algn="just" rtl="0" fontAlgn="base"/>
            <a:endParaRPr lang="es-ES" sz="1600" noProof="0" dirty="0">
              <a:solidFill>
                <a:srgbClr val="000000"/>
              </a:solidFill>
              <a:latin typeface="Raleway "/>
            </a:endParaRPr>
          </a:p>
          <a:p>
            <a:pPr lvl="1" algn="just" fontAlgn="base"/>
            <a:r>
              <a:rPr lang="es-ES" sz="1600" noProof="0" dirty="0">
                <a:solidFill>
                  <a:schemeClr val="bg1"/>
                </a:solidFill>
                <a:latin typeface="Raleway "/>
                <a:hlinkClick r:id="rId3">
                  <a:extLst>
                    <a:ext uri="{A12FA001-AC4F-418D-AE19-62706E023703}">
                      <ahyp:hlinkClr xmlns:ahyp="http://schemas.microsoft.com/office/drawing/2018/hyperlinkcolor" val="tx"/>
                    </a:ext>
                  </a:extLst>
                </a:hlinkClick>
              </a:rPr>
              <a:t>Shopify Email</a:t>
            </a:r>
            <a:r>
              <a:rPr lang="es-ES" sz="1600" noProof="0" dirty="0">
                <a:solidFill>
                  <a:schemeClr val="bg1"/>
                </a:solidFill>
                <a:latin typeface="Raleway "/>
              </a:rPr>
              <a:t>, </a:t>
            </a:r>
            <a:r>
              <a:rPr lang="es-ES" sz="1600" noProof="0" dirty="0">
                <a:solidFill>
                  <a:schemeClr val="bg1"/>
                </a:solidFill>
                <a:latin typeface="Raleway "/>
                <a:hlinkClick r:id="rId4">
                  <a:extLst>
                    <a:ext uri="{A12FA001-AC4F-418D-AE19-62706E023703}">
                      <ahyp:hlinkClr xmlns:ahyp="http://schemas.microsoft.com/office/drawing/2018/hyperlinkcolor" val="tx"/>
                    </a:ext>
                  </a:extLst>
                </a:hlinkClick>
              </a:rPr>
              <a:t>Mailchimp</a:t>
            </a:r>
            <a:r>
              <a:rPr lang="es-ES" sz="1600" noProof="0" dirty="0">
                <a:solidFill>
                  <a:schemeClr val="bg1"/>
                </a:solidFill>
                <a:latin typeface="Raleway "/>
              </a:rPr>
              <a:t>, </a:t>
            </a:r>
            <a:r>
              <a:rPr lang="es-ES" sz="1600" noProof="0" dirty="0">
                <a:solidFill>
                  <a:schemeClr val="bg1"/>
                </a:solidFill>
                <a:latin typeface="Raleway "/>
                <a:hlinkClick r:id="rId5">
                  <a:extLst>
                    <a:ext uri="{A12FA001-AC4F-418D-AE19-62706E023703}">
                      <ahyp:hlinkClr xmlns:ahyp="http://schemas.microsoft.com/office/drawing/2018/hyperlinkcolor" val="tx"/>
                    </a:ext>
                  </a:extLst>
                </a:hlinkClick>
              </a:rPr>
              <a:t>Klaviyo</a:t>
            </a:r>
            <a:r>
              <a:rPr lang="es-ES" sz="1600" noProof="0" dirty="0">
                <a:solidFill>
                  <a:schemeClr val="bg1"/>
                </a:solidFill>
                <a:latin typeface="Raleway "/>
              </a:rPr>
              <a:t> and </a:t>
            </a:r>
            <a:r>
              <a:rPr lang="es-ES" sz="1600" noProof="0" dirty="0">
                <a:solidFill>
                  <a:schemeClr val="bg1"/>
                </a:solidFill>
                <a:latin typeface="Raleway "/>
                <a:hlinkClick r:id="rId6">
                  <a:extLst>
                    <a:ext uri="{A12FA001-AC4F-418D-AE19-62706E023703}">
                      <ahyp:hlinkClr xmlns:ahyp="http://schemas.microsoft.com/office/drawing/2018/hyperlinkcolor" val="tx"/>
                    </a:ext>
                  </a:extLst>
                </a:hlinkClick>
              </a:rPr>
              <a:t>Automizely</a:t>
            </a:r>
            <a:r>
              <a:rPr lang="es-ES" sz="1600" noProof="0" dirty="0">
                <a:solidFill>
                  <a:schemeClr val="bg1"/>
                </a:solidFill>
                <a:latin typeface="Raleway "/>
              </a:rPr>
              <a:t> </a:t>
            </a:r>
            <a:r>
              <a:rPr lang="es-ES" sz="1600" dirty="0">
                <a:solidFill>
                  <a:srgbClr val="000000"/>
                </a:solidFill>
                <a:latin typeface="Raleway "/>
              </a:rPr>
              <a:t>son ejemplos y herramientas efectivas que se pueden usar para marketing vía emails</a:t>
            </a:r>
            <a:r>
              <a:rPr lang="es-ES" sz="1600" noProof="0" dirty="0">
                <a:solidFill>
                  <a:srgbClr val="000000"/>
                </a:solidFill>
                <a:latin typeface="Raleway "/>
              </a:rPr>
              <a:t>. ​</a:t>
            </a:r>
          </a:p>
          <a:p>
            <a:pPr algn="just" rtl="0" fontAlgn="base"/>
            <a:endParaRPr lang="es-ES" sz="1600" noProof="0" dirty="0">
              <a:solidFill>
                <a:srgbClr val="000000"/>
              </a:solidFill>
              <a:latin typeface="Raleway "/>
            </a:endParaRPr>
          </a:p>
          <a:p>
            <a:pPr algn="just" rtl="0" fontAlgn="base"/>
            <a:r>
              <a:rPr lang="es-ES" sz="1600" i="0" noProof="0" dirty="0">
                <a:solidFill>
                  <a:schemeClr val="accent1"/>
                </a:solidFill>
                <a:effectLst/>
                <a:latin typeface="Raleway "/>
              </a:rPr>
              <a:t>Los medios sociales y los métodos de marketing de contenidos son la creación de nuevos contenidos (vídeo, foto, texto, etc.) y la asociación de estos contenidos con productos y/o la promoción independiente de las características de los productos con los consumidores a través de canales de medios sociales (Instagram, TikTok, etc.). Hoy en día, este enfoque, que también se utiliza junto con el «marketing de influencers», se ha popularizado especialmente con el creciente uso de la digitalización y los medios sociales.</a:t>
            </a:r>
          </a:p>
          <a:p>
            <a:pPr algn="just" rtl="0" fontAlgn="base"/>
            <a:endParaRPr lang="es-ES" sz="1600" noProof="0" dirty="0">
              <a:solidFill>
                <a:srgbClr val="000000"/>
              </a:solidFill>
              <a:latin typeface="Raleway "/>
            </a:endParaRPr>
          </a:p>
          <a:p>
            <a:pPr lvl="1" algn="just" fontAlgn="base"/>
            <a:r>
              <a:rPr lang="es-ES" sz="1600" i="0" noProof="0" dirty="0">
                <a:solidFill>
                  <a:schemeClr val="bg1"/>
                </a:solidFill>
                <a:effectLst/>
                <a:latin typeface="Raleway "/>
                <a:hlinkClick r:id="rId7">
                  <a:extLst>
                    <a:ext uri="{A12FA001-AC4F-418D-AE19-62706E023703}">
                      <ahyp:hlinkClr xmlns:ahyp="http://schemas.microsoft.com/office/drawing/2018/hyperlinkcolor" val="tx"/>
                    </a:ext>
                  </a:extLst>
                </a:hlinkClick>
              </a:rPr>
              <a:t>Buffer</a:t>
            </a:r>
            <a:r>
              <a:rPr lang="es-ES" sz="1600" i="0" noProof="0" dirty="0">
                <a:solidFill>
                  <a:srgbClr val="000000"/>
                </a:solidFill>
                <a:effectLst/>
                <a:latin typeface="Raleway "/>
              </a:rPr>
              <a:t>, </a:t>
            </a:r>
            <a:r>
              <a:rPr lang="es-ES" sz="1600" i="0" noProof="0" dirty="0">
                <a:solidFill>
                  <a:schemeClr val="bg1"/>
                </a:solidFill>
                <a:effectLst/>
                <a:latin typeface="Raleway "/>
                <a:hlinkClick r:id="rId8">
                  <a:extLst>
                    <a:ext uri="{A12FA001-AC4F-418D-AE19-62706E023703}">
                      <ahyp:hlinkClr xmlns:ahyp="http://schemas.microsoft.com/office/drawing/2018/hyperlinkcolor" val="tx"/>
                    </a:ext>
                  </a:extLst>
                </a:hlinkClick>
              </a:rPr>
              <a:t>Hootsuite</a:t>
            </a:r>
            <a:r>
              <a:rPr lang="es-ES" sz="1600" i="0" noProof="0" dirty="0">
                <a:solidFill>
                  <a:srgbClr val="000000"/>
                </a:solidFill>
                <a:effectLst/>
                <a:latin typeface="Raleway "/>
              </a:rPr>
              <a:t>, </a:t>
            </a:r>
            <a:r>
              <a:rPr lang="es-ES" sz="1600" i="0" noProof="0" dirty="0">
                <a:solidFill>
                  <a:schemeClr val="bg1"/>
                </a:solidFill>
                <a:effectLst/>
                <a:latin typeface="Raleway "/>
                <a:hlinkClick r:id="rId9">
                  <a:extLst>
                    <a:ext uri="{A12FA001-AC4F-418D-AE19-62706E023703}">
                      <ahyp:hlinkClr xmlns:ahyp="http://schemas.microsoft.com/office/drawing/2018/hyperlinkcolor" val="tx"/>
                    </a:ext>
                  </a:extLst>
                </a:hlinkClick>
              </a:rPr>
              <a:t>Canva</a:t>
            </a:r>
            <a:r>
              <a:rPr lang="es-ES" sz="1600" i="0" noProof="0" dirty="0">
                <a:solidFill>
                  <a:srgbClr val="000000"/>
                </a:solidFill>
                <a:effectLst/>
                <a:latin typeface="Raleway "/>
              </a:rPr>
              <a:t>, </a:t>
            </a:r>
            <a:r>
              <a:rPr lang="es-ES" sz="1600" i="0" noProof="0" dirty="0">
                <a:solidFill>
                  <a:schemeClr val="bg1"/>
                </a:solidFill>
                <a:effectLst/>
                <a:latin typeface="Raleway "/>
                <a:hlinkClick r:id="rId10">
                  <a:extLst>
                    <a:ext uri="{A12FA001-AC4F-418D-AE19-62706E023703}">
                      <ahyp:hlinkClr xmlns:ahyp="http://schemas.microsoft.com/office/drawing/2018/hyperlinkcolor" val="tx"/>
                    </a:ext>
                  </a:extLst>
                </a:hlinkClick>
              </a:rPr>
              <a:t>BuzzSumo</a:t>
            </a:r>
            <a:r>
              <a:rPr lang="es-ES" sz="1600" i="0" noProof="0" dirty="0">
                <a:solidFill>
                  <a:srgbClr val="000000"/>
                </a:solidFill>
                <a:effectLst/>
                <a:latin typeface="Raleway "/>
              </a:rPr>
              <a:t> and </a:t>
            </a:r>
            <a:r>
              <a:rPr lang="es-ES" sz="1600" i="0" noProof="0" dirty="0">
                <a:solidFill>
                  <a:schemeClr val="bg1"/>
                </a:solidFill>
                <a:effectLst/>
                <a:latin typeface="Raleway "/>
                <a:hlinkClick r:id="rId11">
                  <a:extLst>
                    <a:ext uri="{A12FA001-AC4F-418D-AE19-62706E023703}">
                      <ahyp:hlinkClr xmlns:ahyp="http://schemas.microsoft.com/office/drawing/2018/hyperlinkcolor" val="tx"/>
                    </a:ext>
                  </a:extLst>
                </a:hlinkClick>
              </a:rPr>
              <a:t>Promo</a:t>
            </a:r>
            <a:r>
              <a:rPr lang="es-ES" sz="1600" i="0" noProof="0" dirty="0">
                <a:solidFill>
                  <a:srgbClr val="000000"/>
                </a:solidFill>
                <a:effectLst/>
                <a:latin typeface="Raleway "/>
              </a:rPr>
              <a:t> </a:t>
            </a:r>
            <a:r>
              <a:rPr lang="es-ES" sz="1600" dirty="0">
                <a:solidFill>
                  <a:srgbClr val="000000"/>
                </a:solidFill>
                <a:latin typeface="Raleway "/>
              </a:rPr>
              <a:t>son ejemplos y herramientas efectivas que se pueden usar para estos métodos de marketing</a:t>
            </a:r>
            <a:r>
              <a:rPr lang="es-ES" sz="1600" b="0" i="0" noProof="0" dirty="0">
                <a:solidFill>
                  <a:srgbClr val="000000"/>
                </a:solidFill>
                <a:effectLst/>
                <a:latin typeface="Raleway "/>
              </a:rPr>
              <a:t>. ​</a:t>
            </a:r>
          </a:p>
        </p:txBody>
      </p:sp>
      <p:sp>
        <p:nvSpPr>
          <p:cNvPr id="2" name="CasellaDiTesto 1">
            <a:extLst>
              <a:ext uri="{FF2B5EF4-FFF2-40B4-BE49-F238E27FC236}">
                <a16:creationId xmlns:a16="http://schemas.microsoft.com/office/drawing/2014/main" id="{301E2354-5FCD-D9DE-73EB-1F41805D1E11}"/>
              </a:ext>
            </a:extLst>
          </p:cNvPr>
          <p:cNvSpPr txBox="1"/>
          <p:nvPr/>
        </p:nvSpPr>
        <p:spPr>
          <a:xfrm>
            <a:off x="790769" y="-104412"/>
            <a:ext cx="10610461" cy="744499"/>
          </a:xfrm>
          <a:prstGeom prst="rect">
            <a:avLst/>
          </a:prstGeom>
          <a:noFill/>
        </p:spPr>
        <p:txBody>
          <a:bodyPr wrap="square" lIns="91440" tIns="45720" rIns="91440" bIns="45720" rtlCol="0" anchor="t">
            <a:spAutoFit/>
          </a:bodyPr>
          <a:lstStyle/>
          <a:p>
            <a:pPr algn="ctr">
              <a:lnSpc>
                <a:spcPct val="150000"/>
              </a:lnSpc>
            </a:pPr>
            <a:r>
              <a:rPr lang="es-ES" sz="3200" dirty="0">
                <a:solidFill>
                  <a:schemeClr val="bg2"/>
                </a:solidFill>
                <a:latin typeface="+mj-lt"/>
              </a:rPr>
              <a:t>Herramientas de Marketing – 1/3​</a:t>
            </a:r>
          </a:p>
        </p:txBody>
      </p:sp>
      <p:sp>
        <p:nvSpPr>
          <p:cNvPr id="5" name="CuadroTexto 4">
            <a:extLst>
              <a:ext uri="{FF2B5EF4-FFF2-40B4-BE49-F238E27FC236}">
                <a16:creationId xmlns:a16="http://schemas.microsoft.com/office/drawing/2014/main" id="{B3806413-B9E0-9000-DE5D-46ED3215ACAA}"/>
              </a:ext>
            </a:extLst>
          </p:cNvPr>
          <p:cNvSpPr txBox="1"/>
          <p:nvPr/>
        </p:nvSpPr>
        <p:spPr>
          <a:xfrm>
            <a:off x="1385454" y="5759165"/>
            <a:ext cx="10510981" cy="830997"/>
          </a:xfrm>
          <a:prstGeom prst="rect">
            <a:avLst/>
          </a:prstGeom>
          <a:noFill/>
        </p:spPr>
        <p:txBody>
          <a:bodyPr wrap="square">
            <a:spAutoFit/>
          </a:bodyPr>
          <a:lstStyle/>
          <a:p>
            <a:pPr algn="just" rtl="0" fontAlgn="base"/>
            <a:r>
              <a:rPr lang="es-ES" sz="1600" b="0" i="0" noProof="0" dirty="0">
                <a:solidFill>
                  <a:srgbClr val="000000"/>
                </a:solidFill>
                <a:effectLst/>
                <a:latin typeface="Raleway "/>
              </a:rPr>
              <a:t>Mientras que el SEO se centra en la visibilidad orgánica a largo plazo y en la optimización del contenido y la estructura de un sitio web, el SEM contribuye al objetivo último de la visibilidad de los productos y servicios para el consumidor a través de la publicidad digital.</a:t>
            </a:r>
          </a:p>
        </p:txBody>
      </p:sp>
    </p:spTree>
    <p:extLst>
      <p:ext uri="{BB962C8B-B14F-4D97-AF65-F5344CB8AC3E}">
        <p14:creationId xmlns:p14="http://schemas.microsoft.com/office/powerpoint/2010/main" val="9008277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F4238-6D2C-6546-8B8A-93111B64D38A}"/>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B6543EB4-3EDE-6490-057D-1D1CDF65BB75}"/>
              </a:ext>
            </a:extLst>
          </p:cNvPr>
          <p:cNvSpPr txBox="1"/>
          <p:nvPr/>
        </p:nvSpPr>
        <p:spPr>
          <a:xfrm>
            <a:off x="640080" y="1723656"/>
            <a:ext cx="10689336" cy="3139321"/>
          </a:xfrm>
          <a:prstGeom prst="rect">
            <a:avLst/>
          </a:prstGeom>
          <a:noFill/>
        </p:spPr>
        <p:txBody>
          <a:bodyPr wrap="square">
            <a:spAutoFit/>
          </a:bodyPr>
          <a:lstStyle/>
          <a:p>
            <a:pPr algn="just" rtl="0" fontAlgn="base"/>
            <a:r>
              <a:rPr lang="es-ES" i="0" noProof="0" dirty="0">
                <a:solidFill>
                  <a:srgbClr val="000000"/>
                </a:solidFill>
                <a:effectLst/>
                <a:latin typeface="Raleway "/>
              </a:rPr>
              <a:t>Marketing con gestión de la percepción: La gestión de la percepción con marketing de influencers es uno de los métodos de marketing más eficaces utilizados recientemente. Este enfoque, que se centra en acelerar la experiencia del consumidor, se centra en el uso de personas influyentes en Internet que experimentan el producto y el servicio y transfieren sus ideas al consumidor como canal. Esta transferencia puede hacerse a veces a través de posts compartidos en plataformas de medios sociales como Instagram, emisiones de vídeos de prueba de productos o a través del desarrollo de contenidos.</a:t>
            </a:r>
          </a:p>
          <a:p>
            <a:pPr algn="just" rtl="0" fontAlgn="base"/>
            <a:endParaRPr lang="es-ES" b="1" dirty="0">
              <a:solidFill>
                <a:srgbClr val="000000"/>
              </a:solidFill>
              <a:latin typeface="Raleway "/>
              <a:hlinkClick r:id="rId3">
                <a:extLst>
                  <a:ext uri="{A12FA001-AC4F-418D-AE19-62706E023703}">
                    <ahyp:hlinkClr xmlns:ahyp="http://schemas.microsoft.com/office/drawing/2018/hyperlinkcolor" val="tx"/>
                  </a:ext>
                </a:extLst>
              </a:hlinkClick>
            </a:endParaRPr>
          </a:p>
          <a:p>
            <a:pPr algn="just" rtl="0" fontAlgn="base"/>
            <a:r>
              <a:rPr lang="es-ES" i="0" noProof="0" dirty="0">
                <a:solidFill>
                  <a:schemeClr val="bg1"/>
                </a:solidFill>
                <a:effectLst/>
                <a:latin typeface="Raleway "/>
                <a:hlinkClick r:id="rId3">
                  <a:extLst>
                    <a:ext uri="{A12FA001-AC4F-418D-AE19-62706E023703}">
                      <ahyp:hlinkClr xmlns:ahyp="http://schemas.microsoft.com/office/drawing/2018/hyperlinkcolor" val="tx"/>
                    </a:ext>
                  </a:extLst>
                </a:hlinkClick>
              </a:rPr>
              <a:t>Shopify Collabs </a:t>
            </a:r>
            <a:r>
              <a:rPr lang="es-ES" b="0" i="0" noProof="0" dirty="0">
                <a:solidFill>
                  <a:srgbClr val="000000"/>
                </a:solidFill>
                <a:effectLst/>
                <a:latin typeface="Raleway "/>
              </a:rPr>
              <a:t>es ahora una de las plataformas gratuitas y efectivas para encontrar creadores de contenido para presentar tus productos a una nueva audiencia.​</a:t>
            </a:r>
          </a:p>
          <a:p>
            <a:pPr algn="just" rtl="0" fontAlgn="base"/>
            <a:endParaRPr lang="es-ES" noProof="0" dirty="0">
              <a:solidFill>
                <a:srgbClr val="000000"/>
              </a:solidFill>
              <a:latin typeface="Raleway "/>
            </a:endParaRPr>
          </a:p>
        </p:txBody>
      </p:sp>
      <p:sp>
        <p:nvSpPr>
          <p:cNvPr id="2" name="CasellaDiTesto 1">
            <a:extLst>
              <a:ext uri="{FF2B5EF4-FFF2-40B4-BE49-F238E27FC236}">
                <a16:creationId xmlns:a16="http://schemas.microsoft.com/office/drawing/2014/main" id="{BCE8F04E-A306-AFC0-545D-587878276184}"/>
              </a:ext>
            </a:extLst>
          </p:cNvPr>
          <p:cNvSpPr txBox="1"/>
          <p:nvPr/>
        </p:nvSpPr>
        <p:spPr>
          <a:xfrm>
            <a:off x="640080" y="207562"/>
            <a:ext cx="10610461" cy="744499"/>
          </a:xfrm>
          <a:prstGeom prst="rect">
            <a:avLst/>
          </a:prstGeom>
          <a:noFill/>
        </p:spPr>
        <p:txBody>
          <a:bodyPr wrap="square" lIns="91440" tIns="45720" rIns="91440" bIns="45720" rtlCol="0" anchor="t">
            <a:spAutoFit/>
          </a:bodyPr>
          <a:lstStyle/>
          <a:p>
            <a:pPr algn="ctr">
              <a:lnSpc>
                <a:spcPct val="150000"/>
              </a:lnSpc>
            </a:pPr>
            <a:r>
              <a:rPr lang="es-ES" sz="3200" dirty="0">
                <a:solidFill>
                  <a:schemeClr val="bg2"/>
                </a:solidFill>
                <a:latin typeface="+mj-lt"/>
              </a:rPr>
              <a:t>Herramientas de Marketing – 2/3​</a:t>
            </a:r>
          </a:p>
        </p:txBody>
      </p:sp>
    </p:spTree>
    <p:extLst>
      <p:ext uri="{BB962C8B-B14F-4D97-AF65-F5344CB8AC3E}">
        <p14:creationId xmlns:p14="http://schemas.microsoft.com/office/powerpoint/2010/main" val="606032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7B2F0-AB7E-68B2-B73F-71BA2D81B099}"/>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2A05F96C-DDF6-6DC7-C49D-0B5451D825CB}"/>
              </a:ext>
            </a:extLst>
          </p:cNvPr>
          <p:cNvSpPr txBox="1"/>
          <p:nvPr/>
        </p:nvSpPr>
        <p:spPr>
          <a:xfrm>
            <a:off x="446692" y="963838"/>
            <a:ext cx="11406686" cy="3539430"/>
          </a:xfrm>
          <a:prstGeom prst="rect">
            <a:avLst/>
          </a:prstGeom>
          <a:noFill/>
        </p:spPr>
        <p:txBody>
          <a:bodyPr wrap="square">
            <a:spAutoFit/>
          </a:bodyPr>
          <a:lstStyle/>
          <a:p>
            <a:pPr algn="just" rtl="0" fontAlgn="base"/>
            <a:endParaRPr lang="es-ES" sz="1600" noProof="0" dirty="0">
              <a:solidFill>
                <a:schemeClr val="accent1"/>
              </a:solidFill>
              <a:latin typeface="Raleway "/>
            </a:endParaRPr>
          </a:p>
          <a:p>
            <a:pPr algn="ctr" rtl="0" fontAlgn="base"/>
            <a:r>
              <a:rPr lang="es-ES" sz="1600" b="1" i="0" noProof="0" dirty="0">
                <a:solidFill>
                  <a:schemeClr val="accent1"/>
                </a:solidFill>
                <a:effectLst/>
                <a:latin typeface="Raleway "/>
              </a:rPr>
              <a:t>Análisis paso a paso de la percepción del consumidor (campaña) con MaxQDA</a:t>
            </a:r>
          </a:p>
          <a:p>
            <a:pPr algn="just" rtl="0" fontAlgn="base"/>
            <a:endParaRPr lang="es-ES" sz="1600" b="1" dirty="0">
              <a:solidFill>
                <a:srgbClr val="000000"/>
              </a:solidFill>
              <a:latin typeface="Raleway "/>
            </a:endParaRPr>
          </a:p>
          <a:p>
            <a:pPr algn="just" rtl="0" fontAlgn="base"/>
            <a:endParaRPr lang="es-ES" sz="1600" b="1" noProof="0" dirty="0">
              <a:solidFill>
                <a:srgbClr val="000000"/>
              </a:solidFill>
              <a:latin typeface="Raleway "/>
            </a:endParaRPr>
          </a:p>
          <a:p>
            <a:pPr algn="just" rtl="0" fontAlgn="base"/>
            <a:r>
              <a:rPr lang="es-ES" sz="1600" i="0" noProof="0" dirty="0">
                <a:solidFill>
                  <a:srgbClr val="000000"/>
                </a:solidFill>
                <a:effectLst/>
                <a:latin typeface="Raleway "/>
              </a:rPr>
              <a:t>MaxQDA es un </a:t>
            </a:r>
            <a:r>
              <a:rPr lang="es-ES" sz="1600" b="1" i="0" noProof="0" dirty="0">
                <a:solidFill>
                  <a:srgbClr val="000000"/>
                </a:solidFill>
                <a:effectLst/>
                <a:latin typeface="Raleway "/>
              </a:rPr>
              <a:t>software de investigación utilizado para métodos de investigación cualitativa</a:t>
            </a:r>
            <a:r>
              <a:rPr lang="es-ES" sz="1600" i="0" noProof="0" dirty="0">
                <a:solidFill>
                  <a:srgbClr val="000000"/>
                </a:solidFill>
                <a:effectLst/>
                <a:latin typeface="Raleway "/>
              </a:rPr>
              <a:t>. Es una herramienta muy utilizada para analizar diálogos y fotografías/visuales obtenidos mediante investigación de campo, como entrevistas en profundidad, reuniones de grupos focales, investigación etnográfica... Además, MaxQDA es una herramienta rápida, práctica y muy sencilla para proporcionar valoraciones del consumidor a través de los medios sociales gracias a su plugin de análisis de medios sociales. En esta sección, analizaremos el impacto de la campaña preparada por la marca X en el consumidor a través de #hashtage utilizando MaxQDA. </a:t>
            </a:r>
          </a:p>
          <a:p>
            <a:pPr algn="just" rtl="0" fontAlgn="base"/>
            <a:endParaRPr lang="es-ES" sz="1600" dirty="0">
              <a:solidFill>
                <a:srgbClr val="000000"/>
              </a:solidFill>
              <a:latin typeface="Raleway "/>
            </a:endParaRPr>
          </a:p>
          <a:p>
            <a:pPr algn="just" rtl="0" fontAlgn="base"/>
            <a:r>
              <a:rPr lang="es-ES" sz="1600" i="0" noProof="0" dirty="0">
                <a:solidFill>
                  <a:srgbClr val="000000"/>
                </a:solidFill>
                <a:effectLst/>
                <a:latin typeface="Raleway "/>
              </a:rPr>
              <a:t>Las operaciones realizadas en el análisis de campañas pueden adaptarse y utilizarse para diferentes fines, como la opinión sobre productos y servicios, el análisis de la competencia, como «¿qué se dice de las marcas de la competencia en los medios sociales?</a:t>
            </a:r>
          </a:p>
        </p:txBody>
      </p:sp>
      <p:sp>
        <p:nvSpPr>
          <p:cNvPr id="5" name="TextBox 4">
            <a:extLst>
              <a:ext uri="{FF2B5EF4-FFF2-40B4-BE49-F238E27FC236}">
                <a16:creationId xmlns:a16="http://schemas.microsoft.com/office/drawing/2014/main" id="{BDFF7D00-FEE4-5745-6BA5-750401559E7D}"/>
              </a:ext>
            </a:extLst>
          </p:cNvPr>
          <p:cNvSpPr txBox="1"/>
          <p:nvPr/>
        </p:nvSpPr>
        <p:spPr>
          <a:xfrm>
            <a:off x="7415408" y="6271879"/>
            <a:ext cx="3878412" cy="553998"/>
          </a:xfrm>
          <a:prstGeom prst="rect">
            <a:avLst/>
          </a:prstGeom>
          <a:noFill/>
        </p:spPr>
        <p:txBody>
          <a:bodyPr wrap="square" rtlCol="0">
            <a:spAutoFit/>
          </a:bodyPr>
          <a:lstStyle/>
          <a:p>
            <a:r>
              <a:rPr lang="es-ES" sz="1000" dirty="0">
                <a:solidFill>
                  <a:schemeClr val="accent1"/>
                </a:solidFill>
              </a:rPr>
              <a:t>Fuente</a:t>
            </a:r>
            <a:r>
              <a:rPr lang="es-ES" sz="1000" noProof="0" dirty="0">
                <a:solidFill>
                  <a:schemeClr val="accent1"/>
                </a:solidFill>
              </a:rPr>
              <a:t>: Sesión de investigación: Investigación de los factores que influyen en la atención del público en la publicidad del Ramadán por el canal oficial MAXQDA</a:t>
            </a:r>
          </a:p>
        </p:txBody>
      </p:sp>
      <p:sp>
        <p:nvSpPr>
          <p:cNvPr id="8" name="Rettangolo con angoli arrotondati 12">
            <a:extLst>
              <a:ext uri="{FF2B5EF4-FFF2-40B4-BE49-F238E27FC236}">
                <a16:creationId xmlns:a16="http://schemas.microsoft.com/office/drawing/2014/main" id="{F1FD245E-E02E-B1D6-16AD-6282DCCE9379}"/>
              </a:ext>
            </a:extLst>
          </p:cNvPr>
          <p:cNvSpPr/>
          <p:nvPr/>
        </p:nvSpPr>
        <p:spPr>
          <a:xfrm>
            <a:off x="2634735" y="4728357"/>
            <a:ext cx="3385888" cy="1374706"/>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s-ES" sz="1200" noProof="0" dirty="0">
                <a:solidFill>
                  <a:schemeClr val="accent1"/>
                </a:solidFill>
              </a:rPr>
              <a:t>En este estudio se comprenderá con mayor profundidad la atención del público hacia los anuncios durante el Ramadán, combinando entrevistas cualitativas con datos cuantitativos de seguimiento ocular mediante MaxQDA</a:t>
            </a:r>
            <a:endParaRPr lang="es-ES" sz="1200" noProof="0" dirty="0"/>
          </a:p>
        </p:txBody>
      </p:sp>
      <p:sp>
        <p:nvSpPr>
          <p:cNvPr id="9" name="Freccia in giù 2">
            <a:extLst>
              <a:ext uri="{FF2B5EF4-FFF2-40B4-BE49-F238E27FC236}">
                <a16:creationId xmlns:a16="http://schemas.microsoft.com/office/drawing/2014/main" id="{C06CCC76-DB37-F643-D25C-16E2A3F22247}"/>
              </a:ext>
            </a:extLst>
          </p:cNvPr>
          <p:cNvSpPr/>
          <p:nvPr/>
        </p:nvSpPr>
        <p:spPr>
          <a:xfrm rot="16200000">
            <a:off x="6721593" y="5157939"/>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noProof="0" dirty="0"/>
          </a:p>
        </p:txBody>
      </p:sp>
      <p:pic>
        <p:nvPicPr>
          <p:cNvPr id="6" name="Çevrimiçi Medya 5" title="Research Session: Investigating Factors Influencing Audience Attention in Ramadan Advertising">
            <a:hlinkClick r:id="" action="ppaction://media"/>
            <a:extLst>
              <a:ext uri="{FF2B5EF4-FFF2-40B4-BE49-F238E27FC236}">
                <a16:creationId xmlns:a16="http://schemas.microsoft.com/office/drawing/2014/main" id="{C351FDA6-2820-C5C1-7302-BD651B5BB582}"/>
              </a:ext>
            </a:extLst>
          </p:cNvPr>
          <p:cNvPicPr>
            <a:picLocks noRot="1" noChangeAspect="1"/>
          </p:cNvPicPr>
          <p:nvPr>
            <a:videoFile r:link="rId1"/>
          </p:nvPr>
        </p:nvPicPr>
        <p:blipFill>
          <a:blip r:embed="rId4"/>
          <a:stretch>
            <a:fillRect/>
          </a:stretch>
        </p:blipFill>
        <p:spPr>
          <a:xfrm>
            <a:off x="7656394" y="4405200"/>
            <a:ext cx="3082537" cy="1740272"/>
          </a:xfrm>
          <a:prstGeom prst="rect">
            <a:avLst/>
          </a:prstGeom>
        </p:spPr>
      </p:pic>
      <p:sp>
        <p:nvSpPr>
          <p:cNvPr id="2" name="CasellaDiTesto 1">
            <a:extLst>
              <a:ext uri="{FF2B5EF4-FFF2-40B4-BE49-F238E27FC236}">
                <a16:creationId xmlns:a16="http://schemas.microsoft.com/office/drawing/2014/main" id="{93A10D4B-C42F-5CDE-B11E-EA2542B161B6}"/>
              </a:ext>
            </a:extLst>
          </p:cNvPr>
          <p:cNvSpPr txBox="1"/>
          <p:nvPr/>
        </p:nvSpPr>
        <p:spPr>
          <a:xfrm>
            <a:off x="578802" y="167552"/>
            <a:ext cx="10610461" cy="744499"/>
          </a:xfrm>
          <a:prstGeom prst="rect">
            <a:avLst/>
          </a:prstGeom>
          <a:noFill/>
        </p:spPr>
        <p:txBody>
          <a:bodyPr wrap="square" lIns="91440" tIns="45720" rIns="91440" bIns="45720" rtlCol="0" anchor="t">
            <a:spAutoFit/>
          </a:bodyPr>
          <a:lstStyle/>
          <a:p>
            <a:pPr algn="ctr">
              <a:lnSpc>
                <a:spcPct val="150000"/>
              </a:lnSpc>
            </a:pPr>
            <a:r>
              <a:rPr lang="es-ES" sz="3200" dirty="0">
                <a:solidFill>
                  <a:schemeClr val="bg2"/>
                </a:solidFill>
                <a:latin typeface="+mj-lt"/>
              </a:rPr>
              <a:t>Herramientas de Marketing – 3/3​</a:t>
            </a:r>
          </a:p>
        </p:txBody>
      </p:sp>
    </p:spTree>
    <p:extLst>
      <p:ext uri="{BB962C8B-B14F-4D97-AF65-F5344CB8AC3E}">
        <p14:creationId xmlns:p14="http://schemas.microsoft.com/office/powerpoint/2010/main" val="1640400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1F8E3-6490-CCE0-702E-12652D8D8455}"/>
            </a:ext>
          </a:extLst>
        </p:cNvPr>
        <p:cNvGrpSpPr/>
        <p:nvPr/>
      </p:nvGrpSpPr>
      <p:grpSpPr>
        <a:xfrm>
          <a:off x="0" y="0"/>
          <a:ext cx="0" cy="0"/>
          <a:chOff x="0" y="0"/>
          <a:chExt cx="0" cy="0"/>
        </a:xfrm>
      </p:grpSpPr>
      <p:sp>
        <p:nvSpPr>
          <p:cNvPr id="4" name="CasellaDiTesto 2">
            <a:extLst>
              <a:ext uri="{FF2B5EF4-FFF2-40B4-BE49-F238E27FC236}">
                <a16:creationId xmlns:a16="http://schemas.microsoft.com/office/drawing/2014/main" id="{EEA42171-5884-FE06-C203-C460957BC41C}"/>
              </a:ext>
            </a:extLst>
          </p:cNvPr>
          <p:cNvSpPr txBox="1"/>
          <p:nvPr/>
        </p:nvSpPr>
        <p:spPr>
          <a:xfrm>
            <a:off x="-503687" y="441952"/>
            <a:ext cx="11005432" cy="107721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 sz="3200" dirty="0">
                <a:solidFill>
                  <a:schemeClr val="bg2"/>
                </a:solidFill>
                <a:latin typeface="+mj-lt"/>
              </a:rPr>
              <a:t>Herramienta de IAAI para aplicaciones prácticas: COPYSMITH</a:t>
            </a:r>
          </a:p>
        </p:txBody>
      </p:sp>
      <p:sp>
        <p:nvSpPr>
          <p:cNvPr id="5" name="Rettangolo con angoli arrotondati 12">
            <a:extLst>
              <a:ext uri="{FF2B5EF4-FFF2-40B4-BE49-F238E27FC236}">
                <a16:creationId xmlns:a16="http://schemas.microsoft.com/office/drawing/2014/main" id="{CD5402C1-345B-13CA-A035-29BE8534201E}"/>
              </a:ext>
            </a:extLst>
          </p:cNvPr>
          <p:cNvSpPr/>
          <p:nvPr/>
        </p:nvSpPr>
        <p:spPr>
          <a:xfrm>
            <a:off x="8261723" y="4302158"/>
            <a:ext cx="3385888" cy="103667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sz="1200" b="0" i="0" noProof="0" dirty="0">
              <a:solidFill>
                <a:srgbClr val="131313"/>
              </a:solidFill>
              <a:effectLst/>
            </a:endParaRPr>
          </a:p>
          <a:p>
            <a:r>
              <a:rPr lang="es-ES" sz="1200" i="0" noProof="0" dirty="0">
                <a:solidFill>
                  <a:srgbClr val="0F0F0F"/>
                </a:solidFill>
                <a:effectLst/>
              </a:rPr>
              <a:t>En este vídeo, aprenderás lo básico para crear contenidos atractivos y obtendrás algunos consejos sobre cómo solucionar problemas cuando la IA no da en el blanco</a:t>
            </a:r>
            <a:br>
              <a:rPr lang="es-ES" sz="1200" noProof="0" dirty="0"/>
            </a:br>
            <a:endParaRPr lang="es-ES" sz="1200" noProof="0" dirty="0"/>
          </a:p>
        </p:txBody>
      </p:sp>
      <p:sp>
        <p:nvSpPr>
          <p:cNvPr id="6" name="Freccia in giù 2">
            <a:extLst>
              <a:ext uri="{FF2B5EF4-FFF2-40B4-BE49-F238E27FC236}">
                <a16:creationId xmlns:a16="http://schemas.microsoft.com/office/drawing/2014/main" id="{8DAC4FC1-5A52-8181-257C-5ED6B2E99C84}"/>
              </a:ext>
            </a:extLst>
          </p:cNvPr>
          <p:cNvSpPr/>
          <p:nvPr/>
        </p:nvSpPr>
        <p:spPr>
          <a:xfrm rot="10800000">
            <a:off x="9811884" y="3904387"/>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s-ES" noProof="0" dirty="0"/>
          </a:p>
        </p:txBody>
      </p:sp>
      <p:sp>
        <p:nvSpPr>
          <p:cNvPr id="10" name="Metin kutusu 9">
            <a:extLst>
              <a:ext uri="{FF2B5EF4-FFF2-40B4-BE49-F238E27FC236}">
                <a16:creationId xmlns:a16="http://schemas.microsoft.com/office/drawing/2014/main" id="{2BFDF8EF-9A8B-9618-0A0F-FB978E406434}"/>
              </a:ext>
            </a:extLst>
          </p:cNvPr>
          <p:cNvSpPr txBox="1"/>
          <p:nvPr/>
        </p:nvSpPr>
        <p:spPr>
          <a:xfrm>
            <a:off x="278471" y="1705053"/>
            <a:ext cx="7664109" cy="1323439"/>
          </a:xfrm>
          <a:prstGeom prst="rect">
            <a:avLst/>
          </a:prstGeom>
          <a:noFill/>
        </p:spPr>
        <p:txBody>
          <a:bodyPr wrap="square">
            <a:spAutoFit/>
          </a:bodyPr>
          <a:lstStyle/>
          <a:p>
            <a:pPr algn="just">
              <a:buNone/>
            </a:pPr>
            <a:r>
              <a:rPr lang="es-ES" sz="1600" noProof="0" dirty="0">
                <a:solidFill>
                  <a:schemeClr val="accent1"/>
                </a:solidFill>
                <a:ea typeface="+mn-lt"/>
                <a:cs typeface="+mn-lt"/>
                <a:hlinkClick r:id="rId3"/>
              </a:rPr>
              <a:t>Copysmith</a:t>
            </a:r>
            <a:r>
              <a:rPr lang="es-ES" sz="1600" b="0" noProof="0" dirty="0">
                <a:solidFill>
                  <a:schemeClr val="accent1"/>
                </a:solidFill>
                <a:ea typeface="+mn-lt"/>
                <a:cs typeface="+mn-lt"/>
              </a:rPr>
              <a:t> es una plataforma basada en IA que ayuda </a:t>
            </a:r>
            <a:r>
              <a:rPr lang="es-ES" sz="1600" b="1" noProof="0" dirty="0">
                <a:solidFill>
                  <a:schemeClr val="accent1"/>
                </a:solidFill>
                <a:ea typeface="+mn-lt"/>
                <a:cs typeface="+mn-lt"/>
              </a:rPr>
              <a:t>a crear rápidamente contenidos de alta calidad en varios canales. </a:t>
            </a:r>
            <a:r>
              <a:rPr lang="es-ES" sz="1600" b="0" noProof="0" dirty="0">
                <a:solidFill>
                  <a:schemeClr val="accent1"/>
                </a:solidFill>
                <a:ea typeface="+mn-lt"/>
                <a:cs typeface="+mn-lt"/>
              </a:rPr>
              <a:t>Automatiza muchos aspectos de la creación y optimización de contenidos, garantizando la eficiencia y la coherencia de la marca.</a:t>
            </a:r>
            <a:endParaRPr lang="es-ES" sz="1600" noProof="0" dirty="0">
              <a:solidFill>
                <a:schemeClr val="accent1"/>
              </a:solidFill>
            </a:endParaRPr>
          </a:p>
          <a:p>
            <a:pPr>
              <a:buNone/>
            </a:pPr>
            <a:endParaRPr lang="es-ES" sz="1600" b="0" noProof="0" dirty="0">
              <a:solidFill>
                <a:schemeClr val="accent1"/>
              </a:solidFill>
              <a:ea typeface="+mn-lt"/>
              <a:cs typeface="+mn-lt"/>
            </a:endParaRPr>
          </a:p>
        </p:txBody>
      </p:sp>
      <p:sp>
        <p:nvSpPr>
          <p:cNvPr id="12" name="Metin kutusu 11">
            <a:extLst>
              <a:ext uri="{FF2B5EF4-FFF2-40B4-BE49-F238E27FC236}">
                <a16:creationId xmlns:a16="http://schemas.microsoft.com/office/drawing/2014/main" id="{745C3B49-8775-7614-DB65-48094E0F6F59}"/>
              </a:ext>
            </a:extLst>
          </p:cNvPr>
          <p:cNvSpPr txBox="1"/>
          <p:nvPr/>
        </p:nvSpPr>
        <p:spPr>
          <a:xfrm>
            <a:off x="222718" y="2940602"/>
            <a:ext cx="7511458" cy="3293209"/>
          </a:xfrm>
          <a:prstGeom prst="rect">
            <a:avLst/>
          </a:prstGeom>
          <a:noFill/>
        </p:spPr>
        <p:txBody>
          <a:bodyPr wrap="square">
            <a:spAutoFit/>
          </a:bodyPr>
          <a:lstStyle/>
          <a:p>
            <a:pPr marL="285750" indent="-285750" algn="just">
              <a:buFont typeface="Wingdings" panose="05000000000000000000" pitchFamily="2" charset="2"/>
              <a:buChar char="ü"/>
            </a:pPr>
            <a:r>
              <a:rPr lang="es-ES" sz="1600" b="1" noProof="0" dirty="0">
                <a:solidFill>
                  <a:schemeClr val="accent1"/>
                </a:solidFill>
                <a:ea typeface="+mn-lt"/>
                <a:cs typeface="+mn-lt"/>
              </a:rPr>
              <a:t>Aumenta la eficiencia: </a:t>
            </a:r>
            <a:r>
              <a:rPr lang="es-ES" sz="1600" b="0" noProof="0" dirty="0">
                <a:solidFill>
                  <a:schemeClr val="accent1"/>
                </a:solidFill>
                <a:ea typeface="+mn-lt"/>
                <a:cs typeface="+mn-lt"/>
              </a:rPr>
              <a:t>Deje que la IA genere borradores de contenidos, ahorrando tiempo para tareas más creativas.</a:t>
            </a:r>
            <a:endParaRPr lang="es-ES" sz="1600" noProof="0" dirty="0">
              <a:solidFill>
                <a:schemeClr val="accent1"/>
              </a:solidFill>
            </a:endParaRPr>
          </a:p>
          <a:p>
            <a:pPr marL="285750" indent="-285750" algn="just">
              <a:buFont typeface="Wingdings" panose="05000000000000000000" pitchFamily="2" charset="2"/>
              <a:buChar char="ü"/>
            </a:pPr>
            <a:r>
              <a:rPr lang="es-ES" sz="1600" b="1" noProof="0" dirty="0">
                <a:solidFill>
                  <a:schemeClr val="accent1"/>
                </a:solidFill>
                <a:ea typeface="+mn-lt"/>
                <a:cs typeface="+mn-lt"/>
              </a:rPr>
              <a:t>Garantiza la coherencia de la marca: </a:t>
            </a:r>
            <a:r>
              <a:rPr lang="es-ES" sz="1600" b="0" noProof="0" dirty="0">
                <a:solidFill>
                  <a:schemeClr val="accent1"/>
                </a:solidFill>
                <a:ea typeface="+mn-lt"/>
                <a:cs typeface="+mn-lt"/>
              </a:rPr>
              <a:t>Personalice las salidas para que coincidan con la voz de su marca.</a:t>
            </a:r>
            <a:endParaRPr lang="es-ES" sz="1600" noProof="0" dirty="0">
              <a:solidFill>
                <a:schemeClr val="accent1"/>
              </a:solidFill>
            </a:endParaRPr>
          </a:p>
          <a:p>
            <a:pPr marL="285750" indent="-285750" algn="just">
              <a:buFont typeface="Wingdings" panose="05000000000000000000" pitchFamily="2" charset="2"/>
              <a:buChar char="ü"/>
            </a:pPr>
            <a:r>
              <a:rPr lang="es-ES" sz="1600" b="1" noProof="0" dirty="0">
                <a:solidFill>
                  <a:schemeClr val="accent1"/>
                </a:solidFill>
                <a:ea typeface="+mn-lt"/>
                <a:cs typeface="+mn-lt"/>
              </a:rPr>
              <a:t>Optimiza para SEO: </a:t>
            </a:r>
            <a:r>
              <a:rPr lang="es-ES" sz="1600" b="0" noProof="0" dirty="0">
                <a:solidFill>
                  <a:schemeClr val="accent1"/>
                </a:solidFill>
                <a:ea typeface="+mn-lt"/>
                <a:cs typeface="+mn-lt"/>
              </a:rPr>
              <a:t>Utilice las funciones de SEO integradas para mejorar las clasificaciones de búsqueda y la participación.</a:t>
            </a:r>
            <a:endParaRPr lang="es-ES" sz="1600" noProof="0" dirty="0">
              <a:solidFill>
                <a:schemeClr val="accent1"/>
              </a:solidFill>
            </a:endParaRPr>
          </a:p>
          <a:p>
            <a:pPr marL="285750" indent="-285750" algn="just">
              <a:buFont typeface="Wingdings" panose="05000000000000000000" pitchFamily="2" charset="2"/>
              <a:buChar char="ü"/>
            </a:pPr>
            <a:r>
              <a:rPr lang="es-ES" sz="1600" b="1" noProof="0" dirty="0">
                <a:solidFill>
                  <a:schemeClr val="accent1"/>
                </a:solidFill>
                <a:ea typeface="+mn-lt"/>
                <a:cs typeface="+mn-lt"/>
              </a:rPr>
              <a:t>Reutiliza los contenidos:</a:t>
            </a:r>
            <a:r>
              <a:rPr lang="es-ES" sz="1600" b="0" noProof="0" dirty="0">
                <a:solidFill>
                  <a:schemeClr val="accent1"/>
                </a:solidFill>
                <a:ea typeface="+mn-lt"/>
                <a:cs typeface="+mn-lt"/>
              </a:rPr>
              <a:t> Adapte rápidamente el contenido existente a diferentes formatos.</a:t>
            </a:r>
            <a:endParaRPr lang="es-ES" sz="1600" noProof="0" dirty="0">
              <a:solidFill>
                <a:schemeClr val="accent1"/>
              </a:solidFill>
            </a:endParaRPr>
          </a:p>
          <a:p>
            <a:pPr marL="285750" indent="-285750" algn="just">
              <a:buFont typeface="Wingdings" panose="05000000000000000000" pitchFamily="2" charset="2"/>
              <a:buChar char="ü"/>
            </a:pPr>
            <a:r>
              <a:rPr lang="es-ES" sz="1600" b="1" noProof="0" dirty="0">
                <a:solidFill>
                  <a:schemeClr val="accent1"/>
                </a:solidFill>
                <a:ea typeface="+mn-lt"/>
                <a:cs typeface="+mn-lt"/>
              </a:rPr>
              <a:t>Estimula la </a:t>
            </a:r>
            <a:r>
              <a:rPr lang="es-ES" sz="1600" b="1" dirty="0">
                <a:solidFill>
                  <a:schemeClr val="accent1"/>
                </a:solidFill>
                <a:ea typeface="+mn-lt"/>
                <a:cs typeface="+mn-lt"/>
              </a:rPr>
              <a:t>Creatividad</a:t>
            </a:r>
            <a:r>
              <a:rPr lang="es-ES" sz="1600" b="1" noProof="0" dirty="0">
                <a:solidFill>
                  <a:schemeClr val="accent1"/>
                </a:solidFill>
                <a:ea typeface="+mn-lt"/>
                <a:cs typeface="+mn-lt"/>
              </a:rPr>
              <a:t>: </a:t>
            </a:r>
            <a:r>
              <a:rPr lang="es-ES" sz="1600" b="0" noProof="0" dirty="0">
                <a:solidFill>
                  <a:schemeClr val="accent1"/>
                </a:solidFill>
                <a:ea typeface="+mn-lt"/>
                <a:cs typeface="+mn-lt"/>
              </a:rPr>
              <a:t>Utilice estas herramientas para obtener nuevas ideas, titulares y sugerencias creativas.</a:t>
            </a:r>
            <a:endParaRPr lang="es-ES" sz="1600" noProof="0" dirty="0">
              <a:solidFill>
                <a:schemeClr val="accent1"/>
              </a:solidFill>
            </a:endParaRPr>
          </a:p>
          <a:p>
            <a:pPr marL="285750" indent="-285750" algn="just">
              <a:buFont typeface="Wingdings" panose="05000000000000000000" pitchFamily="2" charset="2"/>
              <a:buChar char="ü"/>
            </a:pPr>
            <a:r>
              <a:rPr lang="es-ES" sz="1600" b="0" noProof="0" dirty="0">
                <a:solidFill>
                  <a:schemeClr val="accent1"/>
                </a:solidFill>
                <a:ea typeface="+mn-lt"/>
                <a:cs typeface="+mn-lt"/>
              </a:rPr>
              <a:t>Estas plataformas </a:t>
            </a:r>
            <a:r>
              <a:rPr lang="es-ES" sz="1600" b="1" noProof="0" dirty="0">
                <a:solidFill>
                  <a:schemeClr val="accent1"/>
                </a:solidFill>
                <a:ea typeface="+mn-lt"/>
                <a:cs typeface="+mn-lt"/>
              </a:rPr>
              <a:t>agilizan los flujos de trabajo </a:t>
            </a:r>
            <a:r>
              <a:rPr lang="es-ES" sz="1600" b="0" noProof="0" dirty="0">
                <a:solidFill>
                  <a:schemeClr val="accent1"/>
                </a:solidFill>
                <a:ea typeface="+mn-lt"/>
                <a:cs typeface="+mn-lt"/>
              </a:rPr>
              <a:t>y mejoran la productividad, ayudándole a crear contenidos de forma más rápida y eficaz.</a:t>
            </a:r>
            <a:endParaRPr lang="es-ES" sz="1600" noProof="0" dirty="0">
              <a:solidFill>
                <a:schemeClr val="accent1"/>
              </a:solidFill>
            </a:endParaRPr>
          </a:p>
        </p:txBody>
      </p:sp>
      <p:sp>
        <p:nvSpPr>
          <p:cNvPr id="3" name="TextBox 2">
            <a:extLst>
              <a:ext uri="{FF2B5EF4-FFF2-40B4-BE49-F238E27FC236}">
                <a16:creationId xmlns:a16="http://schemas.microsoft.com/office/drawing/2014/main" id="{C95E2BCE-676E-4C34-85C3-8D889D800B6F}"/>
              </a:ext>
            </a:extLst>
          </p:cNvPr>
          <p:cNvSpPr txBox="1"/>
          <p:nvPr/>
        </p:nvSpPr>
        <p:spPr>
          <a:xfrm>
            <a:off x="8213554" y="3407003"/>
            <a:ext cx="3385888" cy="677108"/>
          </a:xfrm>
          <a:prstGeom prst="rect">
            <a:avLst/>
          </a:prstGeom>
          <a:noFill/>
        </p:spPr>
        <p:txBody>
          <a:bodyPr wrap="square" rtlCol="0">
            <a:spAutoFit/>
          </a:bodyPr>
          <a:lstStyle/>
          <a:p>
            <a:r>
              <a:rPr lang="es-ES" sz="1000" noProof="0" dirty="0">
                <a:solidFill>
                  <a:schemeClr val="accent1"/>
                </a:solidFill>
              </a:rPr>
              <a:t>Fuente: </a:t>
            </a:r>
            <a:r>
              <a:rPr kumimoji="0" lang="es-ES" sz="1000" i="0" u="none" strike="noStrike" cap="none" normalizeH="0" baseline="0" noProof="0" dirty="0">
                <a:ln>
                  <a:noFill/>
                </a:ln>
                <a:solidFill>
                  <a:schemeClr val="accent1"/>
                </a:solidFill>
                <a:effectLst/>
              </a:rPr>
              <a:t>Copysmith Onboarding: Content Creation Basics </a:t>
            </a:r>
            <a:r>
              <a:rPr lang="es-ES" sz="1000" dirty="0">
                <a:solidFill>
                  <a:schemeClr val="accent1"/>
                </a:solidFill>
              </a:rPr>
              <a:t>por</a:t>
            </a:r>
            <a:r>
              <a:rPr kumimoji="0" lang="es-ES" sz="1000" i="0" u="none" strike="noStrike" cap="none" normalizeH="0" baseline="0" noProof="0" dirty="0">
                <a:ln>
                  <a:noFill/>
                </a:ln>
                <a:solidFill>
                  <a:schemeClr val="accent1"/>
                </a:solidFill>
                <a:effectLst/>
              </a:rPr>
              <a:t> Copysmith AI</a:t>
            </a:r>
          </a:p>
          <a:p>
            <a:r>
              <a:rPr lang="es-ES" noProof="0" dirty="0"/>
              <a:t> </a:t>
            </a:r>
          </a:p>
        </p:txBody>
      </p:sp>
      <p:pic>
        <p:nvPicPr>
          <p:cNvPr id="7" name="Çevrimiçi Medya 6" title="Copysmith Onboarding: Content Creation Basics">
            <a:hlinkClick r:id="" action="ppaction://media"/>
            <a:extLst>
              <a:ext uri="{FF2B5EF4-FFF2-40B4-BE49-F238E27FC236}">
                <a16:creationId xmlns:a16="http://schemas.microsoft.com/office/drawing/2014/main" id="{89684C69-19D6-D525-5506-06BDE77093C5}"/>
              </a:ext>
            </a:extLst>
          </p:cNvPr>
          <p:cNvPicPr>
            <a:picLocks noRot="1" noChangeAspect="1"/>
          </p:cNvPicPr>
          <p:nvPr>
            <a:videoFile r:link="rId1"/>
          </p:nvPr>
        </p:nvPicPr>
        <p:blipFill>
          <a:blip r:embed="rId4"/>
          <a:stretch>
            <a:fillRect/>
          </a:stretch>
        </p:blipFill>
        <p:spPr>
          <a:xfrm>
            <a:off x="8189213" y="1372706"/>
            <a:ext cx="3410229" cy="1925273"/>
          </a:xfrm>
          <a:prstGeom prst="rect">
            <a:avLst/>
          </a:prstGeom>
        </p:spPr>
      </p:pic>
    </p:spTree>
    <p:extLst>
      <p:ext uri="{BB962C8B-B14F-4D97-AF65-F5344CB8AC3E}">
        <p14:creationId xmlns:p14="http://schemas.microsoft.com/office/powerpoint/2010/main" val="1040770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486540" y="447869"/>
            <a:ext cx="10414518" cy="737120"/>
          </a:xfrm>
        </p:spPr>
        <p:txBody>
          <a:bodyPr>
            <a:noAutofit/>
          </a:bodyPr>
          <a:lstStyle/>
          <a:p>
            <a:r>
              <a:rPr lang="es-ES" sz="3200" dirty="0">
                <a:ea typeface="+mn-ea"/>
                <a:cs typeface="+mn-cs"/>
              </a:rPr>
              <a:t>Fuentes usadas para crear esta unidad</a:t>
            </a:r>
            <a:br>
              <a:rPr lang="es-ES" sz="3200" dirty="0">
                <a:ea typeface="+mn-ea"/>
                <a:cs typeface="+mn-cs"/>
              </a:rPr>
            </a:br>
            <a:endParaRPr lang="es-ES" sz="3200" dirty="0">
              <a:ea typeface="+mn-ea"/>
              <a:cs typeface="+mn-cs"/>
            </a:endParaRPr>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486540" y="1037208"/>
            <a:ext cx="10883424" cy="596341"/>
          </a:xfrm>
        </p:spPr>
        <p:txBody>
          <a:bodyPr vert="horz" lIns="91440" tIns="45720" rIns="91440" bIns="45720" rtlCol="0" anchor="t">
            <a:normAutofit fontScale="25000" lnSpcReduction="20000"/>
          </a:bodyPr>
          <a:lstStyle/>
          <a:p>
            <a:pPr marL="0" indent="0" algn="just">
              <a:lnSpc>
                <a:spcPct val="120000"/>
              </a:lnSpc>
              <a:spcBef>
                <a:spcPts val="600"/>
              </a:spcBef>
              <a:spcAft>
                <a:spcPts val="600"/>
              </a:spcAft>
              <a:buNone/>
            </a:pPr>
            <a:r>
              <a:rPr lang="es-ES" sz="6400" b="0" dirty="0" err="1">
                <a:solidFill>
                  <a:srgbClr val="1D1D1B"/>
                </a:solidFill>
              </a:rPr>
              <a:t>Damanpour</a:t>
            </a:r>
            <a:r>
              <a:rPr lang="es-ES" sz="6400" b="0" dirty="0">
                <a:solidFill>
                  <a:srgbClr val="1D1D1B"/>
                </a:solidFill>
              </a:rPr>
              <a:t>, F., &amp; </a:t>
            </a:r>
            <a:r>
              <a:rPr lang="es-ES" sz="6400" b="0" dirty="0" err="1">
                <a:solidFill>
                  <a:srgbClr val="1D1D1B"/>
                </a:solidFill>
              </a:rPr>
              <a:t>Aravind</a:t>
            </a:r>
            <a:r>
              <a:rPr lang="es-ES" sz="6400" b="0" dirty="0">
                <a:solidFill>
                  <a:srgbClr val="1D1D1B"/>
                </a:solidFill>
              </a:rPr>
              <a:t>, D. (2012). </a:t>
            </a:r>
            <a:r>
              <a:rPr lang="es-ES" sz="6400" b="0" dirty="0" err="1">
                <a:solidFill>
                  <a:srgbClr val="1D1D1B"/>
                </a:solidFill>
              </a:rPr>
              <a:t>Organizational</a:t>
            </a:r>
            <a:r>
              <a:rPr lang="es-ES" sz="6400" b="0" dirty="0">
                <a:solidFill>
                  <a:srgbClr val="1D1D1B"/>
                </a:solidFill>
              </a:rPr>
              <a:t> </a:t>
            </a:r>
            <a:r>
              <a:rPr lang="es-ES" sz="6400" b="0" dirty="0" err="1">
                <a:solidFill>
                  <a:srgbClr val="1D1D1B"/>
                </a:solidFill>
              </a:rPr>
              <a:t>structure</a:t>
            </a:r>
            <a:r>
              <a:rPr lang="es-ES" sz="6400" b="0" dirty="0">
                <a:solidFill>
                  <a:srgbClr val="1D1D1B"/>
                </a:solidFill>
              </a:rPr>
              <a:t> and </a:t>
            </a:r>
            <a:r>
              <a:rPr lang="es-ES" sz="6400" b="0" dirty="0" err="1">
                <a:solidFill>
                  <a:srgbClr val="1D1D1B"/>
                </a:solidFill>
              </a:rPr>
              <a:t>innovation</a:t>
            </a:r>
            <a:r>
              <a:rPr lang="es-ES" sz="6400" b="0" dirty="0">
                <a:solidFill>
                  <a:srgbClr val="1D1D1B"/>
                </a:solidFill>
              </a:rPr>
              <a:t> </a:t>
            </a:r>
            <a:r>
              <a:rPr lang="es-ES" sz="6400" b="0" dirty="0" err="1">
                <a:solidFill>
                  <a:srgbClr val="1D1D1B"/>
                </a:solidFill>
              </a:rPr>
              <a:t>revisited</a:t>
            </a:r>
            <a:r>
              <a:rPr lang="es-ES" sz="6400" b="0" dirty="0">
                <a:solidFill>
                  <a:srgbClr val="1D1D1B"/>
                </a:solidFill>
              </a:rPr>
              <a:t>: </a:t>
            </a:r>
            <a:r>
              <a:rPr lang="es-ES" sz="6400" b="0" dirty="0" err="1">
                <a:solidFill>
                  <a:srgbClr val="1D1D1B"/>
                </a:solidFill>
              </a:rPr>
              <a:t>From</a:t>
            </a:r>
            <a:r>
              <a:rPr lang="es-ES" sz="6400" b="0" dirty="0">
                <a:solidFill>
                  <a:srgbClr val="1D1D1B"/>
                </a:solidFill>
              </a:rPr>
              <a:t> </a:t>
            </a:r>
            <a:r>
              <a:rPr lang="es-ES" sz="6400" b="0" dirty="0" err="1">
                <a:solidFill>
                  <a:srgbClr val="1D1D1B"/>
                </a:solidFill>
              </a:rPr>
              <a:t>organic</a:t>
            </a:r>
            <a:r>
              <a:rPr lang="es-ES" sz="6400" b="0" dirty="0">
                <a:solidFill>
                  <a:srgbClr val="1D1D1B"/>
                </a:solidFill>
              </a:rPr>
              <a:t> </a:t>
            </a:r>
            <a:r>
              <a:rPr lang="es-ES" sz="6400" b="0" dirty="0" err="1">
                <a:solidFill>
                  <a:srgbClr val="1D1D1B"/>
                </a:solidFill>
              </a:rPr>
              <a:t>to</a:t>
            </a:r>
            <a:r>
              <a:rPr lang="es-ES" sz="6400" b="0" dirty="0">
                <a:solidFill>
                  <a:srgbClr val="1D1D1B"/>
                </a:solidFill>
              </a:rPr>
              <a:t> </a:t>
            </a:r>
            <a:r>
              <a:rPr lang="es-ES" sz="6400" b="0" dirty="0" err="1">
                <a:solidFill>
                  <a:srgbClr val="1D1D1B"/>
                </a:solidFill>
              </a:rPr>
              <a:t>ambidextrous</a:t>
            </a:r>
            <a:r>
              <a:rPr lang="es-ES" sz="6400" b="0" dirty="0">
                <a:solidFill>
                  <a:srgbClr val="1D1D1B"/>
                </a:solidFill>
              </a:rPr>
              <a:t> </a:t>
            </a:r>
            <a:r>
              <a:rPr lang="es-ES" sz="6400" b="0" dirty="0" err="1">
                <a:solidFill>
                  <a:srgbClr val="1D1D1B"/>
                </a:solidFill>
              </a:rPr>
              <a:t>structure</a:t>
            </a:r>
            <a:r>
              <a:rPr lang="es-ES" sz="6400" b="0" dirty="0">
                <a:solidFill>
                  <a:srgbClr val="1D1D1B"/>
                </a:solidFill>
              </a:rPr>
              <a:t>. In </a:t>
            </a:r>
            <a:r>
              <a:rPr lang="es-ES" sz="6400" b="0" dirty="0" err="1">
                <a:solidFill>
                  <a:srgbClr val="1D1D1B"/>
                </a:solidFill>
              </a:rPr>
              <a:t>Handbook</a:t>
            </a:r>
            <a:r>
              <a:rPr lang="es-ES" sz="6400" b="0" dirty="0">
                <a:solidFill>
                  <a:srgbClr val="1D1D1B"/>
                </a:solidFill>
              </a:rPr>
              <a:t> of </a:t>
            </a:r>
            <a:r>
              <a:rPr lang="es-ES" sz="6400" b="0" dirty="0" err="1">
                <a:solidFill>
                  <a:srgbClr val="1D1D1B"/>
                </a:solidFill>
              </a:rPr>
              <a:t>organizational</a:t>
            </a:r>
            <a:r>
              <a:rPr lang="es-ES" sz="6400" b="0" dirty="0">
                <a:solidFill>
                  <a:srgbClr val="1D1D1B"/>
                </a:solidFill>
              </a:rPr>
              <a:t> </a:t>
            </a:r>
            <a:r>
              <a:rPr lang="es-ES" sz="6400" b="0" dirty="0" err="1">
                <a:solidFill>
                  <a:srgbClr val="1D1D1B"/>
                </a:solidFill>
              </a:rPr>
              <a:t>creativity</a:t>
            </a:r>
            <a:r>
              <a:rPr lang="es-ES" sz="6400" b="0" dirty="0">
                <a:solidFill>
                  <a:srgbClr val="1D1D1B"/>
                </a:solidFill>
              </a:rPr>
              <a:t> (pp. 483-513). </a:t>
            </a:r>
            <a:r>
              <a:rPr lang="es-ES" sz="6400" b="0" dirty="0" err="1">
                <a:solidFill>
                  <a:srgbClr val="1D1D1B"/>
                </a:solidFill>
              </a:rPr>
              <a:t>Academic</a:t>
            </a:r>
            <a:r>
              <a:rPr lang="es-ES" sz="6400" b="0" dirty="0">
                <a:solidFill>
                  <a:srgbClr val="1D1D1B"/>
                </a:solidFill>
              </a:rPr>
              <a:t> </a:t>
            </a:r>
            <a:r>
              <a:rPr lang="es-ES" sz="6400" b="0" dirty="0" err="1">
                <a:solidFill>
                  <a:srgbClr val="1D1D1B"/>
                </a:solidFill>
              </a:rPr>
              <a:t>Press</a:t>
            </a:r>
            <a:r>
              <a:rPr lang="es-ES" sz="6400" b="0" dirty="0">
                <a:solidFill>
                  <a:srgbClr val="1D1D1B"/>
                </a:solidFill>
              </a:rPr>
              <a:t>.</a:t>
            </a:r>
          </a:p>
          <a:p>
            <a:pPr marL="0" indent="0" algn="just">
              <a:lnSpc>
                <a:spcPct val="120000"/>
              </a:lnSpc>
              <a:spcBef>
                <a:spcPts val="600"/>
              </a:spcBef>
              <a:spcAft>
                <a:spcPts val="600"/>
              </a:spcAft>
              <a:buNone/>
            </a:pPr>
            <a:r>
              <a:rPr lang="es-ES" sz="6400" b="0" noProof="0" dirty="0">
                <a:solidFill>
                  <a:srgbClr val="1D1D1B"/>
                </a:solidFill>
              </a:rPr>
              <a:t>El Bassiti, L., &amp; Ajhoun, R. (2013). Toward an innovation management framework: A life-cycle model with an idea management focus. International Journal of Innovation, Management and Technology, 4(6), 551. </a:t>
            </a:r>
            <a:endParaRPr lang="es-ES" sz="6400" noProof="0" dirty="0"/>
          </a:p>
          <a:p>
            <a:pPr marL="0" indent="0" algn="just">
              <a:lnSpc>
                <a:spcPct val="120000"/>
              </a:lnSpc>
              <a:spcBef>
                <a:spcPts val="600"/>
              </a:spcBef>
              <a:spcAft>
                <a:spcPts val="600"/>
              </a:spcAft>
              <a:buNone/>
            </a:pPr>
            <a:r>
              <a:rPr lang="es-ES" sz="6400" b="0" dirty="0">
                <a:solidFill>
                  <a:srgbClr val="1D1D1B"/>
                </a:solidFill>
              </a:rPr>
              <a:t>Trott, P. (2008). </a:t>
            </a:r>
            <a:r>
              <a:rPr lang="es-ES" sz="6400" b="0" dirty="0" err="1">
                <a:solidFill>
                  <a:srgbClr val="1D1D1B"/>
                </a:solidFill>
              </a:rPr>
              <a:t>Innovation</a:t>
            </a:r>
            <a:r>
              <a:rPr lang="es-ES" sz="6400" b="0" dirty="0">
                <a:solidFill>
                  <a:srgbClr val="1D1D1B"/>
                </a:solidFill>
              </a:rPr>
              <a:t> </a:t>
            </a:r>
            <a:r>
              <a:rPr lang="es-ES" sz="6400" b="0" dirty="0" err="1">
                <a:solidFill>
                  <a:srgbClr val="1D1D1B"/>
                </a:solidFill>
              </a:rPr>
              <a:t>management</a:t>
            </a:r>
            <a:r>
              <a:rPr lang="es-ES" sz="6400" b="0" dirty="0">
                <a:solidFill>
                  <a:srgbClr val="1D1D1B"/>
                </a:solidFill>
              </a:rPr>
              <a:t> and new </a:t>
            </a:r>
            <a:r>
              <a:rPr lang="es-ES" sz="6400" b="0" dirty="0" err="1">
                <a:solidFill>
                  <a:srgbClr val="1D1D1B"/>
                </a:solidFill>
              </a:rPr>
              <a:t>product</a:t>
            </a:r>
            <a:r>
              <a:rPr lang="es-ES" sz="6400" b="0" dirty="0">
                <a:solidFill>
                  <a:srgbClr val="1D1D1B"/>
                </a:solidFill>
              </a:rPr>
              <a:t> </a:t>
            </a:r>
            <a:r>
              <a:rPr lang="es-ES" sz="6400" b="0" dirty="0" err="1">
                <a:solidFill>
                  <a:srgbClr val="1D1D1B"/>
                </a:solidFill>
              </a:rPr>
              <a:t>development</a:t>
            </a:r>
            <a:r>
              <a:rPr lang="es-ES" sz="6400" b="0" dirty="0">
                <a:solidFill>
                  <a:srgbClr val="1D1D1B"/>
                </a:solidFill>
              </a:rPr>
              <a:t>. Pearson </a:t>
            </a:r>
            <a:r>
              <a:rPr lang="es-ES" sz="6400" b="0" dirty="0" err="1">
                <a:solidFill>
                  <a:srgbClr val="1D1D1B"/>
                </a:solidFill>
              </a:rPr>
              <a:t>education</a:t>
            </a:r>
            <a:r>
              <a:rPr lang="es-ES" sz="6400" b="0" dirty="0">
                <a:solidFill>
                  <a:srgbClr val="1D1D1B"/>
                </a:solidFill>
              </a:rPr>
              <a:t>. </a:t>
            </a:r>
            <a:r>
              <a:rPr lang="es-ES" sz="6400" b="0" dirty="0">
                <a:solidFill>
                  <a:srgbClr val="F49100"/>
                </a:solidFill>
                <a:hlinkClick r:id="rId2">
                  <a:extLst>
                    <a:ext uri="{A12FA001-AC4F-418D-AE19-62706E023703}">
                      <ahyp:hlinkClr xmlns:ahyp="http://schemas.microsoft.com/office/drawing/2018/hyperlinkcolor" val="tx"/>
                    </a:ext>
                  </a:extLst>
                </a:hlinkClick>
              </a:rPr>
              <a:t>https</a:t>
            </a:r>
            <a:r>
              <a:rPr lang="es-ES" sz="6400" b="0" dirty="0">
                <a:solidFill>
                  <a:schemeClr val="bg1">
                    <a:lumMod val="75000"/>
                  </a:schemeClr>
                </a:solidFill>
                <a:hlinkClick r:id="rId2">
                  <a:extLst>
                    <a:ext uri="{A12FA001-AC4F-418D-AE19-62706E023703}">
                      <ahyp:hlinkClr xmlns:ahyp="http://schemas.microsoft.com/office/drawing/2018/hyperlinkcolor" val="tx"/>
                    </a:ext>
                  </a:extLst>
                </a:hlinkClick>
              </a:rPr>
              <a:t>://www.innovamarketinsights.com/trends/european-consumer-trends-generational-differences/</a:t>
            </a:r>
            <a:endParaRPr lang="es-ES" sz="6400" b="0" dirty="0">
              <a:solidFill>
                <a:schemeClr val="bg1">
                  <a:lumMod val="75000"/>
                </a:schemeClr>
              </a:solidFill>
            </a:endParaRPr>
          </a:p>
          <a:p>
            <a:pPr marL="0" indent="0" algn="just">
              <a:lnSpc>
                <a:spcPct val="120000"/>
              </a:lnSpc>
              <a:spcBef>
                <a:spcPts val="600"/>
              </a:spcBef>
              <a:spcAft>
                <a:spcPts val="600"/>
              </a:spcAft>
              <a:buNone/>
            </a:pPr>
            <a:r>
              <a:rPr lang="es-ES" sz="6400" b="0" noProof="0" dirty="0" err="1">
                <a:solidFill>
                  <a:srgbClr val="1D1D1B"/>
                </a:solidFill>
              </a:rPr>
              <a:t>Westerski</a:t>
            </a:r>
            <a:r>
              <a:rPr lang="es-ES" sz="6400" b="0" noProof="0" dirty="0">
                <a:solidFill>
                  <a:srgbClr val="1D1D1B"/>
                </a:solidFill>
              </a:rPr>
              <a:t>, A., Iglesias, C. A., &amp; Nagle, T. (2011). The road from community ideas to organisational innovation: a life cycle survey of idea management systems. International Journal of Web Based Communities, 7(4), 493-506.</a:t>
            </a:r>
          </a:p>
          <a:p>
            <a:pPr marL="0" indent="0">
              <a:lnSpc>
                <a:spcPct val="150000"/>
              </a:lnSpc>
              <a:buNone/>
            </a:pPr>
            <a:endParaRPr lang="es-ES" sz="9600" u="sng" noProof="0" dirty="0">
              <a:solidFill>
                <a:schemeClr val="bg1">
                  <a:lumMod val="75000"/>
                </a:schemeClr>
              </a:solidFill>
              <a:hlinkClick r:id="rId3">
                <a:extLst>
                  <a:ext uri="{A12FA001-AC4F-418D-AE19-62706E023703}">
                    <ahyp:hlinkClr xmlns:ahyp="http://schemas.microsoft.com/office/drawing/2018/hyperlinkcolor" val="tx"/>
                  </a:ext>
                </a:extLst>
              </a:hlinkClick>
            </a:endParaRPr>
          </a:p>
          <a:p>
            <a:pPr marL="0" indent="0">
              <a:lnSpc>
                <a:spcPct val="150000"/>
              </a:lnSpc>
              <a:buNone/>
            </a:pPr>
            <a:endParaRPr lang="es-ES" sz="9600" u="sng" noProof="0" dirty="0">
              <a:solidFill>
                <a:schemeClr val="bg1">
                  <a:lumMod val="75000"/>
                </a:schemeClr>
              </a:solidFill>
              <a:hlinkClick r:id="rId3">
                <a:extLst>
                  <a:ext uri="{A12FA001-AC4F-418D-AE19-62706E023703}">
                    <ahyp:hlinkClr xmlns:ahyp="http://schemas.microsoft.com/office/drawing/2018/hyperlinkcolor" val="tx"/>
                  </a:ext>
                </a:extLst>
              </a:hlinkClick>
            </a:endParaRPr>
          </a:p>
          <a:p>
            <a:pPr marL="0" indent="0">
              <a:lnSpc>
                <a:spcPct val="150000"/>
              </a:lnSpc>
              <a:buNone/>
            </a:pPr>
            <a:endParaRPr kumimoji="0" lang="es-ES" sz="2400" b="0" i="0" u="sng" strike="noStrike" kern="1200" cap="none" spc="0" normalizeH="0" baseline="0" noProof="0" dirty="0">
              <a:ln>
                <a:noFill/>
              </a:ln>
              <a:solidFill>
                <a:srgbClr val="1D1D1B"/>
              </a:solidFill>
              <a:effectLst/>
              <a:uLnTx/>
              <a:uFillTx/>
              <a:latin typeface="Raleway"/>
              <a:ea typeface="+mn-ea"/>
              <a:cs typeface="+mn-cs"/>
            </a:endParaRPr>
          </a:p>
          <a:p>
            <a:pPr marL="0" indent="0">
              <a:lnSpc>
                <a:spcPct val="150000"/>
              </a:lnSpc>
              <a:buNone/>
            </a:pPr>
            <a:endParaRPr lang="es-ES" sz="2100" u="sng" noProof="0" dirty="0">
              <a:solidFill>
                <a:schemeClr val="bg1">
                  <a:lumMod val="75000"/>
                </a:schemeClr>
              </a:solidFill>
              <a:hlinkClick r:id="rId3">
                <a:extLst>
                  <a:ext uri="{A12FA001-AC4F-418D-AE19-62706E023703}">
                    <ahyp:hlinkClr xmlns:ahyp="http://schemas.microsoft.com/office/drawing/2018/hyperlinkcolor" val="tx"/>
                  </a:ext>
                </a:extLst>
              </a:hlinkClick>
            </a:endParaRPr>
          </a:p>
          <a:p>
            <a:pPr marL="0" indent="0">
              <a:lnSpc>
                <a:spcPct val="150000"/>
              </a:lnSpc>
              <a:buNone/>
            </a:pPr>
            <a:r>
              <a:rPr lang="es-ES" sz="1600" b="0" noProof="0" dirty="0">
                <a:solidFill>
                  <a:schemeClr val="accent1"/>
                </a:solidFill>
              </a:rPr>
              <a:t> </a:t>
            </a:r>
          </a:p>
          <a:p>
            <a:pPr marL="285750" indent="-285750">
              <a:lnSpc>
                <a:spcPct val="150000"/>
              </a:lnSpc>
              <a:buFont typeface="Courier New" panose="02070309020205020404" pitchFamily="49" charset="0"/>
              <a:buChar char="o"/>
            </a:pPr>
            <a:endParaRPr lang="es-ES" sz="1600" b="0" noProof="0" dirty="0">
              <a:solidFill>
                <a:schemeClr val="accent1"/>
              </a:solidFill>
            </a:endParaRPr>
          </a:p>
          <a:p>
            <a:pPr marL="285750" indent="-285750">
              <a:lnSpc>
                <a:spcPct val="150000"/>
              </a:lnSpc>
              <a:buFont typeface="Courier New" panose="02070309020205020404" pitchFamily="49" charset="0"/>
              <a:buChar char="o"/>
            </a:pPr>
            <a:endParaRPr lang="es-ES" sz="1600" b="0" noProof="0" dirty="0">
              <a:solidFill>
                <a:schemeClr val="accent1"/>
              </a:solidFill>
            </a:endParaRPr>
          </a:p>
        </p:txBody>
      </p:sp>
    </p:spTree>
    <p:extLst>
      <p:ext uri="{BB962C8B-B14F-4D97-AF65-F5344CB8AC3E}">
        <p14:creationId xmlns:p14="http://schemas.microsoft.com/office/powerpoint/2010/main" val="31193892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A8CA2A01-FEBB-2999-71E2-A85F43AAA972}"/>
              </a:ext>
            </a:extLst>
          </p:cNvPr>
          <p:cNvSpPr>
            <a:spLocks noGrp="1"/>
          </p:cNvSpPr>
          <p:nvPr/>
        </p:nvSpPr>
        <p:spPr>
          <a:xfrm>
            <a:off x="671929" y="355802"/>
            <a:ext cx="10058400" cy="85841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200" dirty="0">
                <a:ea typeface="+mn-ea"/>
                <a:cs typeface="+mn-cs"/>
              </a:rPr>
              <a:t>Más para explorar  </a:t>
            </a:r>
          </a:p>
        </p:txBody>
      </p:sp>
      <p:sp>
        <p:nvSpPr>
          <p:cNvPr id="3" name="Metin kutusu 2">
            <a:extLst>
              <a:ext uri="{FF2B5EF4-FFF2-40B4-BE49-F238E27FC236}">
                <a16:creationId xmlns:a16="http://schemas.microsoft.com/office/drawing/2014/main" id="{C575140B-095A-5F61-6654-D6140B80A37B}"/>
              </a:ext>
            </a:extLst>
          </p:cNvPr>
          <p:cNvSpPr txBox="1"/>
          <p:nvPr/>
        </p:nvSpPr>
        <p:spPr>
          <a:xfrm>
            <a:off x="671929" y="1214217"/>
            <a:ext cx="11060722" cy="4524315"/>
          </a:xfrm>
          <a:prstGeom prst="rect">
            <a:avLst/>
          </a:prstGeom>
          <a:noFill/>
        </p:spPr>
        <p:txBody>
          <a:bodyPr wrap="square">
            <a:spAutoFit/>
          </a:bodyPr>
          <a:lstStyle/>
          <a:p>
            <a:r>
              <a:rPr lang="es-ES" noProof="0" dirty="0">
                <a:solidFill>
                  <a:schemeClr val="accent1"/>
                </a:solidFill>
                <a:hlinkClick r:id="rId2"/>
              </a:rPr>
              <a:t>https://www.wix.com/blog/marketing-tools</a:t>
            </a:r>
            <a:endParaRPr lang="es-ES" noProof="0" dirty="0">
              <a:solidFill>
                <a:schemeClr val="accent1"/>
              </a:solidFill>
            </a:endParaRPr>
          </a:p>
          <a:p>
            <a:endParaRPr lang="es-ES" noProof="0" dirty="0">
              <a:solidFill>
                <a:schemeClr val="accent1"/>
              </a:solidFill>
            </a:endParaRPr>
          </a:p>
          <a:p>
            <a:r>
              <a:rPr lang="es-ES" noProof="0" dirty="0">
                <a:solidFill>
                  <a:schemeClr val="accent1"/>
                </a:solidFill>
                <a:hlinkClick r:id="rId3"/>
              </a:rPr>
              <a:t>https://www.brandwatch.com/blog/market-research-methods/</a:t>
            </a:r>
            <a:endParaRPr lang="es-ES" noProof="0" dirty="0">
              <a:solidFill>
                <a:schemeClr val="accent1"/>
              </a:solidFill>
            </a:endParaRPr>
          </a:p>
          <a:p>
            <a:endParaRPr lang="es-ES" noProof="0" dirty="0">
              <a:solidFill>
                <a:schemeClr val="accent1"/>
              </a:solidFill>
            </a:endParaRPr>
          </a:p>
          <a:p>
            <a:r>
              <a:rPr lang="es-ES" noProof="0" dirty="0">
                <a:solidFill>
                  <a:schemeClr val="accent1"/>
                </a:solidFill>
                <a:hlinkClick r:id="rId4"/>
              </a:rPr>
              <a:t>https://educons.edu.rs/wp-content/uploads/2020/05/2019A-Concise-Guide-To-Market-Research.pdf</a:t>
            </a:r>
            <a:endParaRPr lang="es-ES" noProof="0" dirty="0">
              <a:solidFill>
                <a:schemeClr val="accent1"/>
              </a:solidFill>
            </a:endParaRPr>
          </a:p>
          <a:p>
            <a:endParaRPr lang="es-ES" noProof="0" dirty="0">
              <a:solidFill>
                <a:schemeClr val="accent1"/>
              </a:solidFill>
            </a:endParaRPr>
          </a:p>
          <a:p>
            <a:r>
              <a:rPr lang="es-ES" noProof="0" dirty="0">
                <a:solidFill>
                  <a:schemeClr val="accent1"/>
                </a:solidFill>
                <a:hlinkClick r:id="rId5"/>
              </a:rPr>
              <a:t>https://uploads-ssl.webflow.com/6172cf205e7dc4a721a0670c/61a09871e4e3803b46f58bd3_Nielsen%20Admosphere%20ABCDE%20classification%20-%20specification%202021.pdf</a:t>
            </a:r>
            <a:r>
              <a:rPr lang="es-ES" noProof="0" dirty="0">
                <a:solidFill>
                  <a:schemeClr val="accent1"/>
                </a:solidFill>
              </a:rPr>
              <a:t> </a:t>
            </a:r>
          </a:p>
          <a:p>
            <a:endParaRPr lang="es-ES" noProof="0" dirty="0">
              <a:solidFill>
                <a:schemeClr val="accent1"/>
              </a:solidFill>
            </a:endParaRPr>
          </a:p>
          <a:p>
            <a:r>
              <a:rPr lang="es-ES" noProof="0" dirty="0">
                <a:solidFill>
                  <a:schemeClr val="accent1"/>
                </a:solidFill>
                <a:hlinkClick r:id="rId6"/>
              </a:rPr>
              <a:t>https://www.movingforwardsmallbusiness.com/wp-content/uploads/2021/12/The-Ultimate-List-Of-Market-Research-Tools.pdf</a:t>
            </a:r>
            <a:endParaRPr lang="es-ES" noProof="0" dirty="0">
              <a:solidFill>
                <a:schemeClr val="accent1"/>
              </a:solidFill>
            </a:endParaRPr>
          </a:p>
          <a:p>
            <a:endParaRPr lang="es-ES" noProof="0" dirty="0">
              <a:solidFill>
                <a:schemeClr val="accent1"/>
              </a:solidFill>
            </a:endParaRPr>
          </a:p>
          <a:p>
            <a:r>
              <a:rPr lang="es-ES" noProof="0" dirty="0">
                <a:solidFill>
                  <a:schemeClr val="accent1"/>
                </a:solidFill>
              </a:rPr>
              <a:t> </a:t>
            </a:r>
          </a:p>
          <a:p>
            <a:endParaRPr lang="es-ES" noProof="0" dirty="0">
              <a:solidFill>
                <a:schemeClr val="accent1"/>
              </a:solidFill>
            </a:endParaRPr>
          </a:p>
        </p:txBody>
      </p:sp>
    </p:spTree>
    <p:extLst>
      <p:ext uri="{BB962C8B-B14F-4D97-AF65-F5344CB8AC3E}">
        <p14:creationId xmlns:p14="http://schemas.microsoft.com/office/powerpoint/2010/main" val="22448120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p:txBody>
          <a:bodyPr/>
          <a:lstStyle/>
          <a:p>
            <a:r>
              <a:rPr lang="es-ES" noProof="0" dirty="0"/>
              <a:t>Socios FEM-Up</a:t>
            </a:r>
          </a:p>
        </p:txBody>
      </p:sp>
      <p:sp>
        <p:nvSpPr>
          <p:cNvPr id="2" name="1 Rectángulo"/>
          <p:cNvSpPr/>
          <p:nvPr/>
        </p:nvSpPr>
        <p:spPr>
          <a:xfrm>
            <a:off x="6319273" y="3076728"/>
            <a:ext cx="5035665" cy="1077218"/>
          </a:xfrm>
          <a:prstGeom prst="rect">
            <a:avLst/>
          </a:prstGeom>
        </p:spPr>
        <p:txBody>
          <a:bodyPr wrap="square">
            <a:spAutoFit/>
          </a:bodyPr>
          <a:lstStyle/>
          <a:p>
            <a:pPr algn="ctr"/>
            <a:r>
              <a:rPr lang="es-ES" sz="3200" b="1" dirty="0">
                <a:solidFill>
                  <a:srgbClr val="F3B75B"/>
                </a:solidFill>
              </a:rPr>
              <a:t>¡Gracias por completar esta unidad!</a:t>
            </a:r>
            <a:endParaRPr lang="es-ES" sz="3200" dirty="0"/>
          </a:p>
        </p:txBody>
      </p:sp>
    </p:spTree>
    <p:extLst>
      <p:ext uri="{BB962C8B-B14F-4D97-AF65-F5344CB8AC3E}">
        <p14:creationId xmlns:p14="http://schemas.microsoft.com/office/powerpoint/2010/main" val="3616235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177CB-9DE5-E289-EF6F-E4C298085AD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85DBD695-B17C-9488-2AC6-3B270D521B35}"/>
              </a:ext>
            </a:extLst>
          </p:cNvPr>
          <p:cNvSpPr txBox="1"/>
          <p:nvPr/>
        </p:nvSpPr>
        <p:spPr>
          <a:xfrm>
            <a:off x="1003154" y="2000580"/>
            <a:ext cx="3730753" cy="3570208"/>
          </a:xfrm>
          <a:prstGeom prst="rect">
            <a:avLst/>
          </a:prstGeom>
          <a:solidFill>
            <a:schemeClr val="bg1">
              <a:lumMod val="60000"/>
              <a:lumOff val="40000"/>
            </a:schemeClr>
          </a:solidFill>
        </p:spPr>
        <p:txBody>
          <a:bodyPr wrap="square">
            <a:spAutoFit/>
          </a:bodyPr>
          <a:lstStyle/>
          <a:p>
            <a:pPr rtl="0" fontAlgn="base">
              <a:spcBef>
                <a:spcPts val="600"/>
              </a:spcBef>
              <a:spcAft>
                <a:spcPts val="600"/>
              </a:spcAft>
            </a:pPr>
            <a:r>
              <a:rPr lang="es-ES" sz="1400" b="0" i="0" u="none" strike="noStrike" noProof="0" dirty="0">
                <a:solidFill>
                  <a:srgbClr val="000000"/>
                </a:solidFill>
                <a:effectLst/>
                <a:latin typeface="Raleway "/>
              </a:rPr>
              <a:t>Las palabras clave utilizadas para explicar los conceptos asociados se resumen en los cuadros siguientes.</a:t>
            </a:r>
          </a:p>
          <a:p>
            <a:pPr rtl="0" fontAlgn="base">
              <a:spcBef>
                <a:spcPts val="600"/>
              </a:spcBef>
              <a:spcAft>
                <a:spcPts val="600"/>
              </a:spcAft>
            </a:pPr>
            <a:r>
              <a:rPr lang="es-ES" sz="1400" b="0" i="0" u="none" strike="noStrike" noProof="0" dirty="0">
                <a:solidFill>
                  <a:srgbClr val="000000"/>
                </a:solidFill>
                <a:effectLst/>
                <a:latin typeface="Raleway "/>
              </a:rPr>
              <a:t>El </a:t>
            </a:r>
            <a:r>
              <a:rPr lang="es-ES" sz="1400" b="1" i="0" u="none" strike="noStrike" noProof="0" dirty="0">
                <a:solidFill>
                  <a:srgbClr val="000000"/>
                </a:solidFill>
                <a:effectLst/>
                <a:latin typeface="Raleway "/>
              </a:rPr>
              <a:t>análisis 5C</a:t>
            </a:r>
            <a:r>
              <a:rPr lang="es-ES" sz="1400" b="0" i="0" u="none" strike="noStrike" noProof="0" dirty="0">
                <a:solidFill>
                  <a:srgbClr val="000000"/>
                </a:solidFill>
                <a:effectLst/>
                <a:latin typeface="Raleway "/>
              </a:rPr>
              <a:t> es un proceso de marketing en el que una empresa analiza todos los aspectos de su mercado e identifica sus elementos estratégicos. </a:t>
            </a:r>
          </a:p>
          <a:p>
            <a:pPr rtl="0" fontAlgn="base">
              <a:spcBef>
                <a:spcPts val="600"/>
              </a:spcBef>
              <a:spcAft>
                <a:spcPts val="600"/>
              </a:spcAft>
            </a:pPr>
            <a:r>
              <a:rPr lang="es-ES" sz="1400" b="0" i="0" u="none" strike="noStrike" noProof="0" dirty="0">
                <a:solidFill>
                  <a:srgbClr val="000000"/>
                </a:solidFill>
                <a:effectLst/>
                <a:latin typeface="Raleway "/>
              </a:rPr>
              <a:t>El análisis de las 5C desempeña un papel en el diseño de los elementos del producto y el servicio que se van a lanzar. Al final de las 5C surgen las 4P. </a:t>
            </a:r>
          </a:p>
          <a:p>
            <a:pPr rtl="0" fontAlgn="base">
              <a:spcBef>
                <a:spcPts val="600"/>
              </a:spcBef>
              <a:spcAft>
                <a:spcPts val="600"/>
              </a:spcAft>
            </a:pPr>
            <a:r>
              <a:rPr lang="es-ES" sz="1400" b="0" i="0" u="none" strike="noStrike" noProof="0" dirty="0">
                <a:solidFill>
                  <a:srgbClr val="000000"/>
                </a:solidFill>
                <a:effectLst/>
                <a:latin typeface="Raleway "/>
              </a:rPr>
              <a:t>Por esta razón, los investigadores de marketing planifican los procesos de marketing utilizando el enfoque </a:t>
            </a:r>
            <a:r>
              <a:rPr lang="es-ES" sz="1400" b="1" i="0" u="none" strike="noStrike" noProof="0" dirty="0">
                <a:solidFill>
                  <a:srgbClr val="000000"/>
                </a:solidFill>
                <a:effectLst/>
                <a:latin typeface="Raleway "/>
              </a:rPr>
              <a:t>5C -&gt; 4P.</a:t>
            </a:r>
            <a:endParaRPr lang="es-ES" sz="1600" b="1" i="0" noProof="0" dirty="0">
              <a:solidFill>
                <a:srgbClr val="000000"/>
              </a:solidFill>
              <a:effectLst/>
              <a:latin typeface="Raleway "/>
            </a:endParaRPr>
          </a:p>
        </p:txBody>
      </p:sp>
      <p:sp>
        <p:nvSpPr>
          <p:cNvPr id="9" name="Rectangle 2">
            <a:extLst>
              <a:ext uri="{FF2B5EF4-FFF2-40B4-BE49-F238E27FC236}">
                <a16:creationId xmlns:a16="http://schemas.microsoft.com/office/drawing/2014/main" id="{BCF0721C-B7A8-E8A2-4A2F-B500D04237E7}"/>
              </a:ext>
            </a:extLst>
          </p:cNvPr>
          <p:cNvSpPr>
            <a:spLocks noChangeArrowheads="1"/>
          </p:cNvSpPr>
          <p:nvPr/>
        </p:nvSpPr>
        <p:spPr bwMode="auto">
          <a:xfrm>
            <a:off x="3141663" y="18256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sz="1800" b="0" i="0" u="none" strike="noStrike" cap="none" normalizeH="0" baseline="0" noProof="0" dirty="0">
                <a:ln>
                  <a:noFill/>
                </a:ln>
                <a:solidFill>
                  <a:srgbClr val="000000"/>
                </a:solidFill>
                <a:effectLst/>
                <a:latin typeface="Times New Roman" panose="02020603050405020304" pitchFamily="18" charset="0"/>
                <a:cs typeface="Times New Roman" panose="02020603050405020304" pitchFamily="18" charset="0"/>
              </a:rPr>
              <a:t> </a:t>
            </a:r>
            <a:endParaRPr kumimoji="0" lang="es-ES" sz="1800" b="0" i="0" u="none" strike="noStrike" cap="none" normalizeH="0" baseline="0" noProof="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s-ES" sz="1800" b="0" i="0" u="none" strike="noStrike" cap="none" normalizeH="0" baseline="0" noProof="0" dirty="0">
              <a:ln>
                <a:noFill/>
              </a:ln>
              <a:solidFill>
                <a:schemeClr val="tx1"/>
              </a:solidFill>
              <a:effectLst/>
              <a:latin typeface="Arial" panose="020B0604020202020204" pitchFamily="34" charset="0"/>
            </a:endParaRPr>
          </a:p>
        </p:txBody>
      </p:sp>
      <p:graphicFrame>
        <p:nvGraphicFramePr>
          <p:cNvPr id="10" name="Tablo 9">
            <a:extLst>
              <a:ext uri="{FF2B5EF4-FFF2-40B4-BE49-F238E27FC236}">
                <a16:creationId xmlns:a16="http://schemas.microsoft.com/office/drawing/2014/main" id="{4921E054-EFCD-DC17-802A-753EF08C25FF}"/>
              </a:ext>
            </a:extLst>
          </p:cNvPr>
          <p:cNvGraphicFramePr>
            <a:graphicFrameLocks noGrp="1"/>
          </p:cNvGraphicFramePr>
          <p:nvPr>
            <p:extLst>
              <p:ext uri="{D42A27DB-BD31-4B8C-83A1-F6EECF244321}">
                <p14:modId xmlns:p14="http://schemas.microsoft.com/office/powerpoint/2010/main" val="1479784328"/>
              </p:ext>
            </p:extLst>
          </p:nvPr>
        </p:nvGraphicFramePr>
        <p:xfrm>
          <a:off x="5455152" y="1342950"/>
          <a:ext cx="6524427" cy="3339306"/>
        </p:xfrm>
        <a:graphic>
          <a:graphicData uri="http://schemas.openxmlformats.org/drawingml/2006/table">
            <a:tbl>
              <a:tblPr firstRow="1" firstCol="1" bandRow="1">
                <a:tableStyleId>{69012ECD-51FC-41F1-AA8D-1B2483CD663E}</a:tableStyleId>
              </a:tblPr>
              <a:tblGrid>
                <a:gridCol w="1423708">
                  <a:extLst>
                    <a:ext uri="{9D8B030D-6E8A-4147-A177-3AD203B41FA5}">
                      <a16:colId xmlns:a16="http://schemas.microsoft.com/office/drawing/2014/main" val="348603753"/>
                    </a:ext>
                  </a:extLst>
                </a:gridCol>
                <a:gridCol w="1265036">
                  <a:extLst>
                    <a:ext uri="{9D8B030D-6E8A-4147-A177-3AD203B41FA5}">
                      <a16:colId xmlns:a16="http://schemas.microsoft.com/office/drawing/2014/main" val="2280234459"/>
                    </a:ext>
                  </a:extLst>
                </a:gridCol>
                <a:gridCol w="1146212">
                  <a:extLst>
                    <a:ext uri="{9D8B030D-6E8A-4147-A177-3AD203B41FA5}">
                      <a16:colId xmlns:a16="http://schemas.microsoft.com/office/drawing/2014/main" val="434069652"/>
                    </a:ext>
                  </a:extLst>
                </a:gridCol>
                <a:gridCol w="1194033">
                  <a:extLst>
                    <a:ext uri="{9D8B030D-6E8A-4147-A177-3AD203B41FA5}">
                      <a16:colId xmlns:a16="http://schemas.microsoft.com/office/drawing/2014/main" val="2084499351"/>
                    </a:ext>
                  </a:extLst>
                </a:gridCol>
                <a:gridCol w="1495438">
                  <a:extLst>
                    <a:ext uri="{9D8B030D-6E8A-4147-A177-3AD203B41FA5}">
                      <a16:colId xmlns:a16="http://schemas.microsoft.com/office/drawing/2014/main" val="1926442265"/>
                    </a:ext>
                  </a:extLst>
                </a:gridCol>
              </a:tblGrid>
              <a:tr h="285718">
                <a:tc gridSpan="5">
                  <a:txBody>
                    <a:bodyPr/>
                    <a:lstStyle/>
                    <a:p>
                      <a:pPr algn="ctr" fontAlgn="base">
                        <a:lnSpc>
                          <a:spcPct val="115000"/>
                        </a:lnSpc>
                        <a:spcAft>
                          <a:spcPts val="800"/>
                        </a:spcAft>
                      </a:pPr>
                      <a:r>
                        <a:rPr lang="es-ES" sz="1400" kern="0" noProof="0" dirty="0">
                          <a:solidFill>
                            <a:schemeClr val="accent1"/>
                          </a:solidFill>
                          <a:effectLst/>
                        </a:rPr>
                        <a:t>Componentes de Marketing 5 C5​</a:t>
                      </a:r>
                      <a:endParaRPr lang="es-ES" sz="1400"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solidFill>
                      <a:schemeClr val="bg1"/>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89942821"/>
                  </a:ext>
                </a:extLst>
              </a:tr>
              <a:tr h="389263">
                <a:tc>
                  <a:txBody>
                    <a:bodyPr/>
                    <a:lstStyle/>
                    <a:p>
                      <a:pPr algn="ctr" fontAlgn="base">
                        <a:lnSpc>
                          <a:spcPct val="115000"/>
                        </a:lnSpc>
                        <a:spcAft>
                          <a:spcPts val="800"/>
                        </a:spcAft>
                      </a:pPr>
                      <a:r>
                        <a:rPr lang="es-ES" sz="1200" kern="0" noProof="0" dirty="0">
                          <a:solidFill>
                            <a:schemeClr val="accent1"/>
                          </a:solidFill>
                          <a:effectLst/>
                        </a:rPr>
                        <a:t>Cliente</a:t>
                      </a:r>
                      <a:endParaRPr lang="es-ES" sz="1800"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es-ES" sz="1200" b="1" kern="0" noProof="0" dirty="0">
                          <a:solidFill>
                            <a:schemeClr val="accent1"/>
                          </a:solidFill>
                          <a:effectLst/>
                        </a:rPr>
                        <a:t>Competencias de la empresa​</a:t>
                      </a:r>
                      <a:endParaRPr lang="es-ES" sz="1800" b="1"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es-ES" sz="1200" b="1" kern="0" noProof="0" dirty="0">
                          <a:solidFill>
                            <a:schemeClr val="accent1"/>
                          </a:solidFill>
                          <a:effectLst/>
                        </a:rPr>
                        <a:t>Competencia​</a:t>
                      </a:r>
                      <a:endParaRPr lang="es-ES" sz="1800" b="1"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es-ES" sz="1200" b="1" kern="0" noProof="0" dirty="0">
                          <a:solidFill>
                            <a:schemeClr val="accent1"/>
                          </a:solidFill>
                          <a:effectLst/>
                        </a:rPr>
                        <a:t>Colaboradores​</a:t>
                      </a:r>
                      <a:endParaRPr lang="es-ES" sz="1800" b="1"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es-ES" sz="1200" b="1" kern="0" noProof="0" dirty="0">
                          <a:solidFill>
                            <a:schemeClr val="accent1"/>
                          </a:solidFill>
                          <a:effectLst/>
                        </a:rPr>
                        <a:t>Contexto​</a:t>
                      </a:r>
                      <a:endParaRPr lang="es-ES" sz="1800" b="1"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26784307"/>
                  </a:ext>
                </a:extLst>
              </a:tr>
              <a:tr h="2147489">
                <a:tc>
                  <a:txBody>
                    <a:bodyPr/>
                    <a:lstStyle/>
                    <a:p>
                      <a:pPr algn="ctr" fontAlgn="base">
                        <a:lnSpc>
                          <a:spcPct val="115000"/>
                        </a:lnSpc>
                        <a:spcAft>
                          <a:spcPts val="800"/>
                        </a:spcAft>
                      </a:pPr>
                      <a:r>
                        <a:rPr lang="es-ES" sz="1200" b="0" kern="0" noProof="0" dirty="0">
                          <a:solidFill>
                            <a:schemeClr val="accent1"/>
                          </a:solidFill>
                          <a:effectLst/>
                        </a:rPr>
                        <a:t>Necesidades de los clientes</a:t>
                      </a:r>
                    </a:p>
                    <a:p>
                      <a:pPr algn="ctr" fontAlgn="base">
                        <a:lnSpc>
                          <a:spcPct val="115000"/>
                        </a:lnSpc>
                        <a:spcAft>
                          <a:spcPts val="800"/>
                        </a:spcAft>
                      </a:pPr>
                      <a:r>
                        <a:rPr lang="es-ES" sz="1200" b="0" kern="0" noProof="0" dirty="0">
                          <a:solidFill>
                            <a:schemeClr val="accent1"/>
                          </a:solidFill>
                          <a:effectLst/>
                        </a:rPr>
                        <a:t>Segmentación</a:t>
                      </a:r>
                    </a:p>
                    <a:p>
                      <a:pPr algn="ctr" fontAlgn="base">
                        <a:lnSpc>
                          <a:spcPct val="115000"/>
                        </a:lnSpc>
                        <a:spcAft>
                          <a:spcPts val="800"/>
                        </a:spcAft>
                      </a:pPr>
                      <a:r>
                        <a:rPr lang="es-ES" sz="1200" b="0" kern="0" noProof="0" dirty="0">
                          <a:solidFill>
                            <a:schemeClr val="accent1"/>
                          </a:solidFill>
                          <a:effectLst/>
                        </a:rPr>
                        <a:t>Comportamiento del consumidor</a:t>
                      </a:r>
                    </a:p>
                    <a:p>
                      <a:pPr algn="ctr" fontAlgn="base">
                        <a:lnSpc>
                          <a:spcPct val="115000"/>
                        </a:lnSpc>
                        <a:spcAft>
                          <a:spcPts val="800"/>
                        </a:spcAft>
                      </a:pPr>
                      <a:r>
                        <a:rPr lang="es-ES" sz="1200" b="0" kern="0" noProof="0" dirty="0">
                          <a:solidFill>
                            <a:schemeClr val="accent1"/>
                          </a:solidFill>
                          <a:effectLst/>
                        </a:rPr>
                        <a:t>Fidelización del consumidor </a:t>
                      </a:r>
                      <a:r>
                        <a:rPr lang="es-ES" sz="1200" kern="0" noProof="0" dirty="0">
                          <a:solidFill>
                            <a:schemeClr val="accent1"/>
                          </a:solidFill>
                          <a:effectLst/>
                        </a:rPr>
                        <a:t>​</a:t>
                      </a:r>
                      <a:endParaRPr lang="es-ES" sz="1800"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es-ES" sz="1200" kern="0" noProof="0" dirty="0">
                          <a:solidFill>
                            <a:schemeClr val="accent1"/>
                          </a:solidFill>
                          <a:effectLst/>
                        </a:rPr>
                        <a:t>Marca</a:t>
                      </a:r>
                    </a:p>
                    <a:p>
                      <a:pPr algn="ctr" fontAlgn="base">
                        <a:lnSpc>
                          <a:spcPct val="115000"/>
                        </a:lnSpc>
                        <a:spcAft>
                          <a:spcPts val="800"/>
                        </a:spcAft>
                      </a:pPr>
                      <a:r>
                        <a:rPr lang="es-ES" sz="1200" kern="0" noProof="0" dirty="0">
                          <a:solidFill>
                            <a:schemeClr val="accent1"/>
                          </a:solidFill>
                          <a:effectLst/>
                        </a:rPr>
                        <a:t>Identidad corporativa (logotipo, eslogan, etc.)</a:t>
                      </a:r>
                    </a:p>
                    <a:p>
                      <a:pPr algn="ctr" fontAlgn="base">
                        <a:lnSpc>
                          <a:spcPct val="115000"/>
                        </a:lnSpc>
                        <a:spcAft>
                          <a:spcPts val="800"/>
                        </a:spcAft>
                      </a:pPr>
                      <a:r>
                        <a:rPr lang="es-ES" sz="1200" kern="0" noProof="0" dirty="0">
                          <a:solidFill>
                            <a:schemeClr val="accent1"/>
                          </a:solidFill>
                          <a:effectLst/>
                        </a:rPr>
                        <a:t>Fortaleza financiera</a:t>
                      </a:r>
                    </a:p>
                    <a:p>
                      <a:pPr algn="ctr" fontAlgn="base">
                        <a:lnSpc>
                          <a:spcPct val="115000"/>
                        </a:lnSpc>
                        <a:spcAft>
                          <a:spcPts val="800"/>
                        </a:spcAft>
                      </a:pPr>
                      <a:r>
                        <a:rPr lang="es-ES" sz="1200" kern="0" noProof="0" dirty="0">
                          <a:solidFill>
                            <a:schemeClr val="accent1"/>
                          </a:solidFill>
                          <a:effectLst/>
                        </a:rPr>
                        <a:t>Capacidad organizativa (gestión, RRHH, etc.)</a:t>
                      </a:r>
                      <a:endParaRPr lang="es-ES" sz="1800"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es-ES" sz="1200" kern="0" noProof="0" dirty="0">
                          <a:solidFill>
                            <a:schemeClr val="accent1"/>
                          </a:solidFill>
                          <a:effectLst/>
                        </a:rPr>
                        <a:t>Competidores</a:t>
                      </a:r>
                      <a:endParaRPr lang="es-ES" sz="1800" kern="100" noProof="0" dirty="0">
                        <a:solidFill>
                          <a:schemeClr val="accent1"/>
                        </a:solidFill>
                        <a:effectLst/>
                      </a:endParaRPr>
                    </a:p>
                    <a:p>
                      <a:pPr algn="ctr" fontAlgn="base">
                        <a:lnSpc>
                          <a:spcPct val="115000"/>
                        </a:lnSpc>
                        <a:spcAft>
                          <a:spcPts val="800"/>
                        </a:spcAft>
                      </a:pPr>
                      <a:r>
                        <a:rPr lang="es-ES" sz="1200" kern="0" noProof="0" dirty="0">
                          <a:solidFill>
                            <a:schemeClr val="accent1"/>
                          </a:solidFill>
                          <a:effectLst/>
                        </a:rPr>
                        <a:t>Mercado</a:t>
                      </a:r>
                      <a:endParaRPr lang="es-ES" sz="1800"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es-ES" sz="1200" kern="0" noProof="0" dirty="0">
                          <a:solidFill>
                            <a:schemeClr val="accent1"/>
                          </a:solidFill>
                          <a:effectLst/>
                        </a:rPr>
                        <a:t>Partes interesadas</a:t>
                      </a:r>
                    </a:p>
                    <a:p>
                      <a:pPr algn="ctr" fontAlgn="base">
                        <a:lnSpc>
                          <a:spcPct val="115000"/>
                        </a:lnSpc>
                        <a:spcAft>
                          <a:spcPts val="800"/>
                        </a:spcAft>
                      </a:pPr>
                      <a:r>
                        <a:rPr lang="es-ES" sz="1200" kern="0" noProof="0" dirty="0">
                          <a:solidFill>
                            <a:schemeClr val="accent1"/>
                          </a:solidFill>
                          <a:effectLst/>
                        </a:rPr>
                        <a:t>Cadena de suministro</a:t>
                      </a:r>
                    </a:p>
                    <a:p>
                      <a:pPr algn="ctr" fontAlgn="base">
                        <a:lnSpc>
                          <a:spcPct val="115000"/>
                        </a:lnSpc>
                        <a:spcAft>
                          <a:spcPts val="800"/>
                        </a:spcAft>
                      </a:pPr>
                      <a:r>
                        <a:rPr lang="es-ES" sz="1200" kern="0" noProof="0" dirty="0">
                          <a:solidFill>
                            <a:schemeClr val="accent1"/>
                          </a:solidFill>
                          <a:effectLst/>
                        </a:rPr>
                        <a:t>Clientes</a:t>
                      </a:r>
                    </a:p>
                    <a:p>
                      <a:pPr algn="ctr" fontAlgn="base">
                        <a:lnSpc>
                          <a:spcPct val="115000"/>
                        </a:lnSpc>
                        <a:spcAft>
                          <a:spcPts val="800"/>
                        </a:spcAft>
                      </a:pPr>
                      <a:r>
                        <a:rPr lang="es-ES" sz="1200" kern="0" noProof="0" dirty="0">
                          <a:solidFill>
                            <a:schemeClr val="accent1"/>
                          </a:solidFill>
                          <a:effectLst/>
                        </a:rPr>
                        <a:t>Filiales</a:t>
                      </a:r>
                      <a:endParaRPr lang="es-ES" sz="1800"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es-ES" sz="1200" kern="0" noProof="0" dirty="0">
                          <a:solidFill>
                            <a:schemeClr val="accent1"/>
                          </a:solidFill>
                          <a:effectLst/>
                        </a:rPr>
                        <a:t>Cultura</a:t>
                      </a:r>
                    </a:p>
                    <a:p>
                      <a:pPr algn="ctr" fontAlgn="base">
                        <a:lnSpc>
                          <a:spcPct val="115000"/>
                        </a:lnSpc>
                        <a:spcAft>
                          <a:spcPts val="800"/>
                        </a:spcAft>
                      </a:pPr>
                      <a:r>
                        <a:rPr lang="es-ES" sz="1200" kern="0" noProof="0" dirty="0">
                          <a:solidFill>
                            <a:schemeClr val="accent1"/>
                          </a:solidFill>
                          <a:effectLst/>
                        </a:rPr>
                        <a:t>Normas</a:t>
                      </a:r>
                    </a:p>
                    <a:p>
                      <a:pPr algn="ctr" fontAlgn="base">
                        <a:lnSpc>
                          <a:spcPct val="115000"/>
                        </a:lnSpc>
                        <a:spcAft>
                          <a:spcPts val="800"/>
                        </a:spcAft>
                      </a:pPr>
                      <a:r>
                        <a:rPr lang="es-ES" sz="1200" kern="0" noProof="0" dirty="0">
                          <a:solidFill>
                            <a:schemeClr val="accent1"/>
                          </a:solidFill>
                          <a:effectLst/>
                        </a:rPr>
                        <a:t>Normativa jurídica</a:t>
                      </a:r>
                    </a:p>
                    <a:p>
                      <a:pPr algn="ctr" fontAlgn="base">
                        <a:lnSpc>
                          <a:spcPct val="115000"/>
                        </a:lnSpc>
                        <a:spcAft>
                          <a:spcPts val="800"/>
                        </a:spcAft>
                      </a:pPr>
                      <a:r>
                        <a:rPr lang="es-ES" sz="1200" kern="0" noProof="0" dirty="0">
                          <a:solidFill>
                            <a:schemeClr val="accent1"/>
                          </a:solidFill>
                          <a:effectLst/>
                        </a:rPr>
                        <a:t>Estructura socioeconómica ​</a:t>
                      </a:r>
                      <a:endParaRPr lang="es-ES" sz="1800"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533927183"/>
                  </a:ext>
                </a:extLst>
              </a:tr>
            </a:tbl>
          </a:graphicData>
        </a:graphic>
      </p:graphicFrame>
      <p:graphicFrame>
        <p:nvGraphicFramePr>
          <p:cNvPr id="11" name="Tablo 10">
            <a:extLst>
              <a:ext uri="{FF2B5EF4-FFF2-40B4-BE49-F238E27FC236}">
                <a16:creationId xmlns:a16="http://schemas.microsoft.com/office/drawing/2014/main" id="{0600FAC6-A090-C821-16AE-98A6D4ED1AE3}"/>
              </a:ext>
            </a:extLst>
          </p:cNvPr>
          <p:cNvGraphicFramePr>
            <a:graphicFrameLocks noGrp="1"/>
          </p:cNvGraphicFramePr>
          <p:nvPr>
            <p:extLst>
              <p:ext uri="{D42A27DB-BD31-4B8C-83A1-F6EECF244321}">
                <p14:modId xmlns:p14="http://schemas.microsoft.com/office/powerpoint/2010/main" val="1028609617"/>
              </p:ext>
            </p:extLst>
          </p:nvPr>
        </p:nvGraphicFramePr>
        <p:xfrm>
          <a:off x="5455151" y="4659549"/>
          <a:ext cx="6524428" cy="2013199"/>
        </p:xfrm>
        <a:graphic>
          <a:graphicData uri="http://schemas.openxmlformats.org/drawingml/2006/table">
            <a:tbl>
              <a:tblPr firstRow="1" firstCol="1" bandRow="1">
                <a:tableStyleId>{69012ECD-51FC-41F1-AA8D-1B2483CD663E}</a:tableStyleId>
              </a:tblPr>
              <a:tblGrid>
                <a:gridCol w="1631107">
                  <a:extLst>
                    <a:ext uri="{9D8B030D-6E8A-4147-A177-3AD203B41FA5}">
                      <a16:colId xmlns:a16="http://schemas.microsoft.com/office/drawing/2014/main" val="3589365051"/>
                    </a:ext>
                  </a:extLst>
                </a:gridCol>
                <a:gridCol w="1631107">
                  <a:extLst>
                    <a:ext uri="{9D8B030D-6E8A-4147-A177-3AD203B41FA5}">
                      <a16:colId xmlns:a16="http://schemas.microsoft.com/office/drawing/2014/main" val="682573958"/>
                    </a:ext>
                  </a:extLst>
                </a:gridCol>
                <a:gridCol w="1487338">
                  <a:extLst>
                    <a:ext uri="{9D8B030D-6E8A-4147-A177-3AD203B41FA5}">
                      <a16:colId xmlns:a16="http://schemas.microsoft.com/office/drawing/2014/main" val="742393907"/>
                    </a:ext>
                  </a:extLst>
                </a:gridCol>
                <a:gridCol w="1774876">
                  <a:extLst>
                    <a:ext uri="{9D8B030D-6E8A-4147-A177-3AD203B41FA5}">
                      <a16:colId xmlns:a16="http://schemas.microsoft.com/office/drawing/2014/main" val="1506286687"/>
                    </a:ext>
                  </a:extLst>
                </a:gridCol>
              </a:tblGrid>
              <a:tr h="63488">
                <a:tc gridSpan="4">
                  <a:txBody>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lang="es-ES" sz="1400" kern="0" noProof="0" dirty="0">
                          <a:solidFill>
                            <a:schemeClr val="accent1"/>
                          </a:solidFill>
                          <a:effectLst/>
                          <a:latin typeface="+mn-lt"/>
                        </a:rPr>
                        <a:t>Componentes de Marketing 4 P</a:t>
                      </a:r>
                      <a:endParaRPr lang="es-ES" sz="1400" kern="100" noProof="0" dirty="0">
                        <a:solidFill>
                          <a:schemeClr val="accent1"/>
                        </a:solidFill>
                        <a:effectLst/>
                        <a:latin typeface="+mn-lt"/>
                        <a:ea typeface="Aptos" panose="020B0004020202020204" pitchFamily="34" charset="0"/>
                        <a:cs typeface="Times New Roman" panose="02020603050405020304" pitchFamily="18" charset="0"/>
                      </a:endParaRPr>
                    </a:p>
                  </a:txBody>
                  <a:tcPr marL="9525" marR="9525" marT="9525" marB="9525">
                    <a:solidFill>
                      <a:schemeClr val="bg1"/>
                    </a:solidFill>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2629410773"/>
                  </a:ext>
                </a:extLst>
              </a:tr>
              <a:tr h="268509">
                <a:tc>
                  <a:txBody>
                    <a:bodyPr/>
                    <a:lstStyle/>
                    <a:p>
                      <a:pPr algn="ctr">
                        <a:lnSpc>
                          <a:spcPct val="115000"/>
                        </a:lnSpc>
                        <a:spcAft>
                          <a:spcPts val="800"/>
                        </a:spcAft>
                      </a:pPr>
                      <a:r>
                        <a:rPr lang="es-ES" sz="1200" b="1" kern="100" noProof="0" dirty="0">
                          <a:solidFill>
                            <a:schemeClr val="accent1"/>
                          </a:solidFill>
                          <a:effectLst/>
                        </a:rPr>
                        <a:t>Producto</a:t>
                      </a:r>
                      <a:endParaRPr lang="es-ES" sz="1200" b="1"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es-ES" sz="1200" b="1" kern="100" noProof="0" dirty="0">
                          <a:solidFill>
                            <a:schemeClr val="accent1"/>
                          </a:solidFill>
                          <a:effectLst/>
                        </a:rPr>
                        <a:t>Promoción​</a:t>
                      </a:r>
                      <a:endParaRPr lang="es-ES" sz="1200" b="1"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es-ES" sz="1200" b="1" kern="100" noProof="0" dirty="0">
                          <a:solidFill>
                            <a:schemeClr val="accent1"/>
                          </a:solidFill>
                          <a:effectLst/>
                        </a:rPr>
                        <a:t>Precio​</a:t>
                      </a:r>
                      <a:endParaRPr lang="es-ES" sz="1200" b="1"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es-ES" sz="1200" b="1" kern="100" noProof="0" dirty="0">
                          <a:solidFill>
                            <a:schemeClr val="accent1"/>
                          </a:solidFill>
                          <a:effectLst/>
                          <a:latin typeface="+mn-lt"/>
                          <a:ea typeface="+mn-ea"/>
                          <a:cs typeface="+mn-cs"/>
                        </a:rPr>
                        <a:t>Localización</a:t>
                      </a:r>
                    </a:p>
                  </a:txBody>
                  <a:tcPr marL="9525" marR="9525" marT="9525" marB="9525"/>
                </a:tc>
                <a:extLst>
                  <a:ext uri="{0D108BD9-81ED-4DB2-BD59-A6C34878D82A}">
                    <a16:rowId xmlns:a16="http://schemas.microsoft.com/office/drawing/2014/main" val="1802869886"/>
                  </a:ext>
                </a:extLst>
              </a:tr>
              <a:tr h="1499072">
                <a:tc>
                  <a:txBody>
                    <a:bodyPr/>
                    <a:lstStyle/>
                    <a:p>
                      <a:pPr algn="ctr">
                        <a:lnSpc>
                          <a:spcPct val="115000"/>
                        </a:lnSpc>
                        <a:spcAft>
                          <a:spcPts val="800"/>
                        </a:spcAft>
                      </a:pPr>
                      <a:r>
                        <a:rPr lang="es-ES" sz="1200" b="0" kern="100" noProof="0" dirty="0">
                          <a:solidFill>
                            <a:schemeClr val="accent1"/>
                          </a:solidFill>
                          <a:effectLst/>
                        </a:rPr>
                        <a:t>Características</a:t>
                      </a:r>
                    </a:p>
                    <a:p>
                      <a:pPr algn="ctr">
                        <a:lnSpc>
                          <a:spcPct val="115000"/>
                        </a:lnSpc>
                        <a:spcAft>
                          <a:spcPts val="800"/>
                        </a:spcAft>
                      </a:pPr>
                      <a:r>
                        <a:rPr lang="es-ES" sz="1200" b="0" kern="100" noProof="0" dirty="0">
                          <a:solidFill>
                            <a:schemeClr val="accent1"/>
                          </a:solidFill>
                          <a:effectLst/>
                        </a:rPr>
                        <a:t>Calidad</a:t>
                      </a:r>
                    </a:p>
                    <a:p>
                      <a:pPr algn="ctr">
                        <a:lnSpc>
                          <a:spcPct val="115000"/>
                        </a:lnSpc>
                        <a:spcAft>
                          <a:spcPts val="800"/>
                        </a:spcAft>
                      </a:pPr>
                      <a:r>
                        <a:rPr lang="es-ES" sz="1200" b="0" kern="100" noProof="0" dirty="0">
                          <a:solidFill>
                            <a:schemeClr val="accent1"/>
                          </a:solidFill>
                          <a:effectLst/>
                        </a:rPr>
                        <a:t>Servicio</a:t>
                      </a:r>
                    </a:p>
                    <a:p>
                      <a:pPr algn="ctr">
                        <a:lnSpc>
                          <a:spcPct val="115000"/>
                        </a:lnSpc>
                        <a:spcAft>
                          <a:spcPts val="800"/>
                        </a:spcAft>
                      </a:pPr>
                      <a:r>
                        <a:rPr lang="es-ES" sz="1200" b="0" kern="100" noProof="0" dirty="0">
                          <a:solidFill>
                            <a:schemeClr val="accent1"/>
                          </a:solidFill>
                          <a:effectLst/>
                        </a:rPr>
                        <a:t>Soporte</a:t>
                      </a:r>
                    </a:p>
                    <a:p>
                      <a:pPr algn="ctr">
                        <a:lnSpc>
                          <a:spcPct val="115000"/>
                        </a:lnSpc>
                        <a:spcAft>
                          <a:spcPts val="800"/>
                        </a:spcAft>
                      </a:pPr>
                      <a:r>
                        <a:rPr lang="es-ES" sz="1200" b="0" kern="100" noProof="0" dirty="0">
                          <a:solidFill>
                            <a:schemeClr val="accent1"/>
                          </a:solidFill>
                          <a:effectLst/>
                        </a:rPr>
                        <a:t>Línea de productos</a:t>
                      </a:r>
                    </a:p>
                  </a:txBody>
                  <a:tcPr marL="9525" marR="9525" marT="9525" marB="9525"/>
                </a:tc>
                <a:tc>
                  <a:txBody>
                    <a:bodyPr/>
                    <a:lstStyle/>
                    <a:p>
                      <a:pPr algn="ctr">
                        <a:lnSpc>
                          <a:spcPct val="115000"/>
                        </a:lnSpc>
                        <a:spcAft>
                          <a:spcPts val="800"/>
                        </a:spcAft>
                      </a:pPr>
                      <a:r>
                        <a:rPr lang="es-ES" sz="1200" kern="100" noProof="0" dirty="0">
                          <a:solidFill>
                            <a:schemeClr val="accent1"/>
                          </a:solidFill>
                          <a:effectLst/>
                        </a:rPr>
                        <a:t>Publicidad</a:t>
                      </a:r>
                    </a:p>
                    <a:p>
                      <a:pPr algn="ctr">
                        <a:lnSpc>
                          <a:spcPct val="115000"/>
                        </a:lnSpc>
                        <a:spcAft>
                          <a:spcPts val="800"/>
                        </a:spcAft>
                      </a:pPr>
                      <a:r>
                        <a:rPr lang="es-ES" sz="1200" kern="100" noProof="0" dirty="0">
                          <a:solidFill>
                            <a:schemeClr val="accent1"/>
                          </a:solidFill>
                          <a:effectLst/>
                        </a:rPr>
                        <a:t>Material promocional</a:t>
                      </a:r>
                    </a:p>
                    <a:p>
                      <a:pPr algn="ctr">
                        <a:lnSpc>
                          <a:spcPct val="115000"/>
                        </a:lnSpc>
                        <a:spcAft>
                          <a:spcPts val="800"/>
                        </a:spcAft>
                      </a:pPr>
                      <a:r>
                        <a:rPr lang="es-ES" sz="1200" kern="100" noProof="0" dirty="0">
                          <a:solidFill>
                            <a:schemeClr val="accent1"/>
                          </a:solidFill>
                          <a:effectLst/>
                        </a:rPr>
                        <a:t>Campañas​</a:t>
                      </a:r>
                      <a:endParaRPr lang="es-ES" sz="1200"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es-ES" sz="1200" kern="100" noProof="0" dirty="0">
                          <a:solidFill>
                            <a:schemeClr val="accent1"/>
                          </a:solidFill>
                          <a:effectLst/>
                        </a:rPr>
                        <a:t>Precio de lista</a:t>
                      </a:r>
                    </a:p>
                    <a:p>
                      <a:pPr algn="ctr">
                        <a:lnSpc>
                          <a:spcPct val="115000"/>
                        </a:lnSpc>
                        <a:spcAft>
                          <a:spcPts val="800"/>
                        </a:spcAft>
                      </a:pPr>
                      <a:r>
                        <a:rPr lang="es-ES" sz="1200" kern="100" noProof="0" dirty="0">
                          <a:solidFill>
                            <a:schemeClr val="accent1"/>
                          </a:solidFill>
                          <a:effectLst/>
                        </a:rPr>
                        <a:t>Descuento</a:t>
                      </a:r>
                    </a:p>
                    <a:p>
                      <a:pPr algn="ctr">
                        <a:lnSpc>
                          <a:spcPct val="115000"/>
                        </a:lnSpc>
                        <a:spcAft>
                          <a:spcPts val="800"/>
                        </a:spcAft>
                      </a:pPr>
                      <a:r>
                        <a:rPr lang="es-ES" sz="1200" kern="100" noProof="0" dirty="0">
                          <a:solidFill>
                            <a:schemeClr val="accent1"/>
                          </a:solidFill>
                          <a:effectLst/>
                        </a:rPr>
                        <a:t>Ofertas​</a:t>
                      </a:r>
                      <a:endParaRPr lang="es-ES" sz="1200"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es-ES" sz="1200" kern="100" noProof="0" dirty="0">
                          <a:solidFill>
                            <a:schemeClr val="accent1"/>
                          </a:solidFill>
                          <a:effectLst/>
                        </a:rPr>
                        <a:t>Canales de distribución</a:t>
                      </a:r>
                      <a:endParaRPr lang="es-ES" sz="1200" kern="10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11641005"/>
                  </a:ext>
                </a:extLst>
              </a:tr>
            </a:tbl>
          </a:graphicData>
        </a:graphic>
      </p:graphicFrame>
      <p:sp>
        <p:nvSpPr>
          <p:cNvPr id="2" name="CasellaDiTesto 1">
            <a:extLst>
              <a:ext uri="{FF2B5EF4-FFF2-40B4-BE49-F238E27FC236}">
                <a16:creationId xmlns:a16="http://schemas.microsoft.com/office/drawing/2014/main" id="{BE542EB5-A979-577D-BCA1-7326F4D1D446}"/>
              </a:ext>
            </a:extLst>
          </p:cNvPr>
          <p:cNvSpPr txBox="1"/>
          <p:nvPr/>
        </p:nvSpPr>
        <p:spPr>
          <a:xfrm>
            <a:off x="520241" y="122890"/>
            <a:ext cx="11671759" cy="1077218"/>
          </a:xfrm>
          <a:prstGeom prst="rect">
            <a:avLst/>
          </a:prstGeom>
          <a:noFill/>
        </p:spPr>
        <p:txBody>
          <a:bodyPr wrap="square" lIns="91440" tIns="45720" rIns="91440" bIns="45720" rtlCol="0" anchor="t">
            <a:spAutoFit/>
          </a:bodyPr>
          <a:lstStyle/>
          <a:p>
            <a:r>
              <a:rPr lang="es-ES" sz="3200" b="1" dirty="0">
                <a:solidFill>
                  <a:schemeClr val="bg2"/>
                </a:solidFill>
                <a:latin typeface="+mj-lt"/>
                <a:ea typeface="+mj-ea"/>
                <a:cs typeface="+mj-cs"/>
              </a:rPr>
              <a:t>Introducción a los principios básicos del marketing: Marketing 4p y 5C - 1/2</a:t>
            </a:r>
          </a:p>
        </p:txBody>
      </p:sp>
    </p:spTree>
    <p:extLst>
      <p:ext uri="{BB962C8B-B14F-4D97-AF65-F5344CB8AC3E}">
        <p14:creationId xmlns:p14="http://schemas.microsoft.com/office/powerpoint/2010/main" val="3428332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FB92A-51B3-545C-3624-B62181D3D91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A3BFFE7E-14D0-EBD0-8A5B-9A1F89D6471D}"/>
              </a:ext>
            </a:extLst>
          </p:cNvPr>
          <p:cNvSpPr txBox="1"/>
          <p:nvPr/>
        </p:nvSpPr>
        <p:spPr>
          <a:xfrm>
            <a:off x="568184" y="128762"/>
            <a:ext cx="10610461" cy="744499"/>
          </a:xfrm>
          <a:prstGeom prst="rect">
            <a:avLst/>
          </a:prstGeom>
          <a:noFill/>
        </p:spPr>
        <p:txBody>
          <a:bodyPr wrap="square" lIns="91440" tIns="45720" rIns="91440" bIns="45720" rtlCol="0" anchor="t">
            <a:spAutoFit/>
          </a:bodyPr>
          <a:lstStyle/>
          <a:p>
            <a:pPr algn="ctr">
              <a:lnSpc>
                <a:spcPct val="150000"/>
              </a:lnSpc>
            </a:pPr>
            <a:r>
              <a:rPr lang="es-ES" sz="3200" b="1" noProof="0" dirty="0">
                <a:solidFill>
                  <a:schemeClr val="bg2"/>
                </a:solidFill>
                <a:latin typeface="+mj-lt"/>
              </a:rPr>
              <a:t>Estudios de mercado</a:t>
            </a:r>
            <a:endParaRPr lang="es-ES" sz="3200" b="1" noProof="0" dirty="0">
              <a:solidFill>
                <a:schemeClr val="bg2"/>
              </a:solidFill>
              <a:highlight>
                <a:srgbClr val="FFFF00"/>
              </a:highlight>
              <a:latin typeface="+mj-lt"/>
            </a:endParaRPr>
          </a:p>
        </p:txBody>
      </p:sp>
      <p:sp>
        <p:nvSpPr>
          <p:cNvPr id="4" name="Metin kutusu 3">
            <a:extLst>
              <a:ext uri="{FF2B5EF4-FFF2-40B4-BE49-F238E27FC236}">
                <a16:creationId xmlns:a16="http://schemas.microsoft.com/office/drawing/2014/main" id="{45CBAB9A-4EA5-7119-B4EE-8BA01F2BE018}"/>
              </a:ext>
            </a:extLst>
          </p:cNvPr>
          <p:cNvSpPr txBox="1"/>
          <p:nvPr/>
        </p:nvSpPr>
        <p:spPr>
          <a:xfrm>
            <a:off x="356934" y="1275536"/>
            <a:ext cx="11382483" cy="3046988"/>
          </a:xfrm>
          <a:prstGeom prst="rect">
            <a:avLst/>
          </a:prstGeom>
          <a:noFill/>
        </p:spPr>
        <p:txBody>
          <a:bodyPr wrap="square">
            <a:spAutoFit/>
          </a:bodyPr>
          <a:lstStyle/>
          <a:p>
            <a:pPr algn="just" rtl="0" fontAlgn="base"/>
            <a:r>
              <a:rPr lang="es-ES" sz="1600" b="0" i="0" u="none" strike="noStrike" noProof="0" dirty="0">
                <a:solidFill>
                  <a:srgbClr val="000000"/>
                </a:solidFill>
                <a:effectLst/>
                <a:latin typeface="Raleway "/>
              </a:rPr>
              <a:t>El objetivo de las empresas es identificar un mercado objetivo en el que vender sus productos y los clientes potenciales de ese mercado para maximizar los beneficios. Las empresas suelen llevar a cabo investigaciones documentales para recabar información específica sobre su mercado objetivo. </a:t>
            </a:r>
          </a:p>
          <a:p>
            <a:pPr algn="just" rtl="0" fontAlgn="base"/>
            <a:endParaRPr lang="es-ES" sz="1600" b="0" i="0" noProof="0" dirty="0">
              <a:solidFill>
                <a:srgbClr val="000000"/>
              </a:solidFill>
              <a:effectLst/>
              <a:latin typeface="Raleway "/>
            </a:endParaRPr>
          </a:p>
          <a:p>
            <a:pPr algn="just" rtl="0" fontAlgn="base"/>
            <a:r>
              <a:rPr lang="es-ES" sz="1600" b="0" i="0" u="none" strike="noStrike" noProof="0" dirty="0">
                <a:solidFill>
                  <a:srgbClr val="000000"/>
                </a:solidFill>
                <a:effectLst/>
                <a:latin typeface="Raleway "/>
              </a:rPr>
              <a:t>Con la información recogida en el mostrador, se pretende obtener información sobre los siguientes temas acerca del mercado objetivo:</a:t>
            </a:r>
          </a:p>
          <a:p>
            <a:pPr algn="just" rtl="0" fontAlgn="base"/>
            <a:endParaRPr lang="es-ES" sz="1600" b="0" i="0" noProof="0" dirty="0">
              <a:solidFill>
                <a:srgbClr val="000000"/>
              </a:solidFill>
              <a:effectLst/>
              <a:latin typeface="Raleway "/>
            </a:endParaRPr>
          </a:p>
          <a:p>
            <a:pPr marL="742950" lvl="1" indent="-285750" algn="just" fontAlgn="base">
              <a:buFont typeface="Arial" panose="020B0604020202020204" pitchFamily="34" charset="0"/>
              <a:buChar char="•"/>
            </a:pPr>
            <a:r>
              <a:rPr lang="es-ES" sz="1600" b="0" i="0" u="none" strike="noStrike" noProof="0" dirty="0">
                <a:solidFill>
                  <a:srgbClr val="000000"/>
                </a:solidFill>
                <a:effectLst/>
                <a:latin typeface="Raleway "/>
              </a:rPr>
              <a:t>Estructura competitiva.</a:t>
            </a:r>
          </a:p>
          <a:p>
            <a:pPr marL="742950" lvl="1" indent="-285750" algn="just" fontAlgn="base">
              <a:buFont typeface="Arial" panose="020B0604020202020204" pitchFamily="34" charset="0"/>
              <a:buChar char="•"/>
            </a:pPr>
            <a:r>
              <a:rPr lang="es-ES" sz="1600" b="0" i="0" u="none" strike="noStrike" noProof="0" dirty="0">
                <a:solidFill>
                  <a:srgbClr val="000000"/>
                </a:solidFill>
                <a:effectLst/>
                <a:latin typeface="Raleway "/>
              </a:rPr>
              <a:t>Tamaño del mercado.</a:t>
            </a:r>
          </a:p>
          <a:p>
            <a:pPr marL="742950" lvl="1" indent="-285750" algn="just" fontAlgn="base">
              <a:buFont typeface="Arial" panose="020B0604020202020204" pitchFamily="34" charset="0"/>
              <a:buChar char="•"/>
            </a:pPr>
            <a:r>
              <a:rPr lang="es-ES" sz="1600" b="0" i="0" u="none" strike="noStrike" noProof="0" dirty="0">
                <a:solidFill>
                  <a:srgbClr val="000000"/>
                </a:solidFill>
                <a:effectLst/>
                <a:latin typeface="Raleway "/>
              </a:rPr>
              <a:t>Diferencias culturales, económicas y geográficas.</a:t>
            </a:r>
          </a:p>
          <a:p>
            <a:pPr marL="742950" lvl="1" indent="-285750" algn="just" fontAlgn="base">
              <a:buFont typeface="Arial" panose="020B0604020202020204" pitchFamily="34" charset="0"/>
              <a:buChar char="•"/>
            </a:pPr>
            <a:r>
              <a:rPr lang="es-ES" sz="1600" b="0" i="0" u="none" strike="noStrike" noProof="0" dirty="0">
                <a:solidFill>
                  <a:srgbClr val="000000"/>
                </a:solidFill>
                <a:effectLst/>
                <a:latin typeface="Raleway "/>
              </a:rPr>
              <a:t>Evaluar las expectativas y necesidades de los consumidores y establecer comparaciones.</a:t>
            </a:r>
          </a:p>
          <a:p>
            <a:pPr marL="742950" lvl="1" indent="-285750" algn="just" fontAlgn="base">
              <a:buFont typeface="Arial" panose="020B0604020202020204" pitchFamily="34" charset="0"/>
              <a:buChar char="•"/>
            </a:pPr>
            <a:r>
              <a:rPr lang="es-ES" sz="1600" b="0" i="0" u="none" strike="noStrike" noProof="0" dirty="0">
                <a:solidFill>
                  <a:srgbClr val="000000"/>
                </a:solidFill>
                <a:effectLst/>
                <a:latin typeface="Raleway "/>
              </a:rPr>
              <a:t>Revelar la estructura del mercado seleccionado como objetivo. ​</a:t>
            </a:r>
            <a:endParaRPr lang="es-ES" sz="1600" b="0" i="0" noProof="0" dirty="0">
              <a:solidFill>
                <a:srgbClr val="000000"/>
              </a:solidFill>
              <a:effectLst/>
              <a:latin typeface="Raleway "/>
            </a:endParaRPr>
          </a:p>
        </p:txBody>
      </p:sp>
      <p:graphicFrame>
        <p:nvGraphicFramePr>
          <p:cNvPr id="3" name="Diyagram 2">
            <a:extLst>
              <a:ext uri="{FF2B5EF4-FFF2-40B4-BE49-F238E27FC236}">
                <a16:creationId xmlns:a16="http://schemas.microsoft.com/office/drawing/2014/main" id="{94EF3292-4671-F2BA-FFB0-514AB7D5ADD7}"/>
              </a:ext>
            </a:extLst>
          </p:cNvPr>
          <p:cNvGraphicFramePr/>
          <p:nvPr>
            <p:extLst>
              <p:ext uri="{D42A27DB-BD31-4B8C-83A1-F6EECF244321}">
                <p14:modId xmlns:p14="http://schemas.microsoft.com/office/powerpoint/2010/main" val="6410648"/>
              </p:ext>
            </p:extLst>
          </p:nvPr>
        </p:nvGraphicFramePr>
        <p:xfrm>
          <a:off x="3026234" y="4684083"/>
          <a:ext cx="5074312" cy="15157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Metin kutusu 5">
            <a:extLst>
              <a:ext uri="{FF2B5EF4-FFF2-40B4-BE49-F238E27FC236}">
                <a16:creationId xmlns:a16="http://schemas.microsoft.com/office/drawing/2014/main" id="{BD741341-DF2C-750B-EBBE-6DE7660FC018}"/>
              </a:ext>
            </a:extLst>
          </p:cNvPr>
          <p:cNvSpPr txBox="1"/>
          <p:nvPr/>
        </p:nvSpPr>
        <p:spPr>
          <a:xfrm>
            <a:off x="2624702" y="6260950"/>
            <a:ext cx="6266377" cy="584775"/>
          </a:xfrm>
          <a:prstGeom prst="rect">
            <a:avLst/>
          </a:prstGeom>
          <a:solidFill>
            <a:schemeClr val="bg1">
              <a:lumMod val="60000"/>
              <a:lumOff val="40000"/>
            </a:schemeClr>
          </a:solidFill>
        </p:spPr>
        <p:txBody>
          <a:bodyPr wrap="square">
            <a:spAutoFit/>
          </a:bodyPr>
          <a:lstStyle/>
          <a:p>
            <a:pPr algn="ctr"/>
            <a:r>
              <a:rPr lang="es-ES" sz="1600" noProof="0" dirty="0">
                <a:solidFill>
                  <a:schemeClr val="accent1"/>
                </a:solidFill>
              </a:rPr>
              <a:t>Las 2 preguntas principales en la investigación de la competencia</a:t>
            </a:r>
          </a:p>
        </p:txBody>
      </p:sp>
    </p:spTree>
    <p:extLst>
      <p:ext uri="{BB962C8B-B14F-4D97-AF65-F5344CB8AC3E}">
        <p14:creationId xmlns:p14="http://schemas.microsoft.com/office/powerpoint/2010/main" val="20593947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AC49F-2B6C-B169-3F52-53F5E72E9CD2}"/>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D55BA63E-CE0B-3785-DE3C-F61E2E538BD6}"/>
              </a:ext>
            </a:extLst>
          </p:cNvPr>
          <p:cNvSpPr txBox="1"/>
          <p:nvPr/>
        </p:nvSpPr>
        <p:spPr>
          <a:xfrm>
            <a:off x="356935" y="504883"/>
            <a:ext cx="11478130" cy="1384995"/>
          </a:xfrm>
          <a:prstGeom prst="rect">
            <a:avLst/>
          </a:prstGeom>
          <a:noFill/>
        </p:spPr>
        <p:txBody>
          <a:bodyPr wrap="square" rtlCol="0">
            <a:spAutoFit/>
          </a:bodyPr>
          <a:lstStyle/>
          <a:p>
            <a:pPr algn="ctr">
              <a:lnSpc>
                <a:spcPct val="150000"/>
              </a:lnSpc>
            </a:pPr>
            <a:r>
              <a:rPr lang="es-ES" sz="2000" b="1" noProof="0" dirty="0">
                <a:solidFill>
                  <a:schemeClr val="bg1"/>
                </a:solidFill>
              </a:rPr>
              <a:t>Análisis de la estructura competitiva del mercado - 1/3</a:t>
            </a:r>
          </a:p>
          <a:p>
            <a:pPr>
              <a:lnSpc>
                <a:spcPct val="150000"/>
              </a:lnSpc>
            </a:pPr>
            <a:endParaRPr lang="es-ES" sz="2000" b="1" noProof="0" dirty="0">
              <a:solidFill>
                <a:schemeClr val="bg1"/>
              </a:solidFill>
            </a:endParaRPr>
          </a:p>
          <a:p>
            <a:pPr>
              <a:lnSpc>
                <a:spcPct val="150000"/>
              </a:lnSpc>
            </a:pPr>
            <a:r>
              <a:rPr lang="es-ES" sz="1600" b="1" noProof="0" dirty="0">
                <a:solidFill>
                  <a:schemeClr val="accent1"/>
                </a:solidFill>
              </a:rPr>
              <a:t>¿Quién está en el mercado? ¿Quiénes son nuestros competidores? ¿Qué hacen? ¿Cómo lo hacen?</a:t>
            </a:r>
          </a:p>
        </p:txBody>
      </p:sp>
      <p:sp>
        <p:nvSpPr>
          <p:cNvPr id="4" name="Metin kutusu 3">
            <a:extLst>
              <a:ext uri="{FF2B5EF4-FFF2-40B4-BE49-F238E27FC236}">
                <a16:creationId xmlns:a16="http://schemas.microsoft.com/office/drawing/2014/main" id="{A7068136-48B6-835A-11E2-43E094B52D61}"/>
              </a:ext>
            </a:extLst>
          </p:cNvPr>
          <p:cNvSpPr txBox="1"/>
          <p:nvPr/>
        </p:nvSpPr>
        <p:spPr>
          <a:xfrm>
            <a:off x="356935" y="2028115"/>
            <a:ext cx="11032960" cy="3773212"/>
          </a:xfrm>
          <a:prstGeom prst="rect">
            <a:avLst/>
          </a:prstGeom>
          <a:noFill/>
        </p:spPr>
        <p:txBody>
          <a:bodyPr wrap="square">
            <a:spAutoFit/>
          </a:bodyPr>
          <a:lstStyle/>
          <a:p>
            <a:pPr algn="just" rtl="0" fontAlgn="base">
              <a:lnSpc>
                <a:spcPct val="150000"/>
              </a:lnSpc>
              <a:spcBef>
                <a:spcPts val="600"/>
              </a:spcBef>
              <a:spcAft>
                <a:spcPts val="600"/>
              </a:spcAft>
            </a:pPr>
            <a:r>
              <a:rPr lang="es-ES" sz="1600" b="0" i="0" u="none" strike="noStrike" noProof="0" dirty="0">
                <a:solidFill>
                  <a:srgbClr val="000000"/>
                </a:solidFill>
                <a:effectLst/>
                <a:latin typeface="Raleway "/>
              </a:rPr>
              <a:t>El análisis de la competencia es un proceso que comienza con la identificación de los competidores del sector y continúa con la investigación de los productos, las ventas y las estrategias de marketing de la competencia. </a:t>
            </a:r>
          </a:p>
          <a:p>
            <a:pPr algn="just" rtl="0" fontAlgn="base">
              <a:lnSpc>
                <a:spcPct val="150000"/>
              </a:lnSpc>
              <a:spcBef>
                <a:spcPts val="600"/>
              </a:spcBef>
              <a:spcAft>
                <a:spcPts val="600"/>
              </a:spcAft>
            </a:pPr>
            <a:r>
              <a:rPr lang="es-ES" sz="1600" b="0" i="0" u="none" strike="noStrike" noProof="0" dirty="0">
                <a:solidFill>
                  <a:srgbClr val="000000"/>
                </a:solidFill>
                <a:effectLst/>
                <a:latin typeface="Raleway "/>
              </a:rPr>
              <a:t>El análisis de la competencia tiene dos componentes principales. </a:t>
            </a:r>
          </a:p>
          <a:p>
            <a:pPr marL="285750" indent="-285750" algn="just" fontAlgn="base">
              <a:lnSpc>
                <a:spcPct val="150000"/>
              </a:lnSpc>
              <a:spcBef>
                <a:spcPts val="600"/>
              </a:spcBef>
              <a:spcAft>
                <a:spcPts val="600"/>
              </a:spcAft>
              <a:buFont typeface="Arial" panose="020B0604020202020204" pitchFamily="34" charset="0"/>
              <a:buChar char="•"/>
            </a:pPr>
            <a:r>
              <a:rPr lang="es-ES" sz="1600" b="1" i="0" u="none" strike="noStrike" noProof="0" dirty="0">
                <a:solidFill>
                  <a:srgbClr val="000000"/>
                </a:solidFill>
                <a:effectLst/>
                <a:latin typeface="Raleway "/>
              </a:rPr>
              <a:t>Competidores Directos: </a:t>
            </a:r>
            <a:r>
              <a:rPr lang="es-ES" sz="1600" b="0" i="0" u="none" strike="noStrike" noProof="0" dirty="0">
                <a:solidFill>
                  <a:srgbClr val="000000"/>
                </a:solidFill>
                <a:effectLst/>
                <a:latin typeface="Raleway "/>
              </a:rPr>
              <a:t>Empresas del mismo </a:t>
            </a:r>
            <a:r>
              <a:rPr lang="es-ES" sz="1600" dirty="0">
                <a:solidFill>
                  <a:srgbClr val="000000"/>
                </a:solidFill>
                <a:latin typeface="Raleway "/>
              </a:rPr>
              <a:t>segmento de productos/servicios </a:t>
            </a:r>
            <a:r>
              <a:rPr lang="es-ES" sz="1600" b="0" i="0" u="none" strike="noStrike" noProof="0" dirty="0">
                <a:solidFill>
                  <a:srgbClr val="000000"/>
                </a:solidFill>
                <a:effectLst/>
                <a:latin typeface="Raleway "/>
              </a:rPr>
              <a:t>o similar.​</a:t>
            </a:r>
          </a:p>
          <a:p>
            <a:pPr marL="285750" indent="-285750" algn="just" rtl="0" fontAlgn="base">
              <a:lnSpc>
                <a:spcPct val="150000"/>
              </a:lnSpc>
              <a:spcBef>
                <a:spcPts val="600"/>
              </a:spcBef>
              <a:spcAft>
                <a:spcPts val="600"/>
              </a:spcAft>
              <a:buFont typeface="Arial" panose="020B0604020202020204" pitchFamily="34" charset="0"/>
              <a:buChar char="•"/>
            </a:pPr>
            <a:r>
              <a:rPr lang="es-ES" sz="1600" b="1" i="0" u="none" strike="noStrike" noProof="0" dirty="0">
                <a:solidFill>
                  <a:srgbClr val="000000"/>
                </a:solidFill>
                <a:effectLst/>
                <a:latin typeface="Raleway "/>
              </a:rPr>
              <a:t>Competidores Indirectos: </a:t>
            </a:r>
            <a:r>
              <a:rPr lang="es-ES" sz="1600" b="0" i="0" u="none" strike="noStrike" noProof="0" dirty="0">
                <a:solidFill>
                  <a:srgbClr val="000000"/>
                </a:solidFill>
                <a:effectLst/>
                <a:latin typeface="Raleway "/>
              </a:rPr>
              <a:t>Empresas que pertenecen a segmentos diferentes pero que afectarán indirectamente a las preferencias de los clientes.</a:t>
            </a:r>
          </a:p>
          <a:p>
            <a:pPr algn="just" rtl="0" fontAlgn="base">
              <a:lnSpc>
                <a:spcPct val="150000"/>
              </a:lnSpc>
              <a:spcBef>
                <a:spcPts val="600"/>
              </a:spcBef>
              <a:spcAft>
                <a:spcPts val="600"/>
              </a:spcAft>
            </a:pPr>
            <a:endParaRPr lang="es-ES" sz="1600" b="0" i="0" u="none" strike="noStrike" noProof="0" dirty="0">
              <a:solidFill>
                <a:srgbClr val="000000"/>
              </a:solidFill>
              <a:effectLst/>
              <a:latin typeface="Raleway "/>
            </a:endParaRPr>
          </a:p>
          <a:p>
            <a:pPr algn="just" rtl="0" fontAlgn="base">
              <a:lnSpc>
                <a:spcPct val="150000"/>
              </a:lnSpc>
              <a:spcBef>
                <a:spcPts val="600"/>
              </a:spcBef>
              <a:spcAft>
                <a:spcPts val="600"/>
              </a:spcAft>
            </a:pPr>
            <a:endParaRPr lang="es-ES" sz="1600" b="0" i="0" noProof="0" dirty="0">
              <a:solidFill>
                <a:srgbClr val="000000"/>
              </a:solidFill>
              <a:effectLst/>
              <a:latin typeface="Raleway "/>
            </a:endParaRPr>
          </a:p>
        </p:txBody>
      </p:sp>
    </p:spTree>
    <p:extLst>
      <p:ext uri="{BB962C8B-B14F-4D97-AF65-F5344CB8AC3E}">
        <p14:creationId xmlns:p14="http://schemas.microsoft.com/office/powerpoint/2010/main" val="32591788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14765-786A-AEA5-79FA-925DED9001B6}"/>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9A4C267C-38E9-7902-69A6-FBF9EF906699}"/>
              </a:ext>
            </a:extLst>
          </p:cNvPr>
          <p:cNvSpPr txBox="1"/>
          <p:nvPr/>
        </p:nvSpPr>
        <p:spPr>
          <a:xfrm>
            <a:off x="356935" y="1423223"/>
            <a:ext cx="11032960" cy="3046988"/>
          </a:xfrm>
          <a:prstGeom prst="rect">
            <a:avLst/>
          </a:prstGeom>
          <a:noFill/>
        </p:spPr>
        <p:txBody>
          <a:bodyPr wrap="square">
            <a:spAutoFit/>
          </a:bodyPr>
          <a:lstStyle/>
          <a:p>
            <a:pPr algn="just" fontAlgn="base"/>
            <a:r>
              <a:rPr lang="es-ES" sz="1600" b="0" i="0" u="none" strike="noStrike" noProof="0" dirty="0">
                <a:solidFill>
                  <a:srgbClr val="000000"/>
                </a:solidFill>
                <a:effectLst/>
                <a:latin typeface="Raleway "/>
              </a:rPr>
              <a:t>La información obtenida en este proceso permite a las empresas tomar decisiones más eficaces sobre sus futuros movimientos estratégicos.</a:t>
            </a:r>
            <a:r>
              <a:rPr lang="es-ES" sz="1600" dirty="0">
                <a:solidFill>
                  <a:srgbClr val="000000"/>
                </a:solidFill>
                <a:latin typeface="Raleway "/>
              </a:rPr>
              <a:t> Puedes analizar a los competidores del sector multiplicando preguntas como las siguientes</a:t>
            </a:r>
            <a:endParaRPr lang="es-ES" sz="1600" b="0" i="0" u="none" strike="noStrike" noProof="0" dirty="0">
              <a:solidFill>
                <a:srgbClr val="000000"/>
              </a:solidFill>
              <a:effectLst/>
              <a:latin typeface="Raleway "/>
            </a:endParaRPr>
          </a:p>
          <a:p>
            <a:pPr algn="just" rtl="0" fontAlgn="base"/>
            <a:endParaRPr lang="es-ES" sz="1600" b="0" i="0" u="none" strike="noStrike" noProof="0" dirty="0">
              <a:solidFill>
                <a:srgbClr val="000000"/>
              </a:solidFill>
              <a:effectLst/>
              <a:latin typeface="Raleway "/>
            </a:endParaRPr>
          </a:p>
          <a:p>
            <a:pPr marL="742950" lvl="1" indent="-285750" algn="just" fontAlgn="base">
              <a:buFont typeface="Arial" panose="020B0604020202020204" pitchFamily="34" charset="0"/>
              <a:buChar char="•"/>
            </a:pPr>
            <a:r>
              <a:rPr lang="es-ES" sz="1600" b="0" i="1" u="none" strike="noStrike" noProof="0" dirty="0">
                <a:solidFill>
                  <a:srgbClr val="000000"/>
                </a:solidFill>
                <a:effectLst/>
                <a:latin typeface="Raleway "/>
              </a:rPr>
              <a:t>¿Qué canales utilizan?</a:t>
            </a:r>
          </a:p>
          <a:p>
            <a:pPr marL="742950" lvl="1" indent="-285750" algn="just" fontAlgn="base">
              <a:buFont typeface="Arial" panose="020B0604020202020204" pitchFamily="34" charset="0"/>
              <a:buChar char="•"/>
            </a:pPr>
            <a:r>
              <a:rPr lang="es-ES" sz="1600" b="0" i="1" u="none" strike="noStrike" noProof="0" dirty="0">
                <a:solidFill>
                  <a:srgbClr val="000000"/>
                </a:solidFill>
                <a:effectLst/>
                <a:latin typeface="Raleway "/>
              </a:rPr>
              <a:t>¿Qué estrategias utilizan y cómo?</a:t>
            </a:r>
          </a:p>
          <a:p>
            <a:pPr marL="742950" lvl="1" indent="-285750" algn="just" fontAlgn="base">
              <a:buFont typeface="Arial" panose="020B0604020202020204" pitchFamily="34" charset="0"/>
              <a:buChar char="•"/>
            </a:pPr>
            <a:r>
              <a:rPr lang="es-ES" sz="1600" b="0" i="1" u="none" strike="noStrike" noProof="0" dirty="0">
                <a:solidFill>
                  <a:srgbClr val="000000"/>
                </a:solidFill>
                <a:effectLst/>
                <a:latin typeface="Raleway "/>
              </a:rPr>
              <a:t>¿En qué tipo de clientela se centran? </a:t>
            </a:r>
          </a:p>
          <a:p>
            <a:pPr marL="742950" lvl="1" indent="-285750" algn="just" fontAlgn="base">
              <a:buFont typeface="Arial" panose="020B0604020202020204" pitchFamily="34" charset="0"/>
              <a:buChar char="•"/>
            </a:pPr>
            <a:r>
              <a:rPr lang="es-ES" sz="1600" b="0" i="1" u="none" strike="noStrike" noProof="0" dirty="0">
                <a:solidFill>
                  <a:srgbClr val="000000"/>
                </a:solidFill>
                <a:effectLst/>
                <a:latin typeface="Raleway "/>
              </a:rPr>
              <a:t>¿Cuál es su política de precios?</a:t>
            </a:r>
          </a:p>
          <a:p>
            <a:pPr marL="742950" lvl="1" indent="-285750" algn="just" fontAlgn="base">
              <a:buFont typeface="Arial" panose="020B0604020202020204" pitchFamily="34" charset="0"/>
              <a:buChar char="•"/>
            </a:pPr>
            <a:endParaRPr lang="es-ES" sz="1600" b="0" i="0" u="none" strike="noStrike" noProof="0" dirty="0">
              <a:solidFill>
                <a:srgbClr val="000000"/>
              </a:solidFill>
              <a:effectLst/>
              <a:latin typeface="Raleway "/>
            </a:endParaRPr>
          </a:p>
          <a:p>
            <a:pPr algn="just" rtl="0" fontAlgn="base"/>
            <a:r>
              <a:rPr lang="es-ES" sz="1600" b="0" i="0" u="none" strike="noStrike" noProof="0" dirty="0">
                <a:solidFill>
                  <a:srgbClr val="000000"/>
                </a:solidFill>
                <a:effectLst/>
                <a:latin typeface="Raleway "/>
              </a:rPr>
              <a:t>​Estas preguntas le proporcionarán información orientativa sobre el posicionamiento de sus productos y servicios.​</a:t>
            </a:r>
          </a:p>
          <a:p>
            <a:pPr algn="just" rtl="0" fontAlgn="base"/>
            <a:endParaRPr lang="es-ES" sz="2000" b="0" i="0" u="none" strike="noStrike" noProof="0" dirty="0">
              <a:solidFill>
                <a:srgbClr val="000000"/>
              </a:solidFill>
              <a:effectLst/>
              <a:latin typeface="Raleway "/>
            </a:endParaRPr>
          </a:p>
          <a:p>
            <a:pPr algn="just" rtl="0" fontAlgn="base"/>
            <a:endParaRPr lang="es-ES" sz="1200" b="0" i="0" noProof="0" dirty="0">
              <a:solidFill>
                <a:srgbClr val="000000"/>
              </a:solidFill>
              <a:effectLst/>
              <a:latin typeface="Raleway "/>
            </a:endParaRPr>
          </a:p>
        </p:txBody>
      </p:sp>
      <p:sp>
        <p:nvSpPr>
          <p:cNvPr id="6" name="CasellaDiTesto 1">
            <a:extLst>
              <a:ext uri="{FF2B5EF4-FFF2-40B4-BE49-F238E27FC236}">
                <a16:creationId xmlns:a16="http://schemas.microsoft.com/office/drawing/2014/main" id="{052EC35B-7006-23E6-C0C1-9AA5C76B73D6}"/>
              </a:ext>
            </a:extLst>
          </p:cNvPr>
          <p:cNvSpPr txBox="1"/>
          <p:nvPr/>
        </p:nvSpPr>
        <p:spPr>
          <a:xfrm>
            <a:off x="356935" y="504883"/>
            <a:ext cx="11478130" cy="499945"/>
          </a:xfrm>
          <a:prstGeom prst="rect">
            <a:avLst/>
          </a:prstGeom>
          <a:noFill/>
        </p:spPr>
        <p:txBody>
          <a:bodyPr wrap="square" rtlCol="0">
            <a:spAutoFit/>
          </a:bodyPr>
          <a:lstStyle/>
          <a:p>
            <a:pPr algn="ctr">
              <a:lnSpc>
                <a:spcPct val="150000"/>
              </a:lnSpc>
            </a:pPr>
            <a:r>
              <a:rPr lang="es-ES" sz="2000" b="1" noProof="0" dirty="0">
                <a:solidFill>
                  <a:schemeClr val="bg1"/>
                </a:solidFill>
              </a:rPr>
              <a:t>Análisis de la estructura competitiva del mercado - 2/3</a:t>
            </a:r>
          </a:p>
        </p:txBody>
      </p:sp>
    </p:spTree>
    <p:extLst>
      <p:ext uri="{BB962C8B-B14F-4D97-AF65-F5344CB8AC3E}">
        <p14:creationId xmlns:p14="http://schemas.microsoft.com/office/powerpoint/2010/main" val="795255873"/>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8B3D6815C772C4D81C6B76302BCB0B9" ma:contentTypeVersion="15" ma:contentTypeDescription="Crear nuevo documento." ma:contentTypeScope="" ma:versionID="39b2f1efcf6a2f28d1b28d037d8efdee">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bc95343b55c720f8ce1d0a51deb0cdd1"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0A21299-69EB-4F67-8630-483DE0109762}"/>
</file>

<file path=customXml/itemProps2.xml><?xml version="1.0" encoding="utf-8"?>
<ds:datastoreItem xmlns:ds="http://schemas.openxmlformats.org/officeDocument/2006/customXml" ds:itemID="{E8BAA0A9-8593-42AF-A19C-07E55EA366BA}">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984ff08c-af25-4174-ad80-e934fe4fddf1"/>
    <ds:schemaRef ds:uri="26a10de0-e0bd-466a-87c8-f0d3f8c6fbe9"/>
    <ds:schemaRef ds:uri="http://www.w3.org/XML/1998/namespace"/>
    <ds:schemaRef ds:uri="http://purl.org/dc/dcmitype/"/>
  </ds:schemaRefs>
</ds:datastoreItem>
</file>

<file path=customXml/itemProps3.xml><?xml version="1.0" encoding="utf-8"?>
<ds:datastoreItem xmlns:ds="http://schemas.openxmlformats.org/officeDocument/2006/customXml" ds:itemID="{FE3E453B-9058-4FEA-9C49-5E34D11CFB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2858</TotalTime>
  <Words>9413</Words>
  <Application>Microsoft Office PowerPoint</Application>
  <PresentationFormat>Panorámica</PresentationFormat>
  <Paragraphs>632</Paragraphs>
  <Slides>58</Slides>
  <Notes>31</Notes>
  <HiddenSlides>1</HiddenSlides>
  <MMClips>6</MMClips>
  <ScaleCrop>false</ScaleCrop>
  <HeadingPairs>
    <vt:vector size="6" baseType="variant">
      <vt:variant>
        <vt:lpstr>Fuentes usadas</vt:lpstr>
      </vt:variant>
      <vt:variant>
        <vt:i4>12</vt:i4>
      </vt:variant>
      <vt:variant>
        <vt:lpstr>Tema</vt:lpstr>
      </vt:variant>
      <vt:variant>
        <vt:i4>2</vt:i4>
      </vt:variant>
      <vt:variant>
        <vt:lpstr>Títulos de diapositiva</vt:lpstr>
      </vt:variant>
      <vt:variant>
        <vt:i4>58</vt:i4>
      </vt:variant>
    </vt:vector>
  </HeadingPairs>
  <TitlesOfParts>
    <vt:vector size="72" baseType="lpstr">
      <vt:lpstr>Aptos</vt:lpstr>
      <vt:lpstr>Arial</vt:lpstr>
      <vt:lpstr>Courier New</vt:lpstr>
      <vt:lpstr>Inter</vt:lpstr>
      <vt:lpstr>Raleway</vt:lpstr>
      <vt:lpstr>Raleway </vt:lpstr>
      <vt:lpstr>Raleway (Gövde)</vt:lpstr>
      <vt:lpstr>Raleway Medium</vt:lpstr>
      <vt:lpstr>Raleway SemiBold</vt:lpstr>
      <vt:lpstr>Times New Roman</vt:lpstr>
      <vt:lpstr>TT Firs Neue</vt:lpstr>
      <vt:lpstr>Wingdings</vt:lpstr>
      <vt:lpstr>Tema de Office</vt:lpstr>
      <vt:lpstr>Tema de Office</vt:lpstr>
      <vt:lpstr>Competencias en marketing y gestión de la innovación </vt:lpstr>
      <vt:lpstr>Objetivo de esta unidad</vt:lpstr>
      <vt:lpstr>Aprendizajes de la unidad</vt:lpstr>
      <vt:lpstr>1. Del problema al producto: Estudio de mercado e identificación de oportunidades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2. Potencia innovadora: Ideas creativas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Modelo de canvas Design thinking</vt:lpstr>
      <vt:lpstr>Cómo utilizar el modelo de canvas Design Thinking</vt:lpstr>
      <vt:lpstr>Cómo utilizar el modelo Design Thinking Canvas</vt:lpstr>
      <vt:lpstr>3. El marketing mix: Herramientas para crecer</vt:lpstr>
      <vt:lpstr>Presentación de PowerPoint</vt:lpstr>
      <vt:lpstr>Presentación de PowerPoint</vt:lpstr>
      <vt:lpstr>Presentación de PowerPoint</vt:lpstr>
      <vt:lpstr>Presentación de PowerPoint</vt:lpstr>
      <vt:lpstr>Presentación de PowerPoint</vt:lpstr>
      <vt:lpstr>Fuentes usadas para crear esta unidad </vt:lpstr>
      <vt:lpstr>Presentación de PowerPoint</vt:lpstr>
      <vt:lpstr>Socios FEM-Up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lastModifiedBy>Laure Raso</cp:lastModifiedBy>
  <cp:revision>60</cp:revision>
  <dcterms:created xsi:type="dcterms:W3CDTF">2023-12-21T13:42:43Z</dcterms:created>
  <dcterms:modified xsi:type="dcterms:W3CDTF">2025-07-21T13:09:47Z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