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modernComment_132_56DD1332.xml" ContentType="application/vnd.ms-powerpoint.comments+xml"/>
  <Override PartName="/ppt/comments/modernComment_13E_9C812EB7.xml" ContentType="application/vnd.ms-powerpoint.comment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omments/modernComment_146_C9C166FA.xml" ContentType="application/vnd.ms-powerpoint.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Lst>
  <p:notesMasterIdLst>
    <p:notesMasterId r:id="rId54"/>
  </p:notesMasterIdLst>
  <p:sldIdLst>
    <p:sldId id="303" r:id="rId6"/>
    <p:sldId id="257" r:id="rId7"/>
    <p:sldId id="258" r:id="rId8"/>
    <p:sldId id="309" r:id="rId9"/>
    <p:sldId id="306" r:id="rId10"/>
    <p:sldId id="310" r:id="rId11"/>
    <p:sldId id="311" r:id="rId12"/>
    <p:sldId id="314" r:id="rId13"/>
    <p:sldId id="347" r:id="rId14"/>
    <p:sldId id="315" r:id="rId15"/>
    <p:sldId id="317" r:id="rId16"/>
    <p:sldId id="318" r:id="rId17"/>
    <p:sldId id="319" r:id="rId18"/>
    <p:sldId id="348" r:id="rId19"/>
    <p:sldId id="320" r:id="rId20"/>
    <p:sldId id="345" r:id="rId21"/>
    <p:sldId id="302" r:id="rId22"/>
    <p:sldId id="321" r:id="rId23"/>
    <p:sldId id="322" r:id="rId24"/>
    <p:sldId id="323" r:id="rId25"/>
    <p:sldId id="325" r:id="rId26"/>
    <p:sldId id="324" r:id="rId27"/>
    <p:sldId id="346" r:id="rId28"/>
    <p:sldId id="355" r:id="rId29"/>
    <p:sldId id="354" r:id="rId30"/>
    <p:sldId id="353" r:id="rId31"/>
    <p:sldId id="327" r:id="rId32"/>
    <p:sldId id="326" r:id="rId33"/>
    <p:sldId id="329" r:id="rId34"/>
    <p:sldId id="331" r:id="rId35"/>
    <p:sldId id="332" r:id="rId36"/>
    <p:sldId id="349" r:id="rId37"/>
    <p:sldId id="333" r:id="rId38"/>
    <p:sldId id="334" r:id="rId39"/>
    <p:sldId id="350" r:id="rId40"/>
    <p:sldId id="335" r:id="rId41"/>
    <p:sldId id="336" r:id="rId42"/>
    <p:sldId id="337" r:id="rId43"/>
    <p:sldId id="338" r:id="rId44"/>
    <p:sldId id="339" r:id="rId45"/>
    <p:sldId id="304" r:id="rId46"/>
    <p:sldId id="351" r:id="rId47"/>
    <p:sldId id="275" r:id="rId48"/>
    <p:sldId id="341" r:id="rId49"/>
    <p:sldId id="342" r:id="rId50"/>
    <p:sldId id="352" r:id="rId51"/>
    <p:sldId id="343" r:id="rId52"/>
    <p:sldId id="263"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F3B801C-F34F-79B0-CD32-56E5F1816302}" name="Mateja Geder, DOBA" initials="MD" userId="S::mateja.geder@doba.si::ccfd40d0-487c-4fcf-87d0-5a1ee1eda87d" providerId="AD"/>
  <p188:author id="{C6924B3F-1C0E-E709-45BA-6C8D332A7CD5}" name="Martina Plantak, DOBA" initials="MP" userId="S::martina.plantak@doba.si::de674679-c024-4d92-9c12-6923d982c1a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73A0DAA-6AF3-43AB-8588-CEC1D06C72B9}" styleName="Orta Stil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898" autoAdjust="0"/>
  </p:normalViewPr>
  <p:slideViewPr>
    <p:cSldViewPr snapToGrid="0">
      <p:cViewPr varScale="1">
        <p:scale>
          <a:sx n="81" d="100"/>
          <a:sy n="81" d="100"/>
        </p:scale>
        <p:origin x="725" y="2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tableStyles" Target="tableStyles.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microsoft.com/office/2018/10/relationships/authors" Target="author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heme" Target="theme/theme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s>
</file>

<file path=ppt/comments/modernComment_132_56DD1332.xml><?xml version="1.0" encoding="utf-8"?>
<p188:cmLst xmlns:a="http://schemas.openxmlformats.org/drawingml/2006/main" xmlns:r="http://schemas.openxmlformats.org/officeDocument/2006/relationships" xmlns:p188="http://schemas.microsoft.com/office/powerpoint/2018/8/main">
  <p188:cm id="{BBE95A9F-3D04-4B36-B6B9-E92024960D09}" authorId="{3F3B801C-F34F-79B0-CD32-56E5F1816302}" status="resolved" created="2024-11-22T11:00:54.082" complete="100000">
    <pc:sldMkLst xmlns:pc="http://schemas.microsoft.com/office/powerpoint/2013/main/command">
      <pc:docMk/>
      <pc:sldMk cId="1457328946" sldId="306"/>
    </pc:sldMkLst>
    <p188:txBody>
      <a:bodyPr/>
      <a:lstStyle/>
      <a:p>
        <a:r>
          <a:rPr lang="en-US"/>
          <a:t>Why as an image? Author?</a:t>
        </a:r>
      </a:p>
    </p188:txBody>
  </p188:cm>
</p188:cmLst>
</file>

<file path=ppt/comments/modernComment_13E_9C812EB7.xml><?xml version="1.0" encoding="utf-8"?>
<p188:cmLst xmlns:a="http://schemas.openxmlformats.org/drawingml/2006/main" xmlns:r="http://schemas.openxmlformats.org/officeDocument/2006/relationships" xmlns:p188="http://schemas.microsoft.com/office/powerpoint/2018/8/main">
  <p188:cm id="{FAB7C64E-456A-46B6-808A-57D6FFC532C8}" authorId="{3F3B801C-F34F-79B0-CD32-56E5F1816302}" created="2024-11-22T11:01:06.911">
    <pc:sldMkLst xmlns:pc="http://schemas.microsoft.com/office/powerpoint/2013/main/command">
      <pc:docMk/>
      <pc:sldMk cId="2625711799" sldId="318"/>
    </pc:sldMkLst>
    <p188:txBody>
      <a:bodyPr/>
      <a:lstStyle/>
      <a:p>
        <a:r>
          <a:rPr lang="en-US"/>
          <a:t>Images?</a:t>
        </a:r>
      </a:p>
    </p188:txBody>
  </p188:cm>
</p188:cmLst>
</file>

<file path=ppt/comments/modernComment_146_C9C166FA.xml><?xml version="1.0" encoding="utf-8"?>
<p188:cmLst xmlns:a="http://schemas.openxmlformats.org/drawingml/2006/main" xmlns:r="http://schemas.openxmlformats.org/officeDocument/2006/relationships" xmlns:p188="http://schemas.microsoft.com/office/powerpoint/2018/8/main">
  <p188:cm id="{147DB07D-772F-49D2-BB78-5A55869A142C}" authorId="{3F3B801C-F34F-79B0-CD32-56E5F1816302}" created="2024-11-22T11:07:40.659">
    <pc:sldMkLst xmlns:pc="http://schemas.microsoft.com/office/powerpoint/2013/main/command">
      <pc:docMk/>
      <pc:sldMk cId="3384895226" sldId="326"/>
    </pc:sldMkLst>
    <p188:txBody>
      <a:bodyPr/>
      <a:lstStyle/>
      <a:p>
        <a:r>
          <a:rPr lang="en-US"/>
          <a:t>Explanation?</a:t>
        </a:r>
      </a:p>
    </p188:txBody>
  </p188:cm>
  <p188:cm id="{9F3965BC-98BC-400F-B229-DBD44FA479D5}" authorId="{C6924B3F-1C0E-E709-45BA-6C8D332A7CD5}" created="2024-12-16T09:46:18.090">
    <pc:sldMkLst xmlns:pc="http://schemas.microsoft.com/office/powerpoint/2013/main/command">
      <pc:docMk/>
      <pc:sldMk cId="3384895226" sldId="326"/>
    </pc:sldMkLst>
    <p188:txBody>
      <a:bodyPr/>
      <a:lstStyle/>
      <a:p>
        <a:r>
          <a:rPr lang="sl-SI"/>
          <a:t>Please make this table in the same way as Table 1.</a:t>
        </a:r>
      </a:p>
    </p188:txBody>
  </p188:cm>
</p188:cmLst>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91FF90-976F-47A3-A897-9128CDC61ADB}" type="doc">
      <dgm:prSet loTypeId="urn:microsoft.com/office/officeart/2008/layout/VerticalCurvedList" loCatId="list" qsTypeId="urn:microsoft.com/office/officeart/2005/8/quickstyle/3d1" qsCatId="3D" csTypeId="urn:microsoft.com/office/officeart/2005/8/colors/accent1_5" csCatId="accent1" phldr="1"/>
      <dgm:spPr/>
      <dgm:t>
        <a:bodyPr/>
        <a:lstStyle/>
        <a:p>
          <a:endParaRPr lang="tr-TR"/>
        </a:p>
      </dgm:t>
    </dgm:pt>
    <dgm:pt modelId="{7828BABC-BCF6-4DFB-82D5-F9E078BBB5C2}">
      <dgm:prSet phldrT="[Metin]" custT="1"/>
      <dgm:spPr>
        <a:xfrm>
          <a:off x="438532" y="284186"/>
          <a:ext cx="10346427"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tr-TR" sz="1800" b="1" i="0" dirty="0">
              <a:solidFill>
                <a:sysClr val="window" lastClr="FFFFFF"/>
              </a:solidFill>
              <a:latin typeface="Raleway "/>
              <a:ea typeface="Noto Sans" panose="020B0502040504020204" pitchFamily="34" charset="0"/>
              <a:cs typeface="+mn-cs"/>
            </a:rPr>
            <a:t>İyi ilişkilere odaklanın</a:t>
          </a:r>
          <a:endParaRPr lang="tr-TR" sz="1800" dirty="0">
            <a:solidFill>
              <a:sysClr val="window" lastClr="FFFFFF"/>
            </a:solidFill>
            <a:latin typeface="Raleway "/>
            <a:ea typeface="Noto Sans" panose="020B0502040504020204" pitchFamily="34" charset="0"/>
            <a:cs typeface="+mn-cs"/>
          </a:endParaRPr>
        </a:p>
      </dgm:t>
    </dgm:pt>
    <dgm:pt modelId="{81148310-DD3D-4835-BA29-718538E879C8}" type="parTrans" cxnId="{1304243F-30D5-4EC6-854D-BCB0B3C6D689}">
      <dgm:prSet/>
      <dgm:spPr/>
      <dgm:t>
        <a:bodyPr/>
        <a:lstStyle/>
        <a:p>
          <a:endParaRPr lang="tr-TR" sz="3200">
            <a:latin typeface="Raleway "/>
            <a:ea typeface="Noto Sans" panose="020B0502040504020204" pitchFamily="34" charset="0"/>
            <a:cs typeface="Noto Sans" panose="020B0502040504020204" pitchFamily="34" charset="0"/>
          </a:endParaRPr>
        </a:p>
      </dgm:t>
    </dgm:pt>
    <dgm:pt modelId="{D243460A-F0F4-4237-B297-9738C2FFBB42}" type="sibTrans" cxnId="{1304243F-30D5-4EC6-854D-BCB0B3C6D689}">
      <dgm:prSet/>
      <dgm:spPr>
        <a:xfrm>
          <a:off x="-7062794" y="-1080633"/>
          <a:ext cx="8412625" cy="8412625"/>
        </a:xfrm>
        <a:prstGeom prst="blockArc">
          <a:avLst>
            <a:gd name="adj1" fmla="val 18900000"/>
            <a:gd name="adj2" fmla="val 2700000"/>
            <a:gd name="adj3" fmla="val 257"/>
          </a:avLst>
        </a:prstGeom>
        <a:noFill/>
        <a:ln w="19050" cap="rnd" cmpd="sng" algn="ctr">
          <a:solidFill>
            <a:srgbClr val="FFCA08">
              <a:tint val="90000"/>
              <a:hueOff val="0"/>
              <a:satOff val="0"/>
              <a:lumOff val="0"/>
              <a:alphaOff val="0"/>
            </a:srgbClr>
          </a:solidFill>
          <a:prstDash val="solid"/>
        </a:ln>
        <a:effectLst/>
        <a:scene3d>
          <a:camera prst="orthographicFront"/>
          <a:lightRig rig="flat" dir="t"/>
        </a:scene3d>
        <a:sp3d prstMaterial="matte"/>
      </dgm:spPr>
      <dgm:t>
        <a:bodyPr/>
        <a:lstStyle/>
        <a:p>
          <a:endParaRPr lang="tr-TR" sz="3200">
            <a:latin typeface="Raleway "/>
            <a:ea typeface="Noto Sans" panose="020B0502040504020204" pitchFamily="34" charset="0"/>
            <a:cs typeface="Noto Sans" panose="020B0502040504020204" pitchFamily="34" charset="0"/>
          </a:endParaRPr>
        </a:p>
      </dgm:t>
    </dgm:pt>
    <dgm:pt modelId="{7DBD75A7-A027-4780-875E-E5D7524464AE}">
      <dgm:prSet phldrT="[Metin]" custT="1"/>
      <dgm:spPr>
        <a:xfrm>
          <a:off x="953019" y="1136871"/>
          <a:ext cx="9831940"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tr-TR" sz="1800" b="1" i="0" err="1">
              <a:solidFill>
                <a:sysClr val="window" lastClr="FFFFFF"/>
              </a:solidFill>
              <a:latin typeface="Raleway "/>
              <a:ea typeface="Noto Sans" panose="020B0502040504020204" pitchFamily="34" charset="0"/>
              <a:cs typeface="+mn-cs"/>
            </a:rPr>
            <a:t>Olumlu </a:t>
          </a:r>
          <a:r>
            <a:rPr lang="tr-TR" sz="1800" b="1" i="0">
              <a:solidFill>
                <a:sysClr val="window" lastClr="FFFFFF"/>
              </a:solidFill>
              <a:latin typeface="Raleway "/>
              <a:ea typeface="Noto Sans" panose="020B0502040504020204" pitchFamily="34" charset="0"/>
              <a:cs typeface="+mn-cs"/>
            </a:rPr>
            <a:t>bir </a:t>
          </a:r>
          <a:r>
            <a:rPr lang="tr-TR" sz="1800" b="1" i="0" err="1">
              <a:solidFill>
                <a:sysClr val="window" lastClr="FFFFFF"/>
              </a:solidFill>
              <a:latin typeface="Raleway "/>
              <a:ea typeface="Noto Sans" panose="020B0502040504020204" pitchFamily="34" charset="0"/>
              <a:cs typeface="+mn-cs"/>
            </a:rPr>
            <a:t>yaklaşım benimseyin</a:t>
          </a:r>
          <a:endParaRPr lang="tr-TR" sz="1800">
            <a:solidFill>
              <a:sysClr val="window" lastClr="FFFFFF"/>
            </a:solidFill>
            <a:latin typeface="Raleway "/>
            <a:ea typeface="Noto Sans" panose="020B0502040504020204" pitchFamily="34" charset="0"/>
            <a:cs typeface="+mn-cs"/>
          </a:endParaRPr>
        </a:p>
      </dgm:t>
    </dgm:pt>
    <dgm:pt modelId="{33F7FC7E-7AFA-402E-846A-261ED5CAD6FF}" type="parTrans" cxnId="{EEB9C4A2-1773-4A8A-AB8D-69FE926850C6}">
      <dgm:prSet/>
      <dgm:spPr/>
      <dgm:t>
        <a:bodyPr/>
        <a:lstStyle/>
        <a:p>
          <a:endParaRPr lang="tr-TR" sz="3200">
            <a:latin typeface="Raleway "/>
            <a:ea typeface="Noto Sans" panose="020B0502040504020204" pitchFamily="34" charset="0"/>
            <a:cs typeface="Noto Sans" panose="020B0502040504020204" pitchFamily="34" charset="0"/>
          </a:endParaRPr>
        </a:p>
      </dgm:t>
    </dgm:pt>
    <dgm:pt modelId="{040A9B61-0A8E-45B7-B5E9-649C9FB137AD}" type="sibTrans" cxnId="{EEB9C4A2-1773-4A8A-AB8D-69FE926850C6}">
      <dgm:prSet/>
      <dgm:spPr/>
      <dgm:t>
        <a:bodyPr/>
        <a:lstStyle/>
        <a:p>
          <a:endParaRPr lang="tr-TR" sz="3200">
            <a:latin typeface="Raleway "/>
            <a:ea typeface="Noto Sans" panose="020B0502040504020204" pitchFamily="34" charset="0"/>
            <a:cs typeface="Noto Sans" panose="020B0502040504020204" pitchFamily="34" charset="0"/>
          </a:endParaRPr>
        </a:p>
      </dgm:t>
    </dgm:pt>
    <dgm:pt modelId="{90B6DD86-7E4D-4DBF-8DF0-E9558FA3EC2D}">
      <dgm:prSet phldrT="[Metin]" custT="1"/>
      <dgm:spPr>
        <a:xfrm>
          <a:off x="1234955" y="1988932"/>
          <a:ext cx="9550004"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tr-TR" sz="1800" b="1" i="0" dirty="0">
              <a:solidFill>
                <a:sysClr val="window" lastClr="FFFFFF"/>
              </a:solidFill>
              <a:latin typeface="Raleway "/>
              <a:ea typeface="Noto Sans" panose="020B0502040504020204" pitchFamily="34" charset="0"/>
              <a:cs typeface="+mn-cs"/>
            </a:rPr>
            <a:t>Kendinizi hafife almayın</a:t>
          </a:r>
          <a:endParaRPr lang="tr-TR" sz="1800" dirty="0">
            <a:solidFill>
              <a:sysClr val="window" lastClr="FFFFFF"/>
            </a:solidFill>
            <a:latin typeface="Raleway "/>
            <a:ea typeface="Noto Sans" panose="020B0502040504020204" pitchFamily="34" charset="0"/>
            <a:cs typeface="+mn-cs"/>
          </a:endParaRPr>
        </a:p>
      </dgm:t>
    </dgm:pt>
    <dgm:pt modelId="{2405B462-36D5-43CE-B7D7-BB0189AAEEB3}" type="parTrans" cxnId="{D459729F-85DB-49A9-8206-96C48EFDB8BB}">
      <dgm:prSet/>
      <dgm:spPr/>
      <dgm:t>
        <a:bodyPr/>
        <a:lstStyle/>
        <a:p>
          <a:endParaRPr lang="tr-TR" sz="3200">
            <a:latin typeface="Raleway "/>
            <a:ea typeface="Noto Sans" panose="020B0502040504020204" pitchFamily="34" charset="0"/>
            <a:cs typeface="Noto Sans" panose="020B0502040504020204" pitchFamily="34" charset="0"/>
          </a:endParaRPr>
        </a:p>
      </dgm:t>
    </dgm:pt>
    <dgm:pt modelId="{B7530B9C-B291-414A-830A-4E923577E5ED}" type="sibTrans" cxnId="{D459729F-85DB-49A9-8206-96C48EFDB8BB}">
      <dgm:prSet/>
      <dgm:spPr/>
      <dgm:t>
        <a:bodyPr/>
        <a:lstStyle/>
        <a:p>
          <a:endParaRPr lang="tr-TR" sz="3200">
            <a:latin typeface="Raleway "/>
            <a:ea typeface="Noto Sans" panose="020B0502040504020204" pitchFamily="34" charset="0"/>
            <a:cs typeface="Noto Sans" panose="020B0502040504020204" pitchFamily="34" charset="0"/>
          </a:endParaRPr>
        </a:p>
      </dgm:t>
    </dgm:pt>
    <dgm:pt modelId="{34C5F8D6-83FE-4F35-A692-DCA420E49A30}">
      <dgm:prSet phldrT="[Metin]" custT="1"/>
      <dgm:spPr>
        <a:xfrm>
          <a:off x="1324975" y="2841617"/>
          <a:ext cx="9459985"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tr-TR" sz="1800" b="1" i="0" err="1">
              <a:solidFill>
                <a:sysClr val="window" lastClr="FFFFFF"/>
              </a:solidFill>
              <a:latin typeface="Raleway "/>
              <a:ea typeface="Noto Sans" panose="020B0502040504020204" pitchFamily="34" charset="0"/>
              <a:cs typeface="+mn-cs"/>
            </a:rPr>
            <a:t>Müzakerelere tamamen hazırlıklı girin</a:t>
          </a:r>
          <a:endParaRPr lang="tr-TR" sz="1800">
            <a:solidFill>
              <a:sysClr val="window" lastClr="FFFFFF"/>
            </a:solidFill>
            <a:latin typeface="Raleway "/>
            <a:ea typeface="Noto Sans" panose="020B0502040504020204" pitchFamily="34" charset="0"/>
            <a:cs typeface="+mn-cs"/>
          </a:endParaRPr>
        </a:p>
      </dgm:t>
    </dgm:pt>
    <dgm:pt modelId="{074B3479-80D2-44E7-866D-73DB15F2EE24}" type="parTrans" cxnId="{FE3D62A2-D121-4166-8ED8-91577CE5A0C0}">
      <dgm:prSet/>
      <dgm:spPr/>
      <dgm:t>
        <a:bodyPr/>
        <a:lstStyle/>
        <a:p>
          <a:endParaRPr lang="tr-TR" sz="3200">
            <a:latin typeface="Raleway "/>
            <a:ea typeface="Noto Sans" panose="020B0502040504020204" pitchFamily="34" charset="0"/>
            <a:cs typeface="Noto Sans" panose="020B0502040504020204" pitchFamily="34" charset="0"/>
          </a:endParaRPr>
        </a:p>
      </dgm:t>
    </dgm:pt>
    <dgm:pt modelId="{F776D776-E26A-4A42-BA56-9BA8B3E8F5E4}" type="sibTrans" cxnId="{FE3D62A2-D121-4166-8ED8-91577CE5A0C0}">
      <dgm:prSet/>
      <dgm:spPr/>
      <dgm:t>
        <a:bodyPr/>
        <a:lstStyle/>
        <a:p>
          <a:endParaRPr lang="tr-TR" sz="3200">
            <a:latin typeface="Raleway "/>
            <a:ea typeface="Noto Sans" panose="020B0502040504020204" pitchFamily="34" charset="0"/>
            <a:cs typeface="Noto Sans" panose="020B0502040504020204" pitchFamily="34" charset="0"/>
          </a:endParaRPr>
        </a:p>
      </dgm:t>
    </dgm:pt>
    <dgm:pt modelId="{A8CBC7A2-286E-4281-AF0C-B11680F00F7A}">
      <dgm:prSet phldrT="[Metin]" custT="1"/>
      <dgm:spPr>
        <a:xfrm>
          <a:off x="1234955" y="3694302"/>
          <a:ext cx="9550004"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n-US" sz="1800" b="1" i="0" dirty="0">
              <a:solidFill>
                <a:sysClr val="window" lastClr="FFFFFF"/>
              </a:solidFill>
              <a:latin typeface="Raleway "/>
              <a:ea typeface="Noto Sans" panose="020B0502040504020204" pitchFamily="34" charset="0"/>
              <a:cs typeface="+mn-cs"/>
            </a:rPr>
            <a:t>En iyi ve en kötü durum senaryoları için hazırlanın</a:t>
          </a:r>
          <a:endParaRPr lang="tr-TR" sz="1800" dirty="0">
            <a:solidFill>
              <a:sysClr val="window" lastClr="FFFFFF"/>
            </a:solidFill>
            <a:latin typeface="Raleway "/>
            <a:ea typeface="Noto Sans" panose="020B0502040504020204" pitchFamily="34" charset="0"/>
            <a:cs typeface="+mn-cs"/>
          </a:endParaRPr>
        </a:p>
      </dgm:t>
    </dgm:pt>
    <dgm:pt modelId="{E7B49AC7-D748-46EB-833C-8BE8D65BB902}" type="parTrans" cxnId="{EBB967C7-3B27-4785-ADEB-C2DA4F949977}">
      <dgm:prSet/>
      <dgm:spPr/>
      <dgm:t>
        <a:bodyPr/>
        <a:lstStyle/>
        <a:p>
          <a:endParaRPr lang="tr-TR" sz="3200">
            <a:latin typeface="Raleway "/>
            <a:ea typeface="Noto Sans" panose="020B0502040504020204" pitchFamily="34" charset="0"/>
            <a:cs typeface="Noto Sans" panose="020B0502040504020204" pitchFamily="34" charset="0"/>
          </a:endParaRPr>
        </a:p>
      </dgm:t>
    </dgm:pt>
    <dgm:pt modelId="{B77A2014-1605-457D-BFF7-88C5B18B9F5E}" type="sibTrans" cxnId="{EBB967C7-3B27-4785-ADEB-C2DA4F949977}">
      <dgm:prSet/>
      <dgm:spPr/>
      <dgm:t>
        <a:bodyPr/>
        <a:lstStyle/>
        <a:p>
          <a:endParaRPr lang="tr-TR" sz="3200">
            <a:latin typeface="Raleway "/>
            <a:ea typeface="Noto Sans" panose="020B0502040504020204" pitchFamily="34" charset="0"/>
            <a:cs typeface="Noto Sans" panose="020B0502040504020204" pitchFamily="34" charset="0"/>
          </a:endParaRPr>
        </a:p>
      </dgm:t>
    </dgm:pt>
    <dgm:pt modelId="{153FB2C5-088B-407F-A9B1-C2CD14C93CEB}">
      <dgm:prSet phldrT="[Metin]" custT="1"/>
      <dgm:spPr>
        <a:xfrm>
          <a:off x="953019" y="4546362"/>
          <a:ext cx="9831940"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n-US" sz="1800" b="1" i="0">
              <a:solidFill>
                <a:sysClr val="window" lastClr="FFFFFF"/>
              </a:solidFill>
              <a:latin typeface="Raleway "/>
              <a:ea typeface="Noto Sans" panose="020B0502040504020204" pitchFamily="34" charset="0"/>
              <a:cs typeface="+mn-cs"/>
            </a:rPr>
            <a:t>Müzakerelerde al ve ver</a:t>
          </a:r>
          <a:endParaRPr lang="tr-TR" sz="1800">
            <a:solidFill>
              <a:sysClr val="window" lastClr="FFFFFF"/>
            </a:solidFill>
            <a:latin typeface="Raleway "/>
            <a:ea typeface="Noto Sans" panose="020B0502040504020204" pitchFamily="34" charset="0"/>
            <a:cs typeface="+mn-cs"/>
          </a:endParaRPr>
        </a:p>
      </dgm:t>
    </dgm:pt>
    <dgm:pt modelId="{C3CEAAD3-DFC3-411B-9102-F154C5CE108A}" type="parTrans" cxnId="{DB9AE098-331B-49E7-91BD-1F5D52EE5D77}">
      <dgm:prSet/>
      <dgm:spPr/>
      <dgm:t>
        <a:bodyPr/>
        <a:lstStyle/>
        <a:p>
          <a:endParaRPr lang="tr-TR" sz="3200">
            <a:latin typeface="Raleway "/>
            <a:ea typeface="Noto Sans" panose="020B0502040504020204" pitchFamily="34" charset="0"/>
            <a:cs typeface="Noto Sans" panose="020B0502040504020204" pitchFamily="34" charset="0"/>
          </a:endParaRPr>
        </a:p>
      </dgm:t>
    </dgm:pt>
    <dgm:pt modelId="{BC22B22C-2B9E-4513-8CD3-54F5449B0510}" type="sibTrans" cxnId="{DB9AE098-331B-49E7-91BD-1F5D52EE5D77}">
      <dgm:prSet/>
      <dgm:spPr/>
      <dgm:t>
        <a:bodyPr/>
        <a:lstStyle/>
        <a:p>
          <a:endParaRPr lang="tr-TR" sz="3200">
            <a:latin typeface="Raleway "/>
            <a:ea typeface="Noto Sans" panose="020B0502040504020204" pitchFamily="34" charset="0"/>
            <a:cs typeface="Noto Sans" panose="020B0502040504020204" pitchFamily="34" charset="0"/>
          </a:endParaRPr>
        </a:p>
      </dgm:t>
    </dgm:pt>
    <dgm:pt modelId="{FBBD8CC6-856A-4C3B-9BD6-882D4BCBC5F2}">
      <dgm:prSet phldrT="[Metin]" custT="1"/>
      <dgm:spPr>
        <a:xfrm>
          <a:off x="438532" y="5399047"/>
          <a:ext cx="10346427" cy="568123"/>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r>
            <a:rPr lang="en-US" sz="1800" b="1" i="0">
              <a:solidFill>
                <a:sysClr val="window" lastClr="FFFFFF"/>
              </a:solidFill>
              <a:latin typeface="Raleway "/>
              <a:ea typeface="Noto Sans" panose="020B0502040504020204" pitchFamily="34" charset="0"/>
              <a:cs typeface="+mn-cs"/>
            </a:rPr>
            <a:t>Açık olun ve faydaları vurgulayın</a:t>
          </a:r>
          <a:endParaRPr lang="tr-TR" sz="1800">
            <a:solidFill>
              <a:sysClr val="window" lastClr="FFFFFF"/>
            </a:solidFill>
            <a:latin typeface="Raleway "/>
            <a:ea typeface="Noto Sans" panose="020B0502040504020204" pitchFamily="34" charset="0"/>
            <a:cs typeface="+mn-cs"/>
          </a:endParaRPr>
        </a:p>
      </dgm:t>
    </dgm:pt>
    <dgm:pt modelId="{41C87CD8-BA57-44B3-A4C6-D1D03BA79D3F}" type="parTrans" cxnId="{7B8F72E9-49C4-442B-9207-CA371656D574}">
      <dgm:prSet/>
      <dgm:spPr/>
      <dgm:t>
        <a:bodyPr/>
        <a:lstStyle/>
        <a:p>
          <a:endParaRPr lang="tr-TR" sz="3200">
            <a:latin typeface="Raleway "/>
            <a:ea typeface="Noto Sans" panose="020B0502040504020204" pitchFamily="34" charset="0"/>
            <a:cs typeface="Noto Sans" panose="020B0502040504020204" pitchFamily="34" charset="0"/>
          </a:endParaRPr>
        </a:p>
      </dgm:t>
    </dgm:pt>
    <dgm:pt modelId="{6917471F-703A-42DD-A3C7-01C02098880E}" type="sibTrans" cxnId="{7B8F72E9-49C4-442B-9207-CA371656D574}">
      <dgm:prSet/>
      <dgm:spPr/>
      <dgm:t>
        <a:bodyPr/>
        <a:lstStyle/>
        <a:p>
          <a:endParaRPr lang="tr-TR" sz="3200">
            <a:latin typeface="Raleway "/>
            <a:ea typeface="Noto Sans" panose="020B0502040504020204" pitchFamily="34" charset="0"/>
            <a:cs typeface="Noto Sans" panose="020B0502040504020204" pitchFamily="34" charset="0"/>
          </a:endParaRPr>
        </a:p>
      </dgm:t>
    </dgm:pt>
    <dgm:pt modelId="{E6E86C23-CE57-4BAA-B79D-5F232B6CA7D1}" type="pres">
      <dgm:prSet presAssocID="{6691FF90-976F-47A3-A897-9128CDC61ADB}" presName="Name0" presStyleCnt="0">
        <dgm:presLayoutVars>
          <dgm:chMax val="7"/>
          <dgm:chPref val="7"/>
          <dgm:dir/>
        </dgm:presLayoutVars>
      </dgm:prSet>
      <dgm:spPr/>
    </dgm:pt>
    <dgm:pt modelId="{1DA348FD-2FC2-407A-A9DF-52289CD0E6C6}" type="pres">
      <dgm:prSet presAssocID="{6691FF90-976F-47A3-A897-9128CDC61ADB}" presName="Name1" presStyleCnt="0"/>
      <dgm:spPr/>
    </dgm:pt>
    <dgm:pt modelId="{B8C52B37-74E1-4C1C-9DB2-44B1F3D79DFA}" type="pres">
      <dgm:prSet presAssocID="{6691FF90-976F-47A3-A897-9128CDC61ADB}" presName="cycle" presStyleCnt="0"/>
      <dgm:spPr/>
    </dgm:pt>
    <dgm:pt modelId="{E6F9034F-B6A1-4C00-AD1A-863059497428}" type="pres">
      <dgm:prSet presAssocID="{6691FF90-976F-47A3-A897-9128CDC61ADB}" presName="srcNode" presStyleLbl="node1" presStyleIdx="0" presStyleCnt="7"/>
      <dgm:spPr/>
    </dgm:pt>
    <dgm:pt modelId="{4CD4CFB8-652E-4162-8C27-FD24B0C66453}" type="pres">
      <dgm:prSet presAssocID="{6691FF90-976F-47A3-A897-9128CDC61ADB}" presName="conn" presStyleLbl="parChTrans1D2" presStyleIdx="0" presStyleCnt="1"/>
      <dgm:spPr/>
    </dgm:pt>
    <dgm:pt modelId="{28BF187B-3FB6-44CD-B7CA-0F27426451E8}" type="pres">
      <dgm:prSet presAssocID="{6691FF90-976F-47A3-A897-9128CDC61ADB}" presName="extraNode" presStyleLbl="node1" presStyleIdx="0" presStyleCnt="7"/>
      <dgm:spPr/>
    </dgm:pt>
    <dgm:pt modelId="{C6BF994B-3E67-4D03-9458-4D05B6FBB884}" type="pres">
      <dgm:prSet presAssocID="{6691FF90-976F-47A3-A897-9128CDC61ADB}" presName="dstNode" presStyleLbl="node1" presStyleIdx="0" presStyleCnt="7"/>
      <dgm:spPr/>
    </dgm:pt>
    <dgm:pt modelId="{BE769185-0BAF-4E87-9103-71607FC6B5A9}" type="pres">
      <dgm:prSet presAssocID="{7828BABC-BCF6-4DFB-82D5-F9E078BBB5C2}" presName="text_1" presStyleLbl="node1" presStyleIdx="0" presStyleCnt="7">
        <dgm:presLayoutVars>
          <dgm:bulletEnabled val="1"/>
        </dgm:presLayoutVars>
      </dgm:prSet>
      <dgm:spPr/>
    </dgm:pt>
    <dgm:pt modelId="{51755B6E-57B7-43BD-B3D0-EDF45137F907}" type="pres">
      <dgm:prSet presAssocID="{7828BABC-BCF6-4DFB-82D5-F9E078BBB5C2}" presName="accent_1" presStyleCnt="0"/>
      <dgm:spPr/>
    </dgm:pt>
    <dgm:pt modelId="{D3571B00-C543-4C20-AC83-0E04A15A0AC7}" type="pres">
      <dgm:prSet presAssocID="{7828BABC-BCF6-4DFB-82D5-F9E078BBB5C2}" presName="accentRepeatNode" presStyleLbl="solidFgAcc1" presStyleIdx="0" presStyleCnt="7"/>
      <dgm:spPr>
        <a:xfrm>
          <a:off x="83455" y="213171"/>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0"/>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0A485EB4-3142-4DA4-B869-A6DFCB2441F6}" type="pres">
      <dgm:prSet presAssocID="{7DBD75A7-A027-4780-875E-E5D7524464AE}" presName="text_2" presStyleLbl="node1" presStyleIdx="1" presStyleCnt="7">
        <dgm:presLayoutVars>
          <dgm:bulletEnabled val="1"/>
        </dgm:presLayoutVars>
      </dgm:prSet>
      <dgm:spPr/>
    </dgm:pt>
    <dgm:pt modelId="{2976BF20-7D80-4CD8-B25B-4BF066F1B973}" type="pres">
      <dgm:prSet presAssocID="{7DBD75A7-A027-4780-875E-E5D7524464AE}" presName="accent_2" presStyleCnt="0"/>
      <dgm:spPr/>
    </dgm:pt>
    <dgm:pt modelId="{1334DC7E-CCC6-4D68-8D6C-BC727202D18F}" type="pres">
      <dgm:prSet presAssocID="{7DBD75A7-A027-4780-875E-E5D7524464AE}" presName="accentRepeatNode" presStyleLbl="solidFgAcc1" presStyleIdx="1" presStyleCnt="7"/>
      <dgm:spPr>
        <a:xfrm>
          <a:off x="597942" y="1065856"/>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6667"/>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0CB5F4A3-7990-4CAF-BBD1-FA5BFE836575}" type="pres">
      <dgm:prSet presAssocID="{90B6DD86-7E4D-4DBF-8DF0-E9558FA3EC2D}" presName="text_3" presStyleLbl="node1" presStyleIdx="2" presStyleCnt="7">
        <dgm:presLayoutVars>
          <dgm:bulletEnabled val="1"/>
        </dgm:presLayoutVars>
      </dgm:prSet>
      <dgm:spPr/>
    </dgm:pt>
    <dgm:pt modelId="{7DE7C20B-B7C3-4ED0-8647-798AC3C70208}" type="pres">
      <dgm:prSet presAssocID="{90B6DD86-7E4D-4DBF-8DF0-E9558FA3EC2D}" presName="accent_3" presStyleCnt="0"/>
      <dgm:spPr/>
    </dgm:pt>
    <dgm:pt modelId="{CD9AECF2-FE02-4E82-A550-DB3BA9A6431F}" type="pres">
      <dgm:prSet presAssocID="{90B6DD86-7E4D-4DBF-8DF0-E9558FA3EC2D}" presName="accentRepeatNode" presStyleLbl="solidFgAcc1" presStyleIdx="2" presStyleCnt="7"/>
      <dgm:spPr>
        <a:xfrm>
          <a:off x="879878" y="1917916"/>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13333"/>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B6010FA6-A2D8-4D5F-B47B-B1C4FC669139}" type="pres">
      <dgm:prSet presAssocID="{34C5F8D6-83FE-4F35-A692-DCA420E49A30}" presName="text_4" presStyleLbl="node1" presStyleIdx="3" presStyleCnt="7">
        <dgm:presLayoutVars>
          <dgm:bulletEnabled val="1"/>
        </dgm:presLayoutVars>
      </dgm:prSet>
      <dgm:spPr/>
    </dgm:pt>
    <dgm:pt modelId="{23CC57F3-8E73-4F93-B5F7-C8668D5B1893}" type="pres">
      <dgm:prSet presAssocID="{34C5F8D6-83FE-4F35-A692-DCA420E49A30}" presName="accent_4" presStyleCnt="0"/>
      <dgm:spPr/>
    </dgm:pt>
    <dgm:pt modelId="{C806AD3B-DB15-4B13-88FF-914C0BDF5926}" type="pres">
      <dgm:prSet presAssocID="{34C5F8D6-83FE-4F35-A692-DCA420E49A30}" presName="accentRepeatNode" presStyleLbl="solidFgAcc1" presStyleIdx="3" presStyleCnt="7"/>
      <dgm:spPr>
        <a:xfrm>
          <a:off x="969898" y="2770601"/>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20000"/>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845F9AAE-B019-41F0-BACB-F52AE188B767}" type="pres">
      <dgm:prSet presAssocID="{A8CBC7A2-286E-4281-AF0C-B11680F00F7A}" presName="text_5" presStyleLbl="node1" presStyleIdx="4" presStyleCnt="7">
        <dgm:presLayoutVars>
          <dgm:bulletEnabled val="1"/>
        </dgm:presLayoutVars>
      </dgm:prSet>
      <dgm:spPr/>
    </dgm:pt>
    <dgm:pt modelId="{2BE86CBA-3489-4D50-8A19-996BE54FC3CB}" type="pres">
      <dgm:prSet presAssocID="{A8CBC7A2-286E-4281-AF0C-B11680F00F7A}" presName="accent_5" presStyleCnt="0"/>
      <dgm:spPr/>
    </dgm:pt>
    <dgm:pt modelId="{6DC14567-7307-4F4A-A258-58F021304188}" type="pres">
      <dgm:prSet presAssocID="{A8CBC7A2-286E-4281-AF0C-B11680F00F7A}" presName="accentRepeatNode" presStyleLbl="solidFgAcc1" presStyleIdx="4" presStyleCnt="7"/>
      <dgm:spPr>
        <a:xfrm>
          <a:off x="879878" y="3623287"/>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26667"/>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96F3CB91-BDBC-4EE1-90CD-984009EA08E2}" type="pres">
      <dgm:prSet presAssocID="{153FB2C5-088B-407F-A9B1-C2CD14C93CEB}" presName="text_6" presStyleLbl="node1" presStyleIdx="5" presStyleCnt="7">
        <dgm:presLayoutVars>
          <dgm:bulletEnabled val="1"/>
        </dgm:presLayoutVars>
      </dgm:prSet>
      <dgm:spPr/>
    </dgm:pt>
    <dgm:pt modelId="{35195F01-A414-45DD-B6B1-5F3D0717F238}" type="pres">
      <dgm:prSet presAssocID="{153FB2C5-088B-407F-A9B1-C2CD14C93CEB}" presName="accent_6" presStyleCnt="0"/>
      <dgm:spPr/>
    </dgm:pt>
    <dgm:pt modelId="{27EE1B4E-E740-442A-B041-F1B8F752E83F}" type="pres">
      <dgm:prSet presAssocID="{153FB2C5-088B-407F-A9B1-C2CD14C93CEB}" presName="accentRepeatNode" presStyleLbl="solidFgAcc1" presStyleIdx="5" presStyleCnt="7"/>
      <dgm:spPr>
        <a:xfrm>
          <a:off x="597942" y="4475347"/>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33333"/>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 modelId="{FD50DD65-58CC-4655-9B1A-9DF2DB30BB09}" type="pres">
      <dgm:prSet presAssocID="{FBBD8CC6-856A-4C3B-9BD6-882D4BCBC5F2}" presName="text_7" presStyleLbl="node1" presStyleIdx="6" presStyleCnt="7" custLinFactNeighborX="-380" custLinFactNeighborY="4192">
        <dgm:presLayoutVars>
          <dgm:bulletEnabled val="1"/>
        </dgm:presLayoutVars>
      </dgm:prSet>
      <dgm:spPr/>
    </dgm:pt>
    <dgm:pt modelId="{21262DCA-8D77-4AD9-997A-0A0B1AF8093D}" type="pres">
      <dgm:prSet presAssocID="{FBBD8CC6-856A-4C3B-9BD6-882D4BCBC5F2}" presName="accent_7" presStyleCnt="0"/>
      <dgm:spPr/>
    </dgm:pt>
    <dgm:pt modelId="{448DF3DD-F08A-430A-98E8-5B61E5423095}" type="pres">
      <dgm:prSet presAssocID="{FBBD8CC6-856A-4C3B-9BD6-882D4BCBC5F2}" presName="accentRepeatNode" presStyleLbl="solidFgAcc1" presStyleIdx="6" presStyleCnt="7"/>
      <dgm:spPr>
        <a:xfrm>
          <a:off x="83455" y="5328032"/>
          <a:ext cx="710154" cy="710154"/>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40000"/>
            </a:srgbClr>
          </a:solidFill>
          <a:prstDash val="solid"/>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gm:spPr>
    </dgm:pt>
  </dgm:ptLst>
  <dgm:cxnLst>
    <dgm:cxn modelId="{69E82A09-BBA1-4157-AEEE-6D7A2B5518AC}" type="presOf" srcId="{7828BABC-BCF6-4DFB-82D5-F9E078BBB5C2}" destId="{BE769185-0BAF-4E87-9103-71607FC6B5A9}" srcOrd="0" destOrd="0" presId="urn:microsoft.com/office/officeart/2008/layout/VerticalCurvedList"/>
    <dgm:cxn modelId="{3AA5DD15-CAAE-488F-A25B-9582EB57B4B3}" type="presOf" srcId="{A8CBC7A2-286E-4281-AF0C-B11680F00F7A}" destId="{845F9AAE-B019-41F0-BACB-F52AE188B767}" srcOrd="0" destOrd="0" presId="urn:microsoft.com/office/officeart/2008/layout/VerticalCurvedList"/>
    <dgm:cxn modelId="{F66A102F-7B77-4BD1-990D-94D64BF32709}" type="presOf" srcId="{7DBD75A7-A027-4780-875E-E5D7524464AE}" destId="{0A485EB4-3142-4DA4-B869-A6DFCB2441F6}" srcOrd="0" destOrd="0" presId="urn:microsoft.com/office/officeart/2008/layout/VerticalCurvedList"/>
    <dgm:cxn modelId="{D69BB337-6435-4932-BC1B-2A9E6B6F9775}" type="presOf" srcId="{D243460A-F0F4-4237-B297-9738C2FFBB42}" destId="{4CD4CFB8-652E-4162-8C27-FD24B0C66453}" srcOrd="0" destOrd="0" presId="urn:microsoft.com/office/officeart/2008/layout/VerticalCurvedList"/>
    <dgm:cxn modelId="{1304243F-30D5-4EC6-854D-BCB0B3C6D689}" srcId="{6691FF90-976F-47A3-A897-9128CDC61ADB}" destId="{7828BABC-BCF6-4DFB-82D5-F9E078BBB5C2}" srcOrd="0" destOrd="0" parTransId="{81148310-DD3D-4835-BA29-718538E879C8}" sibTransId="{D243460A-F0F4-4237-B297-9738C2FFBB42}"/>
    <dgm:cxn modelId="{99401C79-58BB-45C9-9C64-87528648BAA0}" type="presOf" srcId="{6691FF90-976F-47A3-A897-9128CDC61ADB}" destId="{E6E86C23-CE57-4BAA-B79D-5F232B6CA7D1}" srcOrd="0" destOrd="0" presId="urn:microsoft.com/office/officeart/2008/layout/VerticalCurvedList"/>
    <dgm:cxn modelId="{58292D81-BF9F-4823-91FE-7CE0F0903A50}" type="presOf" srcId="{FBBD8CC6-856A-4C3B-9BD6-882D4BCBC5F2}" destId="{FD50DD65-58CC-4655-9B1A-9DF2DB30BB09}" srcOrd="0" destOrd="0" presId="urn:microsoft.com/office/officeart/2008/layout/VerticalCurvedList"/>
    <dgm:cxn modelId="{DB9AE098-331B-49E7-91BD-1F5D52EE5D77}" srcId="{6691FF90-976F-47A3-A897-9128CDC61ADB}" destId="{153FB2C5-088B-407F-A9B1-C2CD14C93CEB}" srcOrd="5" destOrd="0" parTransId="{C3CEAAD3-DFC3-411B-9102-F154C5CE108A}" sibTransId="{BC22B22C-2B9E-4513-8CD3-54F5449B0510}"/>
    <dgm:cxn modelId="{D459729F-85DB-49A9-8206-96C48EFDB8BB}" srcId="{6691FF90-976F-47A3-A897-9128CDC61ADB}" destId="{90B6DD86-7E4D-4DBF-8DF0-E9558FA3EC2D}" srcOrd="2" destOrd="0" parTransId="{2405B462-36D5-43CE-B7D7-BB0189AAEEB3}" sibTransId="{B7530B9C-B291-414A-830A-4E923577E5ED}"/>
    <dgm:cxn modelId="{FE3D62A2-D121-4166-8ED8-91577CE5A0C0}" srcId="{6691FF90-976F-47A3-A897-9128CDC61ADB}" destId="{34C5F8D6-83FE-4F35-A692-DCA420E49A30}" srcOrd="3" destOrd="0" parTransId="{074B3479-80D2-44E7-866D-73DB15F2EE24}" sibTransId="{F776D776-E26A-4A42-BA56-9BA8B3E8F5E4}"/>
    <dgm:cxn modelId="{EEB9C4A2-1773-4A8A-AB8D-69FE926850C6}" srcId="{6691FF90-976F-47A3-A897-9128CDC61ADB}" destId="{7DBD75A7-A027-4780-875E-E5D7524464AE}" srcOrd="1" destOrd="0" parTransId="{33F7FC7E-7AFA-402E-846A-261ED5CAD6FF}" sibTransId="{040A9B61-0A8E-45B7-B5E9-649C9FB137AD}"/>
    <dgm:cxn modelId="{EBB967C7-3B27-4785-ADEB-C2DA4F949977}" srcId="{6691FF90-976F-47A3-A897-9128CDC61ADB}" destId="{A8CBC7A2-286E-4281-AF0C-B11680F00F7A}" srcOrd="4" destOrd="0" parTransId="{E7B49AC7-D748-46EB-833C-8BE8D65BB902}" sibTransId="{B77A2014-1605-457D-BFF7-88C5B18B9F5E}"/>
    <dgm:cxn modelId="{280BE6CF-4357-4EBE-9E09-E1AFC212C0D4}" type="presOf" srcId="{34C5F8D6-83FE-4F35-A692-DCA420E49A30}" destId="{B6010FA6-A2D8-4D5F-B47B-B1C4FC669139}" srcOrd="0" destOrd="0" presId="urn:microsoft.com/office/officeart/2008/layout/VerticalCurvedList"/>
    <dgm:cxn modelId="{7B8F72E9-49C4-442B-9207-CA371656D574}" srcId="{6691FF90-976F-47A3-A897-9128CDC61ADB}" destId="{FBBD8CC6-856A-4C3B-9BD6-882D4BCBC5F2}" srcOrd="6" destOrd="0" parTransId="{41C87CD8-BA57-44B3-A4C6-D1D03BA79D3F}" sibTransId="{6917471F-703A-42DD-A3C7-01C02098880E}"/>
    <dgm:cxn modelId="{EC02B7F6-86AE-4478-BB0A-1170254D8BE1}" type="presOf" srcId="{153FB2C5-088B-407F-A9B1-C2CD14C93CEB}" destId="{96F3CB91-BDBC-4EE1-90CD-984009EA08E2}" srcOrd="0" destOrd="0" presId="urn:microsoft.com/office/officeart/2008/layout/VerticalCurvedList"/>
    <dgm:cxn modelId="{AFAE00F8-0261-4CFE-BDF4-63C70EAAF4D0}" type="presOf" srcId="{90B6DD86-7E4D-4DBF-8DF0-E9558FA3EC2D}" destId="{0CB5F4A3-7990-4CAF-BBD1-FA5BFE836575}" srcOrd="0" destOrd="0" presId="urn:microsoft.com/office/officeart/2008/layout/VerticalCurvedList"/>
    <dgm:cxn modelId="{78AFD751-CA21-4815-98B5-52AB60BE4583}" type="presParOf" srcId="{E6E86C23-CE57-4BAA-B79D-5F232B6CA7D1}" destId="{1DA348FD-2FC2-407A-A9DF-52289CD0E6C6}" srcOrd="0" destOrd="0" presId="urn:microsoft.com/office/officeart/2008/layout/VerticalCurvedList"/>
    <dgm:cxn modelId="{F1699F28-176B-4692-AE12-7BBD44BC66F4}" type="presParOf" srcId="{1DA348FD-2FC2-407A-A9DF-52289CD0E6C6}" destId="{B8C52B37-74E1-4C1C-9DB2-44B1F3D79DFA}" srcOrd="0" destOrd="0" presId="urn:microsoft.com/office/officeart/2008/layout/VerticalCurvedList"/>
    <dgm:cxn modelId="{6E60484E-79F4-4BD1-A264-5B30D551440D}" type="presParOf" srcId="{B8C52B37-74E1-4C1C-9DB2-44B1F3D79DFA}" destId="{E6F9034F-B6A1-4C00-AD1A-863059497428}" srcOrd="0" destOrd="0" presId="urn:microsoft.com/office/officeart/2008/layout/VerticalCurvedList"/>
    <dgm:cxn modelId="{FB568100-BDC1-4AD9-AF63-41F082516196}" type="presParOf" srcId="{B8C52B37-74E1-4C1C-9DB2-44B1F3D79DFA}" destId="{4CD4CFB8-652E-4162-8C27-FD24B0C66453}" srcOrd="1" destOrd="0" presId="urn:microsoft.com/office/officeart/2008/layout/VerticalCurvedList"/>
    <dgm:cxn modelId="{92FB8E6E-A765-4498-B91A-DAFDAAD29BAA}" type="presParOf" srcId="{B8C52B37-74E1-4C1C-9DB2-44B1F3D79DFA}" destId="{28BF187B-3FB6-44CD-B7CA-0F27426451E8}" srcOrd="2" destOrd="0" presId="urn:microsoft.com/office/officeart/2008/layout/VerticalCurvedList"/>
    <dgm:cxn modelId="{4852F7F5-F871-462C-94E9-9686A6DF48AA}" type="presParOf" srcId="{B8C52B37-74E1-4C1C-9DB2-44B1F3D79DFA}" destId="{C6BF994B-3E67-4D03-9458-4D05B6FBB884}" srcOrd="3" destOrd="0" presId="urn:microsoft.com/office/officeart/2008/layout/VerticalCurvedList"/>
    <dgm:cxn modelId="{C1A830C4-B5C4-46C8-AC18-92D67CC4A1FA}" type="presParOf" srcId="{1DA348FD-2FC2-407A-A9DF-52289CD0E6C6}" destId="{BE769185-0BAF-4E87-9103-71607FC6B5A9}" srcOrd="1" destOrd="0" presId="urn:microsoft.com/office/officeart/2008/layout/VerticalCurvedList"/>
    <dgm:cxn modelId="{C489D123-8A6F-4BFC-A814-CD7450435056}" type="presParOf" srcId="{1DA348FD-2FC2-407A-A9DF-52289CD0E6C6}" destId="{51755B6E-57B7-43BD-B3D0-EDF45137F907}" srcOrd="2" destOrd="0" presId="urn:microsoft.com/office/officeart/2008/layout/VerticalCurvedList"/>
    <dgm:cxn modelId="{20094624-1149-480E-AD86-8554943640E2}" type="presParOf" srcId="{51755B6E-57B7-43BD-B3D0-EDF45137F907}" destId="{D3571B00-C543-4C20-AC83-0E04A15A0AC7}" srcOrd="0" destOrd="0" presId="urn:microsoft.com/office/officeart/2008/layout/VerticalCurvedList"/>
    <dgm:cxn modelId="{8544C68F-BC3B-4629-B352-FC37AFA1DDB4}" type="presParOf" srcId="{1DA348FD-2FC2-407A-A9DF-52289CD0E6C6}" destId="{0A485EB4-3142-4DA4-B869-A6DFCB2441F6}" srcOrd="3" destOrd="0" presId="urn:microsoft.com/office/officeart/2008/layout/VerticalCurvedList"/>
    <dgm:cxn modelId="{D3B2C3B7-750F-4DF7-8372-D781BD006661}" type="presParOf" srcId="{1DA348FD-2FC2-407A-A9DF-52289CD0E6C6}" destId="{2976BF20-7D80-4CD8-B25B-4BF066F1B973}" srcOrd="4" destOrd="0" presId="urn:microsoft.com/office/officeart/2008/layout/VerticalCurvedList"/>
    <dgm:cxn modelId="{35C245FF-ED4A-4A2D-A052-045A765EF2EF}" type="presParOf" srcId="{2976BF20-7D80-4CD8-B25B-4BF066F1B973}" destId="{1334DC7E-CCC6-4D68-8D6C-BC727202D18F}" srcOrd="0" destOrd="0" presId="urn:microsoft.com/office/officeart/2008/layout/VerticalCurvedList"/>
    <dgm:cxn modelId="{686FB659-5DFA-4D73-9C87-84A8DFA90865}" type="presParOf" srcId="{1DA348FD-2FC2-407A-A9DF-52289CD0E6C6}" destId="{0CB5F4A3-7990-4CAF-BBD1-FA5BFE836575}" srcOrd="5" destOrd="0" presId="urn:microsoft.com/office/officeart/2008/layout/VerticalCurvedList"/>
    <dgm:cxn modelId="{E4FC5116-CEAA-4D04-93CA-50B1510DA988}" type="presParOf" srcId="{1DA348FD-2FC2-407A-A9DF-52289CD0E6C6}" destId="{7DE7C20B-B7C3-4ED0-8647-798AC3C70208}" srcOrd="6" destOrd="0" presId="urn:microsoft.com/office/officeart/2008/layout/VerticalCurvedList"/>
    <dgm:cxn modelId="{3F0A3E94-2C34-4BA1-B4B8-3AB8FFDFD617}" type="presParOf" srcId="{7DE7C20B-B7C3-4ED0-8647-798AC3C70208}" destId="{CD9AECF2-FE02-4E82-A550-DB3BA9A6431F}" srcOrd="0" destOrd="0" presId="urn:microsoft.com/office/officeart/2008/layout/VerticalCurvedList"/>
    <dgm:cxn modelId="{5513A4F7-43EE-412F-855C-342269554D6D}" type="presParOf" srcId="{1DA348FD-2FC2-407A-A9DF-52289CD0E6C6}" destId="{B6010FA6-A2D8-4D5F-B47B-B1C4FC669139}" srcOrd="7" destOrd="0" presId="urn:microsoft.com/office/officeart/2008/layout/VerticalCurvedList"/>
    <dgm:cxn modelId="{9047B5B4-B4C2-4023-BA38-4FCF508045C3}" type="presParOf" srcId="{1DA348FD-2FC2-407A-A9DF-52289CD0E6C6}" destId="{23CC57F3-8E73-4F93-B5F7-C8668D5B1893}" srcOrd="8" destOrd="0" presId="urn:microsoft.com/office/officeart/2008/layout/VerticalCurvedList"/>
    <dgm:cxn modelId="{CC6027F8-9693-4A73-8FFA-DD6FD8F4BADA}" type="presParOf" srcId="{23CC57F3-8E73-4F93-B5F7-C8668D5B1893}" destId="{C806AD3B-DB15-4B13-88FF-914C0BDF5926}" srcOrd="0" destOrd="0" presId="urn:microsoft.com/office/officeart/2008/layout/VerticalCurvedList"/>
    <dgm:cxn modelId="{470E6692-908D-4F0B-8932-E8EAC4CF28B4}" type="presParOf" srcId="{1DA348FD-2FC2-407A-A9DF-52289CD0E6C6}" destId="{845F9AAE-B019-41F0-BACB-F52AE188B767}" srcOrd="9" destOrd="0" presId="urn:microsoft.com/office/officeart/2008/layout/VerticalCurvedList"/>
    <dgm:cxn modelId="{88703B53-A0F1-4ACC-AC4B-5C54DD284E4D}" type="presParOf" srcId="{1DA348FD-2FC2-407A-A9DF-52289CD0E6C6}" destId="{2BE86CBA-3489-4D50-8A19-996BE54FC3CB}" srcOrd="10" destOrd="0" presId="urn:microsoft.com/office/officeart/2008/layout/VerticalCurvedList"/>
    <dgm:cxn modelId="{EF6B9376-CC96-4225-B805-0018E8E57B6A}" type="presParOf" srcId="{2BE86CBA-3489-4D50-8A19-996BE54FC3CB}" destId="{6DC14567-7307-4F4A-A258-58F021304188}" srcOrd="0" destOrd="0" presId="urn:microsoft.com/office/officeart/2008/layout/VerticalCurvedList"/>
    <dgm:cxn modelId="{FB225E7B-2580-4B8C-A6C0-DF439D3BCDCA}" type="presParOf" srcId="{1DA348FD-2FC2-407A-A9DF-52289CD0E6C6}" destId="{96F3CB91-BDBC-4EE1-90CD-984009EA08E2}" srcOrd="11" destOrd="0" presId="urn:microsoft.com/office/officeart/2008/layout/VerticalCurvedList"/>
    <dgm:cxn modelId="{0980E85A-1318-4073-BBAB-60EE311C6AF8}" type="presParOf" srcId="{1DA348FD-2FC2-407A-A9DF-52289CD0E6C6}" destId="{35195F01-A414-45DD-B6B1-5F3D0717F238}" srcOrd="12" destOrd="0" presId="urn:microsoft.com/office/officeart/2008/layout/VerticalCurvedList"/>
    <dgm:cxn modelId="{770E453B-4EB9-4ADC-BA90-6088C6C22C01}" type="presParOf" srcId="{35195F01-A414-45DD-B6B1-5F3D0717F238}" destId="{27EE1B4E-E740-442A-B041-F1B8F752E83F}" srcOrd="0" destOrd="0" presId="urn:microsoft.com/office/officeart/2008/layout/VerticalCurvedList"/>
    <dgm:cxn modelId="{84266B60-CB03-4AA8-BF68-9EEDAC3E4F03}" type="presParOf" srcId="{1DA348FD-2FC2-407A-A9DF-52289CD0E6C6}" destId="{FD50DD65-58CC-4655-9B1A-9DF2DB30BB09}" srcOrd="13" destOrd="0" presId="urn:microsoft.com/office/officeart/2008/layout/VerticalCurvedList"/>
    <dgm:cxn modelId="{A9D840DF-69A3-495E-8645-627D34B485BF}" type="presParOf" srcId="{1DA348FD-2FC2-407A-A9DF-52289CD0E6C6}" destId="{21262DCA-8D77-4AD9-997A-0A0B1AF8093D}" srcOrd="14" destOrd="0" presId="urn:microsoft.com/office/officeart/2008/layout/VerticalCurvedList"/>
    <dgm:cxn modelId="{A5F309C2-945A-4A32-8E3F-32D53C5AE4EA}" type="presParOf" srcId="{21262DCA-8D77-4AD9-997A-0A0B1AF8093D}" destId="{448DF3DD-F08A-430A-98E8-5B61E5423095}"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07D4388-C496-4583-A7F0-A7481E9DE256}" type="doc">
      <dgm:prSet loTypeId="urn:microsoft.com/office/officeart/2005/8/layout/list1" loCatId="list" qsTypeId="urn:microsoft.com/office/officeart/2005/8/quickstyle/simple1" qsCatId="simple" csTypeId="urn:microsoft.com/office/officeart/2005/8/colors/accent0_1" csCatId="mainScheme" phldr="1"/>
      <dgm:spPr/>
      <dgm:t>
        <a:bodyPr/>
        <a:lstStyle/>
        <a:p>
          <a:endParaRPr lang="tr-TR"/>
        </a:p>
      </dgm:t>
    </dgm:pt>
    <dgm:pt modelId="{9A73EA0A-8B0F-4610-8F0D-6AD93E8A4367}">
      <dgm:prSet phldrT="[Metin]" custT="1"/>
      <dgm:spPr>
        <a:solidFill>
          <a:schemeClr val="bg1"/>
        </a:solidFill>
      </dgm:spPr>
      <dgm:t>
        <a:bodyPr/>
        <a:lstStyle/>
        <a:p>
          <a:pPr>
            <a:buAutoNum type="arabicPeriod"/>
          </a:pPr>
          <a:r>
            <a:rPr lang="tr-TR" sz="1400" dirty="0" err="1">
              <a:solidFill>
                <a:schemeClr val="accent1"/>
              </a:solidFill>
              <a:latin typeface="+mn-lt"/>
              <a:ea typeface="Noto Sans" panose="020B0502040504020204" pitchFamily="34" charset="0"/>
              <a:cs typeface="Noto Sans" panose="020B0502040504020204" pitchFamily="34" charset="0"/>
            </a:rPr>
            <a:t>Hedeflerinizi ve değer önerinizi belirleyin</a:t>
          </a:r>
          <a:endParaRPr lang="tr-TR" sz="1400" dirty="0">
            <a:solidFill>
              <a:schemeClr val="accent1"/>
            </a:solidFill>
            <a:latin typeface="+mn-lt"/>
          </a:endParaRPr>
        </a:p>
      </dgm:t>
    </dgm:pt>
    <dgm:pt modelId="{DF13663A-F560-4444-9CD6-98C5C8F7992D}" type="parTrans" cxnId="{54B44D8C-1499-47AE-8C38-250678EBB53E}">
      <dgm:prSet/>
      <dgm:spPr/>
      <dgm:t>
        <a:bodyPr/>
        <a:lstStyle/>
        <a:p>
          <a:endParaRPr lang="tr-TR" sz="1050">
            <a:solidFill>
              <a:schemeClr val="bg1">
                <a:lumMod val="50000"/>
              </a:schemeClr>
            </a:solidFill>
            <a:latin typeface="+mn-lt"/>
          </a:endParaRPr>
        </a:p>
      </dgm:t>
    </dgm:pt>
    <dgm:pt modelId="{4EECF047-9483-4F73-B1B3-97FBF63E33AB}" type="sibTrans" cxnId="{54B44D8C-1499-47AE-8C38-250678EBB53E}">
      <dgm:prSet/>
      <dgm:spPr/>
      <dgm:t>
        <a:bodyPr/>
        <a:lstStyle/>
        <a:p>
          <a:endParaRPr lang="tr-TR" sz="1050">
            <a:solidFill>
              <a:schemeClr val="bg1">
                <a:lumMod val="50000"/>
              </a:schemeClr>
            </a:solidFill>
            <a:latin typeface="+mn-lt"/>
          </a:endParaRPr>
        </a:p>
      </dgm:t>
    </dgm:pt>
    <dgm:pt modelId="{16F2809B-031E-459C-A091-47BB4C4BEA05}">
      <dgm:prSet phldrT="[Metin]" custT="1"/>
      <dgm:spPr/>
      <dgm:t>
        <a:bodyPr/>
        <a:lstStyle/>
        <a:p>
          <a:pPr>
            <a:buAutoNum type="arabicPeriod"/>
          </a:pPr>
          <a:r>
            <a:rPr lang="tr-TR" sz="1400" dirty="0">
              <a:solidFill>
                <a:schemeClr val="accent1"/>
              </a:solidFill>
              <a:latin typeface="+mn-lt"/>
              <a:ea typeface="Noto Sans" panose="020B0502040504020204" pitchFamily="34" charset="0"/>
              <a:cs typeface="Noto Sans" panose="020B0502040504020204" pitchFamily="34" charset="0"/>
            </a:rPr>
            <a:t>Araştırma ve ağ kurma </a:t>
          </a:r>
          <a:r>
            <a:rPr lang="en-US" sz="1400" i="1" dirty="0">
              <a:solidFill>
                <a:schemeClr val="accent1"/>
              </a:solidFill>
              <a:latin typeface="+mn-lt"/>
              <a:ea typeface="Noto Sans" panose="020B0502040504020204" pitchFamily="34" charset="0"/>
              <a:cs typeface="Noto Sans" panose="020B0502040504020204" pitchFamily="34" charset="0"/>
            </a:rPr>
            <a:t>- </a:t>
          </a:r>
          <a:r>
            <a:rPr lang="tr-TR" sz="1400" i="1" dirty="0">
              <a:solidFill>
                <a:schemeClr val="accent1"/>
              </a:solidFill>
              <a:latin typeface="+mn-lt"/>
              <a:ea typeface="Noto Sans" panose="020B0502040504020204" pitchFamily="34" charset="0"/>
              <a:cs typeface="Noto Sans" panose="020B0502040504020204" pitchFamily="34" charset="0"/>
            </a:rPr>
            <a:t>ortaklığınızı </a:t>
          </a:r>
          <a:r>
            <a:rPr lang="tr-TR" sz="1400" dirty="0">
              <a:solidFill>
                <a:schemeClr val="accent1"/>
              </a:solidFill>
              <a:latin typeface="+mn-lt"/>
              <a:ea typeface="Noto Sans" panose="020B0502040504020204" pitchFamily="34" charset="0"/>
              <a:cs typeface="Noto Sans" panose="020B0502040504020204" pitchFamily="34" charset="0"/>
            </a:rPr>
            <a:t>oluşturma -</a:t>
          </a:r>
          <a:endParaRPr lang="tr-TR" sz="1400" dirty="0">
            <a:solidFill>
              <a:schemeClr val="accent1"/>
            </a:solidFill>
            <a:latin typeface="+mn-lt"/>
          </a:endParaRPr>
        </a:p>
      </dgm:t>
    </dgm:pt>
    <dgm:pt modelId="{5AE61CD7-3392-449B-9AA3-2F1A7D87EF60}" type="parTrans" cxnId="{2C929EB8-B6BE-41FC-A9B9-07D4386DAC83}">
      <dgm:prSet/>
      <dgm:spPr/>
      <dgm:t>
        <a:bodyPr/>
        <a:lstStyle/>
        <a:p>
          <a:endParaRPr lang="tr-TR" sz="1050">
            <a:solidFill>
              <a:schemeClr val="bg1">
                <a:lumMod val="50000"/>
              </a:schemeClr>
            </a:solidFill>
            <a:latin typeface="+mn-lt"/>
          </a:endParaRPr>
        </a:p>
      </dgm:t>
    </dgm:pt>
    <dgm:pt modelId="{3F22433A-ED70-44F7-8890-7BFEB2AE940F}" type="sibTrans" cxnId="{2C929EB8-B6BE-41FC-A9B9-07D4386DAC83}">
      <dgm:prSet/>
      <dgm:spPr/>
      <dgm:t>
        <a:bodyPr/>
        <a:lstStyle/>
        <a:p>
          <a:endParaRPr lang="tr-TR" sz="1050">
            <a:solidFill>
              <a:schemeClr val="bg1">
                <a:lumMod val="50000"/>
              </a:schemeClr>
            </a:solidFill>
            <a:latin typeface="+mn-lt"/>
          </a:endParaRPr>
        </a:p>
      </dgm:t>
    </dgm:pt>
    <dgm:pt modelId="{75778BD8-9CD0-4F0A-B455-78DB487ADFF8}">
      <dgm:prSet phldrT="[Metin]" custT="1"/>
      <dgm:spPr/>
      <dgm:t>
        <a:bodyPr/>
        <a:lstStyle/>
        <a:p>
          <a:pPr>
            <a:buAutoNum type="arabicPeriod"/>
          </a:pPr>
          <a:r>
            <a:rPr lang="tr-TR" sz="1400" err="1">
              <a:solidFill>
                <a:schemeClr val="accent1"/>
              </a:solidFill>
              <a:latin typeface="+mn-lt"/>
              <a:ea typeface="Noto Sans" panose="020B0502040504020204" pitchFamily="34" charset="0"/>
              <a:cs typeface="Noto Sans" panose="020B0502040504020204" pitchFamily="34" charset="0"/>
            </a:rPr>
            <a:t>Besleyin ve büyütün</a:t>
          </a:r>
          <a:endParaRPr lang="tr-TR" sz="1400">
            <a:solidFill>
              <a:schemeClr val="accent1"/>
            </a:solidFill>
            <a:latin typeface="+mn-lt"/>
          </a:endParaRPr>
        </a:p>
      </dgm:t>
    </dgm:pt>
    <dgm:pt modelId="{96CE3CB7-8D38-4821-96AD-2714B2AF9DE1}" type="parTrans" cxnId="{9CD7686A-52D9-484A-9979-EDE9C0C88622}">
      <dgm:prSet/>
      <dgm:spPr/>
      <dgm:t>
        <a:bodyPr/>
        <a:lstStyle/>
        <a:p>
          <a:endParaRPr lang="tr-TR" sz="1050">
            <a:solidFill>
              <a:schemeClr val="bg1">
                <a:lumMod val="50000"/>
              </a:schemeClr>
            </a:solidFill>
            <a:latin typeface="+mn-lt"/>
          </a:endParaRPr>
        </a:p>
      </dgm:t>
    </dgm:pt>
    <dgm:pt modelId="{A8ED4053-0A39-4A7F-A90F-B190AD689B4E}" type="sibTrans" cxnId="{9CD7686A-52D9-484A-9979-EDE9C0C88622}">
      <dgm:prSet/>
      <dgm:spPr/>
      <dgm:t>
        <a:bodyPr/>
        <a:lstStyle/>
        <a:p>
          <a:endParaRPr lang="tr-TR" sz="1050">
            <a:solidFill>
              <a:schemeClr val="bg1">
                <a:lumMod val="50000"/>
              </a:schemeClr>
            </a:solidFill>
            <a:latin typeface="+mn-lt"/>
          </a:endParaRPr>
        </a:p>
      </dgm:t>
    </dgm:pt>
    <dgm:pt modelId="{34A7D6B7-ACCB-4DD7-B9C9-E0AF19AA7877}">
      <dgm:prSet custT="1"/>
      <dgm:spPr/>
      <dgm:t>
        <a:bodyPr/>
        <a:lstStyle/>
        <a:p>
          <a:pPr algn="just"/>
          <a:r>
            <a:rPr lang="en-US" sz="1400" b="0" dirty="0">
              <a:solidFill>
                <a:schemeClr val="accent1"/>
              </a:solidFill>
              <a:latin typeface="+mn-lt"/>
              <a:ea typeface="Noto Sans" panose="020B0502040504020204" pitchFamily="34" charset="0"/>
              <a:cs typeface="Noto Sans" panose="020B0502040504020204" pitchFamily="34" charset="0"/>
            </a:rPr>
            <a:t>Hedeflerinizi ve sağlayabileceğiniz beceri veya kaynakları belirtin. 
Üstün olduğunuz temel alanlar, yetenekleriniz ve sizi diğerlerinden ayıran özellikler nelerdir? 
Hedeflerinizi ve değerlerinizi nasıl hizalayabileceğinizi tanımlayın.</a:t>
          </a:r>
          <a:endParaRPr lang="tr-TR" sz="1400" b="0" dirty="0">
            <a:solidFill>
              <a:schemeClr val="accent1"/>
            </a:solidFill>
            <a:latin typeface="+mn-lt"/>
            <a:ea typeface="Noto Sans" panose="020B0502040504020204" pitchFamily="34" charset="0"/>
            <a:cs typeface="Noto Sans" panose="020B0502040504020204" pitchFamily="34" charset="0"/>
          </a:endParaRPr>
        </a:p>
      </dgm:t>
    </dgm:pt>
    <dgm:pt modelId="{0141441B-21F3-4C03-A201-9FE97DE36CD3}" type="parTrans" cxnId="{F8920B54-273E-4CD2-A271-F2545858AF16}">
      <dgm:prSet/>
      <dgm:spPr/>
      <dgm:t>
        <a:bodyPr/>
        <a:lstStyle/>
        <a:p>
          <a:endParaRPr lang="tr-TR" sz="1400">
            <a:solidFill>
              <a:schemeClr val="bg1">
                <a:lumMod val="50000"/>
              </a:schemeClr>
            </a:solidFill>
            <a:latin typeface="+mn-lt"/>
          </a:endParaRPr>
        </a:p>
      </dgm:t>
    </dgm:pt>
    <dgm:pt modelId="{3D3ADF8A-9F42-43F5-88FF-786202132972}" type="sibTrans" cxnId="{F8920B54-273E-4CD2-A271-F2545858AF16}">
      <dgm:prSet/>
      <dgm:spPr/>
      <dgm:t>
        <a:bodyPr/>
        <a:lstStyle/>
        <a:p>
          <a:endParaRPr lang="tr-TR" sz="1400">
            <a:solidFill>
              <a:schemeClr val="bg1">
                <a:lumMod val="50000"/>
              </a:schemeClr>
            </a:solidFill>
            <a:latin typeface="+mn-lt"/>
          </a:endParaRPr>
        </a:p>
      </dgm:t>
    </dgm:pt>
    <dgm:pt modelId="{638565CD-AA55-436F-B42E-CAA2E9653B1E}">
      <dgm:prSet custT="1"/>
      <dgm:spPr/>
      <dgm:t>
        <a:bodyPr/>
        <a:lstStyle/>
        <a:p>
          <a:r>
            <a:rPr lang="en-US" sz="1400" dirty="0">
              <a:solidFill>
                <a:schemeClr val="accent1"/>
              </a:solidFill>
              <a:latin typeface="+mn-lt"/>
              <a:ea typeface="Noto Sans" panose="020B0502040504020204" pitchFamily="34" charset="0"/>
              <a:cs typeface="Noto Sans" panose="020B0502040504020204" pitchFamily="34" charset="0"/>
            </a:rPr>
            <a:t>Şu anda sektörde kimler var?
Rakipleriniz hangi şirketler?
Kiminle işbirliği yapabilirsiniz?</a:t>
          </a:r>
          <a:endParaRPr lang="tr-TR" sz="1400" dirty="0">
            <a:solidFill>
              <a:schemeClr val="accent1"/>
            </a:solidFill>
            <a:latin typeface="+mn-lt"/>
            <a:ea typeface="Noto Sans" panose="020B0502040504020204" pitchFamily="34" charset="0"/>
            <a:cs typeface="Noto Sans" panose="020B0502040504020204" pitchFamily="34" charset="0"/>
          </a:endParaRPr>
        </a:p>
      </dgm:t>
    </dgm:pt>
    <dgm:pt modelId="{3D9C68E8-8FE0-4046-A4A3-A5A4CA7367C3}" type="parTrans" cxnId="{6F615C36-8849-4BD1-B59C-A59683227D70}">
      <dgm:prSet/>
      <dgm:spPr/>
      <dgm:t>
        <a:bodyPr/>
        <a:lstStyle/>
        <a:p>
          <a:endParaRPr lang="tr-TR" sz="1400">
            <a:solidFill>
              <a:schemeClr val="bg1">
                <a:lumMod val="50000"/>
              </a:schemeClr>
            </a:solidFill>
            <a:latin typeface="+mn-lt"/>
          </a:endParaRPr>
        </a:p>
      </dgm:t>
    </dgm:pt>
    <dgm:pt modelId="{FB66C483-5745-4D89-A55F-F258B7D521D4}" type="sibTrans" cxnId="{6F615C36-8849-4BD1-B59C-A59683227D70}">
      <dgm:prSet/>
      <dgm:spPr/>
      <dgm:t>
        <a:bodyPr/>
        <a:lstStyle/>
        <a:p>
          <a:endParaRPr lang="tr-TR" sz="1400">
            <a:solidFill>
              <a:schemeClr val="bg1">
                <a:lumMod val="50000"/>
              </a:schemeClr>
            </a:solidFill>
            <a:latin typeface="+mn-lt"/>
          </a:endParaRPr>
        </a:p>
      </dgm:t>
    </dgm:pt>
    <dgm:pt modelId="{611445B4-3915-44C4-B1FD-0A1B04AD7BB6}">
      <dgm:prSet custT="1"/>
      <dgm:spPr/>
      <dgm:t>
        <a:bodyPr/>
        <a:lstStyle/>
        <a:p>
          <a:r>
            <a:rPr lang="tr-TR" sz="1400" b="0" i="0" err="1">
              <a:solidFill>
                <a:schemeClr val="accent1"/>
              </a:solidFill>
              <a:latin typeface="+mn-lt"/>
              <a:ea typeface="Noto Sans" panose="020B0502040504020204" pitchFamily="34" charset="0"/>
              <a:cs typeface="Noto Sans" panose="020B0502040504020204" pitchFamily="34" charset="0"/>
            </a:rPr>
            <a:t>Uygulayın ve değerlendirin</a:t>
          </a:r>
          <a:endParaRPr lang="tr-TR" sz="1400" b="0" i="0">
            <a:solidFill>
              <a:schemeClr val="accent1"/>
            </a:solidFill>
            <a:latin typeface="+mn-lt"/>
            <a:ea typeface="Noto Sans" panose="020B0502040504020204" pitchFamily="34" charset="0"/>
            <a:cs typeface="Noto Sans" panose="020B0502040504020204" pitchFamily="34" charset="0"/>
          </a:endParaRPr>
        </a:p>
      </dgm:t>
    </dgm:pt>
    <dgm:pt modelId="{FD943D14-0784-438C-AABE-C72A599275E8}" type="parTrans" cxnId="{860B2538-F96A-4D1C-A4F0-32D9C1FEE291}">
      <dgm:prSet/>
      <dgm:spPr/>
      <dgm:t>
        <a:bodyPr/>
        <a:lstStyle/>
        <a:p>
          <a:endParaRPr lang="tr-TR" sz="1400">
            <a:solidFill>
              <a:schemeClr val="bg1">
                <a:lumMod val="50000"/>
              </a:schemeClr>
            </a:solidFill>
            <a:latin typeface="+mn-lt"/>
          </a:endParaRPr>
        </a:p>
      </dgm:t>
    </dgm:pt>
    <dgm:pt modelId="{81EE459B-FCF4-4892-B48A-FD4CD00E2526}" type="sibTrans" cxnId="{860B2538-F96A-4D1C-A4F0-32D9C1FEE291}">
      <dgm:prSet/>
      <dgm:spPr/>
      <dgm:t>
        <a:bodyPr/>
        <a:lstStyle/>
        <a:p>
          <a:endParaRPr lang="tr-TR" sz="1400">
            <a:solidFill>
              <a:schemeClr val="bg1">
                <a:lumMod val="50000"/>
              </a:schemeClr>
            </a:solidFill>
            <a:latin typeface="+mn-lt"/>
          </a:endParaRPr>
        </a:p>
      </dgm:t>
    </dgm:pt>
    <dgm:pt modelId="{5687293D-76B7-48BA-B6BB-C0DB1858FF6D}">
      <dgm:prSet custT="1"/>
      <dgm:spPr/>
      <dgm:t>
        <a:bodyPr/>
        <a:lstStyle/>
        <a:p>
          <a:pPr>
            <a:buAutoNum type="arabicPeriod"/>
          </a:pPr>
          <a:r>
            <a:rPr lang="tr-TR" sz="1400" dirty="0">
              <a:solidFill>
                <a:schemeClr val="accent1"/>
              </a:solidFill>
              <a:latin typeface="+mn-lt"/>
              <a:ea typeface="Noto Sans" panose="020B0502040504020204" pitchFamily="34" charset="0"/>
              <a:cs typeface="Noto Sans" panose="020B0502040504020204" pitchFamily="34" charset="0"/>
            </a:rPr>
            <a:t>Müzakere edin ve resmileştirin</a:t>
          </a:r>
          <a:endParaRPr lang="tr-TR" sz="1400" b="0" i="0" dirty="0">
            <a:solidFill>
              <a:schemeClr val="accent1"/>
            </a:solidFill>
            <a:latin typeface="+mn-lt"/>
            <a:ea typeface="Noto Sans" panose="020B0502040504020204" pitchFamily="34" charset="0"/>
            <a:cs typeface="Noto Sans" panose="020B0502040504020204" pitchFamily="34" charset="0"/>
          </a:endParaRPr>
        </a:p>
      </dgm:t>
    </dgm:pt>
    <dgm:pt modelId="{882F5767-F82D-4323-9136-DCF53E608035}" type="parTrans" cxnId="{A124D9C1-BB53-4A8C-996D-5F9F00EDD58D}">
      <dgm:prSet/>
      <dgm:spPr/>
      <dgm:t>
        <a:bodyPr/>
        <a:lstStyle/>
        <a:p>
          <a:endParaRPr lang="tr-TR" sz="1400">
            <a:solidFill>
              <a:schemeClr val="bg1">
                <a:lumMod val="50000"/>
              </a:schemeClr>
            </a:solidFill>
            <a:latin typeface="+mn-lt"/>
          </a:endParaRPr>
        </a:p>
      </dgm:t>
    </dgm:pt>
    <dgm:pt modelId="{8F3F48FB-3257-4A87-AB50-1F663BD0FD42}" type="sibTrans" cxnId="{A124D9C1-BB53-4A8C-996D-5F9F00EDD58D}">
      <dgm:prSet/>
      <dgm:spPr/>
      <dgm:t>
        <a:bodyPr/>
        <a:lstStyle/>
        <a:p>
          <a:endParaRPr lang="tr-TR" sz="1400">
            <a:solidFill>
              <a:schemeClr val="bg1">
                <a:lumMod val="50000"/>
              </a:schemeClr>
            </a:solidFill>
            <a:latin typeface="+mn-lt"/>
          </a:endParaRPr>
        </a:p>
      </dgm:t>
    </dgm:pt>
    <dgm:pt modelId="{70DE9044-282F-4431-AF0C-E2FA0B53EA8A}">
      <dgm:prSet custT="1"/>
      <dgm:spPr/>
      <dgm:t>
        <a:bodyPr/>
        <a:lstStyle/>
        <a:p>
          <a:r>
            <a:rPr lang="en-US" sz="1400" dirty="0">
              <a:solidFill>
                <a:schemeClr val="accent1"/>
              </a:solidFill>
              <a:latin typeface="+mn-lt"/>
              <a:ea typeface="Noto Sans" panose="020B0502040504020204" pitchFamily="34" charset="0"/>
              <a:cs typeface="Noto Sans" panose="020B0502040504020204" pitchFamily="34" charset="0"/>
            </a:rPr>
            <a:t>Mevcut ortaklık yapınızı değerlendirin,
Gelecekteki işbirliklerini planlayın ve değerlendirin</a:t>
          </a:r>
          <a:endParaRPr lang="tr-TR" sz="1400" dirty="0">
            <a:solidFill>
              <a:schemeClr val="accent1"/>
            </a:solidFill>
            <a:latin typeface="+mn-lt"/>
            <a:ea typeface="Noto Sans" panose="020B0502040504020204" pitchFamily="34" charset="0"/>
            <a:cs typeface="Noto Sans" panose="020B0502040504020204" pitchFamily="34" charset="0"/>
          </a:endParaRPr>
        </a:p>
      </dgm:t>
    </dgm:pt>
    <dgm:pt modelId="{B19A70EB-37F6-4AA4-93F3-530764D5F183}" type="sibTrans" cxnId="{0A989A94-AA36-45A1-9229-14D8DE18BC7E}">
      <dgm:prSet/>
      <dgm:spPr/>
      <dgm:t>
        <a:bodyPr/>
        <a:lstStyle/>
        <a:p>
          <a:endParaRPr lang="tr-TR" sz="1400">
            <a:solidFill>
              <a:schemeClr val="bg1">
                <a:lumMod val="50000"/>
              </a:schemeClr>
            </a:solidFill>
            <a:latin typeface="+mn-lt"/>
          </a:endParaRPr>
        </a:p>
      </dgm:t>
    </dgm:pt>
    <dgm:pt modelId="{463D826D-17CF-46C4-9F88-9666EF699B9B}" type="parTrans" cxnId="{0A989A94-AA36-45A1-9229-14D8DE18BC7E}">
      <dgm:prSet/>
      <dgm:spPr/>
      <dgm:t>
        <a:bodyPr/>
        <a:lstStyle/>
        <a:p>
          <a:endParaRPr lang="tr-TR" sz="1400">
            <a:solidFill>
              <a:schemeClr val="bg1">
                <a:lumMod val="50000"/>
              </a:schemeClr>
            </a:solidFill>
            <a:latin typeface="+mn-lt"/>
          </a:endParaRPr>
        </a:p>
      </dgm:t>
    </dgm:pt>
    <dgm:pt modelId="{630C817A-A263-4734-B628-6268E7DA6C8A}">
      <dgm:prSet custT="1"/>
      <dgm:spPr/>
      <dgm:t>
        <a:bodyPr/>
        <a:lstStyle/>
        <a:p>
          <a:r>
            <a:rPr lang="en-US" sz="1400" b="0" dirty="0">
              <a:solidFill>
                <a:schemeClr val="accent1"/>
              </a:solidFill>
              <a:latin typeface="+mn-lt"/>
              <a:ea typeface="Noto Sans" panose="020B0502040504020204" pitchFamily="34" charset="0"/>
              <a:cs typeface="Noto Sans" panose="020B0502040504020204" pitchFamily="34" charset="0"/>
            </a:rPr>
            <a:t>Ortaklığınızın şartlarını müzakere edin,
Ortaklığınızı </a:t>
          </a:r>
          <a:r>
            <a:rPr lang="en-US" sz="1400" b="0" dirty="0" err="1">
              <a:solidFill>
                <a:schemeClr val="accent1"/>
              </a:solidFill>
              <a:latin typeface="+mn-lt"/>
              <a:ea typeface="Noto Sans" panose="020B0502040504020204" pitchFamily="34" charset="0"/>
              <a:cs typeface="Noto Sans" panose="020B0502040504020204" pitchFamily="34" charset="0"/>
            </a:rPr>
            <a:t>resmileştirin </a:t>
          </a:r>
          <a:r>
            <a:rPr lang="en-US" sz="1400" b="0" dirty="0">
              <a:solidFill>
                <a:schemeClr val="accent1"/>
              </a:solidFill>
              <a:latin typeface="+mn-lt"/>
              <a:ea typeface="Noto Sans" panose="020B0502040504020204" pitchFamily="34" charset="0"/>
              <a:cs typeface="Noto Sans" panose="020B0502040504020204" pitchFamily="34" charset="0"/>
            </a:rPr>
            <a:t>(bir sözleşme, işbirliği protokolü vb. imzalamak)
Her bir ortağın rolleri, sorumlulukları, beklentileri ve faydaları konusunda açık ve net olun, </a:t>
          </a:r>
          <a:endParaRPr lang="tr-TR" sz="1400" b="0" dirty="0">
            <a:solidFill>
              <a:schemeClr val="accent1"/>
            </a:solidFill>
            <a:latin typeface="+mn-lt"/>
            <a:ea typeface="Noto Sans" panose="020B0502040504020204" pitchFamily="34" charset="0"/>
            <a:cs typeface="Noto Sans" panose="020B0502040504020204" pitchFamily="34" charset="0"/>
          </a:endParaRPr>
        </a:p>
      </dgm:t>
    </dgm:pt>
    <dgm:pt modelId="{827130C2-BF82-4DCA-B2A2-95BC004389B1}" type="parTrans" cxnId="{0B373E39-E3A9-4FA2-8FB6-6B7082C72863}">
      <dgm:prSet/>
      <dgm:spPr/>
      <dgm:t>
        <a:bodyPr/>
        <a:lstStyle/>
        <a:p>
          <a:endParaRPr lang="tr-TR" sz="1400">
            <a:solidFill>
              <a:schemeClr val="bg1">
                <a:lumMod val="50000"/>
              </a:schemeClr>
            </a:solidFill>
            <a:latin typeface="+mn-lt"/>
          </a:endParaRPr>
        </a:p>
      </dgm:t>
    </dgm:pt>
    <dgm:pt modelId="{9C791EC3-DEB1-424C-AB16-E563851BDC7D}" type="sibTrans" cxnId="{0B373E39-E3A9-4FA2-8FB6-6B7082C72863}">
      <dgm:prSet/>
      <dgm:spPr/>
      <dgm:t>
        <a:bodyPr/>
        <a:lstStyle/>
        <a:p>
          <a:endParaRPr lang="tr-TR" sz="1400">
            <a:solidFill>
              <a:schemeClr val="bg1">
                <a:lumMod val="50000"/>
              </a:schemeClr>
            </a:solidFill>
            <a:latin typeface="+mn-lt"/>
          </a:endParaRPr>
        </a:p>
      </dgm:t>
    </dgm:pt>
    <dgm:pt modelId="{92A7A8F8-B6DF-4E4C-8A86-27AB0481D2CE}">
      <dgm:prSet custT="1"/>
      <dgm:spPr/>
      <dgm:t>
        <a:bodyPr/>
        <a:lstStyle/>
        <a:p>
          <a:r>
            <a:rPr lang="en-US" sz="1400" dirty="0">
              <a:solidFill>
                <a:schemeClr val="accent1"/>
              </a:solidFill>
              <a:latin typeface="+mn-lt"/>
              <a:ea typeface="Noto Sans" panose="020B0502040504020204" pitchFamily="34" charset="0"/>
              <a:cs typeface="Noto Sans" panose="020B0502040504020204" pitchFamily="34" charset="0"/>
            </a:rPr>
            <a:t>İşbirliğinizi genişletmek veya yoğunlaştırmak için yöntemler araştırın, 
Daha büyük ağlara veya ittifaklara katılmak veya kurmak için yeni fırsatlar arayın</a:t>
          </a:r>
          <a:endParaRPr lang="tr-TR" sz="1400" dirty="0">
            <a:solidFill>
              <a:schemeClr val="accent1"/>
            </a:solidFill>
            <a:latin typeface="+mn-lt"/>
            <a:ea typeface="Noto Sans" panose="020B0502040504020204" pitchFamily="34" charset="0"/>
            <a:cs typeface="Noto Sans" panose="020B0502040504020204" pitchFamily="34" charset="0"/>
          </a:endParaRPr>
        </a:p>
      </dgm:t>
    </dgm:pt>
    <dgm:pt modelId="{41A4DD48-FF57-429A-B55E-87F939D76B7D}" type="parTrans" cxnId="{1E867557-DD53-43F8-BEE1-813A6FF41CF9}">
      <dgm:prSet/>
      <dgm:spPr/>
      <dgm:t>
        <a:bodyPr/>
        <a:lstStyle/>
        <a:p>
          <a:endParaRPr lang="tr-TR" sz="1400">
            <a:solidFill>
              <a:schemeClr val="bg1">
                <a:lumMod val="50000"/>
              </a:schemeClr>
            </a:solidFill>
            <a:latin typeface="+mn-lt"/>
          </a:endParaRPr>
        </a:p>
      </dgm:t>
    </dgm:pt>
    <dgm:pt modelId="{A9E337FC-BEDA-4F29-9B6E-F040D2CB9CA1}" type="sibTrans" cxnId="{1E867557-DD53-43F8-BEE1-813A6FF41CF9}">
      <dgm:prSet/>
      <dgm:spPr/>
      <dgm:t>
        <a:bodyPr/>
        <a:lstStyle/>
        <a:p>
          <a:endParaRPr lang="tr-TR" sz="1400">
            <a:solidFill>
              <a:schemeClr val="bg1">
                <a:lumMod val="50000"/>
              </a:schemeClr>
            </a:solidFill>
            <a:latin typeface="+mn-lt"/>
          </a:endParaRPr>
        </a:p>
      </dgm:t>
    </dgm:pt>
    <dgm:pt modelId="{79576046-C71D-4F0E-8739-29455FD54F2A}" type="pres">
      <dgm:prSet presAssocID="{F07D4388-C496-4583-A7F0-A7481E9DE256}" presName="linear" presStyleCnt="0">
        <dgm:presLayoutVars>
          <dgm:dir/>
          <dgm:animLvl val="lvl"/>
          <dgm:resizeHandles val="exact"/>
        </dgm:presLayoutVars>
      </dgm:prSet>
      <dgm:spPr/>
    </dgm:pt>
    <dgm:pt modelId="{C8A45774-0204-41FC-A166-A0793DF72C83}" type="pres">
      <dgm:prSet presAssocID="{9A73EA0A-8B0F-4610-8F0D-6AD93E8A4367}" presName="parentLin" presStyleCnt="0"/>
      <dgm:spPr/>
    </dgm:pt>
    <dgm:pt modelId="{D2537475-939C-4922-BE57-DAD047528687}" type="pres">
      <dgm:prSet presAssocID="{9A73EA0A-8B0F-4610-8F0D-6AD93E8A4367}" presName="parentLeftMargin" presStyleLbl="node1" presStyleIdx="0" presStyleCnt="5"/>
      <dgm:spPr/>
    </dgm:pt>
    <dgm:pt modelId="{5525EBF6-CBC1-4106-BF14-DE2DB7BECCC1}" type="pres">
      <dgm:prSet presAssocID="{9A73EA0A-8B0F-4610-8F0D-6AD93E8A4367}" presName="parentText" presStyleLbl="node1" presStyleIdx="0" presStyleCnt="5">
        <dgm:presLayoutVars>
          <dgm:chMax val="0"/>
          <dgm:bulletEnabled val="1"/>
        </dgm:presLayoutVars>
      </dgm:prSet>
      <dgm:spPr/>
    </dgm:pt>
    <dgm:pt modelId="{673322CB-A1E0-4521-9314-AD3E9E8803C6}" type="pres">
      <dgm:prSet presAssocID="{9A73EA0A-8B0F-4610-8F0D-6AD93E8A4367}" presName="negativeSpace" presStyleCnt="0"/>
      <dgm:spPr/>
    </dgm:pt>
    <dgm:pt modelId="{5135028A-6878-4ED0-9143-16B35AD06FDF}" type="pres">
      <dgm:prSet presAssocID="{9A73EA0A-8B0F-4610-8F0D-6AD93E8A4367}" presName="childText" presStyleLbl="conFgAcc1" presStyleIdx="0" presStyleCnt="5">
        <dgm:presLayoutVars>
          <dgm:bulletEnabled val="1"/>
        </dgm:presLayoutVars>
      </dgm:prSet>
      <dgm:spPr/>
    </dgm:pt>
    <dgm:pt modelId="{62AEF5F2-2DD0-41B4-BD36-237A695645C9}" type="pres">
      <dgm:prSet presAssocID="{4EECF047-9483-4F73-B1B3-97FBF63E33AB}" presName="spaceBetweenRectangles" presStyleCnt="0"/>
      <dgm:spPr/>
    </dgm:pt>
    <dgm:pt modelId="{07630412-EC77-4172-B186-18047F6D53F7}" type="pres">
      <dgm:prSet presAssocID="{16F2809B-031E-459C-A091-47BB4C4BEA05}" presName="parentLin" presStyleCnt="0"/>
      <dgm:spPr/>
    </dgm:pt>
    <dgm:pt modelId="{7C261DEE-CFD4-4086-B448-AD9B28FEB409}" type="pres">
      <dgm:prSet presAssocID="{16F2809B-031E-459C-A091-47BB4C4BEA05}" presName="parentLeftMargin" presStyleLbl="node1" presStyleIdx="0" presStyleCnt="5"/>
      <dgm:spPr/>
    </dgm:pt>
    <dgm:pt modelId="{2ACC3143-3321-48DF-A107-1021D31151F7}" type="pres">
      <dgm:prSet presAssocID="{16F2809B-031E-459C-A091-47BB4C4BEA05}" presName="parentText" presStyleLbl="node1" presStyleIdx="1" presStyleCnt="5">
        <dgm:presLayoutVars>
          <dgm:chMax val="0"/>
          <dgm:bulletEnabled val="1"/>
        </dgm:presLayoutVars>
      </dgm:prSet>
      <dgm:spPr/>
    </dgm:pt>
    <dgm:pt modelId="{A21B6E66-B983-4787-A3FB-7BCD92E71877}" type="pres">
      <dgm:prSet presAssocID="{16F2809B-031E-459C-A091-47BB4C4BEA05}" presName="negativeSpace" presStyleCnt="0"/>
      <dgm:spPr/>
    </dgm:pt>
    <dgm:pt modelId="{39E43885-3B3C-4390-9230-A7AB05982D1A}" type="pres">
      <dgm:prSet presAssocID="{16F2809B-031E-459C-A091-47BB4C4BEA05}" presName="childText" presStyleLbl="conFgAcc1" presStyleIdx="1" presStyleCnt="5">
        <dgm:presLayoutVars>
          <dgm:bulletEnabled val="1"/>
        </dgm:presLayoutVars>
      </dgm:prSet>
      <dgm:spPr/>
    </dgm:pt>
    <dgm:pt modelId="{7704F095-3CB0-4AFB-85D9-8F0F7F6C0866}" type="pres">
      <dgm:prSet presAssocID="{3F22433A-ED70-44F7-8890-7BFEB2AE940F}" presName="spaceBetweenRectangles" presStyleCnt="0"/>
      <dgm:spPr/>
    </dgm:pt>
    <dgm:pt modelId="{11963C25-87E5-4EE2-995B-B907E67E1040}" type="pres">
      <dgm:prSet presAssocID="{5687293D-76B7-48BA-B6BB-C0DB1858FF6D}" presName="parentLin" presStyleCnt="0"/>
      <dgm:spPr/>
    </dgm:pt>
    <dgm:pt modelId="{C6090D5D-1BA2-4D8D-A02F-4B72ABCD458C}" type="pres">
      <dgm:prSet presAssocID="{5687293D-76B7-48BA-B6BB-C0DB1858FF6D}" presName="parentLeftMargin" presStyleLbl="node1" presStyleIdx="1" presStyleCnt="5"/>
      <dgm:spPr/>
    </dgm:pt>
    <dgm:pt modelId="{6FF171D7-476A-49D5-896B-8077C12CB4FC}" type="pres">
      <dgm:prSet presAssocID="{5687293D-76B7-48BA-B6BB-C0DB1858FF6D}" presName="parentText" presStyleLbl="node1" presStyleIdx="2" presStyleCnt="5">
        <dgm:presLayoutVars>
          <dgm:chMax val="0"/>
          <dgm:bulletEnabled val="1"/>
        </dgm:presLayoutVars>
      </dgm:prSet>
      <dgm:spPr/>
    </dgm:pt>
    <dgm:pt modelId="{2C466F72-7B42-4392-81DA-AF5ADFD3B483}" type="pres">
      <dgm:prSet presAssocID="{5687293D-76B7-48BA-B6BB-C0DB1858FF6D}" presName="negativeSpace" presStyleCnt="0"/>
      <dgm:spPr/>
    </dgm:pt>
    <dgm:pt modelId="{CA204A3E-C4DA-444D-B07B-DADDE8C42AF3}" type="pres">
      <dgm:prSet presAssocID="{5687293D-76B7-48BA-B6BB-C0DB1858FF6D}" presName="childText" presStyleLbl="conFgAcc1" presStyleIdx="2" presStyleCnt="5">
        <dgm:presLayoutVars>
          <dgm:bulletEnabled val="1"/>
        </dgm:presLayoutVars>
      </dgm:prSet>
      <dgm:spPr/>
    </dgm:pt>
    <dgm:pt modelId="{74776F06-A13D-494E-A15B-CB913193DCA7}" type="pres">
      <dgm:prSet presAssocID="{8F3F48FB-3257-4A87-AB50-1F663BD0FD42}" presName="spaceBetweenRectangles" presStyleCnt="0"/>
      <dgm:spPr/>
    </dgm:pt>
    <dgm:pt modelId="{168F8F84-1DB4-4367-BFCC-FB92438D31D7}" type="pres">
      <dgm:prSet presAssocID="{611445B4-3915-44C4-B1FD-0A1B04AD7BB6}" presName="parentLin" presStyleCnt="0"/>
      <dgm:spPr/>
    </dgm:pt>
    <dgm:pt modelId="{4364EB96-96EE-49AE-B2B6-A7CF33E62857}" type="pres">
      <dgm:prSet presAssocID="{611445B4-3915-44C4-B1FD-0A1B04AD7BB6}" presName="parentLeftMargin" presStyleLbl="node1" presStyleIdx="2" presStyleCnt="5"/>
      <dgm:spPr/>
    </dgm:pt>
    <dgm:pt modelId="{C575032E-7343-4A79-9AE0-3A6E0A159CB1}" type="pres">
      <dgm:prSet presAssocID="{611445B4-3915-44C4-B1FD-0A1B04AD7BB6}" presName="parentText" presStyleLbl="node1" presStyleIdx="3" presStyleCnt="5">
        <dgm:presLayoutVars>
          <dgm:chMax val="0"/>
          <dgm:bulletEnabled val="1"/>
        </dgm:presLayoutVars>
      </dgm:prSet>
      <dgm:spPr/>
    </dgm:pt>
    <dgm:pt modelId="{272EC444-6503-4825-B265-BE45B00BB118}" type="pres">
      <dgm:prSet presAssocID="{611445B4-3915-44C4-B1FD-0A1B04AD7BB6}" presName="negativeSpace" presStyleCnt="0"/>
      <dgm:spPr/>
    </dgm:pt>
    <dgm:pt modelId="{4EC07FB7-ED70-4B97-9190-340477BFA2F8}" type="pres">
      <dgm:prSet presAssocID="{611445B4-3915-44C4-B1FD-0A1B04AD7BB6}" presName="childText" presStyleLbl="conFgAcc1" presStyleIdx="3" presStyleCnt="5">
        <dgm:presLayoutVars>
          <dgm:bulletEnabled val="1"/>
        </dgm:presLayoutVars>
      </dgm:prSet>
      <dgm:spPr/>
    </dgm:pt>
    <dgm:pt modelId="{715A0C29-A192-4724-A708-43950A5CAE6F}" type="pres">
      <dgm:prSet presAssocID="{81EE459B-FCF4-4892-B48A-FD4CD00E2526}" presName="spaceBetweenRectangles" presStyleCnt="0"/>
      <dgm:spPr/>
    </dgm:pt>
    <dgm:pt modelId="{70A540EF-4BA2-4C80-B6B0-831C4B8A85A9}" type="pres">
      <dgm:prSet presAssocID="{75778BD8-9CD0-4F0A-B455-78DB487ADFF8}" presName="parentLin" presStyleCnt="0"/>
      <dgm:spPr/>
    </dgm:pt>
    <dgm:pt modelId="{6C744AD5-FDED-446A-A31D-C6B3FCBBD6C9}" type="pres">
      <dgm:prSet presAssocID="{75778BD8-9CD0-4F0A-B455-78DB487ADFF8}" presName="parentLeftMargin" presStyleLbl="node1" presStyleIdx="3" presStyleCnt="5"/>
      <dgm:spPr/>
    </dgm:pt>
    <dgm:pt modelId="{8A4911A7-CE74-416F-894E-C75AE04E149A}" type="pres">
      <dgm:prSet presAssocID="{75778BD8-9CD0-4F0A-B455-78DB487ADFF8}" presName="parentText" presStyleLbl="node1" presStyleIdx="4" presStyleCnt="5">
        <dgm:presLayoutVars>
          <dgm:chMax val="0"/>
          <dgm:bulletEnabled val="1"/>
        </dgm:presLayoutVars>
      </dgm:prSet>
      <dgm:spPr/>
    </dgm:pt>
    <dgm:pt modelId="{9CFE8AC2-BFE4-4A1B-BE70-8F770131866B}" type="pres">
      <dgm:prSet presAssocID="{75778BD8-9CD0-4F0A-B455-78DB487ADFF8}" presName="negativeSpace" presStyleCnt="0"/>
      <dgm:spPr/>
    </dgm:pt>
    <dgm:pt modelId="{0DFC7A52-8724-4F31-A771-C496A51F9BA4}" type="pres">
      <dgm:prSet presAssocID="{75778BD8-9CD0-4F0A-B455-78DB487ADFF8}" presName="childText" presStyleLbl="conFgAcc1" presStyleIdx="4" presStyleCnt="5">
        <dgm:presLayoutVars>
          <dgm:bulletEnabled val="1"/>
        </dgm:presLayoutVars>
      </dgm:prSet>
      <dgm:spPr/>
    </dgm:pt>
  </dgm:ptLst>
  <dgm:cxnLst>
    <dgm:cxn modelId="{6F615C36-8849-4BD1-B59C-A59683227D70}" srcId="{16F2809B-031E-459C-A091-47BB4C4BEA05}" destId="{638565CD-AA55-436F-B42E-CAA2E9653B1E}" srcOrd="0" destOrd="0" parTransId="{3D9C68E8-8FE0-4046-A4A3-A5A4CA7367C3}" sibTransId="{FB66C483-5745-4D89-A55F-F258B7D521D4}"/>
    <dgm:cxn modelId="{860B2538-F96A-4D1C-A4F0-32D9C1FEE291}" srcId="{F07D4388-C496-4583-A7F0-A7481E9DE256}" destId="{611445B4-3915-44C4-B1FD-0A1B04AD7BB6}" srcOrd="3" destOrd="0" parTransId="{FD943D14-0784-438C-AABE-C72A599275E8}" sibTransId="{81EE459B-FCF4-4892-B48A-FD4CD00E2526}"/>
    <dgm:cxn modelId="{0B373E39-E3A9-4FA2-8FB6-6B7082C72863}" srcId="{5687293D-76B7-48BA-B6BB-C0DB1858FF6D}" destId="{630C817A-A263-4734-B628-6268E7DA6C8A}" srcOrd="0" destOrd="0" parTransId="{827130C2-BF82-4DCA-B2A2-95BC004389B1}" sibTransId="{9C791EC3-DEB1-424C-AB16-E563851BDC7D}"/>
    <dgm:cxn modelId="{536F1F3D-68C2-48C1-8023-840BC2950DD1}" type="presOf" srcId="{16F2809B-031E-459C-A091-47BB4C4BEA05}" destId="{7C261DEE-CFD4-4086-B448-AD9B28FEB409}" srcOrd="0" destOrd="0" presId="urn:microsoft.com/office/officeart/2005/8/layout/list1"/>
    <dgm:cxn modelId="{AF854362-1F35-40DC-8228-F984740A6FA5}" type="presOf" srcId="{9A73EA0A-8B0F-4610-8F0D-6AD93E8A4367}" destId="{5525EBF6-CBC1-4106-BF14-DE2DB7BECCC1}" srcOrd="1" destOrd="0" presId="urn:microsoft.com/office/officeart/2005/8/layout/list1"/>
    <dgm:cxn modelId="{A1BD8767-CDFE-445B-B81D-B60EAB13879D}" type="presOf" srcId="{92A7A8F8-B6DF-4E4C-8A86-27AB0481D2CE}" destId="{0DFC7A52-8724-4F31-A771-C496A51F9BA4}" srcOrd="0" destOrd="0" presId="urn:microsoft.com/office/officeart/2005/8/layout/list1"/>
    <dgm:cxn modelId="{9CD7686A-52D9-484A-9979-EDE9C0C88622}" srcId="{F07D4388-C496-4583-A7F0-A7481E9DE256}" destId="{75778BD8-9CD0-4F0A-B455-78DB487ADFF8}" srcOrd="4" destOrd="0" parTransId="{96CE3CB7-8D38-4821-96AD-2714B2AF9DE1}" sibTransId="{A8ED4053-0A39-4A7F-A90F-B190AD689B4E}"/>
    <dgm:cxn modelId="{F8920B54-273E-4CD2-A271-F2545858AF16}" srcId="{9A73EA0A-8B0F-4610-8F0D-6AD93E8A4367}" destId="{34A7D6B7-ACCB-4DD7-B9C9-E0AF19AA7877}" srcOrd="0" destOrd="0" parTransId="{0141441B-21F3-4C03-A201-9FE97DE36CD3}" sibTransId="{3D3ADF8A-9F42-43F5-88FF-786202132972}"/>
    <dgm:cxn modelId="{1E867557-DD53-43F8-BEE1-813A6FF41CF9}" srcId="{75778BD8-9CD0-4F0A-B455-78DB487ADFF8}" destId="{92A7A8F8-B6DF-4E4C-8A86-27AB0481D2CE}" srcOrd="0" destOrd="0" parTransId="{41A4DD48-FF57-429A-B55E-87F939D76B7D}" sibTransId="{A9E337FC-BEDA-4F29-9B6E-F040D2CB9CA1}"/>
    <dgm:cxn modelId="{64FA4D7A-DB9D-4D29-BFE2-91842EB2AB9F}" type="presOf" srcId="{638565CD-AA55-436F-B42E-CAA2E9653B1E}" destId="{39E43885-3B3C-4390-9230-A7AB05982D1A}" srcOrd="0" destOrd="0" presId="urn:microsoft.com/office/officeart/2005/8/layout/list1"/>
    <dgm:cxn modelId="{63857586-9F3B-4EE8-A678-F5D55AF8F666}" type="presOf" srcId="{630C817A-A263-4734-B628-6268E7DA6C8A}" destId="{CA204A3E-C4DA-444D-B07B-DADDE8C42AF3}" srcOrd="0" destOrd="0" presId="urn:microsoft.com/office/officeart/2005/8/layout/list1"/>
    <dgm:cxn modelId="{4743DC8B-90A3-4F0D-9CA3-4DFC492A0218}" type="presOf" srcId="{75778BD8-9CD0-4F0A-B455-78DB487ADFF8}" destId="{8A4911A7-CE74-416F-894E-C75AE04E149A}" srcOrd="1" destOrd="0" presId="urn:microsoft.com/office/officeart/2005/8/layout/list1"/>
    <dgm:cxn modelId="{54B44D8C-1499-47AE-8C38-250678EBB53E}" srcId="{F07D4388-C496-4583-A7F0-A7481E9DE256}" destId="{9A73EA0A-8B0F-4610-8F0D-6AD93E8A4367}" srcOrd="0" destOrd="0" parTransId="{DF13663A-F560-4444-9CD6-98C5C8F7992D}" sibTransId="{4EECF047-9483-4F73-B1B3-97FBF63E33AB}"/>
    <dgm:cxn modelId="{0A989A94-AA36-45A1-9229-14D8DE18BC7E}" srcId="{611445B4-3915-44C4-B1FD-0A1B04AD7BB6}" destId="{70DE9044-282F-4431-AF0C-E2FA0B53EA8A}" srcOrd="0" destOrd="0" parTransId="{463D826D-17CF-46C4-9F88-9666EF699B9B}" sibTransId="{B19A70EB-37F6-4AA4-93F3-530764D5F183}"/>
    <dgm:cxn modelId="{4B071299-BA3B-4A32-8A4C-BCD93B1E3C06}" type="presOf" srcId="{70DE9044-282F-4431-AF0C-E2FA0B53EA8A}" destId="{4EC07FB7-ED70-4B97-9190-340477BFA2F8}" srcOrd="0" destOrd="0" presId="urn:microsoft.com/office/officeart/2005/8/layout/list1"/>
    <dgm:cxn modelId="{43F3B2A5-974A-4DC3-982B-65A643C2CCF0}" type="presOf" srcId="{611445B4-3915-44C4-B1FD-0A1B04AD7BB6}" destId="{4364EB96-96EE-49AE-B2B6-A7CF33E62857}" srcOrd="0" destOrd="0" presId="urn:microsoft.com/office/officeart/2005/8/layout/list1"/>
    <dgm:cxn modelId="{54BC30B3-1121-4829-BEDF-C80FA8B894C1}" type="presOf" srcId="{5687293D-76B7-48BA-B6BB-C0DB1858FF6D}" destId="{C6090D5D-1BA2-4D8D-A02F-4B72ABCD458C}" srcOrd="0" destOrd="0" presId="urn:microsoft.com/office/officeart/2005/8/layout/list1"/>
    <dgm:cxn modelId="{41807EB6-243B-437B-9B97-A0636E7B0D12}" type="presOf" srcId="{F07D4388-C496-4583-A7F0-A7481E9DE256}" destId="{79576046-C71D-4F0E-8739-29455FD54F2A}" srcOrd="0" destOrd="0" presId="urn:microsoft.com/office/officeart/2005/8/layout/list1"/>
    <dgm:cxn modelId="{2C929EB8-B6BE-41FC-A9B9-07D4386DAC83}" srcId="{F07D4388-C496-4583-A7F0-A7481E9DE256}" destId="{16F2809B-031E-459C-A091-47BB4C4BEA05}" srcOrd="1" destOrd="0" parTransId="{5AE61CD7-3392-449B-9AA3-2F1A7D87EF60}" sibTransId="{3F22433A-ED70-44F7-8890-7BFEB2AE940F}"/>
    <dgm:cxn modelId="{37AA55BC-F4B5-4384-8FE5-DBB55573FFAE}" type="presOf" srcId="{16F2809B-031E-459C-A091-47BB4C4BEA05}" destId="{2ACC3143-3321-48DF-A107-1021D31151F7}" srcOrd="1" destOrd="0" presId="urn:microsoft.com/office/officeart/2005/8/layout/list1"/>
    <dgm:cxn modelId="{A124D9C1-BB53-4A8C-996D-5F9F00EDD58D}" srcId="{F07D4388-C496-4583-A7F0-A7481E9DE256}" destId="{5687293D-76B7-48BA-B6BB-C0DB1858FF6D}" srcOrd="2" destOrd="0" parTransId="{882F5767-F82D-4323-9136-DCF53E608035}" sibTransId="{8F3F48FB-3257-4A87-AB50-1F663BD0FD42}"/>
    <dgm:cxn modelId="{75453ED9-87E5-4F5D-ADD4-B8E9184A8116}" type="presOf" srcId="{9A73EA0A-8B0F-4610-8F0D-6AD93E8A4367}" destId="{D2537475-939C-4922-BE57-DAD047528687}" srcOrd="0" destOrd="0" presId="urn:microsoft.com/office/officeart/2005/8/layout/list1"/>
    <dgm:cxn modelId="{1D9F73DE-A79F-4A3F-B125-30B4F3AC0C75}" type="presOf" srcId="{611445B4-3915-44C4-B1FD-0A1B04AD7BB6}" destId="{C575032E-7343-4A79-9AE0-3A6E0A159CB1}" srcOrd="1" destOrd="0" presId="urn:microsoft.com/office/officeart/2005/8/layout/list1"/>
    <dgm:cxn modelId="{6ABB21DF-399F-4E36-A967-1C90DC3F98D3}" type="presOf" srcId="{5687293D-76B7-48BA-B6BB-C0DB1858FF6D}" destId="{6FF171D7-476A-49D5-896B-8077C12CB4FC}" srcOrd="1" destOrd="0" presId="urn:microsoft.com/office/officeart/2005/8/layout/list1"/>
    <dgm:cxn modelId="{17758AF8-773B-4C2A-88CD-C6D6AF51D958}" type="presOf" srcId="{75778BD8-9CD0-4F0A-B455-78DB487ADFF8}" destId="{6C744AD5-FDED-446A-A31D-C6B3FCBBD6C9}" srcOrd="0" destOrd="0" presId="urn:microsoft.com/office/officeart/2005/8/layout/list1"/>
    <dgm:cxn modelId="{764060FE-308C-4F5D-8DCD-261E7B7F3508}" type="presOf" srcId="{34A7D6B7-ACCB-4DD7-B9C9-E0AF19AA7877}" destId="{5135028A-6878-4ED0-9143-16B35AD06FDF}" srcOrd="0" destOrd="0" presId="urn:microsoft.com/office/officeart/2005/8/layout/list1"/>
    <dgm:cxn modelId="{9535E546-CC04-4860-87B0-5349C89C8B15}" type="presParOf" srcId="{79576046-C71D-4F0E-8739-29455FD54F2A}" destId="{C8A45774-0204-41FC-A166-A0793DF72C83}" srcOrd="0" destOrd="0" presId="urn:microsoft.com/office/officeart/2005/8/layout/list1"/>
    <dgm:cxn modelId="{33C8F4FE-9795-4B10-8F7A-9DC294B53E37}" type="presParOf" srcId="{C8A45774-0204-41FC-A166-A0793DF72C83}" destId="{D2537475-939C-4922-BE57-DAD047528687}" srcOrd="0" destOrd="0" presId="urn:microsoft.com/office/officeart/2005/8/layout/list1"/>
    <dgm:cxn modelId="{7A89991F-D4FD-4B70-B22B-8AFDEDF53998}" type="presParOf" srcId="{C8A45774-0204-41FC-A166-A0793DF72C83}" destId="{5525EBF6-CBC1-4106-BF14-DE2DB7BECCC1}" srcOrd="1" destOrd="0" presId="urn:microsoft.com/office/officeart/2005/8/layout/list1"/>
    <dgm:cxn modelId="{EF8B391C-A02D-425E-A5DB-F15837F17096}" type="presParOf" srcId="{79576046-C71D-4F0E-8739-29455FD54F2A}" destId="{673322CB-A1E0-4521-9314-AD3E9E8803C6}" srcOrd="1" destOrd="0" presId="urn:microsoft.com/office/officeart/2005/8/layout/list1"/>
    <dgm:cxn modelId="{CF758453-E9C5-4877-9655-E9B807D115C5}" type="presParOf" srcId="{79576046-C71D-4F0E-8739-29455FD54F2A}" destId="{5135028A-6878-4ED0-9143-16B35AD06FDF}" srcOrd="2" destOrd="0" presId="urn:microsoft.com/office/officeart/2005/8/layout/list1"/>
    <dgm:cxn modelId="{9BBB1299-2C0A-4215-88AF-0C87BBC6DD3C}" type="presParOf" srcId="{79576046-C71D-4F0E-8739-29455FD54F2A}" destId="{62AEF5F2-2DD0-41B4-BD36-237A695645C9}" srcOrd="3" destOrd="0" presId="urn:microsoft.com/office/officeart/2005/8/layout/list1"/>
    <dgm:cxn modelId="{BE5947B2-A031-4ADE-886F-5A0D7CEC29A4}" type="presParOf" srcId="{79576046-C71D-4F0E-8739-29455FD54F2A}" destId="{07630412-EC77-4172-B186-18047F6D53F7}" srcOrd="4" destOrd="0" presId="urn:microsoft.com/office/officeart/2005/8/layout/list1"/>
    <dgm:cxn modelId="{65C19926-6071-4EBB-A234-D68006B30B4E}" type="presParOf" srcId="{07630412-EC77-4172-B186-18047F6D53F7}" destId="{7C261DEE-CFD4-4086-B448-AD9B28FEB409}" srcOrd="0" destOrd="0" presId="urn:microsoft.com/office/officeart/2005/8/layout/list1"/>
    <dgm:cxn modelId="{49859BC2-0E13-4E4E-A40B-E067BF93C6F9}" type="presParOf" srcId="{07630412-EC77-4172-B186-18047F6D53F7}" destId="{2ACC3143-3321-48DF-A107-1021D31151F7}" srcOrd="1" destOrd="0" presId="urn:microsoft.com/office/officeart/2005/8/layout/list1"/>
    <dgm:cxn modelId="{B1B50EE8-B2CF-483F-9FF1-EDC2EE92B013}" type="presParOf" srcId="{79576046-C71D-4F0E-8739-29455FD54F2A}" destId="{A21B6E66-B983-4787-A3FB-7BCD92E71877}" srcOrd="5" destOrd="0" presId="urn:microsoft.com/office/officeart/2005/8/layout/list1"/>
    <dgm:cxn modelId="{073292D7-8F62-40DA-A8FE-CB5125E12DFD}" type="presParOf" srcId="{79576046-C71D-4F0E-8739-29455FD54F2A}" destId="{39E43885-3B3C-4390-9230-A7AB05982D1A}" srcOrd="6" destOrd="0" presId="urn:microsoft.com/office/officeart/2005/8/layout/list1"/>
    <dgm:cxn modelId="{1833379B-E872-4102-9E6C-EE88CD81E87E}" type="presParOf" srcId="{79576046-C71D-4F0E-8739-29455FD54F2A}" destId="{7704F095-3CB0-4AFB-85D9-8F0F7F6C0866}" srcOrd="7" destOrd="0" presId="urn:microsoft.com/office/officeart/2005/8/layout/list1"/>
    <dgm:cxn modelId="{2E964C21-1EB8-4E4F-8EBC-F7645026AD9F}" type="presParOf" srcId="{79576046-C71D-4F0E-8739-29455FD54F2A}" destId="{11963C25-87E5-4EE2-995B-B907E67E1040}" srcOrd="8" destOrd="0" presId="urn:microsoft.com/office/officeart/2005/8/layout/list1"/>
    <dgm:cxn modelId="{AAF72FFF-C37A-44B8-A551-E0077DE3078A}" type="presParOf" srcId="{11963C25-87E5-4EE2-995B-B907E67E1040}" destId="{C6090D5D-1BA2-4D8D-A02F-4B72ABCD458C}" srcOrd="0" destOrd="0" presId="urn:microsoft.com/office/officeart/2005/8/layout/list1"/>
    <dgm:cxn modelId="{3056A9E4-E06E-4D82-BF5A-D2A79EBEB5FD}" type="presParOf" srcId="{11963C25-87E5-4EE2-995B-B907E67E1040}" destId="{6FF171D7-476A-49D5-896B-8077C12CB4FC}" srcOrd="1" destOrd="0" presId="urn:microsoft.com/office/officeart/2005/8/layout/list1"/>
    <dgm:cxn modelId="{C0A3D19B-D140-4D74-8CEA-3E09C134CD9C}" type="presParOf" srcId="{79576046-C71D-4F0E-8739-29455FD54F2A}" destId="{2C466F72-7B42-4392-81DA-AF5ADFD3B483}" srcOrd="9" destOrd="0" presId="urn:microsoft.com/office/officeart/2005/8/layout/list1"/>
    <dgm:cxn modelId="{15D2CA2B-0F1E-4F13-9A11-3FC5E6874BD6}" type="presParOf" srcId="{79576046-C71D-4F0E-8739-29455FD54F2A}" destId="{CA204A3E-C4DA-444D-B07B-DADDE8C42AF3}" srcOrd="10" destOrd="0" presId="urn:microsoft.com/office/officeart/2005/8/layout/list1"/>
    <dgm:cxn modelId="{EE8DA5B0-677A-444A-9222-C114D126A9F3}" type="presParOf" srcId="{79576046-C71D-4F0E-8739-29455FD54F2A}" destId="{74776F06-A13D-494E-A15B-CB913193DCA7}" srcOrd="11" destOrd="0" presId="urn:microsoft.com/office/officeart/2005/8/layout/list1"/>
    <dgm:cxn modelId="{BD521251-B1BF-4774-8E63-5C8095DC8354}" type="presParOf" srcId="{79576046-C71D-4F0E-8739-29455FD54F2A}" destId="{168F8F84-1DB4-4367-BFCC-FB92438D31D7}" srcOrd="12" destOrd="0" presId="urn:microsoft.com/office/officeart/2005/8/layout/list1"/>
    <dgm:cxn modelId="{0F4E275C-BFF7-43E3-BC11-17C8B9789251}" type="presParOf" srcId="{168F8F84-1DB4-4367-BFCC-FB92438D31D7}" destId="{4364EB96-96EE-49AE-B2B6-A7CF33E62857}" srcOrd="0" destOrd="0" presId="urn:microsoft.com/office/officeart/2005/8/layout/list1"/>
    <dgm:cxn modelId="{194015C9-FA59-4688-86CD-7F7B513018A2}" type="presParOf" srcId="{168F8F84-1DB4-4367-BFCC-FB92438D31D7}" destId="{C575032E-7343-4A79-9AE0-3A6E0A159CB1}" srcOrd="1" destOrd="0" presId="urn:microsoft.com/office/officeart/2005/8/layout/list1"/>
    <dgm:cxn modelId="{80883CCB-DB13-46BA-A6D3-0E7B766E057D}" type="presParOf" srcId="{79576046-C71D-4F0E-8739-29455FD54F2A}" destId="{272EC444-6503-4825-B265-BE45B00BB118}" srcOrd="13" destOrd="0" presId="urn:microsoft.com/office/officeart/2005/8/layout/list1"/>
    <dgm:cxn modelId="{65F855A6-8D49-402E-A703-2E5716085310}" type="presParOf" srcId="{79576046-C71D-4F0E-8739-29455FD54F2A}" destId="{4EC07FB7-ED70-4B97-9190-340477BFA2F8}" srcOrd="14" destOrd="0" presId="urn:microsoft.com/office/officeart/2005/8/layout/list1"/>
    <dgm:cxn modelId="{71B1C3F4-5BFE-4637-B0E3-37D1C341CBDD}" type="presParOf" srcId="{79576046-C71D-4F0E-8739-29455FD54F2A}" destId="{715A0C29-A192-4724-A708-43950A5CAE6F}" srcOrd="15" destOrd="0" presId="urn:microsoft.com/office/officeart/2005/8/layout/list1"/>
    <dgm:cxn modelId="{0F210CE0-45E7-4F0E-92EE-FCAA59639C60}" type="presParOf" srcId="{79576046-C71D-4F0E-8739-29455FD54F2A}" destId="{70A540EF-4BA2-4C80-B6B0-831C4B8A85A9}" srcOrd="16" destOrd="0" presId="urn:microsoft.com/office/officeart/2005/8/layout/list1"/>
    <dgm:cxn modelId="{01528A1A-71FE-4F57-BB45-ECD6FD2D795F}" type="presParOf" srcId="{70A540EF-4BA2-4C80-B6B0-831C4B8A85A9}" destId="{6C744AD5-FDED-446A-A31D-C6B3FCBBD6C9}" srcOrd="0" destOrd="0" presId="urn:microsoft.com/office/officeart/2005/8/layout/list1"/>
    <dgm:cxn modelId="{31FDC07E-4ADB-4995-9662-F35AFEAC344C}" type="presParOf" srcId="{70A540EF-4BA2-4C80-B6B0-831C4B8A85A9}" destId="{8A4911A7-CE74-416F-894E-C75AE04E149A}" srcOrd="1" destOrd="0" presId="urn:microsoft.com/office/officeart/2005/8/layout/list1"/>
    <dgm:cxn modelId="{646E9B0D-ABA8-447B-B060-9CE8D6C0D4B2}" type="presParOf" srcId="{79576046-C71D-4F0E-8739-29455FD54F2A}" destId="{9CFE8AC2-BFE4-4A1B-BE70-8F770131866B}" srcOrd="17" destOrd="0" presId="urn:microsoft.com/office/officeart/2005/8/layout/list1"/>
    <dgm:cxn modelId="{AFE4EAB5-3D35-43E1-8A0F-2B8B2029FFAF}" type="presParOf" srcId="{79576046-C71D-4F0E-8739-29455FD54F2A}" destId="{0DFC7A52-8724-4F31-A771-C496A51F9BA4}"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D851375-7E0D-4230-86C3-5A0FEED3E5D7}" type="doc">
      <dgm:prSet loTypeId="urn:microsoft.com/office/officeart/2005/8/layout/cycle8" loCatId="cycle" qsTypeId="urn:microsoft.com/office/officeart/2005/8/quickstyle/simple1" qsCatId="simple" csTypeId="urn:microsoft.com/office/officeart/2005/8/colors/accent0_1" csCatId="mainScheme" phldr="1"/>
      <dgm:spPr/>
      <dgm:t>
        <a:bodyPr/>
        <a:lstStyle/>
        <a:p>
          <a:endParaRPr lang="tr-TR"/>
        </a:p>
      </dgm:t>
    </dgm:pt>
    <dgm:pt modelId="{FE8041BA-38FF-4C46-8C03-A0A082DEE2E0}">
      <dgm:prSet phldrT="[Metin]" custT="1"/>
      <dgm:spPr/>
      <dgm:t>
        <a:bodyPr/>
        <a:lstStyle/>
        <a:p>
          <a:r>
            <a:rPr lang="en-US" sz="1200" b="1" dirty="0">
              <a:solidFill>
                <a:schemeClr val="accent1"/>
              </a:solidFill>
            </a:rPr>
            <a:t>Varlıklarınızı belirleyin</a:t>
          </a:r>
          <a:r>
            <a:rPr lang="tr-TR" sz="1200" b="0" dirty="0">
              <a:solidFill>
                <a:schemeClr val="accent1"/>
              </a:solidFill>
            </a:rPr>
            <a:t>: </a:t>
          </a:r>
          <a:r>
            <a:rPr lang="en-US" sz="1200" dirty="0">
              <a:solidFill>
                <a:schemeClr val="accent1"/>
              </a:solidFill>
            </a:rPr>
            <a:t>İş modelinizi </a:t>
          </a:r>
          <a:r>
            <a:rPr lang="en-US" sz="1200" dirty="0" err="1">
              <a:solidFill>
                <a:schemeClr val="accent1"/>
              </a:solidFill>
            </a:rPr>
            <a:t>analiz</a:t>
          </a:r>
          <a:r>
            <a:rPr lang="en-US" sz="1200" dirty="0">
              <a:solidFill>
                <a:schemeClr val="accent1"/>
              </a:solidFill>
            </a:rPr>
            <a:t> ederek</a:t>
          </a:r>
          <a:endParaRPr lang="tr-TR" sz="1200" dirty="0">
            <a:solidFill>
              <a:schemeClr val="accent1"/>
            </a:solidFill>
          </a:endParaRPr>
        </a:p>
      </dgm:t>
    </dgm:pt>
    <dgm:pt modelId="{3D04A9FC-4917-42DC-B74A-9D70CE76E443}" type="parTrans" cxnId="{725AD86D-C819-46C7-BBBF-F605C6CE17E4}">
      <dgm:prSet/>
      <dgm:spPr/>
      <dgm:t>
        <a:bodyPr/>
        <a:lstStyle/>
        <a:p>
          <a:endParaRPr lang="tr-TR" sz="1200">
            <a:solidFill>
              <a:schemeClr val="accent1"/>
            </a:solidFill>
          </a:endParaRPr>
        </a:p>
      </dgm:t>
    </dgm:pt>
    <dgm:pt modelId="{D4E97F26-6478-4407-BEF5-EB113B9311B0}" type="sibTrans" cxnId="{725AD86D-C819-46C7-BBBF-F605C6CE17E4}">
      <dgm:prSet/>
      <dgm:spPr/>
      <dgm:t>
        <a:bodyPr/>
        <a:lstStyle/>
        <a:p>
          <a:endParaRPr lang="tr-TR" sz="1200">
            <a:solidFill>
              <a:schemeClr val="accent1"/>
            </a:solidFill>
          </a:endParaRPr>
        </a:p>
      </dgm:t>
    </dgm:pt>
    <dgm:pt modelId="{BA2FF372-CF55-474B-BEF1-8E7479A8AF76}">
      <dgm:prSet phldrT="[Metin]" custT="1"/>
      <dgm:spPr/>
      <dgm:t>
        <a:bodyPr/>
        <a:lstStyle/>
        <a:p>
          <a:r>
            <a:rPr lang="en-US" sz="1200" b="1" dirty="0">
              <a:solidFill>
                <a:schemeClr val="accent1"/>
              </a:solidFill>
            </a:rPr>
            <a:t>Ekibinize ilham verin</a:t>
          </a:r>
          <a:r>
            <a:rPr lang="en-US" sz="1200" dirty="0">
              <a:solidFill>
                <a:schemeClr val="accent1"/>
              </a:solidFill>
            </a:rPr>
            <a:t>: akıllı içgörülerle</a:t>
          </a:r>
          <a:endParaRPr lang="tr-TR" sz="1200" dirty="0">
            <a:solidFill>
              <a:schemeClr val="accent1"/>
            </a:solidFill>
          </a:endParaRPr>
        </a:p>
      </dgm:t>
    </dgm:pt>
    <dgm:pt modelId="{CFEFE552-CFC7-43FC-9BDE-E92DAE767BF0}" type="parTrans" cxnId="{CAF51E5D-6822-41A5-AF3C-D95A206356B1}">
      <dgm:prSet/>
      <dgm:spPr/>
      <dgm:t>
        <a:bodyPr/>
        <a:lstStyle/>
        <a:p>
          <a:endParaRPr lang="tr-TR" sz="1200">
            <a:solidFill>
              <a:schemeClr val="accent1"/>
            </a:solidFill>
          </a:endParaRPr>
        </a:p>
      </dgm:t>
    </dgm:pt>
    <dgm:pt modelId="{FED9949A-DC7D-4ABE-9D83-C5F75079B6B5}" type="sibTrans" cxnId="{CAF51E5D-6822-41A5-AF3C-D95A206356B1}">
      <dgm:prSet/>
      <dgm:spPr/>
      <dgm:t>
        <a:bodyPr/>
        <a:lstStyle/>
        <a:p>
          <a:endParaRPr lang="tr-TR" sz="1200">
            <a:solidFill>
              <a:schemeClr val="accent1"/>
            </a:solidFill>
          </a:endParaRPr>
        </a:p>
      </dgm:t>
    </dgm:pt>
    <dgm:pt modelId="{C148D20A-A090-4835-93A1-F615EA0FF86A}">
      <dgm:prSet phldrT="[Metin]" custT="1"/>
      <dgm:spPr/>
      <dgm:t>
        <a:bodyPr/>
        <a:lstStyle/>
        <a:p>
          <a:endParaRPr lang="tr-TR" sz="1200" dirty="0">
            <a:solidFill>
              <a:schemeClr val="accent1"/>
            </a:solidFill>
          </a:endParaRPr>
        </a:p>
        <a:p>
          <a:r>
            <a:rPr lang="en-US" sz="1100" b="1" dirty="0">
              <a:solidFill>
                <a:schemeClr val="accent1"/>
              </a:solidFill>
            </a:rPr>
            <a:t>Şirketlerle etkileşim</a:t>
          </a:r>
          <a:r>
            <a:rPr lang="en-US" sz="1100" dirty="0">
              <a:solidFill>
                <a:schemeClr val="accent1"/>
              </a:solidFill>
            </a:rPr>
            <a:t>: yeni potansiyel projeleri keşfetmek için kimler</a:t>
          </a:r>
          <a:endParaRPr lang="tr-TR" sz="1100" dirty="0">
            <a:solidFill>
              <a:schemeClr val="accent1"/>
            </a:solidFill>
          </a:endParaRPr>
        </a:p>
      </dgm:t>
    </dgm:pt>
    <dgm:pt modelId="{ABFCE991-7904-4632-A393-E1ACF70BEC55}" type="parTrans" cxnId="{09C0D5DE-A5CD-4FDF-9C6F-98D2BB1744C6}">
      <dgm:prSet/>
      <dgm:spPr/>
      <dgm:t>
        <a:bodyPr/>
        <a:lstStyle/>
        <a:p>
          <a:endParaRPr lang="tr-TR" sz="1200">
            <a:solidFill>
              <a:schemeClr val="accent1"/>
            </a:solidFill>
          </a:endParaRPr>
        </a:p>
      </dgm:t>
    </dgm:pt>
    <dgm:pt modelId="{09DD8B71-0CCF-48DF-8DF0-1A59C616A9AD}" type="sibTrans" cxnId="{09C0D5DE-A5CD-4FDF-9C6F-98D2BB1744C6}">
      <dgm:prSet/>
      <dgm:spPr/>
      <dgm:t>
        <a:bodyPr/>
        <a:lstStyle/>
        <a:p>
          <a:endParaRPr lang="tr-TR" sz="1200">
            <a:solidFill>
              <a:schemeClr val="accent1"/>
            </a:solidFill>
          </a:endParaRPr>
        </a:p>
      </dgm:t>
    </dgm:pt>
    <dgm:pt modelId="{66038BE3-18D2-4961-B49F-B838FDC74F09}">
      <dgm:prSet phldrT="[Metin]" custT="1"/>
      <dgm:spPr/>
      <dgm:t>
        <a:bodyPr/>
        <a:lstStyle/>
        <a:p>
          <a:r>
            <a:rPr lang="en-US" sz="1200" b="1" dirty="0">
              <a:solidFill>
                <a:schemeClr val="accent1"/>
              </a:solidFill>
            </a:rPr>
            <a:t>İşinizi ateşleyin:</a:t>
          </a:r>
          <a:r>
            <a:rPr lang="en-US" sz="1200" dirty="0">
              <a:solidFill>
                <a:schemeClr val="accent1"/>
              </a:solidFill>
            </a:rPr>
            <a:t> ortak projeler aracılığıyla</a:t>
          </a:r>
          <a:endParaRPr lang="tr-TR" sz="1200" dirty="0">
            <a:solidFill>
              <a:schemeClr val="accent1"/>
            </a:solidFill>
          </a:endParaRPr>
        </a:p>
      </dgm:t>
    </dgm:pt>
    <dgm:pt modelId="{C2DA8902-B5A1-4A40-BECB-6D09DB57D9BE}" type="parTrans" cxnId="{A6653DF5-A285-4324-948A-A5B87479FF4A}">
      <dgm:prSet/>
      <dgm:spPr/>
      <dgm:t>
        <a:bodyPr/>
        <a:lstStyle/>
        <a:p>
          <a:endParaRPr lang="tr-TR" sz="1200">
            <a:solidFill>
              <a:schemeClr val="accent1"/>
            </a:solidFill>
          </a:endParaRPr>
        </a:p>
      </dgm:t>
    </dgm:pt>
    <dgm:pt modelId="{4D8E3BAD-9625-4D0F-82F0-CAEC1E6E66D7}" type="sibTrans" cxnId="{A6653DF5-A285-4324-948A-A5B87479FF4A}">
      <dgm:prSet/>
      <dgm:spPr/>
      <dgm:t>
        <a:bodyPr/>
        <a:lstStyle/>
        <a:p>
          <a:endParaRPr lang="tr-TR" sz="1200">
            <a:solidFill>
              <a:schemeClr val="accent1"/>
            </a:solidFill>
          </a:endParaRPr>
        </a:p>
      </dgm:t>
    </dgm:pt>
    <dgm:pt modelId="{0D3B6893-92E2-4C7E-8607-D443CF24549E}" type="pres">
      <dgm:prSet presAssocID="{9D851375-7E0D-4230-86C3-5A0FEED3E5D7}" presName="compositeShape" presStyleCnt="0">
        <dgm:presLayoutVars>
          <dgm:chMax val="7"/>
          <dgm:dir/>
          <dgm:resizeHandles val="exact"/>
        </dgm:presLayoutVars>
      </dgm:prSet>
      <dgm:spPr/>
    </dgm:pt>
    <dgm:pt modelId="{598755C7-EA85-4256-884C-0DCB774CE873}" type="pres">
      <dgm:prSet presAssocID="{9D851375-7E0D-4230-86C3-5A0FEED3E5D7}" presName="wedge1" presStyleLbl="node1" presStyleIdx="0" presStyleCnt="4"/>
      <dgm:spPr/>
    </dgm:pt>
    <dgm:pt modelId="{158EC7C0-B841-42C8-AF29-E65B86C1F366}" type="pres">
      <dgm:prSet presAssocID="{9D851375-7E0D-4230-86C3-5A0FEED3E5D7}" presName="dummy1a" presStyleCnt="0"/>
      <dgm:spPr/>
    </dgm:pt>
    <dgm:pt modelId="{F383338A-25EF-4145-B5C8-5AAF66FAF974}" type="pres">
      <dgm:prSet presAssocID="{9D851375-7E0D-4230-86C3-5A0FEED3E5D7}" presName="dummy1b" presStyleCnt="0"/>
      <dgm:spPr/>
    </dgm:pt>
    <dgm:pt modelId="{7F36741E-1FB6-403F-96B0-662F045E30B7}" type="pres">
      <dgm:prSet presAssocID="{9D851375-7E0D-4230-86C3-5A0FEED3E5D7}" presName="wedge1Tx" presStyleLbl="node1" presStyleIdx="0" presStyleCnt="4">
        <dgm:presLayoutVars>
          <dgm:chMax val="0"/>
          <dgm:chPref val="0"/>
          <dgm:bulletEnabled val="1"/>
        </dgm:presLayoutVars>
      </dgm:prSet>
      <dgm:spPr/>
    </dgm:pt>
    <dgm:pt modelId="{EAF81446-441D-4228-BAD6-C2BBECBD9744}" type="pres">
      <dgm:prSet presAssocID="{9D851375-7E0D-4230-86C3-5A0FEED3E5D7}" presName="wedge2" presStyleLbl="node1" presStyleIdx="1" presStyleCnt="4"/>
      <dgm:spPr/>
    </dgm:pt>
    <dgm:pt modelId="{FFEAA510-6412-4A93-8D42-FCE820C1B2B6}" type="pres">
      <dgm:prSet presAssocID="{9D851375-7E0D-4230-86C3-5A0FEED3E5D7}" presName="dummy2a" presStyleCnt="0"/>
      <dgm:spPr/>
    </dgm:pt>
    <dgm:pt modelId="{61E42752-7FAC-4AEF-A769-F0A817C41453}" type="pres">
      <dgm:prSet presAssocID="{9D851375-7E0D-4230-86C3-5A0FEED3E5D7}" presName="dummy2b" presStyleCnt="0"/>
      <dgm:spPr/>
    </dgm:pt>
    <dgm:pt modelId="{B147CFBC-6A9C-4C27-AC96-99DDB124B0B9}" type="pres">
      <dgm:prSet presAssocID="{9D851375-7E0D-4230-86C3-5A0FEED3E5D7}" presName="wedge2Tx" presStyleLbl="node1" presStyleIdx="1" presStyleCnt="4">
        <dgm:presLayoutVars>
          <dgm:chMax val="0"/>
          <dgm:chPref val="0"/>
          <dgm:bulletEnabled val="1"/>
        </dgm:presLayoutVars>
      </dgm:prSet>
      <dgm:spPr/>
    </dgm:pt>
    <dgm:pt modelId="{37F1D87E-B683-4FD8-AB71-5F87D37D1791}" type="pres">
      <dgm:prSet presAssocID="{9D851375-7E0D-4230-86C3-5A0FEED3E5D7}" presName="wedge3" presStyleLbl="node1" presStyleIdx="2" presStyleCnt="4"/>
      <dgm:spPr/>
    </dgm:pt>
    <dgm:pt modelId="{9379DF69-E351-471C-9531-0811F643A451}" type="pres">
      <dgm:prSet presAssocID="{9D851375-7E0D-4230-86C3-5A0FEED3E5D7}" presName="dummy3a" presStyleCnt="0"/>
      <dgm:spPr/>
    </dgm:pt>
    <dgm:pt modelId="{05786F38-A927-4890-A182-90D28DA0C6C9}" type="pres">
      <dgm:prSet presAssocID="{9D851375-7E0D-4230-86C3-5A0FEED3E5D7}" presName="dummy3b" presStyleCnt="0"/>
      <dgm:spPr/>
    </dgm:pt>
    <dgm:pt modelId="{55EE969D-81B7-43BA-9430-BE234F63F09C}" type="pres">
      <dgm:prSet presAssocID="{9D851375-7E0D-4230-86C3-5A0FEED3E5D7}" presName="wedge3Tx" presStyleLbl="node1" presStyleIdx="2" presStyleCnt="4">
        <dgm:presLayoutVars>
          <dgm:chMax val="0"/>
          <dgm:chPref val="0"/>
          <dgm:bulletEnabled val="1"/>
        </dgm:presLayoutVars>
      </dgm:prSet>
      <dgm:spPr/>
    </dgm:pt>
    <dgm:pt modelId="{D8FB8432-853C-43E6-A593-1AE4200B4B96}" type="pres">
      <dgm:prSet presAssocID="{9D851375-7E0D-4230-86C3-5A0FEED3E5D7}" presName="wedge4" presStyleLbl="node1" presStyleIdx="3" presStyleCnt="4"/>
      <dgm:spPr/>
    </dgm:pt>
    <dgm:pt modelId="{FBAA7C86-2B96-42DD-863F-610CCFE9FBD7}" type="pres">
      <dgm:prSet presAssocID="{9D851375-7E0D-4230-86C3-5A0FEED3E5D7}" presName="dummy4a" presStyleCnt="0"/>
      <dgm:spPr/>
    </dgm:pt>
    <dgm:pt modelId="{A13F6577-8872-49EE-B833-0694E69DA610}" type="pres">
      <dgm:prSet presAssocID="{9D851375-7E0D-4230-86C3-5A0FEED3E5D7}" presName="dummy4b" presStyleCnt="0"/>
      <dgm:spPr/>
    </dgm:pt>
    <dgm:pt modelId="{94662D49-7921-4705-8F69-DC6E77D2985A}" type="pres">
      <dgm:prSet presAssocID="{9D851375-7E0D-4230-86C3-5A0FEED3E5D7}" presName="wedge4Tx" presStyleLbl="node1" presStyleIdx="3" presStyleCnt="4">
        <dgm:presLayoutVars>
          <dgm:chMax val="0"/>
          <dgm:chPref val="0"/>
          <dgm:bulletEnabled val="1"/>
        </dgm:presLayoutVars>
      </dgm:prSet>
      <dgm:spPr/>
    </dgm:pt>
    <dgm:pt modelId="{5FEAE7E1-1A56-4823-B68A-0C3440315615}" type="pres">
      <dgm:prSet presAssocID="{D4E97F26-6478-4407-BEF5-EB113B9311B0}" presName="arrowWedge1" presStyleLbl="fgSibTrans2D1" presStyleIdx="0" presStyleCnt="4"/>
      <dgm:spPr/>
    </dgm:pt>
    <dgm:pt modelId="{C0885D7D-F31A-4D28-BF1D-3018C6F1F6D6}" type="pres">
      <dgm:prSet presAssocID="{FED9949A-DC7D-4ABE-9D83-C5F75079B6B5}" presName="arrowWedge2" presStyleLbl="fgSibTrans2D1" presStyleIdx="1" presStyleCnt="4"/>
      <dgm:spPr/>
    </dgm:pt>
    <dgm:pt modelId="{754344B1-1FBF-4F1B-9530-98678CABA639}" type="pres">
      <dgm:prSet presAssocID="{09DD8B71-0CCF-48DF-8DF0-1A59C616A9AD}" presName="arrowWedge3" presStyleLbl="fgSibTrans2D1" presStyleIdx="2" presStyleCnt="4" custScaleX="106191" custScaleY="100241"/>
      <dgm:spPr/>
    </dgm:pt>
    <dgm:pt modelId="{90D34B9D-89A1-4FF1-B5C5-AB2DED9E81C4}" type="pres">
      <dgm:prSet presAssocID="{4D8E3BAD-9625-4D0F-82F0-CAEC1E6E66D7}" presName="arrowWedge4" presStyleLbl="fgSibTrans2D1" presStyleIdx="3" presStyleCnt="4"/>
      <dgm:spPr/>
    </dgm:pt>
  </dgm:ptLst>
  <dgm:cxnLst>
    <dgm:cxn modelId="{CAF51E5D-6822-41A5-AF3C-D95A206356B1}" srcId="{9D851375-7E0D-4230-86C3-5A0FEED3E5D7}" destId="{BA2FF372-CF55-474B-BEF1-8E7479A8AF76}" srcOrd="1" destOrd="0" parTransId="{CFEFE552-CFC7-43FC-9BDE-E92DAE767BF0}" sibTransId="{FED9949A-DC7D-4ABE-9D83-C5F75079B6B5}"/>
    <dgm:cxn modelId="{52D1935D-2681-4376-8ACF-B620E5949D65}" type="presOf" srcId="{C148D20A-A090-4835-93A1-F615EA0FF86A}" destId="{55EE969D-81B7-43BA-9430-BE234F63F09C}" srcOrd="1" destOrd="0" presId="urn:microsoft.com/office/officeart/2005/8/layout/cycle8"/>
    <dgm:cxn modelId="{AF2D515F-4A17-4A3D-9F1D-6D7F91D45A2C}" type="presOf" srcId="{FE8041BA-38FF-4C46-8C03-A0A082DEE2E0}" destId="{598755C7-EA85-4256-884C-0DCB774CE873}" srcOrd="0" destOrd="0" presId="urn:microsoft.com/office/officeart/2005/8/layout/cycle8"/>
    <dgm:cxn modelId="{725AD86D-C819-46C7-BBBF-F605C6CE17E4}" srcId="{9D851375-7E0D-4230-86C3-5A0FEED3E5D7}" destId="{FE8041BA-38FF-4C46-8C03-A0A082DEE2E0}" srcOrd="0" destOrd="0" parTransId="{3D04A9FC-4917-42DC-B74A-9D70CE76E443}" sibTransId="{D4E97F26-6478-4407-BEF5-EB113B9311B0}"/>
    <dgm:cxn modelId="{3108A951-527D-47BC-AC16-F9DD048F0346}" type="presOf" srcId="{66038BE3-18D2-4961-B49F-B838FDC74F09}" destId="{94662D49-7921-4705-8F69-DC6E77D2985A}" srcOrd="1" destOrd="0" presId="urn:microsoft.com/office/officeart/2005/8/layout/cycle8"/>
    <dgm:cxn modelId="{13900790-5975-47DC-800D-93E279E24419}" type="presOf" srcId="{FE8041BA-38FF-4C46-8C03-A0A082DEE2E0}" destId="{7F36741E-1FB6-403F-96B0-662F045E30B7}" srcOrd="1" destOrd="0" presId="urn:microsoft.com/office/officeart/2005/8/layout/cycle8"/>
    <dgm:cxn modelId="{88FCF69D-7C02-4292-8C64-0C7C3CE346B9}" type="presOf" srcId="{9D851375-7E0D-4230-86C3-5A0FEED3E5D7}" destId="{0D3B6893-92E2-4C7E-8607-D443CF24549E}" srcOrd="0" destOrd="0" presId="urn:microsoft.com/office/officeart/2005/8/layout/cycle8"/>
    <dgm:cxn modelId="{CA1659AC-2B80-4941-8369-D02BC2961F4C}" type="presOf" srcId="{C148D20A-A090-4835-93A1-F615EA0FF86A}" destId="{37F1D87E-B683-4FD8-AB71-5F87D37D1791}" srcOrd="0" destOrd="0" presId="urn:microsoft.com/office/officeart/2005/8/layout/cycle8"/>
    <dgm:cxn modelId="{1195BAD4-6B4E-4C49-A34E-2BC898C62A1E}" type="presOf" srcId="{BA2FF372-CF55-474B-BEF1-8E7479A8AF76}" destId="{B147CFBC-6A9C-4C27-AC96-99DDB124B0B9}" srcOrd="1" destOrd="0" presId="urn:microsoft.com/office/officeart/2005/8/layout/cycle8"/>
    <dgm:cxn modelId="{09C0D5DE-A5CD-4FDF-9C6F-98D2BB1744C6}" srcId="{9D851375-7E0D-4230-86C3-5A0FEED3E5D7}" destId="{C148D20A-A090-4835-93A1-F615EA0FF86A}" srcOrd="2" destOrd="0" parTransId="{ABFCE991-7904-4632-A393-E1ACF70BEC55}" sibTransId="{09DD8B71-0CCF-48DF-8DF0-1A59C616A9AD}"/>
    <dgm:cxn modelId="{1C5DC6E9-5ED4-4A18-AC70-28D9D1A2E807}" type="presOf" srcId="{66038BE3-18D2-4961-B49F-B838FDC74F09}" destId="{D8FB8432-853C-43E6-A593-1AE4200B4B96}" srcOrd="0" destOrd="0" presId="urn:microsoft.com/office/officeart/2005/8/layout/cycle8"/>
    <dgm:cxn modelId="{107DE3EB-FBA6-44EC-BAF5-1C77132F7D9F}" type="presOf" srcId="{BA2FF372-CF55-474B-BEF1-8E7479A8AF76}" destId="{EAF81446-441D-4228-BAD6-C2BBECBD9744}" srcOrd="0" destOrd="0" presId="urn:microsoft.com/office/officeart/2005/8/layout/cycle8"/>
    <dgm:cxn modelId="{A6653DF5-A285-4324-948A-A5B87479FF4A}" srcId="{9D851375-7E0D-4230-86C3-5A0FEED3E5D7}" destId="{66038BE3-18D2-4961-B49F-B838FDC74F09}" srcOrd="3" destOrd="0" parTransId="{C2DA8902-B5A1-4A40-BECB-6D09DB57D9BE}" sibTransId="{4D8E3BAD-9625-4D0F-82F0-CAEC1E6E66D7}"/>
    <dgm:cxn modelId="{D0D8F29A-A7DE-4DA5-B2C7-D35CF1D2F977}" type="presParOf" srcId="{0D3B6893-92E2-4C7E-8607-D443CF24549E}" destId="{598755C7-EA85-4256-884C-0DCB774CE873}" srcOrd="0" destOrd="0" presId="urn:microsoft.com/office/officeart/2005/8/layout/cycle8"/>
    <dgm:cxn modelId="{D113F119-8A99-4A70-AE80-57E5D4514E83}" type="presParOf" srcId="{0D3B6893-92E2-4C7E-8607-D443CF24549E}" destId="{158EC7C0-B841-42C8-AF29-E65B86C1F366}" srcOrd="1" destOrd="0" presId="urn:microsoft.com/office/officeart/2005/8/layout/cycle8"/>
    <dgm:cxn modelId="{B0414FA6-AF2F-4652-BDA9-47BF16C76E12}" type="presParOf" srcId="{0D3B6893-92E2-4C7E-8607-D443CF24549E}" destId="{F383338A-25EF-4145-B5C8-5AAF66FAF974}" srcOrd="2" destOrd="0" presId="urn:microsoft.com/office/officeart/2005/8/layout/cycle8"/>
    <dgm:cxn modelId="{EC5344AE-591F-418B-BC60-FB8CDA10F4F5}" type="presParOf" srcId="{0D3B6893-92E2-4C7E-8607-D443CF24549E}" destId="{7F36741E-1FB6-403F-96B0-662F045E30B7}" srcOrd="3" destOrd="0" presId="urn:microsoft.com/office/officeart/2005/8/layout/cycle8"/>
    <dgm:cxn modelId="{55FB7831-D3D2-41A0-A690-774653840D06}" type="presParOf" srcId="{0D3B6893-92E2-4C7E-8607-D443CF24549E}" destId="{EAF81446-441D-4228-BAD6-C2BBECBD9744}" srcOrd="4" destOrd="0" presId="urn:microsoft.com/office/officeart/2005/8/layout/cycle8"/>
    <dgm:cxn modelId="{E8C83474-DDDF-4051-B320-8B3B2308315C}" type="presParOf" srcId="{0D3B6893-92E2-4C7E-8607-D443CF24549E}" destId="{FFEAA510-6412-4A93-8D42-FCE820C1B2B6}" srcOrd="5" destOrd="0" presId="urn:microsoft.com/office/officeart/2005/8/layout/cycle8"/>
    <dgm:cxn modelId="{C7B97F69-E0C6-40AA-A57A-79EFCEC7AA32}" type="presParOf" srcId="{0D3B6893-92E2-4C7E-8607-D443CF24549E}" destId="{61E42752-7FAC-4AEF-A769-F0A817C41453}" srcOrd="6" destOrd="0" presId="urn:microsoft.com/office/officeart/2005/8/layout/cycle8"/>
    <dgm:cxn modelId="{C236C5C8-4AFC-42DE-A441-100C1ECC7F14}" type="presParOf" srcId="{0D3B6893-92E2-4C7E-8607-D443CF24549E}" destId="{B147CFBC-6A9C-4C27-AC96-99DDB124B0B9}" srcOrd="7" destOrd="0" presId="urn:microsoft.com/office/officeart/2005/8/layout/cycle8"/>
    <dgm:cxn modelId="{265B126D-EA45-43C7-BA55-B29480D83C01}" type="presParOf" srcId="{0D3B6893-92E2-4C7E-8607-D443CF24549E}" destId="{37F1D87E-B683-4FD8-AB71-5F87D37D1791}" srcOrd="8" destOrd="0" presId="urn:microsoft.com/office/officeart/2005/8/layout/cycle8"/>
    <dgm:cxn modelId="{91B4EFF7-739E-4B72-80FE-90E92BA3692B}" type="presParOf" srcId="{0D3B6893-92E2-4C7E-8607-D443CF24549E}" destId="{9379DF69-E351-471C-9531-0811F643A451}" srcOrd="9" destOrd="0" presId="urn:microsoft.com/office/officeart/2005/8/layout/cycle8"/>
    <dgm:cxn modelId="{1D63F075-686B-4F83-845B-0570CEE09D46}" type="presParOf" srcId="{0D3B6893-92E2-4C7E-8607-D443CF24549E}" destId="{05786F38-A927-4890-A182-90D28DA0C6C9}" srcOrd="10" destOrd="0" presId="urn:microsoft.com/office/officeart/2005/8/layout/cycle8"/>
    <dgm:cxn modelId="{0233D40C-E594-4246-80E1-783434A90A78}" type="presParOf" srcId="{0D3B6893-92E2-4C7E-8607-D443CF24549E}" destId="{55EE969D-81B7-43BA-9430-BE234F63F09C}" srcOrd="11" destOrd="0" presId="urn:microsoft.com/office/officeart/2005/8/layout/cycle8"/>
    <dgm:cxn modelId="{361E2BA7-A722-4A39-BA79-9A11873F0209}" type="presParOf" srcId="{0D3B6893-92E2-4C7E-8607-D443CF24549E}" destId="{D8FB8432-853C-43E6-A593-1AE4200B4B96}" srcOrd="12" destOrd="0" presId="urn:microsoft.com/office/officeart/2005/8/layout/cycle8"/>
    <dgm:cxn modelId="{C52BAE7E-EF1C-448A-91DB-7E3EC226954A}" type="presParOf" srcId="{0D3B6893-92E2-4C7E-8607-D443CF24549E}" destId="{FBAA7C86-2B96-42DD-863F-610CCFE9FBD7}" srcOrd="13" destOrd="0" presId="urn:microsoft.com/office/officeart/2005/8/layout/cycle8"/>
    <dgm:cxn modelId="{3D87D94D-0D0F-4F90-B05C-3CE94C0CEA85}" type="presParOf" srcId="{0D3B6893-92E2-4C7E-8607-D443CF24549E}" destId="{A13F6577-8872-49EE-B833-0694E69DA610}" srcOrd="14" destOrd="0" presId="urn:microsoft.com/office/officeart/2005/8/layout/cycle8"/>
    <dgm:cxn modelId="{11D032AB-CC47-4E65-BCEF-2424B4C7EB09}" type="presParOf" srcId="{0D3B6893-92E2-4C7E-8607-D443CF24549E}" destId="{94662D49-7921-4705-8F69-DC6E77D2985A}" srcOrd="15" destOrd="0" presId="urn:microsoft.com/office/officeart/2005/8/layout/cycle8"/>
    <dgm:cxn modelId="{1C929D68-33FE-4D7E-BB80-770ADB7662F2}" type="presParOf" srcId="{0D3B6893-92E2-4C7E-8607-D443CF24549E}" destId="{5FEAE7E1-1A56-4823-B68A-0C3440315615}" srcOrd="16" destOrd="0" presId="urn:microsoft.com/office/officeart/2005/8/layout/cycle8"/>
    <dgm:cxn modelId="{BCEAF283-573D-4274-A684-72DCEEB30568}" type="presParOf" srcId="{0D3B6893-92E2-4C7E-8607-D443CF24549E}" destId="{C0885D7D-F31A-4D28-BF1D-3018C6F1F6D6}" srcOrd="17" destOrd="0" presId="urn:microsoft.com/office/officeart/2005/8/layout/cycle8"/>
    <dgm:cxn modelId="{97B709EC-5A9A-4E0C-A948-AE5D529F70B0}" type="presParOf" srcId="{0D3B6893-92E2-4C7E-8607-D443CF24549E}" destId="{754344B1-1FBF-4F1B-9530-98678CABA639}" srcOrd="18" destOrd="0" presId="urn:microsoft.com/office/officeart/2005/8/layout/cycle8"/>
    <dgm:cxn modelId="{F38DF118-F192-400F-ABDF-8058BD0B39A3}" type="presParOf" srcId="{0D3B6893-92E2-4C7E-8607-D443CF24549E}" destId="{90D34B9D-89A1-4FF1-B5C5-AB2DED9E81C4}" srcOrd="19"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D4CFB8-652E-4162-8C27-FD24B0C66453}">
      <dsp:nvSpPr>
        <dsp:cNvPr id="0" name=""/>
        <dsp:cNvSpPr/>
      </dsp:nvSpPr>
      <dsp:spPr>
        <a:xfrm>
          <a:off x="-5479722" y="-839443"/>
          <a:ext cx="6527978" cy="6527978"/>
        </a:xfrm>
        <a:prstGeom prst="blockArc">
          <a:avLst>
            <a:gd name="adj1" fmla="val 18900000"/>
            <a:gd name="adj2" fmla="val 2700000"/>
            <a:gd name="adj3" fmla="val 257"/>
          </a:avLst>
        </a:prstGeom>
        <a:noFill/>
        <a:ln w="19050" cap="rnd" cmpd="sng" algn="ctr">
          <a:solidFill>
            <a:srgbClr val="FFCA08">
              <a:tint val="90000"/>
              <a:hueOff val="0"/>
              <a:satOff val="0"/>
              <a:lumOff val="0"/>
              <a:alphaOff val="0"/>
            </a:srgb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BE769185-0BAF-4E87-9103-71607FC6B5A9}">
      <dsp:nvSpPr>
        <dsp:cNvPr id="0" name=""/>
        <dsp:cNvSpPr/>
      </dsp:nvSpPr>
      <dsp:spPr>
        <a:xfrm>
          <a:off x="340163" y="220439"/>
          <a:ext cx="9731590"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tr-TR" sz="1800" b="1" i="0" kern="1200" dirty="0">
              <a:solidFill>
                <a:sysClr val="window" lastClr="FFFFFF"/>
              </a:solidFill>
              <a:latin typeface="Raleway "/>
              <a:ea typeface="Noto Sans" panose="020B0502040504020204" pitchFamily="34" charset="0"/>
              <a:cs typeface="+mn-cs"/>
            </a:rPr>
            <a:t>İyi ilişkilere odaklanın</a:t>
          </a:r>
          <a:endParaRPr lang="tr-TR" sz="1800" kern="1200" dirty="0">
            <a:solidFill>
              <a:sysClr val="window" lastClr="FFFFFF"/>
            </a:solidFill>
            <a:latin typeface="Raleway "/>
            <a:ea typeface="Noto Sans" panose="020B0502040504020204" pitchFamily="34" charset="0"/>
            <a:cs typeface="+mn-cs"/>
          </a:endParaRPr>
        </a:p>
      </dsp:txBody>
      <dsp:txXfrm>
        <a:off x="340163" y="220439"/>
        <a:ext cx="9731590" cy="440685"/>
      </dsp:txXfrm>
    </dsp:sp>
    <dsp:sp modelId="{D3571B00-C543-4C20-AC83-0E04A15A0AC7}">
      <dsp:nvSpPr>
        <dsp:cNvPr id="0" name=""/>
        <dsp:cNvSpPr/>
      </dsp:nvSpPr>
      <dsp:spPr>
        <a:xfrm>
          <a:off x="64735" y="165354"/>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0"/>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0A485EB4-3142-4DA4-B869-A6DFCB2441F6}">
      <dsp:nvSpPr>
        <dsp:cNvPr id="0" name=""/>
        <dsp:cNvSpPr/>
      </dsp:nvSpPr>
      <dsp:spPr>
        <a:xfrm>
          <a:off x="739243" y="881855"/>
          <a:ext cx="9332510"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tr-TR" sz="1800" b="1" i="0" kern="1200" err="1">
              <a:solidFill>
                <a:sysClr val="window" lastClr="FFFFFF"/>
              </a:solidFill>
              <a:latin typeface="Raleway "/>
              <a:ea typeface="Noto Sans" panose="020B0502040504020204" pitchFamily="34" charset="0"/>
              <a:cs typeface="+mn-cs"/>
            </a:rPr>
            <a:t>Olumlu </a:t>
          </a:r>
          <a:r>
            <a:rPr lang="tr-TR" sz="1800" b="1" i="0" kern="1200">
              <a:solidFill>
                <a:sysClr val="window" lastClr="FFFFFF"/>
              </a:solidFill>
              <a:latin typeface="Raleway "/>
              <a:ea typeface="Noto Sans" panose="020B0502040504020204" pitchFamily="34" charset="0"/>
              <a:cs typeface="+mn-cs"/>
            </a:rPr>
            <a:t>bir </a:t>
          </a:r>
          <a:r>
            <a:rPr lang="tr-TR" sz="1800" b="1" i="0" kern="1200" err="1">
              <a:solidFill>
                <a:sysClr val="window" lastClr="FFFFFF"/>
              </a:solidFill>
              <a:latin typeface="Raleway "/>
              <a:ea typeface="Noto Sans" panose="020B0502040504020204" pitchFamily="34" charset="0"/>
              <a:cs typeface="+mn-cs"/>
            </a:rPr>
            <a:t>yaklaşım benimseyin</a:t>
          </a:r>
          <a:endParaRPr lang="tr-TR" sz="1800" kern="1200">
            <a:solidFill>
              <a:sysClr val="window" lastClr="FFFFFF"/>
            </a:solidFill>
            <a:latin typeface="Raleway "/>
            <a:ea typeface="Noto Sans" panose="020B0502040504020204" pitchFamily="34" charset="0"/>
            <a:cs typeface="+mn-cs"/>
          </a:endParaRPr>
        </a:p>
      </dsp:txBody>
      <dsp:txXfrm>
        <a:off x="739243" y="881855"/>
        <a:ext cx="9332510" cy="440685"/>
      </dsp:txXfrm>
    </dsp:sp>
    <dsp:sp modelId="{1334DC7E-CCC6-4D68-8D6C-BC727202D18F}">
      <dsp:nvSpPr>
        <dsp:cNvPr id="0" name=""/>
        <dsp:cNvSpPr/>
      </dsp:nvSpPr>
      <dsp:spPr>
        <a:xfrm>
          <a:off x="463815" y="826770"/>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6667"/>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0CB5F4A3-7990-4CAF-BBD1-FA5BFE836575}">
      <dsp:nvSpPr>
        <dsp:cNvPr id="0" name=""/>
        <dsp:cNvSpPr/>
      </dsp:nvSpPr>
      <dsp:spPr>
        <a:xfrm>
          <a:off x="957937" y="1542786"/>
          <a:ext cx="9113816"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tr-TR" sz="1800" b="1" i="0" kern="1200" dirty="0">
              <a:solidFill>
                <a:sysClr val="window" lastClr="FFFFFF"/>
              </a:solidFill>
              <a:latin typeface="Raleway "/>
              <a:ea typeface="Noto Sans" panose="020B0502040504020204" pitchFamily="34" charset="0"/>
              <a:cs typeface="+mn-cs"/>
            </a:rPr>
            <a:t>Kendinizi hafife almayın</a:t>
          </a:r>
          <a:endParaRPr lang="tr-TR" sz="1800" kern="1200" dirty="0">
            <a:solidFill>
              <a:sysClr val="window" lastClr="FFFFFF"/>
            </a:solidFill>
            <a:latin typeface="Raleway "/>
            <a:ea typeface="Noto Sans" panose="020B0502040504020204" pitchFamily="34" charset="0"/>
            <a:cs typeface="+mn-cs"/>
          </a:endParaRPr>
        </a:p>
      </dsp:txBody>
      <dsp:txXfrm>
        <a:off x="957937" y="1542786"/>
        <a:ext cx="9113816" cy="440685"/>
      </dsp:txXfrm>
    </dsp:sp>
    <dsp:sp modelId="{CD9AECF2-FE02-4E82-A550-DB3BA9A6431F}">
      <dsp:nvSpPr>
        <dsp:cNvPr id="0" name=""/>
        <dsp:cNvSpPr/>
      </dsp:nvSpPr>
      <dsp:spPr>
        <a:xfrm>
          <a:off x="682509" y="1487701"/>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13333"/>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B6010FA6-A2D8-4D5F-B47B-B1C4FC669139}">
      <dsp:nvSpPr>
        <dsp:cNvPr id="0" name=""/>
        <dsp:cNvSpPr/>
      </dsp:nvSpPr>
      <dsp:spPr>
        <a:xfrm>
          <a:off x="1027764" y="2204202"/>
          <a:ext cx="9043989"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tr-TR" sz="1800" b="1" i="0" kern="1200" err="1">
              <a:solidFill>
                <a:sysClr val="window" lastClr="FFFFFF"/>
              </a:solidFill>
              <a:latin typeface="Raleway "/>
              <a:ea typeface="Noto Sans" panose="020B0502040504020204" pitchFamily="34" charset="0"/>
              <a:cs typeface="+mn-cs"/>
            </a:rPr>
            <a:t>Müzakerelere tamamen hazırlıklı girin</a:t>
          </a:r>
          <a:endParaRPr lang="tr-TR" sz="1800" kern="1200">
            <a:solidFill>
              <a:sysClr val="window" lastClr="FFFFFF"/>
            </a:solidFill>
            <a:latin typeface="Raleway "/>
            <a:ea typeface="Noto Sans" panose="020B0502040504020204" pitchFamily="34" charset="0"/>
            <a:cs typeface="+mn-cs"/>
          </a:endParaRPr>
        </a:p>
      </dsp:txBody>
      <dsp:txXfrm>
        <a:off x="1027764" y="2204202"/>
        <a:ext cx="9043989" cy="440685"/>
      </dsp:txXfrm>
    </dsp:sp>
    <dsp:sp modelId="{C806AD3B-DB15-4B13-88FF-914C0BDF5926}">
      <dsp:nvSpPr>
        <dsp:cNvPr id="0" name=""/>
        <dsp:cNvSpPr/>
      </dsp:nvSpPr>
      <dsp:spPr>
        <a:xfrm>
          <a:off x="752336" y="2149117"/>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20000"/>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845F9AAE-B019-41F0-BACB-F52AE188B767}">
      <dsp:nvSpPr>
        <dsp:cNvPr id="0" name=""/>
        <dsp:cNvSpPr/>
      </dsp:nvSpPr>
      <dsp:spPr>
        <a:xfrm>
          <a:off x="957937" y="2865618"/>
          <a:ext cx="9113816"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en-US" sz="1800" b="1" i="0" kern="1200" dirty="0">
              <a:solidFill>
                <a:sysClr val="window" lastClr="FFFFFF"/>
              </a:solidFill>
              <a:latin typeface="Raleway "/>
              <a:ea typeface="Noto Sans" panose="020B0502040504020204" pitchFamily="34" charset="0"/>
              <a:cs typeface="+mn-cs"/>
            </a:rPr>
            <a:t>En iyi ve en kötü durum senaryoları için hazırlanın</a:t>
          </a:r>
          <a:endParaRPr lang="tr-TR" sz="1800" kern="1200" dirty="0">
            <a:solidFill>
              <a:sysClr val="window" lastClr="FFFFFF"/>
            </a:solidFill>
            <a:latin typeface="Raleway "/>
            <a:ea typeface="Noto Sans" panose="020B0502040504020204" pitchFamily="34" charset="0"/>
            <a:cs typeface="+mn-cs"/>
          </a:endParaRPr>
        </a:p>
      </dsp:txBody>
      <dsp:txXfrm>
        <a:off x="957937" y="2865618"/>
        <a:ext cx="9113816" cy="440685"/>
      </dsp:txXfrm>
    </dsp:sp>
    <dsp:sp modelId="{6DC14567-7307-4F4A-A258-58F021304188}">
      <dsp:nvSpPr>
        <dsp:cNvPr id="0" name=""/>
        <dsp:cNvSpPr/>
      </dsp:nvSpPr>
      <dsp:spPr>
        <a:xfrm>
          <a:off x="682509" y="2810533"/>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26667"/>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96F3CB91-BDBC-4EE1-90CD-984009EA08E2}">
      <dsp:nvSpPr>
        <dsp:cNvPr id="0" name=""/>
        <dsp:cNvSpPr/>
      </dsp:nvSpPr>
      <dsp:spPr>
        <a:xfrm>
          <a:off x="739243" y="3526549"/>
          <a:ext cx="9332510"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en-US" sz="1800" b="1" i="0" kern="1200">
              <a:solidFill>
                <a:sysClr val="window" lastClr="FFFFFF"/>
              </a:solidFill>
              <a:latin typeface="Raleway "/>
              <a:ea typeface="Noto Sans" panose="020B0502040504020204" pitchFamily="34" charset="0"/>
              <a:cs typeface="+mn-cs"/>
            </a:rPr>
            <a:t>Müzakerelerde al ve ver</a:t>
          </a:r>
          <a:endParaRPr lang="tr-TR" sz="1800" kern="1200">
            <a:solidFill>
              <a:sysClr val="window" lastClr="FFFFFF"/>
            </a:solidFill>
            <a:latin typeface="Raleway "/>
            <a:ea typeface="Noto Sans" panose="020B0502040504020204" pitchFamily="34" charset="0"/>
            <a:cs typeface="+mn-cs"/>
          </a:endParaRPr>
        </a:p>
      </dsp:txBody>
      <dsp:txXfrm>
        <a:off x="739243" y="3526549"/>
        <a:ext cx="9332510" cy="440685"/>
      </dsp:txXfrm>
    </dsp:sp>
    <dsp:sp modelId="{27EE1B4E-E740-442A-B041-F1B8F752E83F}">
      <dsp:nvSpPr>
        <dsp:cNvPr id="0" name=""/>
        <dsp:cNvSpPr/>
      </dsp:nvSpPr>
      <dsp:spPr>
        <a:xfrm>
          <a:off x="463815" y="3471464"/>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33333"/>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 modelId="{FD50DD65-58CC-4655-9B1A-9DF2DB30BB09}">
      <dsp:nvSpPr>
        <dsp:cNvPr id="0" name=""/>
        <dsp:cNvSpPr/>
      </dsp:nvSpPr>
      <dsp:spPr>
        <a:xfrm>
          <a:off x="303183" y="4206439"/>
          <a:ext cx="9731590" cy="440685"/>
        </a:xfrm>
        <a:prstGeom prst="rect">
          <a:avLst/>
        </a:prstGeom>
        <a:solidFill>
          <a:schemeClr val="bg1"/>
        </a:soli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49794" tIns="45720" rIns="45720" bIns="45720" numCol="1" spcCol="1270" anchor="ctr" anchorCtr="0">
          <a:noAutofit/>
        </a:bodyPr>
        <a:lstStyle/>
        <a:p>
          <a:pPr marL="0" lvl="0" indent="0" algn="l" defTabSz="800100">
            <a:lnSpc>
              <a:spcPct val="90000"/>
            </a:lnSpc>
            <a:spcBef>
              <a:spcPct val="0"/>
            </a:spcBef>
            <a:spcAft>
              <a:spcPct val="35000"/>
            </a:spcAft>
            <a:buNone/>
          </a:pPr>
          <a:r>
            <a:rPr lang="en-US" sz="1800" b="1" i="0" kern="1200">
              <a:solidFill>
                <a:sysClr val="window" lastClr="FFFFFF"/>
              </a:solidFill>
              <a:latin typeface="Raleway "/>
              <a:ea typeface="Noto Sans" panose="020B0502040504020204" pitchFamily="34" charset="0"/>
              <a:cs typeface="+mn-cs"/>
            </a:rPr>
            <a:t>Açık olun ve faydaları vurgulayın</a:t>
          </a:r>
          <a:endParaRPr lang="tr-TR" sz="1800" kern="1200">
            <a:solidFill>
              <a:sysClr val="window" lastClr="FFFFFF"/>
            </a:solidFill>
            <a:latin typeface="Raleway "/>
            <a:ea typeface="Noto Sans" panose="020B0502040504020204" pitchFamily="34" charset="0"/>
            <a:cs typeface="+mn-cs"/>
          </a:endParaRPr>
        </a:p>
      </dsp:txBody>
      <dsp:txXfrm>
        <a:off x="303183" y="4206439"/>
        <a:ext cx="9731590" cy="440685"/>
      </dsp:txXfrm>
    </dsp:sp>
    <dsp:sp modelId="{448DF3DD-F08A-430A-98E8-5B61E5423095}">
      <dsp:nvSpPr>
        <dsp:cNvPr id="0" name=""/>
        <dsp:cNvSpPr/>
      </dsp:nvSpPr>
      <dsp:spPr>
        <a:xfrm>
          <a:off x="64735" y="4132880"/>
          <a:ext cx="550856" cy="550856"/>
        </a:xfrm>
        <a:prstGeom prst="ellipse">
          <a:avLst/>
        </a:prstGeom>
        <a:solidFill>
          <a:sysClr val="window" lastClr="FFFFFF">
            <a:hueOff val="0"/>
            <a:satOff val="0"/>
            <a:lumOff val="0"/>
            <a:alphaOff val="0"/>
          </a:sysClr>
        </a:solidFill>
        <a:ln w="12700" cap="rnd" cmpd="sng" algn="ctr">
          <a:solidFill>
            <a:srgbClr val="FFCA08">
              <a:alpha val="90000"/>
              <a:hueOff val="0"/>
              <a:satOff val="0"/>
              <a:lumOff val="0"/>
              <a:alphaOff val="-40000"/>
            </a:srgbClr>
          </a:solidFill>
          <a:prstDash val="solid"/>
          <a:miter lim="800000"/>
        </a:ln>
        <a:effectLst>
          <a:outerShdw blurRad="38100" dist="254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35028A-6878-4ED0-9143-16B35AD06FDF}">
      <dsp:nvSpPr>
        <dsp:cNvPr id="0" name=""/>
        <dsp:cNvSpPr/>
      </dsp:nvSpPr>
      <dsp:spPr>
        <a:xfrm>
          <a:off x="0" y="249297"/>
          <a:ext cx="10353675" cy="1003275"/>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70764" rIns="803560" bIns="99568" numCol="1" spcCol="1270" anchor="t" anchorCtr="0">
          <a:noAutofit/>
        </a:bodyPr>
        <a:lstStyle/>
        <a:p>
          <a:pPr marL="114300" lvl="1" indent="-114300" algn="just" defTabSz="622300">
            <a:lnSpc>
              <a:spcPct val="90000"/>
            </a:lnSpc>
            <a:spcBef>
              <a:spcPct val="0"/>
            </a:spcBef>
            <a:spcAft>
              <a:spcPct val="15000"/>
            </a:spcAft>
            <a:buChar char="•"/>
          </a:pPr>
          <a:r>
            <a:rPr lang="en-US" sz="1400" b="0" kern="1200" dirty="0">
              <a:solidFill>
                <a:schemeClr val="accent1"/>
              </a:solidFill>
              <a:latin typeface="+mn-lt"/>
              <a:ea typeface="Noto Sans" panose="020B0502040504020204" pitchFamily="34" charset="0"/>
              <a:cs typeface="Noto Sans" panose="020B0502040504020204" pitchFamily="34" charset="0"/>
            </a:rPr>
            <a:t>Hedeflerinizi ve sağlayabileceğiniz beceri veya kaynakları belirtin. 
Üstün olduğunuz temel alanlar, yetenekleriniz ve sizi diğerlerinden ayıran özellikler nelerdir? 
Hedeflerinizi ve değerlerinizi nasıl hizalayabileceğinizi tanımlayın.</a:t>
          </a:r>
          <a:endParaRPr lang="tr-TR" sz="1400" b="0" kern="1200" dirty="0">
            <a:solidFill>
              <a:schemeClr val="accent1"/>
            </a:solidFill>
            <a:latin typeface="+mn-lt"/>
            <a:ea typeface="Noto Sans" panose="020B0502040504020204" pitchFamily="34" charset="0"/>
            <a:cs typeface="Noto Sans" panose="020B0502040504020204" pitchFamily="34" charset="0"/>
          </a:endParaRPr>
        </a:p>
      </dsp:txBody>
      <dsp:txXfrm>
        <a:off x="0" y="249297"/>
        <a:ext cx="10353675" cy="1003275"/>
      </dsp:txXfrm>
    </dsp:sp>
    <dsp:sp modelId="{5525EBF6-CBC1-4106-BF14-DE2DB7BECCC1}">
      <dsp:nvSpPr>
        <dsp:cNvPr id="0" name=""/>
        <dsp:cNvSpPr/>
      </dsp:nvSpPr>
      <dsp:spPr>
        <a:xfrm>
          <a:off x="517683" y="57417"/>
          <a:ext cx="7247572" cy="383760"/>
        </a:xfrm>
        <a:prstGeom prst="roundRect">
          <a:avLst/>
        </a:prstGeom>
        <a:solidFill>
          <a:schemeClr val="bg1"/>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tr-TR" sz="1400" kern="1200" dirty="0" err="1">
              <a:solidFill>
                <a:schemeClr val="accent1"/>
              </a:solidFill>
              <a:latin typeface="+mn-lt"/>
              <a:ea typeface="Noto Sans" panose="020B0502040504020204" pitchFamily="34" charset="0"/>
              <a:cs typeface="Noto Sans" panose="020B0502040504020204" pitchFamily="34" charset="0"/>
            </a:rPr>
            <a:t>Hedeflerinizi ve değer önerinizi belirleyin</a:t>
          </a:r>
          <a:endParaRPr lang="tr-TR" sz="1400" kern="1200" dirty="0">
            <a:solidFill>
              <a:schemeClr val="accent1"/>
            </a:solidFill>
            <a:latin typeface="+mn-lt"/>
          </a:endParaRPr>
        </a:p>
      </dsp:txBody>
      <dsp:txXfrm>
        <a:off x="536417" y="76151"/>
        <a:ext cx="7210104" cy="346292"/>
      </dsp:txXfrm>
    </dsp:sp>
    <dsp:sp modelId="{39E43885-3B3C-4390-9230-A7AB05982D1A}">
      <dsp:nvSpPr>
        <dsp:cNvPr id="0" name=""/>
        <dsp:cNvSpPr/>
      </dsp:nvSpPr>
      <dsp:spPr>
        <a:xfrm>
          <a:off x="0" y="1514652"/>
          <a:ext cx="10353675" cy="1003275"/>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70764" rIns="803560"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a:solidFill>
                <a:schemeClr val="accent1"/>
              </a:solidFill>
              <a:latin typeface="+mn-lt"/>
              <a:ea typeface="Noto Sans" panose="020B0502040504020204" pitchFamily="34" charset="0"/>
              <a:cs typeface="Noto Sans" panose="020B0502040504020204" pitchFamily="34" charset="0"/>
            </a:rPr>
            <a:t>Şu anda sektörde kimler var?
Rakipleriniz hangi şirketler?
Kiminle işbirliği yapabilirsiniz?</a:t>
          </a:r>
          <a:endParaRPr lang="tr-TR" sz="1400" kern="1200" dirty="0">
            <a:solidFill>
              <a:schemeClr val="accent1"/>
            </a:solidFill>
            <a:latin typeface="+mn-lt"/>
            <a:ea typeface="Noto Sans" panose="020B0502040504020204" pitchFamily="34" charset="0"/>
            <a:cs typeface="Noto Sans" panose="020B0502040504020204" pitchFamily="34" charset="0"/>
          </a:endParaRPr>
        </a:p>
      </dsp:txBody>
      <dsp:txXfrm>
        <a:off x="0" y="1514652"/>
        <a:ext cx="10353675" cy="1003275"/>
      </dsp:txXfrm>
    </dsp:sp>
    <dsp:sp modelId="{2ACC3143-3321-48DF-A107-1021D31151F7}">
      <dsp:nvSpPr>
        <dsp:cNvPr id="0" name=""/>
        <dsp:cNvSpPr/>
      </dsp:nvSpPr>
      <dsp:spPr>
        <a:xfrm>
          <a:off x="517683" y="1322772"/>
          <a:ext cx="7247572" cy="38376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tr-TR" sz="1400" kern="1200" dirty="0">
              <a:solidFill>
                <a:schemeClr val="accent1"/>
              </a:solidFill>
              <a:latin typeface="+mn-lt"/>
              <a:ea typeface="Noto Sans" panose="020B0502040504020204" pitchFamily="34" charset="0"/>
              <a:cs typeface="Noto Sans" panose="020B0502040504020204" pitchFamily="34" charset="0"/>
            </a:rPr>
            <a:t>Araştırma ve ağ kurma </a:t>
          </a:r>
          <a:r>
            <a:rPr lang="en-US" sz="1400" i="1" kern="1200" dirty="0">
              <a:solidFill>
                <a:schemeClr val="accent1"/>
              </a:solidFill>
              <a:latin typeface="+mn-lt"/>
              <a:ea typeface="Noto Sans" panose="020B0502040504020204" pitchFamily="34" charset="0"/>
              <a:cs typeface="Noto Sans" panose="020B0502040504020204" pitchFamily="34" charset="0"/>
            </a:rPr>
            <a:t>- </a:t>
          </a:r>
          <a:r>
            <a:rPr lang="tr-TR" sz="1400" i="1" kern="1200" dirty="0">
              <a:solidFill>
                <a:schemeClr val="accent1"/>
              </a:solidFill>
              <a:latin typeface="+mn-lt"/>
              <a:ea typeface="Noto Sans" panose="020B0502040504020204" pitchFamily="34" charset="0"/>
              <a:cs typeface="Noto Sans" panose="020B0502040504020204" pitchFamily="34" charset="0"/>
            </a:rPr>
            <a:t>ortaklığınızı </a:t>
          </a:r>
          <a:r>
            <a:rPr lang="tr-TR" sz="1400" kern="1200" dirty="0">
              <a:solidFill>
                <a:schemeClr val="accent1"/>
              </a:solidFill>
              <a:latin typeface="+mn-lt"/>
              <a:ea typeface="Noto Sans" panose="020B0502040504020204" pitchFamily="34" charset="0"/>
              <a:cs typeface="Noto Sans" panose="020B0502040504020204" pitchFamily="34" charset="0"/>
            </a:rPr>
            <a:t>oluşturma -</a:t>
          </a:r>
          <a:endParaRPr lang="tr-TR" sz="1400" kern="1200" dirty="0">
            <a:solidFill>
              <a:schemeClr val="accent1"/>
            </a:solidFill>
            <a:latin typeface="+mn-lt"/>
          </a:endParaRPr>
        </a:p>
      </dsp:txBody>
      <dsp:txXfrm>
        <a:off x="536417" y="1341506"/>
        <a:ext cx="7210104" cy="346292"/>
      </dsp:txXfrm>
    </dsp:sp>
    <dsp:sp modelId="{CA204A3E-C4DA-444D-B07B-DADDE8C42AF3}">
      <dsp:nvSpPr>
        <dsp:cNvPr id="0" name=""/>
        <dsp:cNvSpPr/>
      </dsp:nvSpPr>
      <dsp:spPr>
        <a:xfrm>
          <a:off x="0" y="2780007"/>
          <a:ext cx="10353675" cy="1003275"/>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70764" rIns="803560" bIns="99568" numCol="1" spcCol="1270" anchor="t" anchorCtr="0">
          <a:noAutofit/>
        </a:bodyPr>
        <a:lstStyle/>
        <a:p>
          <a:pPr marL="114300" lvl="1" indent="-114300" algn="l" defTabSz="622300">
            <a:lnSpc>
              <a:spcPct val="90000"/>
            </a:lnSpc>
            <a:spcBef>
              <a:spcPct val="0"/>
            </a:spcBef>
            <a:spcAft>
              <a:spcPct val="15000"/>
            </a:spcAft>
            <a:buChar char="•"/>
          </a:pPr>
          <a:r>
            <a:rPr lang="en-US" sz="1400" b="0" kern="1200" dirty="0">
              <a:solidFill>
                <a:schemeClr val="accent1"/>
              </a:solidFill>
              <a:latin typeface="+mn-lt"/>
              <a:ea typeface="Noto Sans" panose="020B0502040504020204" pitchFamily="34" charset="0"/>
              <a:cs typeface="Noto Sans" panose="020B0502040504020204" pitchFamily="34" charset="0"/>
            </a:rPr>
            <a:t>Ortaklığınızın şartlarını müzakere edin,
Ortaklığınızı </a:t>
          </a:r>
          <a:r>
            <a:rPr lang="en-US" sz="1400" b="0" kern="1200" dirty="0" err="1">
              <a:solidFill>
                <a:schemeClr val="accent1"/>
              </a:solidFill>
              <a:latin typeface="+mn-lt"/>
              <a:ea typeface="Noto Sans" panose="020B0502040504020204" pitchFamily="34" charset="0"/>
              <a:cs typeface="Noto Sans" panose="020B0502040504020204" pitchFamily="34" charset="0"/>
            </a:rPr>
            <a:t>resmileştirin </a:t>
          </a:r>
          <a:r>
            <a:rPr lang="en-US" sz="1400" b="0" kern="1200" dirty="0">
              <a:solidFill>
                <a:schemeClr val="accent1"/>
              </a:solidFill>
              <a:latin typeface="+mn-lt"/>
              <a:ea typeface="Noto Sans" panose="020B0502040504020204" pitchFamily="34" charset="0"/>
              <a:cs typeface="Noto Sans" panose="020B0502040504020204" pitchFamily="34" charset="0"/>
            </a:rPr>
            <a:t>(bir sözleşme, işbirliği protokolü vb. imzalamak)
Her bir ortağın rolleri, sorumlulukları, beklentileri ve faydaları konusunda açık ve net olun, </a:t>
          </a:r>
          <a:endParaRPr lang="tr-TR" sz="1400" b="0" kern="1200" dirty="0">
            <a:solidFill>
              <a:schemeClr val="accent1"/>
            </a:solidFill>
            <a:latin typeface="+mn-lt"/>
            <a:ea typeface="Noto Sans" panose="020B0502040504020204" pitchFamily="34" charset="0"/>
            <a:cs typeface="Noto Sans" panose="020B0502040504020204" pitchFamily="34" charset="0"/>
          </a:endParaRPr>
        </a:p>
      </dsp:txBody>
      <dsp:txXfrm>
        <a:off x="0" y="2780007"/>
        <a:ext cx="10353675" cy="1003275"/>
      </dsp:txXfrm>
    </dsp:sp>
    <dsp:sp modelId="{6FF171D7-476A-49D5-896B-8077C12CB4FC}">
      <dsp:nvSpPr>
        <dsp:cNvPr id="0" name=""/>
        <dsp:cNvSpPr/>
      </dsp:nvSpPr>
      <dsp:spPr>
        <a:xfrm>
          <a:off x="517683" y="2588127"/>
          <a:ext cx="7247572" cy="38376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tr-TR" sz="1400" kern="1200" dirty="0">
              <a:solidFill>
                <a:schemeClr val="accent1"/>
              </a:solidFill>
              <a:latin typeface="+mn-lt"/>
              <a:ea typeface="Noto Sans" panose="020B0502040504020204" pitchFamily="34" charset="0"/>
              <a:cs typeface="Noto Sans" panose="020B0502040504020204" pitchFamily="34" charset="0"/>
            </a:rPr>
            <a:t>Müzakere edin ve resmileştirin</a:t>
          </a:r>
          <a:endParaRPr lang="tr-TR" sz="1400" b="0" i="0" kern="1200" dirty="0">
            <a:solidFill>
              <a:schemeClr val="accent1"/>
            </a:solidFill>
            <a:latin typeface="+mn-lt"/>
            <a:ea typeface="Noto Sans" panose="020B0502040504020204" pitchFamily="34" charset="0"/>
            <a:cs typeface="Noto Sans" panose="020B0502040504020204" pitchFamily="34" charset="0"/>
          </a:endParaRPr>
        </a:p>
      </dsp:txBody>
      <dsp:txXfrm>
        <a:off x="536417" y="2606861"/>
        <a:ext cx="7210104" cy="346292"/>
      </dsp:txXfrm>
    </dsp:sp>
    <dsp:sp modelId="{4EC07FB7-ED70-4B97-9190-340477BFA2F8}">
      <dsp:nvSpPr>
        <dsp:cNvPr id="0" name=""/>
        <dsp:cNvSpPr/>
      </dsp:nvSpPr>
      <dsp:spPr>
        <a:xfrm>
          <a:off x="0" y="4045362"/>
          <a:ext cx="10353675" cy="778050"/>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70764" rIns="803560"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a:solidFill>
                <a:schemeClr val="accent1"/>
              </a:solidFill>
              <a:latin typeface="+mn-lt"/>
              <a:ea typeface="Noto Sans" panose="020B0502040504020204" pitchFamily="34" charset="0"/>
              <a:cs typeface="Noto Sans" panose="020B0502040504020204" pitchFamily="34" charset="0"/>
            </a:rPr>
            <a:t>Mevcut ortaklık yapınızı değerlendirin,
Gelecekteki işbirliklerini planlayın ve değerlendirin</a:t>
          </a:r>
          <a:endParaRPr lang="tr-TR" sz="1400" kern="1200" dirty="0">
            <a:solidFill>
              <a:schemeClr val="accent1"/>
            </a:solidFill>
            <a:latin typeface="+mn-lt"/>
            <a:ea typeface="Noto Sans" panose="020B0502040504020204" pitchFamily="34" charset="0"/>
            <a:cs typeface="Noto Sans" panose="020B0502040504020204" pitchFamily="34" charset="0"/>
          </a:endParaRPr>
        </a:p>
      </dsp:txBody>
      <dsp:txXfrm>
        <a:off x="0" y="4045362"/>
        <a:ext cx="10353675" cy="778050"/>
      </dsp:txXfrm>
    </dsp:sp>
    <dsp:sp modelId="{C575032E-7343-4A79-9AE0-3A6E0A159CB1}">
      <dsp:nvSpPr>
        <dsp:cNvPr id="0" name=""/>
        <dsp:cNvSpPr/>
      </dsp:nvSpPr>
      <dsp:spPr>
        <a:xfrm>
          <a:off x="517683" y="3853482"/>
          <a:ext cx="7247572" cy="38376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tr-TR" sz="1400" b="0" i="0" kern="1200" err="1">
              <a:solidFill>
                <a:schemeClr val="accent1"/>
              </a:solidFill>
              <a:latin typeface="+mn-lt"/>
              <a:ea typeface="Noto Sans" panose="020B0502040504020204" pitchFamily="34" charset="0"/>
              <a:cs typeface="Noto Sans" panose="020B0502040504020204" pitchFamily="34" charset="0"/>
            </a:rPr>
            <a:t>Uygulayın ve değerlendirin</a:t>
          </a:r>
          <a:endParaRPr lang="tr-TR" sz="1400" b="0" i="0" kern="1200">
            <a:solidFill>
              <a:schemeClr val="accent1"/>
            </a:solidFill>
            <a:latin typeface="+mn-lt"/>
            <a:ea typeface="Noto Sans" panose="020B0502040504020204" pitchFamily="34" charset="0"/>
            <a:cs typeface="Noto Sans" panose="020B0502040504020204" pitchFamily="34" charset="0"/>
          </a:endParaRPr>
        </a:p>
      </dsp:txBody>
      <dsp:txXfrm>
        <a:off x="536417" y="3872216"/>
        <a:ext cx="7210104" cy="346292"/>
      </dsp:txXfrm>
    </dsp:sp>
    <dsp:sp modelId="{0DFC7A52-8724-4F31-A771-C496A51F9BA4}">
      <dsp:nvSpPr>
        <dsp:cNvPr id="0" name=""/>
        <dsp:cNvSpPr/>
      </dsp:nvSpPr>
      <dsp:spPr>
        <a:xfrm>
          <a:off x="0" y="5085492"/>
          <a:ext cx="10353675" cy="778050"/>
        </a:xfrm>
        <a:prstGeom prst="rect">
          <a:avLst/>
        </a:prstGeom>
        <a:solidFill>
          <a:schemeClr val="dk1">
            <a:alpha val="90000"/>
            <a:tint val="40000"/>
            <a:hueOff val="0"/>
            <a:satOff val="0"/>
            <a:lumOff val="0"/>
            <a:alphaOff val="0"/>
          </a:schemeClr>
        </a:solidFill>
        <a:ln w="12700" cap="flat" cmpd="sng" algn="ctr">
          <a:solidFill>
            <a:schemeClr val="dk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3560" tIns="270764" rIns="803560" bIns="99568" numCol="1" spcCol="1270" anchor="t" anchorCtr="0">
          <a:noAutofit/>
        </a:bodyPr>
        <a:lstStyle/>
        <a:p>
          <a:pPr marL="114300" lvl="1" indent="-114300" algn="l" defTabSz="622300">
            <a:lnSpc>
              <a:spcPct val="90000"/>
            </a:lnSpc>
            <a:spcBef>
              <a:spcPct val="0"/>
            </a:spcBef>
            <a:spcAft>
              <a:spcPct val="15000"/>
            </a:spcAft>
            <a:buChar char="•"/>
          </a:pPr>
          <a:r>
            <a:rPr lang="en-US" sz="1400" kern="1200" dirty="0">
              <a:solidFill>
                <a:schemeClr val="accent1"/>
              </a:solidFill>
              <a:latin typeface="+mn-lt"/>
              <a:ea typeface="Noto Sans" panose="020B0502040504020204" pitchFamily="34" charset="0"/>
              <a:cs typeface="Noto Sans" panose="020B0502040504020204" pitchFamily="34" charset="0"/>
            </a:rPr>
            <a:t>İşbirliğinizi genişletmek veya yoğunlaştırmak için yöntemler araştırın, 
Daha büyük ağlara veya ittifaklara katılmak veya kurmak için yeni fırsatlar arayın</a:t>
          </a:r>
          <a:endParaRPr lang="tr-TR" sz="1400" kern="1200" dirty="0">
            <a:solidFill>
              <a:schemeClr val="accent1"/>
            </a:solidFill>
            <a:latin typeface="+mn-lt"/>
            <a:ea typeface="Noto Sans" panose="020B0502040504020204" pitchFamily="34" charset="0"/>
            <a:cs typeface="Noto Sans" panose="020B0502040504020204" pitchFamily="34" charset="0"/>
          </a:endParaRPr>
        </a:p>
      </dsp:txBody>
      <dsp:txXfrm>
        <a:off x="0" y="5085492"/>
        <a:ext cx="10353675" cy="778050"/>
      </dsp:txXfrm>
    </dsp:sp>
    <dsp:sp modelId="{8A4911A7-CE74-416F-894E-C75AE04E149A}">
      <dsp:nvSpPr>
        <dsp:cNvPr id="0" name=""/>
        <dsp:cNvSpPr/>
      </dsp:nvSpPr>
      <dsp:spPr>
        <a:xfrm>
          <a:off x="517683" y="4893612"/>
          <a:ext cx="7247572" cy="383760"/>
        </a:xfrm>
        <a:prstGeom prst="roundRect">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941" tIns="0" rIns="273941" bIns="0" numCol="1" spcCol="1270" anchor="ctr" anchorCtr="0">
          <a:noAutofit/>
        </a:bodyPr>
        <a:lstStyle/>
        <a:p>
          <a:pPr marL="0" lvl="0" indent="0" algn="l" defTabSz="622300">
            <a:lnSpc>
              <a:spcPct val="90000"/>
            </a:lnSpc>
            <a:spcBef>
              <a:spcPct val="0"/>
            </a:spcBef>
            <a:spcAft>
              <a:spcPct val="35000"/>
            </a:spcAft>
            <a:buNone/>
          </a:pPr>
          <a:r>
            <a:rPr lang="tr-TR" sz="1400" kern="1200" err="1">
              <a:solidFill>
                <a:schemeClr val="accent1"/>
              </a:solidFill>
              <a:latin typeface="+mn-lt"/>
              <a:ea typeface="Noto Sans" panose="020B0502040504020204" pitchFamily="34" charset="0"/>
              <a:cs typeface="Noto Sans" panose="020B0502040504020204" pitchFamily="34" charset="0"/>
            </a:rPr>
            <a:t>Besleyin ve büyütün</a:t>
          </a:r>
          <a:endParaRPr lang="tr-TR" sz="1400" kern="1200">
            <a:solidFill>
              <a:schemeClr val="accent1"/>
            </a:solidFill>
            <a:latin typeface="+mn-lt"/>
          </a:endParaRPr>
        </a:p>
      </dsp:txBody>
      <dsp:txXfrm>
        <a:off x="536417" y="4912346"/>
        <a:ext cx="7210104" cy="34629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8755C7-EA85-4256-884C-0DCB774CE873}">
      <dsp:nvSpPr>
        <dsp:cNvPr id="0" name=""/>
        <dsp:cNvSpPr/>
      </dsp:nvSpPr>
      <dsp:spPr>
        <a:xfrm>
          <a:off x="427753" y="205549"/>
          <a:ext cx="2849487" cy="2849487"/>
        </a:xfrm>
        <a:prstGeom prst="pie">
          <a:avLst>
            <a:gd name="adj1" fmla="val 16200000"/>
            <a:gd name="adj2" fmla="val 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accent1"/>
              </a:solidFill>
            </a:rPr>
            <a:t>Varlıklarınızı belirleyin</a:t>
          </a:r>
          <a:r>
            <a:rPr lang="tr-TR" sz="1200" b="0" kern="1200" dirty="0">
              <a:solidFill>
                <a:schemeClr val="accent1"/>
              </a:solidFill>
            </a:rPr>
            <a:t>: </a:t>
          </a:r>
          <a:r>
            <a:rPr lang="en-US" sz="1200" kern="1200" dirty="0">
              <a:solidFill>
                <a:schemeClr val="accent1"/>
              </a:solidFill>
            </a:rPr>
            <a:t>İş modelinizi </a:t>
          </a:r>
          <a:r>
            <a:rPr lang="en-US" sz="1200" kern="1200" dirty="0" err="1">
              <a:solidFill>
                <a:schemeClr val="accent1"/>
              </a:solidFill>
            </a:rPr>
            <a:t>analiz</a:t>
          </a:r>
          <a:r>
            <a:rPr lang="en-US" sz="1200" kern="1200" dirty="0">
              <a:solidFill>
                <a:schemeClr val="accent1"/>
              </a:solidFill>
            </a:rPr>
            <a:t> ederek</a:t>
          </a:r>
          <a:endParaRPr lang="tr-TR" sz="1200" kern="1200" dirty="0">
            <a:solidFill>
              <a:schemeClr val="accent1"/>
            </a:solidFill>
          </a:endParaRPr>
        </a:p>
      </dsp:txBody>
      <dsp:txXfrm>
        <a:off x="1940356" y="796139"/>
        <a:ext cx="1051596" cy="780216"/>
      </dsp:txXfrm>
    </dsp:sp>
    <dsp:sp modelId="{EAF81446-441D-4228-BAD6-C2BBECBD9744}">
      <dsp:nvSpPr>
        <dsp:cNvPr id="0" name=""/>
        <dsp:cNvSpPr/>
      </dsp:nvSpPr>
      <dsp:spPr>
        <a:xfrm>
          <a:off x="427753" y="301210"/>
          <a:ext cx="2849487" cy="2849487"/>
        </a:xfrm>
        <a:prstGeom prst="pie">
          <a:avLst>
            <a:gd name="adj1" fmla="val 0"/>
            <a:gd name="adj2" fmla="val 540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accent1"/>
              </a:solidFill>
            </a:rPr>
            <a:t>Ekibinize ilham verin</a:t>
          </a:r>
          <a:r>
            <a:rPr lang="en-US" sz="1200" kern="1200" dirty="0">
              <a:solidFill>
                <a:schemeClr val="accent1"/>
              </a:solidFill>
            </a:rPr>
            <a:t>: akıllı içgörülerle</a:t>
          </a:r>
          <a:endParaRPr lang="tr-TR" sz="1200" kern="1200" dirty="0">
            <a:solidFill>
              <a:schemeClr val="accent1"/>
            </a:solidFill>
          </a:endParaRPr>
        </a:p>
      </dsp:txBody>
      <dsp:txXfrm>
        <a:off x="1940356" y="1779890"/>
        <a:ext cx="1051596" cy="780216"/>
      </dsp:txXfrm>
    </dsp:sp>
    <dsp:sp modelId="{37F1D87E-B683-4FD8-AB71-5F87D37D1791}">
      <dsp:nvSpPr>
        <dsp:cNvPr id="0" name=""/>
        <dsp:cNvSpPr/>
      </dsp:nvSpPr>
      <dsp:spPr>
        <a:xfrm>
          <a:off x="332092" y="301210"/>
          <a:ext cx="2849487" cy="2849487"/>
        </a:xfrm>
        <a:prstGeom prst="pie">
          <a:avLst>
            <a:gd name="adj1" fmla="val 5400000"/>
            <a:gd name="adj2" fmla="val 1080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endParaRPr lang="tr-TR" sz="1200" kern="1200" dirty="0">
            <a:solidFill>
              <a:schemeClr val="accent1"/>
            </a:solidFill>
          </a:endParaRPr>
        </a:p>
        <a:p>
          <a:pPr marL="0" lvl="0" indent="0" algn="ctr" defTabSz="533400">
            <a:lnSpc>
              <a:spcPct val="90000"/>
            </a:lnSpc>
            <a:spcBef>
              <a:spcPct val="0"/>
            </a:spcBef>
            <a:spcAft>
              <a:spcPct val="35000"/>
            </a:spcAft>
            <a:buNone/>
          </a:pPr>
          <a:r>
            <a:rPr lang="en-US" sz="1100" b="1" kern="1200" dirty="0">
              <a:solidFill>
                <a:schemeClr val="accent1"/>
              </a:solidFill>
            </a:rPr>
            <a:t>Şirketlerle etkileşim</a:t>
          </a:r>
          <a:r>
            <a:rPr lang="en-US" sz="1100" kern="1200" dirty="0">
              <a:solidFill>
                <a:schemeClr val="accent1"/>
              </a:solidFill>
            </a:rPr>
            <a:t>: yeni potansiyel projeleri keşfetmek için kimler</a:t>
          </a:r>
          <a:endParaRPr lang="tr-TR" sz="1100" kern="1200" dirty="0">
            <a:solidFill>
              <a:schemeClr val="accent1"/>
            </a:solidFill>
          </a:endParaRPr>
        </a:p>
      </dsp:txBody>
      <dsp:txXfrm>
        <a:off x="617380" y="1779890"/>
        <a:ext cx="1051596" cy="780216"/>
      </dsp:txXfrm>
    </dsp:sp>
    <dsp:sp modelId="{D8FB8432-853C-43E6-A593-1AE4200B4B96}">
      <dsp:nvSpPr>
        <dsp:cNvPr id="0" name=""/>
        <dsp:cNvSpPr/>
      </dsp:nvSpPr>
      <dsp:spPr>
        <a:xfrm>
          <a:off x="332092" y="205549"/>
          <a:ext cx="2849487" cy="2849487"/>
        </a:xfrm>
        <a:prstGeom prst="pie">
          <a:avLst>
            <a:gd name="adj1" fmla="val 10800000"/>
            <a:gd name="adj2" fmla="val 1620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accent1"/>
              </a:solidFill>
            </a:rPr>
            <a:t>İşinizi ateşleyin:</a:t>
          </a:r>
          <a:r>
            <a:rPr lang="en-US" sz="1200" kern="1200" dirty="0">
              <a:solidFill>
                <a:schemeClr val="accent1"/>
              </a:solidFill>
            </a:rPr>
            <a:t> ortak projeler aracılığıyla</a:t>
          </a:r>
          <a:endParaRPr lang="tr-TR" sz="1200" kern="1200" dirty="0">
            <a:solidFill>
              <a:schemeClr val="accent1"/>
            </a:solidFill>
          </a:endParaRPr>
        </a:p>
      </dsp:txBody>
      <dsp:txXfrm>
        <a:off x="617380" y="796139"/>
        <a:ext cx="1051596" cy="780216"/>
      </dsp:txXfrm>
    </dsp:sp>
    <dsp:sp modelId="{5FEAE7E1-1A56-4823-B68A-0C3440315615}">
      <dsp:nvSpPr>
        <dsp:cNvPr id="0" name=""/>
        <dsp:cNvSpPr/>
      </dsp:nvSpPr>
      <dsp:spPr>
        <a:xfrm>
          <a:off x="251357" y="29152"/>
          <a:ext cx="3202281" cy="3202281"/>
        </a:xfrm>
        <a:prstGeom prst="circularArrow">
          <a:avLst>
            <a:gd name="adj1" fmla="val 5085"/>
            <a:gd name="adj2" fmla="val 327528"/>
            <a:gd name="adj3" fmla="val 21272472"/>
            <a:gd name="adj4" fmla="val 16200000"/>
            <a:gd name="adj5" fmla="val 5932"/>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0885D7D-F31A-4D28-BF1D-3018C6F1F6D6}">
      <dsp:nvSpPr>
        <dsp:cNvPr id="0" name=""/>
        <dsp:cNvSpPr/>
      </dsp:nvSpPr>
      <dsp:spPr>
        <a:xfrm>
          <a:off x="251357" y="124813"/>
          <a:ext cx="3202281" cy="3202281"/>
        </a:xfrm>
        <a:prstGeom prst="circularArrow">
          <a:avLst>
            <a:gd name="adj1" fmla="val 5085"/>
            <a:gd name="adj2" fmla="val 327528"/>
            <a:gd name="adj3" fmla="val 5072472"/>
            <a:gd name="adj4" fmla="val 0"/>
            <a:gd name="adj5" fmla="val 5932"/>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54344B1-1FBF-4F1B-9530-98678CABA639}">
      <dsp:nvSpPr>
        <dsp:cNvPr id="0" name=""/>
        <dsp:cNvSpPr/>
      </dsp:nvSpPr>
      <dsp:spPr>
        <a:xfrm>
          <a:off x="56569" y="120954"/>
          <a:ext cx="3400534" cy="3209998"/>
        </a:xfrm>
        <a:prstGeom prst="circularArrow">
          <a:avLst>
            <a:gd name="adj1" fmla="val 5085"/>
            <a:gd name="adj2" fmla="val 327528"/>
            <a:gd name="adj3" fmla="val 10472472"/>
            <a:gd name="adj4" fmla="val 5400000"/>
            <a:gd name="adj5" fmla="val 5932"/>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0D34B9D-89A1-4FF1-B5C5-AB2DED9E81C4}">
      <dsp:nvSpPr>
        <dsp:cNvPr id="0" name=""/>
        <dsp:cNvSpPr/>
      </dsp:nvSpPr>
      <dsp:spPr>
        <a:xfrm>
          <a:off x="155695" y="29152"/>
          <a:ext cx="3202281" cy="3202281"/>
        </a:xfrm>
        <a:prstGeom prst="circularArrow">
          <a:avLst>
            <a:gd name="adj1" fmla="val 5085"/>
            <a:gd name="adj2" fmla="val 327528"/>
            <a:gd name="adj3" fmla="val 15872472"/>
            <a:gd name="adj4" fmla="val 10800000"/>
            <a:gd name="adj5" fmla="val 5932"/>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l-SI"/>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5C4FA6-D3E0-4320-B404-B0DFD87EB786}" type="datetimeFigureOut">
              <a:rPr lang="sl-SI" smtClean="0"/>
              <a:t>21. 07. 2025</a:t>
            </a:fld>
            <a:endParaRPr lang="sl-SI"/>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l-SI"/>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Ana metin stillerini düzenlemek için tıklayın</a:t>
            </a:r>
          </a:p>
          <a:p>
            <a:pPr lvl="1"/>
            <a:r>
              <a:rPr lang="en-GB"/>
              <a:t>İkinci seviye</a:t>
            </a:r>
          </a:p>
          <a:p>
            <a:pPr lvl="2"/>
            <a:r>
              <a:rPr lang="en-GB"/>
              <a:t>Üçüncü seviye</a:t>
            </a:r>
          </a:p>
          <a:p>
            <a:pPr lvl="3"/>
            <a:r>
              <a:rPr lang="en-GB"/>
              <a:t>Dördüncü seviye</a:t>
            </a:r>
          </a:p>
          <a:p>
            <a:pPr lvl="4"/>
            <a:r>
              <a:rPr lang="en-GB"/>
              <a:t>Beşinci seviye</a:t>
            </a:r>
            <a:endParaRPr lang="sl-SI"/>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l-SI"/>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2406D0-6D11-4248-9822-6014359FC4D9}" type="slidenum">
              <a:rPr lang="sl-SI" smtClean="0"/>
              <a:t>‹#›</a:t>
            </a:fld>
            <a:endParaRPr lang="sl-SI"/>
          </a:p>
        </p:txBody>
      </p:sp>
    </p:spTree>
    <p:extLst>
      <p:ext uri="{BB962C8B-B14F-4D97-AF65-F5344CB8AC3E}">
        <p14:creationId xmlns:p14="http://schemas.microsoft.com/office/powerpoint/2010/main" val="30773600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BD2406D0-6D11-4248-9822-6014359FC4D9}" type="slidenum">
              <a:rPr lang="sl-SI" smtClean="0"/>
              <a:t>25</a:t>
            </a:fld>
            <a:endParaRPr lang="sl-SI"/>
          </a:p>
        </p:txBody>
      </p:sp>
    </p:spTree>
    <p:extLst>
      <p:ext uri="{BB962C8B-B14F-4D97-AF65-F5344CB8AC3E}">
        <p14:creationId xmlns:p14="http://schemas.microsoft.com/office/powerpoint/2010/main" val="9271214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dirty="0"/>
          </a:p>
        </p:txBody>
      </p:sp>
      <p:sp>
        <p:nvSpPr>
          <p:cNvPr id="4" name="Slide Number Placeholder 3"/>
          <p:cNvSpPr>
            <a:spLocks noGrp="1"/>
          </p:cNvSpPr>
          <p:nvPr>
            <p:ph type="sldNum" sz="quarter" idx="5"/>
          </p:nvPr>
        </p:nvSpPr>
        <p:spPr/>
        <p:txBody>
          <a:bodyPr/>
          <a:lstStyle/>
          <a:p>
            <a:fld id="{BD2406D0-6D11-4248-9822-6014359FC4D9}" type="slidenum">
              <a:rPr lang="sl-SI" smtClean="0"/>
              <a:t>39</a:t>
            </a:fld>
            <a:endParaRPr lang="sl-SI"/>
          </a:p>
        </p:txBody>
      </p:sp>
    </p:spTree>
    <p:extLst>
      <p:ext uri="{BB962C8B-B14F-4D97-AF65-F5344CB8AC3E}">
        <p14:creationId xmlns:p14="http://schemas.microsoft.com/office/powerpoint/2010/main" val="29325657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dirty="0"/>
          </a:p>
        </p:txBody>
      </p:sp>
      <p:sp>
        <p:nvSpPr>
          <p:cNvPr id="4" name="Slide Number Placeholder 3"/>
          <p:cNvSpPr>
            <a:spLocks noGrp="1"/>
          </p:cNvSpPr>
          <p:nvPr>
            <p:ph type="sldNum" sz="quarter" idx="5"/>
          </p:nvPr>
        </p:nvSpPr>
        <p:spPr/>
        <p:txBody>
          <a:bodyPr/>
          <a:lstStyle/>
          <a:p>
            <a:fld id="{BD2406D0-6D11-4248-9822-6014359FC4D9}" type="slidenum">
              <a:rPr lang="sl-SI" smtClean="0"/>
              <a:t>41</a:t>
            </a:fld>
            <a:endParaRPr lang="sl-SI"/>
          </a:p>
        </p:txBody>
      </p:sp>
    </p:spTree>
    <p:extLst>
      <p:ext uri="{BB962C8B-B14F-4D97-AF65-F5344CB8AC3E}">
        <p14:creationId xmlns:p14="http://schemas.microsoft.com/office/powerpoint/2010/main" val="21975853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Patronun tanıtım stilini değiştirmek için tıklayın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Patronun metin özelliklerini değiştirmek için tıklayın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microsoft.com/office/2018/10/relationships/comments" Target="../comments/modernComment_13E_9C812EB7.xml"/><Relationship Id="rId2" Type="http://schemas.openxmlformats.org/officeDocument/2006/relationships/slideLayout" Target="../slideLayouts/slideLayout7.xml"/><Relationship Id="rId1" Type="http://schemas.openxmlformats.org/officeDocument/2006/relationships/video" Target="https://www.youtube.com/embed/14wROFBrXhU?feature=oembed" TargetMode="External"/><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vator.tv/" TargetMode="Externa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hyperlink" Target="https://foundersnetwork.com/"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dwen.com/en-us/" TargetMode="External"/><Relationship Id="rId2" Type="http://schemas.openxmlformats.org/officeDocument/2006/relationships/hyperlink" Target="https://female-founders.org/" TargetMode="Externa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hyperlink" Target="http://www.women-entrepreneurs.eu/" TargetMode="External"/><Relationship Id="rId7"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https://ec.europa.eu/info/funding-tenders/opportunities/portal/screen/how-to-participate/partner-search?isExactMatch=true&amp;type=ORGANISATION,PERSON&amp;order=DESC&amp;pageNumber=1&amp;pageSize=50&amp;sortBy=lastModified" TargetMode="External"/><Relationship Id="rId5" Type="http://schemas.openxmlformats.org/officeDocument/2006/relationships/hyperlink" Target="https://www.wegate.eu/" TargetMode="External"/><Relationship Id="rId4" Type="http://schemas.openxmlformats.org/officeDocument/2006/relationships/hyperlink" Target="file:///C:\Users\2025AA\Downloads\European%20Network%20of%20Mentors%20for%20Women%20Entrepreneur_rev.pdf"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hyperlink" Target="https://www.co-society.com/wp-content/uploads/CO_business_2013.pdf" TargetMode="Externa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8.xml.rels><?xml version="1.0" encoding="UTF-8" standalone="yes"?>
<Relationships xmlns="http://schemas.openxmlformats.org/package/2006/relationships"><Relationship Id="rId2" Type="http://schemas.microsoft.com/office/2018/10/relationships/comments" Target="../comments/modernComment_146_C9C166FA.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hyperlink" Target="https://european-digital-innovation-hubs.ec.europa.eu/edih-catalogue?f%5B0%5D=edih_soe%3Aedih&amp;f%5B1%5D=edih_soe%3Asoe" TargetMode="Externa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hyperlink" Target="https://european-digital-innovation-hubs.ec.europa.eu/edih-catalogue?f%5B0%5D=edih_soe%3Aedih&amp;f%5B1%5D=edih_soe%3Asoe" TargetMode="Externa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7.xml"/><Relationship Id="rId1" Type="http://schemas.openxmlformats.org/officeDocument/2006/relationships/video" Target="https://www.youtube.com/embed/OkX5Vpl5Dsw?feature=oembed" TargetMode="Externa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video" Target="https://www.youtube.com/embed/en3z928rwus?feature=oembed" TargetMode="External"/><Relationship Id="rId4" Type="http://schemas.openxmlformats.org/officeDocument/2006/relationships/image" Target="../media/image32.jpeg"/></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slideLayout" Target="../slideLayouts/slideLayout7.xml"/><Relationship Id="rId1" Type="http://schemas.openxmlformats.org/officeDocument/2006/relationships/video" Target="https://www.youtube.com/embed/yaToUF0cqw0?feature=oembed"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s://chatgpt.com/auth/login"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chatgpt.com/" TargetMode="External"/><Relationship Id="rId2" Type="http://schemas.openxmlformats.org/officeDocument/2006/relationships/hyperlink" Target="https://www.academia.edu/11684158/RISK_MANAGEMENT_PLAN" TargetMode="External"/><Relationship Id="rId1" Type="http://schemas.openxmlformats.org/officeDocument/2006/relationships/slideLayout" Target="../slideLayouts/slideLayout2.xml"/><Relationship Id="rId5" Type="http://schemas.openxmlformats.org/officeDocument/2006/relationships/hyperlink" Target="https://uk.wikipedia.org/wiki/ChatGPT" TargetMode="External"/><Relationship Id="rId4" Type="http://schemas.openxmlformats.org/officeDocument/2006/relationships/image" Target="../media/image3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hyperlink" Target="https://www2.deloitte.com/content/dam/insights/us/articles/platform-strategy-new-level-business-trends/DUP_1048-Business-ecosystems-come-of-age_MASTER_FINAL.pdf"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s://www.researchgate.net/publication/228215998_Business_Networks" TargetMode="External"/><Relationship Id="rId2" Type="http://schemas.openxmlformats.org/officeDocument/2006/relationships/hyperlink" Target="https://www.gawler.sa.gov.au/__data/assets/pdf_file/0024/219552/28-02-2017-council-agenda-item-15.3-attachments-confidential-revoked-22-05-2018.pdf"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microsoft.com/office/2018/10/relationships/comments" Target="../comments/modernComment_132_56DD133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639087" y="3826552"/>
            <a:ext cx="6838766" cy="2219419"/>
          </a:xfrm>
        </p:spPr>
        <p:txBody>
          <a:bodyPr>
            <a:normAutofit/>
          </a:bodyPr>
          <a:lstStyle/>
          <a:p>
            <a:r>
              <a:rPr lang="en-US"/>
              <a:t>Ağ İletişimi</a:t>
            </a:r>
            <a:br>
              <a:rPr lang="en-US"/>
            </a:br>
            <a:r>
              <a:rPr lang="en-US"/>
              <a:t>Müzakere ve Stratejik</a:t>
            </a:r>
            <a:br>
              <a:rPr lang="en-US"/>
            </a:br>
            <a:r>
              <a:rPr lang="en-US"/>
              <a:t>Ortaklıklar</a:t>
            </a:r>
            <a:endParaRPr lang="it-IT"/>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6237525" y="3429000"/>
            <a:ext cx="4259262" cy="1658937"/>
          </a:xfrm>
        </p:spPr>
        <p:txBody>
          <a:bodyPr/>
          <a:lstStyle/>
          <a:p>
            <a:r>
              <a:rPr lang="it-IT" sz="2000" b="0" dirty="0">
                <a:solidFill>
                  <a:schemeClr val="accent1"/>
                </a:solidFill>
              </a:rPr>
              <a:t>BİRİME HOŞ GELDİNİZ</a:t>
            </a:r>
            <a:endParaRPr lang="it-IT" dirty="0">
              <a:solidFill>
                <a:schemeClr val="accent1"/>
              </a:solidFill>
            </a:endParaRPr>
          </a:p>
        </p:txBody>
      </p:sp>
      <p:sp>
        <p:nvSpPr>
          <p:cNvPr id="4" name="Marcador de posición de imagen 2">
            <a:extLst>
              <a:ext uri="{FF2B5EF4-FFF2-40B4-BE49-F238E27FC236}">
                <a16:creationId xmlns:a16="http://schemas.microsoft.com/office/drawing/2014/main" id="{73B06CFA-549F-BF01-84DA-E23DFB02BD4F}"/>
              </a:ext>
            </a:extLst>
          </p:cNvPr>
          <p:cNvSpPr>
            <a:spLocks noGrp="1"/>
          </p:cNvSpPr>
          <p:nvPr/>
        </p:nvSpPr>
        <p:spPr>
          <a:xfrm>
            <a:off x="8889633" y="2717704"/>
            <a:ext cx="2735262" cy="165893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a:extLst>
              <a:ext uri="{FF2B5EF4-FFF2-40B4-BE49-F238E27FC236}">
                <a16:creationId xmlns:a16="http://schemas.microsoft.com/office/drawing/2014/main" id="{65F30F4E-E437-D4C0-3177-A43BA3085BEE}"/>
              </a:ext>
            </a:extLst>
          </p:cNvPr>
          <p:cNvSpPr txBox="1"/>
          <p:nvPr/>
        </p:nvSpPr>
        <p:spPr>
          <a:xfrm>
            <a:off x="463057" y="1192944"/>
            <a:ext cx="5605999" cy="830997"/>
          </a:xfrm>
          <a:prstGeom prst="rect">
            <a:avLst/>
          </a:prstGeom>
          <a:noFill/>
        </p:spPr>
        <p:txBody>
          <a:bodyPr wrap="square" lIns="91440" tIns="45720" rIns="91440" bIns="45720" anchor="t">
            <a:spAutoFit/>
          </a:bodyPr>
          <a:lstStyle/>
          <a:p>
            <a:pPr algn="just" defTabSz="457200"/>
            <a:r>
              <a:rPr lang="en-US" sz="1600" dirty="0">
                <a:solidFill>
                  <a:prstClr val="black"/>
                </a:solidFill>
                <a:ea typeface="Noto Sans"/>
                <a:cs typeface="Noto Sans"/>
              </a:rPr>
              <a:t>Başarılı bir müzakere için alternatif yaklaşımlar vardır. İşte, Çatışma stratejileri ve müzakere becerileri kitabındaki adımlar:</a:t>
            </a:r>
            <a:endParaRPr lang="tr-TR" sz="1600" dirty="0">
              <a:solidFill>
                <a:prstClr val="black"/>
              </a:solidFill>
              <a:highlight>
                <a:srgbClr val="FFFF00"/>
              </a:highlight>
              <a:ea typeface="Noto Sans"/>
              <a:cs typeface="Noto Sans"/>
            </a:endParaRPr>
          </a:p>
        </p:txBody>
      </p:sp>
      <p:sp>
        <p:nvSpPr>
          <p:cNvPr id="5" name="Metin kutusu 4">
            <a:extLst>
              <a:ext uri="{FF2B5EF4-FFF2-40B4-BE49-F238E27FC236}">
                <a16:creationId xmlns:a16="http://schemas.microsoft.com/office/drawing/2014/main" id="{A014A24B-64F9-3EBE-7340-299856E241BB}"/>
              </a:ext>
            </a:extLst>
          </p:cNvPr>
          <p:cNvSpPr txBox="1"/>
          <p:nvPr/>
        </p:nvSpPr>
        <p:spPr>
          <a:xfrm>
            <a:off x="463057" y="259085"/>
            <a:ext cx="7961276" cy="615553"/>
          </a:xfrm>
          <a:prstGeom prst="rect">
            <a:avLst/>
          </a:prstGeom>
          <a:noFill/>
        </p:spPr>
        <p:txBody>
          <a:bodyPr wrap="square">
            <a:spAutoFit/>
          </a:bodyPr>
          <a:lstStyle/>
          <a:p>
            <a:pPr algn="just" defTabSz="457200"/>
            <a:r>
              <a:rPr lang="tr-TR" sz="3400" b="1" dirty="0">
                <a:solidFill>
                  <a:schemeClr val="accent3">
                    <a:lumMod val="75000"/>
                  </a:schemeClr>
                </a:solidFill>
                <a:ea typeface="Noto Sans" panose="020B0502040504020204" pitchFamily="34" charset="0"/>
                <a:cs typeface="Noto Sans" panose="020B0502040504020204" pitchFamily="34" charset="0"/>
              </a:rPr>
              <a:t>Müzakere aşamaları</a:t>
            </a:r>
          </a:p>
        </p:txBody>
      </p:sp>
      <p:sp>
        <p:nvSpPr>
          <p:cNvPr id="6" name="Metin kutusu 5">
            <a:extLst>
              <a:ext uri="{FF2B5EF4-FFF2-40B4-BE49-F238E27FC236}">
                <a16:creationId xmlns:a16="http://schemas.microsoft.com/office/drawing/2014/main" id="{E22B0663-F59C-7183-970E-9D2AD2EFEB46}"/>
              </a:ext>
            </a:extLst>
          </p:cNvPr>
          <p:cNvSpPr txBox="1"/>
          <p:nvPr/>
        </p:nvSpPr>
        <p:spPr>
          <a:xfrm>
            <a:off x="6751420" y="1222106"/>
            <a:ext cx="4598832" cy="4832092"/>
          </a:xfrm>
          <a:prstGeom prst="rect">
            <a:avLst/>
          </a:prstGeom>
          <a:noFill/>
        </p:spPr>
        <p:txBody>
          <a:bodyPr wrap="square">
            <a:spAutoFit/>
          </a:bodyPr>
          <a:lstStyle/>
          <a:p>
            <a:pPr algn="just" defTabSz="457200"/>
            <a:r>
              <a:rPr lang="tr-TR" sz="1600" b="1" dirty="0">
                <a:solidFill>
                  <a:prstClr val="black"/>
                </a:solidFill>
                <a:ea typeface="Noto Sans" panose="020B0502040504020204" pitchFamily="34" charset="0"/>
                <a:cs typeface="Noto Sans" panose="020B0502040504020204" pitchFamily="34" charset="0"/>
              </a:rPr>
              <a:t>Sunum: </a:t>
            </a:r>
          </a:p>
          <a:p>
            <a:pPr algn="just" defTabSz="457200"/>
            <a:r>
              <a:rPr lang="en-GB" sz="1600" dirty="0">
                <a:solidFill>
                  <a:prstClr val="black"/>
                </a:solidFill>
                <a:ea typeface="Noto Sans" panose="020B0502040504020204" pitchFamily="34" charset="0"/>
                <a:cs typeface="Noto Sans" panose="020B0502040504020204" pitchFamily="34" charset="0"/>
              </a:rPr>
              <a:t>İlk emir ve taleplerin yazılı ya da sözlü olarak sunulması anlamına gelir. Etkili sözlü ve sözsüz iletişim yoluyla doğru imajı yansıtmak için doğru kelimeleri seçmeye ve kendini sunmaya özen gösterilmelidir</a:t>
            </a:r>
          </a:p>
          <a:p>
            <a:pPr algn="just" defTabSz="457200"/>
            <a:endParaRPr lang="tr-TR" sz="1600" dirty="0">
              <a:solidFill>
                <a:prstClr val="black"/>
              </a:solidFill>
              <a:ea typeface="Noto Sans" panose="020B0502040504020204" pitchFamily="34" charset="0"/>
              <a:cs typeface="Noto Sans" panose="020B0502040504020204" pitchFamily="34" charset="0"/>
            </a:endParaRPr>
          </a:p>
          <a:p>
            <a:pPr algn="just" defTabSz="457200"/>
            <a:r>
              <a:rPr lang="en-US" sz="1600" b="1" dirty="0">
                <a:solidFill>
                  <a:prstClr val="black"/>
                </a:solidFill>
                <a:ea typeface="Noto Sans" panose="020B0502040504020204" pitchFamily="34" charset="0"/>
                <a:cs typeface="Noto Sans" panose="020B0502040504020204" pitchFamily="34" charset="0"/>
              </a:rPr>
              <a:t>Pazarlık: </a:t>
            </a:r>
            <a:endParaRPr lang="tr-TR" sz="1600" b="1" dirty="0">
              <a:solidFill>
                <a:prstClr val="black"/>
              </a:solidFill>
              <a:ea typeface="Noto Sans" panose="020B0502040504020204" pitchFamily="34" charset="0"/>
              <a:cs typeface="Noto Sans" panose="020B0502040504020204" pitchFamily="34" charset="0"/>
            </a:endParaRPr>
          </a:p>
          <a:p>
            <a:pPr algn="just" defTabSz="457200"/>
            <a:r>
              <a:rPr lang="en-US" sz="1600" dirty="0">
                <a:solidFill>
                  <a:prstClr val="black"/>
                </a:solidFill>
                <a:ea typeface="Noto Sans" panose="020B0502040504020204" pitchFamily="34" charset="0"/>
                <a:cs typeface="Noto Sans" panose="020B0502040504020204" pitchFamily="34" charset="0"/>
              </a:rPr>
              <a:t>Girişimcilerin / yöneticilerin çeşitli müzakere stratejileri ve araçları yardımıyla karşılıklı bir anlaşmaya varmaya çalıştıkları yer. Girişimciler / yöneticiler gerçekler ve insanlar hakkında endişe duymalıdır. Bu düşünce onun konumunu daha güçlü hale getirebilir. Aktif dinleme, geri bildirim, ikna ve çeşitli iletişim teknikleri ve engelleri bu aşamaya girer.</a:t>
            </a:r>
            <a:endParaRPr lang="tr-TR" sz="1600" dirty="0">
              <a:solidFill>
                <a:prstClr val="black"/>
              </a:solidFill>
              <a:ea typeface="Noto Sans" panose="020B0502040504020204" pitchFamily="34" charset="0"/>
              <a:cs typeface="Noto Sans" panose="020B0502040504020204" pitchFamily="34" charset="0"/>
            </a:endParaRPr>
          </a:p>
          <a:p>
            <a:pPr algn="just" defTabSz="457200"/>
            <a:endParaRPr lang="tr-TR" dirty="0">
              <a:solidFill>
                <a:prstClr val="black"/>
              </a:solidFill>
              <a:latin typeface="Noto Sans" panose="020B0502040504020204" pitchFamily="34" charset="0"/>
              <a:ea typeface="Noto Sans" panose="020B0502040504020204" pitchFamily="34" charset="0"/>
              <a:cs typeface="Noto Sans" panose="020B0502040504020204" pitchFamily="34" charset="0"/>
            </a:endParaRPr>
          </a:p>
        </p:txBody>
      </p:sp>
      <p:sp>
        <p:nvSpPr>
          <p:cNvPr id="7" name="Metin kutusu 6">
            <a:extLst>
              <a:ext uri="{FF2B5EF4-FFF2-40B4-BE49-F238E27FC236}">
                <a16:creationId xmlns:a16="http://schemas.microsoft.com/office/drawing/2014/main" id="{C853AD0C-9411-8F0F-A4AC-79FC6BBDF827}"/>
              </a:ext>
            </a:extLst>
          </p:cNvPr>
          <p:cNvSpPr txBox="1"/>
          <p:nvPr/>
        </p:nvSpPr>
        <p:spPr>
          <a:xfrm>
            <a:off x="463057" y="3411031"/>
            <a:ext cx="5874183" cy="2831544"/>
          </a:xfrm>
          <a:prstGeom prst="rect">
            <a:avLst/>
          </a:prstGeom>
          <a:noFill/>
        </p:spPr>
        <p:txBody>
          <a:bodyPr wrap="square">
            <a:spAutoFit/>
          </a:bodyPr>
          <a:lstStyle/>
          <a:p>
            <a:pPr algn="just" defTabSz="457200"/>
            <a:r>
              <a:rPr lang="en-GB" sz="1600" b="1" dirty="0">
                <a:solidFill>
                  <a:prstClr val="black"/>
                </a:solidFill>
                <a:ea typeface="Noto Sans" panose="020B0502040504020204" pitchFamily="34" charset="0"/>
                <a:cs typeface="Noto Sans" panose="020B0502040504020204" pitchFamily="34" charset="0"/>
              </a:rPr>
              <a:t>Anlaştık: </a:t>
            </a:r>
          </a:p>
          <a:p>
            <a:pPr algn="just" defTabSz="457200"/>
            <a:r>
              <a:rPr lang="en-GB" sz="1600" dirty="0">
                <a:solidFill>
                  <a:prstClr val="black"/>
                </a:solidFill>
                <a:ea typeface="Noto Sans" panose="020B0502040504020204" pitchFamily="34" charset="0"/>
                <a:cs typeface="Noto Sans" panose="020B0502040504020204" pitchFamily="34" charset="0"/>
              </a:rPr>
              <a:t>Müzakerenin sona erdiği son ve nihai adımdır. Burada anlaşma, her iki taraf için de kabul edilebilir hüküm ve koşullarla sonuçlandırılır.</a:t>
            </a:r>
          </a:p>
          <a:p>
            <a:pPr algn="just" defTabSz="457200"/>
            <a:endParaRPr lang="tr-TR" sz="1600" dirty="0">
              <a:solidFill>
                <a:prstClr val="black"/>
              </a:solidFill>
              <a:ea typeface="Noto Sans" panose="020B0502040504020204" pitchFamily="34" charset="0"/>
              <a:cs typeface="Noto Sans" panose="020B0502040504020204" pitchFamily="34" charset="0"/>
            </a:endParaRPr>
          </a:p>
          <a:p>
            <a:pPr algn="just" defTabSz="457200"/>
            <a:r>
              <a:rPr lang="en-US" sz="1600" b="1" dirty="0">
                <a:solidFill>
                  <a:prstClr val="black"/>
                </a:solidFill>
                <a:ea typeface="Noto Sans" panose="020B0502040504020204" pitchFamily="34" charset="0"/>
                <a:cs typeface="Noto Sans" panose="020B0502040504020204" pitchFamily="34" charset="0"/>
              </a:rPr>
              <a:t>Soruşturma ve Hazırlık: </a:t>
            </a:r>
            <a:endParaRPr lang="tr-TR" sz="1600" b="1" dirty="0">
              <a:solidFill>
                <a:prstClr val="black"/>
              </a:solidFill>
              <a:ea typeface="Noto Sans" panose="020B0502040504020204" pitchFamily="34" charset="0"/>
              <a:cs typeface="Noto Sans" panose="020B0502040504020204" pitchFamily="34" charset="0"/>
            </a:endParaRPr>
          </a:p>
          <a:p>
            <a:pPr algn="just" defTabSz="457200"/>
            <a:r>
              <a:rPr lang="en-US" sz="1600" dirty="0">
                <a:solidFill>
                  <a:prstClr val="black"/>
                </a:solidFill>
                <a:ea typeface="Noto Sans" panose="020B0502040504020204" pitchFamily="34" charset="0"/>
                <a:cs typeface="Noto Sans" panose="020B0502040504020204" pitchFamily="34" charset="0"/>
              </a:rPr>
              <a:t>Konular ve alternatifler hakkında çeşitli bilgilerin toplanması ve diğer ilgili tarafın ilgisi, konumu, kişiliği ve tarzı hakkında daha yumuşak bilgilere erişilmesi anlamına gelir.</a:t>
            </a:r>
            <a:endParaRPr lang="tr-TR" sz="1600" dirty="0">
              <a:solidFill>
                <a:prstClr val="black"/>
              </a:solidFill>
              <a:ea typeface="Noto Sans" panose="020B0502040504020204" pitchFamily="34" charset="0"/>
              <a:cs typeface="Noto Sans" panose="020B0502040504020204" pitchFamily="34" charset="0"/>
            </a:endParaRPr>
          </a:p>
          <a:p>
            <a:pPr algn="just" defTabSz="457200"/>
            <a:endParaRPr lang="tr-TR" sz="1600" dirty="0">
              <a:solidFill>
                <a:prstClr val="black"/>
              </a:solidFill>
              <a:ea typeface="Noto Sans" panose="020B0502040504020204" pitchFamily="34" charset="0"/>
              <a:cs typeface="Noto Sans" panose="020B0502040504020204" pitchFamily="34" charset="0"/>
            </a:endParaRPr>
          </a:p>
        </p:txBody>
      </p:sp>
      <p:sp>
        <p:nvSpPr>
          <p:cNvPr id="8" name="Metin kutusu 7">
            <a:extLst>
              <a:ext uri="{FF2B5EF4-FFF2-40B4-BE49-F238E27FC236}">
                <a16:creationId xmlns:a16="http://schemas.microsoft.com/office/drawing/2014/main" id="{D11872E9-39BC-F5BD-1456-A16835A74C9E}"/>
              </a:ext>
            </a:extLst>
          </p:cNvPr>
          <p:cNvSpPr txBox="1"/>
          <p:nvPr/>
        </p:nvSpPr>
        <p:spPr>
          <a:xfrm>
            <a:off x="463057" y="2168736"/>
            <a:ext cx="5931291" cy="1077218"/>
          </a:xfrm>
          <a:prstGeom prst="rect">
            <a:avLst/>
          </a:prstGeom>
          <a:noFill/>
        </p:spPr>
        <p:txBody>
          <a:bodyPr wrap="square">
            <a:spAutoFit/>
          </a:bodyPr>
          <a:lstStyle/>
          <a:p>
            <a:pPr defTabSz="457200"/>
            <a:r>
              <a:rPr lang="en-GB" sz="1600" b="1" dirty="0">
                <a:solidFill>
                  <a:schemeClr val="accent1"/>
                </a:solidFill>
                <a:ea typeface="Noto Sans" panose="020B0502040504020204" pitchFamily="34" charset="0"/>
                <a:cs typeface="Noto Sans" panose="020B0502040504020204" pitchFamily="34" charset="0"/>
              </a:rPr>
              <a:t>Aşama 1</a:t>
            </a:r>
            <a:r>
              <a:rPr lang="en-GB" sz="1600" dirty="0">
                <a:solidFill>
                  <a:schemeClr val="accent1"/>
                </a:solidFill>
                <a:ea typeface="Noto Sans" panose="020B0502040504020204" pitchFamily="34" charset="0"/>
                <a:cs typeface="Noto Sans" panose="020B0502040504020204" pitchFamily="34" charset="0"/>
              </a:rPr>
              <a:t>: Araştırma ve hazırlık</a:t>
            </a:r>
          </a:p>
          <a:p>
            <a:pPr defTabSz="457200"/>
            <a:r>
              <a:rPr lang="en-GB" sz="1600" b="1" dirty="0">
                <a:solidFill>
                  <a:schemeClr val="accent1"/>
                </a:solidFill>
                <a:ea typeface="Noto Sans" panose="020B0502040504020204" pitchFamily="34" charset="0"/>
                <a:cs typeface="Noto Sans" panose="020B0502040504020204" pitchFamily="34" charset="0"/>
              </a:rPr>
              <a:t>2. Aşama: </a:t>
            </a:r>
            <a:r>
              <a:rPr lang="en-GB" sz="1600" dirty="0">
                <a:solidFill>
                  <a:schemeClr val="accent1"/>
                </a:solidFill>
                <a:ea typeface="Noto Sans" panose="020B0502040504020204" pitchFamily="34" charset="0"/>
                <a:cs typeface="Noto Sans" panose="020B0502040504020204" pitchFamily="34" charset="0"/>
              </a:rPr>
              <a:t>Hazırlık</a:t>
            </a:r>
          </a:p>
          <a:p>
            <a:pPr defTabSz="457200"/>
            <a:r>
              <a:rPr lang="en-GB" sz="1600" b="1" dirty="0">
                <a:solidFill>
                  <a:schemeClr val="accent1"/>
                </a:solidFill>
                <a:ea typeface="Noto Sans" panose="020B0502040504020204" pitchFamily="34" charset="0"/>
                <a:cs typeface="Noto Sans" panose="020B0502040504020204" pitchFamily="34" charset="0"/>
              </a:rPr>
              <a:t>3. Aşama: </a:t>
            </a:r>
            <a:r>
              <a:rPr lang="en-GB" sz="1600" dirty="0">
                <a:solidFill>
                  <a:schemeClr val="accent1"/>
                </a:solidFill>
                <a:ea typeface="Noto Sans" panose="020B0502040504020204" pitchFamily="34" charset="0"/>
                <a:cs typeface="Noto Sans" panose="020B0502040504020204" pitchFamily="34" charset="0"/>
              </a:rPr>
              <a:t>Pazarlık</a:t>
            </a:r>
          </a:p>
          <a:p>
            <a:pPr defTabSz="457200"/>
            <a:r>
              <a:rPr lang="en-GB" sz="1600" b="1" dirty="0">
                <a:solidFill>
                  <a:schemeClr val="accent1"/>
                </a:solidFill>
                <a:ea typeface="Noto Sans" panose="020B0502040504020204" pitchFamily="34" charset="0"/>
                <a:cs typeface="Noto Sans" panose="020B0502040504020204" pitchFamily="34" charset="0"/>
              </a:rPr>
              <a:t>4. Aşama: </a:t>
            </a:r>
            <a:r>
              <a:rPr lang="en-GB" sz="1600" dirty="0">
                <a:solidFill>
                  <a:prstClr val="black"/>
                </a:solidFill>
                <a:ea typeface="Noto Sans" panose="020B0502040504020204" pitchFamily="34" charset="0"/>
                <a:cs typeface="Noto Sans" panose="020B0502040504020204" pitchFamily="34" charset="0"/>
              </a:rPr>
              <a:t>Anlaşma</a:t>
            </a:r>
          </a:p>
        </p:txBody>
      </p:sp>
    </p:spTree>
    <p:extLst>
      <p:ext uri="{BB962C8B-B14F-4D97-AF65-F5344CB8AC3E}">
        <p14:creationId xmlns:p14="http://schemas.microsoft.com/office/powerpoint/2010/main" val="28566265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277064" y="512775"/>
            <a:ext cx="10096789" cy="5540829"/>
          </a:xfrm>
        </p:spPr>
        <p:txBody>
          <a:bodyPr>
            <a:normAutofit/>
          </a:bodyPr>
          <a:lstStyle/>
          <a:p>
            <a:pPr lvl="0" defTabSz="457200">
              <a:lnSpc>
                <a:spcPct val="100000"/>
              </a:lnSpc>
              <a:spcBef>
                <a:spcPts val="0"/>
              </a:spcBef>
            </a:pPr>
            <a:r>
              <a:rPr lang="en-US" sz="2000" b="1" dirty="0">
                <a:solidFill>
                  <a:schemeClr val="bg1"/>
                </a:solidFill>
                <a:latin typeface="+mn-lt"/>
                <a:ea typeface="Noto Sans"/>
                <a:cs typeface="Noto Sans"/>
              </a:rPr>
              <a:t>Müzakere hazırlığının </a:t>
            </a:r>
            <a:r>
              <a:rPr lang="tr-TR" sz="2000" b="1" dirty="0">
                <a:solidFill>
                  <a:schemeClr val="bg1"/>
                </a:solidFill>
                <a:latin typeface="+mn-lt"/>
                <a:ea typeface="Noto Sans"/>
                <a:cs typeface="Noto Sans"/>
              </a:rPr>
              <a:t>7 </a:t>
            </a:r>
            <a:r>
              <a:rPr lang="en-US" sz="2000" b="1" dirty="0">
                <a:solidFill>
                  <a:schemeClr val="bg1"/>
                </a:solidFill>
                <a:latin typeface="+mn-lt"/>
                <a:ea typeface="Noto Sans"/>
                <a:cs typeface="Noto Sans"/>
              </a:rPr>
              <a:t>adımı</a:t>
            </a:r>
            <a:br>
              <a:rPr lang="tr-TR" sz="2000" dirty="0">
                <a:solidFill>
                  <a:prstClr val="black"/>
                </a:solidFill>
                <a:highlight>
                  <a:srgbClr val="FFFF00"/>
                </a:highlight>
                <a:latin typeface="+mn-lt"/>
                <a:ea typeface="Noto Sans"/>
                <a:cs typeface="Noto Sans"/>
              </a:rPr>
            </a:br>
            <a:br>
              <a:rPr lang="tr-TR" sz="2000" dirty="0">
                <a:solidFill>
                  <a:prstClr val="black"/>
                </a:solidFill>
                <a:highlight>
                  <a:srgbClr val="FFFF00"/>
                </a:highlight>
                <a:latin typeface="+mn-lt"/>
                <a:ea typeface="Noto Sans"/>
                <a:cs typeface="Noto Sans"/>
              </a:rPr>
            </a:br>
            <a:r>
              <a:rPr lang="en-US" sz="1600" dirty="0">
                <a:solidFill>
                  <a:prstClr val="black"/>
                </a:solidFill>
                <a:latin typeface="+mn-lt"/>
                <a:ea typeface="Noto Sans"/>
                <a:cs typeface="Noto Sans"/>
              </a:rPr>
              <a:t>Pozisyonların belirlenmesi. </a:t>
            </a:r>
            <a:br>
              <a:rPr lang="tr-TR" sz="1600" dirty="0">
                <a:latin typeface="+mn-lt"/>
                <a:ea typeface="Noto Sans" panose="020B0502040504020204" pitchFamily="34" charset="0"/>
                <a:cs typeface="Noto Sans" panose="020B0502040504020204" pitchFamily="34" charset="0"/>
              </a:rPr>
            </a:br>
            <a:br>
              <a:rPr lang="tr-TR" sz="1600" dirty="0">
                <a:latin typeface="+mn-lt"/>
                <a:ea typeface="Noto Sans" panose="020B0502040504020204" pitchFamily="34" charset="0"/>
                <a:cs typeface="Noto Sans" panose="020B0502040504020204" pitchFamily="34" charset="0"/>
              </a:rPr>
            </a:br>
            <a:r>
              <a:rPr lang="en-US" sz="1600" dirty="0">
                <a:solidFill>
                  <a:prstClr val="black"/>
                </a:solidFill>
                <a:latin typeface="+mn-lt"/>
                <a:ea typeface="Noto Sans"/>
                <a:cs typeface="Noto Sans"/>
              </a:rPr>
              <a:t>Ortaya çıkan ilgi alanları. </a:t>
            </a:r>
            <a:br>
              <a:rPr lang="tr-TR" sz="1600" dirty="0">
                <a:latin typeface="+mn-lt"/>
                <a:ea typeface="Noto Sans" panose="020B0502040504020204" pitchFamily="34" charset="0"/>
                <a:cs typeface="Noto Sans" panose="020B0502040504020204" pitchFamily="34" charset="0"/>
              </a:rPr>
            </a:br>
            <a:br>
              <a:rPr lang="tr-TR" sz="1600" dirty="0">
                <a:latin typeface="+mn-lt"/>
                <a:ea typeface="Noto Sans" panose="020B0502040504020204" pitchFamily="34" charset="0"/>
                <a:cs typeface="Noto Sans" panose="020B0502040504020204" pitchFamily="34" charset="0"/>
              </a:rPr>
            </a:br>
            <a:r>
              <a:rPr lang="en-US" sz="1600" dirty="0">
                <a:solidFill>
                  <a:prstClr val="black"/>
                </a:solidFill>
                <a:latin typeface="+mn-lt"/>
                <a:ea typeface="Noto Sans"/>
                <a:cs typeface="Noto Sans"/>
              </a:rPr>
              <a:t>Bir sorun ifadesi geliştirme. </a:t>
            </a:r>
            <a:br>
              <a:rPr lang="tr-TR" sz="1600" dirty="0">
                <a:latin typeface="+mn-lt"/>
                <a:ea typeface="Noto Sans" panose="020B0502040504020204" pitchFamily="34" charset="0"/>
                <a:cs typeface="Noto Sans" panose="020B0502040504020204" pitchFamily="34" charset="0"/>
              </a:rPr>
            </a:br>
            <a:br>
              <a:rPr lang="tr-TR" sz="1600" dirty="0">
                <a:latin typeface="+mn-lt"/>
                <a:ea typeface="Noto Sans" panose="020B0502040504020204" pitchFamily="34" charset="0"/>
                <a:cs typeface="Noto Sans" panose="020B0502040504020204" pitchFamily="34" charset="0"/>
              </a:rPr>
            </a:br>
            <a:r>
              <a:rPr lang="en-US" sz="1600" dirty="0">
                <a:solidFill>
                  <a:prstClr val="black"/>
                </a:solidFill>
                <a:latin typeface="+mn-lt"/>
                <a:ea typeface="Noto Sans"/>
                <a:cs typeface="Noto Sans"/>
              </a:rPr>
              <a:t>Beyin fırtınası seçenekleri. </a:t>
            </a:r>
            <a:br>
              <a:rPr lang="tr-TR" sz="1600" dirty="0">
                <a:latin typeface="+mn-lt"/>
                <a:ea typeface="Noto Sans" panose="020B0502040504020204" pitchFamily="34" charset="0"/>
                <a:cs typeface="Noto Sans" panose="020B0502040504020204" pitchFamily="34" charset="0"/>
              </a:rPr>
            </a:br>
            <a:br>
              <a:rPr lang="tr-TR" sz="1600" dirty="0">
                <a:latin typeface="+mn-lt"/>
                <a:ea typeface="Noto Sans" panose="020B0502040504020204" pitchFamily="34" charset="0"/>
                <a:cs typeface="Noto Sans" panose="020B0502040504020204" pitchFamily="34" charset="0"/>
              </a:rPr>
            </a:br>
            <a:r>
              <a:rPr lang="en-US" sz="1600" dirty="0">
                <a:solidFill>
                  <a:prstClr val="black"/>
                </a:solidFill>
                <a:latin typeface="+mn-lt"/>
                <a:ea typeface="Noto Sans"/>
                <a:cs typeface="Noto Sans"/>
              </a:rPr>
              <a:t>En iyi seçeneklerin değerlendirilmesi ve seçilmesi. </a:t>
            </a:r>
            <a:br>
              <a:rPr lang="tr-TR" sz="1600" dirty="0">
                <a:latin typeface="+mn-lt"/>
                <a:ea typeface="Noto Sans" panose="020B0502040504020204" pitchFamily="34" charset="0"/>
                <a:cs typeface="Noto Sans" panose="020B0502040504020204" pitchFamily="34" charset="0"/>
              </a:rPr>
            </a:br>
            <a:br>
              <a:rPr lang="tr-TR" sz="1600" dirty="0">
                <a:latin typeface="+mn-lt"/>
                <a:ea typeface="Noto Sans" panose="020B0502040504020204" pitchFamily="34" charset="0"/>
                <a:cs typeface="Noto Sans" panose="020B0502040504020204" pitchFamily="34" charset="0"/>
              </a:rPr>
            </a:br>
            <a:r>
              <a:rPr lang="en-US" sz="1600" dirty="0">
                <a:solidFill>
                  <a:prstClr val="black"/>
                </a:solidFill>
                <a:latin typeface="+mn-lt"/>
                <a:ea typeface="Noto Sans"/>
                <a:cs typeface="Noto Sans"/>
              </a:rPr>
              <a:t>Objektif kriterlerin tanımlanması. </a:t>
            </a:r>
            <a:br>
              <a:rPr lang="tr-TR" sz="1600" dirty="0">
                <a:latin typeface="+mn-lt"/>
                <a:ea typeface="Noto Sans" panose="020B0502040504020204" pitchFamily="34" charset="0"/>
                <a:cs typeface="Noto Sans" panose="020B0502040504020204" pitchFamily="34" charset="0"/>
              </a:rPr>
            </a:br>
            <a:br>
              <a:rPr lang="tr-TR" sz="1600" dirty="0">
                <a:latin typeface="+mn-lt"/>
                <a:ea typeface="Noto Sans" panose="020B0502040504020204" pitchFamily="34" charset="0"/>
                <a:cs typeface="Noto Sans" panose="020B0502040504020204" pitchFamily="34" charset="0"/>
              </a:rPr>
            </a:br>
            <a:r>
              <a:rPr lang="en-US" sz="1600" dirty="0">
                <a:solidFill>
                  <a:prstClr val="black"/>
                </a:solidFill>
                <a:latin typeface="+mn-lt"/>
                <a:ea typeface="Noto Sans"/>
                <a:cs typeface="Noto Sans"/>
              </a:rPr>
              <a:t>Müzakere edilmiş bir anlaşma için en iyi alternatifin belirlenmesi (BATNA). </a:t>
            </a:r>
            <a:endParaRPr lang="tr-TR" sz="1600" dirty="0">
              <a:solidFill>
                <a:prstClr val="black"/>
              </a:solidFill>
              <a:latin typeface="+mn-lt"/>
              <a:ea typeface="Noto Sans"/>
              <a:cs typeface="Noto Sans"/>
            </a:endParaRPr>
          </a:p>
        </p:txBody>
      </p:sp>
      <p:sp>
        <p:nvSpPr>
          <p:cNvPr id="3" name="Ok: Aşağı 3">
            <a:extLst>
              <a:ext uri="{FF2B5EF4-FFF2-40B4-BE49-F238E27FC236}">
                <a16:creationId xmlns:a16="http://schemas.microsoft.com/office/drawing/2014/main" id="{CC1971AC-DB17-0EB7-964F-C7A7454747FB}"/>
              </a:ext>
            </a:extLst>
          </p:cNvPr>
          <p:cNvSpPr/>
          <p:nvPr/>
        </p:nvSpPr>
        <p:spPr>
          <a:xfrm>
            <a:off x="660246" y="2958973"/>
            <a:ext cx="542927" cy="1300162"/>
          </a:xfrm>
          <a:prstGeom prst="downArrow">
            <a:avLst/>
          </a:prstGeom>
          <a:solidFill>
            <a:schemeClr val="bg1"/>
          </a:solidFill>
          <a:ln w="12700" cap="rnd" cmpd="sng" algn="ctr">
            <a:solidFill>
              <a:srgbClr val="FFCA08"/>
            </a:solidFill>
            <a:prstDash val="solid"/>
          </a:ln>
          <a:effectLst>
            <a:outerShdw blurRad="38100" dist="254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tr-TR" sz="1800" b="0" i="0" u="none" strike="noStrike" kern="0" cap="none" spc="0" normalizeH="0" baseline="0" noProof="0">
              <a:ln>
                <a:noFill/>
              </a:ln>
              <a:solidFill>
                <a:prstClr val="white"/>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8948545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413654" y="96169"/>
            <a:ext cx="11364687" cy="1661993"/>
          </a:xfrm>
          <a:prstGeom prst="rect">
            <a:avLst/>
          </a:prstGeom>
        </p:spPr>
        <p:txBody>
          <a:bodyPr wrap="square">
            <a:spAutoFit/>
          </a:bodyPr>
          <a:lstStyle/>
          <a:p>
            <a:r>
              <a:rPr lang="tr-TR" sz="3400" b="1" dirty="0">
                <a:solidFill>
                  <a:schemeClr val="accent3">
                    <a:lumMod val="75000"/>
                  </a:schemeClr>
                </a:solidFill>
              </a:rPr>
              <a:t>BATNA nedir</a:t>
            </a:r>
            <a:r>
              <a:rPr lang="sl-SI" sz="3400" b="1" dirty="0">
                <a:solidFill>
                  <a:schemeClr val="accent3">
                    <a:lumMod val="75000"/>
                  </a:schemeClr>
                </a:solidFill>
              </a:rPr>
              <a:t>?</a:t>
            </a:r>
          </a:p>
          <a:p>
            <a:endParaRPr lang="sl-SI" b="1" dirty="0">
              <a:solidFill>
                <a:schemeClr val="accent1"/>
              </a:solidFill>
            </a:endParaRPr>
          </a:p>
          <a:p>
            <a:r>
              <a:rPr lang="en-US" sz="1600" dirty="0">
                <a:solidFill>
                  <a:schemeClr val="accent1"/>
                </a:solidFill>
              </a:rPr>
              <a:t>Pazarlık masasına oturmadan önce, akıllı müzakereciler müzakere edilmiş bir anlaşmaya en iyi alternatiflerini veya </a:t>
            </a:r>
            <a:r>
              <a:rPr lang="en-US" sz="1600" b="1" dirty="0">
                <a:solidFill>
                  <a:schemeClr val="accent1"/>
                </a:solidFill>
              </a:rPr>
              <a:t>BATNA</a:t>
            </a:r>
            <a:r>
              <a:rPr lang="en-US" sz="1600" dirty="0">
                <a:solidFill>
                  <a:schemeClr val="accent1"/>
                </a:solidFill>
              </a:rPr>
              <a:t>'yı belirlemek ve bunu geliştirmek için adımlar atmak için önemli bir zaman harcarlar.</a:t>
            </a:r>
            <a:endParaRPr lang="sl-SI" sz="1600" dirty="0">
              <a:solidFill>
                <a:schemeClr val="accent1"/>
              </a:solidFill>
            </a:endParaRPr>
          </a:p>
          <a:p>
            <a:endParaRPr lang="en-US" sz="1600" dirty="0">
              <a:solidFill>
                <a:schemeClr val="accent1"/>
              </a:solidFill>
            </a:endParaRPr>
          </a:p>
        </p:txBody>
      </p:sp>
      <p:sp>
        <p:nvSpPr>
          <p:cNvPr id="6" name="Dikdörtgen 5"/>
          <p:cNvSpPr/>
          <p:nvPr/>
        </p:nvSpPr>
        <p:spPr>
          <a:xfrm>
            <a:off x="413654" y="1585642"/>
            <a:ext cx="11364687" cy="338554"/>
          </a:xfrm>
          <a:prstGeom prst="rect">
            <a:avLst/>
          </a:prstGeom>
        </p:spPr>
        <p:txBody>
          <a:bodyPr wrap="square">
            <a:spAutoFit/>
          </a:bodyPr>
          <a:lstStyle/>
          <a:p>
            <a:r>
              <a:rPr lang="en-US" sz="1600" b="1" dirty="0">
                <a:solidFill>
                  <a:schemeClr val="bg1"/>
                </a:solidFill>
              </a:rPr>
              <a:t>Bir müzakerede BATNA'nın </a:t>
            </a:r>
            <a:r>
              <a:rPr lang="tr-TR" sz="1600" b="1" dirty="0" err="1">
                <a:solidFill>
                  <a:schemeClr val="bg1"/>
                </a:solidFill>
              </a:rPr>
              <a:t>belirlenmesi:  </a:t>
            </a:r>
            <a:r>
              <a:rPr lang="en-US" sz="1600" b="1" dirty="0">
                <a:solidFill>
                  <a:schemeClr val="bg1"/>
                </a:solidFill>
              </a:rPr>
              <a:t>Bu dört </a:t>
            </a:r>
            <a:r>
              <a:rPr lang="tr-TR" sz="1600" b="1" dirty="0">
                <a:solidFill>
                  <a:schemeClr val="bg1"/>
                </a:solidFill>
              </a:rPr>
              <a:t>adımı </a:t>
            </a:r>
            <a:r>
              <a:rPr lang="en-US" sz="1600" b="1" dirty="0" err="1">
                <a:solidFill>
                  <a:schemeClr val="bg1"/>
                </a:solidFill>
              </a:rPr>
              <a:t>izleyin</a:t>
            </a:r>
            <a:r>
              <a:rPr lang="en-US" sz="1600" b="1" dirty="0">
                <a:solidFill>
                  <a:schemeClr val="bg1"/>
                </a:solidFill>
              </a:rPr>
              <a:t>: </a:t>
            </a:r>
            <a:endParaRPr lang="tr-TR" sz="1600" b="1" dirty="0">
              <a:solidFill>
                <a:schemeClr val="bg1"/>
              </a:solidFill>
            </a:endParaRPr>
          </a:p>
        </p:txBody>
      </p:sp>
      <p:sp>
        <p:nvSpPr>
          <p:cNvPr id="7" name="Dikdörtgen 6"/>
          <p:cNvSpPr/>
          <p:nvPr/>
        </p:nvSpPr>
        <p:spPr>
          <a:xfrm>
            <a:off x="413655" y="1986042"/>
            <a:ext cx="7263495" cy="4031873"/>
          </a:xfrm>
          <a:prstGeom prst="rect">
            <a:avLst/>
          </a:prstGeom>
        </p:spPr>
        <p:txBody>
          <a:bodyPr wrap="square">
            <a:spAutoFit/>
          </a:bodyPr>
          <a:lstStyle/>
          <a:p>
            <a:pPr algn="just"/>
            <a:r>
              <a:rPr lang="tr-TR" sz="1600" b="1" dirty="0">
                <a:solidFill>
                  <a:schemeClr val="accent1"/>
                </a:solidFill>
              </a:rPr>
              <a:t>1. </a:t>
            </a:r>
            <a:r>
              <a:rPr lang="en-US" sz="1600" b="1" dirty="0">
                <a:solidFill>
                  <a:schemeClr val="accent1"/>
                </a:solidFill>
              </a:rPr>
              <a:t>Alternatiflerinizi listeleyin</a:t>
            </a:r>
            <a:r>
              <a:rPr lang="tr-TR" sz="1600" b="1" dirty="0">
                <a:solidFill>
                  <a:schemeClr val="accent1"/>
                </a:solidFill>
              </a:rPr>
              <a:t>: </a:t>
            </a:r>
            <a:r>
              <a:rPr lang="en-US" sz="1600" dirty="0">
                <a:solidFill>
                  <a:schemeClr val="accent1"/>
                </a:solidFill>
              </a:rPr>
              <a:t>Mevcut müzakerelerin çıkmaza girmesi halinde kullanabileceğiniz tüm alternatifleri düşünün. Anlaşmasız seçenekleriniz nelerdir? </a:t>
            </a:r>
            <a:endParaRPr lang="tr-TR" sz="1600" dirty="0">
              <a:solidFill>
                <a:schemeClr val="accent1"/>
              </a:solidFill>
            </a:endParaRPr>
          </a:p>
          <a:p>
            <a:endParaRPr lang="en-US" sz="1600" dirty="0">
              <a:solidFill>
                <a:schemeClr val="accent1"/>
              </a:solidFill>
            </a:endParaRPr>
          </a:p>
          <a:p>
            <a:pPr algn="just"/>
            <a:r>
              <a:rPr lang="tr-TR" sz="1600" b="1" dirty="0">
                <a:solidFill>
                  <a:schemeClr val="accent1"/>
                </a:solidFill>
              </a:rPr>
              <a:t>2. </a:t>
            </a:r>
            <a:r>
              <a:rPr lang="en-US" sz="1600" b="1" dirty="0">
                <a:solidFill>
                  <a:schemeClr val="accent1"/>
                </a:solidFill>
              </a:rPr>
              <a:t>Alternatiflerinizi değerlendirin</a:t>
            </a:r>
            <a:r>
              <a:rPr lang="tr-TR" sz="1600" b="1" dirty="0">
                <a:solidFill>
                  <a:schemeClr val="accent1"/>
                </a:solidFill>
              </a:rPr>
              <a:t>: </a:t>
            </a:r>
            <a:r>
              <a:rPr lang="en-US" sz="1600" dirty="0">
                <a:solidFill>
                  <a:schemeClr val="accent1"/>
                </a:solidFill>
              </a:rPr>
              <a:t>Her bir seçeneği inceleyin ve her birinin peşinden gitmenin değerini hesaplayın.</a:t>
            </a:r>
            <a:endParaRPr lang="tr-TR" sz="1600" dirty="0">
              <a:solidFill>
                <a:schemeClr val="accent1"/>
              </a:solidFill>
            </a:endParaRPr>
          </a:p>
          <a:p>
            <a:endParaRPr lang="en-US" sz="1600" dirty="0">
              <a:solidFill>
                <a:schemeClr val="accent1"/>
              </a:solidFill>
            </a:endParaRPr>
          </a:p>
          <a:p>
            <a:pPr algn="just"/>
            <a:r>
              <a:rPr lang="tr-TR" sz="1600" b="1" dirty="0">
                <a:solidFill>
                  <a:schemeClr val="accent1"/>
                </a:solidFill>
              </a:rPr>
              <a:t>3. </a:t>
            </a:r>
            <a:r>
              <a:rPr lang="en-US" sz="1600" b="1" dirty="0">
                <a:solidFill>
                  <a:schemeClr val="accent1"/>
                </a:solidFill>
              </a:rPr>
              <a:t>BATNA'nızı belirleyin</a:t>
            </a:r>
            <a:r>
              <a:rPr lang="tr-TR" sz="1600" b="1" dirty="0">
                <a:solidFill>
                  <a:schemeClr val="accent1"/>
                </a:solidFill>
              </a:rPr>
              <a:t>: </a:t>
            </a:r>
            <a:r>
              <a:rPr lang="en-US" sz="1600" dirty="0">
                <a:solidFill>
                  <a:schemeClr val="accent1"/>
                </a:solidFill>
              </a:rPr>
              <a:t>Sizin için en yüksek beklenen değere sahip olacak bir hareket tarzı seçin. Bu sizin BATNA'nızdır - mevcut müzakerenin başarısız olması halinde izlemeniz gereken yol.</a:t>
            </a:r>
            <a:endParaRPr lang="tr-TR" sz="1600" dirty="0">
              <a:solidFill>
                <a:schemeClr val="accent1"/>
              </a:solidFill>
            </a:endParaRPr>
          </a:p>
          <a:p>
            <a:endParaRPr lang="en-US" sz="1600" dirty="0">
              <a:solidFill>
                <a:schemeClr val="accent1"/>
              </a:solidFill>
            </a:endParaRPr>
          </a:p>
          <a:p>
            <a:pPr algn="just"/>
            <a:r>
              <a:rPr lang="tr-TR" sz="1600" b="1" dirty="0">
                <a:solidFill>
                  <a:schemeClr val="accent1"/>
                </a:solidFill>
              </a:rPr>
              <a:t>4. </a:t>
            </a:r>
            <a:r>
              <a:rPr lang="en-US" sz="1600" b="1" dirty="0">
                <a:solidFill>
                  <a:schemeClr val="accent1"/>
                </a:solidFill>
              </a:rPr>
              <a:t>Rezervasyon değerinizi hesaplayın</a:t>
            </a:r>
            <a:r>
              <a:rPr lang="tr-TR" sz="1600" b="1" dirty="0">
                <a:solidFill>
                  <a:schemeClr val="accent1"/>
                </a:solidFill>
              </a:rPr>
              <a:t>: </a:t>
            </a:r>
            <a:r>
              <a:rPr lang="en-US" sz="1600" dirty="0">
                <a:solidFill>
                  <a:schemeClr val="accent1"/>
                </a:solidFill>
              </a:rPr>
              <a:t>Artık BATNA'nızı bildiğinize göre, rezervasyon değerinizi hesaplayın - kabul etmeye istekli olduğunuz en düşük değerli anlaşma. Size teklif edilen anlaşmanın değeri rezervasyon değerinizden düşükse, teklifi reddetmeniz ve BATNA'nızın peşinden gitmeniz daha iyi olacaktır. Nihai teklif rezervasyon değerinizden yüksekse, teklifi kabul etmelisiniz</a:t>
            </a:r>
            <a:r>
              <a:rPr lang="sl-SI" sz="1600" dirty="0">
                <a:solidFill>
                  <a:schemeClr val="accent1"/>
                </a:solidFill>
              </a:rPr>
              <a:t>.</a:t>
            </a:r>
            <a:endParaRPr lang="en-US" sz="1600" dirty="0">
              <a:solidFill>
                <a:schemeClr val="accent1"/>
              </a:solidFill>
            </a:endParaRPr>
          </a:p>
        </p:txBody>
      </p:sp>
      <p:sp>
        <p:nvSpPr>
          <p:cNvPr id="4" name="TextBox 3">
            <a:extLst>
              <a:ext uri="{FF2B5EF4-FFF2-40B4-BE49-F238E27FC236}">
                <a16:creationId xmlns:a16="http://schemas.microsoft.com/office/drawing/2014/main" id="{E1704F3C-AB8B-216E-7132-B3AD46346FDA}"/>
              </a:ext>
            </a:extLst>
          </p:cNvPr>
          <p:cNvSpPr txBox="1"/>
          <p:nvPr/>
        </p:nvSpPr>
        <p:spPr>
          <a:xfrm>
            <a:off x="7793005" y="5817860"/>
            <a:ext cx="4082375" cy="400110"/>
          </a:xfrm>
          <a:prstGeom prst="rect">
            <a:avLst/>
          </a:prstGeom>
          <a:noFill/>
        </p:spPr>
        <p:txBody>
          <a:bodyPr wrap="square" rtlCol="0">
            <a:spAutoFit/>
          </a:bodyPr>
          <a:lstStyle/>
          <a:p>
            <a:r>
              <a:rPr lang="sl-SI" sz="1000" dirty="0" err="1">
                <a:solidFill>
                  <a:schemeClr val="accent1"/>
                </a:solidFill>
              </a:rPr>
              <a:t>Kaynak</a:t>
            </a:r>
            <a:r>
              <a:rPr lang="sl-SI" sz="1000" dirty="0">
                <a:solidFill>
                  <a:schemeClr val="accent1"/>
                </a:solidFill>
              </a:rPr>
              <a:t>: </a:t>
            </a:r>
            <a:r>
              <a:rPr lang="en-US" sz="1000" i="0" dirty="0">
                <a:solidFill>
                  <a:schemeClr val="accent1"/>
                </a:solidFill>
                <a:effectLst/>
              </a:rPr>
              <a:t>Önce Farklılaştır </a:t>
            </a:r>
            <a:r>
              <a:rPr lang="tr-TR" sz="1000" i="0" dirty="0">
                <a:solidFill>
                  <a:schemeClr val="accent1"/>
                </a:solidFill>
                <a:effectLst/>
              </a:rPr>
              <a:t>- </a:t>
            </a:r>
            <a:r>
              <a:rPr lang="en-US" sz="1000" i="0" dirty="0">
                <a:solidFill>
                  <a:schemeClr val="accent1"/>
                </a:solidFill>
                <a:effectLst/>
              </a:rPr>
              <a:t>Sonra BATNA Müzakere </a:t>
            </a:r>
            <a:r>
              <a:rPr lang="sl-SI" sz="1000" i="1" dirty="0">
                <a:solidFill>
                  <a:schemeClr val="accent1"/>
                </a:solidFill>
                <a:latin typeface="Raleway "/>
              </a:rPr>
              <a:t>Stratejisi </a:t>
            </a:r>
            <a:r>
              <a:rPr lang="sl-SI" sz="1000" i="0" dirty="0" err="1">
                <a:solidFill>
                  <a:schemeClr val="accent1"/>
                </a:solidFill>
                <a:effectLst/>
              </a:rPr>
              <a:t>ile </a:t>
            </a:r>
            <a:r>
              <a:rPr lang="en-US" sz="1000" i="0" dirty="0">
                <a:solidFill>
                  <a:schemeClr val="accent1"/>
                </a:solidFill>
                <a:effectLst/>
              </a:rPr>
              <a:t>Müzakere Et  </a:t>
            </a:r>
            <a:endParaRPr lang="sl-SI" sz="1000" dirty="0">
              <a:solidFill>
                <a:schemeClr val="accent1"/>
              </a:solidFill>
            </a:endParaRPr>
          </a:p>
        </p:txBody>
      </p:sp>
      <p:pic>
        <p:nvPicPr>
          <p:cNvPr id="3" name="Çevrimiçi Medya 2" title="First Differentiate Then Negotiate I BATNA Negotiation Strategy">
            <a:hlinkClick r:id="" action="ppaction://media"/>
            <a:extLst>
              <a:ext uri="{FF2B5EF4-FFF2-40B4-BE49-F238E27FC236}">
                <a16:creationId xmlns:a16="http://schemas.microsoft.com/office/drawing/2014/main" id="{E2C590BB-B5C8-3A01-315F-BC0E097E53A1}"/>
              </a:ext>
            </a:extLst>
          </p:cNvPr>
          <p:cNvPicPr>
            <a:picLocks noRot="1" noChangeAspect="1"/>
          </p:cNvPicPr>
          <p:nvPr>
            <a:videoFile r:link="rId1"/>
          </p:nvPr>
        </p:nvPicPr>
        <p:blipFill>
          <a:blip r:embed="rId4"/>
          <a:stretch>
            <a:fillRect/>
          </a:stretch>
        </p:blipFill>
        <p:spPr>
          <a:xfrm>
            <a:off x="7832083" y="3397968"/>
            <a:ext cx="4022460" cy="2270913"/>
          </a:xfrm>
          <a:prstGeom prst="rect">
            <a:avLst/>
          </a:prstGeom>
        </p:spPr>
      </p:pic>
      <p:sp>
        <p:nvSpPr>
          <p:cNvPr id="10" name="Rettangolo con angoli arrotondati 12">
            <a:extLst>
              <a:ext uri="{FF2B5EF4-FFF2-40B4-BE49-F238E27FC236}">
                <a16:creationId xmlns:a16="http://schemas.microsoft.com/office/drawing/2014/main" id="{8A44E36F-29B5-6402-AF25-12270D4D39CB}"/>
              </a:ext>
            </a:extLst>
          </p:cNvPr>
          <p:cNvSpPr/>
          <p:nvPr/>
        </p:nvSpPr>
        <p:spPr>
          <a:xfrm>
            <a:off x="8602862" y="1986042"/>
            <a:ext cx="2766467" cy="956166"/>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tr-TR" sz="1200" b="0" i="0" dirty="0">
              <a:solidFill>
                <a:srgbClr val="131313"/>
              </a:solidFill>
              <a:effectLst/>
            </a:endParaRPr>
          </a:p>
          <a:p>
            <a:pPr algn="ctr"/>
            <a:r>
              <a:rPr lang="en-US" sz="1200" b="0" i="0" dirty="0">
                <a:solidFill>
                  <a:srgbClr val="131313"/>
                </a:solidFill>
                <a:effectLst/>
              </a:rPr>
              <a:t>Bu videoda, Müzakere Edilmiş Anlaşmaya En İyi Alternatifin (BATNA) nasıl uygulanacağına dair değerli sırları öğreneceksiniz</a:t>
            </a:r>
            <a:endParaRPr lang="en-GB" sz="1200" dirty="0">
              <a:solidFill>
                <a:schemeClr val="accent1"/>
              </a:solidFill>
            </a:endParaRPr>
          </a:p>
        </p:txBody>
      </p:sp>
      <p:sp>
        <p:nvSpPr>
          <p:cNvPr id="11" name="Freccia in giù 2">
            <a:extLst>
              <a:ext uri="{FF2B5EF4-FFF2-40B4-BE49-F238E27FC236}">
                <a16:creationId xmlns:a16="http://schemas.microsoft.com/office/drawing/2014/main" id="{BD8BA953-6FB0-0EE8-7044-F70ED404F40B}"/>
              </a:ext>
            </a:extLst>
          </p:cNvPr>
          <p:cNvSpPr/>
          <p:nvPr/>
        </p:nvSpPr>
        <p:spPr>
          <a:xfrm>
            <a:off x="9843313" y="3007376"/>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spTree>
    <p:extLst>
      <p:ext uri="{BB962C8B-B14F-4D97-AF65-F5344CB8AC3E}">
        <p14:creationId xmlns:p14="http://schemas.microsoft.com/office/powerpoint/2010/main" val="2625711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extLst>
    <p:ext uri="{6950BFC3-D8DA-4A85-94F7-54DA5524770B}">
      <p188:commentRel xmlns:p188="http://schemas.microsoft.com/office/powerpoint/2018/8/main" r:id="rId3"/>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yagram 2">
            <a:extLst>
              <a:ext uri="{FF2B5EF4-FFF2-40B4-BE49-F238E27FC236}">
                <a16:creationId xmlns:a16="http://schemas.microsoft.com/office/drawing/2014/main" id="{0491FF46-CE3C-4514-46F9-5C640FCDC843}"/>
              </a:ext>
            </a:extLst>
          </p:cNvPr>
          <p:cNvGraphicFramePr/>
          <p:nvPr>
            <p:extLst>
              <p:ext uri="{D42A27DB-BD31-4B8C-83A1-F6EECF244321}">
                <p14:modId xmlns:p14="http://schemas.microsoft.com/office/powerpoint/2010/main" val="905977055"/>
              </p:ext>
            </p:extLst>
          </p:nvPr>
        </p:nvGraphicFramePr>
        <p:xfrm>
          <a:off x="559220" y="1145309"/>
          <a:ext cx="10136490" cy="48490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Metin kutusu 3">
            <a:extLst>
              <a:ext uri="{FF2B5EF4-FFF2-40B4-BE49-F238E27FC236}">
                <a16:creationId xmlns:a16="http://schemas.microsoft.com/office/drawing/2014/main" id="{F07E45CD-13A4-DD97-0660-A6AA6D6F3A76}"/>
              </a:ext>
            </a:extLst>
          </p:cNvPr>
          <p:cNvSpPr txBox="1"/>
          <p:nvPr/>
        </p:nvSpPr>
        <p:spPr>
          <a:xfrm>
            <a:off x="280160" y="323590"/>
            <a:ext cx="10415549" cy="615553"/>
          </a:xfrm>
          <a:prstGeom prst="rect">
            <a:avLst/>
          </a:prstGeom>
          <a:noFill/>
        </p:spPr>
        <p:txBody>
          <a:bodyPr wrap="square">
            <a:spAutoFit/>
          </a:bodyPr>
          <a:lstStyle/>
          <a:p>
            <a:pPr algn="just" defTabSz="457200"/>
            <a:r>
              <a:rPr lang="tr-TR" sz="3400" b="1" dirty="0">
                <a:solidFill>
                  <a:schemeClr val="accent3">
                    <a:lumMod val="75000"/>
                  </a:schemeClr>
                </a:solidFill>
                <a:latin typeface="Raleway "/>
                <a:ea typeface="Noto Sans" panose="020B0502040504020204" pitchFamily="34" charset="0"/>
                <a:cs typeface="Noto Sans" panose="020B0502040504020204" pitchFamily="34" charset="0"/>
              </a:rPr>
              <a:t> İş başarısı için  müzakere stratejileri 1/3 </a:t>
            </a:r>
          </a:p>
        </p:txBody>
      </p:sp>
    </p:spTree>
    <p:extLst>
      <p:ext uri="{BB962C8B-B14F-4D97-AF65-F5344CB8AC3E}">
        <p14:creationId xmlns:p14="http://schemas.microsoft.com/office/powerpoint/2010/main" val="2613456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96EA38-2B6F-74B7-166A-0C9C132B599D}"/>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2E673C06-97C6-816F-3728-43D2C6910269}"/>
              </a:ext>
            </a:extLst>
          </p:cNvPr>
          <p:cNvSpPr txBox="1"/>
          <p:nvPr/>
        </p:nvSpPr>
        <p:spPr>
          <a:xfrm>
            <a:off x="308447" y="1437242"/>
            <a:ext cx="11408849" cy="1077218"/>
          </a:xfrm>
          <a:prstGeom prst="rect">
            <a:avLst/>
          </a:prstGeom>
          <a:noFill/>
        </p:spPr>
        <p:txBody>
          <a:bodyPr wrap="square">
            <a:spAutoFit/>
          </a:bodyPr>
          <a:lstStyle/>
          <a:p>
            <a:pPr algn="just" defTabSz="457200">
              <a:spcBef>
                <a:spcPts val="600"/>
              </a:spcBef>
              <a:spcAft>
                <a:spcPts val="600"/>
              </a:spcAft>
            </a:pPr>
            <a:r>
              <a:rPr lang="en-GB" sz="1600" dirty="0">
                <a:solidFill>
                  <a:prstClr val="black"/>
                </a:solidFill>
                <a:ea typeface="Noto Sans" panose="020B0502040504020204" pitchFamily="34" charset="0"/>
                <a:cs typeface="Noto Sans" panose="020B0502040504020204" pitchFamily="34" charset="0"/>
              </a:rPr>
              <a:t>Çoğu müzakere sırasında müzakereciler </a:t>
            </a:r>
            <a:r>
              <a:rPr lang="en-GB" sz="1600" b="1" dirty="0">
                <a:solidFill>
                  <a:prstClr val="black"/>
                </a:solidFill>
                <a:ea typeface="Noto Sans" panose="020B0502040504020204" pitchFamily="34" charset="0"/>
                <a:cs typeface="Noto Sans" panose="020B0502040504020204" pitchFamily="34" charset="0"/>
              </a:rPr>
              <a:t>sadece strateji uygulamakla kalmaz, aynı zamanda müzakere yöntemlerini de kullanırlar</a:t>
            </a:r>
            <a:r>
              <a:rPr lang="en-GB" sz="1600" dirty="0">
                <a:solidFill>
                  <a:prstClr val="black"/>
                </a:solidFill>
                <a:ea typeface="Noto Sans" panose="020B0502040504020204" pitchFamily="34" charset="0"/>
                <a:cs typeface="Noto Sans" panose="020B0502040504020204" pitchFamily="34" charset="0"/>
              </a:rPr>
              <a:t>. Tüm müzakerecilerin bunların bilincinde olması önemlidir. Bu stratejileri etkili bir şekilde kullanmak ve aynı zamanda bir müzakereciye karşı kullanıldıklarında doğrudan onlara hitap etmek çok önemlidir. Bu yöntemler çoğunlukla karşı tarafa karşı bir avantaj elde etmek için kullanılır.</a:t>
            </a:r>
          </a:p>
        </p:txBody>
      </p:sp>
      <p:sp>
        <p:nvSpPr>
          <p:cNvPr id="4" name="Metin kutusu 3">
            <a:extLst>
              <a:ext uri="{FF2B5EF4-FFF2-40B4-BE49-F238E27FC236}">
                <a16:creationId xmlns:a16="http://schemas.microsoft.com/office/drawing/2014/main" id="{722D711A-79A2-C6BB-4451-6A87C0A06D60}"/>
              </a:ext>
            </a:extLst>
          </p:cNvPr>
          <p:cNvSpPr txBox="1"/>
          <p:nvPr/>
        </p:nvSpPr>
        <p:spPr>
          <a:xfrm>
            <a:off x="391575" y="2821446"/>
            <a:ext cx="7647270" cy="3046988"/>
          </a:xfrm>
          <a:prstGeom prst="rect">
            <a:avLst/>
          </a:prstGeom>
          <a:noFill/>
        </p:spPr>
        <p:txBody>
          <a:bodyPr wrap="square" lIns="91440" tIns="45720" rIns="91440" bIns="45720" anchor="t">
            <a:spAutoFit/>
          </a:bodyPr>
          <a:lstStyle/>
          <a:p>
            <a:pPr lvl="0" algn="just" defTabSz="457200"/>
            <a:r>
              <a:rPr lang="tr-TR" sz="1600" b="1" dirty="0" err="1">
                <a:solidFill>
                  <a:schemeClr val="bg1">
                    <a:lumMod val="75000"/>
                  </a:schemeClr>
                </a:solidFill>
                <a:ea typeface="Noto Sans"/>
                <a:cs typeface="Noto Sans"/>
              </a:rPr>
              <a:t>Müzakere stratejileri</a:t>
            </a:r>
            <a:endParaRPr lang="tr-TR" sz="1600" dirty="0">
              <a:solidFill>
                <a:schemeClr val="bg1">
                  <a:lumMod val="75000"/>
                </a:schemeClr>
              </a:solidFill>
              <a:highlight>
                <a:srgbClr val="FFFF00"/>
              </a:highlight>
              <a:ea typeface="Noto Sans"/>
              <a:cs typeface="Noto Sans"/>
            </a:endParaRPr>
          </a:p>
          <a:p>
            <a:pPr algn="just" defTabSz="457200"/>
            <a:endParaRPr lang="tr-TR" sz="1600" b="1" dirty="0">
              <a:solidFill>
                <a:prstClr val="black"/>
              </a:solidFill>
              <a:ea typeface="Noto Sans" panose="020B0502040504020204" pitchFamily="34" charset="0"/>
              <a:cs typeface="Noto Sans" panose="020B0502040504020204" pitchFamily="34" charset="0"/>
            </a:endParaRPr>
          </a:p>
          <a:p>
            <a:pPr algn="just" defTabSz="457200"/>
            <a:r>
              <a:rPr lang="tr-TR" sz="1600" b="1" dirty="0" err="1">
                <a:solidFill>
                  <a:prstClr val="black"/>
                </a:solidFill>
                <a:ea typeface="Noto Sans"/>
                <a:cs typeface="Noto Sans"/>
              </a:rPr>
              <a:t>Nibbling</a:t>
            </a:r>
            <a:r>
              <a:rPr lang="tr-TR" sz="1600" b="1" dirty="0">
                <a:solidFill>
                  <a:prstClr val="black"/>
                </a:solidFill>
                <a:ea typeface="Noto Sans"/>
                <a:cs typeface="Noto Sans"/>
              </a:rPr>
              <a:t>: </a:t>
            </a:r>
            <a:r>
              <a:rPr lang="tr-TR" sz="1600" dirty="0" err="1">
                <a:solidFill>
                  <a:prstClr val="black"/>
                </a:solidFill>
                <a:ea typeface="Noto Sans"/>
                <a:cs typeface="Noto Sans"/>
              </a:rPr>
              <a:t>Nibble ya da diğer </a:t>
            </a:r>
            <a:r>
              <a:rPr lang="tr-TR" sz="1600" dirty="0">
                <a:solidFill>
                  <a:prstClr val="black"/>
                </a:solidFill>
                <a:ea typeface="Noto Sans"/>
                <a:cs typeface="Noto Sans"/>
              </a:rPr>
              <a:t>adıyla</a:t>
            </a:r>
            <a:r>
              <a:rPr lang="tr-TR" sz="1600" dirty="0" err="1">
                <a:solidFill>
                  <a:prstClr val="black"/>
                </a:solidFill>
                <a:ea typeface="Noto Sans"/>
                <a:cs typeface="Noto Sans"/>
              </a:rPr>
              <a:t> eklenti</a:t>
            </a:r>
            <a:r>
              <a:rPr lang="tr-TR" sz="1600" dirty="0">
                <a:solidFill>
                  <a:prstClr val="black"/>
                </a:solidFill>
                <a:ea typeface="Noto Sans"/>
                <a:cs typeface="Noto Sans"/>
              </a:rPr>
              <a:t>, </a:t>
            </a:r>
            <a:r>
              <a:rPr lang="tr-TR" sz="1600" dirty="0" err="1">
                <a:solidFill>
                  <a:prstClr val="black"/>
                </a:solidFill>
                <a:ea typeface="Noto Sans"/>
                <a:cs typeface="Noto Sans"/>
              </a:rPr>
              <a:t>satış görevlileri arasında en </a:t>
            </a:r>
            <a:r>
              <a:rPr lang="tr-TR" sz="1600" dirty="0">
                <a:solidFill>
                  <a:prstClr val="black"/>
                </a:solidFill>
                <a:ea typeface="Noto Sans"/>
                <a:cs typeface="Noto Sans"/>
              </a:rPr>
              <a:t>popüler </a:t>
            </a:r>
            <a:r>
              <a:rPr lang="tr-TR" sz="1600" dirty="0" err="1">
                <a:solidFill>
                  <a:prstClr val="black"/>
                </a:solidFill>
                <a:ea typeface="Noto Sans"/>
                <a:cs typeface="Noto Sans"/>
              </a:rPr>
              <a:t>taktiklerden </a:t>
            </a:r>
            <a:r>
              <a:rPr lang="tr-TR" sz="1600" dirty="0">
                <a:solidFill>
                  <a:prstClr val="black"/>
                </a:solidFill>
                <a:ea typeface="Noto Sans"/>
                <a:cs typeface="Noto Sans"/>
              </a:rPr>
              <a:t>biridir. </a:t>
            </a:r>
            <a:r>
              <a:rPr lang="tr-TR" sz="1600" dirty="0" err="1">
                <a:solidFill>
                  <a:prstClr val="black"/>
                </a:solidFill>
                <a:ea typeface="Noto Sans"/>
                <a:cs typeface="Noto Sans"/>
              </a:rPr>
              <a:t>Nibble</a:t>
            </a:r>
            <a:r>
              <a:rPr lang="tr-TR" sz="1600" dirty="0">
                <a:solidFill>
                  <a:prstClr val="black"/>
                </a:solidFill>
                <a:ea typeface="Noto Sans"/>
                <a:cs typeface="Noto Sans"/>
              </a:rPr>
              <a:t>, bir </a:t>
            </a:r>
            <a:r>
              <a:rPr lang="tr-TR" sz="1600" dirty="0" err="1">
                <a:solidFill>
                  <a:prstClr val="black"/>
                </a:solidFill>
                <a:ea typeface="Noto Sans"/>
                <a:cs typeface="Noto Sans"/>
              </a:rPr>
              <a:t>anlaşma yapıldıktan sonra kullanılır</a:t>
            </a:r>
            <a:r>
              <a:rPr lang="tr-TR" sz="1600" dirty="0">
                <a:solidFill>
                  <a:prstClr val="black"/>
                </a:solidFill>
                <a:ea typeface="Noto Sans"/>
                <a:cs typeface="Noto Sans"/>
              </a:rPr>
              <a:t>. </a:t>
            </a:r>
            <a:r>
              <a:rPr lang="tr-TR" sz="1600" dirty="0" err="1">
                <a:solidFill>
                  <a:prstClr val="black"/>
                </a:solidFill>
                <a:ea typeface="Noto Sans"/>
                <a:cs typeface="Noto Sans"/>
              </a:rPr>
              <a:t>Bu taktik</a:t>
            </a:r>
            <a:r>
              <a:rPr lang="tr-TR" sz="1600" dirty="0">
                <a:solidFill>
                  <a:prstClr val="black"/>
                </a:solidFill>
                <a:ea typeface="Noto Sans"/>
                <a:cs typeface="Noto Sans"/>
              </a:rPr>
              <a:t>, </a:t>
            </a:r>
            <a:r>
              <a:rPr lang="tr-TR" sz="1600" dirty="0" err="1">
                <a:solidFill>
                  <a:prstClr val="black"/>
                </a:solidFill>
                <a:ea typeface="Noto Sans"/>
                <a:cs typeface="Noto Sans"/>
              </a:rPr>
              <a:t>anlaşmaya eklenen ek </a:t>
            </a:r>
            <a:r>
              <a:rPr lang="tr-TR" sz="1600" dirty="0">
                <a:solidFill>
                  <a:prstClr val="black"/>
                </a:solidFill>
                <a:ea typeface="Noto Sans"/>
                <a:cs typeface="Noto Sans"/>
              </a:rPr>
              <a:t>bir </a:t>
            </a:r>
            <a:r>
              <a:rPr lang="tr-TR" sz="1600" dirty="0" err="1">
                <a:solidFill>
                  <a:prstClr val="black"/>
                </a:solidFill>
                <a:ea typeface="Noto Sans"/>
                <a:cs typeface="Noto Sans"/>
              </a:rPr>
              <a:t>maliyet kalemi nedeniyle eklenti olarak adlandırılır</a:t>
            </a:r>
            <a:r>
              <a:rPr lang="tr-TR" sz="1600" dirty="0">
                <a:solidFill>
                  <a:prstClr val="black"/>
                </a:solidFill>
                <a:ea typeface="Noto Sans"/>
                <a:cs typeface="Noto Sans"/>
              </a:rPr>
              <a:t>; </a:t>
            </a:r>
            <a:r>
              <a:rPr lang="tr-TR" sz="1600" dirty="0" err="1">
                <a:solidFill>
                  <a:prstClr val="black"/>
                </a:solidFill>
                <a:ea typeface="Noto Sans"/>
                <a:cs typeface="Noto Sans"/>
              </a:rPr>
              <a:t>örneğin fiyat </a:t>
            </a:r>
            <a:r>
              <a:rPr lang="tr-TR" sz="1600" dirty="0">
                <a:solidFill>
                  <a:prstClr val="black"/>
                </a:solidFill>
                <a:ea typeface="Noto Sans"/>
                <a:cs typeface="Noto Sans"/>
              </a:rPr>
              <a:t>1.000 $ olarak </a:t>
            </a:r>
            <a:r>
              <a:rPr lang="tr-TR" sz="1600" dirty="0" err="1">
                <a:solidFill>
                  <a:prstClr val="black"/>
                </a:solidFill>
                <a:ea typeface="Noto Sans"/>
                <a:cs typeface="Noto Sans"/>
              </a:rPr>
              <a:t>kararlaştırılmıştır</a:t>
            </a:r>
            <a:r>
              <a:rPr lang="tr-TR" sz="1600" dirty="0">
                <a:solidFill>
                  <a:prstClr val="black"/>
                </a:solidFill>
                <a:ea typeface="Noto Sans"/>
                <a:cs typeface="Noto Sans"/>
              </a:rPr>
              <a:t>, ancak </a:t>
            </a:r>
            <a:r>
              <a:rPr lang="tr-TR" sz="1600" dirty="0" err="1">
                <a:solidFill>
                  <a:prstClr val="black"/>
                </a:solidFill>
                <a:ea typeface="Noto Sans"/>
                <a:cs typeface="Noto Sans"/>
              </a:rPr>
              <a:t>aniden teslimat için </a:t>
            </a:r>
            <a:r>
              <a:rPr lang="tr-TR" sz="1600" dirty="0">
                <a:solidFill>
                  <a:prstClr val="black"/>
                </a:solidFill>
                <a:ea typeface="Noto Sans"/>
                <a:cs typeface="Noto Sans"/>
              </a:rPr>
              <a:t>50 $ </a:t>
            </a:r>
            <a:r>
              <a:rPr lang="tr-TR" sz="1600" dirty="0" err="1">
                <a:solidFill>
                  <a:prstClr val="black"/>
                </a:solidFill>
                <a:ea typeface="Noto Sans"/>
                <a:cs typeface="Noto Sans"/>
              </a:rPr>
              <a:t>ve kurulum için </a:t>
            </a:r>
            <a:r>
              <a:rPr lang="tr-TR" sz="1600" dirty="0">
                <a:solidFill>
                  <a:prstClr val="black"/>
                </a:solidFill>
                <a:ea typeface="Noto Sans"/>
                <a:cs typeface="Noto Sans"/>
              </a:rPr>
              <a:t>70 $ </a:t>
            </a:r>
            <a:r>
              <a:rPr lang="tr-TR" sz="1600" dirty="0" err="1">
                <a:solidFill>
                  <a:prstClr val="black"/>
                </a:solidFill>
                <a:ea typeface="Noto Sans"/>
                <a:cs typeface="Noto Sans"/>
              </a:rPr>
              <a:t>eklenmesi gerektiği bilgisi ortaya çıkar</a:t>
            </a:r>
            <a:r>
              <a:rPr lang="tr-TR" sz="1600" dirty="0">
                <a:solidFill>
                  <a:prstClr val="black"/>
                </a:solidFill>
                <a:ea typeface="Noto Sans"/>
                <a:cs typeface="Noto Sans"/>
              </a:rPr>
              <a:t>. </a:t>
            </a:r>
          </a:p>
          <a:p>
            <a:pPr algn="just" defTabSz="457200"/>
            <a:endParaRPr lang="tr-TR" sz="1600" dirty="0">
              <a:solidFill>
                <a:prstClr val="black"/>
              </a:solidFill>
              <a:ea typeface="Noto Sans" panose="020B0502040504020204" pitchFamily="34" charset="0"/>
              <a:cs typeface="Noto Sans" panose="020B0502040504020204" pitchFamily="34" charset="0"/>
            </a:endParaRPr>
          </a:p>
          <a:p>
            <a:pPr algn="just" defTabSz="457200"/>
            <a:r>
              <a:rPr lang="en-US" sz="1600" b="1" dirty="0">
                <a:solidFill>
                  <a:prstClr val="black"/>
                </a:solidFill>
                <a:ea typeface="Noto Sans"/>
                <a:cs typeface="Noto Sans"/>
              </a:rPr>
              <a:t>Daha yüksek otoritenin kullanımı</a:t>
            </a:r>
            <a:r>
              <a:rPr lang="tr-TR" sz="1600" b="1" dirty="0">
                <a:solidFill>
                  <a:prstClr val="black"/>
                </a:solidFill>
                <a:ea typeface="Noto Sans"/>
                <a:cs typeface="Noto Sans"/>
              </a:rPr>
              <a:t>: </a:t>
            </a:r>
            <a:r>
              <a:rPr lang="en-US" sz="1600" dirty="0">
                <a:solidFill>
                  <a:prstClr val="black"/>
                </a:solidFill>
                <a:ea typeface="Noto Sans"/>
                <a:cs typeface="Noto Sans"/>
              </a:rPr>
              <a:t>Müzakere sırasında, bir müzakereci sadece belirli konularda müzakere edebilir ve müzakere gücü daha yüksek bir otorite tarafından sınırlandırılır. Yetki sınırını aştığı için bazı bilgileri açıklayamaz. Nihai kararları alabilecek otoriteye başvurmalıdır.</a:t>
            </a:r>
            <a:endParaRPr lang="tr-TR" sz="1600" dirty="0">
              <a:solidFill>
                <a:prstClr val="black"/>
              </a:solidFill>
              <a:ea typeface="Noto Sans"/>
              <a:cs typeface="Noto Sans"/>
            </a:endParaRPr>
          </a:p>
        </p:txBody>
      </p:sp>
      <p:pic>
        <p:nvPicPr>
          <p:cNvPr id="5" name="Resim 4" descr="grafik, sanat, çizgi film içeren bir resim&#10;&#10;Açıklama otomatik olarak oluşturuldu">
            <a:extLst>
              <a:ext uri="{FF2B5EF4-FFF2-40B4-BE49-F238E27FC236}">
                <a16:creationId xmlns:a16="http://schemas.microsoft.com/office/drawing/2014/main" id="{00FAA18F-612D-7560-8464-00D3CCBAC6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90352" y="885839"/>
            <a:ext cx="9693392" cy="5452533"/>
          </a:xfrm>
          <a:prstGeom prst="rect">
            <a:avLst/>
          </a:prstGeom>
        </p:spPr>
      </p:pic>
      <p:sp>
        <p:nvSpPr>
          <p:cNvPr id="7" name="Metin kutusu 6">
            <a:extLst>
              <a:ext uri="{FF2B5EF4-FFF2-40B4-BE49-F238E27FC236}">
                <a16:creationId xmlns:a16="http://schemas.microsoft.com/office/drawing/2014/main" id="{03644E48-C065-BCC3-2CC7-C12C173EC921}"/>
              </a:ext>
            </a:extLst>
          </p:cNvPr>
          <p:cNvSpPr txBox="1"/>
          <p:nvPr/>
        </p:nvSpPr>
        <p:spPr>
          <a:xfrm>
            <a:off x="5899746" y="5023059"/>
            <a:ext cx="6966856" cy="246221"/>
          </a:xfrm>
          <a:prstGeom prst="rect">
            <a:avLst/>
          </a:prstGeom>
          <a:noFill/>
        </p:spPr>
        <p:txBody>
          <a:bodyPr wrap="square">
            <a:spAutoFit/>
          </a:bodyPr>
          <a:lstStyle/>
          <a:p>
            <a:pPr algn="ctr"/>
            <a:r>
              <a:rPr lang="en-US" sz="1000" dirty="0">
                <a:solidFill>
                  <a:schemeClr val="accent1"/>
                </a:solidFill>
              </a:rPr>
              <a:t>Resim </a:t>
            </a:r>
            <a:r>
              <a:rPr lang="tr-TR" sz="1000" dirty="0">
                <a:solidFill>
                  <a:schemeClr val="accent1"/>
                </a:solidFill>
              </a:rPr>
              <a:t>kaynağı: Istockphoto.com</a:t>
            </a:r>
          </a:p>
        </p:txBody>
      </p:sp>
      <p:sp>
        <p:nvSpPr>
          <p:cNvPr id="2" name="Metin kutusu 3">
            <a:extLst>
              <a:ext uri="{FF2B5EF4-FFF2-40B4-BE49-F238E27FC236}">
                <a16:creationId xmlns:a16="http://schemas.microsoft.com/office/drawing/2014/main" id="{4745EAEE-9DB3-AF84-690D-40D0858D91B4}"/>
              </a:ext>
            </a:extLst>
          </p:cNvPr>
          <p:cNvSpPr txBox="1"/>
          <p:nvPr/>
        </p:nvSpPr>
        <p:spPr>
          <a:xfrm>
            <a:off x="206269" y="514703"/>
            <a:ext cx="10415549" cy="615553"/>
          </a:xfrm>
          <a:prstGeom prst="rect">
            <a:avLst/>
          </a:prstGeom>
          <a:noFill/>
        </p:spPr>
        <p:txBody>
          <a:bodyPr wrap="square">
            <a:spAutoFit/>
          </a:bodyPr>
          <a:lstStyle/>
          <a:p>
            <a:pPr algn="just" defTabSz="457200"/>
            <a:r>
              <a:rPr lang="tr-TR" sz="3400" b="1" dirty="0">
                <a:solidFill>
                  <a:schemeClr val="accent3">
                    <a:lumMod val="75000"/>
                  </a:schemeClr>
                </a:solidFill>
                <a:latin typeface="Raleway "/>
                <a:ea typeface="Noto Sans" panose="020B0502040504020204" pitchFamily="34" charset="0"/>
                <a:cs typeface="Noto Sans" panose="020B0502040504020204" pitchFamily="34" charset="0"/>
              </a:rPr>
              <a:t> İş başarısı için  müzakere stratejileri 2/3 </a:t>
            </a:r>
          </a:p>
        </p:txBody>
      </p:sp>
    </p:spTree>
    <p:extLst>
      <p:ext uri="{BB962C8B-B14F-4D97-AF65-F5344CB8AC3E}">
        <p14:creationId xmlns:p14="http://schemas.microsoft.com/office/powerpoint/2010/main" val="27932439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62C091C3-8A1A-4366-90C0-47BD3B7E4E62}"/>
              </a:ext>
            </a:extLst>
          </p:cNvPr>
          <p:cNvSpPr txBox="1"/>
          <p:nvPr/>
        </p:nvSpPr>
        <p:spPr>
          <a:xfrm>
            <a:off x="324362" y="2075231"/>
            <a:ext cx="7292493" cy="830997"/>
          </a:xfrm>
          <a:prstGeom prst="rect">
            <a:avLst/>
          </a:prstGeom>
          <a:noFill/>
        </p:spPr>
        <p:txBody>
          <a:bodyPr wrap="square">
            <a:spAutoFit/>
          </a:bodyPr>
          <a:lstStyle/>
          <a:p>
            <a:pPr algn="just" defTabSz="457200"/>
            <a:r>
              <a:rPr lang="en-GB" sz="1600" b="1" dirty="0">
                <a:solidFill>
                  <a:prstClr val="black"/>
                </a:solidFill>
                <a:ea typeface="Noto Sans" panose="020B0502040504020204" pitchFamily="34" charset="0"/>
                <a:cs typeface="Noto Sans" panose="020B0502040504020204" pitchFamily="34" charset="0"/>
              </a:rPr>
              <a:t>Meşruiyetin gücü: </a:t>
            </a:r>
            <a:r>
              <a:rPr lang="en-GB" sz="1600" dirty="0">
                <a:solidFill>
                  <a:prstClr val="black"/>
                </a:solidFill>
                <a:ea typeface="Noto Sans" panose="020B0502040504020204" pitchFamily="34" charset="0"/>
                <a:cs typeface="Noto Sans" panose="020B0502040504020204" pitchFamily="34" charset="0"/>
              </a:rPr>
              <a:t>Müzakerecinin gücü, başkalarını ikna etmek için meşruiyet standartlarını kullandığında artar. Neyin içeri gireceğini ve neyin dışarıda kalacağını tanımlayan belgeleri hazırlamak her zaman faydalıdır.</a:t>
            </a:r>
          </a:p>
        </p:txBody>
      </p:sp>
      <p:sp>
        <p:nvSpPr>
          <p:cNvPr id="6" name="Metin kutusu 5">
            <a:extLst>
              <a:ext uri="{FF2B5EF4-FFF2-40B4-BE49-F238E27FC236}">
                <a16:creationId xmlns:a16="http://schemas.microsoft.com/office/drawing/2014/main" id="{DA2DF39C-AECE-DC80-AD49-51478D0C7B41}"/>
              </a:ext>
            </a:extLst>
          </p:cNvPr>
          <p:cNvSpPr txBox="1"/>
          <p:nvPr/>
        </p:nvSpPr>
        <p:spPr>
          <a:xfrm>
            <a:off x="324362" y="3225804"/>
            <a:ext cx="7292494" cy="1323439"/>
          </a:xfrm>
          <a:prstGeom prst="rect">
            <a:avLst/>
          </a:prstGeom>
          <a:noFill/>
        </p:spPr>
        <p:txBody>
          <a:bodyPr wrap="square">
            <a:spAutoFit/>
          </a:bodyPr>
          <a:lstStyle/>
          <a:p>
            <a:pPr algn="just" defTabSz="457200"/>
            <a:r>
              <a:rPr lang="en-GB" sz="1600" b="1" dirty="0">
                <a:solidFill>
                  <a:prstClr val="black"/>
                </a:solidFill>
                <a:ea typeface="Noto Sans" panose="020B0502040504020204" pitchFamily="34" charset="0"/>
                <a:cs typeface="Noto Sans" panose="020B0502040504020204" pitchFamily="34" charset="0"/>
              </a:rPr>
              <a:t>Çekip gitme gücü </a:t>
            </a:r>
            <a:r>
              <a:rPr lang="en-GB" sz="1600" dirty="0">
                <a:solidFill>
                  <a:prstClr val="black"/>
                </a:solidFill>
                <a:ea typeface="Noto Sans" panose="020B0502040504020204" pitchFamily="34" charset="0"/>
                <a:cs typeface="Noto Sans" panose="020B0502040504020204" pitchFamily="34" charset="0"/>
              </a:rPr>
              <a:t>de iş müzakerelerinde en yaygın taktiklerden biridir. Ancak müzakereciler bu taktiği uygularken çok dikkatli olmalıdır çünkü bu taktik tüm müzakere sürecini bir anda çökertebilir. Müzakerelerdeki en büyük hata, bir müzakerecinin müzakerede bağlı olduğu ortaya çıktığında ve pazarlıkta çalışacak hiçbir şeyi olmadığında ortaya çıkar.</a:t>
            </a:r>
          </a:p>
        </p:txBody>
      </p:sp>
      <p:pic>
        <p:nvPicPr>
          <p:cNvPr id="3" name="Resim 2" descr="grafik, çizgi film, ekran görüntüsü içeren bir resim&#10;&#10;Açıklama otomatik olarak oluşturuldu">
            <a:extLst>
              <a:ext uri="{FF2B5EF4-FFF2-40B4-BE49-F238E27FC236}">
                <a16:creationId xmlns:a16="http://schemas.microsoft.com/office/drawing/2014/main" id="{85E27918-023A-2025-4DA4-17B47738E480}"/>
              </a:ext>
            </a:extLst>
          </p:cNvPr>
          <p:cNvPicPr>
            <a:picLocks noChangeAspect="1"/>
          </p:cNvPicPr>
          <p:nvPr/>
        </p:nvPicPr>
        <p:blipFill>
          <a:blip r:embed="rId2">
            <a:extLst>
              <a:ext uri="{28A0092B-C50C-407E-A947-70E740481C1C}">
                <a14:useLocalDpi xmlns:a14="http://schemas.microsoft.com/office/drawing/2010/main" val="0"/>
              </a:ext>
            </a:extLst>
          </a:blip>
          <a:srcRect l="31325" t="1512" r="2242" b="20115"/>
          <a:stretch/>
        </p:blipFill>
        <p:spPr>
          <a:xfrm>
            <a:off x="7400040" y="-56270"/>
            <a:ext cx="8099537" cy="5374824"/>
          </a:xfrm>
          <a:prstGeom prst="rect">
            <a:avLst/>
          </a:prstGeom>
        </p:spPr>
      </p:pic>
      <p:sp>
        <p:nvSpPr>
          <p:cNvPr id="7" name="Metin kutusu 6">
            <a:extLst>
              <a:ext uri="{FF2B5EF4-FFF2-40B4-BE49-F238E27FC236}">
                <a16:creationId xmlns:a16="http://schemas.microsoft.com/office/drawing/2014/main" id="{9804DD36-2EFB-FC86-7C6F-8B2EC173A1E9}"/>
              </a:ext>
            </a:extLst>
          </p:cNvPr>
          <p:cNvSpPr txBox="1"/>
          <p:nvPr/>
        </p:nvSpPr>
        <p:spPr>
          <a:xfrm>
            <a:off x="5902010" y="5232120"/>
            <a:ext cx="7963988" cy="246221"/>
          </a:xfrm>
          <a:prstGeom prst="rect">
            <a:avLst/>
          </a:prstGeom>
          <a:noFill/>
        </p:spPr>
        <p:txBody>
          <a:bodyPr wrap="square">
            <a:spAutoFit/>
          </a:bodyPr>
          <a:lstStyle/>
          <a:p>
            <a:pPr algn="ctr"/>
            <a:r>
              <a:rPr lang="en-US" sz="1000" dirty="0">
                <a:solidFill>
                  <a:schemeClr val="accent1"/>
                </a:solidFill>
              </a:rPr>
              <a:t>Resim </a:t>
            </a:r>
            <a:r>
              <a:rPr lang="tr-TR" sz="1000" dirty="0">
                <a:solidFill>
                  <a:schemeClr val="accent1"/>
                </a:solidFill>
              </a:rPr>
              <a:t>kaynağı: Istockphoto.com</a:t>
            </a:r>
          </a:p>
        </p:txBody>
      </p:sp>
      <p:sp>
        <p:nvSpPr>
          <p:cNvPr id="2" name="Metin kutusu 3">
            <a:extLst>
              <a:ext uri="{FF2B5EF4-FFF2-40B4-BE49-F238E27FC236}">
                <a16:creationId xmlns:a16="http://schemas.microsoft.com/office/drawing/2014/main" id="{229EE748-6603-DF82-ECF4-80ED31A6AB9A}"/>
              </a:ext>
            </a:extLst>
          </p:cNvPr>
          <p:cNvSpPr txBox="1"/>
          <p:nvPr/>
        </p:nvSpPr>
        <p:spPr>
          <a:xfrm>
            <a:off x="215696" y="505276"/>
            <a:ext cx="10415549" cy="615553"/>
          </a:xfrm>
          <a:prstGeom prst="rect">
            <a:avLst/>
          </a:prstGeom>
          <a:noFill/>
        </p:spPr>
        <p:txBody>
          <a:bodyPr wrap="square">
            <a:spAutoFit/>
          </a:bodyPr>
          <a:lstStyle/>
          <a:p>
            <a:pPr algn="just" defTabSz="457200"/>
            <a:r>
              <a:rPr lang="tr-TR" sz="3400" b="1" dirty="0">
                <a:solidFill>
                  <a:schemeClr val="accent3">
                    <a:lumMod val="75000"/>
                  </a:schemeClr>
                </a:solidFill>
                <a:latin typeface="Raleway "/>
                <a:ea typeface="Noto Sans" panose="020B0502040504020204" pitchFamily="34" charset="0"/>
                <a:cs typeface="Noto Sans" panose="020B0502040504020204" pitchFamily="34" charset="0"/>
              </a:rPr>
              <a:t> İş başarısı için  müzakere stratejileri 3/3 </a:t>
            </a:r>
          </a:p>
        </p:txBody>
      </p:sp>
    </p:spTree>
    <p:extLst>
      <p:ext uri="{BB962C8B-B14F-4D97-AF65-F5344CB8AC3E}">
        <p14:creationId xmlns:p14="http://schemas.microsoft.com/office/powerpoint/2010/main" val="36497392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550918-9008-F4A1-DD77-E9BF7E2B6669}"/>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B1FD9C1C-A812-A39C-CA23-F97822C95402}"/>
              </a:ext>
            </a:extLst>
          </p:cNvPr>
          <p:cNvSpPr>
            <a:spLocks noGrp="1"/>
          </p:cNvSpPr>
          <p:nvPr>
            <p:ph type="title"/>
          </p:nvPr>
        </p:nvSpPr>
        <p:spPr>
          <a:xfrm>
            <a:off x="290762" y="335924"/>
            <a:ext cx="11610475" cy="959822"/>
          </a:xfrm>
        </p:spPr>
        <p:txBody>
          <a:bodyPr>
            <a:normAutofit/>
          </a:bodyPr>
          <a:lstStyle/>
          <a:p>
            <a:r>
              <a:rPr lang="tr-TR" sz="3400" b="1" dirty="0"/>
              <a:t>2°</a:t>
            </a:r>
            <a:r>
              <a:rPr lang="en-US" sz="3400" b="1" dirty="0"/>
              <a:t>: </a:t>
            </a:r>
            <a:r>
              <a:rPr lang="tr-TR" sz="3400" b="1" dirty="0"/>
              <a:t>Stratejik ortaklık kurma ve geliştirme </a:t>
            </a:r>
            <a:r>
              <a:rPr lang="en-US" sz="3400" b="1" dirty="0"/>
              <a:t>- 1/2</a:t>
            </a:r>
          </a:p>
        </p:txBody>
      </p:sp>
      <p:sp>
        <p:nvSpPr>
          <p:cNvPr id="2" name="CasellaDiTesto 1">
            <a:extLst>
              <a:ext uri="{FF2B5EF4-FFF2-40B4-BE49-F238E27FC236}">
                <a16:creationId xmlns:a16="http://schemas.microsoft.com/office/drawing/2014/main" id="{52935053-2690-744B-582B-3094C6BB8668}"/>
              </a:ext>
            </a:extLst>
          </p:cNvPr>
          <p:cNvSpPr txBox="1"/>
          <p:nvPr/>
        </p:nvSpPr>
        <p:spPr>
          <a:xfrm>
            <a:off x="290762" y="1519724"/>
            <a:ext cx="10610461" cy="915443"/>
          </a:xfrm>
          <a:prstGeom prst="rect">
            <a:avLst/>
          </a:prstGeom>
          <a:noFill/>
        </p:spPr>
        <p:txBody>
          <a:bodyPr wrap="square" rtlCol="0">
            <a:spAutoFit/>
          </a:bodyPr>
          <a:lstStyle/>
          <a:p>
            <a:pPr>
              <a:lnSpc>
                <a:spcPct val="150000"/>
              </a:lnSpc>
            </a:pPr>
            <a:r>
              <a:rPr lang="en-US" b="1" dirty="0">
                <a:solidFill>
                  <a:schemeClr val="bg1"/>
                </a:solidFill>
              </a:rPr>
              <a:t>GİRİŞ </a:t>
            </a:r>
            <a:endParaRPr lang="tr-TR" b="1" dirty="0">
              <a:solidFill>
                <a:schemeClr val="bg1"/>
              </a:solidFill>
            </a:endParaRPr>
          </a:p>
          <a:p>
            <a:pPr>
              <a:lnSpc>
                <a:spcPct val="150000"/>
              </a:lnSpc>
            </a:pPr>
            <a:endParaRPr lang="en-US" sz="2000" b="1" dirty="0">
              <a:solidFill>
                <a:schemeClr val="accent3"/>
              </a:solidFill>
            </a:endParaRPr>
          </a:p>
        </p:txBody>
      </p:sp>
      <p:sp>
        <p:nvSpPr>
          <p:cNvPr id="4" name="Metin kutusu 3">
            <a:extLst>
              <a:ext uri="{FF2B5EF4-FFF2-40B4-BE49-F238E27FC236}">
                <a16:creationId xmlns:a16="http://schemas.microsoft.com/office/drawing/2014/main" id="{AAA078A1-67A5-DE6A-9EE1-2E399542E538}"/>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1DA8A0EC-8024-4BB5-D35E-4812536436BE}"/>
              </a:ext>
            </a:extLst>
          </p:cNvPr>
          <p:cNvSpPr txBox="1"/>
          <p:nvPr/>
        </p:nvSpPr>
        <p:spPr>
          <a:xfrm>
            <a:off x="290762" y="2118125"/>
            <a:ext cx="10856497" cy="2246769"/>
          </a:xfrm>
          <a:prstGeom prst="rect">
            <a:avLst/>
          </a:prstGeom>
          <a:noFill/>
        </p:spPr>
        <p:txBody>
          <a:bodyPr wrap="square" lIns="91440" tIns="45720" rIns="91440" bIns="45720" anchor="t">
            <a:spAutoFit/>
          </a:bodyPr>
          <a:lstStyle/>
          <a:p>
            <a:pPr algn="just"/>
            <a:r>
              <a:rPr lang="en-US" dirty="0">
                <a:solidFill>
                  <a:schemeClr val="accent1"/>
                </a:solidFill>
              </a:rPr>
              <a:t>Bu </a:t>
            </a:r>
            <a:r>
              <a:rPr lang="tr-TR" dirty="0" err="1">
                <a:solidFill>
                  <a:schemeClr val="accent1"/>
                </a:solidFill>
              </a:rPr>
              <a:t>birim</a:t>
            </a:r>
            <a:r>
              <a:rPr lang="en-US" dirty="0">
                <a:solidFill>
                  <a:schemeClr val="accent1"/>
                </a:solidFill>
              </a:rPr>
              <a:t>, stratejik ortaklıklar </a:t>
            </a:r>
            <a:r>
              <a:rPr lang="en-US" dirty="0" err="1">
                <a:solidFill>
                  <a:schemeClr val="accent1"/>
                </a:solidFill>
              </a:rPr>
              <a:t>kurarak </a:t>
            </a:r>
            <a:r>
              <a:rPr lang="en-US" dirty="0">
                <a:solidFill>
                  <a:schemeClr val="accent1"/>
                </a:solidFill>
              </a:rPr>
              <a:t>ve geliştirerek iş başarısı elde etmek için gerekli beceri ve stratejilerle donatır. </a:t>
            </a:r>
            <a:endParaRPr lang="tr-TR" dirty="0">
              <a:solidFill>
                <a:schemeClr val="accent1"/>
              </a:solidFill>
            </a:endParaRPr>
          </a:p>
          <a:p>
            <a:pPr algn="just"/>
            <a:endParaRPr lang="tr-TR" dirty="0">
              <a:solidFill>
                <a:schemeClr val="accent1"/>
              </a:solidFill>
            </a:endParaRPr>
          </a:p>
          <a:p>
            <a:pPr algn="just"/>
            <a:r>
              <a:rPr lang="en-US" dirty="0">
                <a:solidFill>
                  <a:schemeClr val="accent1"/>
                </a:solidFill>
              </a:rPr>
              <a:t>Stratejik ortaklıklar kurarak ve etkili ittifakların ve ortaklıkların büyümeyi nasıl destekleyebileceğini, rekabet avantajını nasıl artırabileceğini ve yeni pazar fırsatlarını nasıl açabileceğini kapsamlı bir şekilde anlayarak iş başarısı elde etmek için gerekli beceri ve stratejileri kazanacaksınız.</a:t>
            </a:r>
          </a:p>
          <a:p>
            <a:pPr algn="just"/>
            <a:endParaRPr lang="en-US" sz="1600" dirty="0">
              <a:solidFill>
                <a:schemeClr val="accent1"/>
              </a:solidFill>
            </a:endParaRPr>
          </a:p>
          <a:p>
            <a:pPr algn="just"/>
            <a:endParaRPr lang="en-US" sz="1600" dirty="0">
              <a:solidFill>
                <a:schemeClr val="accent1"/>
              </a:solidFill>
            </a:endParaRPr>
          </a:p>
        </p:txBody>
      </p:sp>
      <p:pic>
        <p:nvPicPr>
          <p:cNvPr id="7" name="Resim 6" descr="renklilik, hafif içeren bir resim&#10;&#10;Açıklama otomatik olarak oluşturuldu">
            <a:extLst>
              <a:ext uri="{FF2B5EF4-FFF2-40B4-BE49-F238E27FC236}">
                <a16:creationId xmlns:a16="http://schemas.microsoft.com/office/drawing/2014/main" id="{AA9CF3E8-4B13-C768-44F9-E28B296B1E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7224" y="3171378"/>
            <a:ext cx="9214878" cy="5183369"/>
          </a:xfrm>
          <a:prstGeom prst="rect">
            <a:avLst/>
          </a:prstGeom>
        </p:spPr>
      </p:pic>
      <p:sp>
        <p:nvSpPr>
          <p:cNvPr id="9" name="Metin kutusu 8">
            <a:extLst>
              <a:ext uri="{FF2B5EF4-FFF2-40B4-BE49-F238E27FC236}">
                <a16:creationId xmlns:a16="http://schemas.microsoft.com/office/drawing/2014/main" id="{0CEC1222-209C-406D-DDF1-678CF4ADD647}"/>
              </a:ext>
            </a:extLst>
          </p:cNvPr>
          <p:cNvSpPr txBox="1"/>
          <p:nvPr/>
        </p:nvSpPr>
        <p:spPr>
          <a:xfrm>
            <a:off x="5264332" y="6275855"/>
            <a:ext cx="7480662" cy="246221"/>
          </a:xfrm>
          <a:prstGeom prst="rect">
            <a:avLst/>
          </a:prstGeom>
          <a:noFill/>
        </p:spPr>
        <p:txBody>
          <a:bodyPr wrap="square">
            <a:spAutoFit/>
          </a:bodyPr>
          <a:lstStyle/>
          <a:p>
            <a:pPr algn="ctr"/>
            <a:r>
              <a:rPr lang="en-US" sz="1000" dirty="0">
                <a:solidFill>
                  <a:schemeClr val="accent1"/>
                </a:solidFill>
              </a:rPr>
              <a:t>Resim </a:t>
            </a:r>
            <a:r>
              <a:rPr lang="tr-TR" sz="1000" dirty="0">
                <a:solidFill>
                  <a:schemeClr val="accent1"/>
                </a:solidFill>
              </a:rPr>
              <a:t>kaynağı: stockphoto.com</a:t>
            </a:r>
          </a:p>
        </p:txBody>
      </p:sp>
    </p:spTree>
    <p:extLst>
      <p:ext uri="{BB962C8B-B14F-4D97-AF65-F5344CB8AC3E}">
        <p14:creationId xmlns:p14="http://schemas.microsoft.com/office/powerpoint/2010/main" val="9308675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2177CB-9DE5-E289-EF6F-E4C298085AD8}"/>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D28ED3FA-F135-3E5A-00AE-C77A8EFD54AE}"/>
              </a:ext>
            </a:extLst>
          </p:cNvPr>
          <p:cNvSpPr>
            <a:spLocks noGrp="1"/>
          </p:cNvSpPr>
          <p:nvPr>
            <p:ph type="title"/>
          </p:nvPr>
        </p:nvSpPr>
        <p:spPr>
          <a:xfrm>
            <a:off x="406399" y="184484"/>
            <a:ext cx="10087865" cy="807422"/>
          </a:xfrm>
        </p:spPr>
        <p:txBody>
          <a:bodyPr>
            <a:normAutofit/>
          </a:bodyPr>
          <a:lstStyle/>
          <a:p>
            <a:r>
              <a:rPr lang="tr-TR" sz="3400" b="1" dirty="0"/>
              <a:t> Stratejik ortaklık kurma ve geliştirme </a:t>
            </a:r>
            <a:r>
              <a:rPr lang="en-US" sz="3400" b="1" dirty="0"/>
              <a:t>- 2/2</a:t>
            </a:r>
          </a:p>
        </p:txBody>
      </p:sp>
      <p:sp>
        <p:nvSpPr>
          <p:cNvPr id="2" name="CasellaDiTesto 1">
            <a:extLst>
              <a:ext uri="{FF2B5EF4-FFF2-40B4-BE49-F238E27FC236}">
                <a16:creationId xmlns:a16="http://schemas.microsoft.com/office/drawing/2014/main" id="{A0B46F4A-EDF4-08EC-4303-3A30283B4E4D}"/>
              </a:ext>
            </a:extLst>
          </p:cNvPr>
          <p:cNvSpPr txBox="1"/>
          <p:nvPr/>
        </p:nvSpPr>
        <p:spPr>
          <a:xfrm>
            <a:off x="527384" y="884694"/>
            <a:ext cx="11137232" cy="4801314"/>
          </a:xfrm>
          <a:prstGeom prst="rect">
            <a:avLst/>
          </a:prstGeom>
          <a:noFill/>
        </p:spPr>
        <p:txBody>
          <a:bodyPr wrap="square" lIns="91440" tIns="45720" rIns="91440" bIns="45720" rtlCol="0" anchor="t">
            <a:spAutoFit/>
          </a:bodyPr>
          <a:lstStyle/>
          <a:p>
            <a:pPr algn="just"/>
            <a:endParaRPr lang="sl-SI" b="0" i="0" dirty="0">
              <a:solidFill>
                <a:schemeClr val="accent1"/>
              </a:solidFill>
              <a:effectLst/>
              <a:ea typeface="Noto Sans"/>
              <a:cs typeface="Noto Sans"/>
            </a:endParaRPr>
          </a:p>
          <a:p>
            <a:pPr algn="just"/>
            <a:r>
              <a:rPr lang="en-US" sz="1600" b="1" i="0" dirty="0">
                <a:solidFill>
                  <a:schemeClr val="accent1"/>
                </a:solidFill>
                <a:effectLst/>
                <a:ea typeface="Noto Sans"/>
                <a:cs typeface="Noto Sans"/>
              </a:rPr>
              <a:t>Stratejik Ortaklıklar </a:t>
            </a:r>
            <a:r>
              <a:rPr lang="en-US" sz="1600" b="0" i="0" dirty="0">
                <a:solidFill>
                  <a:schemeClr val="accent1"/>
                </a:solidFill>
                <a:effectLst/>
                <a:ea typeface="Noto Sans"/>
                <a:cs typeface="Noto Sans"/>
              </a:rPr>
              <a:t>üç </a:t>
            </a:r>
            <a:r>
              <a:rPr lang="tr-TR" sz="1600" b="0" i="0" dirty="0">
                <a:solidFill>
                  <a:schemeClr val="accent1"/>
                </a:solidFill>
                <a:effectLst/>
                <a:ea typeface="Noto Sans"/>
                <a:cs typeface="Noto Sans"/>
              </a:rPr>
              <a:t>kategoriye</a:t>
            </a:r>
            <a:r>
              <a:rPr lang="en-US" sz="1600" b="0" i="0" dirty="0">
                <a:solidFill>
                  <a:schemeClr val="accent1"/>
                </a:solidFill>
                <a:effectLst/>
                <a:ea typeface="Noto Sans"/>
                <a:cs typeface="Noto Sans"/>
              </a:rPr>
              <a:t> ayrılır </a:t>
            </a:r>
            <a:endParaRPr lang="tr-TR" sz="1600" b="0" i="0" dirty="0">
              <a:solidFill>
                <a:schemeClr val="accent1"/>
              </a:solidFill>
              <a:effectLst/>
              <a:highlight>
                <a:srgbClr val="FFFF00"/>
              </a:highlight>
              <a:ea typeface="Noto Sans"/>
              <a:cs typeface="Noto Sans"/>
            </a:endParaRPr>
          </a:p>
          <a:p>
            <a:pPr algn="just"/>
            <a:endParaRPr lang="tr-TR" sz="1600" dirty="0">
              <a:solidFill>
                <a:schemeClr val="accent1"/>
              </a:solidFill>
              <a:ea typeface="Noto Sans" panose="020B0502040504020204" pitchFamily="34" charset="0"/>
              <a:cs typeface="Noto Sans" panose="020B0502040504020204" pitchFamily="34" charset="0"/>
            </a:endParaRPr>
          </a:p>
          <a:p>
            <a:pPr marL="914400" lvl="1" indent="-457200" algn="just">
              <a:buFont typeface="Arial" panose="020B0604020202020204" pitchFamily="34" charset="0"/>
              <a:buChar char="•"/>
            </a:pPr>
            <a:r>
              <a:rPr lang="en-US" sz="1600" b="0" dirty="0">
                <a:solidFill>
                  <a:schemeClr val="accent1"/>
                </a:solidFill>
                <a:effectLst/>
                <a:ea typeface="Noto Sans"/>
                <a:cs typeface="Noto Sans"/>
              </a:rPr>
              <a:t>Sözleşme düzenlemeleri, </a:t>
            </a:r>
            <a:endParaRPr lang="tr-TR" sz="1600" b="0" dirty="0">
              <a:solidFill>
                <a:schemeClr val="accent1"/>
              </a:solidFill>
              <a:effectLst/>
              <a:ea typeface="Noto Sans"/>
              <a:cs typeface="Noto Sans"/>
            </a:endParaRPr>
          </a:p>
          <a:p>
            <a:pPr marL="914400" lvl="1" indent="-457200" algn="just">
              <a:buFont typeface="Arial" panose="020B0604020202020204" pitchFamily="34" charset="0"/>
              <a:buChar char="•"/>
            </a:pPr>
            <a:r>
              <a:rPr lang="en-US" sz="1600" b="0" dirty="0">
                <a:solidFill>
                  <a:schemeClr val="accent1"/>
                </a:solidFill>
                <a:effectLst/>
                <a:ea typeface="Noto Sans"/>
                <a:cs typeface="Noto Sans"/>
              </a:rPr>
              <a:t>Özkaynak yatırımları, </a:t>
            </a:r>
            <a:endParaRPr lang="tr-TR" sz="1600" b="0" dirty="0">
              <a:solidFill>
                <a:schemeClr val="accent1"/>
              </a:solidFill>
              <a:effectLst/>
              <a:ea typeface="Noto Sans"/>
              <a:cs typeface="Noto Sans"/>
            </a:endParaRPr>
          </a:p>
          <a:p>
            <a:pPr marL="914400" lvl="1" indent="-457200" algn="just">
              <a:buFont typeface="Arial" panose="020B0604020202020204" pitchFamily="34" charset="0"/>
              <a:buChar char="•"/>
            </a:pPr>
            <a:r>
              <a:rPr lang="en-US" sz="1600" b="0" dirty="0">
                <a:solidFill>
                  <a:schemeClr val="accent1"/>
                </a:solidFill>
                <a:effectLst/>
                <a:ea typeface="Noto Sans"/>
                <a:cs typeface="Noto Sans"/>
              </a:rPr>
              <a:t>Daha sonra ele alınacağı üzere </a:t>
            </a:r>
            <a:r>
              <a:rPr lang="en-US" sz="1600" b="0" dirty="0" err="1">
                <a:solidFill>
                  <a:schemeClr val="accent1"/>
                </a:solidFill>
                <a:effectLst/>
                <a:ea typeface="Noto Sans"/>
                <a:cs typeface="Noto Sans"/>
              </a:rPr>
              <a:t>ortak </a:t>
            </a:r>
            <a:r>
              <a:rPr lang="en-US" sz="1600" b="0" dirty="0">
                <a:solidFill>
                  <a:schemeClr val="accent1"/>
                </a:solidFill>
                <a:effectLst/>
                <a:ea typeface="Noto Sans"/>
                <a:cs typeface="Noto Sans"/>
              </a:rPr>
              <a:t>girişimler.</a:t>
            </a:r>
            <a:endParaRPr lang="tr-TR" sz="1600" b="0" dirty="0">
              <a:solidFill>
                <a:schemeClr val="accent1"/>
              </a:solidFill>
              <a:effectLst/>
              <a:ea typeface="Noto Sans"/>
              <a:cs typeface="Noto Sans"/>
            </a:endParaRPr>
          </a:p>
          <a:p>
            <a:pPr marL="457200" indent="-457200" algn="just">
              <a:buAutoNum type="arabicParenBoth"/>
            </a:pPr>
            <a:endParaRPr lang="tr-TR" sz="1600" i="1" dirty="0">
              <a:solidFill>
                <a:schemeClr val="accent1"/>
              </a:solidFill>
              <a:ea typeface="Noto Sans" panose="020B0502040504020204" pitchFamily="34" charset="0"/>
              <a:cs typeface="Noto Sans" panose="020B0502040504020204" pitchFamily="34" charset="0"/>
            </a:endParaRPr>
          </a:p>
          <a:p>
            <a:pPr algn="just"/>
            <a:r>
              <a:rPr lang="en-GB" sz="1600" b="1" dirty="0">
                <a:solidFill>
                  <a:schemeClr val="accent1"/>
                </a:solidFill>
                <a:ea typeface="Noto Sans"/>
                <a:cs typeface="Noto Sans"/>
              </a:rPr>
              <a:t>Sözleşmeye dayalı düzenlemeler</a:t>
            </a:r>
            <a:r>
              <a:rPr lang="en-GB" sz="1600" dirty="0">
                <a:solidFill>
                  <a:schemeClr val="accent1"/>
                </a:solidFill>
                <a:ea typeface="Noto Sans"/>
                <a:cs typeface="Noto Sans"/>
              </a:rPr>
              <a:t>, dağıtım anlaşmaları, dış kaynak ilişkileri, franchise veya lisans anlaşmaları ve Ar-Ge ortaklıkları gibi özkaynak dışı ittifakları içerir. Ayrıca, görünüşte ilgisiz pazarlara hizmet eden kuruluşların işbirliği yaptığı simbiyotik ilişkileri de içerirler</a:t>
            </a:r>
            <a:r>
              <a:rPr lang="tr-TR" sz="1600" dirty="0">
                <a:solidFill>
                  <a:schemeClr val="accent1"/>
                </a:solidFill>
                <a:ea typeface="Noto Sans"/>
                <a:cs typeface="Noto Sans"/>
              </a:rPr>
              <a:t>. </a:t>
            </a:r>
          </a:p>
          <a:p>
            <a:pPr algn="just"/>
            <a:endParaRPr lang="tr-TR" sz="1600" dirty="0">
              <a:solidFill>
                <a:schemeClr val="accent1"/>
              </a:solidFill>
              <a:ea typeface="Noto Sans" panose="020B0502040504020204" pitchFamily="34" charset="0"/>
              <a:cs typeface="Noto Sans" panose="020B0502040504020204" pitchFamily="34" charset="0"/>
            </a:endParaRPr>
          </a:p>
          <a:p>
            <a:pPr algn="just"/>
            <a:r>
              <a:rPr lang="en-US" sz="1600" b="1" dirty="0">
                <a:solidFill>
                  <a:schemeClr val="accent1"/>
                </a:solidFill>
                <a:ea typeface="Noto Sans"/>
                <a:cs typeface="Noto Sans"/>
              </a:rPr>
              <a:t>Hisse </a:t>
            </a:r>
            <a:r>
              <a:rPr lang="en-US" sz="1600" dirty="0">
                <a:solidFill>
                  <a:schemeClr val="accent1"/>
                </a:solidFill>
                <a:ea typeface="Noto Sans"/>
                <a:cs typeface="Noto Sans"/>
              </a:rPr>
              <a:t>senedi </a:t>
            </a:r>
            <a:r>
              <a:rPr lang="en-US" sz="1600" b="1" dirty="0">
                <a:solidFill>
                  <a:schemeClr val="accent1"/>
                </a:solidFill>
                <a:ea typeface="Noto Sans"/>
                <a:cs typeface="Noto Sans"/>
              </a:rPr>
              <a:t>yatırımları</a:t>
            </a:r>
            <a:r>
              <a:rPr lang="en-US" sz="1600" dirty="0">
                <a:solidFill>
                  <a:schemeClr val="accent1"/>
                </a:solidFill>
                <a:ea typeface="Noto Sans"/>
                <a:cs typeface="Noto Sans"/>
              </a:rPr>
              <a:t>, bir şirketin ortak bir şirkette azınlık hissesi almasını içerir. Bu yatırımlar, yatırımcı şirketin cazip potansiyel pazarlara giriş yapmasını ve bu pazarlar hakkında bilgi edinmesini sağlar. Ayrıca gelecek vaat eden teknolojilere veya henüz pazarda kanıtlanmamış ürünlere erişim sağlamaya yönelik araçlardır</a:t>
            </a:r>
            <a:r>
              <a:rPr lang="tr-TR" sz="1600" dirty="0">
                <a:solidFill>
                  <a:schemeClr val="accent1"/>
                </a:solidFill>
                <a:ea typeface="Noto Sans"/>
                <a:cs typeface="Noto Sans"/>
              </a:rPr>
              <a:t>.</a:t>
            </a:r>
          </a:p>
          <a:p>
            <a:pPr algn="just"/>
            <a:endParaRPr lang="tr-TR" sz="1600" dirty="0">
              <a:solidFill>
                <a:schemeClr val="accent1"/>
              </a:solidFill>
              <a:ea typeface="Noto Sans" panose="020B0502040504020204" pitchFamily="34" charset="0"/>
              <a:cs typeface="Noto Sans" panose="020B0502040504020204" pitchFamily="34" charset="0"/>
            </a:endParaRPr>
          </a:p>
          <a:p>
            <a:pPr algn="just"/>
            <a:r>
              <a:rPr lang="en-US" sz="1600" b="1" dirty="0">
                <a:solidFill>
                  <a:schemeClr val="accent1"/>
                </a:solidFill>
                <a:ea typeface="Noto Sans"/>
                <a:cs typeface="Noto Sans"/>
              </a:rPr>
              <a:t>Ortak girişimler</a:t>
            </a:r>
            <a:r>
              <a:rPr lang="en-US" sz="1600" dirty="0">
                <a:solidFill>
                  <a:schemeClr val="accent1"/>
                </a:solidFill>
                <a:ea typeface="Noto Sans"/>
                <a:cs typeface="Noto Sans"/>
              </a:rPr>
              <a:t>, iki veya daha fazla bağımsız şirketin üçüncü bir varlık oluşturmasını içerir. Her şirket kaynaklara katkıda bulunur ve girişimin kontrolünü (ve kar veya zararlarını) paylaşır. Girişim, büyük bir inşaat işi gibi kısa vadeli bir proje için veya yabancı pazarlara girmek isteyen şirketler için yaygın bir strateji olan uzun vadeli bir iş ilişkisi için var olabilir.</a:t>
            </a:r>
            <a:endParaRPr lang="tr-TR" sz="1600" dirty="0">
              <a:solidFill>
                <a:schemeClr val="accent1"/>
              </a:solidFill>
              <a:ea typeface="Noto Sans"/>
              <a:cs typeface="Noto Sans"/>
            </a:endParaRPr>
          </a:p>
        </p:txBody>
      </p:sp>
    </p:spTree>
    <p:extLst>
      <p:ext uri="{BB962C8B-B14F-4D97-AF65-F5344CB8AC3E}">
        <p14:creationId xmlns:p14="http://schemas.microsoft.com/office/powerpoint/2010/main" val="34283321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AC7B53-F608-308D-C437-6AC19A29D2BE}"/>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75062B2-CE0E-1BA2-48EE-B17953F29124}"/>
              </a:ext>
            </a:extLst>
          </p:cNvPr>
          <p:cNvSpPr txBox="1"/>
          <p:nvPr/>
        </p:nvSpPr>
        <p:spPr>
          <a:xfrm>
            <a:off x="527384" y="1413063"/>
            <a:ext cx="11137232" cy="4031873"/>
          </a:xfrm>
          <a:prstGeom prst="rect">
            <a:avLst/>
          </a:prstGeom>
          <a:noFill/>
        </p:spPr>
        <p:txBody>
          <a:bodyPr wrap="square" lIns="91440" tIns="45720" rIns="91440" bIns="45720" rtlCol="0" anchor="t">
            <a:spAutoFit/>
          </a:bodyPr>
          <a:lstStyle/>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Aynı müşteri/müşteri hizmet sinerjileri üzerinde etkiye sahip olmak.</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Verimlilik yaratmak için.</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Mükerrerlikten kaçınmak ve hizmetlerin bölünmesini azaltmak.</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Tek başınıza yapabileceğinizden daha iyi bir hizmet sunmak. </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Bir ortağın kaynaklarına erişim sağlamak için.</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İhtiyaç duyduğunuz kişilere ortaklık ilişkileri aracılığıyla erişmek.</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Bir ortağın güvenilirliğini kullanmak (çevresel, siyasi, finansal vb.)</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Partnerin "yüksek sesini" kullanmak (örneğin, medya, medya sevgilisi).</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Sizin adınıza başkalarına iyi bir referans olmak.</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Manevi ve psikolojik destek kazanmak.</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Kendinizinkini tamamlayıcı beceri ve kapasitelere sahip bir ortağa sahip olmak.</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Partnerin zarar verme potansiyelini azaltmak için ya da risk, partnerin olmaması için çok büyük olduğu için.</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Bir ortakla etkileşime girerek inovasyon potansiyelini artırmak.</a:t>
            </a:r>
          </a:p>
          <a:p>
            <a:pPr marL="742950" lvl="1" indent="-285750" algn="just">
              <a:buFont typeface="Wingdings" panose="05000000000000000000" pitchFamily="2" charset="2"/>
              <a:buChar char="ü"/>
            </a:pPr>
            <a:r>
              <a:rPr lang="en-US" sz="1600" b="0" i="0" dirty="0">
                <a:solidFill>
                  <a:schemeClr val="accent1"/>
                </a:solidFill>
                <a:effectLst/>
                <a:ea typeface="Noto Sans"/>
                <a:cs typeface="Noto Sans"/>
              </a:rPr>
              <a:t>Demokratik bir süreçte veya oylamada kazanmak. </a:t>
            </a:r>
          </a:p>
          <a:p>
            <a:pPr algn="just"/>
            <a:endParaRPr lang="en-US" sz="1600" b="0" i="0" dirty="0">
              <a:solidFill>
                <a:schemeClr val="accent1"/>
              </a:solidFill>
              <a:effectLst/>
              <a:ea typeface="Noto Sans" panose="020B0502040504020204" pitchFamily="34" charset="0"/>
              <a:cs typeface="Noto Sans" panose="020B0502040504020204" pitchFamily="34" charset="0"/>
            </a:endParaRPr>
          </a:p>
        </p:txBody>
      </p:sp>
      <p:sp>
        <p:nvSpPr>
          <p:cNvPr id="7" name="Metin kutusu 6">
            <a:extLst>
              <a:ext uri="{FF2B5EF4-FFF2-40B4-BE49-F238E27FC236}">
                <a16:creationId xmlns:a16="http://schemas.microsoft.com/office/drawing/2014/main" id="{1CAC0387-64FA-DADA-2924-1A3ABC5B87F7}"/>
              </a:ext>
            </a:extLst>
          </p:cNvPr>
          <p:cNvSpPr txBox="1"/>
          <p:nvPr/>
        </p:nvSpPr>
        <p:spPr>
          <a:xfrm>
            <a:off x="938740" y="845369"/>
            <a:ext cx="8339667" cy="459165"/>
          </a:xfrm>
          <a:prstGeom prst="rect">
            <a:avLst/>
          </a:prstGeom>
          <a:noFill/>
        </p:spPr>
        <p:txBody>
          <a:bodyPr wrap="square">
            <a:spAutoFit/>
          </a:bodyPr>
          <a:lstStyle/>
          <a:p>
            <a:pPr algn="just">
              <a:lnSpc>
                <a:spcPct val="150000"/>
              </a:lnSpc>
              <a:spcBef>
                <a:spcPts val="600"/>
              </a:spcBef>
              <a:spcAft>
                <a:spcPts val="600"/>
              </a:spcAft>
            </a:pPr>
            <a:r>
              <a:rPr lang="en-US" b="1" i="0" dirty="0">
                <a:solidFill>
                  <a:schemeClr val="bg1">
                    <a:lumMod val="75000"/>
                  </a:schemeClr>
                </a:solidFill>
                <a:effectLst/>
                <a:ea typeface="Noto Sans"/>
                <a:cs typeface="Noto Sans"/>
              </a:rPr>
              <a:t>Bir ortaklığı başlatma veya değiştirme nedenlerini göz önünde bulundurun </a:t>
            </a:r>
            <a:endParaRPr lang="tr-TR" dirty="0">
              <a:solidFill>
                <a:schemeClr val="bg1">
                  <a:lumMod val="75000"/>
                </a:schemeClr>
              </a:solidFill>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7381612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2A6B3C-8A30-E6BD-D17D-1DCA66917EDE}"/>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39C6727E-479B-707D-BB06-0D685D4D97C3}"/>
              </a:ext>
            </a:extLst>
          </p:cNvPr>
          <p:cNvSpPr txBox="1"/>
          <p:nvPr/>
        </p:nvSpPr>
        <p:spPr>
          <a:xfrm>
            <a:off x="211666" y="1118368"/>
            <a:ext cx="7671854" cy="5016758"/>
          </a:xfrm>
          <a:prstGeom prst="rect">
            <a:avLst/>
          </a:prstGeom>
          <a:noFill/>
        </p:spPr>
        <p:txBody>
          <a:bodyPr wrap="square" lIns="91440" tIns="45720" rIns="91440" bIns="45720" rtlCol="0" anchor="t">
            <a:spAutoFit/>
          </a:bodyPr>
          <a:lstStyle/>
          <a:p>
            <a:pPr algn="just">
              <a:lnSpc>
                <a:spcPct val="150000"/>
              </a:lnSpc>
            </a:pPr>
            <a:r>
              <a:rPr lang="en-GB" sz="1600" b="1" i="0" dirty="0">
                <a:solidFill>
                  <a:schemeClr val="accent1"/>
                </a:solidFill>
                <a:effectLst/>
                <a:latin typeface="Raleway "/>
                <a:ea typeface="Noto Sans"/>
                <a:cs typeface="Noto Sans"/>
              </a:rPr>
              <a:t>Birlikte değer yaratma</a:t>
            </a:r>
            <a:r>
              <a:rPr lang="en-GB" sz="1600" b="0" i="0" dirty="0">
                <a:solidFill>
                  <a:schemeClr val="accent1"/>
                </a:solidFill>
                <a:effectLst/>
                <a:latin typeface="Raleway "/>
                <a:ea typeface="Noto Sans"/>
                <a:cs typeface="Noto Sans"/>
              </a:rPr>
              <a:t>, müşteriler ve kuruluşlar arasında bir ürün veya hizmetin değerini artırmayı amaçlayan yenilikçi ve etkileşimli bir süreç olarak kabul edilen belirli bir işbirliği türüdür.</a:t>
            </a:r>
          </a:p>
          <a:p>
            <a:pPr algn="just">
              <a:lnSpc>
                <a:spcPct val="150000"/>
              </a:lnSpc>
            </a:pPr>
            <a:r>
              <a:rPr lang="en-GB" sz="1600" b="0" i="0" dirty="0">
                <a:solidFill>
                  <a:schemeClr val="accent1"/>
                </a:solidFill>
                <a:effectLst/>
                <a:latin typeface="Raleway "/>
                <a:ea typeface="Noto Sans"/>
                <a:cs typeface="Noto Sans"/>
              </a:rPr>
              <a:t>Firmaların öncelikli hedeflerinden biri, değer yaratma sürecinde stratejik ortaklıkları doğru ve etkin bir şekilde kurmaktır. "Finansal kaynaklar", "insan kaynakları", "beceriler" ve "bilgi" gibi farklı stratejik unsurların bir araya geldiği bu sürecin etkin bir şekilde yönetilmesi, işletmelerin kârını ve verimliliğini maksimize etmektedir.</a:t>
            </a:r>
            <a:endParaRPr lang="en-GB" sz="1600" dirty="0">
              <a:solidFill>
                <a:schemeClr val="accent1"/>
              </a:solidFill>
              <a:latin typeface="Raleway "/>
              <a:ea typeface="Noto Sans" panose="020B0502040504020204" pitchFamily="34" charset="0"/>
              <a:cs typeface="Noto Sans" panose="020B0502040504020204" pitchFamily="34" charset="0"/>
            </a:endParaRPr>
          </a:p>
          <a:p>
            <a:pPr marL="285750" indent="-285750" algn="just">
              <a:lnSpc>
                <a:spcPct val="150000"/>
              </a:lnSpc>
              <a:buFont typeface="Arial" panose="020B0604020202020204" pitchFamily="34" charset="0"/>
              <a:buChar char="•"/>
            </a:pPr>
            <a:r>
              <a:rPr lang="en-GB" sz="1600" b="1" i="0" dirty="0">
                <a:solidFill>
                  <a:schemeClr val="accent1"/>
                </a:solidFill>
                <a:effectLst/>
                <a:latin typeface="Raleway "/>
                <a:ea typeface="Noto Sans"/>
                <a:cs typeface="Noto Sans"/>
              </a:rPr>
              <a:t>Yeşil Alan: </a:t>
            </a:r>
            <a:r>
              <a:rPr lang="en-GB" sz="1600" b="0" i="0" dirty="0">
                <a:solidFill>
                  <a:schemeClr val="accent1"/>
                </a:solidFill>
                <a:effectLst/>
                <a:latin typeface="Raleway "/>
                <a:ea typeface="Noto Sans"/>
                <a:cs typeface="Noto Sans"/>
              </a:rPr>
              <a:t>Değer yaratma </a:t>
            </a:r>
            <a:r>
              <a:rPr lang="en-GB" sz="1600" b="0" i="0" dirty="0" err="1">
                <a:solidFill>
                  <a:schemeClr val="accent1"/>
                </a:solidFill>
                <a:effectLst/>
                <a:latin typeface="Raleway "/>
                <a:ea typeface="Noto Sans"/>
                <a:cs typeface="Noto Sans"/>
              </a:rPr>
              <a:t>etkileşimi </a:t>
            </a:r>
            <a:r>
              <a:rPr lang="en-GB" sz="1600" b="0" i="0" dirty="0">
                <a:solidFill>
                  <a:schemeClr val="accent1"/>
                </a:solidFill>
                <a:effectLst/>
                <a:latin typeface="Raleway "/>
                <a:ea typeface="Noto Sans"/>
                <a:cs typeface="Noto Sans"/>
              </a:rPr>
              <a:t>yüksektir ve ürün/hizmet deneyimi de öyledir.</a:t>
            </a:r>
            <a:endParaRPr lang="en-GB" sz="1600" b="0" i="0" dirty="0">
              <a:solidFill>
                <a:schemeClr val="accent1"/>
              </a:solidFill>
              <a:effectLst/>
              <a:latin typeface="Raleway "/>
              <a:ea typeface="Noto Sans" panose="020B0502040504020204" pitchFamily="34" charset="0"/>
              <a:cs typeface="Noto Sans" panose="020B0502040504020204" pitchFamily="34" charset="0"/>
            </a:endParaRPr>
          </a:p>
          <a:p>
            <a:pPr marL="285750" indent="-285750" algn="just">
              <a:lnSpc>
                <a:spcPct val="150000"/>
              </a:lnSpc>
              <a:buFont typeface="Arial" panose="020B0604020202020204" pitchFamily="34" charset="0"/>
              <a:buChar char="•"/>
            </a:pPr>
            <a:r>
              <a:rPr lang="en-GB" sz="1600" b="1" i="0" dirty="0">
                <a:solidFill>
                  <a:schemeClr val="accent1"/>
                </a:solidFill>
                <a:effectLst/>
                <a:latin typeface="Raleway "/>
                <a:ea typeface="Noto Sans"/>
                <a:cs typeface="Noto Sans"/>
              </a:rPr>
              <a:t>Kırmızı Alan: </a:t>
            </a:r>
            <a:r>
              <a:rPr lang="en-GB" sz="1600" b="0" i="0" dirty="0">
                <a:solidFill>
                  <a:schemeClr val="accent1"/>
                </a:solidFill>
                <a:effectLst/>
                <a:latin typeface="Raleway "/>
                <a:ea typeface="Noto Sans"/>
                <a:cs typeface="Noto Sans"/>
              </a:rPr>
              <a:t>En kötüsü, ürün/hizmet deneyiminin düşük olduğu ve birlikte değer yaratma </a:t>
            </a:r>
            <a:r>
              <a:rPr lang="en-GB" sz="1600" b="0" i="0" dirty="0" err="1">
                <a:solidFill>
                  <a:schemeClr val="accent1"/>
                </a:solidFill>
                <a:effectLst/>
                <a:latin typeface="Raleway "/>
                <a:ea typeface="Noto Sans"/>
                <a:cs typeface="Noto Sans"/>
              </a:rPr>
              <a:t>etkileşiminin </a:t>
            </a:r>
            <a:r>
              <a:rPr lang="en-GB" sz="1600" b="0" i="0" dirty="0">
                <a:solidFill>
                  <a:schemeClr val="accent1"/>
                </a:solidFill>
                <a:effectLst/>
                <a:latin typeface="Raleway "/>
                <a:ea typeface="Noto Sans"/>
                <a:cs typeface="Noto Sans"/>
              </a:rPr>
              <a:t>düşük olduğu üçüncü çeyrektir.</a:t>
            </a:r>
          </a:p>
          <a:p>
            <a:pPr algn="just"/>
            <a:endParaRPr lang="en-US" sz="1600" b="0" i="0" dirty="0">
              <a:solidFill>
                <a:schemeClr val="accent1"/>
              </a:solidFill>
              <a:effectLst/>
              <a:ea typeface="Noto Sans" panose="020B0502040504020204" pitchFamily="34" charset="0"/>
              <a:cs typeface="Noto Sans" panose="020B0502040504020204" pitchFamily="34" charset="0"/>
            </a:endParaRPr>
          </a:p>
          <a:p>
            <a:pPr algn="just"/>
            <a:endParaRPr lang="en-US" sz="1600" b="0" i="0" dirty="0">
              <a:solidFill>
                <a:schemeClr val="accent1"/>
              </a:solidFill>
              <a:effectLst/>
              <a:ea typeface="Noto Sans" panose="020B0502040504020204" pitchFamily="34" charset="0"/>
              <a:cs typeface="Noto Sans" panose="020B0502040504020204" pitchFamily="34" charset="0"/>
            </a:endParaRPr>
          </a:p>
        </p:txBody>
      </p:sp>
      <p:pic>
        <p:nvPicPr>
          <p:cNvPr id="3" name="Picture 4" descr="Is Value Co-Creation Always Necessary? | Customer Value Foundation">
            <a:extLst>
              <a:ext uri="{FF2B5EF4-FFF2-40B4-BE49-F238E27FC236}">
                <a16:creationId xmlns:a16="http://schemas.microsoft.com/office/drawing/2014/main" id="{A3FAB224-1D2D-FDA5-4D0E-00AFFF6420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3520" y="2152823"/>
            <a:ext cx="4213321" cy="3686213"/>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a:extLst>
              <a:ext uri="{FF2B5EF4-FFF2-40B4-BE49-F238E27FC236}">
                <a16:creationId xmlns:a16="http://schemas.microsoft.com/office/drawing/2014/main" id="{FD03DAE8-FD9A-9AA0-FFA9-145E82055A96}"/>
              </a:ext>
            </a:extLst>
          </p:cNvPr>
          <p:cNvSpPr txBox="1"/>
          <p:nvPr/>
        </p:nvSpPr>
        <p:spPr>
          <a:xfrm>
            <a:off x="8899916" y="5839036"/>
            <a:ext cx="2951747" cy="400110"/>
          </a:xfrm>
          <a:prstGeom prst="rect">
            <a:avLst/>
          </a:prstGeom>
          <a:noFill/>
        </p:spPr>
        <p:txBody>
          <a:bodyPr wrap="square" lIns="91440" tIns="45720" rIns="91440" bIns="45720" anchor="t">
            <a:spAutoFit/>
          </a:bodyPr>
          <a:lstStyle/>
          <a:p>
            <a:pPr algn="ctr"/>
            <a:r>
              <a:rPr lang="tr-TR" sz="1000" i="0" dirty="0">
                <a:solidFill>
                  <a:schemeClr val="accent1"/>
                </a:solidFill>
                <a:effectLst/>
                <a:ea typeface="Noto Sans"/>
                <a:cs typeface="Noto Sans"/>
              </a:rPr>
              <a:t>Kaynak: Değer </a:t>
            </a:r>
            <a:r>
              <a:rPr lang="tr-TR" sz="1000" i="0" dirty="0" err="1">
                <a:solidFill>
                  <a:schemeClr val="accent1"/>
                </a:solidFill>
                <a:effectLst/>
                <a:ea typeface="Noto Sans"/>
                <a:cs typeface="Noto Sans"/>
              </a:rPr>
              <a:t>Birikim Matrisi</a:t>
            </a:r>
            <a:r>
              <a:rPr lang="tr-TR" sz="1000" i="0" dirty="0">
                <a:solidFill>
                  <a:schemeClr val="accent1"/>
                </a:solidFill>
                <a:effectLst/>
                <a:ea typeface="Noto Sans"/>
                <a:cs typeface="Noto Sans"/>
              </a:rPr>
              <a:t>, customerthink.com </a:t>
            </a:r>
            <a:r>
              <a:rPr lang="tr-TR" sz="1000" i="0" dirty="0" err="1">
                <a:solidFill>
                  <a:schemeClr val="accent1"/>
                </a:solidFill>
                <a:effectLst/>
                <a:ea typeface="Noto Sans"/>
                <a:cs typeface="Noto Sans"/>
              </a:rPr>
              <a:t>tarafından </a:t>
            </a:r>
            <a:endParaRPr lang="tr-TR" sz="1000" dirty="0">
              <a:solidFill>
                <a:schemeClr val="accent1"/>
              </a:solidFill>
              <a:ea typeface="Noto Sans"/>
              <a:cs typeface="Noto Sans"/>
            </a:endParaRPr>
          </a:p>
        </p:txBody>
      </p:sp>
      <p:sp>
        <p:nvSpPr>
          <p:cNvPr id="5" name="Metin kutusu 4">
            <a:extLst>
              <a:ext uri="{FF2B5EF4-FFF2-40B4-BE49-F238E27FC236}">
                <a16:creationId xmlns:a16="http://schemas.microsoft.com/office/drawing/2014/main" id="{477C2AC4-15CE-D1AE-F37D-59AC5AED590C}"/>
              </a:ext>
            </a:extLst>
          </p:cNvPr>
          <p:cNvSpPr txBox="1"/>
          <p:nvPr/>
        </p:nvSpPr>
        <p:spPr>
          <a:xfrm>
            <a:off x="211665" y="314409"/>
            <a:ext cx="11473743" cy="615553"/>
          </a:xfrm>
          <a:prstGeom prst="rect">
            <a:avLst/>
          </a:prstGeom>
          <a:noFill/>
        </p:spPr>
        <p:txBody>
          <a:bodyPr wrap="square">
            <a:spAutoFit/>
          </a:bodyPr>
          <a:lstStyle/>
          <a:p>
            <a:pPr algn="just"/>
            <a:r>
              <a:rPr lang="en-US" sz="3400" b="1" i="0" dirty="0">
                <a:solidFill>
                  <a:schemeClr val="accent3">
                    <a:lumMod val="75000"/>
                  </a:schemeClr>
                </a:solidFill>
                <a:effectLst/>
                <a:latin typeface="Raleway "/>
                <a:ea typeface="Noto Sans"/>
                <a:cs typeface="Noto Sans"/>
              </a:rPr>
              <a:t>Birlikte Değer Yaratma</a:t>
            </a:r>
            <a:r>
              <a:rPr lang="tr-TR" sz="3400" b="1" dirty="0">
                <a:solidFill>
                  <a:schemeClr val="accent3">
                    <a:lumMod val="75000"/>
                  </a:schemeClr>
                </a:solidFill>
                <a:latin typeface="Raleway "/>
                <a:ea typeface="Noto Sans"/>
                <a:cs typeface="Noto Sans"/>
              </a:rPr>
              <a:t>: </a:t>
            </a:r>
            <a:r>
              <a:rPr lang="en-US" sz="3400" b="1" i="0" dirty="0">
                <a:solidFill>
                  <a:schemeClr val="accent3">
                    <a:lumMod val="75000"/>
                  </a:schemeClr>
                </a:solidFill>
                <a:effectLst/>
                <a:latin typeface="Raleway "/>
                <a:ea typeface="Noto Sans"/>
                <a:cs typeface="Noto Sans"/>
              </a:rPr>
              <a:t>Stratejik ortaklığa karar verme</a:t>
            </a:r>
            <a:endParaRPr lang="tr-TR" sz="3400" b="1" dirty="0">
              <a:solidFill>
                <a:schemeClr val="accent3">
                  <a:lumMod val="75000"/>
                </a:schemeClr>
              </a:solidFill>
              <a:latin typeface="Raleway "/>
              <a:ea typeface="Noto Sans"/>
              <a:cs typeface="Noto Sans"/>
            </a:endParaRPr>
          </a:p>
        </p:txBody>
      </p:sp>
    </p:spTree>
    <p:extLst>
      <p:ext uri="{BB962C8B-B14F-4D97-AF65-F5344CB8AC3E}">
        <p14:creationId xmlns:p14="http://schemas.microsoft.com/office/powerpoint/2010/main" val="9038547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493095" y="111571"/>
            <a:ext cx="10515600" cy="1325563"/>
          </a:xfrm>
        </p:spPr>
        <p:txBody>
          <a:bodyPr>
            <a:normAutofit/>
          </a:bodyPr>
          <a:lstStyle/>
          <a:p>
            <a:r>
              <a:rPr lang="sl-SI" sz="3400" dirty="0" err="1"/>
              <a:t>Bu birimin amacı</a:t>
            </a:r>
            <a:endParaRPr lang="en-US" sz="3400" dirty="0"/>
          </a:p>
        </p:txBody>
      </p:sp>
      <p:sp>
        <p:nvSpPr>
          <p:cNvPr id="3" name="Marcador de contenido 2">
            <a:extLst>
              <a:ext uri="{FF2B5EF4-FFF2-40B4-BE49-F238E27FC236}">
                <a16:creationId xmlns:a16="http://schemas.microsoft.com/office/drawing/2014/main" id="{8D0089E8-9EEB-047C-855D-C0D6B24BE56F}"/>
              </a:ext>
            </a:extLst>
          </p:cNvPr>
          <p:cNvSpPr>
            <a:spLocks noGrp="1"/>
          </p:cNvSpPr>
          <p:nvPr>
            <p:ph idx="1"/>
          </p:nvPr>
        </p:nvSpPr>
        <p:spPr>
          <a:xfrm>
            <a:off x="562106" y="1317445"/>
            <a:ext cx="10928437" cy="5428984"/>
          </a:xfrm>
        </p:spPr>
        <p:txBody>
          <a:bodyPr vert="horz" lIns="91440" tIns="45720" rIns="91440" bIns="45720" rtlCol="0" anchor="t">
            <a:normAutofit fontScale="62500" lnSpcReduction="20000"/>
          </a:bodyPr>
          <a:lstStyle/>
          <a:p>
            <a:pPr marL="0" indent="0" algn="just">
              <a:buNone/>
            </a:pPr>
            <a:r>
              <a:rPr lang="tr-TR" sz="2600" dirty="0">
                <a:solidFill>
                  <a:srgbClr val="F3B75B"/>
                </a:solidFill>
              </a:rPr>
              <a:t>1. </a:t>
            </a:r>
            <a:r>
              <a:rPr lang="sl-SI" sz="2600" dirty="0">
                <a:solidFill>
                  <a:srgbClr val="F3B75B"/>
                </a:solidFill>
              </a:rPr>
              <a:t>Genel amaç: </a:t>
            </a:r>
            <a:endParaRPr lang="it-IT" sz="2600" dirty="0">
              <a:solidFill>
                <a:schemeClr val="accent1"/>
              </a:solidFill>
            </a:endParaRPr>
          </a:p>
          <a:p>
            <a:pPr marL="0" indent="0" algn="just">
              <a:lnSpc>
                <a:spcPct val="170000"/>
              </a:lnSpc>
              <a:spcBef>
                <a:spcPts val="600"/>
              </a:spcBef>
              <a:spcAft>
                <a:spcPts val="600"/>
              </a:spcAft>
              <a:buNone/>
            </a:pPr>
            <a:r>
              <a:rPr lang="en-US" sz="2600" b="0" dirty="0">
                <a:solidFill>
                  <a:schemeClr val="accent1"/>
                </a:solidFill>
              </a:rPr>
              <a:t>Bu </a:t>
            </a:r>
            <a:r>
              <a:rPr lang="tr-TR" sz="2600" b="0" dirty="0" err="1">
                <a:solidFill>
                  <a:schemeClr val="accent1"/>
                </a:solidFill>
              </a:rPr>
              <a:t>ünite </a:t>
            </a:r>
            <a:r>
              <a:rPr lang="en-US" sz="2600" dirty="0">
                <a:solidFill>
                  <a:schemeClr val="accent1"/>
                </a:solidFill>
              </a:rPr>
              <a:t>ağ kurma, müzakere stilleri ve stratejileri hakkında bilgi </a:t>
            </a:r>
            <a:r>
              <a:rPr lang="tr-TR" sz="2600" dirty="0">
                <a:solidFill>
                  <a:schemeClr val="accent1"/>
                </a:solidFill>
              </a:rPr>
              <a:t>edinmenizi </a:t>
            </a:r>
            <a:r>
              <a:rPr lang="en-US" sz="2600" dirty="0">
                <a:solidFill>
                  <a:schemeClr val="accent1"/>
                </a:solidFill>
              </a:rPr>
              <a:t>sağlar. Ağları etkili bir şekilde nasıl yöneteceğinizi, </a:t>
            </a:r>
            <a:r>
              <a:rPr lang="en-US" sz="2600" b="0" dirty="0">
                <a:solidFill>
                  <a:schemeClr val="accent1"/>
                </a:solidFill>
              </a:rPr>
              <a:t>iş başarısı için bir ağ stratejisi geliştirmeyi ve değere dayalı ağ türlerini ve müzakere stratejilerini öğrenmeyi </a:t>
            </a:r>
            <a:r>
              <a:rPr lang="en-US" sz="2600" dirty="0">
                <a:solidFill>
                  <a:schemeClr val="accent1"/>
                </a:solidFill>
              </a:rPr>
              <a:t>öğretir</a:t>
            </a:r>
            <a:r>
              <a:rPr lang="en-US" sz="2600" b="0" dirty="0">
                <a:solidFill>
                  <a:schemeClr val="accent1"/>
                </a:solidFill>
              </a:rPr>
              <a:t>. Müzakereye hazırlık adımlarını, BATNA ilkelerini, taktiklerini ve pazarlığı kapsar. </a:t>
            </a:r>
            <a:r>
              <a:rPr lang="tr-TR" sz="2600" b="0" dirty="0" err="1">
                <a:solidFill>
                  <a:schemeClr val="accent1"/>
                </a:solidFill>
              </a:rPr>
              <a:t>Ünite </a:t>
            </a:r>
            <a:r>
              <a:rPr lang="en-US" sz="2600" b="0" dirty="0">
                <a:solidFill>
                  <a:schemeClr val="accent1"/>
                </a:solidFill>
              </a:rPr>
              <a:t>aynı zamanda iş başarısı için stratejik ortaklıklar ve ağlar kurmaya yönelik bir yol haritası sunmaktadır. </a:t>
            </a:r>
            <a:r>
              <a:rPr lang="tr-TR" sz="2600" b="0" dirty="0">
                <a:solidFill>
                  <a:schemeClr val="accent1"/>
                </a:solidFill>
              </a:rPr>
              <a:t>Ayrıca</a:t>
            </a:r>
            <a:r>
              <a:rPr lang="en-US" sz="2600" b="0" dirty="0">
                <a:solidFill>
                  <a:schemeClr val="accent1"/>
                </a:solidFill>
              </a:rPr>
              <a:t>, </a:t>
            </a:r>
            <a:r>
              <a:rPr lang="tr-TR" sz="2600" b="0" dirty="0">
                <a:solidFill>
                  <a:schemeClr val="accent1"/>
                </a:solidFill>
              </a:rPr>
              <a:t>büyüme için iş birliği ve ekip çalışması konularını da kapsamaktadır</a:t>
            </a:r>
            <a:r>
              <a:rPr lang="en-US" sz="2600" b="0" dirty="0">
                <a:solidFill>
                  <a:schemeClr val="accent1"/>
                </a:solidFill>
              </a:rPr>
              <a:t>. Kitap üç bölüme ayrılmıştır: </a:t>
            </a:r>
            <a:r>
              <a:rPr lang="tr-TR" sz="2600" dirty="0">
                <a:solidFill>
                  <a:schemeClr val="accent1"/>
                </a:solidFill>
              </a:rPr>
              <a:t>İş Başarısı için Müzakere Stratejileri</a:t>
            </a:r>
            <a:r>
              <a:rPr lang="en-US" sz="2600" dirty="0">
                <a:solidFill>
                  <a:schemeClr val="accent1"/>
                </a:solidFill>
              </a:rPr>
              <a:t>, </a:t>
            </a:r>
            <a:r>
              <a:rPr lang="tr-TR" sz="2600" dirty="0">
                <a:solidFill>
                  <a:schemeClr val="accent1"/>
                </a:solidFill>
              </a:rPr>
              <a:t>Stratejik Ortaklık Kurma </a:t>
            </a:r>
            <a:r>
              <a:rPr lang="en-US" sz="2600" dirty="0">
                <a:solidFill>
                  <a:schemeClr val="accent1"/>
                </a:solidFill>
              </a:rPr>
              <a:t>ve Geliştirme ve Büyüme için İşbirliği ve Ekip Çalışması</a:t>
            </a:r>
            <a:endParaRPr lang="it-IT" sz="2600" dirty="0">
              <a:solidFill>
                <a:schemeClr val="accent1"/>
              </a:solidFill>
            </a:endParaRPr>
          </a:p>
          <a:p>
            <a:pPr marL="0" indent="0" algn="just">
              <a:lnSpc>
                <a:spcPct val="150000"/>
              </a:lnSpc>
              <a:spcBef>
                <a:spcPts val="600"/>
              </a:spcBef>
              <a:buNone/>
            </a:pPr>
            <a:r>
              <a:rPr lang="sl-SI" sz="2600" b="1" dirty="0">
                <a:solidFill>
                  <a:srgbClr val="F3B75B"/>
                </a:solidFill>
              </a:rPr>
              <a:t>2. Ünitenin süresi: </a:t>
            </a:r>
            <a:r>
              <a:rPr lang="sl-SI" sz="2600" b="0" dirty="0">
                <a:solidFill>
                  <a:schemeClr val="accent1"/>
                </a:solidFill>
              </a:rPr>
              <a:t>1 hafta</a:t>
            </a:r>
          </a:p>
          <a:p>
            <a:pPr marL="0" indent="0" algn="just">
              <a:lnSpc>
                <a:spcPct val="150000"/>
              </a:lnSpc>
              <a:spcBef>
                <a:spcPts val="600"/>
              </a:spcBef>
              <a:buNone/>
            </a:pPr>
            <a:r>
              <a:rPr lang="sl-SI" sz="2600" b="1" dirty="0">
                <a:solidFill>
                  <a:srgbClr val="F3B75B"/>
                </a:solidFill>
              </a:rPr>
              <a:t>3. </a:t>
            </a:r>
            <a:r>
              <a:rPr lang="sl-SI" sz="2600" b="1" dirty="0" err="1">
                <a:solidFill>
                  <a:srgbClr val="F3B75B"/>
                </a:solidFill>
              </a:rPr>
              <a:t>Tahmini </a:t>
            </a:r>
            <a:r>
              <a:rPr lang="sl-SI" sz="2600" dirty="0" err="1">
                <a:solidFill>
                  <a:srgbClr val="F3B75B"/>
                </a:solidFill>
              </a:rPr>
              <a:t>iş yükü</a:t>
            </a:r>
            <a:r>
              <a:rPr lang="sl-SI" sz="2600" dirty="0">
                <a:solidFill>
                  <a:srgbClr val="F3B75B"/>
                </a:solidFill>
              </a:rPr>
              <a:t>: </a:t>
            </a:r>
            <a:r>
              <a:rPr lang="sl-SI" sz="2600" b="0" dirty="0">
                <a:solidFill>
                  <a:schemeClr val="accent1"/>
                </a:solidFill>
              </a:rPr>
              <a:t>7 saat</a:t>
            </a:r>
          </a:p>
          <a:p>
            <a:pPr marL="0" indent="0" algn="just">
              <a:lnSpc>
                <a:spcPct val="150000"/>
              </a:lnSpc>
              <a:spcBef>
                <a:spcPts val="600"/>
              </a:spcBef>
              <a:buNone/>
            </a:pPr>
            <a:r>
              <a:rPr lang="sl-SI" sz="2600" b="1" dirty="0">
                <a:solidFill>
                  <a:srgbClr val="F3B75B"/>
                </a:solidFill>
              </a:rPr>
              <a:t>4. </a:t>
            </a:r>
            <a:r>
              <a:rPr lang="sl-SI" sz="2600" b="1" dirty="0" err="1">
                <a:solidFill>
                  <a:srgbClr val="F3B75B"/>
                </a:solidFill>
              </a:rPr>
              <a:t>Değerlendirme </a:t>
            </a:r>
            <a:r>
              <a:rPr lang="sl-SI" sz="2600" dirty="0" err="1">
                <a:solidFill>
                  <a:srgbClr val="F3B75B"/>
                </a:solidFill>
              </a:rPr>
              <a:t>yöntemi</a:t>
            </a:r>
            <a:r>
              <a:rPr lang="sl-SI" sz="2600" dirty="0">
                <a:solidFill>
                  <a:srgbClr val="F3B75B"/>
                </a:solidFill>
              </a:rPr>
              <a:t>:  </a:t>
            </a:r>
            <a:r>
              <a:rPr lang="sl-SI" sz="2600" b="0" dirty="0" err="1">
                <a:solidFill>
                  <a:srgbClr val="1D1D1B"/>
                </a:solidFill>
              </a:rPr>
              <a:t>Çoktan</a:t>
            </a:r>
            <a:r>
              <a:rPr lang="sl-SI" sz="2600" b="0" dirty="0">
                <a:solidFill>
                  <a:srgbClr val="1D1D1B"/>
                </a:solidFill>
              </a:rPr>
              <a:t> seçmeli </a:t>
            </a:r>
            <a:r>
              <a:rPr lang="sl-SI" sz="2600" b="0" dirty="0">
                <a:solidFill>
                  <a:schemeClr val="accent1"/>
                </a:solidFill>
              </a:rPr>
              <a:t>sınav</a:t>
            </a:r>
          </a:p>
          <a:p>
            <a:pPr marL="0" indent="0">
              <a:lnSpc>
                <a:spcPct val="150000"/>
              </a:lnSpc>
              <a:buNone/>
            </a:pPr>
            <a:endParaRPr lang="tr-TR" sz="2000" b="0" dirty="0">
              <a:solidFill>
                <a:prstClr val="black"/>
              </a:solidFill>
              <a:ea typeface="Noto Sans" panose="020B0502040504020204" pitchFamily="34" charset="0"/>
              <a:cs typeface="Noto Sans" panose="020B0502040504020204" pitchFamily="34" charset="0"/>
            </a:endParaRPr>
          </a:p>
          <a:p>
            <a:pPr marL="0" lvl="0" indent="0" algn="just" defTabSz="457200">
              <a:lnSpc>
                <a:spcPct val="100000"/>
              </a:lnSpc>
              <a:spcBef>
                <a:spcPts val="0"/>
              </a:spcBef>
              <a:buNone/>
            </a:pPr>
            <a:r>
              <a:rPr lang="tr-TR" sz="2000" b="0" dirty="0">
                <a:solidFill>
                  <a:prstClr val="black"/>
                </a:solidFill>
                <a:ea typeface="Noto Sans"/>
                <a:cs typeface="Noto Sans"/>
              </a:rPr>
              <a:t> </a:t>
            </a:r>
          </a:p>
          <a:p>
            <a:pPr marL="0" indent="0" algn="just">
              <a:buNone/>
            </a:pPr>
            <a:endParaRPr lang="tr-TR" sz="1600" b="0" dirty="0">
              <a:solidFill>
                <a:schemeClr val="accent1"/>
              </a:solidFill>
            </a:endParaRPr>
          </a:p>
          <a:p>
            <a:pPr marL="0" indent="0" algn="just">
              <a:buNone/>
            </a:pPr>
            <a:r>
              <a:rPr lang="tr-TR" sz="1600" b="0" dirty="0">
                <a:solidFill>
                  <a:schemeClr val="accent1"/>
                </a:solidFill>
              </a:rPr>
              <a:t> </a:t>
            </a:r>
            <a:endParaRPr lang="en-US" sz="1600" b="0" dirty="0">
              <a:solidFill>
                <a:schemeClr val="accent1"/>
              </a:solidFill>
            </a:endParaRPr>
          </a:p>
        </p:txBody>
      </p:sp>
    </p:spTree>
    <p:extLst>
      <p:ext uri="{BB962C8B-B14F-4D97-AF65-F5344CB8AC3E}">
        <p14:creationId xmlns:p14="http://schemas.microsoft.com/office/powerpoint/2010/main" val="1177726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F5CC10-6B8B-C2D6-3321-99447E69D971}"/>
            </a:ext>
          </a:extLst>
        </p:cNvPr>
        <p:cNvGrpSpPr/>
        <p:nvPr/>
      </p:nvGrpSpPr>
      <p:grpSpPr>
        <a:xfrm>
          <a:off x="0" y="0"/>
          <a:ext cx="0" cy="0"/>
          <a:chOff x="0" y="0"/>
          <a:chExt cx="0" cy="0"/>
        </a:xfrm>
      </p:grpSpPr>
      <p:pic>
        <p:nvPicPr>
          <p:cNvPr id="4" name="Resim 3">
            <a:extLst>
              <a:ext uri="{FF2B5EF4-FFF2-40B4-BE49-F238E27FC236}">
                <a16:creationId xmlns:a16="http://schemas.microsoft.com/office/drawing/2014/main" id="{F3524D09-9184-3A19-C5C6-D2244E3E16ED}"/>
              </a:ext>
            </a:extLst>
          </p:cNvPr>
          <p:cNvPicPr>
            <a:picLocks noChangeAspect="1"/>
          </p:cNvPicPr>
          <p:nvPr/>
        </p:nvPicPr>
        <p:blipFill>
          <a:blip r:embed="rId2"/>
          <a:stretch>
            <a:fillRect/>
          </a:stretch>
        </p:blipFill>
        <p:spPr>
          <a:xfrm>
            <a:off x="6787009" y="2628700"/>
            <a:ext cx="5223410" cy="3323988"/>
          </a:xfrm>
          <a:prstGeom prst="rect">
            <a:avLst/>
          </a:prstGeom>
          <a:ln>
            <a:noFill/>
          </a:ln>
          <a:effectLst>
            <a:softEdge rad="112500"/>
          </a:effectLst>
        </p:spPr>
      </p:pic>
      <p:sp>
        <p:nvSpPr>
          <p:cNvPr id="5" name="Metin kutusu 4">
            <a:extLst>
              <a:ext uri="{FF2B5EF4-FFF2-40B4-BE49-F238E27FC236}">
                <a16:creationId xmlns:a16="http://schemas.microsoft.com/office/drawing/2014/main" id="{7606E27E-05B8-812C-6EE4-C4406E862A1F}"/>
              </a:ext>
            </a:extLst>
          </p:cNvPr>
          <p:cNvSpPr txBox="1"/>
          <p:nvPr/>
        </p:nvSpPr>
        <p:spPr>
          <a:xfrm>
            <a:off x="7190434" y="6053796"/>
            <a:ext cx="4819985" cy="400110"/>
          </a:xfrm>
          <a:prstGeom prst="rect">
            <a:avLst/>
          </a:prstGeom>
          <a:noFill/>
        </p:spPr>
        <p:txBody>
          <a:bodyPr wrap="square">
            <a:spAutoFit/>
          </a:bodyPr>
          <a:lstStyle/>
          <a:p>
            <a:pPr algn="ctr"/>
            <a:r>
              <a:rPr lang="tr-TR" sz="1000" dirty="0">
                <a:solidFill>
                  <a:srgbClr val="000000"/>
                </a:solidFill>
                <a:latin typeface="Raleway "/>
              </a:rPr>
              <a:t>Kaynak: </a:t>
            </a:r>
            <a:r>
              <a:rPr lang="tr-TR" sz="1000" b="0" i="0" dirty="0" err="1">
                <a:solidFill>
                  <a:srgbClr val="000000"/>
                </a:solidFill>
                <a:effectLst/>
                <a:latin typeface="Raleway "/>
              </a:rPr>
              <a:t>Elo </a:t>
            </a:r>
            <a:r>
              <a:rPr lang="tr-TR" sz="1000" b="0" i="0" dirty="0">
                <a:solidFill>
                  <a:srgbClr val="000000"/>
                </a:solidFill>
                <a:effectLst/>
                <a:latin typeface="Raleway "/>
              </a:rPr>
              <a:t>ve </a:t>
            </a:r>
            <a:r>
              <a:rPr lang="tr-TR" sz="1000" b="0" i="0" dirty="0" err="1">
                <a:solidFill>
                  <a:srgbClr val="000000"/>
                </a:solidFill>
                <a:effectLst/>
                <a:latin typeface="Raleway "/>
              </a:rPr>
              <a:t>diğerleri tarafından </a:t>
            </a:r>
            <a:r>
              <a:rPr lang="en-US" sz="1000" b="0" i="0" dirty="0">
                <a:solidFill>
                  <a:srgbClr val="000000"/>
                </a:solidFill>
                <a:effectLst/>
                <a:latin typeface="Raleway "/>
              </a:rPr>
              <a:t>stratejik ortaklıklarda birlikte değer yaratmanın kavramsal çerçevesi</a:t>
            </a:r>
            <a:r>
              <a:rPr lang="tr-TR" sz="1000" b="0" i="0" dirty="0">
                <a:solidFill>
                  <a:srgbClr val="000000"/>
                </a:solidFill>
                <a:effectLst/>
                <a:latin typeface="Raleway "/>
              </a:rPr>
              <a:t>, 2023</a:t>
            </a:r>
            <a:endParaRPr lang="tr-TR" sz="1000" dirty="0">
              <a:latin typeface="Raleway "/>
            </a:endParaRPr>
          </a:p>
        </p:txBody>
      </p:sp>
      <p:sp>
        <p:nvSpPr>
          <p:cNvPr id="6" name="Metin kutusu 5">
            <a:extLst>
              <a:ext uri="{FF2B5EF4-FFF2-40B4-BE49-F238E27FC236}">
                <a16:creationId xmlns:a16="http://schemas.microsoft.com/office/drawing/2014/main" id="{B7C3CA4E-8344-110D-7733-DA33C96BFF62}"/>
              </a:ext>
            </a:extLst>
          </p:cNvPr>
          <p:cNvSpPr txBox="1"/>
          <p:nvPr/>
        </p:nvSpPr>
        <p:spPr>
          <a:xfrm>
            <a:off x="165902" y="342539"/>
            <a:ext cx="6184098" cy="3570208"/>
          </a:xfrm>
          <a:prstGeom prst="rect">
            <a:avLst/>
          </a:prstGeom>
          <a:noFill/>
        </p:spPr>
        <p:txBody>
          <a:bodyPr wrap="square">
            <a:spAutoFit/>
          </a:bodyPr>
          <a:lstStyle/>
          <a:p>
            <a:pPr algn="just"/>
            <a:r>
              <a:rPr lang="en-US" sz="1600" dirty="0">
                <a:solidFill>
                  <a:schemeClr val="accent1"/>
                </a:solidFill>
              </a:rPr>
              <a:t>Grafik, </a:t>
            </a:r>
            <a:r>
              <a:rPr lang="en-US" sz="1600" b="1" dirty="0">
                <a:solidFill>
                  <a:schemeClr val="accent1"/>
                </a:solidFill>
              </a:rPr>
              <a:t>Ortak 1 </a:t>
            </a:r>
            <a:r>
              <a:rPr lang="en-US" sz="1600" dirty="0">
                <a:solidFill>
                  <a:schemeClr val="accent1"/>
                </a:solidFill>
              </a:rPr>
              <a:t>ve </a:t>
            </a:r>
            <a:r>
              <a:rPr lang="en-US" sz="1600" b="1" dirty="0">
                <a:solidFill>
                  <a:schemeClr val="accent1"/>
                </a:solidFill>
              </a:rPr>
              <a:t>Ortak 2 </a:t>
            </a:r>
            <a:r>
              <a:rPr lang="en-US" sz="1600" dirty="0">
                <a:solidFill>
                  <a:schemeClr val="accent1"/>
                </a:solidFill>
              </a:rPr>
              <a:t>arasında </a:t>
            </a:r>
            <a:r>
              <a:rPr lang="en-US" sz="1600" b="1" dirty="0">
                <a:solidFill>
                  <a:schemeClr val="accent1"/>
                </a:solidFill>
              </a:rPr>
              <a:t>kaynak entegrasyonuna ve yeni kaynakların yaratılmasına </a:t>
            </a:r>
            <a:r>
              <a:rPr lang="en-US" sz="1600" dirty="0">
                <a:solidFill>
                  <a:schemeClr val="accent1"/>
                </a:solidFill>
              </a:rPr>
              <a:t>odaklanan işbirlikçi bir ortaklık modelini göstermektedir. Temel unsurlar şunları içerir:</a:t>
            </a:r>
          </a:p>
          <a:p>
            <a:pPr algn="just"/>
            <a:endParaRPr lang="en-US" sz="1600" dirty="0">
              <a:solidFill>
                <a:schemeClr val="accent1"/>
              </a:solidFill>
            </a:endParaRPr>
          </a:p>
          <a:p>
            <a:pPr algn="just">
              <a:buFont typeface="+mj-lt"/>
              <a:buAutoNum type="arabicPeriod"/>
            </a:pPr>
            <a:r>
              <a:rPr lang="en-US" sz="1600" b="1" dirty="0">
                <a:solidFill>
                  <a:schemeClr val="accent1"/>
                </a:solidFill>
              </a:rPr>
              <a:t> Birlikte Değer Yaratma için İç Operasyonlar Etkinleştiricileri </a:t>
            </a:r>
            <a:r>
              <a:rPr lang="en-US" sz="1600" dirty="0">
                <a:solidFill>
                  <a:schemeClr val="accent1"/>
                </a:solidFill>
              </a:rPr>
              <a:t>(her iki ortak için):</a:t>
            </a:r>
            <a:endParaRPr lang="tr-TR" sz="1600" dirty="0">
              <a:solidFill>
                <a:schemeClr val="accent1"/>
              </a:solidFill>
            </a:endParaRPr>
          </a:p>
          <a:p>
            <a:pPr marL="742950" lvl="1" indent="-285750">
              <a:buFont typeface="Arial" panose="020B0604020202020204" pitchFamily="34" charset="0"/>
              <a:buChar char="•"/>
            </a:pPr>
            <a:r>
              <a:rPr lang="en-US" sz="1600" dirty="0">
                <a:solidFill>
                  <a:schemeClr val="accent1"/>
                </a:solidFill>
              </a:rPr>
              <a:t>Liderlik</a:t>
            </a:r>
          </a:p>
          <a:p>
            <a:pPr marL="742950" lvl="1" indent="-285750">
              <a:buFont typeface="Arial" panose="020B0604020202020204" pitchFamily="34" charset="0"/>
              <a:buChar char="•"/>
            </a:pPr>
            <a:r>
              <a:rPr lang="en-US" sz="1600" dirty="0">
                <a:solidFill>
                  <a:schemeClr val="accent1"/>
                </a:solidFill>
              </a:rPr>
              <a:t>Kurum içi katılım ve sahiplenme</a:t>
            </a:r>
          </a:p>
          <a:p>
            <a:pPr marL="742950" lvl="1" indent="-285750">
              <a:buFont typeface="Arial" panose="020B0604020202020204" pitchFamily="34" charset="0"/>
              <a:buChar char="•"/>
            </a:pPr>
            <a:r>
              <a:rPr lang="en-US" sz="1600" dirty="0">
                <a:solidFill>
                  <a:schemeClr val="accent1"/>
                </a:solidFill>
              </a:rPr>
              <a:t>İletişim ve işbirliği</a:t>
            </a:r>
          </a:p>
          <a:p>
            <a:pPr marL="742950" lvl="1" indent="-285750">
              <a:buFont typeface="Arial" panose="020B0604020202020204" pitchFamily="34" charset="0"/>
              <a:buChar char="•"/>
            </a:pPr>
            <a:r>
              <a:rPr lang="en-US" sz="1600" dirty="0">
                <a:solidFill>
                  <a:schemeClr val="accent1"/>
                </a:solidFill>
              </a:rPr>
              <a:t>Kaynaklar ve kaynak sağlama</a:t>
            </a:r>
          </a:p>
          <a:p>
            <a:pPr marL="742950" lvl="1" indent="-285750">
              <a:buFont typeface="Arial" panose="020B0604020202020204" pitchFamily="34" charset="0"/>
              <a:buChar char="•"/>
            </a:pPr>
            <a:r>
              <a:rPr lang="en-US" sz="1600" dirty="0">
                <a:solidFill>
                  <a:schemeClr val="accent1"/>
                </a:solidFill>
              </a:rPr>
              <a:t>Sürekli öğrenme ve yetkinlik gelişimi</a:t>
            </a:r>
          </a:p>
          <a:p>
            <a:pPr marL="742950" lvl="1" indent="-285750">
              <a:buFont typeface="Arial" panose="020B0604020202020204" pitchFamily="34" charset="0"/>
              <a:buChar char="•"/>
            </a:pPr>
            <a:r>
              <a:rPr lang="en-US" sz="1600" dirty="0">
                <a:solidFill>
                  <a:schemeClr val="accent1"/>
                </a:solidFill>
              </a:rPr>
              <a:t>Sürekli iyileştirme</a:t>
            </a:r>
          </a:p>
          <a:p>
            <a:pPr marL="742950" lvl="1" indent="-285750">
              <a:buFont typeface="Arial" panose="020B0604020202020204" pitchFamily="34" charset="0"/>
              <a:buChar char="•"/>
            </a:pPr>
            <a:r>
              <a:rPr lang="en-US" sz="1600" dirty="0">
                <a:solidFill>
                  <a:schemeClr val="accent1"/>
                </a:solidFill>
              </a:rPr>
              <a:t>Sürekli planlama</a:t>
            </a:r>
          </a:p>
          <a:p>
            <a:endParaRPr lang="en-US" dirty="0">
              <a:solidFill>
                <a:schemeClr val="accent1"/>
              </a:solidFill>
            </a:endParaRPr>
          </a:p>
        </p:txBody>
      </p:sp>
      <p:sp>
        <p:nvSpPr>
          <p:cNvPr id="8" name="Metin kutusu 7">
            <a:extLst>
              <a:ext uri="{FF2B5EF4-FFF2-40B4-BE49-F238E27FC236}">
                <a16:creationId xmlns:a16="http://schemas.microsoft.com/office/drawing/2014/main" id="{9CD695EE-B324-77B7-2082-C7876CCBB726}"/>
              </a:ext>
            </a:extLst>
          </p:cNvPr>
          <p:cNvSpPr txBox="1"/>
          <p:nvPr/>
        </p:nvSpPr>
        <p:spPr>
          <a:xfrm>
            <a:off x="165902" y="3644364"/>
            <a:ext cx="6096000" cy="2062103"/>
          </a:xfrm>
          <a:prstGeom prst="rect">
            <a:avLst/>
          </a:prstGeom>
          <a:noFill/>
        </p:spPr>
        <p:txBody>
          <a:bodyPr wrap="square">
            <a:spAutoFit/>
          </a:bodyPr>
          <a:lstStyle/>
          <a:p>
            <a:r>
              <a:rPr lang="en-US" sz="1600" b="1" dirty="0">
                <a:solidFill>
                  <a:schemeClr val="accent1"/>
                </a:solidFill>
              </a:rPr>
              <a:t>2. Hizmet Değişimi</a:t>
            </a:r>
            <a:r>
              <a:rPr lang="en-US" sz="1600" dirty="0">
                <a:solidFill>
                  <a:schemeClr val="accent1"/>
                </a:solidFill>
              </a:rPr>
              <a:t>:</a:t>
            </a:r>
          </a:p>
          <a:p>
            <a:pPr lvl="1" algn="just"/>
            <a:r>
              <a:rPr lang="en-US" sz="1600" dirty="0">
                <a:solidFill>
                  <a:schemeClr val="accent1"/>
                </a:solidFill>
              </a:rPr>
              <a:t>Açıklık, güven, şeffaflık, dürüstlük, saygı, katılım, esneklik, iletişim, işbirliği ve ortağa karşı görünürlük gibi değerlerle kolaylaştırılır.</a:t>
            </a:r>
            <a:endParaRPr lang="tr-TR" sz="1600" dirty="0">
              <a:solidFill>
                <a:schemeClr val="accent1"/>
              </a:solidFill>
            </a:endParaRPr>
          </a:p>
          <a:p>
            <a:r>
              <a:rPr lang="en-US" sz="1600" b="1" dirty="0">
                <a:solidFill>
                  <a:schemeClr val="accent1"/>
                </a:solidFill>
              </a:rPr>
              <a:t>3.  Kurumsal Düzenlemeler</a:t>
            </a:r>
            <a:r>
              <a:rPr lang="en-US" sz="1600" dirty="0">
                <a:solidFill>
                  <a:schemeClr val="accent1"/>
                </a:solidFill>
              </a:rPr>
              <a:t>:</a:t>
            </a:r>
          </a:p>
          <a:p>
            <a:pPr lvl="1"/>
            <a:r>
              <a:rPr lang="en-US" sz="1600" dirty="0">
                <a:solidFill>
                  <a:schemeClr val="accent1"/>
                </a:solidFill>
              </a:rPr>
              <a:t>Planlama, modeller ve düzenleyici konularda ortak kültür, hedefler, beklentiler ve uyum.</a:t>
            </a:r>
          </a:p>
        </p:txBody>
      </p:sp>
      <p:sp>
        <p:nvSpPr>
          <p:cNvPr id="10" name="Metin kutusu 9">
            <a:extLst>
              <a:ext uri="{FF2B5EF4-FFF2-40B4-BE49-F238E27FC236}">
                <a16:creationId xmlns:a16="http://schemas.microsoft.com/office/drawing/2014/main" id="{B6FD626A-2AA2-E209-8CBE-829449E5B09D}"/>
              </a:ext>
            </a:extLst>
          </p:cNvPr>
          <p:cNvSpPr txBox="1"/>
          <p:nvPr/>
        </p:nvSpPr>
        <p:spPr>
          <a:xfrm>
            <a:off x="6585297" y="404094"/>
            <a:ext cx="5425122" cy="1569660"/>
          </a:xfrm>
          <a:prstGeom prst="rect">
            <a:avLst/>
          </a:prstGeom>
          <a:noFill/>
        </p:spPr>
        <p:txBody>
          <a:bodyPr wrap="square">
            <a:spAutoFit/>
          </a:bodyPr>
          <a:lstStyle/>
          <a:p>
            <a:pPr algn="just"/>
            <a:r>
              <a:rPr lang="en-US" sz="1600" b="1" dirty="0">
                <a:solidFill>
                  <a:schemeClr val="accent1"/>
                </a:solidFill>
              </a:rPr>
              <a:t>4. Dinamik Etkileşim ve Sürekli Kaynak Akışı</a:t>
            </a:r>
            <a:r>
              <a:rPr lang="en-US" sz="1600" dirty="0">
                <a:solidFill>
                  <a:schemeClr val="accent1"/>
                </a:solidFill>
              </a:rPr>
              <a:t>:</a:t>
            </a:r>
          </a:p>
          <a:p>
            <a:pPr marL="742950" lvl="1" indent="-285750" algn="just">
              <a:buFont typeface="Arial" panose="020B0604020202020204" pitchFamily="34" charset="0"/>
              <a:buChar char="•"/>
            </a:pPr>
            <a:r>
              <a:rPr lang="en-US" sz="1600" b="1" dirty="0">
                <a:solidFill>
                  <a:schemeClr val="accent1"/>
                </a:solidFill>
              </a:rPr>
              <a:t>Kesikli oklar </a:t>
            </a:r>
            <a:r>
              <a:rPr lang="en-US" sz="1600" dirty="0">
                <a:solidFill>
                  <a:schemeClr val="accent1"/>
                </a:solidFill>
              </a:rPr>
              <a:t>boyutlar arasındaki dinamik etkileşimi temsil etmektedir (örn. iletişim, liderlik).</a:t>
            </a:r>
          </a:p>
          <a:p>
            <a:pPr marL="742950" lvl="1" indent="-285750">
              <a:buFont typeface="Arial" panose="020B0604020202020204" pitchFamily="34" charset="0"/>
              <a:buChar char="•"/>
            </a:pPr>
            <a:r>
              <a:rPr lang="en-US" sz="1600" b="1" dirty="0">
                <a:solidFill>
                  <a:schemeClr val="accent1"/>
                </a:solidFill>
              </a:rPr>
              <a:t>Düz oklar</a:t>
            </a:r>
            <a:r>
              <a:rPr lang="en-US" sz="1600" dirty="0">
                <a:solidFill>
                  <a:schemeClr val="accent1"/>
                </a:solidFill>
              </a:rPr>
              <a:t>, ortaklar arasında sürekli bir kaynak akışını göstermektedir.</a:t>
            </a:r>
          </a:p>
        </p:txBody>
      </p:sp>
    </p:spTree>
    <p:extLst>
      <p:ext uri="{BB962C8B-B14F-4D97-AF65-F5344CB8AC3E}">
        <p14:creationId xmlns:p14="http://schemas.microsoft.com/office/powerpoint/2010/main" val="7082759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288F37-F35F-A4E2-C224-1205E55F8AAC}"/>
            </a:ext>
          </a:extLst>
        </p:cNvPr>
        <p:cNvGrpSpPr/>
        <p:nvPr/>
      </p:nvGrpSpPr>
      <p:grpSpPr>
        <a:xfrm>
          <a:off x="0" y="0"/>
          <a:ext cx="0" cy="0"/>
          <a:chOff x="0" y="0"/>
          <a:chExt cx="0" cy="0"/>
        </a:xfrm>
      </p:grpSpPr>
      <p:graphicFrame>
        <p:nvGraphicFramePr>
          <p:cNvPr id="9" name="Diyagram 8">
            <a:extLst>
              <a:ext uri="{FF2B5EF4-FFF2-40B4-BE49-F238E27FC236}">
                <a16:creationId xmlns:a16="http://schemas.microsoft.com/office/drawing/2014/main" id="{CAEE8A9D-2479-ED3C-31A8-C448B29607C1}"/>
              </a:ext>
            </a:extLst>
          </p:cNvPr>
          <p:cNvGraphicFramePr/>
          <p:nvPr>
            <p:extLst>
              <p:ext uri="{D42A27DB-BD31-4B8C-83A1-F6EECF244321}">
                <p14:modId xmlns:p14="http://schemas.microsoft.com/office/powerpoint/2010/main" val="462184365"/>
              </p:ext>
            </p:extLst>
          </p:nvPr>
        </p:nvGraphicFramePr>
        <p:xfrm>
          <a:off x="1419225" y="923672"/>
          <a:ext cx="10353675" cy="59209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Metin kutusu 1">
            <a:extLst>
              <a:ext uri="{FF2B5EF4-FFF2-40B4-BE49-F238E27FC236}">
                <a16:creationId xmlns:a16="http://schemas.microsoft.com/office/drawing/2014/main" id="{EB58FE26-B294-330F-CA45-89CC20576E3F}"/>
              </a:ext>
            </a:extLst>
          </p:cNvPr>
          <p:cNvSpPr txBox="1"/>
          <p:nvPr/>
        </p:nvSpPr>
        <p:spPr>
          <a:xfrm>
            <a:off x="1256242" y="146718"/>
            <a:ext cx="9349034" cy="615553"/>
          </a:xfrm>
          <a:prstGeom prst="rect">
            <a:avLst/>
          </a:prstGeom>
          <a:noFill/>
        </p:spPr>
        <p:txBody>
          <a:bodyPr wrap="none" rtlCol="0">
            <a:spAutoFit/>
          </a:bodyPr>
          <a:lstStyle/>
          <a:p>
            <a:r>
              <a:rPr lang="tr-TR" sz="3400" b="1" dirty="0">
                <a:solidFill>
                  <a:schemeClr val="accent3">
                    <a:lumMod val="75000"/>
                  </a:schemeClr>
                </a:solidFill>
              </a:rPr>
              <a:t>Başarılı müzakere süreci için direktifler</a:t>
            </a:r>
          </a:p>
        </p:txBody>
      </p:sp>
    </p:spTree>
    <p:extLst>
      <p:ext uri="{BB962C8B-B14F-4D97-AF65-F5344CB8AC3E}">
        <p14:creationId xmlns:p14="http://schemas.microsoft.com/office/powerpoint/2010/main" val="17174119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F4148-A472-FBE1-5E41-BD4EAF4C8877}"/>
            </a:ext>
          </a:extLst>
        </p:cNvPr>
        <p:cNvGrpSpPr/>
        <p:nvPr/>
      </p:nvGrpSpPr>
      <p:grpSpPr>
        <a:xfrm>
          <a:off x="0" y="0"/>
          <a:ext cx="0" cy="0"/>
          <a:chOff x="0" y="0"/>
          <a:chExt cx="0" cy="0"/>
        </a:xfrm>
      </p:grpSpPr>
      <p:graphicFrame>
        <p:nvGraphicFramePr>
          <p:cNvPr id="3" name="Tablo 2">
            <a:extLst>
              <a:ext uri="{FF2B5EF4-FFF2-40B4-BE49-F238E27FC236}">
                <a16:creationId xmlns:a16="http://schemas.microsoft.com/office/drawing/2014/main" id="{B8866B90-E8BB-95E8-741B-0C325B328FEE}"/>
              </a:ext>
            </a:extLst>
          </p:cNvPr>
          <p:cNvGraphicFramePr>
            <a:graphicFrameLocks noGrp="1"/>
          </p:cNvGraphicFramePr>
          <p:nvPr>
            <p:extLst>
              <p:ext uri="{D42A27DB-BD31-4B8C-83A1-F6EECF244321}">
                <p14:modId xmlns:p14="http://schemas.microsoft.com/office/powerpoint/2010/main" val="1246885365"/>
              </p:ext>
            </p:extLst>
          </p:nvPr>
        </p:nvGraphicFramePr>
        <p:xfrm>
          <a:off x="580292" y="359728"/>
          <a:ext cx="6427177" cy="5550881"/>
        </p:xfrm>
        <a:graphic>
          <a:graphicData uri="http://schemas.openxmlformats.org/drawingml/2006/table">
            <a:tbl>
              <a:tblPr firstRow="1" bandRow="1">
                <a:tableStyleId>{073A0DAA-6AF3-43AB-8588-CEC1D06C72B9}</a:tableStyleId>
              </a:tblPr>
              <a:tblGrid>
                <a:gridCol w="799593">
                  <a:extLst>
                    <a:ext uri="{9D8B030D-6E8A-4147-A177-3AD203B41FA5}">
                      <a16:colId xmlns:a16="http://schemas.microsoft.com/office/drawing/2014/main" val="1520283760"/>
                    </a:ext>
                  </a:extLst>
                </a:gridCol>
                <a:gridCol w="5627584">
                  <a:extLst>
                    <a:ext uri="{9D8B030D-6E8A-4147-A177-3AD203B41FA5}">
                      <a16:colId xmlns:a16="http://schemas.microsoft.com/office/drawing/2014/main" val="1517378264"/>
                    </a:ext>
                  </a:extLst>
                </a:gridCol>
              </a:tblGrid>
              <a:tr h="370937">
                <a:tc gridSpan="2">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tr-TR" altLang="tr-TR" sz="1600" b="1" i="0" u="none" strike="noStrike" cap="none" normalizeH="0" baseline="0" dirty="0" err="1">
                          <a:ln>
                            <a:noFill/>
                          </a:ln>
                          <a:solidFill>
                            <a:schemeClr val="accent1"/>
                          </a:solidFill>
                          <a:effectLst/>
                        </a:rPr>
                        <a:t>Güçlü </a:t>
                      </a:r>
                      <a:r>
                        <a:rPr kumimoji="0" lang="tr-TR" altLang="tr-TR" sz="1600" b="1" i="0" u="none" strike="noStrike" cap="none" normalizeH="0" baseline="0" dirty="0">
                          <a:ln>
                            <a:noFill/>
                          </a:ln>
                          <a:solidFill>
                            <a:schemeClr val="accent1"/>
                          </a:solidFill>
                          <a:effectLst/>
                        </a:rPr>
                        <a:t>yönetişimin </a:t>
                      </a:r>
                      <a:r>
                        <a:rPr kumimoji="0" lang="tr-TR" altLang="tr-TR" sz="1600" b="1" i="0" u="none" strike="noStrike" cap="none" normalizeH="0" baseline="0" dirty="0" err="1">
                          <a:ln>
                            <a:noFill/>
                          </a:ln>
                          <a:solidFill>
                            <a:schemeClr val="accent1"/>
                          </a:solidFill>
                          <a:effectLst/>
                        </a:rPr>
                        <a:t>uygulanması için temel unsurlar </a:t>
                      </a:r>
                      <a:endParaRPr lang="tr-TR" sz="1600" b="1" dirty="0">
                        <a:solidFill>
                          <a:schemeClr val="accent1"/>
                        </a:solidFill>
                        <a:latin typeface="+mn-lt"/>
                      </a:endParaRPr>
                    </a:p>
                  </a:txBody>
                  <a:tcPr>
                    <a:solidFill>
                      <a:schemeClr val="bg1">
                        <a:lumMod val="60000"/>
                        <a:lumOff val="40000"/>
                      </a:schemeClr>
                    </a:solidFill>
                  </a:tcPr>
                </a:tc>
                <a:tc hMerge="1">
                  <a:txBody>
                    <a:bodyPr/>
                    <a:lstStyle/>
                    <a:p>
                      <a:endParaRPr lang="tr-TR"/>
                    </a:p>
                  </a:txBody>
                  <a:tcPr/>
                </a:tc>
                <a:extLst>
                  <a:ext uri="{0D108BD9-81ED-4DB2-BD59-A6C34878D82A}">
                    <a16:rowId xmlns:a16="http://schemas.microsoft.com/office/drawing/2014/main" val="1659851423"/>
                  </a:ext>
                </a:extLst>
              </a:tr>
              <a:tr h="1145296">
                <a:tc>
                  <a:txBody>
                    <a:bodyPr/>
                    <a:lstStyle/>
                    <a:p>
                      <a:r>
                        <a:rPr lang="tr-TR" sz="1600" b="0" dirty="0">
                          <a:solidFill>
                            <a:schemeClr val="accent1"/>
                          </a:solidFill>
                          <a:latin typeface="+mn-lt"/>
                        </a:rPr>
                        <a:t>Süreçler </a:t>
                      </a:r>
                      <a:endParaRPr lang="tr-TR" sz="1600" b="0" dirty="0">
                        <a:solidFill>
                          <a:schemeClr val="accent1"/>
                        </a:solidFill>
                        <a:latin typeface="+mn-lt"/>
                        <a:ea typeface="Noto Sans" panose="020B0502040504020204" pitchFamily="34" charset="0"/>
                        <a:cs typeface="Noto Sans" panose="020B0502040504020204" pitchFamily="34" charset="0"/>
                      </a:endParaRPr>
                    </a:p>
                  </a:txBody>
                  <a:tcPr vert="vert270"/>
                </a:tc>
                <a:tc>
                  <a:txBody>
                    <a:bodyPr/>
                    <a:lstStyle/>
                    <a:p>
                      <a:pPr marL="285750" indent="-285750">
                        <a:buFont typeface="Wingdings" panose="05000000000000000000" pitchFamily="2" charset="2"/>
                        <a:buChar char="ü"/>
                      </a:pPr>
                      <a:r>
                        <a:rPr lang="en-US" sz="1600" dirty="0">
                          <a:solidFill>
                            <a:schemeClr val="accent1"/>
                          </a:solidFill>
                          <a:latin typeface="+mn-lt"/>
                          <a:ea typeface="Noto Sans"/>
                          <a:cs typeface="Noto Sans"/>
                        </a:rPr>
                        <a:t>Amacın ortaklığı için gerekliliğin yakalanması. </a:t>
                      </a:r>
                      <a:endParaRPr lang="tr-TR" sz="1600" dirty="0">
                        <a:solidFill>
                          <a:schemeClr val="accent1"/>
                        </a:solidFill>
                        <a:latin typeface="+mn-lt"/>
                        <a:ea typeface="Noto Sans"/>
                        <a:cs typeface="Noto Sans"/>
                      </a:endParaRPr>
                    </a:p>
                    <a:p>
                      <a:pPr marL="285750" indent="-285750">
                        <a:buFont typeface="Wingdings" panose="05000000000000000000" pitchFamily="2" charset="2"/>
                        <a:buChar char="ü"/>
                      </a:pPr>
                      <a:r>
                        <a:rPr lang="en-US" sz="1600" dirty="0">
                          <a:solidFill>
                            <a:schemeClr val="accent1"/>
                          </a:solidFill>
                          <a:latin typeface="+mn-lt"/>
                          <a:ea typeface="Noto Sans"/>
                          <a:cs typeface="Noto Sans"/>
                        </a:rPr>
                        <a:t>Önce kendi yönetiminizi düzeltin. </a:t>
                      </a:r>
                      <a:endParaRPr lang="tr-TR" sz="1600" dirty="0">
                        <a:solidFill>
                          <a:schemeClr val="accent1"/>
                        </a:solidFill>
                        <a:latin typeface="+mn-lt"/>
                        <a:ea typeface="Noto Sans"/>
                        <a:cs typeface="Noto Sans"/>
                      </a:endParaRPr>
                    </a:p>
                    <a:p>
                      <a:pPr marL="285750" indent="-285750">
                        <a:buFont typeface="Wingdings" panose="05000000000000000000" pitchFamily="2" charset="2"/>
                        <a:buChar char="ü"/>
                      </a:pPr>
                      <a:r>
                        <a:rPr lang="en-US" sz="1600" dirty="0">
                          <a:solidFill>
                            <a:schemeClr val="accent1"/>
                          </a:solidFill>
                          <a:latin typeface="+mn-lt"/>
                          <a:ea typeface="Noto Sans"/>
                          <a:cs typeface="Noto Sans"/>
                        </a:rPr>
                        <a:t>Başarıyı her iki taraf için de tanımlayın. </a:t>
                      </a:r>
                      <a:endParaRPr lang="tr-TR" sz="1600" dirty="0">
                        <a:solidFill>
                          <a:schemeClr val="accent1"/>
                        </a:solidFill>
                        <a:latin typeface="+mn-lt"/>
                        <a:ea typeface="Noto Sans"/>
                        <a:cs typeface="Noto Sans"/>
                      </a:endParaRPr>
                    </a:p>
                    <a:p>
                      <a:pPr marL="285750" indent="-285750">
                        <a:buFont typeface="Wingdings" panose="05000000000000000000" pitchFamily="2" charset="2"/>
                        <a:buChar char="ü"/>
                      </a:pPr>
                      <a:r>
                        <a:rPr lang="en-US" sz="1600" dirty="0">
                          <a:solidFill>
                            <a:schemeClr val="accent1"/>
                          </a:solidFill>
                          <a:latin typeface="+mn-lt"/>
                          <a:ea typeface="Noto Sans"/>
                          <a:cs typeface="Noto Sans"/>
                        </a:rPr>
                        <a:t>Yönetişimi iş hedefleriyle uyumlu hale getirin </a:t>
                      </a:r>
                      <a:endParaRPr lang="tr-TR" sz="1600" dirty="0">
                        <a:solidFill>
                          <a:schemeClr val="accent1"/>
                        </a:solidFill>
                        <a:latin typeface="+mn-lt"/>
                        <a:ea typeface="Noto Sans"/>
                        <a:cs typeface="Noto Sans"/>
                      </a:endParaRPr>
                    </a:p>
                    <a:p>
                      <a:pPr marL="285750" indent="-285750">
                        <a:buFont typeface="Wingdings" panose="05000000000000000000" pitchFamily="2" charset="2"/>
                        <a:buChar char="ü"/>
                      </a:pPr>
                      <a:r>
                        <a:rPr lang="en-US" sz="1600" dirty="0">
                          <a:solidFill>
                            <a:schemeClr val="accent1"/>
                          </a:solidFill>
                          <a:latin typeface="+mn-lt"/>
                          <a:ea typeface="Noto Sans"/>
                          <a:cs typeface="Noto Sans"/>
                        </a:rPr>
                        <a:t>Rolleri net bir şekilde tanımlayın </a:t>
                      </a:r>
                      <a:endParaRPr lang="tr-TR" sz="1600" dirty="0">
                        <a:solidFill>
                          <a:schemeClr val="accent1"/>
                        </a:solidFill>
                        <a:latin typeface="+mn-lt"/>
                        <a:ea typeface="Noto Sans"/>
                        <a:cs typeface="Noto Sans"/>
                      </a:endParaRPr>
                    </a:p>
                    <a:p>
                      <a:pPr marL="285750" indent="-285750">
                        <a:buFont typeface="Wingdings" panose="05000000000000000000" pitchFamily="2" charset="2"/>
                        <a:buChar char="ü"/>
                      </a:pPr>
                      <a:r>
                        <a:rPr lang="en-US" sz="1600" dirty="0">
                          <a:solidFill>
                            <a:schemeClr val="accent1"/>
                          </a:solidFill>
                          <a:latin typeface="+mn-lt"/>
                          <a:ea typeface="Noto Sans"/>
                          <a:cs typeface="Noto Sans"/>
                        </a:rPr>
                        <a:t>Net bir sahiplik ve hesap verebilirlik tanımlayın. </a:t>
                      </a:r>
                      <a:endParaRPr lang="tr-TR" sz="1600" dirty="0">
                        <a:solidFill>
                          <a:schemeClr val="accent1"/>
                        </a:solidFill>
                        <a:latin typeface="+mn-lt"/>
                        <a:ea typeface="Noto Sans"/>
                        <a:cs typeface="Noto Sans"/>
                      </a:endParaRPr>
                    </a:p>
                    <a:p>
                      <a:pPr marL="285750" indent="-285750">
                        <a:buFont typeface="Wingdings" panose="05000000000000000000" pitchFamily="2" charset="2"/>
                        <a:buChar char="ü"/>
                      </a:pPr>
                      <a:r>
                        <a:rPr lang="en-US" sz="1600" dirty="0">
                          <a:solidFill>
                            <a:schemeClr val="accent1"/>
                          </a:solidFill>
                          <a:latin typeface="+mn-lt"/>
                          <a:ea typeface="Noto Sans"/>
                          <a:cs typeface="Noto Sans"/>
                        </a:rPr>
                        <a:t>Resmi ve gayri resmi iletişim kanallarını kullanın. </a:t>
                      </a:r>
                      <a:endParaRPr lang="tr-TR" sz="1600" dirty="0">
                        <a:solidFill>
                          <a:schemeClr val="accent1"/>
                        </a:solidFill>
                        <a:latin typeface="+mn-lt"/>
                        <a:ea typeface="Noto Sans"/>
                        <a:cs typeface="Noto Sans"/>
                      </a:endParaRPr>
                    </a:p>
                  </a:txBody>
                  <a:tcPr/>
                </a:tc>
                <a:extLst>
                  <a:ext uri="{0D108BD9-81ED-4DB2-BD59-A6C34878D82A}">
                    <a16:rowId xmlns:a16="http://schemas.microsoft.com/office/drawing/2014/main" val="411529019"/>
                  </a:ext>
                </a:extLst>
              </a:tr>
              <a:tr h="1989573">
                <a:tc>
                  <a:txBody>
                    <a:bodyPr/>
                    <a:lstStyle/>
                    <a:p>
                      <a:r>
                        <a:rPr lang="tr-TR" sz="1600" b="0" dirty="0">
                          <a:solidFill>
                            <a:schemeClr val="accent1"/>
                          </a:solidFill>
                          <a:latin typeface="+mn-lt"/>
                        </a:rPr>
                        <a:t>Araçlar/Cihazlar </a:t>
                      </a:r>
                      <a:endParaRPr lang="tr-TR" sz="1600" b="0" dirty="0">
                        <a:solidFill>
                          <a:schemeClr val="accent1"/>
                        </a:solidFill>
                        <a:latin typeface="+mn-lt"/>
                        <a:ea typeface="Noto Sans" panose="020B0502040504020204" pitchFamily="34" charset="0"/>
                        <a:cs typeface="Noto Sans" panose="020B0502040504020204" pitchFamily="34" charset="0"/>
                      </a:endParaRPr>
                    </a:p>
                  </a:txBody>
                  <a:tcPr vert="vert270"/>
                </a:tc>
                <a:tc>
                  <a:txBody>
                    <a:bodyPr/>
                    <a:lstStyle/>
                    <a:p>
                      <a:pPr marL="342900" indent="-342900" algn="just">
                        <a:buFont typeface="Wingdings" panose="05000000000000000000" pitchFamily="2" charset="2"/>
                        <a:buChar char="ü"/>
                      </a:pPr>
                      <a:r>
                        <a:rPr lang="en-US" sz="1600" dirty="0">
                          <a:solidFill>
                            <a:schemeClr val="accent1"/>
                          </a:solidFill>
                          <a:latin typeface="+mn-lt"/>
                          <a:ea typeface="Noto Sans"/>
                          <a:cs typeface="Noto Sans"/>
                        </a:rPr>
                        <a:t>Geniş ve derin bir bağlantı yapısına sahip olun. </a:t>
                      </a:r>
                      <a:endParaRPr lang="tr-TR"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n-US" sz="1600" dirty="0">
                          <a:solidFill>
                            <a:schemeClr val="accent1"/>
                          </a:solidFill>
                          <a:latin typeface="+mn-lt"/>
                          <a:ea typeface="Noto Sans"/>
                          <a:cs typeface="Noto Sans"/>
                        </a:rPr>
                        <a:t>Yansıtılmış yapılara ve net bir altyapıya sahip olun. </a:t>
                      </a:r>
                      <a:endParaRPr lang="tr-TR"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n-US" sz="1600" dirty="0">
                          <a:solidFill>
                            <a:schemeClr val="accent1"/>
                          </a:solidFill>
                          <a:latin typeface="+mn-lt"/>
                          <a:ea typeface="Noto Sans"/>
                          <a:cs typeface="Noto Sans"/>
                        </a:rPr>
                        <a:t>Düzenli yönetişim toplantıları yapın. </a:t>
                      </a:r>
                      <a:endParaRPr lang="tr-TR"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n-US" sz="1600" dirty="0">
                          <a:solidFill>
                            <a:schemeClr val="accent1"/>
                          </a:solidFill>
                          <a:latin typeface="+mn-lt"/>
                          <a:ea typeface="Noto Sans"/>
                          <a:cs typeface="Noto Sans"/>
                        </a:rPr>
                        <a:t>Uygun yönetim bilgilerini paylaşın. </a:t>
                      </a:r>
                      <a:endParaRPr lang="tr-TR"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n-US" sz="1600" dirty="0">
                          <a:solidFill>
                            <a:schemeClr val="accent1"/>
                          </a:solidFill>
                          <a:latin typeface="+mn-lt"/>
                          <a:ea typeface="Noto Sans"/>
                          <a:cs typeface="Noto Sans"/>
                        </a:rPr>
                        <a:t>'Mavi gökyüzü' atölyeleri düzenleyin. </a:t>
                      </a:r>
                      <a:endParaRPr lang="tr-TR"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n-US" sz="1600" dirty="0">
                          <a:solidFill>
                            <a:schemeClr val="accent1"/>
                          </a:solidFill>
                          <a:latin typeface="+mn-lt"/>
                          <a:ea typeface="Noto Sans"/>
                          <a:cs typeface="Noto Sans"/>
                        </a:rPr>
                        <a:t>Amacına ulaşmayan toplantıları 'renklendirmek' için yaratıcı ortamlar kullanın.</a:t>
                      </a:r>
                      <a:endParaRPr lang="tr-TR" sz="1600" dirty="0">
                        <a:solidFill>
                          <a:schemeClr val="accent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839310012"/>
                  </a:ext>
                </a:extLst>
              </a:tr>
              <a:tr h="1392051">
                <a:tc>
                  <a:txBody>
                    <a:bodyPr/>
                    <a:lstStyle/>
                    <a:p>
                      <a:r>
                        <a:rPr lang="tr-TR" sz="1600" b="0" dirty="0" err="1">
                          <a:solidFill>
                            <a:schemeClr val="accent1"/>
                          </a:solidFill>
                          <a:latin typeface="+mn-lt"/>
                        </a:rPr>
                        <a:t>Davranışlar/Tutumlar</a:t>
                      </a:r>
                      <a:endParaRPr lang="tr-TR" sz="1600" b="0" dirty="0">
                        <a:solidFill>
                          <a:schemeClr val="accent1"/>
                        </a:solidFill>
                        <a:latin typeface="+mn-lt"/>
                        <a:ea typeface="Noto Sans" panose="020B0502040504020204" pitchFamily="34" charset="0"/>
                        <a:cs typeface="Noto Sans" panose="020B0502040504020204" pitchFamily="34" charset="0"/>
                      </a:endParaRPr>
                    </a:p>
                  </a:txBody>
                  <a:tcPr vert="vert270"/>
                </a:tc>
                <a:tc>
                  <a:txBody>
                    <a:bodyPr/>
                    <a:lstStyle/>
                    <a:p>
                      <a:pPr marL="342900" indent="-342900" algn="just">
                        <a:buFont typeface="Wingdings" panose="05000000000000000000" pitchFamily="2" charset="2"/>
                        <a:buChar char="ü"/>
                      </a:pPr>
                      <a:r>
                        <a:rPr lang="en-US" sz="1600" dirty="0">
                          <a:solidFill>
                            <a:schemeClr val="accent1"/>
                          </a:solidFill>
                          <a:latin typeface="+mn-lt"/>
                          <a:ea typeface="Noto Sans"/>
                          <a:cs typeface="Noto Sans"/>
                        </a:rPr>
                        <a:t>Her iki taraf da bağlantı üzerinde çalışmaya devam etmelidir. </a:t>
                      </a:r>
                      <a:endParaRPr lang="tr-TR"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n-US" sz="1600" dirty="0">
                          <a:solidFill>
                            <a:schemeClr val="accent1"/>
                          </a:solidFill>
                          <a:latin typeface="+mn-lt"/>
                          <a:ea typeface="Noto Sans"/>
                          <a:cs typeface="Noto Sans"/>
                        </a:rPr>
                        <a:t>Her iki taraf da 'bundan sonra nereye gidileceği' konusunda birbirlerine meydan okumalıdır.</a:t>
                      </a:r>
                      <a:endParaRPr lang="tr-TR" sz="1600" dirty="0">
                        <a:solidFill>
                          <a:schemeClr val="accent1"/>
                        </a:solidFill>
                        <a:latin typeface="+mn-lt"/>
                        <a:ea typeface="Noto Sans"/>
                        <a:cs typeface="Noto Sans"/>
                      </a:endParaRPr>
                    </a:p>
                    <a:p>
                      <a:pPr marL="342900" indent="-342900" algn="just">
                        <a:buFont typeface="Wingdings" panose="05000000000000000000" pitchFamily="2" charset="2"/>
                        <a:buChar char="ü"/>
                      </a:pPr>
                      <a:r>
                        <a:rPr lang="en-US" sz="1600" dirty="0">
                          <a:solidFill>
                            <a:schemeClr val="accent1"/>
                          </a:solidFill>
                          <a:latin typeface="+mn-lt"/>
                          <a:ea typeface="Noto Sans"/>
                          <a:cs typeface="Noto Sans"/>
                        </a:rPr>
                        <a:t>Sık sık resmi ve gayri resmi iletişim esastır.</a:t>
                      </a:r>
                      <a:endParaRPr lang="tr-TR" sz="1600" dirty="0">
                        <a:solidFill>
                          <a:schemeClr val="accent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2883926102"/>
                  </a:ext>
                </a:extLst>
              </a:tr>
            </a:tbl>
          </a:graphicData>
        </a:graphic>
      </p:graphicFrame>
      <p:sp>
        <p:nvSpPr>
          <p:cNvPr id="10" name="Rectangle 5">
            <a:extLst>
              <a:ext uri="{FF2B5EF4-FFF2-40B4-BE49-F238E27FC236}">
                <a16:creationId xmlns:a16="http://schemas.microsoft.com/office/drawing/2014/main" id="{4F3B825C-FAD5-DD11-5A89-9A792DC16857}"/>
              </a:ext>
            </a:extLst>
          </p:cNvPr>
          <p:cNvSpPr>
            <a:spLocks noChangeArrowheads="1"/>
          </p:cNvSpPr>
          <p:nvPr/>
        </p:nvSpPr>
        <p:spPr bwMode="auto">
          <a:xfrm>
            <a:off x="7196504" y="1909514"/>
            <a:ext cx="4843096" cy="4001095"/>
          </a:xfrm>
          <a:prstGeom prst="rect">
            <a:avLst/>
          </a:prstGeom>
          <a:solidFill>
            <a:schemeClr val="bg1">
              <a:lumMod val="60000"/>
              <a:lumOff val="4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GB" altLang="tr-TR" sz="1400" b="0" i="0" u="none" strike="noStrike" cap="none" normalizeH="0" baseline="0" dirty="0">
                <a:ln>
                  <a:noFill/>
                </a:ln>
                <a:solidFill>
                  <a:schemeClr val="accent1"/>
                </a:solidFill>
                <a:effectLst/>
              </a:rPr>
              <a:t>Bu çizelge, üç alanda </a:t>
            </a:r>
            <a:r>
              <a:rPr kumimoji="0" lang="en-GB" altLang="tr-TR" sz="1400" b="1" i="0" u="none" strike="noStrike" cap="none" normalizeH="0" baseline="0" dirty="0">
                <a:ln>
                  <a:noFill/>
                </a:ln>
                <a:solidFill>
                  <a:schemeClr val="accent1"/>
                </a:solidFill>
                <a:effectLst/>
              </a:rPr>
              <a:t>güçlü yönetişimin </a:t>
            </a:r>
            <a:r>
              <a:rPr kumimoji="0" lang="en-GB" altLang="tr-TR" sz="1400" b="0" i="0" u="none" strike="noStrike" cap="none" normalizeH="0" baseline="0" dirty="0">
                <a:ln>
                  <a:noFill/>
                </a:ln>
                <a:solidFill>
                  <a:schemeClr val="accent1"/>
                </a:solidFill>
                <a:effectLst/>
              </a:rPr>
              <a:t>uygulanması için temel unsurları özetlemektedir:</a:t>
            </a:r>
            <a:br>
              <a:rPr kumimoji="0" lang="en-GB" altLang="tr-TR" sz="1400" b="0" i="0" u="none" strike="noStrike" cap="none" normalizeH="0" baseline="0" dirty="0">
                <a:ln>
                  <a:noFill/>
                </a:ln>
                <a:solidFill>
                  <a:schemeClr val="accent1"/>
                </a:solidFill>
                <a:effectLst/>
              </a:rPr>
            </a:br>
            <a:r>
              <a:rPr kumimoji="0" lang="en-GB" altLang="tr-TR" sz="1400" b="1" i="0" u="none" strike="noStrike" cap="none" normalizeH="0" baseline="0" dirty="0">
                <a:ln>
                  <a:noFill/>
                </a:ln>
                <a:solidFill>
                  <a:schemeClr val="accent1"/>
                </a:solidFill>
                <a:effectLst/>
              </a:rPr>
              <a:t>Süreçler</a:t>
            </a:r>
            <a:r>
              <a:rPr kumimoji="0" lang="en-GB" altLang="tr-TR" sz="1400" b="0" i="0" u="none" strike="noStrike" cap="none" normalizeH="0" baseline="0" dirty="0">
                <a:ln>
                  <a:noFill/>
                </a:ln>
                <a:solidFill>
                  <a:schemeClr val="accent1"/>
                </a:solidFill>
                <a:effectLst/>
              </a:rPr>
              <a:t>, </a:t>
            </a:r>
            <a:r>
              <a:rPr kumimoji="0" lang="en-GB" altLang="tr-TR" sz="1400" b="1" i="0" u="none" strike="noStrike" cap="none" normalizeH="0" baseline="0" dirty="0">
                <a:ln>
                  <a:noFill/>
                </a:ln>
                <a:solidFill>
                  <a:schemeClr val="accent1"/>
                </a:solidFill>
                <a:effectLst/>
              </a:rPr>
              <a:t>Araçlar/Cihazlar </a:t>
            </a:r>
            <a:r>
              <a:rPr kumimoji="0" lang="en-GB" altLang="tr-TR" sz="1400" b="0" i="0" u="none" strike="noStrike" cap="none" normalizeH="0" baseline="0" dirty="0">
                <a:ln>
                  <a:noFill/>
                </a:ln>
                <a:solidFill>
                  <a:schemeClr val="accent1"/>
                </a:solidFill>
                <a:effectLst/>
              </a:rPr>
              <a:t>ve </a:t>
            </a:r>
            <a:r>
              <a:rPr kumimoji="0" lang="en-GB" altLang="tr-TR" sz="1400" b="1" i="0" u="none" strike="noStrike" cap="none" normalizeH="0" baseline="0" dirty="0">
                <a:ln>
                  <a:noFill/>
                </a:ln>
                <a:solidFill>
                  <a:schemeClr val="accent1"/>
                </a:solidFill>
                <a:effectLst/>
              </a:rPr>
              <a:t>Davranışlar/Tutumlar</a:t>
            </a:r>
            <a:r>
              <a:rPr kumimoji="0" lang="en-GB" altLang="tr-TR" sz="1400" b="0" i="0" u="none" strike="noStrike" cap="none" normalizeH="0" baseline="0" dirty="0">
                <a:ln>
                  <a:noFill/>
                </a:ln>
                <a:solidFill>
                  <a:schemeClr val="accent1"/>
                </a:solidFill>
                <a:effectLst/>
              </a:rPr>
              <a:t>. </a:t>
            </a:r>
          </a:p>
          <a:p>
            <a:pPr marL="0" marR="0" lvl="0" indent="0" defTabSz="914400" rtl="0" eaLnBrk="0" fontAlgn="base" latinLnBrk="0" hangingPunct="0">
              <a:lnSpc>
                <a:spcPct val="100000"/>
              </a:lnSpc>
              <a:spcBef>
                <a:spcPct val="0"/>
              </a:spcBef>
              <a:spcAft>
                <a:spcPct val="0"/>
              </a:spcAft>
              <a:buClrTx/>
              <a:buSzTx/>
              <a:buFontTx/>
              <a:buNone/>
              <a:tabLst/>
            </a:pPr>
            <a:endParaRPr kumimoji="0" lang="en-GB" altLang="tr-TR" sz="1400" b="0" i="0" u="none" strike="noStrike" cap="none" normalizeH="0" baseline="0" dirty="0">
              <a:ln>
                <a:noFill/>
              </a:ln>
              <a:solidFill>
                <a:schemeClr val="accent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GB" altLang="tr-TR" sz="1400" b="1" i="0" u="none" strike="noStrike" cap="none" normalizeH="0" baseline="0" dirty="0">
                <a:ln>
                  <a:noFill/>
                </a:ln>
                <a:solidFill>
                  <a:schemeClr val="accent1"/>
                </a:solidFill>
                <a:effectLst/>
              </a:rPr>
              <a:t>Süreçler</a:t>
            </a:r>
            <a:r>
              <a:rPr kumimoji="0" lang="en-GB" altLang="tr-TR" sz="1400" b="0" i="0" u="none" strike="noStrike" cap="none" normalizeH="0" baseline="0" dirty="0">
                <a:ln>
                  <a:noFill/>
                </a:ln>
                <a:solidFill>
                  <a:schemeClr val="accent1"/>
                </a:solidFill>
                <a:effectLst/>
              </a:rPr>
              <a:t>, yönetişimi hedeflerle uyumlu hale getirmeye, rolleri tanımlamaya, sahiplenmeye ve hem resmi hem de gayri resmi iletişimi teşvik etmeye odaklanır. </a:t>
            </a:r>
            <a:br>
              <a:rPr kumimoji="0" lang="en-GB" altLang="tr-TR" sz="1400" b="0" i="0" u="none" strike="noStrike" cap="none" normalizeH="0" baseline="0" dirty="0">
                <a:ln>
                  <a:noFill/>
                </a:ln>
                <a:solidFill>
                  <a:schemeClr val="accent1"/>
                </a:solidFill>
                <a:effectLst/>
              </a:rPr>
            </a:br>
            <a:endParaRPr kumimoji="0" lang="en-GB" altLang="tr-TR" sz="1400" b="0" i="0" u="none" strike="noStrike" cap="none" normalizeH="0" baseline="0" dirty="0">
              <a:ln>
                <a:noFill/>
              </a:ln>
              <a:solidFill>
                <a:schemeClr val="accent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GB" altLang="tr-TR" sz="1400" b="1" i="0" u="none" strike="noStrike" cap="none" normalizeH="0" baseline="0" dirty="0">
                <a:ln>
                  <a:noFill/>
                </a:ln>
                <a:solidFill>
                  <a:schemeClr val="accent1"/>
                </a:solidFill>
                <a:effectLst/>
              </a:rPr>
              <a:t>Araçlar/Cihazlar</a:t>
            </a:r>
            <a:r>
              <a:rPr kumimoji="0" lang="en-GB" altLang="tr-TR" sz="1400" b="0" i="0" u="none" strike="noStrike" cap="none" normalizeH="0" baseline="0" dirty="0">
                <a:ln>
                  <a:noFill/>
                </a:ln>
                <a:solidFill>
                  <a:schemeClr val="accent1"/>
                </a:solidFill>
                <a:effectLst/>
              </a:rPr>
              <a:t>, sağlam bağlantı yapıları oluşturmayı, düzenli yönetişim toplantılarını, atölye çalışmalarını ve verimli işbirliğini sağlamak için yaratıcı ortamları kullanmayı vurgular.</a:t>
            </a:r>
            <a:br>
              <a:rPr kumimoji="0" lang="en-GB" altLang="tr-TR" sz="1400" b="0" i="0" u="none" strike="noStrike" cap="none" normalizeH="0" baseline="0" dirty="0">
                <a:ln>
                  <a:noFill/>
                </a:ln>
                <a:solidFill>
                  <a:schemeClr val="accent1"/>
                </a:solidFill>
                <a:effectLst/>
              </a:rPr>
            </a:br>
            <a:endParaRPr kumimoji="0" lang="en-GB" altLang="tr-TR" sz="1400" b="0" i="0" u="none" strike="noStrike" cap="none" normalizeH="0" baseline="0" dirty="0">
              <a:ln>
                <a:noFill/>
              </a:ln>
              <a:solidFill>
                <a:schemeClr val="accent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GB" altLang="tr-TR" sz="1400" b="1" i="0" u="none" strike="noStrike" cap="none" normalizeH="0" baseline="0" dirty="0">
                <a:ln>
                  <a:noFill/>
                </a:ln>
                <a:solidFill>
                  <a:schemeClr val="accent1"/>
                </a:solidFill>
                <a:effectLst/>
              </a:rPr>
              <a:t>Davranışlar/Tutumlar</a:t>
            </a:r>
            <a:r>
              <a:rPr kumimoji="0" lang="en-GB" altLang="tr-TR" sz="1400" b="0" i="0" u="none" strike="noStrike" cap="none" normalizeH="0" baseline="0" dirty="0">
                <a:ln>
                  <a:noFill/>
                </a:ln>
                <a:solidFill>
                  <a:schemeClr val="accent1"/>
                </a:solidFill>
                <a:effectLst/>
              </a:rPr>
              <a:t>, yönetişim etkinliğini güçlendirmek için sürekli çabayı, karşılıklı zorlukları ve taraflar arasında tutarlı iletişimi sürdürmeyi vurgular.</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tr-TR" altLang="tr-TR" sz="1600" b="0" i="0" u="none" strike="noStrike" cap="none" normalizeH="0" baseline="0" dirty="0">
              <a:ln>
                <a:noFill/>
              </a:ln>
              <a:solidFill>
                <a:schemeClr val="accent1"/>
              </a:solidFill>
              <a:effectLst/>
            </a:endParaRPr>
          </a:p>
        </p:txBody>
      </p:sp>
    </p:spTree>
    <p:extLst>
      <p:ext uri="{BB962C8B-B14F-4D97-AF65-F5344CB8AC3E}">
        <p14:creationId xmlns:p14="http://schemas.microsoft.com/office/powerpoint/2010/main" val="191434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D952FF-555F-8E29-FA90-DA04BC59422A}"/>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5FE3EF63-FF6F-27D2-F2F5-76EEB9D28F54}"/>
              </a:ext>
            </a:extLst>
          </p:cNvPr>
          <p:cNvSpPr txBox="1"/>
          <p:nvPr/>
        </p:nvSpPr>
        <p:spPr>
          <a:xfrm>
            <a:off x="334514" y="240142"/>
            <a:ext cx="10610461" cy="369332"/>
          </a:xfrm>
          <a:prstGeom prst="rect">
            <a:avLst/>
          </a:prstGeom>
          <a:noFill/>
        </p:spPr>
        <p:txBody>
          <a:bodyPr wrap="square" rtlCol="0">
            <a:spAutoFit/>
          </a:bodyPr>
          <a:lstStyle/>
          <a:p>
            <a:r>
              <a:rPr lang="tr-TR" b="1" dirty="0">
                <a:solidFill>
                  <a:schemeClr val="bg2"/>
                </a:solidFill>
                <a:effectLst/>
              </a:rPr>
              <a:t>Stratejik </a:t>
            </a:r>
            <a:r>
              <a:rPr lang="tr-TR" b="1" dirty="0" err="1">
                <a:solidFill>
                  <a:schemeClr val="bg2"/>
                </a:solidFill>
                <a:effectLst/>
              </a:rPr>
              <a:t>Ortaklıklar Geliştirmek için </a:t>
            </a:r>
            <a:r>
              <a:rPr lang="tr-TR" b="1" i="0" dirty="0">
                <a:solidFill>
                  <a:schemeClr val="bg2"/>
                </a:solidFill>
                <a:effectLst/>
              </a:rPr>
              <a:t>Çevrimiçi Girişimci </a:t>
            </a:r>
            <a:r>
              <a:rPr lang="tr-TR" b="1" i="0" dirty="0" err="1">
                <a:solidFill>
                  <a:schemeClr val="bg2"/>
                </a:solidFill>
                <a:effectLst/>
              </a:rPr>
              <a:t>Toplulukları</a:t>
            </a:r>
            <a:endParaRPr lang="en-US" sz="2000" b="1" dirty="0">
              <a:solidFill>
                <a:schemeClr val="bg2"/>
              </a:solidFill>
            </a:endParaRPr>
          </a:p>
        </p:txBody>
      </p:sp>
      <p:sp>
        <p:nvSpPr>
          <p:cNvPr id="4" name="Metin kutusu 3">
            <a:extLst>
              <a:ext uri="{FF2B5EF4-FFF2-40B4-BE49-F238E27FC236}">
                <a16:creationId xmlns:a16="http://schemas.microsoft.com/office/drawing/2014/main" id="{6930BACC-858D-A8C0-14C1-6ADA9BF99ABF}"/>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1EDB8163-3354-C83A-67B9-72916EE7E21F}"/>
              </a:ext>
            </a:extLst>
          </p:cNvPr>
          <p:cNvSpPr txBox="1"/>
          <p:nvPr/>
        </p:nvSpPr>
        <p:spPr>
          <a:xfrm>
            <a:off x="356934" y="787012"/>
            <a:ext cx="11124823" cy="2308324"/>
          </a:xfrm>
          <a:prstGeom prst="rect">
            <a:avLst/>
          </a:prstGeom>
          <a:noFill/>
        </p:spPr>
        <p:txBody>
          <a:bodyPr wrap="square" lIns="91440" tIns="45720" rIns="91440" bIns="45720" anchor="t">
            <a:spAutoFit/>
          </a:bodyPr>
          <a:lstStyle/>
          <a:p>
            <a:pPr algn="just"/>
            <a:r>
              <a:rPr lang="en-US" sz="1600" b="0" i="0" dirty="0">
                <a:solidFill>
                  <a:schemeClr val="accent1"/>
                </a:solidFill>
                <a:effectLst/>
              </a:rPr>
              <a:t>Kadın girişimciler için çevrimiçi ağlar ve araçlar, Avrupa ve ötesinde benzer düşünen profesyoneller, sektör liderleri ve potansiyel işbirlikçilerle bağlantı kurmak için benzersiz fırsatlar sunmaktadır. </a:t>
            </a:r>
            <a:endParaRPr lang="tr-TR" sz="1600" b="0" i="0" dirty="0">
              <a:solidFill>
                <a:schemeClr val="accent1"/>
              </a:solidFill>
              <a:effectLst/>
            </a:endParaRPr>
          </a:p>
          <a:p>
            <a:pPr algn="just"/>
            <a:endParaRPr lang="tr-TR" sz="1600" dirty="0">
              <a:solidFill>
                <a:schemeClr val="accent1"/>
              </a:solidFill>
            </a:endParaRPr>
          </a:p>
          <a:p>
            <a:pPr algn="just"/>
            <a:r>
              <a:rPr lang="en-US" sz="1600" b="0" i="0" dirty="0">
                <a:solidFill>
                  <a:schemeClr val="accent1"/>
                </a:solidFill>
                <a:effectLst/>
              </a:rPr>
              <a:t>Çevrimiçi platformlar ve dijital topluluklar artık profesyonel ilişkileri geliştirmeye, kaynakları paylaşmaya ve iş dünyasındaki kadınların benzersiz ihtiyaçlarına göre uyarlanmış mentorluk sağlamaya adanmıştır. Bu sanal ağlar coğrafi engelleri ortadan kaldırarak kadın girişimcilerin nüfuzlarını genişletmelerine, küresel pazarlara erişmelerine ve stratejik ortaklıklar kurmalarına olanak sağlarken, daha kapsayıcı ve bağlantılı bir girişimcilik ekosistemine katkıda bulunuyor.</a:t>
            </a:r>
          </a:p>
          <a:p>
            <a:pPr algn="just"/>
            <a:endParaRPr lang="tr-TR" sz="1600" dirty="0">
              <a:solidFill>
                <a:schemeClr val="accent1"/>
              </a:solidFill>
            </a:endParaRPr>
          </a:p>
        </p:txBody>
      </p:sp>
      <p:sp>
        <p:nvSpPr>
          <p:cNvPr id="16" name="Metin kutusu 15">
            <a:extLst>
              <a:ext uri="{FF2B5EF4-FFF2-40B4-BE49-F238E27FC236}">
                <a16:creationId xmlns:a16="http://schemas.microsoft.com/office/drawing/2014/main" id="{B2E45591-BE37-DE7B-EB67-44D52C1E1BD1}"/>
              </a:ext>
            </a:extLst>
          </p:cNvPr>
          <p:cNvSpPr txBox="1"/>
          <p:nvPr/>
        </p:nvSpPr>
        <p:spPr>
          <a:xfrm>
            <a:off x="6823494" y="3245200"/>
            <a:ext cx="4859173" cy="2062103"/>
          </a:xfrm>
          <a:prstGeom prst="rect">
            <a:avLst/>
          </a:prstGeom>
          <a:noFill/>
        </p:spPr>
        <p:txBody>
          <a:bodyPr wrap="square">
            <a:spAutoFit/>
          </a:bodyPr>
          <a:lstStyle/>
          <a:p>
            <a:pPr algn="just"/>
            <a:r>
              <a:rPr lang="en-US" sz="1600" b="1" dirty="0" err="1">
                <a:solidFill>
                  <a:schemeClr val="accent1"/>
                </a:solidFill>
                <a:hlinkClick r:id="rId2"/>
              </a:rPr>
              <a:t>Vator</a:t>
            </a:r>
            <a:r>
              <a:rPr lang="en-US" sz="1600" dirty="0">
                <a:solidFill>
                  <a:schemeClr val="accent1"/>
                </a:solidFill>
              </a:rPr>
              <a:t>, </a:t>
            </a:r>
            <a:r>
              <a:rPr lang="en-US" sz="1600" dirty="0" err="1">
                <a:solidFill>
                  <a:schemeClr val="accent1"/>
                </a:solidFill>
              </a:rPr>
              <a:t>VatorNews </a:t>
            </a:r>
            <a:r>
              <a:rPr lang="en-US" sz="1600" dirty="0">
                <a:solidFill>
                  <a:schemeClr val="accent1"/>
                </a:solidFill>
              </a:rPr>
              <a:t>bölümünde iş haberlerini yayınlayan ve ayrıca girişimciler ve yatırımcılarla yapılan röportajlara ayrılmış bir alana sahip olan bir ağ oluşturma web sitesidir. Kayıt olmak, kendi şirket profilinizi oluşturmanıza ve diğer üyelerle etkileşime girmenize olanak tanır. </a:t>
            </a:r>
            <a:r>
              <a:rPr lang="en-US" sz="1600" dirty="0" err="1">
                <a:solidFill>
                  <a:schemeClr val="accent1"/>
                </a:solidFill>
              </a:rPr>
              <a:t>Vator</a:t>
            </a:r>
            <a:r>
              <a:rPr lang="en-US" sz="1600" dirty="0">
                <a:solidFill>
                  <a:schemeClr val="accent1"/>
                </a:solidFill>
              </a:rPr>
              <a:t>, tamamen üyelerin şirketlerinin ve ürünlerinin videolarına ayrılmış harika bir bölüme sahiptir.</a:t>
            </a:r>
            <a:endParaRPr lang="tr-TR" sz="1600" dirty="0">
              <a:solidFill>
                <a:schemeClr val="accent1"/>
              </a:solidFill>
            </a:endParaRPr>
          </a:p>
        </p:txBody>
      </p:sp>
      <p:pic>
        <p:nvPicPr>
          <p:cNvPr id="1030" name="Picture 6" descr="Logo">
            <a:extLst>
              <a:ext uri="{FF2B5EF4-FFF2-40B4-BE49-F238E27FC236}">
                <a16:creationId xmlns:a16="http://schemas.microsoft.com/office/drawing/2014/main" id="{56E25D49-072A-D469-564B-BD65486ACF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6823" y="5563612"/>
            <a:ext cx="2206605" cy="678531"/>
          </a:xfrm>
          <a:prstGeom prst="rect">
            <a:avLst/>
          </a:prstGeom>
          <a:noFill/>
          <a:extLst>
            <a:ext uri="{909E8E84-426E-40DD-AFC4-6F175D3DCCD1}">
              <a14:hiddenFill xmlns:a14="http://schemas.microsoft.com/office/drawing/2010/main">
                <a:solidFill>
                  <a:srgbClr val="FFFFFF"/>
                </a:solidFill>
              </a14:hiddenFill>
            </a:ext>
          </a:extLst>
        </p:spPr>
      </p:pic>
      <p:sp>
        <p:nvSpPr>
          <p:cNvPr id="17" name="Metin kutusu 16">
            <a:extLst>
              <a:ext uri="{FF2B5EF4-FFF2-40B4-BE49-F238E27FC236}">
                <a16:creationId xmlns:a16="http://schemas.microsoft.com/office/drawing/2014/main" id="{744C314D-6411-3CB0-9D87-4D00A5FFE05F}"/>
              </a:ext>
            </a:extLst>
          </p:cNvPr>
          <p:cNvSpPr txBox="1"/>
          <p:nvPr/>
        </p:nvSpPr>
        <p:spPr>
          <a:xfrm>
            <a:off x="356934" y="3254846"/>
            <a:ext cx="6094562" cy="1815882"/>
          </a:xfrm>
          <a:prstGeom prst="rect">
            <a:avLst/>
          </a:prstGeom>
          <a:noFill/>
        </p:spPr>
        <p:txBody>
          <a:bodyPr wrap="square">
            <a:spAutoFit/>
          </a:bodyPr>
          <a:lstStyle/>
          <a:p>
            <a:pPr algn="just"/>
            <a:r>
              <a:rPr lang="tr-TR" sz="1600" b="1" dirty="0" err="1">
                <a:solidFill>
                  <a:schemeClr val="bg1">
                    <a:lumMod val="75000"/>
                  </a:schemeClr>
                </a:solidFill>
                <a:hlinkClick r:id="rId4">
                  <a:extLst>
                    <a:ext uri="{A12FA001-AC4F-418D-AE19-62706E023703}">
                      <ahyp:hlinkClr xmlns:ahyp="http://schemas.microsoft.com/office/drawing/2018/hyperlinkcolor" val="tx"/>
                    </a:ext>
                  </a:extLst>
                </a:hlinkClick>
              </a:rPr>
              <a:t>Founders </a:t>
            </a:r>
            <a:r>
              <a:rPr lang="tr-TR" sz="1600" b="1" dirty="0">
                <a:solidFill>
                  <a:schemeClr val="bg1">
                    <a:lumMod val="75000"/>
                  </a:schemeClr>
                </a:solidFill>
                <a:hlinkClick r:id="rId4">
                  <a:extLst>
                    <a:ext uri="{A12FA001-AC4F-418D-AE19-62706E023703}">
                      <ahyp:hlinkClr xmlns:ahyp="http://schemas.microsoft.com/office/drawing/2018/hyperlinkcolor" val="tx"/>
                    </a:ext>
                  </a:extLst>
                </a:hlinkClick>
              </a:rPr>
              <a:t>Network</a:t>
            </a:r>
            <a:r>
              <a:rPr lang="tr-TR" sz="1600" dirty="0">
                <a:solidFill>
                  <a:schemeClr val="accent1"/>
                </a:solidFill>
              </a:rPr>
              <a:t>, </a:t>
            </a:r>
            <a:r>
              <a:rPr lang="tr-TR" sz="1600" dirty="0" err="1">
                <a:solidFill>
                  <a:schemeClr val="accent1"/>
                </a:solidFill>
              </a:rPr>
              <a:t>girişimciler için özel </a:t>
            </a:r>
            <a:r>
              <a:rPr lang="tr-TR" sz="1600" dirty="0">
                <a:solidFill>
                  <a:schemeClr val="accent1"/>
                </a:solidFill>
              </a:rPr>
              <a:t>bir çevrimiçi platformdur. Ağ, </a:t>
            </a:r>
            <a:r>
              <a:rPr lang="tr-TR" sz="1600" dirty="0" err="1">
                <a:solidFill>
                  <a:schemeClr val="accent1"/>
                </a:solidFill>
              </a:rPr>
              <a:t>dünya çapında </a:t>
            </a:r>
            <a:r>
              <a:rPr lang="tr-TR" sz="1600" dirty="0">
                <a:solidFill>
                  <a:schemeClr val="accent1"/>
                </a:solidFill>
              </a:rPr>
              <a:t>30</a:t>
            </a:r>
            <a:r>
              <a:rPr lang="tr-TR" sz="1600" dirty="0" err="1">
                <a:solidFill>
                  <a:schemeClr val="accent1"/>
                </a:solidFill>
              </a:rPr>
              <a:t>'dan fazla bölümü olan </a:t>
            </a:r>
            <a:r>
              <a:rPr lang="tr-TR" sz="1600" dirty="0">
                <a:solidFill>
                  <a:schemeClr val="accent1"/>
                </a:solidFill>
              </a:rPr>
              <a:t>600</a:t>
            </a:r>
            <a:r>
              <a:rPr lang="tr-TR" sz="1600" dirty="0" err="1">
                <a:solidFill>
                  <a:schemeClr val="accent1"/>
                </a:solidFill>
              </a:rPr>
              <a:t>'den fazla teknoloji kurucusundan oluşur</a:t>
            </a:r>
            <a:r>
              <a:rPr lang="tr-TR" sz="1600" dirty="0">
                <a:solidFill>
                  <a:schemeClr val="accent1"/>
                </a:solidFill>
              </a:rPr>
              <a:t>. 50</a:t>
            </a:r>
            <a:r>
              <a:rPr lang="tr-TR" sz="1600" dirty="0" err="1">
                <a:solidFill>
                  <a:schemeClr val="accent1"/>
                </a:solidFill>
              </a:rPr>
              <a:t>'den fazla aktif yatırımcıdan </a:t>
            </a:r>
            <a:r>
              <a:rPr lang="tr-TR" sz="1600" dirty="0">
                <a:solidFill>
                  <a:schemeClr val="accent1"/>
                </a:solidFill>
              </a:rPr>
              <a:t>oluşan bir </a:t>
            </a:r>
            <a:r>
              <a:rPr lang="tr-TR" sz="1600" dirty="0" err="1">
                <a:solidFill>
                  <a:schemeClr val="accent1"/>
                </a:solidFill>
              </a:rPr>
              <a:t>topluluğun yanı</a:t>
            </a:r>
            <a:r>
              <a:rPr lang="tr-TR" sz="1600" dirty="0">
                <a:solidFill>
                  <a:schemeClr val="accent1"/>
                </a:solidFill>
              </a:rPr>
              <a:t> sıra </a:t>
            </a:r>
            <a:r>
              <a:rPr lang="tr-TR" sz="1600" dirty="0" err="1">
                <a:solidFill>
                  <a:schemeClr val="accent1"/>
                </a:solidFill>
              </a:rPr>
              <a:t>çok sayıda etkinlik ve </a:t>
            </a:r>
            <a:r>
              <a:rPr lang="tr-TR" sz="1600" dirty="0">
                <a:solidFill>
                  <a:schemeClr val="accent1"/>
                </a:solidFill>
              </a:rPr>
              <a:t>resmi </a:t>
            </a:r>
            <a:r>
              <a:rPr lang="tr-TR" sz="1600" dirty="0" err="1">
                <a:solidFill>
                  <a:schemeClr val="accent1"/>
                </a:solidFill>
              </a:rPr>
              <a:t>mentorluk fırsatına erişmenizi sağlar.</a:t>
            </a:r>
            <a:endParaRPr lang="tr-TR" sz="1600" dirty="0">
              <a:solidFill>
                <a:schemeClr val="accent1"/>
              </a:solidFill>
            </a:endParaRPr>
          </a:p>
        </p:txBody>
      </p:sp>
      <p:pic>
        <p:nvPicPr>
          <p:cNvPr id="19" name="Resim 18" descr="ekran görüntüsü, yazı tipi, grafik, metin içeren bir resim&#10;&#10;Açıklama otomatik olarak oluşturuldu">
            <a:extLst>
              <a:ext uri="{FF2B5EF4-FFF2-40B4-BE49-F238E27FC236}">
                <a16:creationId xmlns:a16="http://schemas.microsoft.com/office/drawing/2014/main" id="{3F2C4D9E-6074-D2C8-3A95-3A942238DD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20145" y="4220571"/>
            <a:ext cx="6791347" cy="3820133"/>
          </a:xfrm>
          <a:prstGeom prst="rect">
            <a:avLst/>
          </a:prstGeom>
        </p:spPr>
      </p:pic>
      <p:sp>
        <p:nvSpPr>
          <p:cNvPr id="21" name="Metin kutusu 20">
            <a:extLst>
              <a:ext uri="{FF2B5EF4-FFF2-40B4-BE49-F238E27FC236}">
                <a16:creationId xmlns:a16="http://schemas.microsoft.com/office/drawing/2014/main" id="{089B9EC2-C863-4119-88C3-B0F81CF09AE8}"/>
              </a:ext>
            </a:extLst>
          </p:cNvPr>
          <p:cNvSpPr txBox="1"/>
          <p:nvPr/>
        </p:nvSpPr>
        <p:spPr>
          <a:xfrm>
            <a:off x="1528632" y="6483063"/>
            <a:ext cx="3560952" cy="261610"/>
          </a:xfrm>
          <a:prstGeom prst="rect">
            <a:avLst/>
          </a:prstGeom>
          <a:noFill/>
        </p:spPr>
        <p:txBody>
          <a:bodyPr wrap="square">
            <a:spAutoFit/>
          </a:bodyPr>
          <a:lstStyle/>
          <a:p>
            <a:r>
              <a:rPr lang="tr-TR" sz="1100" dirty="0">
                <a:solidFill>
                  <a:schemeClr val="accent1"/>
                </a:solidFill>
              </a:rPr>
              <a:t>Resim </a:t>
            </a:r>
            <a:r>
              <a:rPr lang="tr-TR" sz="1100" dirty="0" err="1">
                <a:solidFill>
                  <a:schemeClr val="accent1"/>
                </a:solidFill>
              </a:rPr>
              <a:t>kaynağı</a:t>
            </a:r>
            <a:r>
              <a:rPr lang="tr-TR" sz="1100" dirty="0">
                <a:solidFill>
                  <a:schemeClr val="accent1"/>
                </a:solidFill>
              </a:rPr>
              <a:t>: www. foundersnetwork.com</a:t>
            </a:r>
            <a:endParaRPr lang="tr-TR" sz="1100" dirty="0"/>
          </a:p>
        </p:txBody>
      </p:sp>
      <p:sp>
        <p:nvSpPr>
          <p:cNvPr id="23" name="Metin kutusu 22">
            <a:extLst>
              <a:ext uri="{FF2B5EF4-FFF2-40B4-BE49-F238E27FC236}">
                <a16:creationId xmlns:a16="http://schemas.microsoft.com/office/drawing/2014/main" id="{D4868946-AC60-56BC-9332-B8B80214891D}"/>
              </a:ext>
            </a:extLst>
          </p:cNvPr>
          <p:cNvSpPr txBox="1"/>
          <p:nvPr/>
        </p:nvSpPr>
        <p:spPr>
          <a:xfrm>
            <a:off x="8031193" y="6483063"/>
            <a:ext cx="3545830" cy="261610"/>
          </a:xfrm>
          <a:prstGeom prst="rect">
            <a:avLst/>
          </a:prstGeom>
          <a:noFill/>
        </p:spPr>
        <p:txBody>
          <a:bodyPr wrap="square">
            <a:spAutoFit/>
          </a:bodyPr>
          <a:lstStyle/>
          <a:p>
            <a:r>
              <a:rPr lang="tr-TR" sz="1100" dirty="0">
                <a:solidFill>
                  <a:schemeClr val="accent1"/>
                </a:solidFill>
              </a:rPr>
              <a:t>Resim </a:t>
            </a:r>
            <a:r>
              <a:rPr lang="tr-TR" sz="1100" dirty="0" err="1">
                <a:solidFill>
                  <a:schemeClr val="accent1"/>
                </a:solidFill>
              </a:rPr>
              <a:t>kaynağı</a:t>
            </a:r>
            <a:r>
              <a:rPr lang="tr-TR" sz="1100" dirty="0">
                <a:solidFill>
                  <a:schemeClr val="accent1"/>
                </a:solidFill>
              </a:rPr>
              <a:t>: www. vator.tv</a:t>
            </a:r>
            <a:endParaRPr lang="tr-TR" sz="1100" dirty="0"/>
          </a:p>
        </p:txBody>
      </p:sp>
    </p:spTree>
    <p:extLst>
      <p:ext uri="{BB962C8B-B14F-4D97-AF65-F5344CB8AC3E}">
        <p14:creationId xmlns:p14="http://schemas.microsoft.com/office/powerpoint/2010/main" val="16465501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7FEC30-FA11-3E39-7431-8D2C33D853F8}"/>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36B156A7-BD1B-17C9-0570-D63799E4F9DD}"/>
              </a:ext>
            </a:extLst>
          </p:cNvPr>
          <p:cNvSpPr txBox="1"/>
          <p:nvPr/>
        </p:nvSpPr>
        <p:spPr>
          <a:xfrm>
            <a:off x="334514" y="240142"/>
            <a:ext cx="10610461" cy="369332"/>
          </a:xfrm>
          <a:prstGeom prst="rect">
            <a:avLst/>
          </a:prstGeom>
          <a:noFill/>
        </p:spPr>
        <p:txBody>
          <a:bodyPr wrap="square" rtlCol="0">
            <a:spAutoFit/>
          </a:bodyPr>
          <a:lstStyle/>
          <a:p>
            <a:r>
              <a:rPr lang="en-US" b="1" dirty="0">
                <a:solidFill>
                  <a:schemeClr val="bg2"/>
                </a:solidFill>
              </a:rPr>
              <a:t>Kadın Girişimciler için Avrupa Stratejik Ortaklık ve Ağ Oluşturma Araçları </a:t>
            </a:r>
            <a:r>
              <a:rPr lang="tr-TR" b="1" dirty="0">
                <a:solidFill>
                  <a:schemeClr val="bg2"/>
                </a:solidFill>
              </a:rPr>
              <a:t>1/2</a:t>
            </a:r>
            <a:endParaRPr lang="en-US" sz="2000" b="1" dirty="0">
              <a:solidFill>
                <a:schemeClr val="bg2"/>
              </a:solidFill>
            </a:endParaRPr>
          </a:p>
        </p:txBody>
      </p:sp>
      <p:sp>
        <p:nvSpPr>
          <p:cNvPr id="4" name="Metin kutusu 3">
            <a:extLst>
              <a:ext uri="{FF2B5EF4-FFF2-40B4-BE49-F238E27FC236}">
                <a16:creationId xmlns:a16="http://schemas.microsoft.com/office/drawing/2014/main" id="{7289461C-D071-0459-639E-112932DCCC90}"/>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1E935051-9774-247F-ACB5-EE6D2AC0D23F}"/>
              </a:ext>
            </a:extLst>
          </p:cNvPr>
          <p:cNvSpPr txBox="1"/>
          <p:nvPr/>
        </p:nvSpPr>
        <p:spPr>
          <a:xfrm>
            <a:off x="334513" y="678214"/>
            <a:ext cx="8081354" cy="5262979"/>
          </a:xfrm>
          <a:prstGeom prst="rect">
            <a:avLst/>
          </a:prstGeom>
          <a:noFill/>
        </p:spPr>
        <p:txBody>
          <a:bodyPr wrap="square" lIns="91440" tIns="45720" rIns="91440" bIns="45720" anchor="t">
            <a:spAutoFit/>
          </a:bodyPr>
          <a:lstStyle/>
          <a:p>
            <a:pPr algn="just"/>
            <a:r>
              <a:rPr lang="en-US" sz="1600" b="1" i="0" dirty="0">
                <a:solidFill>
                  <a:schemeClr val="bg1"/>
                </a:solidFill>
                <a:hlinkClick r:id="rId2">
                  <a:extLst>
                    <a:ext uri="{A12FA001-AC4F-418D-AE19-62706E023703}">
                      <ahyp:hlinkClr xmlns:ahyp="http://schemas.microsoft.com/office/drawing/2018/hyperlinkcolor" val="tx"/>
                    </a:ext>
                  </a:extLst>
                </a:hlinkClick>
              </a:rPr>
              <a:t>Female Founders</a:t>
            </a:r>
            <a:r>
              <a:rPr lang="en-US" sz="1600" b="0" i="0" dirty="0">
                <a:solidFill>
                  <a:schemeClr val="accent1"/>
                </a:solidFill>
                <a:effectLst/>
              </a:rPr>
              <a:t>, teknoloji ve inovasyon ekosistemindeki girişimci kadınlar için eşit fırsatlar yaratmaya adanmış bir Avrupa kuruluşudur. Misyonları, kaynaklara, ağlara ve bilgiye erişim sağlayarak kadınları desteklemek ve güçlendirmek, daha kapsayıcı ve eşitlikçi bir geleceği teşvik etmektir. Female Founders topluluğuna katılarak bireyler, girişimci zihinlerden oluşan gelişen bir ağa, düzenli güncellemelere, liderlik ve startup büyümesi ile ilgili kaynaklara ve kişisel ve profesyonel gelişimi hızlandıran etkinliklere davetlere erişim kazanırlar. </a:t>
            </a:r>
            <a:endParaRPr lang="tr-TR" sz="1600" b="0" i="0" dirty="0">
              <a:solidFill>
                <a:schemeClr val="accent1"/>
              </a:solidFill>
              <a:effectLst/>
            </a:endParaRPr>
          </a:p>
          <a:p>
            <a:pPr algn="just"/>
            <a:endParaRPr lang="tr-TR" sz="1600" b="0" i="0" dirty="0">
              <a:solidFill>
                <a:schemeClr val="accent1"/>
              </a:solidFill>
              <a:effectLst/>
            </a:endParaRPr>
          </a:p>
          <a:p>
            <a:pPr algn="just"/>
            <a:endParaRPr lang="tr-TR" sz="1600" dirty="0">
              <a:solidFill>
                <a:schemeClr val="bg1"/>
              </a:solidFill>
            </a:endParaRPr>
          </a:p>
          <a:p>
            <a:pPr algn="just"/>
            <a:r>
              <a:rPr lang="en-US" sz="1600" b="1" dirty="0">
                <a:solidFill>
                  <a:schemeClr val="bg1"/>
                </a:solidFill>
                <a:hlinkClick r:id="rId3">
                  <a:extLst>
                    <a:ext uri="{A12FA001-AC4F-418D-AE19-62706E023703}">
                      <ahyp:hlinkClr xmlns:ahyp="http://schemas.microsoft.com/office/drawing/2018/hyperlinkcolor" val="tx"/>
                    </a:ext>
                  </a:extLst>
                </a:hlinkClick>
              </a:rPr>
              <a:t>Dell Kadın Girişimci Ağı (DWEN</a:t>
            </a:r>
            <a:r>
              <a:rPr lang="en-US" sz="1600" dirty="0">
                <a:solidFill>
                  <a:schemeClr val="accent1"/>
                </a:solidFill>
              </a:rPr>
              <a:t>), Dell Technologies tarafından kadın girişimcileri güçlendirmek amacıyla 2009 yılında kurulmuş küresel bir girişimdir. Dünya çapında kadın kurucuları, yatırımcıları ve danışmanları bir araya getirerek işbirliğini ve bilgi paylaşımını teşvik eder. DWEN, liderlik, finansman, pazarlama ve teknolojinin benimsenmesini kapsayan web seminerleri, atölye çalışmaları ve etkinlikler gibi eğitim içeriklerine erişim de dahil olmak üzere bir dizi fırsat sunmaktadır. Üyeler, ilişkiler kurmak ve küresel olarak genişlemek için mentorluk programlarından ve ağ oluşturma etkinliklerinden yararlanabilirler. Kadın girişimciler DWEN'e katılarak değerli araçlar, kaynaklar ve başlangıçtan ölçek büyütmeye kadar işlerinin büyümesini destekleyecek bir topluluk kazanırlar.</a:t>
            </a:r>
          </a:p>
          <a:p>
            <a:pPr algn="just"/>
            <a:endParaRPr lang="en-US" sz="1600" b="0" i="0" dirty="0">
              <a:solidFill>
                <a:schemeClr val="accent1"/>
              </a:solidFill>
              <a:effectLst/>
            </a:endParaRPr>
          </a:p>
          <a:p>
            <a:pPr algn="just"/>
            <a:endParaRPr lang="tr-TR" sz="1600" dirty="0">
              <a:solidFill>
                <a:schemeClr val="accent1"/>
              </a:solidFill>
            </a:endParaRPr>
          </a:p>
        </p:txBody>
      </p:sp>
      <p:pic>
        <p:nvPicPr>
          <p:cNvPr id="11" name="Resim 10" descr="yazı tipi, grafik, ekran görüntüsü, tasarım içeren bir resim&#10;&#10;Açıklama otomatik olarak oluşturuldu">
            <a:extLst>
              <a:ext uri="{FF2B5EF4-FFF2-40B4-BE49-F238E27FC236}">
                <a16:creationId xmlns:a16="http://schemas.microsoft.com/office/drawing/2014/main" id="{98AF56B1-D480-4C74-33F8-06A9DADC5D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36478" y="-284671"/>
            <a:ext cx="6080741" cy="3420417"/>
          </a:xfrm>
          <a:prstGeom prst="rect">
            <a:avLst/>
          </a:prstGeom>
        </p:spPr>
      </p:pic>
      <p:pic>
        <p:nvPicPr>
          <p:cNvPr id="1028" name="Picture 4" descr="DWEN logo blue">
            <a:extLst>
              <a:ext uri="{FF2B5EF4-FFF2-40B4-BE49-F238E27FC236}">
                <a16:creationId xmlns:a16="http://schemas.microsoft.com/office/drawing/2014/main" id="{3B161F50-FD1A-4968-4C2F-17E8E702E9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52947" y="3308451"/>
            <a:ext cx="2266564" cy="1270383"/>
          </a:xfrm>
          <a:prstGeom prst="rect">
            <a:avLst/>
          </a:prstGeom>
          <a:noFill/>
          <a:extLst>
            <a:ext uri="{909E8E84-426E-40DD-AFC4-6F175D3DCCD1}">
              <a14:hiddenFill xmlns:a14="http://schemas.microsoft.com/office/drawing/2010/main">
                <a:solidFill>
                  <a:srgbClr val="FFFFFF"/>
                </a:solidFill>
              </a14:hiddenFill>
            </a:ext>
          </a:extLst>
        </p:spPr>
      </p:pic>
      <p:sp>
        <p:nvSpPr>
          <p:cNvPr id="13" name="Metin kutusu 12">
            <a:extLst>
              <a:ext uri="{FF2B5EF4-FFF2-40B4-BE49-F238E27FC236}">
                <a16:creationId xmlns:a16="http://schemas.microsoft.com/office/drawing/2014/main" id="{CD5F2509-EB9B-9D04-D859-CFFD1965507A}"/>
              </a:ext>
            </a:extLst>
          </p:cNvPr>
          <p:cNvSpPr txBox="1"/>
          <p:nvPr/>
        </p:nvSpPr>
        <p:spPr>
          <a:xfrm>
            <a:off x="8952947" y="2102757"/>
            <a:ext cx="3239053" cy="261610"/>
          </a:xfrm>
          <a:prstGeom prst="rect">
            <a:avLst/>
          </a:prstGeom>
          <a:noFill/>
        </p:spPr>
        <p:txBody>
          <a:bodyPr wrap="square">
            <a:spAutoFit/>
          </a:bodyPr>
          <a:lstStyle/>
          <a:p>
            <a:r>
              <a:rPr lang="tr-TR" sz="1100" dirty="0">
                <a:solidFill>
                  <a:schemeClr val="accent1"/>
                </a:solidFill>
              </a:rPr>
              <a:t>Resim </a:t>
            </a:r>
            <a:r>
              <a:rPr lang="tr-TR" sz="1100" dirty="0" err="1">
                <a:solidFill>
                  <a:schemeClr val="accent1"/>
                </a:solidFill>
              </a:rPr>
              <a:t>kaynağı</a:t>
            </a:r>
            <a:r>
              <a:rPr lang="tr-TR" sz="1100" dirty="0">
                <a:solidFill>
                  <a:schemeClr val="accent1"/>
                </a:solidFill>
              </a:rPr>
              <a:t>: www.female-founders.org </a:t>
            </a:r>
            <a:endParaRPr lang="tr-TR" sz="1100" dirty="0"/>
          </a:p>
        </p:txBody>
      </p:sp>
      <p:sp>
        <p:nvSpPr>
          <p:cNvPr id="14" name="Metin kutusu 13">
            <a:extLst>
              <a:ext uri="{FF2B5EF4-FFF2-40B4-BE49-F238E27FC236}">
                <a16:creationId xmlns:a16="http://schemas.microsoft.com/office/drawing/2014/main" id="{23940B8C-D952-44A3-C3D0-7A00EBD0E245}"/>
              </a:ext>
            </a:extLst>
          </p:cNvPr>
          <p:cNvSpPr txBox="1"/>
          <p:nvPr/>
        </p:nvSpPr>
        <p:spPr>
          <a:xfrm>
            <a:off x="9115867" y="4912093"/>
            <a:ext cx="3239053" cy="261610"/>
          </a:xfrm>
          <a:prstGeom prst="rect">
            <a:avLst/>
          </a:prstGeom>
          <a:noFill/>
        </p:spPr>
        <p:txBody>
          <a:bodyPr wrap="square">
            <a:spAutoFit/>
          </a:bodyPr>
          <a:lstStyle/>
          <a:p>
            <a:r>
              <a:rPr lang="tr-TR" sz="1100" dirty="0">
                <a:solidFill>
                  <a:schemeClr val="accent1"/>
                </a:solidFill>
              </a:rPr>
              <a:t>Resim </a:t>
            </a:r>
            <a:r>
              <a:rPr lang="tr-TR" sz="1100" dirty="0" err="1">
                <a:solidFill>
                  <a:schemeClr val="accent1"/>
                </a:solidFill>
              </a:rPr>
              <a:t>kaynağı</a:t>
            </a:r>
            <a:r>
              <a:rPr lang="tr-TR" sz="1100" dirty="0">
                <a:solidFill>
                  <a:schemeClr val="accent1"/>
                </a:solidFill>
              </a:rPr>
              <a:t>: www. dwen.com</a:t>
            </a:r>
            <a:endParaRPr lang="tr-TR" sz="1100" dirty="0"/>
          </a:p>
        </p:txBody>
      </p:sp>
    </p:spTree>
    <p:extLst>
      <p:ext uri="{BB962C8B-B14F-4D97-AF65-F5344CB8AC3E}">
        <p14:creationId xmlns:p14="http://schemas.microsoft.com/office/powerpoint/2010/main" val="35952209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BA108C-8062-9CE5-197A-1448EDAD4F78}"/>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24859FE4-B546-DFA6-EDDA-71C7333F64FC}"/>
              </a:ext>
            </a:extLst>
          </p:cNvPr>
          <p:cNvSpPr txBox="1"/>
          <p:nvPr/>
        </p:nvSpPr>
        <p:spPr>
          <a:xfrm>
            <a:off x="334514" y="240142"/>
            <a:ext cx="11457795" cy="369332"/>
          </a:xfrm>
          <a:prstGeom prst="rect">
            <a:avLst/>
          </a:prstGeom>
          <a:noFill/>
        </p:spPr>
        <p:txBody>
          <a:bodyPr wrap="square" rtlCol="0">
            <a:spAutoFit/>
          </a:bodyPr>
          <a:lstStyle/>
          <a:p>
            <a:r>
              <a:rPr lang="en-US" b="1" dirty="0">
                <a:solidFill>
                  <a:schemeClr val="bg2"/>
                </a:solidFill>
              </a:rPr>
              <a:t>Kadın Girişimciler için Avrupa Stratejik Ortaklık ve Ağ Oluşturma Araçları </a:t>
            </a:r>
            <a:r>
              <a:rPr lang="tr-TR" b="1" dirty="0">
                <a:solidFill>
                  <a:schemeClr val="bg2"/>
                </a:solidFill>
                <a:effectLst/>
              </a:rPr>
              <a:t>2/2</a:t>
            </a:r>
            <a:endParaRPr lang="en-US" sz="2000" b="1" dirty="0">
              <a:solidFill>
                <a:schemeClr val="bg2"/>
              </a:solidFill>
            </a:endParaRPr>
          </a:p>
        </p:txBody>
      </p:sp>
      <p:sp>
        <p:nvSpPr>
          <p:cNvPr id="4" name="Metin kutusu 3">
            <a:extLst>
              <a:ext uri="{FF2B5EF4-FFF2-40B4-BE49-F238E27FC236}">
                <a16:creationId xmlns:a16="http://schemas.microsoft.com/office/drawing/2014/main" id="{568FF841-6A82-490E-890F-BDBBB304447C}"/>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299E1648-B44D-BF1F-9E36-2A385C460C23}"/>
              </a:ext>
            </a:extLst>
          </p:cNvPr>
          <p:cNvSpPr txBox="1"/>
          <p:nvPr/>
        </p:nvSpPr>
        <p:spPr>
          <a:xfrm>
            <a:off x="334514" y="678214"/>
            <a:ext cx="8680090" cy="6109365"/>
          </a:xfrm>
          <a:prstGeom prst="rect">
            <a:avLst/>
          </a:prstGeom>
          <a:noFill/>
        </p:spPr>
        <p:txBody>
          <a:bodyPr wrap="square" lIns="91440" tIns="45720" rIns="91440" bIns="45720" anchor="t">
            <a:spAutoFit/>
          </a:bodyPr>
          <a:lstStyle/>
          <a:p>
            <a:pPr algn="just"/>
            <a:r>
              <a:rPr lang="tr-TR" sz="1500" b="1" i="0" dirty="0">
                <a:solidFill>
                  <a:schemeClr val="bg1"/>
                </a:solidFill>
                <a:effectLst/>
                <a:hlinkClick r:id="rId3">
                  <a:extLst>
                    <a:ext uri="{A12FA001-AC4F-418D-AE19-62706E023703}">
                      <ahyp:hlinkClr xmlns:ahyp="http://schemas.microsoft.com/office/drawing/2018/hyperlinkcolor" val="tx"/>
                    </a:ext>
                  </a:extLst>
                </a:hlinkClick>
              </a:rPr>
              <a:t>AB </a:t>
            </a:r>
            <a:r>
              <a:rPr lang="tr-TR" sz="1500" b="1" i="0" dirty="0" err="1">
                <a:solidFill>
                  <a:schemeClr val="bg1"/>
                </a:solidFill>
                <a:effectLst/>
                <a:hlinkClick r:id="rId3">
                  <a:extLst>
                    <a:ext uri="{A12FA001-AC4F-418D-AE19-62706E023703}">
                      <ahyp:hlinkClr xmlns:ahyp="http://schemas.microsoft.com/office/drawing/2018/hyperlinkcolor" val="tx"/>
                    </a:ext>
                  </a:extLst>
                </a:hlinkClick>
              </a:rPr>
              <a:t>Kadın Girişimciliği </a:t>
            </a:r>
            <a:r>
              <a:rPr lang="tr-TR" sz="1500" b="1" i="0" dirty="0">
                <a:solidFill>
                  <a:schemeClr val="bg1"/>
                </a:solidFill>
                <a:effectLst/>
                <a:hlinkClick r:id="rId3">
                  <a:extLst>
                    <a:ext uri="{A12FA001-AC4F-418D-AE19-62706E023703}">
                      <ahyp:hlinkClr xmlns:ahyp="http://schemas.microsoft.com/office/drawing/2018/hyperlinkcolor" val="tx"/>
                    </a:ext>
                  </a:extLst>
                </a:hlinkClick>
              </a:rPr>
              <a:t>Platformu: </a:t>
            </a:r>
            <a:r>
              <a:rPr lang="en-US" sz="1500" i="0" dirty="0">
                <a:solidFill>
                  <a:schemeClr val="accent1"/>
                </a:solidFill>
                <a:effectLst/>
              </a:rPr>
              <a:t>WEP, çeşitli girişimleri kadınların iş kurma, finanse etme ve yönetme ihtiyaçlarına göre uyarlanmış tek bir platformda birleştirmektedir. Kadın girişimcileri yerel, bölgesel, ulusal ve Avrupa düzeyindeki destek kuruluşlarıyla buluşturan WEP, Avrupa genelinde mentorluk ve iş ağlarına erişimi kolaylaştırmaktadır. Bu kapsamlı yaklaşım, kadınları başarılı şirketler kurmaları ve yönetmeleri için güçlendirerek ekonomik büyümeye ve sosyal </a:t>
            </a:r>
            <a:r>
              <a:rPr lang="en-US" sz="1500" i="0" dirty="0" err="1">
                <a:solidFill>
                  <a:schemeClr val="accent1"/>
                </a:solidFill>
                <a:effectLst/>
              </a:rPr>
              <a:t>ilerlemeye </a:t>
            </a:r>
            <a:r>
              <a:rPr lang="en-US" sz="1500" i="0" dirty="0">
                <a:solidFill>
                  <a:schemeClr val="accent1"/>
                </a:solidFill>
                <a:effectLst/>
              </a:rPr>
              <a:t>katkıda bulunmaktadır.WEP'e ek olarak, Avrupa Komisyonu özellikle kadın girişimcilere yönelik çeşitli araçları, ağları ve girişimleri desteklemektedir.</a:t>
            </a:r>
            <a:endParaRPr lang="tr-TR" sz="1500" u="sng" dirty="0">
              <a:solidFill>
                <a:schemeClr val="accent1"/>
              </a:solidFill>
            </a:endParaRPr>
          </a:p>
          <a:p>
            <a:pPr algn="just"/>
            <a:endParaRPr lang="tr-TR" sz="1500" b="1" u="sng" dirty="0">
              <a:solidFill>
                <a:schemeClr val="bg1"/>
              </a:solidFill>
            </a:endParaRPr>
          </a:p>
          <a:p>
            <a:pPr algn="just"/>
            <a:endParaRPr lang="tr-TR" sz="1500" dirty="0">
              <a:solidFill>
                <a:schemeClr val="accent1"/>
              </a:solidFill>
            </a:endParaRPr>
          </a:p>
          <a:p>
            <a:pPr algn="just"/>
            <a:r>
              <a:rPr lang="en-US" sz="1500" b="1" i="0" dirty="0">
                <a:solidFill>
                  <a:schemeClr val="bg1"/>
                </a:solidFill>
                <a:effectLst/>
              </a:rPr>
              <a:t>Kadın Girişimciler için Avrupa Mentörler Ağı</a:t>
            </a:r>
            <a:r>
              <a:rPr lang="tr-TR" sz="1500" b="1" i="0" dirty="0">
                <a:solidFill>
                  <a:schemeClr val="bg1"/>
                </a:solidFill>
                <a:effectLst/>
              </a:rPr>
              <a:t>: </a:t>
            </a:r>
            <a:r>
              <a:rPr lang="en-US" sz="1500" b="0" i="0" dirty="0">
                <a:solidFill>
                  <a:schemeClr val="accent1"/>
                </a:solidFill>
                <a:effectLst/>
              </a:rPr>
              <a:t>Mentorlar Ağı, kadın girişimcilere işletmelerinin kuruluş, yönetim ve büyüme aşamalarında (kadınlar tarafından işletilen ve sahip olunan yeni bir işletmenin varlığının ikinci yılından dördüncü yılına kadar) tavsiye ve destek sağlamaktadır</a:t>
            </a:r>
            <a:r>
              <a:rPr lang="tr-TR" sz="1500" b="0" i="0" dirty="0">
                <a:solidFill>
                  <a:schemeClr val="accent1"/>
                </a:solidFill>
                <a:effectLst/>
              </a:rPr>
              <a:t>. </a:t>
            </a:r>
          </a:p>
          <a:p>
            <a:pPr algn="just"/>
            <a:r>
              <a:rPr lang="en-US" sz="1500" dirty="0" err="1">
                <a:solidFill>
                  <a:schemeClr val="accent1"/>
                </a:solidFill>
                <a:hlinkClick r:id="rId4"/>
              </a:rPr>
              <a:t>Ulusal irtibat noktalarınızı </a:t>
            </a:r>
            <a:r>
              <a:rPr lang="tr-TR" sz="1500" dirty="0" err="1">
                <a:solidFill>
                  <a:schemeClr val="accent1"/>
                </a:solidFill>
                <a:hlinkClick r:id="rId4"/>
              </a:rPr>
              <a:t>bulmak </a:t>
            </a:r>
            <a:r>
              <a:rPr lang="en-US" sz="1500" dirty="0">
                <a:solidFill>
                  <a:schemeClr val="accent1"/>
                </a:solidFill>
                <a:hlinkClick r:id="rId4"/>
              </a:rPr>
              <a:t>için buraya tıklayın</a:t>
            </a:r>
            <a:endParaRPr lang="tr-TR" sz="1500" b="0" i="0" dirty="0">
              <a:solidFill>
                <a:schemeClr val="accent1"/>
              </a:solidFill>
              <a:effectLst/>
            </a:endParaRPr>
          </a:p>
          <a:p>
            <a:pPr algn="just"/>
            <a:endParaRPr lang="tr-TR" sz="1500" dirty="0">
              <a:solidFill>
                <a:srgbClr val="333333"/>
              </a:solidFill>
            </a:endParaRPr>
          </a:p>
          <a:p>
            <a:pPr algn="just"/>
            <a:endParaRPr lang="tr-TR" sz="1500" b="0" i="0" dirty="0">
              <a:solidFill>
                <a:srgbClr val="333333"/>
              </a:solidFill>
              <a:effectLst/>
            </a:endParaRPr>
          </a:p>
          <a:p>
            <a:pPr algn="just"/>
            <a:r>
              <a:rPr lang="tr-TR" sz="1500" b="1" u="sng" dirty="0" err="1">
                <a:solidFill>
                  <a:schemeClr val="bg1"/>
                </a:solidFill>
                <a:hlinkClick r:id="rId5">
                  <a:extLst>
                    <a:ext uri="{A12FA001-AC4F-418D-AE19-62706E023703}">
                      <ahyp:hlinkClr xmlns:ahyp="http://schemas.microsoft.com/office/drawing/2018/hyperlinkcolor" val="tx"/>
                    </a:ext>
                  </a:extLst>
                </a:hlinkClick>
              </a:rPr>
              <a:t>Wegate</a:t>
            </a:r>
            <a:r>
              <a:rPr lang="tr-TR" sz="1500" b="1" i="0" u="sng" strike="noStrike" dirty="0">
                <a:solidFill>
                  <a:schemeClr val="bg1"/>
                </a:solidFill>
                <a:effectLst/>
              </a:rPr>
              <a:t>: </a:t>
            </a:r>
            <a:r>
              <a:rPr lang="en-US" sz="1500" b="0" i="0" dirty="0" err="1">
                <a:solidFill>
                  <a:schemeClr val="accent1"/>
                </a:solidFill>
                <a:effectLst/>
              </a:rPr>
              <a:t>WEgate</a:t>
            </a:r>
            <a:r>
              <a:rPr lang="en-US" sz="1500" b="0" i="0" dirty="0">
                <a:solidFill>
                  <a:schemeClr val="accent1"/>
                </a:solidFill>
                <a:effectLst/>
              </a:rPr>
              <a:t>, kadın girişimcilere büyüme ve ağ kurma fırsatları sunarak dikey bilgi birikimi ve içgörülerini paylaşmakta ve </a:t>
            </a:r>
            <a:r>
              <a:rPr lang="en-US" sz="1500" i="0" dirty="0">
                <a:solidFill>
                  <a:schemeClr val="accent1"/>
                </a:solidFill>
                <a:effectLst/>
              </a:rPr>
              <a:t>gerçek günlük ihtiyaçlarına </a:t>
            </a:r>
            <a:r>
              <a:rPr lang="en-US" sz="1500" b="0" i="0" dirty="0">
                <a:solidFill>
                  <a:schemeClr val="accent1"/>
                </a:solidFill>
                <a:effectLst/>
              </a:rPr>
              <a:t>dayalı yeni fikir alışverişini teşvik etmektedir.</a:t>
            </a:r>
            <a:endParaRPr lang="tr-TR" sz="1500" i="0" dirty="0">
              <a:solidFill>
                <a:schemeClr val="accent1"/>
              </a:solidFill>
              <a:effectLst/>
            </a:endParaRPr>
          </a:p>
          <a:p>
            <a:pPr algn="just"/>
            <a:endParaRPr lang="tr-TR" sz="1500" dirty="0">
              <a:solidFill>
                <a:schemeClr val="bg1"/>
              </a:solidFill>
            </a:endParaRPr>
          </a:p>
          <a:p>
            <a:pPr algn="just"/>
            <a:r>
              <a:rPr lang="tr-TR" sz="1500" b="1" dirty="0">
                <a:solidFill>
                  <a:schemeClr val="bg1"/>
                </a:solidFill>
                <a:hlinkClick r:id="rId6">
                  <a:extLst>
                    <a:ext uri="{A12FA001-AC4F-418D-AE19-62706E023703}">
                      <ahyp:hlinkClr xmlns:ahyp="http://schemas.microsoft.com/office/drawing/2018/hyperlinkcolor" val="tx"/>
                    </a:ext>
                  </a:extLst>
                </a:hlinkClick>
              </a:rPr>
              <a:t>AB </a:t>
            </a:r>
            <a:r>
              <a:rPr lang="tr-TR" sz="1500" b="1" dirty="0" err="1">
                <a:solidFill>
                  <a:schemeClr val="bg1"/>
                </a:solidFill>
                <a:hlinkClick r:id="rId6">
                  <a:extLst>
                    <a:ext uri="{A12FA001-AC4F-418D-AE19-62706E023703}">
                      <ahyp:hlinkClr xmlns:ahyp="http://schemas.microsoft.com/office/drawing/2018/hyperlinkcolor" val="tx"/>
                    </a:ext>
                  </a:extLst>
                </a:hlinkClick>
              </a:rPr>
              <a:t>Finansman </a:t>
            </a:r>
            <a:r>
              <a:rPr lang="tr-TR" sz="1500" b="1" dirty="0">
                <a:solidFill>
                  <a:schemeClr val="bg1"/>
                </a:solidFill>
                <a:hlinkClick r:id="rId6">
                  <a:extLst>
                    <a:ext uri="{A12FA001-AC4F-418D-AE19-62706E023703}">
                      <ahyp:hlinkClr xmlns:ahyp="http://schemas.microsoft.com/office/drawing/2018/hyperlinkcolor" val="tx"/>
                    </a:ext>
                  </a:extLst>
                </a:hlinkClick>
              </a:rPr>
              <a:t>ve </a:t>
            </a:r>
            <a:r>
              <a:rPr lang="tr-TR" sz="1500" b="1" dirty="0" err="1">
                <a:solidFill>
                  <a:schemeClr val="bg1"/>
                </a:solidFill>
                <a:hlinkClick r:id="rId6">
                  <a:extLst>
                    <a:ext uri="{A12FA001-AC4F-418D-AE19-62706E023703}">
                      <ahyp:hlinkClr xmlns:ahyp="http://schemas.microsoft.com/office/drawing/2018/hyperlinkcolor" val="tx"/>
                    </a:ext>
                  </a:extLst>
                </a:hlinkClick>
              </a:rPr>
              <a:t>İhale </a:t>
            </a:r>
            <a:r>
              <a:rPr lang="tr-TR" sz="1500" b="1" dirty="0">
                <a:solidFill>
                  <a:schemeClr val="bg1"/>
                </a:solidFill>
                <a:hlinkClick r:id="rId6">
                  <a:extLst>
                    <a:ext uri="{A12FA001-AC4F-418D-AE19-62706E023703}">
                      <ahyp:hlinkClr xmlns:ahyp="http://schemas.microsoft.com/office/drawing/2018/hyperlinkcolor" val="tx"/>
                    </a:ext>
                  </a:extLst>
                </a:hlinkClick>
              </a:rPr>
              <a:t>Portalı: </a:t>
            </a:r>
            <a:r>
              <a:rPr lang="en-US" sz="1500" dirty="0">
                <a:solidFill>
                  <a:schemeClr val="accent1"/>
                </a:solidFill>
              </a:rPr>
              <a:t>AB Fon ve İhale Portalı, kuruluşların ve girişimcilerin Avrupa Birliği tarafından finanse edilen projeler için işbirlikçi bulmalarına yardımcı olan özel bir ortak arama özelliği sunar. Bu araç özellikle hibe başvuruları için konsorsiyum oluşturmak isteyen </a:t>
            </a:r>
            <a:r>
              <a:rPr lang="en-US" sz="1500" dirty="0" err="1">
                <a:solidFill>
                  <a:schemeClr val="accent1"/>
                </a:solidFill>
              </a:rPr>
              <a:t>girişimciler</a:t>
            </a:r>
            <a:r>
              <a:rPr lang="en-US" sz="1500" dirty="0">
                <a:solidFill>
                  <a:schemeClr val="accent1"/>
                </a:solidFill>
              </a:rPr>
              <a:t>, araştırmacılar ve diğer paydaşlar için değerlidir.</a:t>
            </a:r>
          </a:p>
          <a:p>
            <a:pPr algn="just"/>
            <a:endParaRPr lang="tr-TR" sz="1400" dirty="0">
              <a:solidFill>
                <a:srgbClr val="333333"/>
              </a:solidFill>
            </a:endParaRPr>
          </a:p>
          <a:p>
            <a:pPr algn="just"/>
            <a:r>
              <a:rPr lang="tr-TR" sz="1600" b="0" i="0" dirty="0">
                <a:effectLst/>
              </a:rPr>
              <a:t> </a:t>
            </a:r>
            <a:endParaRPr lang="en-US" sz="1600" b="0" i="0" dirty="0">
              <a:solidFill>
                <a:schemeClr val="accent1"/>
              </a:solidFill>
              <a:effectLst/>
            </a:endParaRPr>
          </a:p>
          <a:p>
            <a:pPr algn="just"/>
            <a:endParaRPr lang="tr-TR" sz="1600" dirty="0">
              <a:solidFill>
                <a:schemeClr val="accent1"/>
              </a:solidFill>
            </a:endParaRPr>
          </a:p>
        </p:txBody>
      </p:sp>
      <p:sp>
        <p:nvSpPr>
          <p:cNvPr id="10" name="Metin kutusu 9">
            <a:extLst>
              <a:ext uri="{FF2B5EF4-FFF2-40B4-BE49-F238E27FC236}">
                <a16:creationId xmlns:a16="http://schemas.microsoft.com/office/drawing/2014/main" id="{3C3246FF-2D7A-027F-3A9B-C7BD590950CA}"/>
              </a:ext>
            </a:extLst>
          </p:cNvPr>
          <p:cNvSpPr txBox="1"/>
          <p:nvPr/>
        </p:nvSpPr>
        <p:spPr>
          <a:xfrm>
            <a:off x="8856496" y="2219122"/>
            <a:ext cx="3177396" cy="430887"/>
          </a:xfrm>
          <a:prstGeom prst="rect">
            <a:avLst/>
          </a:prstGeom>
          <a:noFill/>
        </p:spPr>
        <p:txBody>
          <a:bodyPr wrap="square">
            <a:spAutoFit/>
          </a:bodyPr>
          <a:lstStyle/>
          <a:p>
            <a:pPr algn="ctr"/>
            <a:r>
              <a:rPr lang="tr-TR" sz="1100" dirty="0">
                <a:solidFill>
                  <a:schemeClr val="accent1"/>
                </a:solidFill>
              </a:rPr>
              <a:t>Resim </a:t>
            </a:r>
            <a:r>
              <a:rPr lang="tr-TR" sz="1100" dirty="0" err="1">
                <a:solidFill>
                  <a:schemeClr val="accent1"/>
                </a:solidFill>
              </a:rPr>
              <a:t>kaynağı</a:t>
            </a:r>
            <a:r>
              <a:rPr lang="tr-TR" sz="1100" dirty="0">
                <a:solidFill>
                  <a:schemeClr val="accent1"/>
                </a:solidFill>
              </a:rPr>
              <a:t>: www.women-entrepreneurs.eu/</a:t>
            </a:r>
            <a:endParaRPr lang="tr-TR" sz="1100" dirty="0"/>
          </a:p>
        </p:txBody>
      </p:sp>
      <p:pic>
        <p:nvPicPr>
          <p:cNvPr id="13" name="Resim 12" descr="renklilik, grafik, daire, grafik tasarım içeren bir resim&#10;&#10;Açıklama otomatik olarak oluşturuldu">
            <a:extLst>
              <a:ext uri="{FF2B5EF4-FFF2-40B4-BE49-F238E27FC236}">
                <a16:creationId xmlns:a16="http://schemas.microsoft.com/office/drawing/2014/main" id="{C8CFE2A6-AAB3-5C81-76C8-46372A3116C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01642" y="60362"/>
            <a:ext cx="4445213" cy="2500432"/>
          </a:xfrm>
          <a:prstGeom prst="rect">
            <a:avLst/>
          </a:prstGeom>
        </p:spPr>
      </p:pic>
      <p:pic>
        <p:nvPicPr>
          <p:cNvPr id="15" name="Resim 14" descr="grafik, yazı tipi, grafik tasarım, siyah içeren bir resim&#10;&#10;Açıklama otomatik olarak oluşturuldu">
            <a:extLst>
              <a:ext uri="{FF2B5EF4-FFF2-40B4-BE49-F238E27FC236}">
                <a16:creationId xmlns:a16="http://schemas.microsoft.com/office/drawing/2014/main" id="{542C8311-47F2-002C-9B43-FB11BEA6CBF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18436" y="2826408"/>
            <a:ext cx="4767627" cy="2681791"/>
          </a:xfrm>
          <a:prstGeom prst="rect">
            <a:avLst/>
          </a:prstGeom>
        </p:spPr>
      </p:pic>
      <p:sp>
        <p:nvSpPr>
          <p:cNvPr id="17" name="Metin kutusu 16">
            <a:extLst>
              <a:ext uri="{FF2B5EF4-FFF2-40B4-BE49-F238E27FC236}">
                <a16:creationId xmlns:a16="http://schemas.microsoft.com/office/drawing/2014/main" id="{C5B4B3EE-3C7A-DD86-27B1-1449D0DE200A}"/>
              </a:ext>
            </a:extLst>
          </p:cNvPr>
          <p:cNvSpPr txBox="1"/>
          <p:nvPr/>
        </p:nvSpPr>
        <p:spPr>
          <a:xfrm>
            <a:off x="9402544" y="4988492"/>
            <a:ext cx="2243407" cy="261610"/>
          </a:xfrm>
          <a:prstGeom prst="rect">
            <a:avLst/>
          </a:prstGeom>
          <a:noFill/>
        </p:spPr>
        <p:txBody>
          <a:bodyPr wrap="square">
            <a:spAutoFit/>
          </a:bodyPr>
          <a:lstStyle/>
          <a:p>
            <a:r>
              <a:rPr lang="tr-TR" sz="1100" dirty="0">
                <a:solidFill>
                  <a:schemeClr val="accent1"/>
                </a:solidFill>
              </a:rPr>
              <a:t>Resim </a:t>
            </a:r>
            <a:r>
              <a:rPr lang="tr-TR" sz="1100" dirty="0" err="1">
                <a:solidFill>
                  <a:schemeClr val="accent1"/>
                </a:solidFill>
              </a:rPr>
              <a:t>kaynağı</a:t>
            </a:r>
            <a:r>
              <a:rPr lang="tr-TR" sz="1100" dirty="0">
                <a:solidFill>
                  <a:schemeClr val="accent1"/>
                </a:solidFill>
              </a:rPr>
              <a:t>: www.wegate.eu</a:t>
            </a:r>
            <a:endParaRPr lang="tr-TR" sz="1100" dirty="0"/>
          </a:p>
        </p:txBody>
      </p:sp>
    </p:spTree>
    <p:extLst>
      <p:ext uri="{BB962C8B-B14F-4D97-AF65-F5344CB8AC3E}">
        <p14:creationId xmlns:p14="http://schemas.microsoft.com/office/powerpoint/2010/main" val="18401243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86AAE3-24F7-C19E-4C3F-D4B085D2EB74}"/>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046BA546-1876-DA79-663D-C450CDEC37FD}"/>
              </a:ext>
            </a:extLst>
          </p:cNvPr>
          <p:cNvSpPr>
            <a:spLocks noGrp="1"/>
          </p:cNvSpPr>
          <p:nvPr>
            <p:ph type="title"/>
          </p:nvPr>
        </p:nvSpPr>
        <p:spPr>
          <a:xfrm>
            <a:off x="290762" y="335924"/>
            <a:ext cx="11610475" cy="959822"/>
          </a:xfrm>
        </p:spPr>
        <p:txBody>
          <a:bodyPr>
            <a:normAutofit/>
          </a:bodyPr>
          <a:lstStyle/>
          <a:p>
            <a:r>
              <a:rPr lang="tr-TR" sz="3400" b="1" dirty="0"/>
              <a:t>3°</a:t>
            </a:r>
            <a:r>
              <a:rPr lang="en-US" sz="3400" b="1" dirty="0"/>
              <a:t>: Büyüme için işbirliği ve ekip çalışması</a:t>
            </a:r>
          </a:p>
        </p:txBody>
      </p:sp>
      <p:sp>
        <p:nvSpPr>
          <p:cNvPr id="2" name="CasellaDiTesto 1">
            <a:extLst>
              <a:ext uri="{FF2B5EF4-FFF2-40B4-BE49-F238E27FC236}">
                <a16:creationId xmlns:a16="http://schemas.microsoft.com/office/drawing/2014/main" id="{8E712192-C092-C818-DBEF-0116171C78D0}"/>
              </a:ext>
            </a:extLst>
          </p:cNvPr>
          <p:cNvSpPr txBox="1"/>
          <p:nvPr/>
        </p:nvSpPr>
        <p:spPr>
          <a:xfrm>
            <a:off x="367188" y="1267008"/>
            <a:ext cx="10610461" cy="915443"/>
          </a:xfrm>
          <a:prstGeom prst="rect">
            <a:avLst/>
          </a:prstGeom>
          <a:noFill/>
        </p:spPr>
        <p:txBody>
          <a:bodyPr wrap="square" rtlCol="0">
            <a:spAutoFit/>
          </a:bodyPr>
          <a:lstStyle/>
          <a:p>
            <a:pPr>
              <a:lnSpc>
                <a:spcPct val="150000"/>
              </a:lnSpc>
            </a:pPr>
            <a:r>
              <a:rPr lang="en-US" b="1" dirty="0">
                <a:solidFill>
                  <a:schemeClr val="bg1"/>
                </a:solidFill>
              </a:rPr>
              <a:t>Giriş</a:t>
            </a:r>
            <a:endParaRPr lang="tr-TR" b="1" dirty="0">
              <a:solidFill>
                <a:schemeClr val="bg1"/>
              </a:solidFill>
            </a:endParaRPr>
          </a:p>
          <a:p>
            <a:pPr>
              <a:lnSpc>
                <a:spcPct val="150000"/>
              </a:lnSpc>
            </a:pPr>
            <a:endParaRPr lang="en-US" sz="2000" b="1" dirty="0">
              <a:solidFill>
                <a:schemeClr val="accent3"/>
              </a:solidFill>
            </a:endParaRPr>
          </a:p>
        </p:txBody>
      </p:sp>
      <p:sp>
        <p:nvSpPr>
          <p:cNvPr id="4" name="Metin kutusu 3">
            <a:extLst>
              <a:ext uri="{FF2B5EF4-FFF2-40B4-BE49-F238E27FC236}">
                <a16:creationId xmlns:a16="http://schemas.microsoft.com/office/drawing/2014/main" id="{1F27740F-8EB3-E565-3D43-058624428A8B}"/>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CFB72B92-CA9A-93B7-55E7-5908E6D4E45C}"/>
              </a:ext>
            </a:extLst>
          </p:cNvPr>
          <p:cNvSpPr txBox="1"/>
          <p:nvPr/>
        </p:nvSpPr>
        <p:spPr>
          <a:xfrm>
            <a:off x="334514" y="1909403"/>
            <a:ext cx="8411286" cy="3293209"/>
          </a:xfrm>
          <a:prstGeom prst="rect">
            <a:avLst/>
          </a:prstGeom>
          <a:noFill/>
        </p:spPr>
        <p:txBody>
          <a:bodyPr wrap="square" lIns="91440" tIns="45720" rIns="91440" bIns="45720" anchor="t">
            <a:spAutoFit/>
          </a:bodyPr>
          <a:lstStyle/>
          <a:p>
            <a:pPr algn="just"/>
            <a:r>
              <a:rPr lang="en-US" sz="1600" dirty="0">
                <a:solidFill>
                  <a:schemeClr val="accent1"/>
                </a:solidFill>
              </a:rPr>
              <a:t>Öğrenciler Trello, Slack ve World Time Buddy gibi işbirliği araçlarını kullanarak temel dijital ekip çalışması becerilerini geliştirecekler. Bu platformlarla uygulamalı pratik yaparak, görevleri nasıl organize edeceklerini, iletişimi nasıl kolaylaştıracaklarını ve farklı zaman dilimlerinde etkili bir şekilde nasıl koordine edeceklerini öğrenecekler ve verimli bir uzaktan çalışma ortamını teşvik edecekler.</a:t>
            </a:r>
            <a:endParaRPr lang="tr-TR" sz="1600" dirty="0">
              <a:solidFill>
                <a:schemeClr val="accent1"/>
              </a:solidFill>
            </a:endParaRPr>
          </a:p>
          <a:p>
            <a:pPr algn="just"/>
            <a:endParaRPr lang="tr-TR" sz="1600" dirty="0">
              <a:solidFill>
                <a:schemeClr val="accent1"/>
              </a:solidFill>
            </a:endParaRPr>
          </a:p>
          <a:p>
            <a:pPr algn="just"/>
            <a:r>
              <a:rPr lang="en-US" sz="1600" dirty="0">
                <a:solidFill>
                  <a:schemeClr val="accent1"/>
                </a:solidFill>
              </a:rPr>
              <a:t>Ayrıca öğrenciler keiretsu (birbirine bağlı iş ağlarına dayanan bir Japon iş modeli), dijital inovasyon merkezleri (teknoloji odaklı inovasyon ve girişimciliği teşvik eden platformlar) ve iş ağları (pazar erişimini ve kaynak paylaşımını artırmak için kurulan stratejik ittifaklar) gibi ileri düzey kavramlarla tanışacaklardır. Katılımcılar bu yapıları derinlemesine anlayacak ve başarılı ortaklıklar kurmak ve sürdürmek ve dijital ekosistemlerde yeniliği teşvik etmek için özelliklerinden nasıl yararlanacaklarını öğreneceklerdir.</a:t>
            </a:r>
            <a:endParaRPr lang="tr-TR" sz="1600" dirty="0">
              <a:solidFill>
                <a:schemeClr val="accent1"/>
              </a:solidFill>
            </a:endParaRPr>
          </a:p>
        </p:txBody>
      </p:sp>
      <p:pic>
        <p:nvPicPr>
          <p:cNvPr id="7" name="Resim 6" descr="oyuncak, çizgi film içeren bir resim&#10;&#10;Açıklama otomatik olarak oluşturuldu">
            <a:extLst>
              <a:ext uri="{FF2B5EF4-FFF2-40B4-BE49-F238E27FC236}">
                <a16:creationId xmlns:a16="http://schemas.microsoft.com/office/drawing/2014/main" id="{704259BE-739A-5486-66A3-46501FCD47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4720" y="717508"/>
            <a:ext cx="9238835" cy="5196845"/>
          </a:xfrm>
          <a:prstGeom prst="rect">
            <a:avLst/>
          </a:prstGeom>
        </p:spPr>
      </p:pic>
      <p:sp>
        <p:nvSpPr>
          <p:cNvPr id="9" name="Metin kutusu 8">
            <a:extLst>
              <a:ext uri="{FF2B5EF4-FFF2-40B4-BE49-F238E27FC236}">
                <a16:creationId xmlns:a16="http://schemas.microsoft.com/office/drawing/2014/main" id="{04DFFE68-E2DD-1AA4-C864-B72A0A6CE60F}"/>
              </a:ext>
            </a:extLst>
          </p:cNvPr>
          <p:cNvSpPr txBox="1"/>
          <p:nvPr/>
        </p:nvSpPr>
        <p:spPr>
          <a:xfrm>
            <a:off x="8856559" y="4925613"/>
            <a:ext cx="3475158" cy="276999"/>
          </a:xfrm>
          <a:prstGeom prst="rect">
            <a:avLst/>
          </a:prstGeom>
          <a:noFill/>
        </p:spPr>
        <p:txBody>
          <a:bodyPr wrap="square">
            <a:spAutoFit/>
          </a:bodyPr>
          <a:lstStyle/>
          <a:p>
            <a:pPr algn="ctr"/>
            <a:r>
              <a:rPr lang="en-US" sz="1200" dirty="0">
                <a:solidFill>
                  <a:schemeClr val="accent1"/>
                </a:solidFill>
              </a:rPr>
              <a:t>Resim </a:t>
            </a:r>
            <a:r>
              <a:rPr lang="tr-TR" sz="1200" dirty="0">
                <a:solidFill>
                  <a:schemeClr val="accent1"/>
                </a:solidFill>
              </a:rPr>
              <a:t>kaynağı: Istockphoto.com</a:t>
            </a:r>
          </a:p>
        </p:txBody>
      </p:sp>
    </p:spTree>
    <p:extLst>
      <p:ext uri="{BB962C8B-B14F-4D97-AF65-F5344CB8AC3E}">
        <p14:creationId xmlns:p14="http://schemas.microsoft.com/office/powerpoint/2010/main" val="34603660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F0EBBD-4D19-49EB-CE86-5B6948561068}"/>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6EC60ABB-A7FC-DD83-123F-A489CC8049FB}"/>
              </a:ext>
            </a:extLst>
          </p:cNvPr>
          <p:cNvSpPr txBox="1"/>
          <p:nvPr/>
        </p:nvSpPr>
        <p:spPr>
          <a:xfrm>
            <a:off x="212678" y="225523"/>
            <a:ext cx="10261935" cy="615553"/>
          </a:xfrm>
          <a:prstGeom prst="rect">
            <a:avLst/>
          </a:prstGeom>
          <a:noFill/>
        </p:spPr>
        <p:txBody>
          <a:bodyPr wrap="square" lIns="91440" tIns="45720" rIns="91440" bIns="45720" anchor="t">
            <a:spAutoFit/>
          </a:bodyPr>
          <a:lstStyle/>
          <a:p>
            <a:pPr algn="just"/>
            <a:r>
              <a:rPr lang="tr-TR" sz="3400" b="1" dirty="0">
                <a:solidFill>
                  <a:schemeClr val="accent3">
                    <a:lumMod val="75000"/>
                  </a:schemeClr>
                </a:solidFill>
                <a:effectLst/>
                <a:ea typeface="Noto Sans"/>
                <a:cs typeface="Noto Sans"/>
              </a:rPr>
              <a:t>Büyüme için iş </a:t>
            </a:r>
            <a:r>
              <a:rPr lang="tr-TR" sz="3400" b="1" dirty="0">
                <a:solidFill>
                  <a:schemeClr val="accent3">
                    <a:lumMod val="75000"/>
                  </a:schemeClr>
                </a:solidFill>
                <a:ea typeface="Noto Sans"/>
                <a:cs typeface="Noto Sans"/>
              </a:rPr>
              <a:t>birliği</a:t>
            </a:r>
          </a:p>
        </p:txBody>
      </p:sp>
      <p:sp>
        <p:nvSpPr>
          <p:cNvPr id="6" name="Metin kutusu 5">
            <a:extLst>
              <a:ext uri="{FF2B5EF4-FFF2-40B4-BE49-F238E27FC236}">
                <a16:creationId xmlns:a16="http://schemas.microsoft.com/office/drawing/2014/main" id="{C91C60E0-F8A4-812C-BA37-67E874C14C1A}"/>
              </a:ext>
            </a:extLst>
          </p:cNvPr>
          <p:cNvSpPr txBox="1"/>
          <p:nvPr/>
        </p:nvSpPr>
        <p:spPr>
          <a:xfrm>
            <a:off x="212678" y="1105793"/>
            <a:ext cx="11191151" cy="646331"/>
          </a:xfrm>
          <a:prstGeom prst="rect">
            <a:avLst/>
          </a:prstGeom>
          <a:noFill/>
        </p:spPr>
        <p:txBody>
          <a:bodyPr wrap="square" lIns="91440" tIns="45720" rIns="91440" bIns="45720" anchor="t">
            <a:spAutoFit/>
          </a:bodyPr>
          <a:lstStyle/>
          <a:p>
            <a:pPr algn="just"/>
            <a:r>
              <a:rPr lang="en-GB" dirty="0">
                <a:solidFill>
                  <a:schemeClr val="accent1"/>
                </a:solidFill>
              </a:rPr>
              <a:t>İş İşbirlikleri genellikle iş kümesi, iş ekosistemi, iş ağı, inovasyon merkezi, keiretsu ve üçlü sarmal olarak gruplandırılır.</a:t>
            </a:r>
          </a:p>
        </p:txBody>
      </p:sp>
      <p:sp>
        <p:nvSpPr>
          <p:cNvPr id="8" name="Metin kutusu 7">
            <a:extLst>
              <a:ext uri="{FF2B5EF4-FFF2-40B4-BE49-F238E27FC236}">
                <a16:creationId xmlns:a16="http://schemas.microsoft.com/office/drawing/2014/main" id="{048C6446-EE52-1B54-616A-020017787F10}"/>
              </a:ext>
            </a:extLst>
          </p:cNvPr>
          <p:cNvSpPr txBox="1"/>
          <p:nvPr/>
        </p:nvSpPr>
        <p:spPr>
          <a:xfrm>
            <a:off x="5791200" y="4344931"/>
            <a:ext cx="5747652" cy="1815882"/>
          </a:xfrm>
          <a:prstGeom prst="rect">
            <a:avLst/>
          </a:prstGeom>
          <a:solidFill>
            <a:schemeClr val="bg1">
              <a:lumMod val="60000"/>
              <a:lumOff val="40000"/>
            </a:schemeClr>
          </a:solidFill>
        </p:spPr>
        <p:txBody>
          <a:bodyPr wrap="square" lIns="91440" tIns="45720" rIns="91440" bIns="45720" anchor="t">
            <a:spAutoFit/>
          </a:bodyPr>
          <a:lstStyle/>
          <a:p>
            <a:pPr algn="just"/>
            <a:r>
              <a:rPr lang="en-US" sz="1400" dirty="0">
                <a:solidFill>
                  <a:schemeClr val="accent1"/>
                </a:solidFill>
                <a:ea typeface="Noto Sans"/>
                <a:cs typeface="Noto Sans"/>
                <a:hlinkClick r:id="rId2"/>
              </a:rPr>
              <a:t>İşbirliğine </a:t>
            </a:r>
            <a:r>
              <a:rPr lang="tr-TR" sz="1400" dirty="0">
                <a:solidFill>
                  <a:schemeClr val="accent1"/>
                </a:solidFill>
                <a:ea typeface="Noto Sans"/>
                <a:cs typeface="Noto Sans"/>
                <a:hlinkClick r:id="rId2"/>
              </a:rPr>
              <a:t>ilişkin </a:t>
            </a:r>
            <a:r>
              <a:rPr lang="en-US" sz="1400" dirty="0">
                <a:solidFill>
                  <a:schemeClr val="accent1"/>
                </a:solidFill>
                <a:ea typeface="Noto Sans"/>
                <a:cs typeface="Noto Sans"/>
                <a:hlinkClick r:id="rId2"/>
              </a:rPr>
              <a:t>50 örnekten </a:t>
            </a:r>
            <a:r>
              <a:rPr lang="tr-TR" sz="1400" dirty="0">
                <a:solidFill>
                  <a:schemeClr val="accent1"/>
                </a:solidFill>
                <a:ea typeface="Noto Sans"/>
                <a:cs typeface="Noto Sans"/>
                <a:hlinkClick r:id="rId2"/>
              </a:rPr>
              <a:t>oluşan listeye </a:t>
            </a:r>
            <a:r>
              <a:rPr lang="en-US" sz="1400" dirty="0">
                <a:solidFill>
                  <a:schemeClr val="accent1"/>
                </a:solidFill>
                <a:ea typeface="Noto Sans"/>
                <a:cs typeface="Noto Sans"/>
              </a:rPr>
              <a:t>göz atarak,</a:t>
            </a:r>
            <a:r>
              <a:rPr lang="en-US" sz="1400" dirty="0">
                <a:solidFill>
                  <a:schemeClr val="accent1"/>
                </a:solidFill>
              </a:rPr>
              <a:t> bağlantılı bir dünyada değer yaratmak için </a:t>
            </a:r>
            <a:r>
              <a:rPr lang="en-US" sz="1400" dirty="0">
                <a:solidFill>
                  <a:schemeClr val="accent1"/>
                </a:solidFill>
                <a:ea typeface="Noto Sans"/>
                <a:cs typeface="Noto Sans"/>
                <a:hlinkClick r:id="rId2"/>
              </a:rPr>
              <a:t>işbirliğine </a:t>
            </a:r>
            <a:r>
              <a:rPr lang="en-US" sz="1400" b="1" dirty="0">
                <a:solidFill>
                  <a:schemeClr val="accent1"/>
                </a:solidFill>
              </a:rPr>
              <a:t>dayalı inovasyonun </a:t>
            </a:r>
            <a:r>
              <a:rPr lang="en-US" sz="1400" dirty="0">
                <a:solidFill>
                  <a:schemeClr val="accent1"/>
                </a:solidFill>
              </a:rPr>
              <a:t>gücünden nasıl yararlanabileceğinizi öğreneceksiniz. Şirketlerin yeni çözümler ve fırsatlar geliştirmek için kaynaklarını, bilgilerini ve yeteneklerini nasıl birleştirebileceklerini keşfedeceksiniz. Rehber</a:t>
            </a:r>
            <a:r>
              <a:rPr lang="en-US" sz="1400" b="1" dirty="0">
                <a:solidFill>
                  <a:schemeClr val="accent1"/>
                </a:solidFill>
              </a:rPr>
              <a:t>, birlikte yaratma, güven, şeffaflık ve ortak hedefler </a:t>
            </a:r>
            <a:r>
              <a:rPr lang="en-US" sz="1400" dirty="0">
                <a:solidFill>
                  <a:schemeClr val="accent1"/>
                </a:solidFill>
              </a:rPr>
              <a:t>gibi temel ilkeleri anlamanıza yardımcı olarak etkili ortaklıklar kurmanızı sağlayacaktır.</a:t>
            </a:r>
            <a:endParaRPr lang="en-US" sz="1400" b="1" dirty="0">
              <a:highlight>
                <a:srgbClr val="FFFF00"/>
              </a:highlight>
              <a:latin typeface="Noto Sans"/>
              <a:ea typeface="Noto Sans"/>
              <a:cs typeface="Noto Sans"/>
            </a:endParaRPr>
          </a:p>
        </p:txBody>
      </p:sp>
      <p:graphicFrame>
        <p:nvGraphicFramePr>
          <p:cNvPr id="9" name="Diyagram 8">
            <a:extLst>
              <a:ext uri="{FF2B5EF4-FFF2-40B4-BE49-F238E27FC236}">
                <a16:creationId xmlns:a16="http://schemas.microsoft.com/office/drawing/2014/main" id="{86DFD2ED-831B-CE55-67A1-72161852AF6F}"/>
              </a:ext>
            </a:extLst>
          </p:cNvPr>
          <p:cNvGraphicFramePr/>
          <p:nvPr>
            <p:extLst>
              <p:ext uri="{D42A27DB-BD31-4B8C-83A1-F6EECF244321}">
                <p14:modId xmlns:p14="http://schemas.microsoft.com/office/powerpoint/2010/main" val="1163374925"/>
              </p:ext>
            </p:extLst>
          </p:nvPr>
        </p:nvGraphicFramePr>
        <p:xfrm>
          <a:off x="858951" y="2547978"/>
          <a:ext cx="3645334" cy="33922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Metin kutusu 10">
            <a:extLst>
              <a:ext uri="{FF2B5EF4-FFF2-40B4-BE49-F238E27FC236}">
                <a16:creationId xmlns:a16="http://schemas.microsoft.com/office/drawing/2014/main" id="{7CC141F4-42B2-A9E0-812C-D884A5ECA964}"/>
              </a:ext>
            </a:extLst>
          </p:cNvPr>
          <p:cNvSpPr txBox="1"/>
          <p:nvPr/>
        </p:nvSpPr>
        <p:spPr>
          <a:xfrm>
            <a:off x="1456285" y="5883814"/>
            <a:ext cx="6096000" cy="276999"/>
          </a:xfrm>
          <a:prstGeom prst="rect">
            <a:avLst/>
          </a:prstGeom>
          <a:noFill/>
        </p:spPr>
        <p:txBody>
          <a:bodyPr wrap="square" lIns="91440" tIns="45720" rIns="91440" bIns="45720" anchor="t">
            <a:spAutoFit/>
          </a:bodyPr>
          <a:lstStyle/>
          <a:p>
            <a:pPr algn="just"/>
            <a:r>
              <a:rPr lang="tr-TR" sz="1200" b="1" dirty="0">
                <a:solidFill>
                  <a:schemeClr val="accent1"/>
                </a:solidFill>
                <a:effectLst/>
                <a:ea typeface="Noto Sans"/>
                <a:cs typeface="Noto Sans"/>
              </a:rPr>
              <a:t>İş </a:t>
            </a:r>
            <a:r>
              <a:rPr lang="tr-TR" sz="1200" b="1" dirty="0">
                <a:solidFill>
                  <a:schemeClr val="accent1"/>
                </a:solidFill>
                <a:ea typeface="Noto Sans"/>
                <a:cs typeface="Noto Sans"/>
              </a:rPr>
              <a:t>İşbirliği </a:t>
            </a:r>
            <a:r>
              <a:rPr lang="tr-TR" sz="1200" b="1" dirty="0" err="1">
                <a:solidFill>
                  <a:schemeClr val="accent1"/>
                </a:solidFill>
                <a:effectLst/>
                <a:ea typeface="Noto Sans"/>
                <a:cs typeface="Noto Sans"/>
              </a:rPr>
              <a:t>Aşamaları Siklusu</a:t>
            </a:r>
            <a:endParaRPr lang="tr-TR" sz="1200" b="1" dirty="0">
              <a:solidFill>
                <a:schemeClr val="accent1"/>
              </a:solidFill>
              <a:ea typeface="Noto Sans"/>
              <a:cs typeface="Noto Sans"/>
            </a:endParaRPr>
          </a:p>
        </p:txBody>
      </p:sp>
      <p:sp>
        <p:nvSpPr>
          <p:cNvPr id="5" name="Metin kutusu 4">
            <a:extLst>
              <a:ext uri="{FF2B5EF4-FFF2-40B4-BE49-F238E27FC236}">
                <a16:creationId xmlns:a16="http://schemas.microsoft.com/office/drawing/2014/main" id="{88FD1C0D-43F1-BCAD-B706-D2C7A125F96A}"/>
              </a:ext>
            </a:extLst>
          </p:cNvPr>
          <p:cNvSpPr txBox="1"/>
          <p:nvPr/>
        </p:nvSpPr>
        <p:spPr>
          <a:xfrm>
            <a:off x="212678" y="1896013"/>
            <a:ext cx="11326174" cy="584775"/>
          </a:xfrm>
          <a:prstGeom prst="rect">
            <a:avLst/>
          </a:prstGeom>
          <a:noFill/>
        </p:spPr>
        <p:txBody>
          <a:bodyPr wrap="square">
            <a:spAutoFit/>
          </a:bodyPr>
          <a:lstStyle/>
          <a:p>
            <a:pPr algn="just"/>
            <a:r>
              <a:rPr lang="en-US" sz="1600" b="1" dirty="0">
                <a:solidFill>
                  <a:schemeClr val="accent1"/>
                </a:solidFill>
              </a:rPr>
              <a:t>İş İşbirliği Aşamaları Döngüsü</a:t>
            </a:r>
            <a:r>
              <a:rPr lang="en-US" sz="1600" dirty="0">
                <a:solidFill>
                  <a:schemeClr val="accent1"/>
                </a:solidFill>
              </a:rPr>
              <a:t> tipik olarak, işbirliğinin bağlamına ve hedeflerine bağlı olarak değişebilen, birbiriyle bağlantılı birkaç aşamadan oluşur. Aşağıda döngü için genel bir model verilmiştir:</a:t>
            </a:r>
          </a:p>
        </p:txBody>
      </p:sp>
    </p:spTree>
    <p:extLst>
      <p:ext uri="{BB962C8B-B14F-4D97-AF65-F5344CB8AC3E}">
        <p14:creationId xmlns:p14="http://schemas.microsoft.com/office/powerpoint/2010/main" val="11327259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FC7FA-A385-AECA-99BB-B0FF58C4D6A8}"/>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DBADD7F4-FF98-8830-C4A2-7F18E2BB1AA7}"/>
              </a:ext>
            </a:extLst>
          </p:cNvPr>
          <p:cNvSpPr txBox="1"/>
          <p:nvPr/>
        </p:nvSpPr>
        <p:spPr>
          <a:xfrm>
            <a:off x="293317" y="492931"/>
            <a:ext cx="10536608" cy="615553"/>
          </a:xfrm>
          <a:prstGeom prst="rect">
            <a:avLst/>
          </a:prstGeom>
          <a:noFill/>
        </p:spPr>
        <p:txBody>
          <a:bodyPr wrap="square" lIns="91440" tIns="45720" rIns="91440" bIns="45720" anchor="t">
            <a:spAutoFit/>
          </a:bodyPr>
          <a:lstStyle/>
          <a:p>
            <a:r>
              <a:rPr lang="en-US" sz="3400" b="1" dirty="0">
                <a:solidFill>
                  <a:schemeClr val="accent3">
                    <a:lumMod val="75000"/>
                  </a:schemeClr>
                </a:solidFill>
                <a:ea typeface="Noto Sans"/>
                <a:cs typeface="Noto Sans"/>
              </a:rPr>
              <a:t>İş </a:t>
            </a:r>
            <a:r>
              <a:rPr lang="en-US" sz="3400" b="1" dirty="0" err="1">
                <a:solidFill>
                  <a:schemeClr val="accent3">
                    <a:lumMod val="75000"/>
                  </a:schemeClr>
                </a:solidFill>
                <a:ea typeface="Noto Sans"/>
                <a:cs typeface="Noto Sans"/>
              </a:rPr>
              <a:t>birliği </a:t>
            </a:r>
            <a:r>
              <a:rPr lang="tr-TR" sz="3400" b="1" dirty="0">
                <a:solidFill>
                  <a:schemeClr val="accent3">
                    <a:lumMod val="75000"/>
                  </a:schemeClr>
                </a:solidFill>
                <a:ea typeface="Noto Sans"/>
                <a:cs typeface="Noto Sans"/>
              </a:rPr>
              <a:t>türleri </a:t>
            </a:r>
            <a:r>
              <a:rPr lang="en-US" sz="3400" b="1" dirty="0">
                <a:solidFill>
                  <a:schemeClr val="accent3">
                    <a:lumMod val="75000"/>
                  </a:schemeClr>
                </a:solidFill>
                <a:ea typeface="Noto Sans"/>
                <a:cs typeface="Noto Sans"/>
              </a:rPr>
              <a:t>ve </a:t>
            </a:r>
            <a:r>
              <a:rPr lang="tr-TR" sz="3400" b="1" dirty="0">
                <a:solidFill>
                  <a:schemeClr val="accent3">
                    <a:lumMod val="75000"/>
                  </a:schemeClr>
                </a:solidFill>
                <a:ea typeface="Noto Sans"/>
                <a:cs typeface="Noto Sans"/>
              </a:rPr>
              <a:t>kavramları  </a:t>
            </a:r>
          </a:p>
        </p:txBody>
      </p:sp>
      <p:graphicFrame>
        <p:nvGraphicFramePr>
          <p:cNvPr id="6" name="Tablo 5">
            <a:extLst>
              <a:ext uri="{FF2B5EF4-FFF2-40B4-BE49-F238E27FC236}">
                <a16:creationId xmlns:a16="http://schemas.microsoft.com/office/drawing/2014/main" id="{BFF029C9-95C0-45B3-317A-B0C4AED66442}"/>
              </a:ext>
            </a:extLst>
          </p:cNvPr>
          <p:cNvGraphicFramePr>
            <a:graphicFrameLocks noGrp="1"/>
          </p:cNvGraphicFramePr>
          <p:nvPr>
            <p:extLst>
              <p:ext uri="{D42A27DB-BD31-4B8C-83A1-F6EECF244321}">
                <p14:modId xmlns:p14="http://schemas.microsoft.com/office/powerpoint/2010/main" val="429251652"/>
              </p:ext>
            </p:extLst>
          </p:nvPr>
        </p:nvGraphicFramePr>
        <p:xfrm>
          <a:off x="377407" y="1359822"/>
          <a:ext cx="7012193" cy="3940082"/>
        </p:xfrm>
        <a:graphic>
          <a:graphicData uri="http://schemas.openxmlformats.org/drawingml/2006/table">
            <a:tbl>
              <a:tblPr firstRow="1" bandRow="1">
                <a:tableStyleId>{5C22544A-7EE6-4342-B048-85BDC9FD1C3A}</a:tableStyleId>
              </a:tblPr>
              <a:tblGrid>
                <a:gridCol w="2156550">
                  <a:extLst>
                    <a:ext uri="{9D8B030D-6E8A-4147-A177-3AD203B41FA5}">
                      <a16:colId xmlns:a16="http://schemas.microsoft.com/office/drawing/2014/main" val="3539147558"/>
                    </a:ext>
                  </a:extLst>
                </a:gridCol>
                <a:gridCol w="1764141">
                  <a:extLst>
                    <a:ext uri="{9D8B030D-6E8A-4147-A177-3AD203B41FA5}">
                      <a16:colId xmlns:a16="http://schemas.microsoft.com/office/drawing/2014/main" val="2667295439"/>
                    </a:ext>
                  </a:extLst>
                </a:gridCol>
                <a:gridCol w="3091502">
                  <a:extLst>
                    <a:ext uri="{9D8B030D-6E8A-4147-A177-3AD203B41FA5}">
                      <a16:colId xmlns:a16="http://schemas.microsoft.com/office/drawing/2014/main" val="2946813665"/>
                    </a:ext>
                  </a:extLst>
                </a:gridCol>
              </a:tblGrid>
              <a:tr h="492292">
                <a:tc>
                  <a:txBody>
                    <a:bodyPr/>
                    <a:lstStyle/>
                    <a:p>
                      <a:pPr algn="l"/>
                      <a:r>
                        <a:rPr lang="tr-TR" sz="1400" b="1" dirty="0">
                          <a:solidFill>
                            <a:schemeClr val="tx1"/>
                          </a:solidFill>
                          <a:latin typeface="+mn-lt"/>
                          <a:ea typeface="Noto Sans" panose="020B0502040504020204" pitchFamily="34" charset="0"/>
                          <a:cs typeface="Noto Sans" panose="020B0502040504020204" pitchFamily="34" charset="0"/>
                        </a:rPr>
                        <a:t>İş </a:t>
                      </a:r>
                      <a:r>
                        <a:rPr lang="tr-TR" sz="1400" b="1" dirty="0" err="1">
                          <a:solidFill>
                            <a:schemeClr val="tx1"/>
                          </a:solidFill>
                          <a:latin typeface="+mn-lt"/>
                          <a:ea typeface="Noto Sans" panose="020B0502040504020204" pitchFamily="34" charset="0"/>
                          <a:cs typeface="Noto Sans" panose="020B0502040504020204" pitchFamily="34" charset="0"/>
                        </a:rPr>
                        <a:t>Birliği Türleri</a:t>
                      </a:r>
                      <a:endParaRPr lang="tr-TR" sz="1400" b="1" dirty="0">
                        <a:solidFill>
                          <a:schemeClr val="tx1"/>
                        </a:solidFill>
                        <a:latin typeface="+mn-lt"/>
                        <a:ea typeface="Noto Sans" panose="020B0502040504020204" pitchFamily="34" charset="0"/>
                        <a:cs typeface="Noto Sans" panose="020B0502040504020204" pitchFamily="34" charset="0"/>
                      </a:endParaRPr>
                    </a:p>
                  </a:txBody>
                  <a:tcPr/>
                </a:tc>
                <a:tc>
                  <a:txBody>
                    <a:bodyPr/>
                    <a:lstStyle/>
                    <a:p>
                      <a:pPr algn="l"/>
                      <a:r>
                        <a:rPr lang="tr-TR" sz="1400" b="1" dirty="0" err="1">
                          <a:solidFill>
                            <a:schemeClr val="tx1"/>
                          </a:solidFill>
                          <a:latin typeface="+mn-lt"/>
                          <a:ea typeface="Noto Sans" panose="020B0502040504020204" pitchFamily="34" charset="0"/>
                          <a:cs typeface="Noto Sans" panose="020B0502040504020204" pitchFamily="34" charset="0"/>
                        </a:rPr>
                        <a:t>Üye tipi</a:t>
                      </a:r>
                      <a:endParaRPr lang="tr-TR" sz="1400" b="1" dirty="0">
                        <a:solidFill>
                          <a:schemeClr val="tx1"/>
                        </a:solidFill>
                        <a:latin typeface="+mn-lt"/>
                        <a:ea typeface="Noto Sans" panose="020B0502040504020204" pitchFamily="34" charset="0"/>
                        <a:cs typeface="Noto Sans" panose="020B0502040504020204" pitchFamily="34" charset="0"/>
                      </a:endParaRPr>
                    </a:p>
                  </a:txBody>
                  <a:tcPr/>
                </a:tc>
                <a:tc>
                  <a:txBody>
                    <a:bodyPr/>
                    <a:lstStyle/>
                    <a:p>
                      <a:pPr algn="l"/>
                      <a:r>
                        <a:rPr lang="tr-TR" sz="1400" b="1" dirty="0" err="1">
                          <a:solidFill>
                            <a:schemeClr val="tx1"/>
                          </a:solidFill>
                          <a:latin typeface="+mn-lt"/>
                          <a:ea typeface="Noto Sans" panose="020B0502040504020204" pitchFamily="34" charset="0"/>
                          <a:cs typeface="Noto Sans" panose="020B0502040504020204" pitchFamily="34" charset="0"/>
                        </a:rPr>
                        <a:t>Sınırlar</a:t>
                      </a:r>
                      <a:endParaRPr lang="tr-TR" sz="1400" b="1" dirty="0">
                        <a:solidFill>
                          <a:schemeClr val="tx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1804525396"/>
                  </a:ext>
                </a:extLst>
              </a:tr>
              <a:tr h="492292">
                <a:tc>
                  <a:txBody>
                    <a:bodyPr/>
                    <a:lstStyle/>
                    <a:p>
                      <a:pPr algn="l"/>
                      <a:r>
                        <a:rPr lang="tr-TR" sz="1400" b="1" dirty="0">
                          <a:solidFill>
                            <a:schemeClr val="accent1"/>
                          </a:solidFill>
                          <a:latin typeface="+mn-lt"/>
                          <a:ea typeface="Noto Sans" panose="020B0502040504020204" pitchFamily="34" charset="0"/>
                          <a:cs typeface="Noto Sans" panose="020B0502040504020204" pitchFamily="34" charset="0"/>
                        </a:rPr>
                        <a:t>İş </a:t>
                      </a:r>
                      <a:r>
                        <a:rPr lang="tr-TR" sz="1400" b="1" dirty="0" err="1">
                          <a:solidFill>
                            <a:schemeClr val="accent1"/>
                          </a:solidFill>
                          <a:latin typeface="+mn-lt"/>
                          <a:ea typeface="Noto Sans" panose="020B0502040504020204" pitchFamily="34" charset="0"/>
                          <a:cs typeface="Noto Sans" panose="020B0502040504020204" pitchFamily="34" charset="0"/>
                        </a:rPr>
                        <a:t>kümesi</a:t>
                      </a:r>
                      <a:endParaRPr lang="tr-TR" sz="1400" b="1" dirty="0">
                        <a:solidFill>
                          <a:schemeClr val="accent1"/>
                        </a:solidFill>
                        <a:latin typeface="+mn-lt"/>
                        <a:ea typeface="Noto Sans" panose="020B0502040504020204" pitchFamily="34" charset="0"/>
                        <a:cs typeface="Noto Sans" panose="020B0502040504020204" pitchFamily="34" charset="0"/>
                      </a:endParaRPr>
                    </a:p>
                  </a:txBody>
                  <a:tcPr/>
                </a:tc>
                <a:tc>
                  <a:txBody>
                    <a:bodyPr/>
                    <a:lstStyle/>
                    <a:p>
                      <a:pPr algn="l"/>
                      <a:r>
                        <a:rPr lang="tr-TR" sz="1400" dirty="0">
                          <a:solidFill>
                            <a:schemeClr val="accent1"/>
                          </a:solidFill>
                          <a:latin typeface="+mn-lt"/>
                          <a:ea typeface="Noto Sans" panose="020B0502040504020204" pitchFamily="34" charset="0"/>
                          <a:cs typeface="Noto Sans" panose="020B0502040504020204" pitchFamily="34" charset="0"/>
                        </a:rPr>
                        <a:t>Şirketler ve kurumlar</a:t>
                      </a:r>
                    </a:p>
                  </a:txBody>
                  <a:tcPr/>
                </a:tc>
                <a:tc>
                  <a:txBody>
                    <a:bodyPr/>
                    <a:lstStyle/>
                    <a:p>
                      <a:pPr algn="l"/>
                      <a:r>
                        <a:rPr lang="tr-TR" sz="1400" dirty="0" err="1">
                          <a:solidFill>
                            <a:schemeClr val="accent1"/>
                          </a:solidFill>
                          <a:latin typeface="+mn-lt"/>
                          <a:ea typeface="Noto Sans" panose="020B0502040504020204" pitchFamily="34" charset="0"/>
                          <a:cs typeface="Noto Sans" panose="020B0502040504020204" pitchFamily="34" charset="0"/>
                        </a:rPr>
                        <a:t>Çoğunlukla coğrafi</a:t>
                      </a:r>
                      <a:endParaRPr lang="tr-TR" sz="1400" dirty="0">
                        <a:solidFill>
                          <a:schemeClr val="accent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3664859897"/>
                  </a:ext>
                </a:extLst>
              </a:tr>
              <a:tr h="492292">
                <a:tc>
                  <a:txBody>
                    <a:bodyPr/>
                    <a:lstStyle/>
                    <a:p>
                      <a:pPr algn="l"/>
                      <a:r>
                        <a:rPr lang="tr-TR" sz="1400" b="1">
                          <a:solidFill>
                            <a:schemeClr val="accent1"/>
                          </a:solidFill>
                          <a:latin typeface="+mn-lt"/>
                          <a:ea typeface="Noto Sans" panose="020B0502040504020204" pitchFamily="34" charset="0"/>
                          <a:cs typeface="Noto Sans" panose="020B0502040504020204" pitchFamily="34" charset="0"/>
                        </a:rPr>
                        <a:t>İş </a:t>
                      </a:r>
                      <a:r>
                        <a:rPr lang="tr-TR" sz="1400" b="1" err="1">
                          <a:solidFill>
                            <a:schemeClr val="accent1"/>
                          </a:solidFill>
                          <a:latin typeface="+mn-lt"/>
                          <a:ea typeface="Noto Sans" panose="020B0502040504020204" pitchFamily="34" charset="0"/>
                          <a:cs typeface="Noto Sans" panose="020B0502040504020204" pitchFamily="34" charset="0"/>
                        </a:rPr>
                        <a:t>ekosistemi</a:t>
                      </a:r>
                      <a:endParaRPr lang="tr-TR" sz="1400" b="1">
                        <a:solidFill>
                          <a:schemeClr val="accent1"/>
                        </a:solidFill>
                        <a:latin typeface="+mn-lt"/>
                        <a:ea typeface="Noto Sans" panose="020B0502040504020204" pitchFamily="34" charset="0"/>
                        <a:cs typeface="Noto Sans" panose="020B0502040504020204" pitchFamily="34" charset="0"/>
                      </a:endParaRP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tr-TR" sz="1400" dirty="0" err="1">
                          <a:solidFill>
                            <a:schemeClr val="accent1"/>
                          </a:solidFill>
                          <a:latin typeface="+mn-lt"/>
                          <a:ea typeface="Noto Sans" panose="020B0502040504020204" pitchFamily="34" charset="0"/>
                          <a:cs typeface="Noto Sans" panose="020B0502040504020204" pitchFamily="34" charset="0"/>
                        </a:rPr>
                        <a:t>Şirketler ve kurumlar</a:t>
                      </a:r>
                      <a:endParaRPr lang="tr-TR" sz="1400" dirty="0">
                        <a:solidFill>
                          <a:schemeClr val="accent1"/>
                        </a:solidFill>
                        <a:latin typeface="+mn-lt"/>
                        <a:ea typeface="Noto Sans" panose="020B0502040504020204" pitchFamily="34" charset="0"/>
                        <a:cs typeface="Noto Sans" panose="020B0502040504020204" pitchFamily="34" charset="0"/>
                      </a:endParaRPr>
                    </a:p>
                  </a:txBody>
                  <a:tcPr/>
                </a:tc>
                <a:tc>
                  <a:txBody>
                    <a:bodyPr/>
                    <a:lstStyle/>
                    <a:p>
                      <a:pPr algn="l"/>
                      <a:r>
                        <a:rPr lang="tr-TR" sz="1400" dirty="0" err="1">
                          <a:solidFill>
                            <a:schemeClr val="accent1"/>
                          </a:solidFill>
                          <a:latin typeface="+mn-lt"/>
                          <a:ea typeface="Noto Sans" panose="020B0502040504020204" pitchFamily="34" charset="0"/>
                          <a:cs typeface="Noto Sans" panose="020B0502040504020204" pitchFamily="34" charset="0"/>
                        </a:rPr>
                        <a:t>Net </a:t>
                      </a:r>
                      <a:r>
                        <a:rPr lang="tr-TR" sz="1400" dirty="0">
                          <a:solidFill>
                            <a:schemeClr val="accent1"/>
                          </a:solidFill>
                          <a:latin typeface="+mn-lt"/>
                          <a:ea typeface="Noto Sans" panose="020B0502040504020204" pitchFamily="34" charset="0"/>
                          <a:cs typeface="Noto Sans" panose="020B0502040504020204" pitchFamily="34" charset="0"/>
                        </a:rPr>
                        <a:t>sınırlar yok </a:t>
                      </a:r>
                    </a:p>
                  </a:txBody>
                  <a:tcPr/>
                </a:tc>
                <a:extLst>
                  <a:ext uri="{0D108BD9-81ED-4DB2-BD59-A6C34878D82A}">
                    <a16:rowId xmlns:a16="http://schemas.microsoft.com/office/drawing/2014/main" val="1903211548"/>
                  </a:ext>
                </a:extLst>
              </a:tr>
              <a:tr h="372757">
                <a:tc>
                  <a:txBody>
                    <a:bodyPr/>
                    <a:lstStyle/>
                    <a:p>
                      <a:pPr algn="l"/>
                      <a:r>
                        <a:rPr lang="tr-TR" sz="1400" b="1">
                          <a:solidFill>
                            <a:schemeClr val="accent1"/>
                          </a:solidFill>
                          <a:latin typeface="+mn-lt"/>
                          <a:ea typeface="Noto Sans" panose="020B0502040504020204" pitchFamily="34" charset="0"/>
                          <a:cs typeface="Noto Sans" panose="020B0502040504020204" pitchFamily="34" charset="0"/>
                        </a:rPr>
                        <a:t>İş ağı</a:t>
                      </a:r>
                    </a:p>
                  </a:txBody>
                  <a:tcPr/>
                </a:tc>
                <a:tc>
                  <a:txBody>
                    <a:bodyPr/>
                    <a:lstStyle/>
                    <a:p>
                      <a:pPr algn="l"/>
                      <a:r>
                        <a:rPr lang="tr-TR" sz="1400" dirty="0">
                          <a:solidFill>
                            <a:schemeClr val="accent1"/>
                          </a:solidFill>
                          <a:latin typeface="+mn-lt"/>
                          <a:ea typeface="Noto Sans" panose="020B0502040504020204" pitchFamily="34" charset="0"/>
                          <a:cs typeface="Noto Sans" panose="020B0502040504020204" pitchFamily="34" charset="0"/>
                        </a:rPr>
                        <a:t>Şirketler </a:t>
                      </a:r>
                    </a:p>
                  </a:txBody>
                  <a:tcPr/>
                </a:tc>
                <a:tc>
                  <a:txBody>
                    <a:bodyPr/>
                    <a:lstStyle/>
                    <a:p>
                      <a:pPr algn="l"/>
                      <a:r>
                        <a:rPr lang="tr-TR" sz="1400" dirty="0">
                          <a:solidFill>
                            <a:schemeClr val="accent1"/>
                          </a:solidFill>
                          <a:latin typeface="+mn-lt"/>
                          <a:ea typeface="Noto Sans" panose="020B0502040504020204" pitchFamily="34" charset="0"/>
                          <a:cs typeface="Noto Sans" panose="020B0502040504020204" pitchFamily="34" charset="0"/>
                        </a:rPr>
                        <a:t>Net sınırlar yok </a:t>
                      </a:r>
                    </a:p>
                  </a:txBody>
                  <a:tcPr/>
                </a:tc>
                <a:extLst>
                  <a:ext uri="{0D108BD9-81ED-4DB2-BD59-A6C34878D82A}">
                    <a16:rowId xmlns:a16="http://schemas.microsoft.com/office/drawing/2014/main" val="3060612553"/>
                  </a:ext>
                </a:extLst>
              </a:tr>
              <a:tr h="695000">
                <a:tc>
                  <a:txBody>
                    <a:bodyPr/>
                    <a:lstStyle/>
                    <a:p>
                      <a:pPr algn="l"/>
                      <a:r>
                        <a:rPr lang="tr-TR" sz="1400" b="1" dirty="0" err="1">
                          <a:solidFill>
                            <a:schemeClr val="accent1"/>
                          </a:solidFill>
                          <a:latin typeface="+mn-lt"/>
                          <a:ea typeface="Noto Sans" panose="020B0502040504020204" pitchFamily="34" charset="0"/>
                          <a:cs typeface="Noto Sans" panose="020B0502040504020204" pitchFamily="34" charset="0"/>
                        </a:rPr>
                        <a:t>İnovasyon merkezi</a:t>
                      </a:r>
                      <a:endParaRPr lang="tr-TR" sz="1400" b="1" dirty="0">
                        <a:solidFill>
                          <a:schemeClr val="accent1"/>
                        </a:solidFill>
                        <a:latin typeface="+mn-lt"/>
                        <a:ea typeface="Noto Sans" panose="020B0502040504020204" pitchFamily="34" charset="0"/>
                        <a:cs typeface="Noto Sans" panose="020B0502040504020204" pitchFamily="34" charset="0"/>
                      </a:endParaRP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tr-TR" sz="1400" dirty="0">
                          <a:solidFill>
                            <a:schemeClr val="accent1"/>
                          </a:solidFill>
                          <a:latin typeface="+mn-lt"/>
                          <a:ea typeface="Noto Sans" panose="020B0502040504020204" pitchFamily="34" charset="0"/>
                          <a:cs typeface="Noto Sans" panose="020B0502040504020204" pitchFamily="34" charset="0"/>
                        </a:rPr>
                        <a:t>Şirketler ve kurumlar</a:t>
                      </a:r>
                    </a:p>
                    <a:p>
                      <a:pPr algn="l"/>
                      <a:endParaRPr lang="tr-TR" sz="1400" dirty="0">
                        <a:solidFill>
                          <a:schemeClr val="accent1"/>
                        </a:solidFill>
                        <a:latin typeface="+mn-lt"/>
                        <a:ea typeface="Noto Sans" panose="020B0502040504020204" pitchFamily="34" charset="0"/>
                        <a:cs typeface="Noto Sans" panose="020B0502040504020204" pitchFamily="34" charset="0"/>
                      </a:endParaRPr>
                    </a:p>
                  </a:txBody>
                  <a:tcPr/>
                </a:tc>
                <a:tc>
                  <a:txBody>
                    <a:bodyPr/>
                    <a:lstStyle/>
                    <a:p>
                      <a:pPr algn="l"/>
                      <a:r>
                        <a:rPr lang="tr-TR" sz="1400" dirty="0" err="1">
                          <a:solidFill>
                            <a:schemeClr val="accent1"/>
                          </a:solidFill>
                          <a:latin typeface="+mn-lt"/>
                          <a:ea typeface="Noto Sans" panose="020B0502040504020204" pitchFamily="34" charset="0"/>
                          <a:cs typeface="Noto Sans" panose="020B0502040504020204" pitchFamily="34" charset="0"/>
                        </a:rPr>
                        <a:t>Yerel </a:t>
                      </a:r>
                      <a:r>
                        <a:rPr lang="tr-TR" sz="1400" dirty="0">
                          <a:solidFill>
                            <a:schemeClr val="accent1"/>
                          </a:solidFill>
                          <a:latin typeface="+mn-lt"/>
                          <a:ea typeface="Noto Sans" panose="020B0502040504020204" pitchFamily="34" charset="0"/>
                          <a:cs typeface="Noto Sans" panose="020B0502040504020204" pitchFamily="34" charset="0"/>
                        </a:rPr>
                        <a:t>ama küresel </a:t>
                      </a:r>
                      <a:r>
                        <a:rPr lang="tr-TR" sz="1400" dirty="0" err="1">
                          <a:solidFill>
                            <a:schemeClr val="accent1"/>
                          </a:solidFill>
                          <a:latin typeface="+mn-lt"/>
                          <a:ea typeface="Noto Sans" panose="020B0502040504020204" pitchFamily="34" charset="0"/>
                          <a:cs typeface="Noto Sans" panose="020B0502040504020204" pitchFamily="34" charset="0"/>
                        </a:rPr>
                        <a:t>bağlantıya ihtiyaç var </a:t>
                      </a:r>
                      <a:r>
                        <a:rPr lang="en-US" sz="1400" dirty="0">
                          <a:solidFill>
                            <a:schemeClr val="accent1"/>
                          </a:solidFill>
                          <a:latin typeface="+mn-lt"/>
                          <a:ea typeface="Noto Sans" panose="020B0502040504020204" pitchFamily="34" charset="0"/>
                          <a:cs typeface="Noto Sans" panose="020B0502040504020204" pitchFamily="34" charset="0"/>
                        </a:rPr>
                        <a:t>İşbirliği ve bireylerin transferi yoluyla inovasyon</a:t>
                      </a:r>
                      <a:endParaRPr lang="tr-TR" sz="1400" dirty="0">
                        <a:solidFill>
                          <a:schemeClr val="accent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2620631168"/>
                  </a:ext>
                </a:extLst>
              </a:tr>
              <a:tr h="1307193">
                <a:tc>
                  <a:txBody>
                    <a:bodyPr/>
                    <a:lstStyle/>
                    <a:p>
                      <a:pPr algn="l"/>
                      <a:r>
                        <a:rPr lang="tr-TR" sz="1400" b="1" err="1">
                          <a:solidFill>
                            <a:schemeClr val="accent1"/>
                          </a:solidFill>
                          <a:latin typeface="+mn-lt"/>
                          <a:ea typeface="Noto Sans" panose="020B0502040504020204" pitchFamily="34" charset="0"/>
                          <a:cs typeface="Noto Sans" panose="020B0502040504020204" pitchFamily="34" charset="0"/>
                        </a:rPr>
                        <a:t>Keiretsu</a:t>
                      </a:r>
                      <a:endParaRPr lang="tr-TR" sz="1400" b="1">
                        <a:solidFill>
                          <a:schemeClr val="accent1"/>
                        </a:solidFill>
                        <a:latin typeface="+mn-lt"/>
                        <a:ea typeface="Noto Sans" panose="020B0502040504020204" pitchFamily="34" charset="0"/>
                        <a:cs typeface="Noto Sans" panose="020B0502040504020204" pitchFamily="34" charset="0"/>
                      </a:endParaRPr>
                    </a:p>
                  </a:txBody>
                  <a:tcPr/>
                </a:tc>
                <a:tc>
                  <a:txBody>
                    <a:bodyPr/>
                    <a:lstStyle/>
                    <a:p>
                      <a:pPr algn="l"/>
                      <a:r>
                        <a:rPr lang="tr-TR" sz="1400" dirty="0">
                          <a:solidFill>
                            <a:schemeClr val="accent1"/>
                          </a:solidFill>
                          <a:latin typeface="+mn-lt"/>
                          <a:ea typeface="Noto Sans" panose="020B0502040504020204" pitchFamily="34" charset="0"/>
                          <a:cs typeface="Noto Sans" panose="020B0502040504020204" pitchFamily="34" charset="0"/>
                        </a:rPr>
                        <a:t>Şirketler </a:t>
                      </a:r>
                    </a:p>
                  </a:txBody>
                  <a:tcPr/>
                </a:tc>
                <a:tc>
                  <a:txBody>
                    <a:bodyPr/>
                    <a:lstStyle/>
                    <a:p>
                      <a:pPr algn="l"/>
                      <a:r>
                        <a:rPr lang="en-US" sz="1400" dirty="0">
                          <a:solidFill>
                            <a:schemeClr val="accent1"/>
                          </a:solidFill>
                          <a:latin typeface="+mn-lt"/>
                          <a:ea typeface="Noto Sans" panose="020B0502040504020204" pitchFamily="34" charset="0"/>
                          <a:cs typeface="Noto Sans" panose="020B0502040504020204" pitchFamily="34" charset="0"/>
                        </a:rPr>
                        <a:t>Hibrit yönetişim</a:t>
                      </a:r>
                    </a:p>
                    <a:p>
                      <a:pPr algn="l"/>
                      <a:r>
                        <a:rPr lang="en-US" sz="1400" dirty="0">
                          <a:solidFill>
                            <a:schemeClr val="accent1"/>
                          </a:solidFill>
                          <a:latin typeface="+mn-lt"/>
                          <a:ea typeface="Noto Sans" panose="020B0502040504020204" pitchFamily="34" charset="0"/>
                          <a:cs typeface="Noto Sans" panose="020B0502040504020204" pitchFamily="34" charset="0"/>
                        </a:rPr>
                        <a:t>(yatay), çekirdek üye tarafından kontrol </a:t>
                      </a:r>
                      <a:r>
                        <a:rPr lang="tr-TR" sz="1400" dirty="0">
                          <a:solidFill>
                            <a:schemeClr val="accent1"/>
                          </a:solidFill>
                          <a:latin typeface="+mn-lt"/>
                          <a:ea typeface="Noto Sans" panose="020B0502040504020204" pitchFamily="34" charset="0"/>
                          <a:cs typeface="Noto Sans" panose="020B0502040504020204" pitchFamily="34" charset="0"/>
                        </a:rPr>
                        <a:t>(</a:t>
                      </a:r>
                      <a:r>
                        <a:rPr lang="tr-TR" sz="1400" dirty="0" err="1">
                          <a:solidFill>
                            <a:schemeClr val="accent1"/>
                          </a:solidFill>
                          <a:latin typeface="+mn-lt"/>
                          <a:ea typeface="Noto Sans" panose="020B0502040504020204" pitchFamily="34" charset="0"/>
                          <a:cs typeface="Noto Sans" panose="020B0502040504020204" pitchFamily="34" charset="0"/>
                        </a:rPr>
                        <a:t>dikey</a:t>
                      </a:r>
                      <a:r>
                        <a:rPr lang="tr-TR" sz="1400" dirty="0">
                          <a:solidFill>
                            <a:schemeClr val="accent1"/>
                          </a:solidFill>
                          <a:latin typeface="+mn-lt"/>
                          <a:ea typeface="Noto Sans" panose="020B0502040504020204" pitchFamily="34" charset="0"/>
                          <a:cs typeface="Noto Sans" panose="020B0502040504020204" pitchFamily="34" charset="0"/>
                        </a:rPr>
                        <a:t>) </a:t>
                      </a:r>
                      <a:r>
                        <a:rPr lang="tr-TR" sz="1400" dirty="0" err="1">
                          <a:solidFill>
                            <a:schemeClr val="accent1"/>
                          </a:solidFill>
                          <a:latin typeface="+mn-lt"/>
                          <a:ea typeface="Noto Sans" panose="020B0502040504020204" pitchFamily="34" charset="0"/>
                          <a:cs typeface="Noto Sans" panose="020B0502040504020204" pitchFamily="34" charset="0"/>
                        </a:rPr>
                        <a:t>Ulusal </a:t>
                      </a:r>
                      <a:r>
                        <a:rPr lang="tr-TR" sz="1400" dirty="0">
                          <a:solidFill>
                            <a:schemeClr val="accent1"/>
                          </a:solidFill>
                          <a:latin typeface="+mn-lt"/>
                          <a:ea typeface="Noto Sans" panose="020B0502040504020204" pitchFamily="34" charset="0"/>
                          <a:cs typeface="Noto Sans" panose="020B0502040504020204" pitchFamily="34" charset="0"/>
                        </a:rPr>
                        <a:t>(Japonya), </a:t>
                      </a:r>
                      <a:r>
                        <a:rPr lang="tr-TR" sz="1400" dirty="0" err="1">
                          <a:solidFill>
                            <a:schemeClr val="accent1"/>
                          </a:solidFill>
                          <a:latin typeface="+mn-lt"/>
                          <a:ea typeface="Noto Sans" panose="020B0502040504020204" pitchFamily="34" charset="0"/>
                          <a:cs typeface="Noto Sans" panose="020B0502040504020204" pitchFamily="34" charset="0"/>
                        </a:rPr>
                        <a:t>gelişen sınırlar birlikte öğrenme</a:t>
                      </a:r>
                      <a:r>
                        <a:rPr lang="tr-TR" sz="1400" dirty="0">
                          <a:solidFill>
                            <a:schemeClr val="accent1"/>
                          </a:solidFill>
                          <a:latin typeface="+mn-lt"/>
                          <a:ea typeface="Noto Sans" panose="020B0502040504020204" pitchFamily="34" charset="0"/>
                          <a:cs typeface="Noto Sans" panose="020B0502040504020204" pitchFamily="34" charset="0"/>
                        </a:rPr>
                        <a:t>, </a:t>
                      </a:r>
                      <a:r>
                        <a:rPr lang="tr-TR" sz="1400" dirty="0" err="1">
                          <a:solidFill>
                            <a:schemeClr val="accent1"/>
                          </a:solidFill>
                          <a:latin typeface="+mn-lt"/>
                          <a:ea typeface="Noto Sans" panose="020B0502040504020204" pitchFamily="34" charset="0"/>
                          <a:cs typeface="Noto Sans" panose="020B0502040504020204" pitchFamily="34" charset="0"/>
                        </a:rPr>
                        <a:t>endüstri ve </a:t>
                      </a:r>
                      <a:r>
                        <a:rPr lang="tr-TR" sz="1400" dirty="0">
                          <a:solidFill>
                            <a:schemeClr val="accent1"/>
                          </a:solidFill>
                          <a:latin typeface="+mn-lt"/>
                          <a:ea typeface="Noto Sans" panose="020B0502040504020204" pitchFamily="34" charset="0"/>
                          <a:cs typeface="Noto Sans" panose="020B0502040504020204" pitchFamily="34" charset="0"/>
                        </a:rPr>
                        <a:t>pazar </a:t>
                      </a:r>
                      <a:r>
                        <a:rPr lang="tr-TR" sz="1400" dirty="0" err="1">
                          <a:solidFill>
                            <a:schemeClr val="accent1"/>
                          </a:solidFill>
                          <a:latin typeface="+mn-lt"/>
                          <a:ea typeface="Noto Sans" panose="020B0502040504020204" pitchFamily="34" charset="0"/>
                          <a:cs typeface="Noto Sans" panose="020B0502040504020204" pitchFamily="34" charset="0"/>
                        </a:rPr>
                        <a:t>değişiklikleri</a:t>
                      </a:r>
                      <a:endParaRPr lang="tr-TR" sz="1400" dirty="0">
                        <a:solidFill>
                          <a:schemeClr val="accent1"/>
                        </a:solidFill>
                        <a:latin typeface="+mn-lt"/>
                        <a:ea typeface="Noto Sans" panose="020B0502040504020204" pitchFamily="34" charset="0"/>
                        <a:cs typeface="Noto Sans" panose="020B0502040504020204" pitchFamily="34" charset="0"/>
                      </a:endParaRPr>
                    </a:p>
                  </a:txBody>
                  <a:tcPr/>
                </a:tc>
                <a:extLst>
                  <a:ext uri="{0D108BD9-81ED-4DB2-BD59-A6C34878D82A}">
                    <a16:rowId xmlns:a16="http://schemas.microsoft.com/office/drawing/2014/main" val="2331773416"/>
                  </a:ext>
                </a:extLst>
              </a:tr>
            </a:tbl>
          </a:graphicData>
        </a:graphic>
      </p:graphicFrame>
      <p:graphicFrame>
        <p:nvGraphicFramePr>
          <p:cNvPr id="8" name="Tablo 7">
            <a:extLst>
              <a:ext uri="{FF2B5EF4-FFF2-40B4-BE49-F238E27FC236}">
                <a16:creationId xmlns:a16="http://schemas.microsoft.com/office/drawing/2014/main" id="{AE4CAC03-4BEE-6D25-5F5B-AAEA71A3DE70}"/>
              </a:ext>
            </a:extLst>
          </p:cNvPr>
          <p:cNvGraphicFramePr>
            <a:graphicFrameLocks noGrp="1"/>
          </p:cNvGraphicFramePr>
          <p:nvPr>
            <p:extLst>
              <p:ext uri="{D42A27DB-BD31-4B8C-83A1-F6EECF244321}">
                <p14:modId xmlns:p14="http://schemas.microsoft.com/office/powerpoint/2010/main" val="2054941208"/>
              </p:ext>
            </p:extLst>
          </p:nvPr>
        </p:nvGraphicFramePr>
        <p:xfrm>
          <a:off x="377407" y="5325772"/>
          <a:ext cx="7012193" cy="731520"/>
        </p:xfrm>
        <a:graphic>
          <a:graphicData uri="http://schemas.openxmlformats.org/drawingml/2006/table">
            <a:tbl>
              <a:tblPr firstRow="1" bandRow="1">
                <a:tableStyleId>{5C22544A-7EE6-4342-B048-85BDC9FD1C3A}</a:tableStyleId>
              </a:tblPr>
              <a:tblGrid>
                <a:gridCol w="2173064">
                  <a:extLst>
                    <a:ext uri="{9D8B030D-6E8A-4147-A177-3AD203B41FA5}">
                      <a16:colId xmlns:a16="http://schemas.microsoft.com/office/drawing/2014/main" val="343082604"/>
                    </a:ext>
                  </a:extLst>
                </a:gridCol>
                <a:gridCol w="1752795">
                  <a:extLst>
                    <a:ext uri="{9D8B030D-6E8A-4147-A177-3AD203B41FA5}">
                      <a16:colId xmlns:a16="http://schemas.microsoft.com/office/drawing/2014/main" val="3177653631"/>
                    </a:ext>
                  </a:extLst>
                </a:gridCol>
                <a:gridCol w="3086334">
                  <a:extLst>
                    <a:ext uri="{9D8B030D-6E8A-4147-A177-3AD203B41FA5}">
                      <a16:colId xmlns:a16="http://schemas.microsoft.com/office/drawing/2014/main" val="3894334652"/>
                    </a:ext>
                  </a:extLst>
                </a:gridCol>
              </a:tblGrid>
              <a:tr h="707695">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tr-TR" sz="1400" b="1" dirty="0">
                          <a:solidFill>
                            <a:schemeClr val="accent1"/>
                          </a:solidFill>
                          <a:latin typeface="+mn-lt"/>
                          <a:ea typeface="Noto Sans" panose="020B0502040504020204" pitchFamily="34" charset="0"/>
                          <a:cs typeface="Noto Sans" panose="020B0502040504020204" pitchFamily="34" charset="0"/>
                        </a:rPr>
                        <a:t>Üçlü </a:t>
                      </a:r>
                      <a:r>
                        <a:rPr lang="tr-TR" sz="1400" b="1" dirty="0" err="1">
                          <a:solidFill>
                            <a:schemeClr val="accent1"/>
                          </a:solidFill>
                          <a:latin typeface="+mn-lt"/>
                          <a:ea typeface="Noto Sans" panose="020B0502040504020204" pitchFamily="34" charset="0"/>
                          <a:cs typeface="Noto Sans" panose="020B0502040504020204" pitchFamily="34" charset="0"/>
                        </a:rPr>
                        <a:t>Sarmal</a:t>
                      </a:r>
                      <a:endParaRPr lang="tr-TR" sz="1400" b="1" dirty="0">
                        <a:solidFill>
                          <a:schemeClr val="accent1"/>
                        </a:solidFill>
                        <a:latin typeface="+mn-lt"/>
                        <a:ea typeface="Noto Sans" panose="020B0502040504020204" pitchFamily="34" charset="0"/>
                        <a:cs typeface="Noto Sans" panose="020B0502040504020204" pitchFamily="34" charset="0"/>
                      </a:endParaRPr>
                    </a:p>
                  </a:txBody>
                  <a:tcPr>
                    <a:solidFill>
                      <a:schemeClr val="accent1">
                        <a:lumMod val="20000"/>
                        <a:lumOff val="80000"/>
                      </a:schemeClr>
                    </a:solidFill>
                  </a:tcPr>
                </a:tc>
                <a:tc>
                  <a:txBody>
                    <a:bodyPr/>
                    <a:lstStyle/>
                    <a:p>
                      <a:pPr algn="l"/>
                      <a:r>
                        <a:rPr lang="tr-TR" sz="1400" b="0" dirty="0" err="1">
                          <a:solidFill>
                            <a:schemeClr val="accent1"/>
                          </a:solidFill>
                          <a:latin typeface="+mn-lt"/>
                          <a:ea typeface="Noto Sans" panose="020B0502040504020204" pitchFamily="34" charset="0"/>
                          <a:cs typeface="Noto Sans" panose="020B0502040504020204" pitchFamily="34" charset="0"/>
                        </a:rPr>
                        <a:t>Üniversiteler</a:t>
                      </a:r>
                      <a:r>
                        <a:rPr lang="tr-TR" sz="1400" b="0" dirty="0">
                          <a:solidFill>
                            <a:schemeClr val="accent1"/>
                          </a:solidFill>
                          <a:latin typeface="+mn-lt"/>
                          <a:ea typeface="Noto Sans" panose="020B0502040504020204" pitchFamily="34" charset="0"/>
                          <a:cs typeface="Noto Sans" panose="020B0502040504020204" pitchFamily="34" charset="0"/>
                        </a:rPr>
                        <a:t>, </a:t>
                      </a:r>
                      <a:r>
                        <a:rPr lang="tr-TR" sz="1400" b="0" dirty="0" err="1">
                          <a:solidFill>
                            <a:schemeClr val="accent1"/>
                          </a:solidFill>
                          <a:latin typeface="+mn-lt"/>
                          <a:ea typeface="Noto Sans" panose="020B0502040504020204" pitchFamily="34" charset="0"/>
                          <a:cs typeface="Noto Sans" panose="020B0502040504020204" pitchFamily="34" charset="0"/>
                        </a:rPr>
                        <a:t>şirketler</a:t>
                      </a:r>
                      <a:r>
                        <a:rPr lang="tr-TR" sz="1400" b="0" dirty="0">
                          <a:solidFill>
                            <a:schemeClr val="accent1"/>
                          </a:solidFill>
                          <a:latin typeface="+mn-lt"/>
                          <a:ea typeface="Noto Sans" panose="020B0502040504020204" pitchFamily="34" charset="0"/>
                          <a:cs typeface="Noto Sans" panose="020B0502040504020204" pitchFamily="34" charset="0"/>
                        </a:rPr>
                        <a:t>, hükümetler </a:t>
                      </a:r>
                      <a:endParaRPr lang="tr-TR" sz="1400" dirty="0">
                        <a:solidFill>
                          <a:schemeClr val="accent1"/>
                        </a:solidFill>
                        <a:latin typeface="+mn-lt"/>
                      </a:endParaRPr>
                    </a:p>
                  </a:txBody>
                  <a:tcPr>
                    <a:solidFill>
                      <a:schemeClr val="accent1">
                        <a:lumMod val="20000"/>
                        <a:lumOff val="80000"/>
                      </a:schemeClr>
                    </a:solidFill>
                  </a:tcPr>
                </a:tc>
                <a:tc>
                  <a:txBody>
                    <a:bodyPr/>
                    <a:lstStyle/>
                    <a:p>
                      <a:pPr algn="l"/>
                      <a:r>
                        <a:rPr lang="tr-TR" sz="1400" b="0" dirty="0" err="1">
                          <a:solidFill>
                            <a:schemeClr val="accent1"/>
                          </a:solidFill>
                          <a:latin typeface="+mn-lt"/>
                          <a:ea typeface="Noto Sans" panose="020B0502040504020204" pitchFamily="34" charset="0"/>
                          <a:cs typeface="Noto Sans" panose="020B0502040504020204" pitchFamily="34" charset="0"/>
                        </a:rPr>
                        <a:t>Yerel</a:t>
                      </a:r>
                      <a:r>
                        <a:rPr lang="tr-TR" sz="1400" b="0" dirty="0">
                          <a:solidFill>
                            <a:schemeClr val="accent1"/>
                          </a:solidFill>
                          <a:latin typeface="+mn-lt"/>
                          <a:ea typeface="Noto Sans" panose="020B0502040504020204" pitchFamily="34" charset="0"/>
                          <a:cs typeface="Noto Sans" panose="020B0502040504020204" pitchFamily="34" charset="0"/>
                        </a:rPr>
                        <a:t>, ulusal </a:t>
                      </a:r>
                    </a:p>
                  </a:txBody>
                  <a:tcPr>
                    <a:solidFill>
                      <a:schemeClr val="accent1">
                        <a:lumMod val="20000"/>
                        <a:lumOff val="80000"/>
                      </a:schemeClr>
                    </a:solidFill>
                  </a:tcPr>
                </a:tc>
                <a:extLst>
                  <a:ext uri="{0D108BD9-81ED-4DB2-BD59-A6C34878D82A}">
                    <a16:rowId xmlns:a16="http://schemas.microsoft.com/office/drawing/2014/main" val="2767768475"/>
                  </a:ext>
                </a:extLst>
              </a:tr>
            </a:tbl>
          </a:graphicData>
        </a:graphic>
      </p:graphicFrame>
      <p:sp>
        <p:nvSpPr>
          <p:cNvPr id="3" name="Metin kutusu 2">
            <a:extLst>
              <a:ext uri="{FF2B5EF4-FFF2-40B4-BE49-F238E27FC236}">
                <a16:creationId xmlns:a16="http://schemas.microsoft.com/office/drawing/2014/main" id="{7A4D94CF-3E74-A0C3-15DB-FDDED52F6F45}"/>
              </a:ext>
            </a:extLst>
          </p:cNvPr>
          <p:cNvSpPr txBox="1"/>
          <p:nvPr/>
        </p:nvSpPr>
        <p:spPr>
          <a:xfrm>
            <a:off x="7578970" y="1359822"/>
            <a:ext cx="4336805" cy="4832092"/>
          </a:xfrm>
          <a:prstGeom prst="rect">
            <a:avLst/>
          </a:prstGeom>
          <a:solidFill>
            <a:schemeClr val="bg1">
              <a:lumMod val="60000"/>
              <a:lumOff val="40000"/>
            </a:schemeClr>
          </a:solidFill>
        </p:spPr>
        <p:txBody>
          <a:bodyPr wrap="square">
            <a:spAutoFit/>
          </a:bodyPr>
          <a:lstStyle/>
          <a:p>
            <a:r>
              <a:rPr lang="en-US" sz="1400" dirty="0">
                <a:solidFill>
                  <a:schemeClr val="accent1"/>
                </a:solidFill>
              </a:rPr>
              <a:t>Tabloda, üyelerine ve sınırlarına göre beş tür iş birliği özetlenmektedir. </a:t>
            </a:r>
          </a:p>
          <a:p>
            <a:br>
              <a:rPr lang="en-US" sz="800" dirty="0">
                <a:solidFill>
                  <a:schemeClr val="accent1"/>
                </a:solidFill>
              </a:rPr>
            </a:br>
            <a:endParaRPr lang="en-US" sz="800" dirty="0">
              <a:solidFill>
                <a:schemeClr val="accent1"/>
              </a:solidFill>
            </a:endParaRPr>
          </a:p>
          <a:p>
            <a:r>
              <a:rPr lang="en-US" sz="1400" b="1" dirty="0">
                <a:solidFill>
                  <a:schemeClr val="accent1"/>
                </a:solidFill>
              </a:rPr>
              <a:t>İş kümeleri </a:t>
            </a:r>
            <a:r>
              <a:rPr lang="en-US" sz="1400" dirty="0">
                <a:solidFill>
                  <a:schemeClr val="accent1"/>
                </a:solidFill>
              </a:rPr>
              <a:t>coğrafi olarak odaklanmıştır ve şirketleri ve kurumları içerir. </a:t>
            </a:r>
          </a:p>
          <a:p>
            <a:br>
              <a:rPr lang="en-US" sz="1400" dirty="0">
                <a:solidFill>
                  <a:schemeClr val="accent1"/>
                </a:solidFill>
              </a:rPr>
            </a:br>
            <a:r>
              <a:rPr lang="en-US" sz="1400" b="1" dirty="0">
                <a:solidFill>
                  <a:schemeClr val="accent1"/>
                </a:solidFill>
              </a:rPr>
              <a:t>İş ekosistemleri </a:t>
            </a:r>
            <a:r>
              <a:rPr lang="en-US" sz="1400" dirty="0">
                <a:solidFill>
                  <a:schemeClr val="accent1"/>
                </a:solidFill>
              </a:rPr>
              <a:t>ve </a:t>
            </a:r>
            <a:r>
              <a:rPr lang="en-US" sz="1400" b="1" dirty="0">
                <a:solidFill>
                  <a:schemeClr val="accent1"/>
                </a:solidFill>
              </a:rPr>
              <a:t>iş ağları,</a:t>
            </a:r>
            <a:r>
              <a:rPr lang="en-US" sz="1400" dirty="0">
                <a:solidFill>
                  <a:schemeClr val="accent1"/>
                </a:solidFill>
              </a:rPr>
              <a:t> net sınırları olmayan şirketleri (veya kurumları) içerir. </a:t>
            </a:r>
          </a:p>
          <a:p>
            <a:br>
              <a:rPr lang="en-US" sz="1400" dirty="0">
                <a:solidFill>
                  <a:schemeClr val="accent1"/>
                </a:solidFill>
              </a:rPr>
            </a:br>
            <a:r>
              <a:rPr lang="en-US" sz="1400" b="1" dirty="0">
                <a:solidFill>
                  <a:schemeClr val="accent1"/>
                </a:solidFill>
              </a:rPr>
              <a:t>İnovasyon merkezleri,</a:t>
            </a:r>
            <a:r>
              <a:rPr lang="en-US" sz="1400" dirty="0">
                <a:solidFill>
                  <a:schemeClr val="accent1"/>
                </a:solidFill>
              </a:rPr>
              <a:t> yerel olarak faaliyet gösteren ancak işbirliği ve yetenek transferi yoluyla inovasyon için küresel bağlantılara ihtiyaç duyan şirket ve kurumlardan oluşur. </a:t>
            </a:r>
          </a:p>
          <a:p>
            <a:br>
              <a:rPr lang="en-US" sz="1400" dirty="0">
                <a:solidFill>
                  <a:schemeClr val="accent1"/>
                </a:solidFill>
              </a:rPr>
            </a:br>
            <a:r>
              <a:rPr lang="en-US" sz="1400" b="1" dirty="0">
                <a:solidFill>
                  <a:schemeClr val="accent1"/>
                </a:solidFill>
              </a:rPr>
              <a:t>Keiretsu</a:t>
            </a:r>
            <a:r>
              <a:rPr lang="en-US" sz="1400" dirty="0">
                <a:solidFill>
                  <a:schemeClr val="accent1"/>
                </a:solidFill>
              </a:rPr>
              <a:t>, özellikle Japonya'da görülen, öğrenme, endüstri dinamikleri ve pazar değişiklikleri ile şekillenen sınırlar ile yatay ve dikey kontrolden oluşan karma bir sistemle yönetilen şirketleri içerir.</a:t>
            </a:r>
          </a:p>
        </p:txBody>
      </p:sp>
    </p:spTree>
    <p:extLst>
      <p:ext uri="{BB962C8B-B14F-4D97-AF65-F5344CB8AC3E}">
        <p14:creationId xmlns:p14="http://schemas.microsoft.com/office/powerpoint/2010/main" val="3384895226"/>
      </p:ext>
    </p:extLst>
  </p:cSld>
  <p:clrMapOvr>
    <a:masterClrMapping/>
  </p:clrMapOvr>
  <p:extLst>
    <p:ext uri="{6950BFC3-D8DA-4A85-94F7-54DA5524770B}">
      <p188:commentRel xmlns:p188="http://schemas.microsoft.com/office/powerpoint/2018/8/main" r:id="rId2"/>
    </p:ext>
  </p:extLs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2AB7C4-140E-C9C9-5CDA-C60848A597B4}"/>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89528B51-B715-41CA-8FE9-C202D28E4133}"/>
              </a:ext>
            </a:extLst>
          </p:cNvPr>
          <p:cNvSpPr txBox="1"/>
          <p:nvPr/>
        </p:nvSpPr>
        <p:spPr>
          <a:xfrm>
            <a:off x="641685" y="406637"/>
            <a:ext cx="6096000" cy="400110"/>
          </a:xfrm>
          <a:prstGeom prst="rect">
            <a:avLst/>
          </a:prstGeom>
          <a:noFill/>
        </p:spPr>
        <p:txBody>
          <a:bodyPr wrap="square">
            <a:spAutoFit/>
          </a:bodyPr>
          <a:lstStyle/>
          <a:p>
            <a:pPr algn="just"/>
            <a:r>
              <a:rPr lang="tr-TR" sz="2000" b="1" dirty="0">
                <a:solidFill>
                  <a:schemeClr val="bg1"/>
                </a:solidFill>
                <a:ea typeface="Noto Sans" panose="020B0502040504020204" pitchFamily="34" charset="0"/>
                <a:cs typeface="Noto Sans" panose="020B0502040504020204" pitchFamily="34" charset="0"/>
              </a:rPr>
              <a:t>İş kümesi</a:t>
            </a:r>
          </a:p>
        </p:txBody>
      </p:sp>
      <p:sp>
        <p:nvSpPr>
          <p:cNvPr id="6" name="Metin kutusu 5">
            <a:extLst>
              <a:ext uri="{FF2B5EF4-FFF2-40B4-BE49-F238E27FC236}">
                <a16:creationId xmlns:a16="http://schemas.microsoft.com/office/drawing/2014/main" id="{F38DC541-77D7-9E21-A668-1B8AB4AF110A}"/>
              </a:ext>
            </a:extLst>
          </p:cNvPr>
          <p:cNvSpPr txBox="1"/>
          <p:nvPr/>
        </p:nvSpPr>
        <p:spPr>
          <a:xfrm>
            <a:off x="641685" y="998833"/>
            <a:ext cx="10908630" cy="1077218"/>
          </a:xfrm>
          <a:prstGeom prst="rect">
            <a:avLst/>
          </a:prstGeom>
          <a:noFill/>
        </p:spPr>
        <p:txBody>
          <a:bodyPr wrap="square" lIns="91440" tIns="45720" rIns="91440" bIns="45720" anchor="t">
            <a:spAutoFit/>
          </a:bodyPr>
          <a:lstStyle/>
          <a:p>
            <a:pPr algn="just"/>
            <a:r>
              <a:rPr lang="en-US" sz="1600" dirty="0">
                <a:solidFill>
                  <a:schemeClr val="accent1"/>
                </a:solidFill>
                <a:ea typeface="Noto Sans"/>
                <a:cs typeface="Noto Sans"/>
              </a:rPr>
              <a:t>"Kümelenme", ilgili iş kollarında </a:t>
            </a:r>
            <a:r>
              <a:rPr lang="en-US" sz="1600" dirty="0" err="1">
                <a:solidFill>
                  <a:schemeClr val="accent1"/>
                </a:solidFill>
                <a:ea typeface="Noto Sans"/>
                <a:cs typeface="Noto Sans"/>
              </a:rPr>
              <a:t>uzmanlaşmış </a:t>
            </a:r>
            <a:r>
              <a:rPr lang="en-US" sz="1600" dirty="0">
                <a:solidFill>
                  <a:schemeClr val="accent1"/>
                </a:solidFill>
                <a:ea typeface="Noto Sans"/>
                <a:cs typeface="Noto Sans"/>
              </a:rPr>
              <a:t>yatay veya dikey bağlantılı firmaların destekleyici </a:t>
            </a:r>
            <a:r>
              <a:rPr lang="en-US" sz="1600" dirty="0" err="1">
                <a:solidFill>
                  <a:schemeClr val="accent1"/>
                </a:solidFill>
                <a:ea typeface="Noto Sans"/>
                <a:cs typeface="Noto Sans"/>
              </a:rPr>
              <a:t>kuruluşlarla </a:t>
            </a:r>
            <a:r>
              <a:rPr lang="en-US" sz="1600" dirty="0">
                <a:solidFill>
                  <a:schemeClr val="accent1"/>
                </a:solidFill>
                <a:ea typeface="Noto Sans"/>
                <a:cs typeface="Noto Sans"/>
              </a:rPr>
              <a:t>birlikte yerel olarak yoğunlaşması anlamına gelmektedir; ancak bir kümeyi tam olarak neyin oluşturduğuna ilişkin tanımlar büyük ölçüde farklılık göstermektedir. Küme üyeleri aynı anda hem rekabet etmekte hem de işbirliği yapmaktadır ve bu nedenle kümelerin küresel bazda daha rekabetçi olma şansı daha yüksektir</a:t>
            </a:r>
            <a:endParaRPr lang="tr-TR" sz="1600" b="1" dirty="0">
              <a:solidFill>
                <a:schemeClr val="accent1"/>
              </a:solidFill>
              <a:highlight>
                <a:srgbClr val="FFFF00"/>
              </a:highlight>
              <a:ea typeface="Noto Sans"/>
              <a:cs typeface="Noto Sans"/>
            </a:endParaRPr>
          </a:p>
        </p:txBody>
      </p:sp>
      <p:sp>
        <p:nvSpPr>
          <p:cNvPr id="8" name="Metin kutusu 7">
            <a:extLst>
              <a:ext uri="{FF2B5EF4-FFF2-40B4-BE49-F238E27FC236}">
                <a16:creationId xmlns:a16="http://schemas.microsoft.com/office/drawing/2014/main" id="{BBEFCC7E-2587-2BA8-0978-93FC6D1EE8A9}"/>
              </a:ext>
            </a:extLst>
          </p:cNvPr>
          <p:cNvSpPr txBox="1"/>
          <p:nvPr/>
        </p:nvSpPr>
        <p:spPr>
          <a:xfrm>
            <a:off x="752523" y="2489013"/>
            <a:ext cx="5057152" cy="3249991"/>
          </a:xfrm>
          <a:prstGeom prst="rect">
            <a:avLst/>
          </a:prstGeom>
          <a:solidFill>
            <a:schemeClr val="bg1">
              <a:lumMod val="60000"/>
              <a:lumOff val="40000"/>
            </a:schemeClr>
          </a:solidFill>
        </p:spPr>
        <p:txBody>
          <a:bodyPr wrap="square">
            <a:spAutoFit/>
          </a:bodyPr>
          <a:lstStyle/>
          <a:p>
            <a:pPr algn="just"/>
            <a:endParaRPr lang="tr-TR" sz="1600" b="1"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a:p>
            <a:pPr algn="just"/>
            <a:r>
              <a:rPr lang="tr-TR" sz="1600" b="1" dirty="0">
                <a:solidFill>
                  <a:schemeClr val="accent1"/>
                </a:solidFill>
                <a:ea typeface="Noto Sans" panose="020B0502040504020204" pitchFamily="34" charset="0"/>
                <a:cs typeface="Noto Sans" panose="020B0502040504020204" pitchFamily="34" charset="0"/>
              </a:rPr>
              <a:t>Kümeler 6 parametre ile tanımlanmıştır </a:t>
            </a:r>
            <a:endParaRPr lang="en-US" sz="1600" b="1" dirty="0">
              <a:solidFill>
                <a:schemeClr val="accent1"/>
              </a:solidFill>
              <a:ea typeface="Noto Sans" panose="020B0502040504020204" pitchFamily="34" charset="0"/>
              <a:cs typeface="Noto Sans" panose="020B0502040504020204" pitchFamily="34" charset="0"/>
            </a:endParaRPr>
          </a:p>
          <a:p>
            <a:pPr algn="just"/>
            <a:endParaRPr lang="tr-TR" sz="1600" dirty="0">
              <a:solidFill>
                <a:schemeClr val="accent1"/>
              </a:solidFill>
              <a:ea typeface="Noto Sans" panose="020B0502040504020204" pitchFamily="34" charset="0"/>
              <a:cs typeface="Noto Sans" panose="020B0502040504020204" pitchFamily="34" charset="0"/>
            </a:endParaRPr>
          </a:p>
          <a:p>
            <a:pPr marL="342900" indent="-342900" algn="just">
              <a:spcBef>
                <a:spcPts val="600"/>
              </a:spcBef>
              <a:spcAft>
                <a:spcPts val="600"/>
              </a:spcAft>
              <a:buFont typeface="+mj-lt"/>
              <a:buAutoNum type="arabicPeriod"/>
            </a:pPr>
            <a:r>
              <a:rPr lang="tr-TR" sz="1600" dirty="0">
                <a:solidFill>
                  <a:schemeClr val="accent1"/>
                </a:solidFill>
                <a:ea typeface="Noto Sans" panose="020B0502040504020204" pitchFamily="34" charset="0"/>
                <a:cs typeface="Noto Sans" panose="020B0502040504020204" pitchFamily="34" charset="0"/>
              </a:rPr>
              <a:t>Güvene dayalı işbirliği platformları,</a:t>
            </a:r>
          </a:p>
          <a:p>
            <a:pPr marL="342900" indent="-342900" algn="just">
              <a:spcBef>
                <a:spcPts val="600"/>
              </a:spcBef>
              <a:spcAft>
                <a:spcPts val="600"/>
              </a:spcAft>
              <a:buFont typeface="+mj-lt"/>
              <a:buAutoNum type="arabicPeriod"/>
            </a:pPr>
            <a:r>
              <a:rPr lang="tr-TR" sz="1600" dirty="0">
                <a:solidFill>
                  <a:schemeClr val="accent1"/>
                </a:solidFill>
                <a:ea typeface="Noto Sans" panose="020B0502040504020204" pitchFamily="34" charset="0"/>
                <a:cs typeface="Noto Sans" panose="020B0502040504020204" pitchFamily="34" charset="0"/>
              </a:rPr>
              <a:t>Kamu - özel sektör ortaklığı</a:t>
            </a:r>
          </a:p>
          <a:p>
            <a:pPr marL="342900" indent="-342900" algn="just">
              <a:spcBef>
                <a:spcPts val="600"/>
              </a:spcBef>
              <a:spcAft>
                <a:spcPts val="600"/>
              </a:spcAft>
              <a:buFont typeface="+mj-lt"/>
              <a:buAutoNum type="arabicPeriod"/>
            </a:pPr>
            <a:r>
              <a:rPr lang="tr-TR" sz="1600" dirty="0">
                <a:solidFill>
                  <a:schemeClr val="accent1"/>
                </a:solidFill>
                <a:ea typeface="Noto Sans" panose="020B0502040504020204" pitchFamily="34" charset="0"/>
                <a:cs typeface="Noto Sans" panose="020B0502040504020204" pitchFamily="34" charset="0"/>
              </a:rPr>
              <a:t>Mıknatıslar</a:t>
            </a:r>
          </a:p>
          <a:p>
            <a:pPr marL="342900" indent="-342900" algn="just">
              <a:spcBef>
                <a:spcPts val="600"/>
              </a:spcBef>
              <a:spcAft>
                <a:spcPts val="600"/>
              </a:spcAft>
              <a:buFont typeface="+mj-lt"/>
              <a:buAutoNum type="arabicPeriod"/>
            </a:pPr>
            <a:r>
              <a:rPr lang="tr-TR" sz="1600" dirty="0">
                <a:solidFill>
                  <a:schemeClr val="accent1"/>
                </a:solidFill>
                <a:ea typeface="Noto Sans" panose="020B0502040504020204" pitchFamily="34" charset="0"/>
                <a:cs typeface="Noto Sans" panose="020B0502040504020204" pitchFamily="34" charset="0"/>
              </a:rPr>
              <a:t>İşbirliği ağları</a:t>
            </a:r>
          </a:p>
          <a:p>
            <a:pPr marL="342900" indent="-342900" algn="just">
              <a:spcBef>
                <a:spcPts val="600"/>
              </a:spcBef>
              <a:spcAft>
                <a:spcPts val="600"/>
              </a:spcAft>
              <a:buFont typeface="+mj-lt"/>
              <a:buAutoNum type="arabicPeriod"/>
            </a:pPr>
            <a:r>
              <a:rPr lang="tr-TR" sz="1600" dirty="0">
                <a:solidFill>
                  <a:schemeClr val="accent1"/>
                </a:solidFill>
                <a:ea typeface="Noto Sans" panose="020B0502040504020204" pitchFamily="34" charset="0"/>
                <a:cs typeface="Noto Sans" panose="020B0502040504020204" pitchFamily="34" charset="0"/>
              </a:rPr>
              <a:t>Problem çözücüler</a:t>
            </a:r>
          </a:p>
          <a:p>
            <a:pPr marL="342900" indent="-342900" algn="just">
              <a:spcBef>
                <a:spcPts val="600"/>
              </a:spcBef>
              <a:spcAft>
                <a:spcPts val="600"/>
              </a:spcAft>
              <a:buFont typeface="+mj-lt"/>
              <a:buAutoNum type="arabicPeriod"/>
            </a:pPr>
            <a:r>
              <a:rPr lang="tr-TR" sz="1600" dirty="0">
                <a:solidFill>
                  <a:schemeClr val="accent1"/>
                </a:solidFill>
                <a:ea typeface="Noto Sans" panose="020B0502040504020204" pitchFamily="34" charset="0"/>
                <a:cs typeface="Noto Sans" panose="020B0502040504020204" pitchFamily="34" charset="0"/>
              </a:rPr>
              <a:t>Ekonomik motor </a:t>
            </a:r>
          </a:p>
        </p:txBody>
      </p:sp>
      <p:sp>
        <p:nvSpPr>
          <p:cNvPr id="10" name="Metin kutusu 9">
            <a:extLst>
              <a:ext uri="{FF2B5EF4-FFF2-40B4-BE49-F238E27FC236}">
                <a16:creationId xmlns:a16="http://schemas.microsoft.com/office/drawing/2014/main" id="{C6293DF2-3778-2695-2B5E-EB0FB39F29CD}"/>
              </a:ext>
            </a:extLst>
          </p:cNvPr>
          <p:cNvSpPr txBox="1"/>
          <p:nvPr/>
        </p:nvSpPr>
        <p:spPr>
          <a:xfrm>
            <a:off x="6096000" y="2489012"/>
            <a:ext cx="5057152" cy="3249992"/>
          </a:xfrm>
          <a:prstGeom prst="rect">
            <a:avLst/>
          </a:prstGeom>
          <a:solidFill>
            <a:schemeClr val="bg1">
              <a:lumMod val="60000"/>
              <a:lumOff val="40000"/>
            </a:schemeClr>
          </a:solidFill>
        </p:spPr>
        <p:txBody>
          <a:bodyPr wrap="square" lIns="91440" tIns="45720" rIns="91440" bIns="45720" anchor="t">
            <a:spAutoFit/>
          </a:bodyPr>
          <a:lstStyle/>
          <a:p>
            <a:pPr algn="just"/>
            <a:endParaRPr lang="en-US" sz="1600" b="1" dirty="0">
              <a:solidFill>
                <a:schemeClr val="accent1"/>
              </a:solidFill>
              <a:ea typeface="Noto Sans"/>
              <a:cs typeface="Noto Sans"/>
            </a:endParaRPr>
          </a:p>
          <a:p>
            <a:pPr algn="just"/>
            <a:r>
              <a:rPr lang="tr-TR" sz="1600" b="1" dirty="0">
                <a:solidFill>
                  <a:schemeClr val="accent1"/>
                </a:solidFill>
                <a:ea typeface="Noto Sans"/>
                <a:cs typeface="Noto Sans"/>
              </a:rPr>
              <a:t>Küme üyeleri için avantajlar </a:t>
            </a:r>
            <a:endParaRPr lang="en-US" sz="1600" b="1" dirty="0">
              <a:solidFill>
                <a:schemeClr val="accent1"/>
              </a:solidFill>
              <a:ea typeface="Noto Sans"/>
              <a:cs typeface="Noto Sans"/>
            </a:endParaRPr>
          </a:p>
          <a:p>
            <a:pPr algn="just"/>
            <a:endParaRPr lang="tr-TR" sz="1600" dirty="0">
              <a:solidFill>
                <a:schemeClr val="accent1"/>
              </a:solidFill>
              <a:highlight>
                <a:srgbClr val="FFFF00"/>
              </a:highlight>
              <a:ea typeface="Noto Sans"/>
              <a:cs typeface="Noto Sans"/>
            </a:endParaRPr>
          </a:p>
          <a:p>
            <a:pPr marL="285750" indent="-285750" algn="just">
              <a:buFont typeface="Arial" panose="020B0604020202020204" pitchFamily="34" charset="0"/>
              <a:buChar char="•"/>
            </a:pPr>
            <a:r>
              <a:rPr lang="tr-TR" sz="1600" dirty="0" err="1">
                <a:solidFill>
                  <a:schemeClr val="accent1"/>
                </a:solidFill>
                <a:ea typeface="Noto Sans"/>
                <a:cs typeface="Noto Sans"/>
              </a:rPr>
              <a:t>Rekabet gücündeki artış</a:t>
            </a:r>
            <a:r>
              <a:rPr lang="tr-TR" sz="1600" dirty="0">
                <a:solidFill>
                  <a:schemeClr val="accent1"/>
                </a:solidFill>
                <a:ea typeface="Noto Sans"/>
                <a:cs typeface="Noto Sans"/>
              </a:rPr>
              <a:t>,</a:t>
            </a:r>
          </a:p>
          <a:p>
            <a:pPr marL="285750" indent="-285750" algn="just">
              <a:lnSpc>
                <a:spcPct val="150000"/>
              </a:lnSpc>
              <a:buFont typeface="Arial" panose="020B0604020202020204" pitchFamily="34" charset="0"/>
              <a:buChar char="•"/>
            </a:pPr>
            <a:r>
              <a:rPr lang="tr-TR" sz="1600" dirty="0" err="1">
                <a:solidFill>
                  <a:schemeClr val="accent1"/>
                </a:solidFill>
                <a:ea typeface="Noto Sans"/>
                <a:cs typeface="Noto Sans"/>
              </a:rPr>
              <a:t>Çalışan eğitiminin iyileştirilmesi</a:t>
            </a:r>
            <a:r>
              <a:rPr lang="tr-TR" sz="1600" dirty="0">
                <a:solidFill>
                  <a:schemeClr val="accent1"/>
                </a:solidFill>
                <a:ea typeface="Noto Sans"/>
                <a:cs typeface="Noto Sans"/>
              </a:rPr>
              <a:t>,</a:t>
            </a:r>
          </a:p>
          <a:p>
            <a:pPr marL="285750" indent="-285750" algn="just">
              <a:lnSpc>
                <a:spcPct val="150000"/>
              </a:lnSpc>
              <a:buFont typeface="Arial" panose="020B0604020202020204" pitchFamily="34" charset="0"/>
              <a:buChar char="•"/>
            </a:pPr>
            <a:r>
              <a:rPr lang="tr-TR" sz="1600" dirty="0" err="1">
                <a:solidFill>
                  <a:schemeClr val="accent1"/>
                </a:solidFill>
                <a:ea typeface="Noto Sans"/>
                <a:cs typeface="Noto Sans"/>
              </a:rPr>
              <a:t>Üyelerin yenilik yapma kabiliyetinin artırılması</a:t>
            </a:r>
            <a:r>
              <a:rPr lang="tr-TR" sz="1600" dirty="0">
                <a:solidFill>
                  <a:schemeClr val="accent1"/>
                </a:solidFill>
                <a:ea typeface="Noto Sans"/>
                <a:cs typeface="Noto Sans"/>
              </a:rPr>
              <a:t>,</a:t>
            </a:r>
          </a:p>
          <a:p>
            <a:pPr marL="285750" indent="-285750" algn="just">
              <a:lnSpc>
                <a:spcPct val="150000"/>
              </a:lnSpc>
              <a:buFont typeface="Arial" panose="020B0604020202020204" pitchFamily="34" charset="0"/>
              <a:buChar char="•"/>
            </a:pPr>
            <a:r>
              <a:rPr lang="tr-TR" sz="1600" dirty="0" err="1">
                <a:solidFill>
                  <a:schemeClr val="accent1"/>
                </a:solidFill>
                <a:ea typeface="Noto Sans"/>
                <a:cs typeface="Noto Sans"/>
              </a:rPr>
              <a:t>Ekonomi politikası yapıcılarının etkisi</a:t>
            </a:r>
            <a:r>
              <a:rPr lang="tr-TR" sz="1600" dirty="0">
                <a:solidFill>
                  <a:schemeClr val="accent1"/>
                </a:solidFill>
                <a:ea typeface="Noto Sans"/>
                <a:cs typeface="Noto Sans"/>
              </a:rPr>
              <a:t>,</a:t>
            </a:r>
          </a:p>
          <a:p>
            <a:pPr marL="285750" indent="-285750" algn="just">
              <a:lnSpc>
                <a:spcPct val="150000"/>
              </a:lnSpc>
              <a:buFont typeface="Arial" panose="020B0604020202020204" pitchFamily="34" charset="0"/>
              <a:buChar char="•"/>
            </a:pPr>
            <a:r>
              <a:rPr lang="tr-TR" sz="1600" dirty="0" err="1">
                <a:solidFill>
                  <a:schemeClr val="accent1"/>
                </a:solidFill>
                <a:ea typeface="Noto Sans"/>
                <a:cs typeface="Noto Sans"/>
              </a:rPr>
              <a:t>Üyelerin tanıtımının artırılması</a:t>
            </a:r>
            <a:r>
              <a:rPr lang="tr-TR" sz="1600" dirty="0">
                <a:solidFill>
                  <a:schemeClr val="accent1"/>
                </a:solidFill>
                <a:ea typeface="Noto Sans"/>
                <a:cs typeface="Noto Sans"/>
              </a:rPr>
              <a:t>,</a:t>
            </a:r>
          </a:p>
          <a:p>
            <a:pPr marL="285750" indent="-285750" algn="just">
              <a:lnSpc>
                <a:spcPct val="150000"/>
              </a:lnSpc>
              <a:buFont typeface="Arial" panose="020B0604020202020204" pitchFamily="34" charset="0"/>
              <a:buChar char="•"/>
            </a:pPr>
            <a:r>
              <a:rPr lang="tr-TR" sz="1600" dirty="0" err="1">
                <a:solidFill>
                  <a:schemeClr val="accent1"/>
                </a:solidFill>
                <a:ea typeface="Noto Sans"/>
                <a:cs typeface="Noto Sans"/>
              </a:rPr>
              <a:t>Ekip üyelerinin verimliliğinin artırılması</a:t>
            </a:r>
            <a:endParaRPr lang="tr-TR" sz="1600" dirty="0">
              <a:solidFill>
                <a:schemeClr val="accent1"/>
              </a:solidFill>
              <a:ea typeface="Noto Sans"/>
              <a:cs typeface="Noto Sans"/>
            </a:endParaRPr>
          </a:p>
          <a:p>
            <a:pPr marL="285750" indent="-285750" algn="just">
              <a:lnSpc>
                <a:spcPct val="150000"/>
              </a:lnSpc>
              <a:buFont typeface="Arial" panose="020B0604020202020204" pitchFamily="34" charset="0"/>
              <a:buChar char="•"/>
            </a:pPr>
            <a:r>
              <a:rPr lang="tr-TR" sz="1600" dirty="0" err="1">
                <a:solidFill>
                  <a:schemeClr val="accent1"/>
                </a:solidFill>
                <a:ea typeface="Noto Sans"/>
                <a:cs typeface="Noto Sans"/>
              </a:rPr>
              <a:t>Üyelerin giderlerinin en aza indirilmesi</a:t>
            </a:r>
            <a:endParaRPr lang="tr-TR" sz="1600" dirty="0">
              <a:solidFill>
                <a:schemeClr val="accent1"/>
              </a:solidFill>
              <a:ea typeface="Noto Sans"/>
              <a:cs typeface="Noto Sans"/>
            </a:endParaRPr>
          </a:p>
        </p:txBody>
      </p:sp>
    </p:spTree>
    <p:extLst>
      <p:ext uri="{BB962C8B-B14F-4D97-AF65-F5344CB8AC3E}">
        <p14:creationId xmlns:p14="http://schemas.microsoft.com/office/powerpoint/2010/main" val="33466543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612360" y="150284"/>
            <a:ext cx="11271378" cy="1325563"/>
          </a:xfrm>
        </p:spPr>
        <p:txBody>
          <a:bodyPr>
            <a:normAutofit/>
          </a:bodyPr>
          <a:lstStyle/>
          <a:p>
            <a:r>
              <a:rPr lang="sl-SI" sz="3400" dirty="0" err="1"/>
              <a:t>Ünitenin öğrenme çıktıları</a:t>
            </a:r>
            <a:endParaRPr lang="en-US" sz="3400" dirty="0"/>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612360" y="1293339"/>
            <a:ext cx="6688667" cy="4659249"/>
          </a:xfrm>
        </p:spPr>
        <p:txBody>
          <a:bodyPr vert="horz" lIns="91440" tIns="45720" rIns="91440" bIns="45720" rtlCol="0" anchor="t">
            <a:noAutofit/>
          </a:bodyPr>
          <a:lstStyle/>
          <a:p>
            <a:r>
              <a:rPr lang="en-US" sz="1600" b="1" i="0" u="none" strike="noStrike" dirty="0">
                <a:solidFill>
                  <a:srgbClr val="F3B75B"/>
                </a:solidFill>
                <a:effectLst/>
                <a:latin typeface="Raleway"/>
              </a:rPr>
              <a:t>Şu konularda daha derin bir anlayış kazanacaksınız:</a:t>
            </a:r>
            <a:endParaRPr lang="tr-TR" sz="1600" b="1" i="0" u="none" strike="noStrike" dirty="0">
              <a:solidFill>
                <a:srgbClr val="F3B75B"/>
              </a:solidFill>
              <a:effectLst/>
              <a:latin typeface="Raleway"/>
            </a:endParaRPr>
          </a:p>
          <a:p>
            <a:r>
              <a:rPr lang="tr-TR" sz="1600" b="1" i="0" u="none" strike="noStrike" dirty="0">
                <a:solidFill>
                  <a:srgbClr val="F3B75B"/>
                </a:solidFill>
                <a:effectLst/>
                <a:latin typeface="Raleway"/>
              </a:rPr>
              <a:t> </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latin typeface="Raleway"/>
              </a:rPr>
              <a:t>Müzakere nedir ve en önemli </a:t>
            </a:r>
            <a:r>
              <a:rPr lang="tr-TR" sz="1600" b="0" dirty="0">
                <a:solidFill>
                  <a:schemeClr val="accent1"/>
                </a:solidFill>
                <a:latin typeface="Raleway"/>
              </a:rPr>
              <a:t>müzakere </a:t>
            </a:r>
            <a:r>
              <a:rPr lang="en-US" sz="1600" b="0" dirty="0">
                <a:solidFill>
                  <a:schemeClr val="accent1"/>
                </a:solidFill>
                <a:latin typeface="Raleway"/>
              </a:rPr>
              <a:t>terimleri nelerdir?</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latin typeface="Raleway"/>
              </a:rPr>
              <a:t>Müzakere tarzları ve aşamaları nelerdir</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latin typeface="Raleway"/>
              </a:rPr>
              <a:t>Bir müzakereye hazırlanmak için atılması gereken adımlar ve BATNA ilkeleri nelerdir?</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latin typeface="Raleway"/>
              </a:rPr>
              <a:t>Müzakere için en önemli taktik ve stratejiler nelerdir?</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latin typeface="Raleway"/>
              </a:rPr>
              <a:t>Ortaklıklar kurmak için değer temelli stratejiler nelerdir?</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latin typeface="Raleway"/>
              </a:rPr>
              <a:t>Güçlü yönetişim nasıl uygulanır?</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latin typeface="Raleway"/>
              </a:rPr>
              <a:t>İş birliği türleri ve kavramları nelerdir?</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latin typeface="Raleway"/>
              </a:rPr>
              <a:t>Çevrimiçi ekip işbirliğine yönelik araçlar nelerdir ve nasıl kullanılır?</a:t>
            </a:r>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7301027" y="1302823"/>
            <a:ext cx="4673084" cy="4984492"/>
          </a:xfrm>
        </p:spPr>
        <p:txBody>
          <a:bodyPr vert="horz" lIns="91440" tIns="45720" rIns="91440" bIns="45720" rtlCol="0" anchor="t">
            <a:normAutofit/>
          </a:bodyPr>
          <a:lstStyle/>
          <a:p>
            <a:pPr>
              <a:lnSpc>
                <a:spcPct val="100000"/>
              </a:lnSpc>
              <a:spcBef>
                <a:spcPts val="600"/>
              </a:spcBef>
              <a:spcAft>
                <a:spcPts val="600"/>
              </a:spcAft>
            </a:pPr>
            <a:r>
              <a:rPr lang="en-US" sz="1600" b="1" i="0" u="none" strike="noStrike" dirty="0">
                <a:solidFill>
                  <a:srgbClr val="F3B75B"/>
                </a:solidFill>
                <a:effectLst/>
              </a:rPr>
              <a:t>Şu becerileri geliştireceksiniz:</a:t>
            </a:r>
            <a:endParaRPr lang="tr-TR" sz="1600" b="1" i="0" u="none" strike="noStrike" dirty="0">
              <a:solidFill>
                <a:srgbClr val="F3B75B"/>
              </a:solidFill>
              <a:effectLst/>
            </a:endParaRPr>
          </a:p>
          <a:p>
            <a:pPr marL="285750" indent="-285750">
              <a:lnSpc>
                <a:spcPct val="100000"/>
              </a:lnSpc>
              <a:spcBef>
                <a:spcPts val="600"/>
              </a:spcBef>
              <a:spcAft>
                <a:spcPts val="600"/>
              </a:spcAft>
              <a:buFont typeface="Arial" panose="020B0604020202020204" pitchFamily="34" charset="0"/>
              <a:buChar char="•"/>
            </a:pPr>
            <a:endParaRPr lang="en-US" sz="1600" b="0" dirty="0">
              <a:solidFill>
                <a:schemeClr val="accent1"/>
              </a:solidFill>
            </a:endParaRP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rPr>
              <a:t>Daha fazla güven ve etkinlikle müzakere edin</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rPr>
              <a:t>İyi bilgilendirilmiş ve etkili kararlar alın</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rPr>
              <a:t>Anlamlı ve üretken profesyonel ağların nasıl kurulacağını bilmek</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rPr>
              <a:t>Güçlü liderlik ilkelerini daha başarılı bir şekilde nasıl uygulayacağınızı bilin</a:t>
            </a:r>
          </a:p>
          <a:p>
            <a:pPr marL="285750" indent="-285750">
              <a:lnSpc>
                <a:spcPct val="100000"/>
              </a:lnSpc>
              <a:spcBef>
                <a:spcPts val="600"/>
              </a:spcBef>
              <a:spcAft>
                <a:spcPts val="600"/>
              </a:spcAft>
              <a:buFont typeface="Arial" panose="020B0604020202020204" pitchFamily="34" charset="0"/>
              <a:buChar char="•"/>
            </a:pPr>
            <a:r>
              <a:rPr lang="en-US" sz="1600" b="0" dirty="0">
                <a:solidFill>
                  <a:schemeClr val="accent1"/>
                </a:solidFill>
              </a:rPr>
              <a:t>Sorunsuz ve etkili işbirliğini teşvik edin</a:t>
            </a:r>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1E3ACF-16BB-E3BA-5FBB-38C0FD6EA5D1}"/>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02BD836A-4A31-9CF1-68DA-4FBB5C364F2D}"/>
              </a:ext>
            </a:extLst>
          </p:cNvPr>
          <p:cNvSpPr txBox="1"/>
          <p:nvPr/>
        </p:nvSpPr>
        <p:spPr>
          <a:xfrm>
            <a:off x="279954" y="346098"/>
            <a:ext cx="6096000" cy="400110"/>
          </a:xfrm>
          <a:prstGeom prst="rect">
            <a:avLst/>
          </a:prstGeom>
          <a:noFill/>
        </p:spPr>
        <p:txBody>
          <a:bodyPr wrap="square" lIns="91440" tIns="45720" rIns="91440" bIns="45720" anchor="t">
            <a:spAutoFit/>
          </a:bodyPr>
          <a:lstStyle/>
          <a:p>
            <a:pPr algn="just"/>
            <a:r>
              <a:rPr lang="tr-TR" sz="2000" b="1" dirty="0">
                <a:solidFill>
                  <a:schemeClr val="bg1"/>
                </a:solidFill>
                <a:ea typeface="Noto Sans"/>
                <a:cs typeface="Noto Sans"/>
              </a:rPr>
              <a:t>İş ekosistemi</a:t>
            </a:r>
            <a:endParaRPr lang="tr-TR" sz="2000" b="1" dirty="0">
              <a:solidFill>
                <a:schemeClr val="bg1"/>
              </a:solidFill>
              <a:highlight>
                <a:srgbClr val="FFFF00"/>
              </a:highlight>
              <a:ea typeface="Noto Sans" panose="020B0502040504020204" pitchFamily="34" charset="0"/>
              <a:cs typeface="Noto Sans" panose="020B0502040504020204" pitchFamily="34" charset="0"/>
            </a:endParaRPr>
          </a:p>
        </p:txBody>
      </p:sp>
      <p:sp>
        <p:nvSpPr>
          <p:cNvPr id="6" name="Metin kutusu 5">
            <a:extLst>
              <a:ext uri="{FF2B5EF4-FFF2-40B4-BE49-F238E27FC236}">
                <a16:creationId xmlns:a16="http://schemas.microsoft.com/office/drawing/2014/main" id="{935BDBB5-9D29-EDCA-BC03-81B52492AA44}"/>
              </a:ext>
            </a:extLst>
          </p:cNvPr>
          <p:cNvSpPr txBox="1"/>
          <p:nvPr/>
        </p:nvSpPr>
        <p:spPr>
          <a:xfrm>
            <a:off x="279954" y="1011834"/>
            <a:ext cx="7338204" cy="3046988"/>
          </a:xfrm>
          <a:prstGeom prst="rect">
            <a:avLst/>
          </a:prstGeom>
          <a:noFill/>
        </p:spPr>
        <p:txBody>
          <a:bodyPr wrap="square" lIns="91440" tIns="45720" rIns="91440" bIns="45720" anchor="t">
            <a:spAutoFit/>
          </a:bodyPr>
          <a:lstStyle/>
          <a:p>
            <a:pPr algn="just"/>
            <a:r>
              <a:rPr lang="en-US" sz="1600" dirty="0">
                <a:solidFill>
                  <a:schemeClr val="accent1"/>
                </a:solidFill>
                <a:ea typeface="Noto Sans"/>
                <a:cs typeface="Noto Sans"/>
              </a:rPr>
              <a:t>Bir ekosistem, ticari değer üretmek ve dağıtmak üzere tasarlanmış, birbirine bağlı işletmeler ve bağlantılardan oluşan karmaşık bir ağdır. İş ekosistemlerine ilişkin tanımlar temel olarak ekonomik aktörlerin birbirine bağlılığını ve başarı ve hayatta kalmaları için birbirlerine bağımlı olduklarını vurgulamakta ve başarılı iş ekosistemi liderliğini bir kuruluşun stratejisini, operasyonlarını ve ilişkilerini bir ekosistemin stratejisi, yapısı ve dinamikleri üzerinde yapıcı bir etkiye sahip olacak şekilde tasarlama becerisi olarak tanımlamaktadır. </a:t>
            </a:r>
            <a:r>
              <a:rPr lang="tr-TR" sz="1600" dirty="0">
                <a:solidFill>
                  <a:schemeClr val="accent1"/>
                </a:solidFill>
                <a:ea typeface="Noto Sans"/>
                <a:cs typeface="Noto Sans"/>
              </a:rPr>
              <a:t>Ekosistemler tipik olarak, tek bir kuruluşun kapasitesini aşan şekillerde pazarlar yaratmak, ölçeklendirmek ve hizmet vermek için farklı tür ve büyüklükteki birden fazla oyuncuyu bir araya getirir</a:t>
            </a:r>
            <a:r>
              <a:rPr lang="en-US" sz="1600" dirty="0">
                <a:solidFill>
                  <a:schemeClr val="accent1"/>
                </a:solidFill>
                <a:ea typeface="Noto Sans"/>
                <a:cs typeface="Noto Sans"/>
              </a:rPr>
              <a:t>.</a:t>
            </a:r>
          </a:p>
          <a:p>
            <a:pPr algn="just"/>
            <a:r>
              <a:rPr lang="tr-TR" sz="1600" dirty="0">
                <a:solidFill>
                  <a:schemeClr val="accent1"/>
                </a:solidFill>
                <a:ea typeface="Noto Sans"/>
                <a:cs typeface="Noto Sans"/>
              </a:rPr>
              <a:t>hatta herhangi bir geleneksel endüstri</a:t>
            </a:r>
            <a:r>
              <a:rPr lang="en-US" sz="1600" dirty="0">
                <a:solidFill>
                  <a:schemeClr val="accent1"/>
                </a:solidFill>
                <a:ea typeface="Noto Sans"/>
                <a:cs typeface="Noto Sans"/>
              </a:rPr>
              <a:t>.</a:t>
            </a:r>
            <a:endParaRPr lang="tr-TR" sz="1600" dirty="0">
              <a:solidFill>
                <a:schemeClr val="accent1"/>
              </a:solidFill>
              <a:ea typeface="Noto Sans"/>
              <a:cs typeface="Noto Sans"/>
            </a:endParaRPr>
          </a:p>
          <a:p>
            <a:pPr algn="just"/>
            <a:endParaRPr lang="en-US" sz="1600" dirty="0">
              <a:solidFill>
                <a:schemeClr val="accent1"/>
              </a:solidFill>
              <a:ea typeface="Noto Sans"/>
              <a:cs typeface="Noto Sans"/>
            </a:endParaRPr>
          </a:p>
        </p:txBody>
      </p:sp>
      <p:sp>
        <p:nvSpPr>
          <p:cNvPr id="2" name="Metin kutusu 1">
            <a:extLst>
              <a:ext uri="{FF2B5EF4-FFF2-40B4-BE49-F238E27FC236}">
                <a16:creationId xmlns:a16="http://schemas.microsoft.com/office/drawing/2014/main" id="{DA8774A9-EC18-D98F-42FC-0FC473D2082C}"/>
              </a:ext>
            </a:extLst>
          </p:cNvPr>
          <p:cNvSpPr txBox="1"/>
          <p:nvPr/>
        </p:nvSpPr>
        <p:spPr>
          <a:xfrm>
            <a:off x="7914061" y="3890408"/>
            <a:ext cx="3743864" cy="246221"/>
          </a:xfrm>
          <a:prstGeom prst="rect">
            <a:avLst/>
          </a:prstGeom>
          <a:noFill/>
        </p:spPr>
        <p:txBody>
          <a:bodyPr wrap="square" lIns="91440" tIns="45720" rIns="91440" bIns="45720" anchor="t">
            <a:spAutoFit/>
          </a:bodyPr>
          <a:lstStyle/>
          <a:p>
            <a:pPr algn="ctr"/>
            <a:r>
              <a:rPr lang="tr-TR" sz="1000" dirty="0">
                <a:solidFill>
                  <a:schemeClr val="accent1"/>
                </a:solidFill>
                <a:latin typeface="Raleway "/>
                <a:ea typeface="Noto Sans"/>
                <a:cs typeface="Noto Sans"/>
              </a:rPr>
              <a:t>Kaynak: </a:t>
            </a:r>
            <a:r>
              <a:rPr lang="en-US" sz="1000" b="0" i="0" dirty="0">
                <a:solidFill>
                  <a:schemeClr val="accent1"/>
                </a:solidFill>
                <a:effectLst/>
                <a:latin typeface="Raleway "/>
                <a:ea typeface="Noto Sans"/>
                <a:cs typeface="Noto Sans"/>
              </a:rPr>
              <a:t>Bir iş </a:t>
            </a:r>
            <a:r>
              <a:rPr lang="tr-TR" sz="1000" b="0" i="0" dirty="0" err="1">
                <a:solidFill>
                  <a:schemeClr val="accent1"/>
                </a:solidFill>
                <a:effectLst/>
                <a:latin typeface="Raleway "/>
                <a:ea typeface="Noto Sans"/>
                <a:cs typeface="Noto Sans"/>
              </a:rPr>
              <a:t>ekosisteminin </a:t>
            </a:r>
            <a:r>
              <a:rPr lang="en-US" sz="1000" b="0" i="0" dirty="0">
                <a:solidFill>
                  <a:schemeClr val="accent1"/>
                </a:solidFill>
                <a:effectLst/>
                <a:latin typeface="Raleway "/>
                <a:ea typeface="Noto Sans"/>
                <a:cs typeface="Noto Sans"/>
              </a:rPr>
              <a:t>katmanları </a:t>
            </a:r>
            <a:r>
              <a:rPr lang="tr-TR" sz="1000" b="0" i="0" dirty="0">
                <a:solidFill>
                  <a:schemeClr val="accent1"/>
                </a:solidFill>
                <a:effectLst/>
                <a:latin typeface="Raleway "/>
                <a:ea typeface="Noto Sans"/>
                <a:cs typeface="Noto Sans"/>
              </a:rPr>
              <a:t>James, F.</a:t>
            </a:r>
            <a:endParaRPr lang="tr-TR" sz="1000" dirty="0">
              <a:solidFill>
                <a:schemeClr val="accent1"/>
              </a:solidFill>
              <a:latin typeface="Raleway "/>
              <a:ea typeface="Noto Sans"/>
              <a:cs typeface="Noto Sans"/>
            </a:endParaRPr>
          </a:p>
        </p:txBody>
      </p:sp>
      <p:pic>
        <p:nvPicPr>
          <p:cNvPr id="1026" name="Picture 2" descr="Business Ecosystems, Business Strategy, and Organizational Networks">
            <a:extLst>
              <a:ext uri="{FF2B5EF4-FFF2-40B4-BE49-F238E27FC236}">
                <a16:creationId xmlns:a16="http://schemas.microsoft.com/office/drawing/2014/main" id="{0ED1A079-6D69-1F1B-81CD-7454900C91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2714" y="608730"/>
            <a:ext cx="4125146" cy="3093859"/>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a16="http://schemas.microsoft.com/office/drawing/2014/main" id="{F462510D-F22E-99FB-17BC-A8AC95D8A241}"/>
              </a:ext>
            </a:extLst>
          </p:cNvPr>
          <p:cNvSpPr txBox="1"/>
          <p:nvPr/>
        </p:nvSpPr>
        <p:spPr>
          <a:xfrm>
            <a:off x="321736" y="4324449"/>
            <a:ext cx="11590310" cy="1600438"/>
          </a:xfrm>
          <a:prstGeom prst="rect">
            <a:avLst/>
          </a:prstGeom>
          <a:solidFill>
            <a:schemeClr val="bg1">
              <a:lumMod val="60000"/>
              <a:lumOff val="40000"/>
            </a:schemeClr>
          </a:solidFill>
        </p:spPr>
        <p:txBody>
          <a:bodyPr wrap="square">
            <a:spAutoFit/>
          </a:bodyPr>
          <a:lstStyle/>
          <a:p>
            <a:pPr algn="just"/>
            <a:r>
              <a:rPr lang="en-US" sz="1400" i="1" dirty="0">
                <a:solidFill>
                  <a:schemeClr val="accent1"/>
                </a:solidFill>
              </a:rPr>
              <a:t>İş Ekosistemi Aktörleri </a:t>
            </a:r>
            <a:r>
              <a:rPr lang="en-US" sz="1400" dirty="0">
                <a:solidFill>
                  <a:schemeClr val="accent1"/>
                </a:solidFill>
              </a:rPr>
              <a:t>diyagramı, iş ekosistemi aktör</a:t>
            </a:r>
            <a:r>
              <a:rPr lang="en-US" sz="1400" i="1" dirty="0">
                <a:solidFill>
                  <a:schemeClr val="accent1"/>
                </a:solidFill>
              </a:rPr>
              <a:t>lerini </a:t>
            </a:r>
            <a:r>
              <a:rPr lang="en-US" sz="1400" dirty="0">
                <a:solidFill>
                  <a:schemeClr val="accent1"/>
                </a:solidFill>
              </a:rPr>
              <a:t>üç katmana ayırır: </a:t>
            </a:r>
            <a:r>
              <a:rPr lang="en-US" sz="1400" b="1" dirty="0">
                <a:solidFill>
                  <a:schemeClr val="accent1"/>
                </a:solidFill>
              </a:rPr>
              <a:t>çekirdek işletme</a:t>
            </a:r>
            <a:r>
              <a:rPr lang="en-US" sz="1400" dirty="0">
                <a:solidFill>
                  <a:schemeClr val="accent1"/>
                </a:solidFill>
              </a:rPr>
              <a:t>, </a:t>
            </a:r>
            <a:r>
              <a:rPr lang="en-US" sz="1400" b="1" dirty="0">
                <a:solidFill>
                  <a:schemeClr val="accent1"/>
                </a:solidFill>
              </a:rPr>
              <a:t>genişletilmiş işletme </a:t>
            </a:r>
            <a:r>
              <a:rPr lang="en-US" sz="1400" dirty="0">
                <a:solidFill>
                  <a:schemeClr val="accent1"/>
                </a:solidFill>
              </a:rPr>
              <a:t>ve </a:t>
            </a:r>
            <a:r>
              <a:rPr lang="en-US" sz="1400" b="1" dirty="0">
                <a:solidFill>
                  <a:schemeClr val="accent1"/>
                </a:solidFill>
              </a:rPr>
              <a:t>daha geniş iş ekosistemi</a:t>
            </a:r>
            <a:r>
              <a:rPr lang="en-US" sz="1400" dirty="0">
                <a:solidFill>
                  <a:schemeClr val="accent1"/>
                </a:solidFill>
              </a:rPr>
              <a:t>. Merkezde yer alan çekirdek işletme, doğrudan tedarikçiler ve dağıtım kanalları gibi temel katılımcıları içerir. Genişletilmiş işletme, doğrudan müşteriler, standart kuruluşlar, tamamlayıcı ürün tedarikçileri, tedarikçilerin tedarikçileri ve müşterilerin müşterileri gibi aktörleri içeren çekirdeği çevreler. Son olarak, en dış katman ticaret birlikleri, </a:t>
            </a:r>
            <a:r>
              <a:rPr lang="en-US" sz="1400" dirty="0" err="1">
                <a:solidFill>
                  <a:schemeClr val="accent1"/>
                </a:solidFill>
              </a:rPr>
              <a:t>işçi </a:t>
            </a:r>
            <a:r>
              <a:rPr lang="en-US" sz="1400" dirty="0">
                <a:solidFill>
                  <a:schemeClr val="accent1"/>
                </a:solidFill>
              </a:rPr>
              <a:t>sendikaları, yatırımcılar, devlet kurumları, düzenleyici kurumlar ve nitelikleri, süreçleri ve düzenlemeleri paylaşan rakip kuruluşlar gibi daha geniş paydaşları kapsayan iş ekosistemini temsil eder. Bu yapı, işbirliği ve rekabeti yönlendiren birbirine bağlı rolleri vurgulamaktadır.</a:t>
            </a:r>
            <a:endParaRPr lang="tr-TR" sz="1400" dirty="0">
              <a:solidFill>
                <a:schemeClr val="accent1"/>
              </a:solidFill>
            </a:endParaRPr>
          </a:p>
        </p:txBody>
      </p:sp>
    </p:spTree>
    <p:extLst>
      <p:ext uri="{BB962C8B-B14F-4D97-AF65-F5344CB8AC3E}">
        <p14:creationId xmlns:p14="http://schemas.microsoft.com/office/powerpoint/2010/main" val="7892392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418CC5-4AA2-BF58-56F8-07A258E9568A}"/>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3BA426F7-9200-2299-379B-621571793CB3}"/>
              </a:ext>
            </a:extLst>
          </p:cNvPr>
          <p:cNvSpPr txBox="1"/>
          <p:nvPr/>
        </p:nvSpPr>
        <p:spPr>
          <a:xfrm>
            <a:off x="440943" y="529385"/>
            <a:ext cx="6096000" cy="400110"/>
          </a:xfrm>
          <a:prstGeom prst="rect">
            <a:avLst/>
          </a:prstGeom>
          <a:noFill/>
        </p:spPr>
        <p:txBody>
          <a:bodyPr wrap="square">
            <a:spAutoFit/>
          </a:bodyPr>
          <a:lstStyle/>
          <a:p>
            <a:pPr algn="just"/>
            <a:r>
              <a:rPr lang="tr-TR" sz="2000" b="1" dirty="0">
                <a:solidFill>
                  <a:schemeClr val="bg1"/>
                </a:solidFill>
                <a:ea typeface="Noto Sans" panose="020B0502040504020204" pitchFamily="34" charset="0"/>
                <a:cs typeface="Noto Sans" panose="020B0502040504020204" pitchFamily="34" charset="0"/>
              </a:rPr>
              <a:t>İş ağı</a:t>
            </a:r>
          </a:p>
        </p:txBody>
      </p:sp>
      <p:sp>
        <p:nvSpPr>
          <p:cNvPr id="6" name="Metin kutusu 5">
            <a:extLst>
              <a:ext uri="{FF2B5EF4-FFF2-40B4-BE49-F238E27FC236}">
                <a16:creationId xmlns:a16="http://schemas.microsoft.com/office/drawing/2014/main" id="{F207DEAD-BCE1-3630-7F1A-4A44EFF53B68}"/>
              </a:ext>
            </a:extLst>
          </p:cNvPr>
          <p:cNvSpPr txBox="1"/>
          <p:nvPr/>
        </p:nvSpPr>
        <p:spPr>
          <a:xfrm>
            <a:off x="440943" y="1228972"/>
            <a:ext cx="10517382" cy="584775"/>
          </a:xfrm>
          <a:prstGeom prst="rect">
            <a:avLst/>
          </a:prstGeom>
          <a:noFill/>
        </p:spPr>
        <p:txBody>
          <a:bodyPr wrap="square" lIns="91440" tIns="45720" rIns="91440" bIns="45720" anchor="t">
            <a:spAutoFit/>
          </a:bodyPr>
          <a:lstStyle/>
          <a:p>
            <a:pPr algn="just"/>
            <a:r>
              <a:rPr lang="en-US" sz="1600" dirty="0">
                <a:solidFill>
                  <a:schemeClr val="accent1"/>
                </a:solidFill>
                <a:ea typeface="Noto Sans"/>
                <a:cs typeface="Noto Sans"/>
              </a:rPr>
              <a:t>İş ağları, birbirine bağlı unsurlardan oluşan yapısal ve ilişkisel oluşumlara dayalı tekrarlayan işlemler kümesidir.</a:t>
            </a:r>
          </a:p>
        </p:txBody>
      </p:sp>
      <p:sp>
        <p:nvSpPr>
          <p:cNvPr id="8" name="Metin kutusu 7">
            <a:extLst>
              <a:ext uri="{FF2B5EF4-FFF2-40B4-BE49-F238E27FC236}">
                <a16:creationId xmlns:a16="http://schemas.microsoft.com/office/drawing/2014/main" id="{10294662-7068-F148-9120-9184A017F26B}"/>
              </a:ext>
            </a:extLst>
          </p:cNvPr>
          <p:cNvSpPr txBox="1"/>
          <p:nvPr/>
        </p:nvSpPr>
        <p:spPr>
          <a:xfrm>
            <a:off x="440943" y="2113225"/>
            <a:ext cx="5294839" cy="3600986"/>
          </a:xfrm>
          <a:prstGeom prst="rect">
            <a:avLst/>
          </a:prstGeom>
          <a:noFill/>
        </p:spPr>
        <p:txBody>
          <a:bodyPr wrap="square">
            <a:spAutoFit/>
          </a:bodyPr>
          <a:lstStyle/>
          <a:p>
            <a:pPr algn="just"/>
            <a:r>
              <a:rPr lang="tr-TR" sz="1600" b="1" dirty="0">
                <a:solidFill>
                  <a:schemeClr val="accent1"/>
                </a:solidFill>
                <a:ea typeface="Noto Sans" panose="020B0502040504020204" pitchFamily="34" charset="0"/>
                <a:cs typeface="Noto Sans" panose="020B0502040504020204" pitchFamily="34" charset="0"/>
              </a:rPr>
              <a:t>Business </a:t>
            </a:r>
            <a:r>
              <a:rPr lang="tr-TR" sz="1600" b="1" dirty="0" err="1">
                <a:solidFill>
                  <a:schemeClr val="accent1"/>
                </a:solidFill>
                <a:ea typeface="Noto Sans" panose="020B0502040504020204" pitchFamily="34" charset="0"/>
                <a:cs typeface="Noto Sans" panose="020B0502040504020204" pitchFamily="34" charset="0"/>
              </a:rPr>
              <a:t>Netoworks</a:t>
            </a:r>
            <a:r>
              <a:rPr lang="tr-TR" sz="1600" b="1" dirty="0">
                <a:solidFill>
                  <a:schemeClr val="accent1"/>
                </a:solidFill>
                <a:ea typeface="Noto Sans" panose="020B0502040504020204" pitchFamily="34" charset="0"/>
                <a:cs typeface="Noto Sans" panose="020B0502040504020204" pitchFamily="34" charset="0"/>
              </a:rPr>
              <a:t>'ün </a:t>
            </a:r>
            <a:r>
              <a:rPr lang="tr-TR" sz="1600" b="1" dirty="0" err="1">
                <a:solidFill>
                  <a:schemeClr val="accent1"/>
                </a:solidFill>
                <a:ea typeface="Noto Sans" panose="020B0502040504020204" pitchFamily="34" charset="0"/>
                <a:cs typeface="Noto Sans" panose="020B0502040504020204" pitchFamily="34" charset="0"/>
              </a:rPr>
              <a:t>yapısı</a:t>
            </a:r>
            <a:r>
              <a:rPr lang="tr-TR" sz="1600" i="1" dirty="0">
                <a:solidFill>
                  <a:schemeClr val="accent1"/>
                </a:solidFill>
                <a:ea typeface="Noto Sans" panose="020B0502040504020204" pitchFamily="34" charset="0"/>
                <a:cs typeface="Noto Sans" panose="020B0502040504020204" pitchFamily="34" charset="0"/>
              </a:rPr>
              <a:t>, </a:t>
            </a:r>
            <a:r>
              <a:rPr lang="tr-TR" sz="1600" dirty="0" err="1">
                <a:solidFill>
                  <a:schemeClr val="accent1"/>
                </a:solidFill>
                <a:ea typeface="Noto Sans" panose="020B0502040504020204" pitchFamily="34" charset="0"/>
                <a:cs typeface="Noto Sans" panose="020B0502040504020204" pitchFamily="34" charset="0"/>
              </a:rPr>
              <a:t>işbirliğine </a:t>
            </a:r>
            <a:r>
              <a:rPr lang="tr-TR" sz="1600" i="1" dirty="0">
                <a:solidFill>
                  <a:schemeClr val="accent1"/>
                </a:solidFill>
                <a:ea typeface="Noto Sans" panose="020B0502040504020204" pitchFamily="34" charset="0"/>
                <a:cs typeface="Noto Sans" panose="020B0502040504020204" pitchFamily="34" charset="0"/>
              </a:rPr>
              <a:t>dayalı </a:t>
            </a:r>
            <a:r>
              <a:rPr lang="tr-TR" sz="1600" i="1" dirty="0" err="1">
                <a:solidFill>
                  <a:schemeClr val="accent1"/>
                </a:solidFill>
                <a:ea typeface="Noto Sans" panose="020B0502040504020204" pitchFamily="34" charset="0"/>
                <a:cs typeface="Noto Sans" panose="020B0502040504020204" pitchFamily="34" charset="0"/>
              </a:rPr>
              <a:t>iş toplulukları</a:t>
            </a:r>
            <a:r>
              <a:rPr lang="tr-TR" sz="1600" i="1" dirty="0">
                <a:solidFill>
                  <a:schemeClr val="accent1"/>
                </a:solidFill>
                <a:ea typeface="Noto Sans" panose="020B0502040504020204" pitchFamily="34" charset="0"/>
                <a:cs typeface="Noto Sans" panose="020B0502040504020204" pitchFamily="34" charset="0"/>
              </a:rPr>
              <a:t>, </a:t>
            </a:r>
            <a:r>
              <a:rPr lang="tr-TR" sz="1600" i="1" dirty="0" err="1">
                <a:solidFill>
                  <a:schemeClr val="accent1"/>
                </a:solidFill>
                <a:ea typeface="Noto Sans" panose="020B0502040504020204" pitchFamily="34" charset="0"/>
                <a:cs typeface="Noto Sans" panose="020B0502040504020204" pitchFamily="34" charset="0"/>
              </a:rPr>
              <a:t>stratejik ittifaklar</a:t>
            </a:r>
            <a:r>
              <a:rPr lang="tr-TR" sz="1600" i="1" dirty="0">
                <a:solidFill>
                  <a:schemeClr val="accent1"/>
                </a:solidFill>
                <a:ea typeface="Noto Sans" panose="020B0502040504020204" pitchFamily="34" charset="0"/>
                <a:cs typeface="Noto Sans" panose="020B0502040504020204" pitchFamily="34" charset="0"/>
              </a:rPr>
              <a:t>, </a:t>
            </a:r>
            <a:r>
              <a:rPr lang="tr-TR" sz="1600" i="1" dirty="0" err="1">
                <a:solidFill>
                  <a:schemeClr val="accent1"/>
                </a:solidFill>
                <a:ea typeface="Noto Sans" panose="020B0502040504020204" pitchFamily="34" charset="0"/>
                <a:cs typeface="Noto Sans" panose="020B0502040504020204" pitchFamily="34" charset="0"/>
              </a:rPr>
              <a:t>firmalar arası </a:t>
            </a:r>
            <a:r>
              <a:rPr lang="tr-TR" sz="1600" dirty="0" err="1">
                <a:solidFill>
                  <a:schemeClr val="accent1"/>
                </a:solidFill>
                <a:ea typeface="Noto Sans" panose="020B0502040504020204" pitchFamily="34" charset="0"/>
                <a:cs typeface="Noto Sans" panose="020B0502040504020204" pitchFamily="34" charset="0"/>
              </a:rPr>
              <a:t>ve </a:t>
            </a:r>
            <a:r>
              <a:rPr lang="tr-TR" sz="1600" i="1" dirty="0" err="1">
                <a:solidFill>
                  <a:schemeClr val="accent1"/>
                </a:solidFill>
                <a:ea typeface="Noto Sans" panose="020B0502040504020204" pitchFamily="34" charset="0"/>
                <a:cs typeface="Noto Sans" panose="020B0502040504020204" pitchFamily="34" charset="0"/>
              </a:rPr>
              <a:t>tedarik ağları </a:t>
            </a:r>
            <a:r>
              <a:rPr lang="tr-TR" sz="1600" dirty="0">
                <a:solidFill>
                  <a:schemeClr val="accent1"/>
                </a:solidFill>
                <a:ea typeface="Noto Sans" panose="020B0502040504020204" pitchFamily="34" charset="0"/>
                <a:cs typeface="Noto Sans" panose="020B0502040504020204" pitchFamily="34" charset="0"/>
              </a:rPr>
              <a:t>olarak </a:t>
            </a:r>
            <a:r>
              <a:rPr lang="tr-TR" sz="1600" dirty="0" err="1">
                <a:solidFill>
                  <a:schemeClr val="accent1"/>
                </a:solidFill>
                <a:ea typeface="Noto Sans" panose="020B0502040504020204" pitchFamily="34" charset="0"/>
                <a:cs typeface="Noto Sans" panose="020B0502040504020204" pitchFamily="34" charset="0"/>
              </a:rPr>
              <a:t>yorumlanmaktadır</a:t>
            </a:r>
            <a:r>
              <a:rPr lang="tr-TR" sz="1600" dirty="0">
                <a:solidFill>
                  <a:schemeClr val="accent1"/>
                </a:solidFill>
                <a:ea typeface="Noto Sans" panose="020B0502040504020204" pitchFamily="34" charset="0"/>
                <a:cs typeface="Noto Sans" panose="020B0502040504020204" pitchFamily="34" charset="0"/>
              </a:rPr>
              <a:t>.</a:t>
            </a:r>
          </a:p>
          <a:p>
            <a:pPr algn="just"/>
            <a:endParaRPr lang="tr-TR" sz="1600" dirty="0">
              <a:solidFill>
                <a:schemeClr val="accent1"/>
              </a:solidFill>
              <a:ea typeface="Noto Sans" panose="020B0502040504020204" pitchFamily="34" charset="0"/>
              <a:cs typeface="Noto Sans" panose="020B0502040504020204" pitchFamily="34" charset="0"/>
            </a:endParaRPr>
          </a:p>
          <a:p>
            <a:pPr algn="just"/>
            <a:r>
              <a:rPr lang="en-US" sz="1600" b="1" dirty="0">
                <a:solidFill>
                  <a:schemeClr val="accent1"/>
                </a:solidFill>
                <a:ea typeface="Noto Sans" panose="020B0502040504020204" pitchFamily="34" charset="0"/>
                <a:cs typeface="Noto Sans" panose="020B0502040504020204" pitchFamily="34" charset="0"/>
              </a:rPr>
              <a:t>Aktörler</a:t>
            </a:r>
            <a:r>
              <a:rPr lang="en-US" sz="1600" dirty="0">
                <a:solidFill>
                  <a:schemeClr val="accent1"/>
                </a:solidFill>
                <a:ea typeface="Noto Sans" panose="020B0502040504020204" pitchFamily="34" charset="0"/>
                <a:cs typeface="Noto Sans" panose="020B0502040504020204" pitchFamily="34" charset="0"/>
              </a:rPr>
              <a:t>, firmalar, yöneticiler, bireysel girişimciler ve kurumlar gibi ekonomik ajanlar olarak tanımlanan düğümler olarak adlandırılır.</a:t>
            </a:r>
          </a:p>
          <a:p>
            <a:pPr algn="just"/>
            <a:endParaRPr lang="tr-TR" sz="1600" dirty="0">
              <a:solidFill>
                <a:schemeClr val="accent1"/>
              </a:solidFill>
              <a:ea typeface="Noto Sans" panose="020B0502040504020204" pitchFamily="34" charset="0"/>
              <a:cs typeface="Noto Sans" panose="020B0502040504020204" pitchFamily="34" charset="0"/>
            </a:endParaRPr>
          </a:p>
          <a:p>
            <a:pPr algn="just"/>
            <a:r>
              <a:rPr lang="en-US" sz="1600" b="1" dirty="0">
                <a:solidFill>
                  <a:schemeClr val="accent1"/>
                </a:solidFill>
                <a:ea typeface="Noto Sans" panose="020B0502040504020204" pitchFamily="34" charset="0"/>
                <a:cs typeface="Noto Sans" panose="020B0502040504020204" pitchFamily="34" charset="0"/>
              </a:rPr>
              <a:t>İş Ağlarındaki ilişkiler </a:t>
            </a:r>
            <a:r>
              <a:rPr lang="en-US" sz="1600" dirty="0">
                <a:solidFill>
                  <a:schemeClr val="accent1"/>
                </a:solidFill>
                <a:ea typeface="Noto Sans" panose="020B0502040504020204" pitchFamily="34" charset="0"/>
                <a:cs typeface="Noto Sans" panose="020B0502040504020204" pitchFamily="34" charset="0"/>
              </a:rPr>
              <a:t>veya bağlar ve bağlantılar, aktörlerin stratejik kararları ve etkileşim halindeki muhatapları seçme ve tekrarlayan bir mal veya hizmet alışverişine girme seçimleri bağlamında incelenir. </a:t>
            </a:r>
          </a:p>
          <a:p>
            <a:pPr algn="just"/>
            <a:endParaRPr lang="tr-TR" dirty="0">
              <a:solidFill>
                <a:schemeClr val="accent1"/>
              </a:solidFill>
              <a:ea typeface="Noto Sans" panose="020B0502040504020204" pitchFamily="34" charset="0"/>
              <a:cs typeface="Noto Sans" panose="020B0502040504020204" pitchFamily="34" charset="0"/>
            </a:endParaRPr>
          </a:p>
          <a:p>
            <a:pPr algn="just"/>
            <a:endParaRPr lang="tr-TR" dirty="0">
              <a:solidFill>
                <a:schemeClr val="accent1"/>
              </a:solidFill>
              <a:ea typeface="Noto Sans" panose="020B0502040504020204" pitchFamily="34" charset="0"/>
              <a:cs typeface="Noto Sans" panose="020B0502040504020204" pitchFamily="34" charset="0"/>
            </a:endParaRPr>
          </a:p>
        </p:txBody>
      </p:sp>
      <p:sp>
        <p:nvSpPr>
          <p:cNvPr id="9" name="Metin kutusu 8">
            <a:extLst>
              <a:ext uri="{FF2B5EF4-FFF2-40B4-BE49-F238E27FC236}">
                <a16:creationId xmlns:a16="http://schemas.microsoft.com/office/drawing/2014/main" id="{A7A72130-247A-3BF8-5F94-AE2DFE40BD48}"/>
              </a:ext>
            </a:extLst>
          </p:cNvPr>
          <p:cNvSpPr txBox="1"/>
          <p:nvPr/>
        </p:nvSpPr>
        <p:spPr>
          <a:xfrm>
            <a:off x="7080568" y="5172801"/>
            <a:ext cx="4228347" cy="246221"/>
          </a:xfrm>
          <a:prstGeom prst="rect">
            <a:avLst/>
          </a:prstGeom>
          <a:noFill/>
        </p:spPr>
        <p:txBody>
          <a:bodyPr wrap="square" lIns="91440" tIns="45720" rIns="91440" bIns="45720" anchor="t">
            <a:spAutoFit/>
          </a:bodyPr>
          <a:lstStyle/>
          <a:p>
            <a:pPr algn="ctr"/>
            <a:r>
              <a:rPr lang="tr-TR" sz="1000" dirty="0">
                <a:solidFill>
                  <a:schemeClr val="accent1"/>
                </a:solidFill>
                <a:ea typeface="Noto Sans"/>
                <a:cs typeface="Noto Sans"/>
              </a:rPr>
              <a:t>Kaynak</a:t>
            </a:r>
            <a:r>
              <a:rPr lang="en-US" sz="1000" dirty="0">
                <a:solidFill>
                  <a:schemeClr val="accent1"/>
                </a:solidFill>
                <a:ea typeface="Noto Sans"/>
                <a:cs typeface="Noto Sans"/>
              </a:rPr>
              <a:t>: </a:t>
            </a:r>
            <a:r>
              <a:rPr lang="tr-TR" sz="1000" dirty="0" err="1">
                <a:solidFill>
                  <a:schemeClr val="accent1"/>
                </a:solidFill>
                <a:effectLst/>
                <a:ea typeface="Noto Sans"/>
                <a:cs typeface="Noto Sans"/>
              </a:rPr>
              <a:t>Tedova</a:t>
            </a:r>
            <a:r>
              <a:rPr lang="tr-TR" sz="1000" dirty="0">
                <a:solidFill>
                  <a:schemeClr val="accent1"/>
                </a:solidFill>
                <a:effectLst/>
                <a:ea typeface="Noto Sans"/>
                <a:cs typeface="Noto Sans"/>
              </a:rPr>
              <a:t>'</a:t>
            </a:r>
            <a:r>
              <a:rPr lang="tr-TR" sz="1000" dirty="0" err="1">
                <a:solidFill>
                  <a:schemeClr val="accent1"/>
                </a:solidFill>
                <a:effectLst/>
                <a:ea typeface="Noto Sans"/>
                <a:cs typeface="Noto Sans"/>
              </a:rPr>
              <a:t>dan </a:t>
            </a:r>
            <a:r>
              <a:rPr lang="en-US" sz="1000" dirty="0">
                <a:solidFill>
                  <a:schemeClr val="accent1"/>
                </a:solidFill>
                <a:effectLst/>
                <a:ea typeface="Noto Sans"/>
                <a:cs typeface="Noto Sans"/>
              </a:rPr>
              <a:t>The Network Diamond</a:t>
            </a:r>
            <a:r>
              <a:rPr lang="tr-TR" sz="1000" dirty="0">
                <a:solidFill>
                  <a:schemeClr val="accent1"/>
                </a:solidFill>
                <a:effectLst/>
                <a:ea typeface="Noto Sans"/>
                <a:cs typeface="Noto Sans"/>
              </a:rPr>
              <a:t>, </a:t>
            </a:r>
            <a:r>
              <a:rPr lang="en-US" sz="1000" dirty="0">
                <a:solidFill>
                  <a:schemeClr val="accent1"/>
                </a:solidFill>
                <a:effectLst/>
                <a:ea typeface="Noto Sans"/>
                <a:cs typeface="Noto Sans"/>
              </a:rPr>
              <a:t>2006 </a:t>
            </a:r>
          </a:p>
        </p:txBody>
      </p:sp>
      <p:sp>
        <p:nvSpPr>
          <p:cNvPr id="11" name="Metin kutusu 10">
            <a:extLst>
              <a:ext uri="{FF2B5EF4-FFF2-40B4-BE49-F238E27FC236}">
                <a16:creationId xmlns:a16="http://schemas.microsoft.com/office/drawing/2014/main" id="{E6FC9C8E-B17A-B6E8-D493-9593A6EAC8D0}"/>
              </a:ext>
            </a:extLst>
          </p:cNvPr>
          <p:cNvSpPr txBox="1"/>
          <p:nvPr/>
        </p:nvSpPr>
        <p:spPr>
          <a:xfrm>
            <a:off x="6638427" y="5613976"/>
            <a:ext cx="5112630" cy="738664"/>
          </a:xfrm>
          <a:prstGeom prst="rect">
            <a:avLst/>
          </a:prstGeom>
          <a:solidFill>
            <a:schemeClr val="bg1">
              <a:lumMod val="60000"/>
              <a:lumOff val="40000"/>
            </a:schemeClr>
          </a:solidFill>
        </p:spPr>
        <p:txBody>
          <a:bodyPr wrap="square">
            <a:spAutoFit/>
          </a:bodyPr>
          <a:lstStyle/>
          <a:p>
            <a:pPr algn="just"/>
            <a:r>
              <a:rPr lang="en-US" sz="1400" dirty="0">
                <a:solidFill>
                  <a:schemeClr val="accent1"/>
                </a:solidFill>
              </a:rPr>
              <a:t>Diyagram, aşağıdaki temel unsurları analiz ederek ağları kavramsallaştıran </a:t>
            </a:r>
            <a:r>
              <a:rPr lang="en-US" sz="1400" b="1" dirty="0">
                <a:solidFill>
                  <a:schemeClr val="accent1"/>
                </a:solidFill>
              </a:rPr>
              <a:t>"Ağ Elması" </a:t>
            </a:r>
            <a:r>
              <a:rPr lang="en-US" sz="1400" dirty="0">
                <a:solidFill>
                  <a:schemeClr val="accent1"/>
                </a:solidFill>
              </a:rPr>
              <a:t>çerçevesini temsil etmektedir:</a:t>
            </a:r>
          </a:p>
        </p:txBody>
      </p:sp>
      <p:pic>
        <p:nvPicPr>
          <p:cNvPr id="4" name="Resim 3" descr="ekran görüntüsü, daire, renklilik içeren bir resim&#10;&#10;Açıklama otomatik olarak oluşturuldu">
            <a:extLst>
              <a:ext uri="{FF2B5EF4-FFF2-40B4-BE49-F238E27FC236}">
                <a16:creationId xmlns:a16="http://schemas.microsoft.com/office/drawing/2014/main" id="{CF8963D7-1ECE-191C-CD3D-4F92189EB5FD}"/>
              </a:ext>
            </a:extLst>
          </p:cNvPr>
          <p:cNvPicPr>
            <a:picLocks noChangeAspect="1"/>
          </p:cNvPicPr>
          <p:nvPr/>
        </p:nvPicPr>
        <p:blipFill>
          <a:blip r:embed="rId2">
            <a:extLst>
              <a:ext uri="{28A0092B-C50C-407E-A947-70E740481C1C}">
                <a14:useLocalDpi xmlns:a14="http://schemas.microsoft.com/office/drawing/2010/main" val="0"/>
              </a:ext>
            </a:extLst>
          </a:blip>
          <a:srcRect l="35804" t="18328" r="16580" b="18037"/>
          <a:stretch/>
        </p:blipFill>
        <p:spPr>
          <a:xfrm>
            <a:off x="6775932" y="1462892"/>
            <a:ext cx="4633715" cy="3483309"/>
          </a:xfrm>
          <a:prstGeom prst="rect">
            <a:avLst/>
          </a:prstGeom>
        </p:spPr>
      </p:pic>
    </p:spTree>
    <p:extLst>
      <p:ext uri="{BB962C8B-B14F-4D97-AF65-F5344CB8AC3E}">
        <p14:creationId xmlns:p14="http://schemas.microsoft.com/office/powerpoint/2010/main" val="25985609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E10E63-D7F3-B4AB-DFF9-66389FFBE098}"/>
            </a:ext>
          </a:extLst>
        </p:cNvPr>
        <p:cNvGrpSpPr/>
        <p:nvPr/>
      </p:nvGrpSpPr>
      <p:grpSpPr>
        <a:xfrm>
          <a:off x="0" y="0"/>
          <a:ext cx="0" cy="0"/>
          <a:chOff x="0" y="0"/>
          <a:chExt cx="0" cy="0"/>
        </a:xfrm>
      </p:grpSpPr>
      <p:sp>
        <p:nvSpPr>
          <p:cNvPr id="8" name="Metin kutusu 7">
            <a:extLst>
              <a:ext uri="{FF2B5EF4-FFF2-40B4-BE49-F238E27FC236}">
                <a16:creationId xmlns:a16="http://schemas.microsoft.com/office/drawing/2014/main" id="{3E2F2F29-7EAB-EC00-1485-43456270F924}"/>
              </a:ext>
            </a:extLst>
          </p:cNvPr>
          <p:cNvSpPr txBox="1"/>
          <p:nvPr/>
        </p:nvSpPr>
        <p:spPr>
          <a:xfrm>
            <a:off x="320269" y="465930"/>
            <a:ext cx="10927313" cy="5324535"/>
          </a:xfrm>
          <a:prstGeom prst="rect">
            <a:avLst/>
          </a:prstGeom>
          <a:noFill/>
        </p:spPr>
        <p:txBody>
          <a:bodyPr wrap="square">
            <a:spAutoFit/>
          </a:bodyPr>
          <a:lstStyle/>
          <a:p>
            <a:r>
              <a:rPr lang="en-US" b="1" dirty="0">
                <a:solidFill>
                  <a:schemeClr val="bg1"/>
                </a:solidFill>
              </a:rPr>
              <a:t>Network Diamond'ın Temel Bileşenleri</a:t>
            </a:r>
            <a:endParaRPr lang="tr-TR" b="1" dirty="0">
              <a:solidFill>
                <a:schemeClr val="bg1"/>
              </a:solidFill>
            </a:endParaRPr>
          </a:p>
          <a:p>
            <a:endParaRPr lang="en-US" b="1" dirty="0">
              <a:solidFill>
                <a:schemeClr val="accent1"/>
              </a:solidFill>
            </a:endParaRPr>
          </a:p>
          <a:p>
            <a:pPr>
              <a:buFont typeface="+mj-lt"/>
              <a:buAutoNum type="arabicPeriod"/>
            </a:pPr>
            <a:r>
              <a:rPr lang="en-US" sz="1600" b="1" dirty="0">
                <a:solidFill>
                  <a:schemeClr val="accent1"/>
                </a:solidFill>
              </a:rPr>
              <a:t> Aktörler</a:t>
            </a:r>
            <a:r>
              <a:rPr lang="en-US" sz="1600" dirty="0">
                <a:solidFill>
                  <a:schemeClr val="accent1"/>
                </a:solidFill>
              </a:rPr>
              <a:t>:</a:t>
            </a:r>
          </a:p>
          <a:p>
            <a:pPr marL="742950" lvl="1" indent="-285750" algn="just">
              <a:buFont typeface="+mj-lt"/>
              <a:buAutoNum type="arabicPeriod"/>
            </a:pPr>
            <a:r>
              <a:rPr lang="en-US" sz="1600" dirty="0">
                <a:solidFill>
                  <a:schemeClr val="accent1"/>
                </a:solidFill>
              </a:rPr>
              <a:t>Ağa dahil olan bireyler, kuruluşlar veya varlıklar.</a:t>
            </a:r>
          </a:p>
          <a:p>
            <a:pPr marL="742950" lvl="1" indent="-285750" algn="just">
              <a:buFont typeface="+mj-lt"/>
              <a:buAutoNum type="arabicPeriod"/>
            </a:pPr>
            <a:r>
              <a:rPr lang="en-US" sz="1600" dirty="0">
                <a:solidFill>
                  <a:schemeClr val="accent1"/>
                </a:solidFill>
              </a:rPr>
              <a:t>"İlişkisel yaklaşım" aktörlerin ilişkilerini, rollerini ve katkılarını anlamayı vurgular.</a:t>
            </a:r>
          </a:p>
          <a:p>
            <a:pPr lvl="1" algn="just"/>
            <a:endParaRPr lang="tr-TR" sz="1600" dirty="0">
              <a:solidFill>
                <a:schemeClr val="accent1"/>
              </a:solidFill>
            </a:endParaRPr>
          </a:p>
          <a:p>
            <a:pPr algn="just">
              <a:buFont typeface="+mj-lt"/>
              <a:buAutoNum type="arabicPeriod"/>
            </a:pPr>
            <a:r>
              <a:rPr lang="en-US" sz="1600" b="1" dirty="0">
                <a:solidFill>
                  <a:schemeClr val="accent1"/>
                </a:solidFill>
              </a:rPr>
              <a:t> Yapı</a:t>
            </a:r>
            <a:r>
              <a:rPr lang="en-US" sz="1600" dirty="0">
                <a:solidFill>
                  <a:schemeClr val="accent1"/>
                </a:solidFill>
              </a:rPr>
              <a:t>:</a:t>
            </a:r>
          </a:p>
          <a:p>
            <a:pPr marL="742950" lvl="1" indent="-285750" algn="just">
              <a:buFont typeface="+mj-lt"/>
              <a:buAutoNum type="arabicPeriod"/>
            </a:pPr>
            <a:r>
              <a:rPr lang="en-US" sz="1600" dirty="0">
                <a:solidFill>
                  <a:schemeClr val="accent1"/>
                </a:solidFill>
              </a:rPr>
              <a:t>Hiyerarşisi, bağlanabilirliği ve kaynak akışı da dahil olmak üzere ağın nasıl organize edildiğini ifade eder.</a:t>
            </a:r>
          </a:p>
          <a:p>
            <a:pPr marL="742950" lvl="1" indent="-285750" algn="just">
              <a:buFont typeface="+mj-lt"/>
              <a:buAutoNum type="arabicPeriod"/>
            </a:pPr>
            <a:r>
              <a:rPr lang="en-US" sz="1600" dirty="0">
                <a:solidFill>
                  <a:schemeClr val="accent1"/>
                </a:solidFill>
              </a:rPr>
              <a:t>"Yapısal yaklaşım", bu örgütsel çerçevelerin ağın işlevini ve sonuçlarını nasıl etkilediğini anlamaya odaklanır.</a:t>
            </a:r>
          </a:p>
          <a:p>
            <a:pPr lvl="1" algn="just"/>
            <a:endParaRPr lang="en-US" sz="1600" dirty="0">
              <a:solidFill>
                <a:schemeClr val="accent1"/>
              </a:solidFill>
            </a:endParaRPr>
          </a:p>
          <a:p>
            <a:pPr algn="just">
              <a:buFont typeface="+mj-lt"/>
              <a:buAutoNum type="arabicPeriod"/>
            </a:pPr>
            <a:r>
              <a:rPr lang="en-US" sz="1600" b="1" dirty="0">
                <a:solidFill>
                  <a:schemeClr val="accent1"/>
                </a:solidFill>
              </a:rPr>
              <a:t> İlişkiler:</a:t>
            </a:r>
          </a:p>
          <a:p>
            <a:pPr marL="742950" lvl="1" indent="-285750" algn="just">
              <a:buFont typeface="+mj-lt"/>
              <a:buAutoNum type="arabicPeriod"/>
            </a:pPr>
            <a:r>
              <a:rPr lang="en-US" sz="1600" dirty="0">
                <a:solidFill>
                  <a:schemeClr val="accent1"/>
                </a:solidFill>
              </a:rPr>
              <a:t>Ağ içindeki aktörler arasındaki bağlantılar, etkileşimler ve dinamikler.</a:t>
            </a:r>
          </a:p>
          <a:p>
            <a:pPr marL="742950" lvl="1" indent="-285750" algn="just">
              <a:buFont typeface="+mj-lt"/>
              <a:buAutoNum type="arabicPeriod"/>
            </a:pPr>
            <a:r>
              <a:rPr lang="en-US" sz="1600" dirty="0">
                <a:solidFill>
                  <a:schemeClr val="accent1"/>
                </a:solidFill>
              </a:rPr>
              <a:t>Bu, ağ içindeki işbirliğini, güveni ve bilgi alışverişini ölçmek için gereklidir.</a:t>
            </a:r>
          </a:p>
          <a:p>
            <a:pPr lvl="1" algn="just"/>
            <a:endParaRPr lang="en-US" sz="1600" dirty="0">
              <a:solidFill>
                <a:schemeClr val="accent1"/>
              </a:solidFill>
            </a:endParaRPr>
          </a:p>
          <a:p>
            <a:pPr algn="just">
              <a:buFont typeface="+mj-lt"/>
              <a:buAutoNum type="arabicPeriod"/>
            </a:pPr>
            <a:r>
              <a:rPr lang="en-US" sz="1600" b="1" dirty="0">
                <a:solidFill>
                  <a:schemeClr val="accent1"/>
                </a:solidFill>
              </a:rPr>
              <a:t> Kültürel Yaklaşım</a:t>
            </a:r>
            <a:r>
              <a:rPr lang="en-US" sz="1600" dirty="0">
                <a:solidFill>
                  <a:schemeClr val="accent1"/>
                </a:solidFill>
              </a:rPr>
              <a:t>:</a:t>
            </a:r>
          </a:p>
          <a:p>
            <a:pPr marL="742950" lvl="1" indent="-285750" algn="just">
              <a:buFont typeface="+mj-lt"/>
              <a:buAutoNum type="arabicPeriod"/>
            </a:pPr>
            <a:r>
              <a:rPr lang="en-US" sz="1600" dirty="0">
                <a:solidFill>
                  <a:schemeClr val="accent1"/>
                </a:solidFill>
              </a:rPr>
              <a:t>Aktörlerin ağ içinde nasıl etkileşime girdiğini ve işbirliği yaptığını etkileyen paylaşılan değerleri, normları ve davranışları araştırır.</a:t>
            </a:r>
          </a:p>
          <a:p>
            <a:pPr marL="742950" lvl="1" indent="-285750" algn="just">
              <a:buFont typeface="+mj-lt"/>
              <a:buAutoNum type="arabicPeriod"/>
            </a:pPr>
            <a:r>
              <a:rPr lang="en-US" sz="1600" dirty="0">
                <a:solidFill>
                  <a:schemeClr val="accent1"/>
                </a:solidFill>
              </a:rPr>
              <a:t>Bu husus, ağ dinamiklerini şekillendirmede kültürün önemini vurgulamaktadır.</a:t>
            </a:r>
          </a:p>
          <a:p>
            <a:pPr algn="just"/>
            <a:endParaRPr lang="tr-TR" dirty="0">
              <a:solidFill>
                <a:schemeClr val="accent1"/>
              </a:solidFill>
              <a:ea typeface="Noto Sans" panose="020B0502040504020204" pitchFamily="34" charset="0"/>
              <a:cs typeface="Noto Sans" panose="020B0502040504020204" pitchFamily="34" charset="0"/>
            </a:endParaRPr>
          </a:p>
          <a:p>
            <a:pPr algn="just"/>
            <a:endParaRPr lang="tr-TR" sz="140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0576390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3096B-E988-7F4A-E6E0-4E0FF6FB08C0}"/>
            </a:ext>
          </a:extLst>
        </p:cNvPr>
        <p:cNvGrpSpPr/>
        <p:nvPr/>
      </p:nvGrpSpPr>
      <p:grpSpPr>
        <a:xfrm>
          <a:off x="0" y="0"/>
          <a:ext cx="0" cy="0"/>
          <a:chOff x="0" y="0"/>
          <a:chExt cx="0" cy="0"/>
        </a:xfrm>
      </p:grpSpPr>
      <p:sp>
        <p:nvSpPr>
          <p:cNvPr id="6" name="Metin kutusu 5">
            <a:extLst>
              <a:ext uri="{FF2B5EF4-FFF2-40B4-BE49-F238E27FC236}">
                <a16:creationId xmlns:a16="http://schemas.microsoft.com/office/drawing/2014/main" id="{2C3806C4-3E79-C3C6-941A-B7805DE5470E}"/>
              </a:ext>
            </a:extLst>
          </p:cNvPr>
          <p:cNvSpPr txBox="1"/>
          <p:nvPr/>
        </p:nvSpPr>
        <p:spPr>
          <a:xfrm>
            <a:off x="815716" y="1123781"/>
            <a:ext cx="9969277" cy="4293483"/>
          </a:xfrm>
          <a:prstGeom prst="rect">
            <a:avLst/>
          </a:prstGeom>
          <a:noFill/>
        </p:spPr>
        <p:txBody>
          <a:bodyPr wrap="square" lIns="91440" tIns="45720" rIns="91440" bIns="45720" anchor="t">
            <a:spAutoFit/>
          </a:bodyPr>
          <a:lstStyle/>
          <a:p>
            <a:pPr algn="just"/>
            <a:r>
              <a:rPr lang="en-US" sz="1600" dirty="0">
                <a:solidFill>
                  <a:schemeClr val="accent1"/>
                </a:solidFill>
                <a:latin typeface="Raleway "/>
                <a:ea typeface="Noto Sans"/>
                <a:cs typeface="Noto Sans"/>
              </a:rPr>
              <a:t>Tanımlanan iş ağlarının çoğunluğu, üyelerine (KOBİ'ler, büyük firmalar, üniversiteler, araştırma enstitüleri) hizmet veren ve onların isteklerini ve gerçek ihtiyaçlarını karşılayan iş dernekleri karakterine sahiptir</a:t>
            </a:r>
            <a:r>
              <a:rPr lang="tr-TR" sz="1600" dirty="0">
                <a:solidFill>
                  <a:schemeClr val="accent1"/>
                </a:solidFill>
                <a:latin typeface="Raleway "/>
                <a:ea typeface="Noto Sans"/>
                <a:cs typeface="Noto Sans"/>
              </a:rPr>
              <a:t>.</a:t>
            </a:r>
            <a:endParaRPr lang="en-US" sz="1600" dirty="0">
              <a:solidFill>
                <a:schemeClr val="accent1"/>
              </a:solidFill>
              <a:highlight>
                <a:srgbClr val="FFFF00"/>
              </a:highlight>
              <a:latin typeface="Raleway "/>
              <a:ea typeface="Noto Sans"/>
              <a:cs typeface="Noto Sans"/>
            </a:endParaRPr>
          </a:p>
          <a:p>
            <a:pPr algn="just"/>
            <a:endParaRPr lang="en-US" sz="1600" dirty="0">
              <a:solidFill>
                <a:schemeClr val="accent1"/>
              </a:solidFill>
              <a:latin typeface="Raleway "/>
              <a:ea typeface="Noto Sans" panose="020B0502040504020204" pitchFamily="34" charset="0"/>
              <a:cs typeface="Noto Sans" panose="020B0502040504020204" pitchFamily="34" charset="0"/>
            </a:endParaRPr>
          </a:p>
          <a:p>
            <a:pPr algn="just"/>
            <a:r>
              <a:rPr lang="en-US" sz="1600" dirty="0">
                <a:solidFill>
                  <a:schemeClr val="accent1"/>
                </a:solidFill>
                <a:latin typeface="Raleway "/>
                <a:ea typeface="Noto Sans"/>
                <a:cs typeface="Noto Sans"/>
              </a:rPr>
              <a:t>Hedefler ve gerçek ihtiyaçlar, aşağıdakiler de dahil olmak üzere geniş bir konu yelpazesini kapsamaktadır:</a:t>
            </a:r>
          </a:p>
          <a:p>
            <a:pPr algn="just"/>
            <a:endParaRPr lang="en-US" sz="1600" dirty="0">
              <a:solidFill>
                <a:schemeClr val="accent1"/>
              </a:solidFill>
              <a:latin typeface="Raleway "/>
              <a:ea typeface="Noto Sans" panose="020B0502040504020204" pitchFamily="34" charset="0"/>
              <a:cs typeface="Noto Sans" panose="020B0502040504020204" pitchFamily="34" charset="0"/>
            </a:endParaRPr>
          </a:p>
          <a:p>
            <a:pPr marL="742950" lvl="1" indent="-285750" algn="just">
              <a:spcBef>
                <a:spcPts val="600"/>
              </a:spcBef>
              <a:spcAft>
                <a:spcPts val="600"/>
              </a:spcAft>
              <a:buFont typeface="Arial" panose="020B0604020202020204" pitchFamily="34" charset="0"/>
              <a:buChar char="•"/>
            </a:pPr>
            <a:r>
              <a:rPr lang="en-US" sz="1600" dirty="0">
                <a:solidFill>
                  <a:schemeClr val="accent1"/>
                </a:solidFill>
                <a:latin typeface="Raleway "/>
                <a:ea typeface="Noto Sans"/>
                <a:cs typeface="Noto Sans"/>
              </a:rPr>
              <a:t>Ağ İletişimi</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latin typeface="Raleway "/>
                <a:ea typeface="Noto Sans"/>
                <a:cs typeface="Noto Sans"/>
              </a:rPr>
              <a:t>Çöpçatanlık</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latin typeface="Raleway "/>
                <a:ea typeface="Noto Sans"/>
                <a:cs typeface="Noto Sans"/>
              </a:rPr>
              <a:t>Eğitim</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latin typeface="Raleway "/>
                <a:ea typeface="Noto Sans"/>
                <a:cs typeface="Noto Sans"/>
              </a:rPr>
              <a:t>İşe Alım</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latin typeface="Raleway "/>
                <a:ea typeface="Noto Sans"/>
                <a:cs typeface="Noto Sans"/>
              </a:rPr>
              <a:t>Ortak satın alma</a:t>
            </a:r>
          </a:p>
          <a:p>
            <a:pPr marL="742950" lvl="1" indent="-285750" algn="just">
              <a:spcBef>
                <a:spcPts val="600"/>
              </a:spcBef>
              <a:spcAft>
                <a:spcPts val="600"/>
              </a:spcAft>
              <a:buFont typeface="Arial" panose="020B0604020202020204" pitchFamily="34" charset="0"/>
              <a:buChar char="•"/>
            </a:pPr>
            <a:r>
              <a:rPr lang="en-US" sz="1600" dirty="0" err="1">
                <a:solidFill>
                  <a:schemeClr val="accent1"/>
                </a:solidFill>
                <a:latin typeface="Raleway "/>
                <a:ea typeface="Noto Sans"/>
                <a:cs typeface="Noto Sans"/>
              </a:rPr>
              <a:t>İhracat/uluslararasılaşma </a:t>
            </a:r>
            <a:r>
              <a:rPr lang="en-US" sz="1600" dirty="0">
                <a:solidFill>
                  <a:schemeClr val="accent1"/>
                </a:solidFill>
                <a:latin typeface="Raleway "/>
                <a:ea typeface="Noto Sans"/>
                <a:cs typeface="Noto Sans"/>
              </a:rPr>
              <a:t>desteği</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latin typeface="Raleway "/>
                <a:ea typeface="Noto Sans"/>
                <a:cs typeface="Noto Sans"/>
              </a:rPr>
              <a:t>Lobicilik.</a:t>
            </a:r>
          </a:p>
        </p:txBody>
      </p:sp>
      <p:sp>
        <p:nvSpPr>
          <p:cNvPr id="2" name="Metin kutusu 2">
            <a:extLst>
              <a:ext uri="{FF2B5EF4-FFF2-40B4-BE49-F238E27FC236}">
                <a16:creationId xmlns:a16="http://schemas.microsoft.com/office/drawing/2014/main" id="{DDDCC71E-BE34-CB1C-CDF6-C2367A70F52C}"/>
              </a:ext>
            </a:extLst>
          </p:cNvPr>
          <p:cNvSpPr txBox="1"/>
          <p:nvPr/>
        </p:nvSpPr>
        <p:spPr>
          <a:xfrm>
            <a:off x="815716" y="446258"/>
            <a:ext cx="6096000" cy="400110"/>
          </a:xfrm>
          <a:prstGeom prst="rect">
            <a:avLst/>
          </a:prstGeom>
          <a:noFill/>
        </p:spPr>
        <p:txBody>
          <a:bodyPr wrap="square">
            <a:spAutoFit/>
          </a:bodyPr>
          <a:lstStyle/>
          <a:p>
            <a:pPr algn="just"/>
            <a:r>
              <a:rPr lang="tr-TR" sz="2000" b="1" dirty="0">
                <a:solidFill>
                  <a:schemeClr val="bg1"/>
                </a:solidFill>
                <a:ea typeface="Noto Sans" panose="020B0502040504020204" pitchFamily="34" charset="0"/>
                <a:cs typeface="Noto Sans" panose="020B0502040504020204" pitchFamily="34" charset="0"/>
              </a:rPr>
              <a:t>İş ağı</a:t>
            </a:r>
            <a:endParaRPr lang="tr-TR" sz="1400" b="1" dirty="0">
              <a:solidFill>
                <a:schemeClr val="bg1"/>
              </a:solidFill>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7265774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F905FC-4867-A497-10E8-5E8831F561A1}"/>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574F6040-40BE-03F3-1AA2-732E607B46DE}"/>
              </a:ext>
            </a:extLst>
          </p:cNvPr>
          <p:cNvSpPr txBox="1"/>
          <p:nvPr/>
        </p:nvSpPr>
        <p:spPr>
          <a:xfrm>
            <a:off x="641684" y="679036"/>
            <a:ext cx="6096000" cy="369332"/>
          </a:xfrm>
          <a:prstGeom prst="rect">
            <a:avLst/>
          </a:prstGeom>
          <a:noFill/>
        </p:spPr>
        <p:txBody>
          <a:bodyPr wrap="square">
            <a:spAutoFit/>
          </a:bodyPr>
          <a:lstStyle/>
          <a:p>
            <a:pPr algn="just"/>
            <a:r>
              <a:rPr lang="tr-TR" sz="1800" b="1" dirty="0">
                <a:solidFill>
                  <a:schemeClr val="bg1"/>
                </a:solidFill>
                <a:latin typeface="Noto Sans" panose="020B0502040504020204" pitchFamily="34" charset="0"/>
                <a:ea typeface="Noto Sans" panose="020B0502040504020204" pitchFamily="34" charset="0"/>
                <a:cs typeface="Noto Sans" panose="020B0502040504020204" pitchFamily="34" charset="0"/>
              </a:rPr>
              <a:t>İnovasyon merkezi</a:t>
            </a:r>
          </a:p>
        </p:txBody>
      </p:sp>
      <p:sp>
        <p:nvSpPr>
          <p:cNvPr id="6" name="Metin kutusu 5">
            <a:extLst>
              <a:ext uri="{FF2B5EF4-FFF2-40B4-BE49-F238E27FC236}">
                <a16:creationId xmlns:a16="http://schemas.microsoft.com/office/drawing/2014/main" id="{F7EEB081-3FC5-EC38-7AD3-D9323FBE268B}"/>
              </a:ext>
            </a:extLst>
          </p:cNvPr>
          <p:cNvSpPr txBox="1"/>
          <p:nvPr/>
        </p:nvSpPr>
        <p:spPr>
          <a:xfrm>
            <a:off x="655295" y="1242332"/>
            <a:ext cx="11033849" cy="3631763"/>
          </a:xfrm>
          <a:prstGeom prst="rect">
            <a:avLst/>
          </a:prstGeom>
          <a:noFill/>
        </p:spPr>
        <p:txBody>
          <a:bodyPr wrap="square">
            <a:spAutoFit/>
          </a:bodyPr>
          <a:lstStyle/>
          <a:p>
            <a:pPr algn="just">
              <a:lnSpc>
                <a:spcPct val="150000"/>
              </a:lnSpc>
            </a:pPr>
            <a:r>
              <a:rPr lang="en-US" sz="1600" dirty="0">
                <a:solidFill>
                  <a:schemeClr val="accent1"/>
                </a:solidFill>
                <a:ea typeface="Noto Sans" panose="020B0502040504020204" pitchFamily="34" charset="0"/>
                <a:cs typeface="Noto Sans" panose="020B0502040504020204" pitchFamily="34" charset="0"/>
              </a:rPr>
              <a:t>Bir İnovasyon merkezi (IH), faaliyetleri ve coğrafi konumu sayesinde bilgi ve uzmanlığın yanı sıra yatırımcıları da bölgeye çekebilir. Bu merkezler start-up'ları, girişimcileri ve akıllı uzmanlaşmayı desteklerken aynı zamanda sosyal değer yaratarak sürdürülebilir kalkınmayı da mümkün kılar. En önemli HUB türlerinden biri 'Dijital İnovasyon Merkezleri'dir.</a:t>
            </a:r>
            <a:endParaRPr lang="tr-TR" sz="1600" dirty="0">
              <a:solidFill>
                <a:schemeClr val="accent1"/>
              </a:solidFill>
              <a:ea typeface="Noto Sans" panose="020B0502040504020204" pitchFamily="34" charset="0"/>
              <a:cs typeface="Noto Sans" panose="020B0502040504020204" pitchFamily="34" charset="0"/>
            </a:endParaRPr>
          </a:p>
          <a:p>
            <a:pPr algn="just">
              <a:lnSpc>
                <a:spcPct val="150000"/>
              </a:lnSpc>
            </a:pPr>
            <a:endParaRPr lang="tr-TR" sz="1600" dirty="0">
              <a:solidFill>
                <a:schemeClr val="accent1"/>
              </a:solidFill>
              <a:ea typeface="Noto Sans" panose="020B0502040504020204" pitchFamily="34" charset="0"/>
              <a:cs typeface="Noto Sans" panose="020B0502040504020204" pitchFamily="34" charset="0"/>
            </a:endParaRPr>
          </a:p>
          <a:p>
            <a:pPr algn="just">
              <a:lnSpc>
                <a:spcPct val="150000"/>
              </a:lnSpc>
            </a:pPr>
            <a:r>
              <a:rPr lang="en-US" sz="1600" dirty="0">
                <a:solidFill>
                  <a:schemeClr val="accent1"/>
                </a:solidFill>
                <a:ea typeface="Noto Sans" panose="020B0502040504020204" pitchFamily="34" charset="0"/>
                <a:cs typeface="Noto Sans" panose="020B0502040504020204" pitchFamily="34" charset="0"/>
                <a:hlinkClick r:id="rId2"/>
              </a:rPr>
              <a:t>Dijital İnovasyon Merkezleri </a:t>
            </a:r>
            <a:r>
              <a:rPr lang="en-US" sz="1600" dirty="0">
                <a:solidFill>
                  <a:schemeClr val="accent1"/>
                </a:solidFill>
                <a:ea typeface="Noto Sans" panose="020B0502040504020204" pitchFamily="34" charset="0"/>
                <a:cs typeface="Noto Sans" panose="020B0502040504020204" pitchFamily="34" charset="0"/>
              </a:rPr>
              <a:t>(DIH'ler), şirketlerin dijital teknolojileri kullanarak iş/üretim süreçleri, ürünleri veya hizmetleri açısından daha rekabetçi olmalarına yardımcı olan tek durak ofislerdir. Bu merkezler bir teknoloji altyapısı üzerine kuruludur ve müşterilerine dijital inovasyonun pilot uygulamasını, test edilmesini ve denenmesini desteklemek için en son bilgi, uzmanlık ve teknolojiye erişim sağlar.</a:t>
            </a:r>
          </a:p>
          <a:p>
            <a:pPr algn="just"/>
            <a:endParaRPr lang="en-US" sz="140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7951087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621765-3C4D-175C-8C12-04C03176EAFC}"/>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4A11E1AC-0F8C-6F10-C311-C2F6FA98515C}"/>
              </a:ext>
            </a:extLst>
          </p:cNvPr>
          <p:cNvSpPr txBox="1"/>
          <p:nvPr/>
        </p:nvSpPr>
        <p:spPr>
          <a:xfrm>
            <a:off x="314217" y="860850"/>
            <a:ext cx="11011007" cy="1077218"/>
          </a:xfrm>
          <a:prstGeom prst="rect">
            <a:avLst/>
          </a:prstGeom>
          <a:noFill/>
        </p:spPr>
        <p:txBody>
          <a:bodyPr wrap="square">
            <a:spAutoFit/>
          </a:bodyPr>
          <a:lstStyle/>
          <a:p>
            <a:pPr algn="just">
              <a:spcBef>
                <a:spcPts val="600"/>
              </a:spcBef>
              <a:spcAft>
                <a:spcPts val="600"/>
              </a:spcAft>
            </a:pPr>
            <a:r>
              <a:rPr lang="en-US" sz="1600" dirty="0">
                <a:solidFill>
                  <a:schemeClr val="accent1"/>
                </a:solidFill>
                <a:hlinkClick r:id="rId2"/>
              </a:rPr>
              <a:t>Avrupa Dijital İnovasyon Merkezleri </a:t>
            </a:r>
            <a:r>
              <a:rPr lang="en-US" sz="1600" b="1" dirty="0">
                <a:solidFill>
                  <a:schemeClr val="accent1"/>
                </a:solidFill>
              </a:rPr>
              <a:t>(EDIH'</a:t>
            </a:r>
            <a:r>
              <a:rPr lang="en-US" sz="1600" dirty="0">
                <a:solidFill>
                  <a:schemeClr val="accent1"/>
                </a:solidFill>
              </a:rPr>
              <a:t>ler), büyüme, inovasyon ve rekabetçiliği teşvik etmek için en yeni kaynaklara, uzmanlığa ve ağlara açılan bir kapı görevi gördüklerinden girişimciler için son derece önemlidir. Avrupa Komisyonu tarafından ortaklaşa finanse edilen bu merkezler, başta KOBİ'ler (Küçük ve Orta Ölçekli İşletmeler) ve startup'lar olmak üzere işletmelerin dijital dönüşümü faaliyetlerine entegre etmelerine yardımcı olmak üzere stratejik olarak tasarlanmıştır.</a:t>
            </a:r>
          </a:p>
        </p:txBody>
      </p:sp>
      <p:sp>
        <p:nvSpPr>
          <p:cNvPr id="9" name="Metin kutusu 8">
            <a:extLst>
              <a:ext uri="{FF2B5EF4-FFF2-40B4-BE49-F238E27FC236}">
                <a16:creationId xmlns:a16="http://schemas.microsoft.com/office/drawing/2014/main" id="{6EB42AAE-07AB-5F54-E2AE-1826E3E2D1BF}"/>
              </a:ext>
            </a:extLst>
          </p:cNvPr>
          <p:cNvSpPr txBox="1"/>
          <p:nvPr/>
        </p:nvSpPr>
        <p:spPr>
          <a:xfrm>
            <a:off x="238017" y="2280968"/>
            <a:ext cx="11325333" cy="3496214"/>
          </a:xfrm>
          <a:prstGeom prst="rect">
            <a:avLst/>
          </a:prstGeom>
          <a:noFill/>
        </p:spPr>
        <p:txBody>
          <a:bodyPr wrap="square">
            <a:spAutoFit/>
          </a:bodyPr>
          <a:lstStyle/>
          <a:p>
            <a:pPr marL="342900" indent="-342900" algn="just">
              <a:buAutoNum type="arabicPeriod"/>
            </a:pPr>
            <a:r>
              <a:rPr lang="en-GB" sz="1600" dirty="0">
                <a:solidFill>
                  <a:schemeClr val="accent1"/>
                </a:solidFill>
              </a:rPr>
              <a:t>EDIH</a:t>
            </a:r>
            <a:r>
              <a:rPr lang="en-GB" sz="1600" b="1" dirty="0">
                <a:solidFill>
                  <a:schemeClr val="accent1"/>
                </a:solidFill>
              </a:rPr>
              <a:t>'ler girişimcilere </a:t>
            </a:r>
            <a:r>
              <a:rPr lang="en-GB" sz="1600" dirty="0">
                <a:solidFill>
                  <a:schemeClr val="accent1"/>
                </a:solidFill>
              </a:rPr>
              <a:t>yapay zeka, robotik, siber güvenlik, IoT ve yüksek performanslı bilgi işlem dahil olmak üzere </a:t>
            </a:r>
            <a:r>
              <a:rPr lang="en-GB" sz="1600" b="1" dirty="0">
                <a:solidFill>
                  <a:schemeClr val="accent1"/>
                </a:solidFill>
              </a:rPr>
              <a:t>en son teknolojilere erişim sağlar.</a:t>
            </a:r>
          </a:p>
          <a:p>
            <a:pPr marL="342900" indent="-342900" algn="just">
              <a:lnSpc>
                <a:spcPct val="150000"/>
              </a:lnSpc>
              <a:buAutoNum type="arabicPeriod"/>
            </a:pPr>
            <a:r>
              <a:rPr lang="en-GB" sz="1600" b="1" dirty="0">
                <a:solidFill>
                  <a:schemeClr val="accent1"/>
                </a:solidFill>
              </a:rPr>
              <a:t>Girişimciler</a:t>
            </a:r>
            <a:r>
              <a:rPr lang="en-GB" sz="1600" dirty="0">
                <a:solidFill>
                  <a:schemeClr val="accent1"/>
                </a:solidFill>
              </a:rPr>
              <a:t>, önemli ön yatırımlar yapmadan </a:t>
            </a:r>
            <a:r>
              <a:rPr lang="en-GB" sz="1600" b="1" dirty="0">
                <a:solidFill>
                  <a:schemeClr val="accent1"/>
                </a:solidFill>
              </a:rPr>
              <a:t>bu teknolojileri test edebilir ve entegre edebilir, </a:t>
            </a:r>
            <a:r>
              <a:rPr lang="en-GB" sz="1600" dirty="0">
                <a:solidFill>
                  <a:schemeClr val="accent1"/>
                </a:solidFill>
              </a:rPr>
              <a:t>böylece inovasyonun önündeki mali ve teknik engelleri azaltabilir.</a:t>
            </a:r>
          </a:p>
          <a:p>
            <a:pPr marL="342900" indent="-342900" algn="just">
              <a:lnSpc>
                <a:spcPct val="150000"/>
              </a:lnSpc>
              <a:buAutoNum type="arabicPeriod"/>
            </a:pPr>
            <a:r>
              <a:rPr lang="en-GB" sz="1600" b="1" dirty="0">
                <a:solidFill>
                  <a:schemeClr val="accent1"/>
                </a:solidFill>
              </a:rPr>
              <a:t>EDIH'ler girişimcilere dijital dönüşüm yolculukları boyunca </a:t>
            </a:r>
            <a:r>
              <a:rPr lang="en-GB" sz="1600" dirty="0">
                <a:solidFill>
                  <a:schemeClr val="accent1"/>
                </a:solidFill>
              </a:rPr>
              <a:t>özel tavsiyeler, yol haritaları ve ilgili dijital araçlara erişim ile </a:t>
            </a:r>
            <a:r>
              <a:rPr lang="en-GB" sz="1600" b="1" dirty="0">
                <a:solidFill>
                  <a:schemeClr val="accent1"/>
                </a:solidFill>
              </a:rPr>
              <a:t>rehberlik </a:t>
            </a:r>
            <a:r>
              <a:rPr lang="en-GB" sz="1600" dirty="0">
                <a:solidFill>
                  <a:schemeClr val="accent1"/>
                </a:solidFill>
              </a:rPr>
              <a:t>eder.</a:t>
            </a:r>
          </a:p>
          <a:p>
            <a:pPr marL="342900" indent="-342900" algn="just">
              <a:lnSpc>
                <a:spcPct val="150000"/>
              </a:lnSpc>
              <a:buAutoNum type="arabicPeriod"/>
            </a:pPr>
            <a:r>
              <a:rPr lang="en-GB" sz="1600" dirty="0">
                <a:solidFill>
                  <a:schemeClr val="accent1"/>
                </a:solidFill>
              </a:rPr>
              <a:t>DIH</a:t>
            </a:r>
            <a:r>
              <a:rPr lang="en-GB" sz="1600" b="1" dirty="0">
                <a:solidFill>
                  <a:schemeClr val="accent1"/>
                </a:solidFill>
              </a:rPr>
              <a:t>'ler girişimcilere ve ekiplerine </a:t>
            </a:r>
            <a:r>
              <a:rPr lang="en-GB" sz="1600" dirty="0">
                <a:solidFill>
                  <a:schemeClr val="accent1"/>
                </a:solidFill>
              </a:rPr>
              <a:t>özel </a:t>
            </a:r>
            <a:r>
              <a:rPr lang="en-GB" sz="1600" b="1" dirty="0">
                <a:solidFill>
                  <a:schemeClr val="accent1"/>
                </a:solidFill>
              </a:rPr>
              <a:t>eğitim ve beceri kazandırma fırsatları sunarak </a:t>
            </a:r>
            <a:r>
              <a:rPr lang="en-GB" sz="1600" dirty="0">
                <a:solidFill>
                  <a:schemeClr val="accent1"/>
                </a:solidFill>
              </a:rPr>
              <a:t>gerekli dijital yetkinlikleri geliştirmelerine yardımcı olur.</a:t>
            </a:r>
          </a:p>
          <a:p>
            <a:pPr marL="342900" indent="-342900" algn="just">
              <a:lnSpc>
                <a:spcPct val="150000"/>
              </a:lnSpc>
              <a:buAutoNum type="arabicPeriod"/>
            </a:pPr>
            <a:r>
              <a:rPr lang="en-GB" sz="1600" dirty="0">
                <a:solidFill>
                  <a:schemeClr val="accent1"/>
                </a:solidFill>
              </a:rPr>
              <a:t>EDIH</a:t>
            </a:r>
            <a:r>
              <a:rPr lang="en-GB" sz="1600" b="1" dirty="0">
                <a:solidFill>
                  <a:schemeClr val="accent1"/>
                </a:solidFill>
              </a:rPr>
              <a:t>'ler, girişimcileri sektör liderleri, araştırmacılar, politika yapıcılar ve yatırımcılarla buluşturan </a:t>
            </a:r>
            <a:r>
              <a:rPr lang="en-GB" sz="1600" dirty="0">
                <a:solidFill>
                  <a:schemeClr val="accent1"/>
                </a:solidFill>
              </a:rPr>
              <a:t>ağ oluşturma merkezleri olarak hizmet vermektedir.</a:t>
            </a:r>
          </a:p>
        </p:txBody>
      </p:sp>
    </p:spTree>
    <p:extLst>
      <p:ext uri="{BB962C8B-B14F-4D97-AF65-F5344CB8AC3E}">
        <p14:creationId xmlns:p14="http://schemas.microsoft.com/office/powerpoint/2010/main" val="20278346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98F5D-4D03-6A9B-EB0A-05422835DA05}"/>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B0EB981D-F967-3FC7-7458-99B4B230313B}"/>
              </a:ext>
            </a:extLst>
          </p:cNvPr>
          <p:cNvSpPr txBox="1"/>
          <p:nvPr/>
        </p:nvSpPr>
        <p:spPr>
          <a:xfrm>
            <a:off x="340153" y="769088"/>
            <a:ext cx="6096000" cy="400110"/>
          </a:xfrm>
          <a:prstGeom prst="rect">
            <a:avLst/>
          </a:prstGeom>
          <a:noFill/>
        </p:spPr>
        <p:txBody>
          <a:bodyPr wrap="square">
            <a:spAutoFit/>
          </a:bodyPr>
          <a:lstStyle/>
          <a:p>
            <a:pPr algn="just"/>
            <a:r>
              <a:rPr lang="tr-TR" sz="2000" b="1" dirty="0">
                <a:solidFill>
                  <a:schemeClr val="bg1"/>
                </a:solidFill>
                <a:latin typeface="Raleway "/>
                <a:ea typeface="Noto Sans" panose="020B0502040504020204" pitchFamily="34" charset="0"/>
                <a:cs typeface="Noto Sans" panose="020B0502040504020204" pitchFamily="34" charset="0"/>
              </a:rPr>
              <a:t>Keiretsu</a:t>
            </a:r>
          </a:p>
        </p:txBody>
      </p:sp>
      <p:sp>
        <p:nvSpPr>
          <p:cNvPr id="6" name="Metin kutusu 5">
            <a:extLst>
              <a:ext uri="{FF2B5EF4-FFF2-40B4-BE49-F238E27FC236}">
                <a16:creationId xmlns:a16="http://schemas.microsoft.com/office/drawing/2014/main" id="{B022187F-B352-4F13-50DD-D0BB167B6AC4}"/>
              </a:ext>
            </a:extLst>
          </p:cNvPr>
          <p:cNvSpPr txBox="1"/>
          <p:nvPr/>
        </p:nvSpPr>
        <p:spPr>
          <a:xfrm>
            <a:off x="340153" y="1384066"/>
            <a:ext cx="11242247" cy="3683957"/>
          </a:xfrm>
          <a:prstGeom prst="rect">
            <a:avLst/>
          </a:prstGeom>
          <a:noFill/>
        </p:spPr>
        <p:txBody>
          <a:bodyPr wrap="square" lIns="91440" tIns="45720" rIns="91440" bIns="45720" anchor="t">
            <a:spAutoFit/>
          </a:bodyPr>
          <a:lstStyle/>
          <a:p>
            <a:pPr algn="just">
              <a:lnSpc>
                <a:spcPct val="150000"/>
              </a:lnSpc>
              <a:spcBef>
                <a:spcPts val="600"/>
              </a:spcBef>
              <a:spcAft>
                <a:spcPts val="600"/>
              </a:spcAft>
            </a:pPr>
            <a:r>
              <a:rPr lang="en-US" sz="1600" dirty="0">
                <a:solidFill>
                  <a:schemeClr val="accent1"/>
                </a:solidFill>
                <a:ea typeface="Noto Sans"/>
                <a:cs typeface="Noto Sans"/>
              </a:rPr>
              <a:t>Keiretsu terimi, çeşitli Japon şirketler arası ağlarına uygulanmıştır. Genel olarak keiretsu grupları, başkanlar kulübü, kısmi çapraz mülkiyet ve birbirine kenetlenmiş müdürlükler gibi bir yönetişim mekanizması ile sağlamlaştırılmış, yakın ve istikrarlı ekonomik bağları sürdüren, bağımsız olarak yönetilen firma kümeleri olarak tanımlanmaktadır </a:t>
            </a:r>
            <a:endParaRPr lang="tr-TR" sz="1600" b="1" dirty="0">
              <a:solidFill>
                <a:schemeClr val="accent1"/>
              </a:solidFill>
              <a:ea typeface="Noto Sans"/>
              <a:cs typeface="Noto Sans"/>
            </a:endParaRPr>
          </a:p>
          <a:p>
            <a:pPr marL="285750" indent="-285750" algn="just">
              <a:lnSpc>
                <a:spcPct val="150000"/>
              </a:lnSpc>
              <a:spcBef>
                <a:spcPts val="600"/>
              </a:spcBef>
              <a:spcAft>
                <a:spcPts val="600"/>
              </a:spcAft>
              <a:buFont typeface="Arial" panose="020B0604020202020204" pitchFamily="34" charset="0"/>
              <a:buChar char="•"/>
            </a:pPr>
            <a:r>
              <a:rPr lang="en-US" sz="1600" b="1" dirty="0">
                <a:solidFill>
                  <a:schemeClr val="accent1"/>
                </a:solidFill>
                <a:ea typeface="Noto Sans"/>
                <a:cs typeface="Noto Sans"/>
              </a:rPr>
              <a:t>Yatay keiretsu</a:t>
            </a:r>
            <a:r>
              <a:rPr lang="en-US" sz="1600" dirty="0">
                <a:solidFill>
                  <a:schemeClr val="accent1"/>
                </a:solidFill>
                <a:ea typeface="Noto Sans"/>
                <a:cs typeface="Noto Sans"/>
              </a:rPr>
              <a:t>, gerekli finansal hizmetleri sağlayan bir Japon bankası tarafından yönetilen çapraz hissedarlık şirketlerinden oluşan bir ittifaktır. Yatay üyelik birbiriyle ilişkili üç fayda sağlar: (1) finansmana hazır erişim, (2) izleme ve (3) risk azaltma.</a:t>
            </a:r>
          </a:p>
          <a:p>
            <a:pPr marL="285750" indent="-285750" algn="just">
              <a:lnSpc>
                <a:spcPct val="150000"/>
              </a:lnSpc>
              <a:spcBef>
                <a:spcPts val="600"/>
              </a:spcBef>
              <a:spcAft>
                <a:spcPts val="600"/>
              </a:spcAft>
              <a:buFont typeface="Arial" panose="020B0604020202020204" pitchFamily="34" charset="0"/>
              <a:buChar char="•"/>
            </a:pPr>
            <a:r>
              <a:rPr lang="en-US" sz="1600" dirty="0">
                <a:solidFill>
                  <a:schemeClr val="accent1"/>
                </a:solidFill>
                <a:ea typeface="Noto Sans"/>
                <a:cs typeface="Noto Sans"/>
              </a:rPr>
              <a:t>Endüstriyel keiretsu olarak da bilinen dikey keiretsu, bir sektördeki tedarikçileri, üreticileri ve distribütörleri birbirine bağlamak için kullanılır. Dikey keiretsu, verimliliği artırmak ve maliyetleri düşürmek için işbirliği içinde çalışan üreticiler, tedarikçiler ve distribütörlerden oluşan bir ortaklıktır.</a:t>
            </a:r>
            <a:endParaRPr lang="en-US" sz="160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5472443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616902-D7B2-C155-42FE-2331F13E566C}"/>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D22C82A2-5639-8952-5B57-E9191F0D9A69}"/>
              </a:ext>
            </a:extLst>
          </p:cNvPr>
          <p:cNvSpPr txBox="1"/>
          <p:nvPr/>
        </p:nvSpPr>
        <p:spPr>
          <a:xfrm>
            <a:off x="253730" y="345337"/>
            <a:ext cx="6096000" cy="400110"/>
          </a:xfrm>
          <a:prstGeom prst="rect">
            <a:avLst/>
          </a:prstGeom>
          <a:noFill/>
        </p:spPr>
        <p:txBody>
          <a:bodyPr wrap="square">
            <a:spAutoFit/>
          </a:bodyPr>
          <a:lstStyle/>
          <a:p>
            <a:pPr algn="just"/>
            <a:r>
              <a:rPr lang="tr-TR" sz="2000" b="1" dirty="0">
                <a:solidFill>
                  <a:schemeClr val="bg1"/>
                </a:solidFill>
                <a:ea typeface="Noto Sans" panose="020B0502040504020204" pitchFamily="34" charset="0"/>
                <a:cs typeface="Noto Sans" panose="020B0502040504020204" pitchFamily="34" charset="0"/>
              </a:rPr>
              <a:t>Üçlü Sarmal</a:t>
            </a:r>
          </a:p>
        </p:txBody>
      </p:sp>
      <p:sp>
        <p:nvSpPr>
          <p:cNvPr id="6" name="Metin kutusu 5">
            <a:extLst>
              <a:ext uri="{FF2B5EF4-FFF2-40B4-BE49-F238E27FC236}">
                <a16:creationId xmlns:a16="http://schemas.microsoft.com/office/drawing/2014/main" id="{8B99C67F-FB1A-B9CE-81A7-714E0C402407}"/>
              </a:ext>
            </a:extLst>
          </p:cNvPr>
          <p:cNvSpPr txBox="1"/>
          <p:nvPr/>
        </p:nvSpPr>
        <p:spPr>
          <a:xfrm>
            <a:off x="253730" y="617484"/>
            <a:ext cx="7438841" cy="5170646"/>
          </a:xfrm>
          <a:prstGeom prst="rect">
            <a:avLst/>
          </a:prstGeom>
          <a:noFill/>
        </p:spPr>
        <p:txBody>
          <a:bodyPr wrap="square" lIns="91440" tIns="45720" rIns="91440" bIns="45720" anchor="t">
            <a:spAutoFit/>
          </a:bodyPr>
          <a:lstStyle/>
          <a:p>
            <a:pPr algn="just">
              <a:spcBef>
                <a:spcPts val="600"/>
              </a:spcBef>
              <a:spcAft>
                <a:spcPts val="600"/>
              </a:spcAft>
            </a:pPr>
            <a:endParaRPr lang="sl-SI" sz="1400" dirty="0">
              <a:solidFill>
                <a:schemeClr val="accent1"/>
              </a:solidFill>
              <a:ea typeface="Noto Sans"/>
              <a:cs typeface="Noto Sans"/>
            </a:endParaRPr>
          </a:p>
          <a:p>
            <a:pPr algn="just">
              <a:spcBef>
                <a:spcPts val="600"/>
              </a:spcBef>
              <a:spcAft>
                <a:spcPts val="600"/>
              </a:spcAft>
            </a:pPr>
            <a:r>
              <a:rPr lang="en-US" sz="1600" dirty="0">
                <a:solidFill>
                  <a:schemeClr val="accent1"/>
                </a:solidFill>
                <a:ea typeface="Noto Sans"/>
                <a:cs typeface="Noto Sans"/>
              </a:rPr>
              <a:t>Üniversite-sanayi-devlet ilişkilerinin Üçlü Sarmalı, küresel ekonomik değişim bağlamında konumlandırılarak, bu ilişkilerin hem nasıl devam ettiği hem de nasıl mutasyona uğradığı veya değiştiği ve Üçlü Sarmal'ın her üç sarmal -üniversite-sanayi-devlet- üzerindeki baskılar karşısında hangi koşullar altında çözüldüğünün görülebileceği vurgulanmaktadır</a:t>
            </a:r>
            <a:r>
              <a:rPr lang="tr-TR" sz="1600" dirty="0">
                <a:solidFill>
                  <a:schemeClr val="accent1"/>
                </a:solidFill>
                <a:ea typeface="Noto Sans"/>
                <a:cs typeface="Noto Sans"/>
              </a:rPr>
              <a:t>.</a:t>
            </a:r>
          </a:p>
          <a:p>
            <a:pPr algn="just">
              <a:spcBef>
                <a:spcPts val="600"/>
              </a:spcBef>
              <a:spcAft>
                <a:spcPts val="600"/>
              </a:spcAft>
            </a:pPr>
            <a:r>
              <a:rPr lang="en-US" sz="1600" dirty="0">
                <a:solidFill>
                  <a:schemeClr val="accent1"/>
                </a:solidFill>
                <a:ea typeface="Noto Sans"/>
                <a:cs typeface="Noto Sans"/>
              </a:rPr>
              <a:t>Üçlü Sarmal sistemlerinin bileşenleri arasında bir ayrım yapılır</a:t>
            </a:r>
            <a:r>
              <a:rPr lang="tr-TR" sz="1600" dirty="0">
                <a:solidFill>
                  <a:schemeClr val="accent1"/>
                </a:solidFill>
                <a:ea typeface="Noto Sans"/>
                <a:cs typeface="Noto Sans"/>
              </a:rPr>
              <a:t>;</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ea typeface="Noto Sans"/>
                <a:cs typeface="Noto Sans"/>
              </a:rPr>
              <a:t>Ar-Ge (</a:t>
            </a:r>
            <a:r>
              <a:rPr lang="en-US" sz="1600" dirty="0" err="1">
                <a:solidFill>
                  <a:schemeClr val="accent1"/>
                </a:solidFill>
                <a:ea typeface="Noto Sans"/>
                <a:cs typeface="Noto Sans"/>
              </a:rPr>
              <a:t>Araştırma-Geliştirme</a:t>
            </a:r>
            <a:r>
              <a:rPr lang="en-US" sz="1600" dirty="0">
                <a:solidFill>
                  <a:schemeClr val="accent1"/>
                </a:solidFill>
                <a:ea typeface="Noto Sans"/>
                <a:cs typeface="Noto Sans"/>
              </a:rPr>
              <a:t>) ve Ar-Ge dışı yenilikçiler; </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ea typeface="Noto Sans"/>
                <a:cs typeface="Noto Sans"/>
              </a:rPr>
              <a:t>'Tek küreli' ve 'çok küreli' (hibrit) kurumlar; ve </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ea typeface="Noto Sans"/>
                <a:cs typeface="Noto Sans"/>
              </a:rPr>
              <a:t>Bireysel ve kurumsal yenilikçiler. </a:t>
            </a:r>
          </a:p>
          <a:p>
            <a:pPr algn="just">
              <a:spcBef>
                <a:spcPts val="600"/>
              </a:spcBef>
              <a:spcAft>
                <a:spcPts val="600"/>
              </a:spcAft>
            </a:pPr>
            <a:r>
              <a:rPr lang="en-US" sz="1600" dirty="0">
                <a:solidFill>
                  <a:schemeClr val="accent1"/>
                </a:solidFill>
                <a:ea typeface="Noto Sans"/>
                <a:cs typeface="Noto Sans"/>
              </a:rPr>
              <a:t>Bileşenler arasındaki ilişkiler beş ana türde sentezlenmiştir: teknoloji transferi; işbirliği ve çatışma moderasyonu; işbirlikçi liderlik; ikame ve ağ oluşturma.</a:t>
            </a:r>
          </a:p>
          <a:p>
            <a:pPr algn="just">
              <a:spcBef>
                <a:spcPts val="600"/>
              </a:spcBef>
              <a:spcAft>
                <a:spcPts val="600"/>
              </a:spcAft>
            </a:pPr>
            <a:endParaRPr lang="en-US" sz="1400" dirty="0">
              <a:solidFill>
                <a:schemeClr val="accent1"/>
              </a:solidFill>
              <a:ea typeface="Noto Sans" panose="020B0502040504020204" pitchFamily="34" charset="0"/>
              <a:cs typeface="Noto Sans" panose="020B0502040504020204" pitchFamily="34" charset="0"/>
            </a:endParaRPr>
          </a:p>
          <a:p>
            <a:pPr algn="just">
              <a:spcBef>
                <a:spcPts val="600"/>
              </a:spcBef>
              <a:spcAft>
                <a:spcPts val="600"/>
              </a:spcAft>
            </a:pPr>
            <a:endParaRPr lang="en-US" sz="140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8" name="Metin kutusu 7">
            <a:extLst>
              <a:ext uri="{FF2B5EF4-FFF2-40B4-BE49-F238E27FC236}">
                <a16:creationId xmlns:a16="http://schemas.microsoft.com/office/drawing/2014/main" id="{BEE1EE91-7568-BCF3-E942-3EF17E4C87E6}"/>
              </a:ext>
            </a:extLst>
          </p:cNvPr>
          <p:cNvSpPr txBox="1"/>
          <p:nvPr/>
        </p:nvSpPr>
        <p:spPr>
          <a:xfrm>
            <a:off x="7911756" y="4989335"/>
            <a:ext cx="4240080" cy="246221"/>
          </a:xfrm>
          <a:prstGeom prst="rect">
            <a:avLst/>
          </a:prstGeom>
          <a:noFill/>
        </p:spPr>
        <p:txBody>
          <a:bodyPr wrap="square" lIns="91440" tIns="45720" rIns="91440" bIns="45720" anchor="t">
            <a:spAutoFit/>
          </a:bodyPr>
          <a:lstStyle/>
          <a:p>
            <a:pPr algn="ctr"/>
            <a:r>
              <a:rPr lang="tr-TR" sz="1000" dirty="0">
                <a:solidFill>
                  <a:schemeClr val="accent1"/>
                </a:solidFill>
              </a:rPr>
              <a:t>Kaynak: </a:t>
            </a:r>
            <a:r>
              <a:rPr lang="tr-TR" sz="1000" dirty="0">
                <a:solidFill>
                  <a:schemeClr val="accent1"/>
                </a:solidFill>
                <a:effectLst/>
                <a:ea typeface="Noto Sans"/>
                <a:cs typeface="Noto Sans"/>
              </a:rPr>
              <a:t>Triple </a:t>
            </a:r>
            <a:r>
              <a:rPr lang="tr-TR" sz="1000" dirty="0" err="1">
                <a:solidFill>
                  <a:schemeClr val="accent1"/>
                </a:solidFill>
                <a:effectLst/>
                <a:ea typeface="Noto Sans"/>
                <a:cs typeface="Noto Sans"/>
              </a:rPr>
              <a:t>Helix Nijerya tarafından </a:t>
            </a:r>
            <a:r>
              <a:rPr lang="en-US" sz="1000" dirty="0">
                <a:solidFill>
                  <a:schemeClr val="accent1"/>
                </a:solidFill>
                <a:effectLst/>
                <a:ea typeface="Noto Sans"/>
                <a:cs typeface="Noto Sans"/>
              </a:rPr>
              <a:t>Üçlü Sarmal Modelinin Bileşenleri</a:t>
            </a:r>
            <a:endParaRPr lang="tr-TR" sz="1000" dirty="0">
              <a:solidFill>
                <a:schemeClr val="accent1"/>
              </a:solidFill>
              <a:effectLst/>
              <a:ea typeface="Noto Sans"/>
              <a:cs typeface="Noto Sans"/>
            </a:endParaRPr>
          </a:p>
        </p:txBody>
      </p:sp>
      <p:pic>
        <p:nvPicPr>
          <p:cNvPr id="9" name="Resim 8" descr="metin, daire, ekran görüntüsü içeren bir resim&#10;&#10;Açıklama otomatik olarak oluşturuldu">
            <a:extLst>
              <a:ext uri="{FF2B5EF4-FFF2-40B4-BE49-F238E27FC236}">
                <a16:creationId xmlns:a16="http://schemas.microsoft.com/office/drawing/2014/main" id="{A895C0C2-DE43-84E2-3370-B3659BCB5851}"/>
              </a:ext>
            </a:extLst>
          </p:cNvPr>
          <p:cNvPicPr>
            <a:picLocks noChangeAspect="1"/>
          </p:cNvPicPr>
          <p:nvPr/>
        </p:nvPicPr>
        <p:blipFill>
          <a:blip r:embed="rId2">
            <a:extLst>
              <a:ext uri="{28A0092B-C50C-407E-A947-70E740481C1C}">
                <a14:useLocalDpi xmlns:a14="http://schemas.microsoft.com/office/drawing/2010/main" val="0"/>
              </a:ext>
            </a:extLst>
          </a:blip>
          <a:srcRect l="29889" t="1" b="20240"/>
          <a:stretch/>
        </p:blipFill>
        <p:spPr>
          <a:xfrm>
            <a:off x="7484853" y="-710155"/>
            <a:ext cx="8906833" cy="5699489"/>
          </a:xfrm>
          <a:prstGeom prst="rect">
            <a:avLst/>
          </a:prstGeom>
        </p:spPr>
      </p:pic>
    </p:spTree>
    <p:extLst>
      <p:ext uri="{BB962C8B-B14F-4D97-AF65-F5344CB8AC3E}">
        <p14:creationId xmlns:p14="http://schemas.microsoft.com/office/powerpoint/2010/main" val="21943822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A42632-E2C3-6022-6C9A-3EDCDD0E3A18}"/>
            </a:ext>
          </a:extLst>
        </p:cNvPr>
        <p:cNvGrpSpPr/>
        <p:nvPr/>
      </p:nvGrpSpPr>
      <p:grpSpPr>
        <a:xfrm>
          <a:off x="0" y="0"/>
          <a:ext cx="0" cy="0"/>
          <a:chOff x="0" y="0"/>
          <a:chExt cx="0" cy="0"/>
        </a:xfrm>
      </p:grpSpPr>
      <p:sp>
        <p:nvSpPr>
          <p:cNvPr id="3" name="Metin kutusu 2">
            <a:extLst>
              <a:ext uri="{FF2B5EF4-FFF2-40B4-BE49-F238E27FC236}">
                <a16:creationId xmlns:a16="http://schemas.microsoft.com/office/drawing/2014/main" id="{586F5EBB-646D-943C-77DB-121142773468}"/>
              </a:ext>
            </a:extLst>
          </p:cNvPr>
          <p:cNvSpPr txBox="1"/>
          <p:nvPr/>
        </p:nvSpPr>
        <p:spPr>
          <a:xfrm>
            <a:off x="395091" y="180041"/>
            <a:ext cx="10892033" cy="1138773"/>
          </a:xfrm>
          <a:prstGeom prst="rect">
            <a:avLst/>
          </a:prstGeom>
          <a:noFill/>
        </p:spPr>
        <p:txBody>
          <a:bodyPr wrap="square" lIns="91440" tIns="45720" rIns="91440" bIns="45720" anchor="t">
            <a:spAutoFit/>
          </a:bodyPr>
          <a:lstStyle/>
          <a:p>
            <a:r>
              <a:rPr lang="en-US" sz="3400" b="1" dirty="0">
                <a:solidFill>
                  <a:schemeClr val="accent3">
                    <a:lumMod val="75000"/>
                  </a:schemeClr>
                </a:solidFill>
                <a:ea typeface="Noto Sans"/>
                <a:cs typeface="Noto Sans"/>
              </a:rPr>
              <a:t>Büyüme için Ekip Çalışması: </a:t>
            </a:r>
            <a:br>
              <a:rPr lang="en-US" sz="3400" b="1" dirty="0">
                <a:solidFill>
                  <a:schemeClr val="accent3">
                    <a:lumMod val="75000"/>
                  </a:schemeClr>
                </a:solidFill>
                <a:ea typeface="Noto Sans"/>
                <a:cs typeface="Noto Sans"/>
              </a:rPr>
            </a:br>
            <a:r>
              <a:rPr lang="en-US" sz="3400" b="1" dirty="0">
                <a:solidFill>
                  <a:schemeClr val="accent3">
                    <a:lumMod val="75000"/>
                  </a:schemeClr>
                </a:solidFill>
                <a:ea typeface="Noto Sans"/>
                <a:cs typeface="Noto Sans"/>
              </a:rPr>
              <a:t>Çevrimiçi işbirliği ve ekip çalışması araçları</a:t>
            </a:r>
          </a:p>
        </p:txBody>
      </p:sp>
      <p:sp>
        <p:nvSpPr>
          <p:cNvPr id="6" name="Metin kutusu 5">
            <a:extLst>
              <a:ext uri="{FF2B5EF4-FFF2-40B4-BE49-F238E27FC236}">
                <a16:creationId xmlns:a16="http://schemas.microsoft.com/office/drawing/2014/main" id="{56A9C216-DAB6-03D7-27D5-E0EA225C1C44}"/>
              </a:ext>
            </a:extLst>
          </p:cNvPr>
          <p:cNvSpPr txBox="1"/>
          <p:nvPr/>
        </p:nvSpPr>
        <p:spPr>
          <a:xfrm>
            <a:off x="395091" y="1344930"/>
            <a:ext cx="7786884" cy="5293757"/>
          </a:xfrm>
          <a:prstGeom prst="rect">
            <a:avLst/>
          </a:prstGeom>
          <a:noFill/>
        </p:spPr>
        <p:txBody>
          <a:bodyPr wrap="square">
            <a:spAutoFit/>
          </a:bodyPr>
          <a:lstStyle/>
          <a:p>
            <a:pPr algn="just"/>
            <a:r>
              <a:rPr lang="en-US" sz="1600" b="1" dirty="0">
                <a:solidFill>
                  <a:schemeClr val="bg1"/>
                </a:solidFill>
                <a:ea typeface="Noto Sans" panose="020B0502040504020204" pitchFamily="34" charset="0"/>
                <a:cs typeface="Noto Sans" panose="020B0502040504020204" pitchFamily="34" charset="0"/>
              </a:rPr>
              <a:t>Durum 1: GEVŞEK </a:t>
            </a:r>
          </a:p>
          <a:p>
            <a:pPr algn="just"/>
            <a:endParaRPr lang="en-US" sz="1600" dirty="0">
              <a:solidFill>
                <a:schemeClr val="accent1"/>
              </a:solidFill>
              <a:ea typeface="Noto Sans" panose="020B0502040504020204" pitchFamily="34" charset="0"/>
              <a:cs typeface="Noto Sans" panose="020B0502040504020204" pitchFamily="34" charset="0"/>
            </a:endParaRPr>
          </a:p>
          <a:p>
            <a:pPr algn="just"/>
            <a:r>
              <a:rPr lang="en-US" sz="1600" dirty="0">
                <a:solidFill>
                  <a:schemeClr val="accent1"/>
                </a:solidFill>
                <a:ea typeface="Noto Sans" panose="020B0502040504020204" pitchFamily="34" charset="0"/>
                <a:cs typeface="Noto Sans" panose="020B0502040504020204" pitchFamily="34" charset="0"/>
              </a:rPr>
              <a:t>Slack, bulut tabanlı bir dijital işbirliği aracıdır. Bu araç, uzaktaki ekiplerin birbirleriyle ses, video ve/veya mesajlaşma yoluyla anında iletişim kurmasını sağlar. Trello, Dropbox ve Google Drive gibi birçok farklı işbirliği platformuyla entegre olabilir. Kullanıcı dostu arayüzü ve çok yönlü özellikleri ile uzaktan çalışanlar için oldukça kullanışlı bir işbirliği platformudur. Ücretsiz ve pro (ücretli) seçenekleri vardır. Uzak ekipler Slack'i aşağıdaki amaçlar için etkili bir şekilde kullanabilir:</a:t>
            </a:r>
          </a:p>
          <a:p>
            <a:pPr marL="742950" lvl="1" indent="-285750" algn="jus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Ekip iletişimi (ses, video, mesajlaşma)</a:t>
            </a:r>
          </a:p>
          <a:p>
            <a:pPr marL="742950" lvl="1" indent="-285750" algn="jus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Veri ve dosya paylaşımı</a:t>
            </a:r>
          </a:p>
          <a:p>
            <a:pPr marL="742950" lvl="1" indent="-285750" algn="jus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Çevrimiçi toplantılar</a:t>
            </a:r>
          </a:p>
          <a:p>
            <a:pPr marL="742950" lvl="1" indent="-285750" algn="jus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Arşivleme</a:t>
            </a:r>
          </a:p>
          <a:p>
            <a:pPr algn="just"/>
            <a:r>
              <a:rPr lang="en-US" sz="1600" dirty="0">
                <a:solidFill>
                  <a:schemeClr val="accent1"/>
                </a:solidFill>
                <a:ea typeface="Noto Sans" panose="020B0502040504020204" pitchFamily="34" charset="0"/>
                <a:cs typeface="Noto Sans" panose="020B0502040504020204" pitchFamily="34" charset="0"/>
              </a:rPr>
              <a:t>Bu özellikleriyle Slack, uzaktaki ekiplerin bir ofis ortamındaymış gibi birlikte çalışabilmelerini sağlıyor</a:t>
            </a:r>
            <a:r>
              <a:rPr lang="tr-TR" sz="1600" dirty="0">
                <a:solidFill>
                  <a:schemeClr val="accent1"/>
                </a:solidFill>
                <a:ea typeface="Noto Sans" panose="020B0502040504020204" pitchFamily="34" charset="0"/>
                <a:cs typeface="Noto Sans" panose="020B0502040504020204" pitchFamily="34" charset="0"/>
              </a:rPr>
              <a:t>. </a:t>
            </a:r>
          </a:p>
          <a:p>
            <a:pPr marL="742950" lvl="1" indent="-285750" algn="jus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Meslektaşlarla çevrimiçi toplantı fırsatı</a:t>
            </a:r>
            <a:r>
              <a:rPr lang="tr-TR" sz="1600" dirty="0">
                <a:solidFill>
                  <a:schemeClr val="accent1"/>
                </a:solidFill>
                <a:ea typeface="Noto Sans" panose="020B0502040504020204" pitchFamily="34" charset="0"/>
                <a:cs typeface="Noto Sans" panose="020B0502040504020204" pitchFamily="34" charset="0"/>
              </a:rPr>
              <a:t>, </a:t>
            </a:r>
          </a:p>
          <a:p>
            <a:pPr marL="742950" lvl="1" indent="-285750" algn="jus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Meslektaşlarla çevrimiçi işbirliği, ortak proje yönetimi ve tamamlama</a:t>
            </a:r>
            <a:r>
              <a:rPr lang="tr-TR" sz="1600" dirty="0">
                <a:solidFill>
                  <a:schemeClr val="accent1"/>
                </a:solidFill>
                <a:ea typeface="Noto Sans" panose="020B0502040504020204" pitchFamily="34" charset="0"/>
                <a:cs typeface="Noto Sans" panose="020B0502040504020204" pitchFamily="34" charset="0"/>
              </a:rPr>
              <a:t>, </a:t>
            </a:r>
          </a:p>
          <a:p>
            <a:pPr marL="742950" lvl="1" indent="-285750" algn="jus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Meslektaşlardan çevrimiçi iş desteği ve motivasyon alma, Çevrimiçi ürün-hizmet tasarımında görselleştirme desteği ve işbirliği</a:t>
            </a:r>
          </a:p>
          <a:p>
            <a:pPr algn="just"/>
            <a:endParaRPr lang="en-US"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2" name="Rettangolo con angoli arrotondati 12">
            <a:extLst>
              <a:ext uri="{FF2B5EF4-FFF2-40B4-BE49-F238E27FC236}">
                <a16:creationId xmlns:a16="http://schemas.microsoft.com/office/drawing/2014/main" id="{69B102B2-BB17-7345-6A8F-C357C6C1D9A2}"/>
              </a:ext>
            </a:extLst>
          </p:cNvPr>
          <p:cNvSpPr/>
          <p:nvPr/>
        </p:nvSpPr>
        <p:spPr>
          <a:xfrm>
            <a:off x="8756211" y="2035856"/>
            <a:ext cx="2766467" cy="956166"/>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b="0" i="0" dirty="0">
                <a:solidFill>
                  <a:srgbClr val="131313"/>
                </a:solidFill>
                <a:effectLst/>
              </a:rPr>
              <a:t>Bu videoda, günlük görevleri ve projeleri yönetmek için Küçük İşletmeler için Slack'i kullanmayı öğreneceksiniz.</a:t>
            </a:r>
            <a:endParaRPr lang="en-GB" sz="1200" dirty="0">
              <a:solidFill>
                <a:schemeClr val="accent1"/>
              </a:solidFill>
            </a:endParaRPr>
          </a:p>
        </p:txBody>
      </p:sp>
      <p:sp>
        <p:nvSpPr>
          <p:cNvPr id="4" name="Freccia in giù 2">
            <a:extLst>
              <a:ext uri="{FF2B5EF4-FFF2-40B4-BE49-F238E27FC236}">
                <a16:creationId xmlns:a16="http://schemas.microsoft.com/office/drawing/2014/main" id="{A611AA24-BE5B-8419-061C-B22D7C2CBB89}"/>
              </a:ext>
            </a:extLst>
          </p:cNvPr>
          <p:cNvSpPr/>
          <p:nvPr/>
        </p:nvSpPr>
        <p:spPr>
          <a:xfrm>
            <a:off x="9996662" y="3044253"/>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dirty="0"/>
          </a:p>
        </p:txBody>
      </p:sp>
      <p:pic>
        <p:nvPicPr>
          <p:cNvPr id="7" name="Online Media 6" title="Slack Demo 2024 for Small Business - Communication &amp; Project Management">
            <a:hlinkClick r:id="" action="ppaction://media"/>
            <a:extLst>
              <a:ext uri="{FF2B5EF4-FFF2-40B4-BE49-F238E27FC236}">
                <a16:creationId xmlns:a16="http://schemas.microsoft.com/office/drawing/2014/main" id="{8922925F-D57E-DB47-75A1-F7E0CCC64855}"/>
              </a:ext>
            </a:extLst>
          </p:cNvPr>
          <p:cNvPicPr>
            <a:picLocks noRot="1" noChangeAspect="1"/>
          </p:cNvPicPr>
          <p:nvPr>
            <a:videoFile r:link="rId1"/>
          </p:nvPr>
        </p:nvPicPr>
        <p:blipFill>
          <a:blip r:embed="rId3"/>
          <a:stretch>
            <a:fillRect/>
          </a:stretch>
        </p:blipFill>
        <p:spPr>
          <a:xfrm>
            <a:off x="8388721" y="3490878"/>
            <a:ext cx="3826043" cy="2161719"/>
          </a:xfrm>
          <a:prstGeom prst="rect">
            <a:avLst/>
          </a:prstGeom>
        </p:spPr>
      </p:pic>
      <p:sp>
        <p:nvSpPr>
          <p:cNvPr id="9" name="TextBox 8">
            <a:extLst>
              <a:ext uri="{FF2B5EF4-FFF2-40B4-BE49-F238E27FC236}">
                <a16:creationId xmlns:a16="http://schemas.microsoft.com/office/drawing/2014/main" id="{1EF28CAC-C7BC-D7CB-E2C0-C878F9A21013}"/>
              </a:ext>
            </a:extLst>
          </p:cNvPr>
          <p:cNvSpPr txBox="1"/>
          <p:nvPr/>
        </p:nvSpPr>
        <p:spPr>
          <a:xfrm>
            <a:off x="8346498" y="5694144"/>
            <a:ext cx="4241929" cy="400110"/>
          </a:xfrm>
          <a:prstGeom prst="rect">
            <a:avLst/>
          </a:prstGeom>
          <a:noFill/>
        </p:spPr>
        <p:txBody>
          <a:bodyPr wrap="square" rtlCol="0">
            <a:spAutoFit/>
          </a:bodyPr>
          <a:lstStyle/>
          <a:p>
            <a:r>
              <a:rPr lang="en-US" sz="1000" dirty="0">
                <a:solidFill>
                  <a:schemeClr val="accent1"/>
                </a:solidFill>
              </a:rPr>
              <a:t>Kaynak: Küçük İşletmeler için Slack Demo 2024 - The Social Guide tarafından İletişim ve Proje Yönetimi</a:t>
            </a:r>
            <a:endParaRPr lang="en-SI" sz="1000" dirty="0">
              <a:solidFill>
                <a:schemeClr val="accent1"/>
              </a:solidFill>
            </a:endParaRPr>
          </a:p>
        </p:txBody>
      </p:sp>
    </p:spTree>
    <p:extLst>
      <p:ext uri="{BB962C8B-B14F-4D97-AF65-F5344CB8AC3E}">
        <p14:creationId xmlns:p14="http://schemas.microsoft.com/office/powerpoint/2010/main" val="380721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CA0C69-38EB-F628-C0B9-115FE555DB01}"/>
            </a:ext>
          </a:extLst>
        </p:cNvPr>
        <p:cNvGrpSpPr/>
        <p:nvPr/>
      </p:nvGrpSpPr>
      <p:grpSpPr>
        <a:xfrm>
          <a:off x="0" y="0"/>
          <a:ext cx="0" cy="0"/>
          <a:chOff x="0" y="0"/>
          <a:chExt cx="0" cy="0"/>
        </a:xfrm>
      </p:grpSpPr>
      <p:sp>
        <p:nvSpPr>
          <p:cNvPr id="6" name="Metin kutusu 5">
            <a:extLst>
              <a:ext uri="{FF2B5EF4-FFF2-40B4-BE49-F238E27FC236}">
                <a16:creationId xmlns:a16="http://schemas.microsoft.com/office/drawing/2014/main" id="{9301C758-FB94-9295-51BA-36063FB9F245}"/>
              </a:ext>
            </a:extLst>
          </p:cNvPr>
          <p:cNvSpPr txBox="1"/>
          <p:nvPr/>
        </p:nvSpPr>
        <p:spPr>
          <a:xfrm>
            <a:off x="571352" y="397731"/>
            <a:ext cx="10672381" cy="3561681"/>
          </a:xfrm>
          <a:prstGeom prst="rect">
            <a:avLst/>
          </a:prstGeom>
          <a:noFill/>
        </p:spPr>
        <p:txBody>
          <a:bodyPr wrap="square">
            <a:spAutoFit/>
          </a:bodyPr>
          <a:lstStyle/>
          <a:p>
            <a:pPr algn="just">
              <a:spcBef>
                <a:spcPts val="600"/>
              </a:spcBef>
              <a:spcAft>
                <a:spcPts val="600"/>
              </a:spcAft>
            </a:pPr>
            <a:r>
              <a:rPr lang="en-US" sz="1600" b="1" dirty="0">
                <a:solidFill>
                  <a:schemeClr val="bg1"/>
                </a:solidFill>
                <a:ea typeface="Noto Sans" panose="020B0502040504020204" pitchFamily="34" charset="0"/>
                <a:cs typeface="Noto Sans" panose="020B0502040504020204" pitchFamily="34" charset="0"/>
              </a:rPr>
              <a:t>Vaka 2: TRELLO</a:t>
            </a:r>
            <a:endParaRPr lang="en-US" sz="1600" dirty="0">
              <a:solidFill>
                <a:schemeClr val="bg1"/>
              </a:solidFill>
              <a:ea typeface="Noto Sans" panose="020B0502040504020204" pitchFamily="34" charset="0"/>
              <a:cs typeface="Noto Sans" panose="020B0502040504020204" pitchFamily="34" charset="0"/>
            </a:endParaRPr>
          </a:p>
          <a:p>
            <a:pPr algn="just">
              <a:spcBef>
                <a:spcPts val="600"/>
              </a:spcBef>
              <a:spcAft>
                <a:spcPts val="600"/>
              </a:spcAft>
            </a:pPr>
            <a:r>
              <a:rPr lang="en-US" sz="1600" dirty="0">
                <a:solidFill>
                  <a:schemeClr val="accent1"/>
                </a:solidFill>
                <a:ea typeface="Noto Sans" panose="020B0502040504020204" pitchFamily="34" charset="0"/>
                <a:cs typeface="Noto Sans" panose="020B0502040504020204" pitchFamily="34" charset="0"/>
              </a:rPr>
              <a:t>Trello, bulut tabanlı bir çevrimiçi işbirliği platformudur. Ekiplerin uzaktan çalışırken görev paylaşımı ve yönetimi zorluklarının üstesinden gelmeleri için etkili bir araçtır. Proje, iş akışı veya ekip türü ne olursa olsun, Trello işleri düzenli tutmanıza yardımcı olabilir. Hem ücretsiz hem de profesyonel (ücretli) seçenekler sunar. Uzak ekipler Trello'yu aşağıdaki amaçlar için etkili bir şekilde kullanabilir:</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Çevrimiçi görev organizasyonu için yapılacaklar listesi oluşturma,</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Proje ve faaliyet planlaması,</a:t>
            </a:r>
          </a:p>
          <a:p>
            <a:pPr marL="742950" lvl="1" indent="-285750" algn="just">
              <a:spcBef>
                <a:spcPts val="600"/>
              </a:spcBef>
              <a:spcAft>
                <a:spcPts val="600"/>
              </a:spcAft>
              <a:buFont typeface="Arial" panose="020B0604020202020204" pitchFamily="34" charset="0"/>
              <a:buChar char="•"/>
            </a:pPr>
            <a:r>
              <a:rPr lang="en-US" sz="1600" dirty="0">
                <a:solidFill>
                  <a:schemeClr val="accent1"/>
                </a:solidFill>
                <a:ea typeface="Noto Sans" panose="020B0502040504020204" pitchFamily="34" charset="0"/>
                <a:cs typeface="Noto Sans" panose="020B0502040504020204" pitchFamily="34" charset="0"/>
              </a:rPr>
              <a:t>Ekip-görev dağılımının izlenmesi.</a:t>
            </a:r>
          </a:p>
          <a:p>
            <a:pPr algn="just">
              <a:spcBef>
                <a:spcPts val="600"/>
              </a:spcBef>
              <a:spcAft>
                <a:spcPts val="600"/>
              </a:spcAft>
            </a:pPr>
            <a:r>
              <a:rPr lang="en-US" sz="1600" dirty="0">
                <a:solidFill>
                  <a:schemeClr val="accent1"/>
                </a:solidFill>
                <a:ea typeface="Noto Sans" panose="020B0502040504020204" pitchFamily="34" charset="0"/>
                <a:cs typeface="Noto Sans" panose="020B0502040504020204" pitchFamily="34" charset="0"/>
              </a:rPr>
              <a:t>Bu özellikleriyle Trello, uzaktaki ekiplerin bir ofis ortamındaymış gibi birlikte çalışmasına olanak tanır.</a:t>
            </a:r>
          </a:p>
          <a:p>
            <a:pPr algn="just">
              <a:lnSpc>
                <a:spcPct val="150000"/>
              </a:lnSpc>
              <a:spcBef>
                <a:spcPts val="600"/>
              </a:spcBef>
              <a:spcAft>
                <a:spcPts val="600"/>
              </a:spcAft>
            </a:pPr>
            <a:endParaRPr lang="en-US" sz="1600"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2" name="Rettangolo con angoli arrotondati 12">
            <a:extLst>
              <a:ext uri="{FF2B5EF4-FFF2-40B4-BE49-F238E27FC236}">
                <a16:creationId xmlns:a16="http://schemas.microsoft.com/office/drawing/2014/main" id="{684592A5-71B7-813B-D0F2-725624361545}"/>
              </a:ext>
            </a:extLst>
          </p:cNvPr>
          <p:cNvSpPr/>
          <p:nvPr/>
        </p:nvSpPr>
        <p:spPr>
          <a:xfrm>
            <a:off x="1432965" y="3733301"/>
            <a:ext cx="4262567" cy="2501244"/>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200" b="0" i="0" dirty="0">
                <a:solidFill>
                  <a:srgbClr val="131313"/>
                </a:solidFill>
                <a:effectLst/>
              </a:rPr>
              <a:t>Bu videoda, tüm panolarınız için bir yuva olan ve başkalarıyla da işbirliği yapabileceğiniz Trello çalışma alanının temellerini öğreneceksiniz. </a:t>
            </a:r>
          </a:p>
          <a:p>
            <a:pPr algn="ctr"/>
            <a:endParaRPr lang="en-US" sz="1200" b="0" i="0" dirty="0">
              <a:solidFill>
                <a:srgbClr val="131313"/>
              </a:solidFill>
              <a:effectLst/>
            </a:endParaRPr>
          </a:p>
          <a:p>
            <a:r>
              <a:rPr lang="en-US" sz="1200" b="0" i="0" dirty="0">
                <a:solidFill>
                  <a:srgbClr val="131313"/>
                </a:solidFill>
                <a:effectLst/>
              </a:rPr>
              <a:t>Ardından, görevler için bir kapsayıcı olan kendi panonuzu oluşturacaksınız. Bu pano, tüm önemli görevleriniz için kişisel bir gösterge tablosudur. </a:t>
            </a:r>
          </a:p>
          <a:p>
            <a:endParaRPr lang="en-US" sz="1200" dirty="0">
              <a:solidFill>
                <a:srgbClr val="131313"/>
              </a:solidFill>
            </a:endParaRPr>
          </a:p>
          <a:p>
            <a:r>
              <a:rPr lang="en-US" sz="1200" b="0" i="0" dirty="0">
                <a:solidFill>
                  <a:srgbClr val="131313"/>
                </a:solidFill>
                <a:effectLst/>
              </a:rPr>
              <a:t>Ardından, Trello'da zaten yerleşik olan Yapılacaklar-Yapılacaklar sistemini keşfedecek ve ardından birkaç önemli değişiklikle sistemi geliştireceksiniz. Görevlerinizi ve hedeflerinizi temsil etmek için panoya kartlar ekleyecek ve yöneteceksiniz.</a:t>
            </a:r>
            <a:endParaRPr lang="en-GB" sz="1200" dirty="0">
              <a:solidFill>
                <a:schemeClr val="accent1"/>
              </a:solidFill>
            </a:endParaRPr>
          </a:p>
        </p:txBody>
      </p:sp>
      <p:sp>
        <p:nvSpPr>
          <p:cNvPr id="4" name="Freccia in giù 2">
            <a:extLst>
              <a:ext uri="{FF2B5EF4-FFF2-40B4-BE49-F238E27FC236}">
                <a16:creationId xmlns:a16="http://schemas.microsoft.com/office/drawing/2014/main" id="{9C786392-7D4A-4120-BBF3-810960604DF5}"/>
              </a:ext>
            </a:extLst>
          </p:cNvPr>
          <p:cNvSpPr/>
          <p:nvPr/>
        </p:nvSpPr>
        <p:spPr>
          <a:xfrm rot="16200000">
            <a:off x="5804968" y="4722197"/>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pic>
        <p:nvPicPr>
          <p:cNvPr id="5" name="Online Media 4" title="Trello Tutorial in Ten Minutes (How to Use Trello to Get Your Life Together)">
            <a:hlinkClick r:id="" action="ppaction://media"/>
            <a:extLst>
              <a:ext uri="{FF2B5EF4-FFF2-40B4-BE49-F238E27FC236}">
                <a16:creationId xmlns:a16="http://schemas.microsoft.com/office/drawing/2014/main" id="{05F7A2A1-6EED-70BF-F72A-4F3092FAACB8}"/>
              </a:ext>
            </a:extLst>
          </p:cNvPr>
          <p:cNvPicPr>
            <a:picLocks noRot="1" noChangeAspect="1"/>
          </p:cNvPicPr>
          <p:nvPr>
            <a:videoFile r:link="rId1"/>
          </p:nvPr>
        </p:nvPicPr>
        <p:blipFill>
          <a:blip r:embed="rId4"/>
          <a:stretch>
            <a:fillRect/>
          </a:stretch>
        </p:blipFill>
        <p:spPr>
          <a:xfrm>
            <a:off x="6199970" y="3741808"/>
            <a:ext cx="4041830" cy="2283640"/>
          </a:xfrm>
          <a:prstGeom prst="rect">
            <a:avLst/>
          </a:prstGeom>
        </p:spPr>
      </p:pic>
      <p:sp>
        <p:nvSpPr>
          <p:cNvPr id="7" name="TextBox 6">
            <a:extLst>
              <a:ext uri="{FF2B5EF4-FFF2-40B4-BE49-F238E27FC236}">
                <a16:creationId xmlns:a16="http://schemas.microsoft.com/office/drawing/2014/main" id="{CFDCBF16-29E4-EB80-E5DE-12224DCA3529}"/>
              </a:ext>
            </a:extLst>
          </p:cNvPr>
          <p:cNvSpPr txBox="1"/>
          <p:nvPr/>
        </p:nvSpPr>
        <p:spPr>
          <a:xfrm>
            <a:off x="6199970" y="6060159"/>
            <a:ext cx="4241929" cy="400110"/>
          </a:xfrm>
          <a:prstGeom prst="rect">
            <a:avLst/>
          </a:prstGeom>
          <a:noFill/>
        </p:spPr>
        <p:txBody>
          <a:bodyPr wrap="square" rtlCol="0">
            <a:spAutoFit/>
          </a:bodyPr>
          <a:lstStyle/>
          <a:p>
            <a:r>
              <a:rPr lang="en-US" sz="1000" dirty="0">
                <a:solidFill>
                  <a:schemeClr val="accent1"/>
                </a:solidFill>
              </a:rPr>
              <a:t>Kaynak: On Dakikada Trello Eğitimi (Hayatınızı Düzene Sokmak için Trello Nasıl Kullanılır) Kevin </a:t>
            </a:r>
            <a:r>
              <a:rPr lang="en-US" sz="1000" dirty="0" err="1">
                <a:solidFill>
                  <a:schemeClr val="accent1"/>
                </a:solidFill>
              </a:rPr>
              <a:t>Stratver</a:t>
            </a:r>
            <a:endParaRPr lang="en-SI" sz="1000" dirty="0">
              <a:solidFill>
                <a:schemeClr val="accent1"/>
              </a:solidFill>
            </a:endParaRPr>
          </a:p>
        </p:txBody>
      </p:sp>
    </p:spTree>
    <p:extLst>
      <p:ext uri="{BB962C8B-B14F-4D97-AF65-F5344CB8AC3E}">
        <p14:creationId xmlns:p14="http://schemas.microsoft.com/office/powerpoint/2010/main" val="4280148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356935" y="315760"/>
            <a:ext cx="11610475" cy="959822"/>
          </a:xfrm>
        </p:spPr>
        <p:txBody>
          <a:bodyPr>
            <a:normAutofit/>
          </a:bodyPr>
          <a:lstStyle/>
          <a:p>
            <a:r>
              <a:rPr lang="en-US" sz="3400" b="1" dirty="0"/>
              <a:t>1°: </a:t>
            </a:r>
            <a:r>
              <a:rPr lang="tr-TR" sz="3400" b="1" dirty="0"/>
              <a:t>İş </a:t>
            </a:r>
            <a:r>
              <a:rPr lang="en-US" sz="3400" b="1" dirty="0"/>
              <a:t>başarısı </a:t>
            </a:r>
            <a:r>
              <a:rPr lang="tr-TR" sz="3400" b="1" dirty="0"/>
              <a:t>için müzakere stratejileri</a:t>
            </a:r>
          </a:p>
        </p:txBody>
      </p:sp>
      <p:sp>
        <p:nvSpPr>
          <p:cNvPr id="2" name="CasellaDiTesto 1">
            <a:extLst>
              <a:ext uri="{FF2B5EF4-FFF2-40B4-BE49-F238E27FC236}">
                <a16:creationId xmlns:a16="http://schemas.microsoft.com/office/drawing/2014/main" id="{50ABC507-E7F2-965E-C444-0827B238DD41}"/>
              </a:ext>
            </a:extLst>
          </p:cNvPr>
          <p:cNvSpPr txBox="1"/>
          <p:nvPr/>
        </p:nvSpPr>
        <p:spPr>
          <a:xfrm>
            <a:off x="356935" y="1425667"/>
            <a:ext cx="10610461" cy="459165"/>
          </a:xfrm>
          <a:prstGeom prst="rect">
            <a:avLst/>
          </a:prstGeom>
          <a:noFill/>
        </p:spPr>
        <p:txBody>
          <a:bodyPr wrap="square" rtlCol="0">
            <a:spAutoFit/>
          </a:bodyPr>
          <a:lstStyle/>
          <a:p>
            <a:pPr>
              <a:lnSpc>
                <a:spcPct val="150000"/>
              </a:lnSpc>
            </a:pPr>
            <a:r>
              <a:rPr lang="en-US" b="1" dirty="0">
                <a:solidFill>
                  <a:schemeClr val="bg1"/>
                </a:solidFill>
              </a:rPr>
              <a:t>Giriş</a:t>
            </a:r>
            <a:endParaRPr lang="en-US" sz="2000" b="1" dirty="0">
              <a:solidFill>
                <a:schemeClr val="accent3"/>
              </a:solidFill>
            </a:endParaRPr>
          </a:p>
        </p:txBody>
      </p:sp>
      <p:sp>
        <p:nvSpPr>
          <p:cNvPr id="4" name="Metin kutusu 3">
            <a:extLst>
              <a:ext uri="{FF2B5EF4-FFF2-40B4-BE49-F238E27FC236}">
                <a16:creationId xmlns:a16="http://schemas.microsoft.com/office/drawing/2014/main" id="{1D80D5D3-A628-7AE3-C688-713A31CCE45A}"/>
              </a:ext>
            </a:extLst>
          </p:cNvPr>
          <p:cNvSpPr txBox="1"/>
          <p:nvPr/>
        </p:nvSpPr>
        <p:spPr>
          <a:xfrm>
            <a:off x="356935" y="2064285"/>
            <a:ext cx="11032960" cy="338554"/>
          </a:xfrm>
          <a:prstGeom prst="rect">
            <a:avLst/>
          </a:prstGeom>
          <a:noFill/>
        </p:spPr>
        <p:txBody>
          <a:bodyPr wrap="square">
            <a:spAutoFit/>
          </a:bodyPr>
          <a:lstStyle/>
          <a:p>
            <a:pPr algn="just" rtl="0" fontAlgn="base"/>
            <a:r>
              <a:rPr lang="tr-TR" sz="1600" b="0" i="0" u="none" strike="noStrike">
                <a:solidFill>
                  <a:srgbClr val="000000"/>
                </a:solidFill>
                <a:effectLst/>
                <a:latin typeface="Raleway "/>
              </a:rPr>
              <a:t> </a:t>
            </a:r>
            <a:endParaRPr lang="en-US" sz="1600" b="0" i="0">
              <a:solidFill>
                <a:srgbClr val="000000"/>
              </a:solidFill>
              <a:effectLst/>
              <a:latin typeface="Raleway "/>
            </a:endParaRPr>
          </a:p>
        </p:txBody>
      </p:sp>
      <p:sp>
        <p:nvSpPr>
          <p:cNvPr id="6" name="Metin kutusu 5">
            <a:extLst>
              <a:ext uri="{FF2B5EF4-FFF2-40B4-BE49-F238E27FC236}">
                <a16:creationId xmlns:a16="http://schemas.microsoft.com/office/drawing/2014/main" id="{53E3B81F-3FEE-310F-5DF4-A456E257BC60}"/>
              </a:ext>
            </a:extLst>
          </p:cNvPr>
          <p:cNvSpPr txBox="1"/>
          <p:nvPr/>
        </p:nvSpPr>
        <p:spPr>
          <a:xfrm>
            <a:off x="356936" y="2016013"/>
            <a:ext cx="8607978" cy="2462213"/>
          </a:xfrm>
          <a:prstGeom prst="rect">
            <a:avLst/>
          </a:prstGeom>
          <a:noFill/>
        </p:spPr>
        <p:txBody>
          <a:bodyPr wrap="square" lIns="91440" tIns="45720" rIns="91440" bIns="45720" anchor="t">
            <a:spAutoFit/>
          </a:bodyPr>
          <a:lstStyle/>
          <a:p>
            <a:pPr algn="just">
              <a:spcBef>
                <a:spcPts val="600"/>
              </a:spcBef>
              <a:spcAft>
                <a:spcPts val="600"/>
              </a:spcAft>
            </a:pPr>
            <a:r>
              <a:rPr lang="en-US" sz="1600" dirty="0">
                <a:solidFill>
                  <a:schemeClr val="accent1"/>
                </a:solidFill>
              </a:rPr>
              <a:t>Bu bölüm, etkili müzakere yoluyla iş başarısı elde etmek için gerekli beceri ve stratejileri tanıtmaktadır. Gerçek dünyadaki iş senaryolarına doğrudan uygulanabilecek pratik tekniklere odaklanarak temel müzakere ilkelerini kapsar. </a:t>
            </a:r>
            <a:endParaRPr lang="tr-TR" sz="1600" dirty="0">
              <a:solidFill>
                <a:schemeClr val="accent1"/>
              </a:solidFill>
            </a:endParaRPr>
          </a:p>
          <a:p>
            <a:pPr algn="just">
              <a:spcBef>
                <a:spcPts val="600"/>
              </a:spcBef>
              <a:spcAft>
                <a:spcPts val="600"/>
              </a:spcAft>
            </a:pPr>
            <a:r>
              <a:rPr lang="en-US" sz="1600" dirty="0">
                <a:solidFill>
                  <a:schemeClr val="accent1"/>
                </a:solidFill>
              </a:rPr>
              <a:t>Müzakerelere stratejik olarak nasıl yaklaşılacağı konusunda içgörü kazanacak, tartışmaları ve çatışmaları yönetmek için taktikler öğrenecek ve karşılıklı yarar sağlayan anlaşmalar hazırlama konusunda ustalaşacaksınız. Bu bölümün temel bileşenlerinden biri, müzakere teorisinde çok önemli bir kavram olan Müzakere Edilen Anlaşmaya En İyi Alternatif (BATNA) modelinin geliştirilmesidir. Alternatiflerinizi belirlemeyi ve güçlendirmeyi öğrenecek, böylece kendinize güvenen ve güçlü bir konumdan müzakere yapabileceksiniz. </a:t>
            </a:r>
            <a:endParaRPr lang="en-US" sz="1600" u="sng" dirty="0">
              <a:solidFill>
                <a:schemeClr val="accent1"/>
              </a:solidFill>
              <a:highlight>
                <a:srgbClr val="FFFF00"/>
              </a:highlight>
            </a:endParaRPr>
          </a:p>
        </p:txBody>
      </p:sp>
      <p:pic>
        <p:nvPicPr>
          <p:cNvPr id="7" name="Resim 6" descr="sanat, origami içeren bir resim&#10;&#10;Açıklama otomatik olarak oluşturuldu">
            <a:extLst>
              <a:ext uri="{FF2B5EF4-FFF2-40B4-BE49-F238E27FC236}">
                <a16:creationId xmlns:a16="http://schemas.microsoft.com/office/drawing/2014/main" id="{5FD5DE1D-8C7B-399F-327D-5AD9C3AD3C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3415" y="2128741"/>
            <a:ext cx="8407573" cy="4729259"/>
          </a:xfrm>
          <a:prstGeom prst="rect">
            <a:avLst/>
          </a:prstGeom>
        </p:spPr>
      </p:pic>
      <p:sp>
        <p:nvSpPr>
          <p:cNvPr id="9" name="Metin kutusu 8">
            <a:extLst>
              <a:ext uri="{FF2B5EF4-FFF2-40B4-BE49-F238E27FC236}">
                <a16:creationId xmlns:a16="http://schemas.microsoft.com/office/drawing/2014/main" id="{D9793032-BD9B-DF29-685F-53FE15FF9FC2}"/>
              </a:ext>
            </a:extLst>
          </p:cNvPr>
          <p:cNvSpPr txBox="1"/>
          <p:nvPr/>
        </p:nvSpPr>
        <p:spPr>
          <a:xfrm>
            <a:off x="7703740" y="6349810"/>
            <a:ext cx="4818017" cy="246221"/>
          </a:xfrm>
          <a:prstGeom prst="rect">
            <a:avLst/>
          </a:prstGeom>
          <a:noFill/>
        </p:spPr>
        <p:txBody>
          <a:bodyPr wrap="square">
            <a:spAutoFit/>
          </a:bodyPr>
          <a:lstStyle/>
          <a:p>
            <a:pPr algn="ctr"/>
            <a:r>
              <a:rPr lang="en-US" sz="1000" dirty="0">
                <a:solidFill>
                  <a:schemeClr val="accent1"/>
                </a:solidFill>
              </a:rPr>
              <a:t>Resim </a:t>
            </a:r>
            <a:r>
              <a:rPr lang="tr-TR" sz="1000" dirty="0">
                <a:solidFill>
                  <a:schemeClr val="accent1"/>
                </a:solidFill>
              </a:rPr>
              <a:t>kaynağı: Istockphoto.com'dan satın alınmıştır</a:t>
            </a:r>
          </a:p>
        </p:txBody>
      </p:sp>
    </p:spTree>
    <p:extLst>
      <p:ext uri="{BB962C8B-B14F-4D97-AF65-F5344CB8AC3E}">
        <p14:creationId xmlns:p14="http://schemas.microsoft.com/office/powerpoint/2010/main" val="4697635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0780A2-02F1-7835-290B-1CF882EF695A}"/>
            </a:ext>
          </a:extLst>
        </p:cNvPr>
        <p:cNvGrpSpPr/>
        <p:nvPr/>
      </p:nvGrpSpPr>
      <p:grpSpPr>
        <a:xfrm>
          <a:off x="0" y="0"/>
          <a:ext cx="0" cy="0"/>
          <a:chOff x="0" y="0"/>
          <a:chExt cx="0" cy="0"/>
        </a:xfrm>
      </p:grpSpPr>
      <p:sp>
        <p:nvSpPr>
          <p:cNvPr id="6" name="Metin kutusu 5">
            <a:extLst>
              <a:ext uri="{FF2B5EF4-FFF2-40B4-BE49-F238E27FC236}">
                <a16:creationId xmlns:a16="http://schemas.microsoft.com/office/drawing/2014/main" id="{B218F0BF-FDD8-F85C-79C8-5DBC86AF8057}"/>
              </a:ext>
            </a:extLst>
          </p:cNvPr>
          <p:cNvSpPr txBox="1"/>
          <p:nvPr/>
        </p:nvSpPr>
        <p:spPr>
          <a:xfrm>
            <a:off x="298301" y="631622"/>
            <a:ext cx="11026385" cy="2616101"/>
          </a:xfrm>
          <a:prstGeom prst="rect">
            <a:avLst/>
          </a:prstGeom>
          <a:noFill/>
        </p:spPr>
        <p:txBody>
          <a:bodyPr wrap="square" lIns="91440" tIns="45720" rIns="91440" bIns="45720" anchor="t">
            <a:spAutoFit/>
          </a:bodyPr>
          <a:lstStyle/>
          <a:p>
            <a:pPr algn="just">
              <a:spcBef>
                <a:spcPts val="600"/>
              </a:spcBef>
              <a:spcAft>
                <a:spcPts val="600"/>
              </a:spcAft>
            </a:pPr>
            <a:r>
              <a:rPr lang="en-US" sz="1600" b="1" dirty="0">
                <a:solidFill>
                  <a:schemeClr val="bg1"/>
                </a:solidFill>
                <a:ea typeface="Noto Sans"/>
                <a:cs typeface="Noto Sans"/>
              </a:rPr>
              <a:t>Vaka 3: Dünya Saati Arkadaşı </a:t>
            </a:r>
          </a:p>
          <a:p>
            <a:pPr algn="just">
              <a:spcBef>
                <a:spcPts val="600"/>
              </a:spcBef>
              <a:spcAft>
                <a:spcPts val="600"/>
              </a:spcAft>
            </a:pPr>
            <a:r>
              <a:rPr lang="en-US" sz="1600" dirty="0">
                <a:solidFill>
                  <a:schemeClr val="accent1"/>
                </a:solidFill>
                <a:ea typeface="Noto Sans"/>
                <a:cs typeface="Noto Sans"/>
              </a:rPr>
              <a:t>Bu </a:t>
            </a:r>
            <a:r>
              <a:rPr lang="tr-TR" sz="1600" dirty="0" err="1">
                <a:solidFill>
                  <a:schemeClr val="accent1"/>
                </a:solidFill>
                <a:ea typeface="Noto Sans"/>
                <a:cs typeface="Noto Sans"/>
              </a:rPr>
              <a:t>araç</a:t>
            </a:r>
            <a:r>
              <a:rPr lang="en-US" sz="1600" dirty="0">
                <a:solidFill>
                  <a:schemeClr val="accent1"/>
                </a:solidFill>
                <a:ea typeface="Noto Sans"/>
                <a:cs typeface="Noto Sans"/>
              </a:rPr>
              <a:t>, farklı ülkelerden çalışan uzak ekipler için kullanışlı bir araçtır. Uzaktan çalışma ile zaman ve mekandan bağımsız olarak çalışmak daha belirgin hale geldi. Buna ek olarak, coğrafi olarak uzak müşterilerle çalışmak her zamankinden daha yaygın hale geldi. Uzak ekiplerin (farklı ülkelerden) zorlandığı konulardan biri de toplantı saatlerindeki zaman farkı sorunudur. Bazen ülkelerin saat dilimlerindeki bir değişiklik, fark edilmeden planlanan toplantıların saatlerinde de bir kaymaya yol açabilir. İşte bu noktada World Time Buddy bu soruna bir çözüm olarak devreye giriyor.</a:t>
            </a:r>
          </a:p>
          <a:p>
            <a:pPr algn="just">
              <a:spcBef>
                <a:spcPts val="600"/>
              </a:spcBef>
              <a:spcAft>
                <a:spcPts val="600"/>
              </a:spcAft>
            </a:pPr>
            <a:r>
              <a:rPr lang="en-US" sz="1600" dirty="0">
                <a:solidFill>
                  <a:schemeClr val="accent1"/>
                </a:solidFill>
                <a:ea typeface="Noto Sans"/>
                <a:cs typeface="Noto Sans"/>
              </a:rPr>
              <a:t>Dikkatlice düşünülmüş tasarım, bir bakışta birden fazla zaman dilimini zahmetsizce karşılaştırmanıza, konferans görüşmeleri, web seminerleri, uluslararası telefon görüşmeleri ve web toplantıları planlamanıza olanak tanır. Ayrıca iş seyahati ve piyasa saatlerinin takibine de yardımcı olur.</a:t>
            </a:r>
            <a:endParaRPr lang="en-US" sz="1600" dirty="0">
              <a:solidFill>
                <a:schemeClr val="accent1"/>
              </a:solidFill>
              <a:latin typeface="Noto Sans"/>
              <a:ea typeface="Noto Sans"/>
              <a:cs typeface="Noto Sans"/>
            </a:endParaRPr>
          </a:p>
        </p:txBody>
      </p:sp>
      <p:sp>
        <p:nvSpPr>
          <p:cNvPr id="2" name="Rettangolo con angoli arrotondati 12">
            <a:extLst>
              <a:ext uri="{FF2B5EF4-FFF2-40B4-BE49-F238E27FC236}">
                <a16:creationId xmlns:a16="http://schemas.microsoft.com/office/drawing/2014/main" id="{B5952D1D-A8C9-B49E-A1AF-DA3974797613}"/>
              </a:ext>
            </a:extLst>
          </p:cNvPr>
          <p:cNvSpPr/>
          <p:nvPr/>
        </p:nvSpPr>
        <p:spPr>
          <a:xfrm>
            <a:off x="2777607" y="4169618"/>
            <a:ext cx="3033886" cy="1182980"/>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b="0" i="0" dirty="0">
                <a:solidFill>
                  <a:srgbClr val="131313"/>
                </a:solidFill>
                <a:effectLst/>
              </a:rPr>
              <a:t>Bu videoda, başka bir ülkede tam olarak hangi gün ve saatin olduğunu görmek için World Time Buddy aracını kullanmayı öğreneceksiniz. </a:t>
            </a:r>
            <a:endParaRPr lang="en-GB" sz="1200" dirty="0">
              <a:solidFill>
                <a:schemeClr val="accent1"/>
              </a:solidFill>
            </a:endParaRPr>
          </a:p>
        </p:txBody>
      </p:sp>
      <p:sp>
        <p:nvSpPr>
          <p:cNvPr id="3" name="Freccia in giù 2">
            <a:extLst>
              <a:ext uri="{FF2B5EF4-FFF2-40B4-BE49-F238E27FC236}">
                <a16:creationId xmlns:a16="http://schemas.microsoft.com/office/drawing/2014/main" id="{100E9790-99F7-7B65-3118-D7FA046B7FC0}"/>
              </a:ext>
            </a:extLst>
          </p:cNvPr>
          <p:cNvSpPr/>
          <p:nvPr/>
        </p:nvSpPr>
        <p:spPr>
          <a:xfrm rot="16200000">
            <a:off x="5953217" y="4581384"/>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sp>
        <p:nvSpPr>
          <p:cNvPr id="7" name="TextBox 6">
            <a:extLst>
              <a:ext uri="{FF2B5EF4-FFF2-40B4-BE49-F238E27FC236}">
                <a16:creationId xmlns:a16="http://schemas.microsoft.com/office/drawing/2014/main" id="{4E17CA90-BFF0-969A-491C-788DE62004F7}"/>
              </a:ext>
            </a:extLst>
          </p:cNvPr>
          <p:cNvSpPr txBox="1"/>
          <p:nvPr/>
        </p:nvSpPr>
        <p:spPr>
          <a:xfrm>
            <a:off x="6481620" y="6151382"/>
            <a:ext cx="6096000" cy="246221"/>
          </a:xfrm>
          <a:prstGeom prst="rect">
            <a:avLst/>
          </a:prstGeom>
          <a:noFill/>
        </p:spPr>
        <p:txBody>
          <a:bodyPr wrap="square">
            <a:spAutoFit/>
          </a:bodyPr>
          <a:lstStyle/>
          <a:p>
            <a:r>
              <a:rPr lang="en-US" sz="1000" dirty="0">
                <a:solidFill>
                  <a:schemeClr val="accent1"/>
                </a:solidFill>
              </a:rPr>
              <a:t>Kaynak: Marsha Sortino'dan Dünya Saati Buddy</a:t>
            </a:r>
          </a:p>
        </p:txBody>
      </p:sp>
      <p:pic>
        <p:nvPicPr>
          <p:cNvPr id="8" name="Online Media 7" title="World Time Buddy">
            <a:hlinkClick r:id="" action="ppaction://media"/>
            <a:extLst>
              <a:ext uri="{FF2B5EF4-FFF2-40B4-BE49-F238E27FC236}">
                <a16:creationId xmlns:a16="http://schemas.microsoft.com/office/drawing/2014/main" id="{3AF59E6F-A70F-86F2-CC2D-F49071B0FEA2}"/>
              </a:ext>
            </a:extLst>
          </p:cNvPr>
          <p:cNvPicPr>
            <a:picLocks noRot="1" noChangeAspect="1"/>
          </p:cNvPicPr>
          <p:nvPr>
            <a:videoFile r:link="rId1"/>
          </p:nvPr>
        </p:nvPicPr>
        <p:blipFill>
          <a:blip r:embed="rId3"/>
          <a:stretch>
            <a:fillRect/>
          </a:stretch>
        </p:blipFill>
        <p:spPr>
          <a:xfrm>
            <a:off x="6481620" y="3433149"/>
            <a:ext cx="4700730" cy="2655918"/>
          </a:xfrm>
          <a:prstGeom prst="rect">
            <a:avLst/>
          </a:prstGeom>
        </p:spPr>
      </p:pic>
    </p:spTree>
    <p:extLst>
      <p:ext uri="{BB962C8B-B14F-4D97-AF65-F5344CB8AC3E}">
        <p14:creationId xmlns:p14="http://schemas.microsoft.com/office/powerpoint/2010/main" val="3538641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1F8E3-6490-CCE0-702E-12652D8D8455}"/>
            </a:ext>
          </a:extLst>
        </p:cNvPr>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7AB3EC40-FBC2-6BFF-CD31-D0C66DF9969A}"/>
              </a:ext>
            </a:extLst>
          </p:cNvPr>
          <p:cNvSpPr>
            <a:spLocks noGrp="1"/>
          </p:cNvSpPr>
          <p:nvPr>
            <p:ph idx="1"/>
          </p:nvPr>
        </p:nvSpPr>
        <p:spPr>
          <a:xfrm>
            <a:off x="272423" y="1350583"/>
            <a:ext cx="11392039" cy="4221542"/>
          </a:xfrm>
        </p:spPr>
        <p:txBody>
          <a:bodyPr vert="horz" lIns="91440" tIns="45720" rIns="91440" bIns="45720" rtlCol="0" anchor="t">
            <a:noAutofit/>
          </a:bodyPr>
          <a:lstStyle/>
          <a:p>
            <a:pPr marL="0" indent="0" algn="just">
              <a:lnSpc>
                <a:spcPct val="150000"/>
              </a:lnSpc>
              <a:buNone/>
            </a:pPr>
            <a:r>
              <a:rPr lang="it-IT" sz="1600" dirty="0"/>
              <a:t>Kısa açıklama </a:t>
            </a:r>
          </a:p>
          <a:p>
            <a:pPr marL="0" indent="0" algn="just">
              <a:lnSpc>
                <a:spcPct val="100000"/>
              </a:lnSpc>
              <a:buNone/>
            </a:pPr>
            <a:r>
              <a:rPr lang="en-US" sz="1600" dirty="0">
                <a:hlinkClick r:id="rId3">
                  <a:extLst>
                    <a:ext uri="{A12FA001-AC4F-418D-AE19-62706E023703}">
                      <ahyp:hlinkClr xmlns:ahyp="http://schemas.microsoft.com/office/drawing/2018/hyperlinkcolor" val="tx"/>
                    </a:ext>
                  </a:extLst>
                </a:hlinkClick>
              </a:rPr>
              <a:t>ChatGPT-4</a:t>
            </a:r>
            <a:r>
              <a:rPr lang="en-US" sz="1600" b="0" dirty="0">
                <a:solidFill>
                  <a:schemeClr val="accent1"/>
                </a:solidFill>
              </a:rPr>
              <a:t>, OpenAI'nin ChatGPT serisindeki dördüncü nesil modeldir ve istemlere dayalı olarak insan benzeri metin yanıtları oluşturmak için tasarlanmış büyük bir dil modelidir. Anlama, muhakeme, bağlamsal farkındalık ve yaratıcılık alanlarındaki geliştirmelerle ChatGPT-3 ve 3.5 dahil olmak üzere önceki sürümlerin üzerine inşa edilmiştir</a:t>
            </a:r>
            <a:endParaRPr lang="it-IT" sz="1600" b="0" dirty="0">
              <a:solidFill>
                <a:schemeClr val="accent1"/>
              </a:solidFill>
            </a:endParaRPr>
          </a:p>
          <a:p>
            <a:pPr marL="0" indent="0" algn="just">
              <a:lnSpc>
                <a:spcPct val="100000"/>
              </a:lnSpc>
              <a:buNone/>
            </a:pPr>
            <a:r>
              <a:rPr lang="en-US" sz="1600" b="0" dirty="0">
                <a:solidFill>
                  <a:schemeClr val="accent1"/>
                </a:solidFill>
              </a:rPr>
              <a:t>ChatGPT-4 çeşitli şekillerde ağ müzakereleri için değerli bir araç olabilir:</a:t>
            </a:r>
            <a:endParaRPr lang="tr-TR" sz="1600" b="0" dirty="0">
              <a:solidFill>
                <a:schemeClr val="accent1"/>
              </a:solidFill>
            </a:endParaRPr>
          </a:p>
          <a:p>
            <a:pPr marL="742950" lvl="1" indent="-285750" algn="just">
              <a:lnSpc>
                <a:spcPct val="100000"/>
              </a:lnSpc>
              <a:buFont typeface="Arial" panose="020B0604020202020204" pitchFamily="34" charset="0"/>
              <a:buChar char="•"/>
            </a:pPr>
            <a:r>
              <a:rPr kumimoji="0" lang="en-US" sz="1600" i="0" strike="noStrike" kern="1200" cap="none" spc="0" normalizeH="0" baseline="0" noProof="0" dirty="0">
                <a:ln>
                  <a:noFill/>
                </a:ln>
                <a:solidFill>
                  <a:schemeClr val="accent1"/>
                </a:solidFill>
                <a:effectLst/>
                <a:uLnTx/>
                <a:uFillTx/>
                <a:ea typeface="+mn-ea"/>
                <a:cs typeface="+mn-cs"/>
              </a:rPr>
              <a:t>Hazırlık ve Araştırma: </a:t>
            </a:r>
            <a:r>
              <a:rPr kumimoji="0" lang="en-US" sz="1600" b="0" i="0" strike="noStrike" kern="1200" cap="none" spc="0" normalizeH="0" baseline="0" noProof="0" dirty="0">
                <a:ln>
                  <a:noFill/>
                </a:ln>
                <a:solidFill>
                  <a:schemeClr val="accent1"/>
                </a:solidFill>
                <a:effectLst/>
                <a:uLnTx/>
                <a:uFillTx/>
                <a:ea typeface="+mn-ea"/>
                <a:cs typeface="+mn-cs"/>
              </a:rPr>
              <a:t>Müzakere edeceğiniz kişi veya kuruluşlar hakkında bilgi </a:t>
            </a:r>
            <a:r>
              <a:rPr kumimoji="0" lang="tr-TR" sz="1600" b="0" i="0" strike="noStrike" kern="1200" cap="none" spc="0" normalizeH="0" baseline="0" noProof="0" dirty="0">
                <a:ln>
                  <a:noFill/>
                </a:ln>
                <a:solidFill>
                  <a:schemeClr val="accent1"/>
                </a:solidFill>
                <a:effectLst/>
                <a:uLnTx/>
                <a:uFillTx/>
                <a:ea typeface="+mn-ea"/>
                <a:cs typeface="+mn-cs"/>
              </a:rPr>
              <a:t>toplamanıza</a:t>
            </a:r>
            <a:r>
              <a:rPr kumimoji="0" lang="en-US" sz="1600" b="0" i="0" strike="noStrike" kern="1200" cap="none" spc="0" normalizeH="0" baseline="0" noProof="0" dirty="0">
                <a:ln>
                  <a:noFill/>
                </a:ln>
                <a:solidFill>
                  <a:schemeClr val="accent1"/>
                </a:solidFill>
                <a:effectLst/>
                <a:uLnTx/>
                <a:uFillTx/>
                <a:ea typeface="+mn-ea"/>
                <a:cs typeface="+mn-cs"/>
              </a:rPr>
              <a:t> yardımcı olabilir. Geçmişlerini, ilgi alanlarını ve önceki müzakerelerini anlamak için kullanabilirsiniz, bu da yaklaşımınızı şekillendirebilir</a:t>
            </a:r>
            <a:r>
              <a:rPr lang="en-US" sz="1600" b="0" dirty="0">
                <a:solidFill>
                  <a:schemeClr val="accent1"/>
                </a:solidFill>
              </a:rPr>
              <a:t>.</a:t>
            </a:r>
            <a:endParaRPr lang="tr-TR" sz="1600" b="0" i="0" strike="noStrike" kern="1200" cap="none" spc="0" normalizeH="0" baseline="0" noProof="0" dirty="0">
              <a:ln>
                <a:noFill/>
              </a:ln>
              <a:solidFill>
                <a:schemeClr val="accent1"/>
              </a:solidFill>
              <a:effectLst/>
              <a:uLnTx/>
              <a:uFillTx/>
            </a:endParaRPr>
          </a:p>
          <a:p>
            <a:pPr marL="742950" lvl="1" indent="-285750" algn="just">
              <a:lnSpc>
                <a:spcPct val="100000"/>
              </a:lnSpc>
              <a:buFont typeface="Arial" panose="020B0604020202020204" pitchFamily="34" charset="0"/>
              <a:buChar char="•"/>
            </a:pPr>
            <a:r>
              <a:rPr kumimoji="0" lang="en-US" sz="1600" i="0" strike="noStrike" kern="1200" cap="none" spc="0" normalizeH="0" baseline="0" noProof="0" dirty="0">
                <a:ln>
                  <a:noFill/>
                </a:ln>
                <a:solidFill>
                  <a:schemeClr val="accent1"/>
                </a:solidFill>
                <a:effectLst/>
                <a:uLnTx/>
                <a:uFillTx/>
                <a:ea typeface="+mn-ea"/>
                <a:cs typeface="+mn-cs"/>
              </a:rPr>
              <a:t>Rol Oynama Senaryoları: </a:t>
            </a:r>
            <a:r>
              <a:rPr kumimoji="0" lang="en-US" sz="1600" b="0" i="0" strike="noStrike" kern="1200" cap="none" spc="0" normalizeH="0" baseline="0" noProof="0" dirty="0">
                <a:ln>
                  <a:noFill/>
                </a:ln>
                <a:solidFill>
                  <a:schemeClr val="accent1"/>
                </a:solidFill>
                <a:effectLst/>
                <a:uLnTx/>
                <a:uFillTx/>
                <a:ea typeface="+mn-ea"/>
                <a:cs typeface="+mn-cs"/>
              </a:rPr>
              <a:t>ChatGPT-4 ile müzakere senaryolarını simüle edebilirsiniz. Her iki taraf olarak rol yaparak, argümanlarınızı, yanıtlarınızı ve stratejilerinizi güvenli bir ortamda uygulayabilir ve güven oluşturmanıza yardımcı olabilirsiniz. Mesaj Hazırlama: İster e-postalar, teklifler veya sosyal yardım için mesajlar hazırlamanız gereksin, ChatGPT-4 hedeflerinizi ve niyetlerinizi etkili bir şekilde ileten net, ikna edici iletişim oluşturmanıza yardımcı olabilir</a:t>
            </a:r>
            <a:r>
              <a:rPr lang="tr-TR" sz="1600" b="0" dirty="0">
                <a:solidFill>
                  <a:schemeClr val="accent1"/>
                </a:solidFill>
              </a:rPr>
              <a:t>.</a:t>
            </a:r>
            <a:endParaRPr lang="it-IT" sz="1600" b="0" dirty="0">
              <a:solidFill>
                <a:schemeClr val="accent1"/>
              </a:solidFill>
            </a:endParaRPr>
          </a:p>
        </p:txBody>
      </p:sp>
      <p:sp>
        <p:nvSpPr>
          <p:cNvPr id="5" name="CasellaDiTesto 8">
            <a:extLst>
              <a:ext uri="{FF2B5EF4-FFF2-40B4-BE49-F238E27FC236}">
                <a16:creationId xmlns:a16="http://schemas.microsoft.com/office/drawing/2014/main" id="{57FDE1B0-0999-D588-3678-14748739C199}"/>
              </a:ext>
            </a:extLst>
          </p:cNvPr>
          <p:cNvSpPr txBox="1"/>
          <p:nvPr/>
        </p:nvSpPr>
        <p:spPr>
          <a:xfrm>
            <a:off x="179917" y="417645"/>
            <a:ext cx="12505266" cy="61555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400" b="1" dirty="0">
                <a:solidFill>
                  <a:srgbClr val="0E9094"/>
                </a:solidFill>
                <a:cs typeface="Segoe UI"/>
              </a:rPr>
              <a:t> Pratik uygulamalar için yapay zeka araçları: ChatGPT-4 </a:t>
            </a:r>
          </a:p>
        </p:txBody>
      </p:sp>
    </p:spTree>
    <p:extLst>
      <p:ext uri="{BB962C8B-B14F-4D97-AF65-F5344CB8AC3E}">
        <p14:creationId xmlns:p14="http://schemas.microsoft.com/office/powerpoint/2010/main" val="26536471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341614-3AD2-B8B5-B4E3-455EBBF77C52}"/>
            </a:ext>
          </a:extLst>
        </p:cNvPr>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FB173DE2-6032-FDE9-F47C-366EE688A076}"/>
              </a:ext>
            </a:extLst>
          </p:cNvPr>
          <p:cNvSpPr>
            <a:spLocks noGrp="1"/>
          </p:cNvSpPr>
          <p:nvPr>
            <p:ph idx="1"/>
          </p:nvPr>
        </p:nvSpPr>
        <p:spPr>
          <a:xfrm>
            <a:off x="179917" y="1809246"/>
            <a:ext cx="8622338" cy="5382070"/>
          </a:xfrm>
        </p:spPr>
        <p:txBody>
          <a:bodyPr vert="horz" lIns="91440" tIns="45720" rIns="91440" bIns="45720" rtlCol="0" anchor="t">
            <a:normAutofit/>
          </a:bodyPr>
          <a:lstStyle/>
          <a:p>
            <a:pPr marL="742950" lvl="1" indent="-285750" algn="just">
              <a:lnSpc>
                <a:spcPct val="100000"/>
              </a:lnSpc>
              <a:spcBef>
                <a:spcPts val="600"/>
              </a:spcBef>
              <a:spcAft>
                <a:spcPts val="600"/>
              </a:spcAft>
              <a:buFont typeface="Arial" panose="020B0604020202020204" pitchFamily="34" charset="0"/>
              <a:buChar char="•"/>
            </a:pPr>
            <a:r>
              <a:rPr kumimoji="0" lang="en-US" sz="1600" i="0" strike="noStrike" kern="1200" cap="none" spc="0" normalizeH="0" baseline="0" noProof="0" dirty="0">
                <a:ln>
                  <a:noFill/>
                </a:ln>
                <a:solidFill>
                  <a:schemeClr val="accent1"/>
                </a:solidFill>
                <a:effectLst/>
                <a:uLnTx/>
                <a:uFillTx/>
                <a:ea typeface="+mn-ea"/>
                <a:cs typeface="+mn-cs"/>
              </a:rPr>
              <a:t>Strateji Geliştirme: </a:t>
            </a:r>
            <a:r>
              <a:rPr kumimoji="0" lang="en-US" sz="1600" b="0" i="0" strike="noStrike" kern="1200" cap="none" spc="0" normalizeH="0" baseline="0" noProof="0" dirty="0">
                <a:ln>
                  <a:noFill/>
                </a:ln>
                <a:solidFill>
                  <a:schemeClr val="accent1"/>
                </a:solidFill>
                <a:effectLst/>
                <a:uLnTx/>
                <a:uFillTx/>
                <a:ea typeface="+mn-ea"/>
                <a:cs typeface="+mn-cs"/>
              </a:rPr>
              <a:t>Beyin fırtınası yapmanıza ve müzakere stratejilerini geliştirmenize yardımcı olabilir. Potansiyel yaklaşımları tartışabilir, olası itirazları belirleyebilir ve her iki tarafa da fayda sağlayan kazan-kazan çözümlerini keşfedebilirsiniz.</a:t>
            </a:r>
            <a:endParaRPr kumimoji="0" lang="tr-TR" sz="1600" b="0" i="0" strike="noStrike" kern="1200" cap="none" spc="0" normalizeH="0" baseline="0" noProof="0" dirty="0">
              <a:ln>
                <a:noFill/>
              </a:ln>
              <a:solidFill>
                <a:schemeClr val="accent1"/>
              </a:solidFill>
              <a:effectLst/>
              <a:uLnTx/>
              <a:uFillTx/>
              <a:ea typeface="+mn-ea"/>
              <a:cs typeface="+mn-cs"/>
            </a:endParaRPr>
          </a:p>
          <a:p>
            <a:pPr marL="742950" lvl="1" indent="-285750" algn="just">
              <a:lnSpc>
                <a:spcPct val="100000"/>
              </a:lnSpc>
              <a:spcBef>
                <a:spcPts val="600"/>
              </a:spcBef>
              <a:spcAft>
                <a:spcPts val="600"/>
              </a:spcAft>
              <a:buFont typeface="Arial" panose="020B0604020202020204" pitchFamily="34" charset="0"/>
              <a:buChar char="•"/>
            </a:pPr>
            <a:r>
              <a:rPr kumimoji="0" lang="en-US" sz="1600" i="0" strike="noStrike" kern="1200" cap="none" spc="0" normalizeH="0" baseline="0" noProof="0" dirty="0">
                <a:ln>
                  <a:noFill/>
                </a:ln>
                <a:solidFill>
                  <a:schemeClr val="accent1"/>
                </a:solidFill>
                <a:effectLst/>
                <a:uLnTx/>
                <a:uFillTx/>
                <a:ea typeface="+mn-ea"/>
                <a:cs typeface="+mn-cs"/>
              </a:rPr>
              <a:t>Geri Bildirim ve Analiz: </a:t>
            </a:r>
            <a:r>
              <a:rPr kumimoji="0" lang="en-US" sz="1600" b="0" i="0" strike="noStrike" kern="1200" cap="none" spc="0" normalizeH="0" baseline="0" noProof="0" dirty="0">
                <a:ln>
                  <a:noFill/>
                </a:ln>
                <a:solidFill>
                  <a:schemeClr val="accent1"/>
                </a:solidFill>
                <a:effectLst/>
                <a:uLnTx/>
                <a:uFillTx/>
                <a:ea typeface="+mn-ea"/>
                <a:cs typeface="+mn-cs"/>
              </a:rPr>
              <a:t>Bir müzakereden sonra, sonuçları analiz etmek için ChatGPT-4'ü kullanabilirsiniz. Nelerin iyi gittiğini ve gelecekteki müzakereler için nelerin geliştirilebileceğini düşünmenize yardımcı olabilir.</a:t>
            </a:r>
            <a:endParaRPr kumimoji="0" lang="tr-TR" sz="1600" b="0" i="0" strike="noStrike" kern="1200" cap="none" spc="0" normalizeH="0" baseline="0" noProof="0" dirty="0">
              <a:ln>
                <a:noFill/>
              </a:ln>
              <a:solidFill>
                <a:schemeClr val="accent1"/>
              </a:solidFill>
              <a:effectLst/>
              <a:uLnTx/>
              <a:uFillTx/>
              <a:ea typeface="+mn-ea"/>
              <a:cs typeface="+mn-cs"/>
            </a:endParaRPr>
          </a:p>
          <a:p>
            <a:pPr marL="742950" lvl="1" indent="-285750" algn="just">
              <a:lnSpc>
                <a:spcPct val="100000"/>
              </a:lnSpc>
              <a:spcBef>
                <a:spcPts val="600"/>
              </a:spcBef>
              <a:spcAft>
                <a:spcPts val="600"/>
              </a:spcAft>
              <a:buFont typeface="Arial" panose="020B0604020202020204" pitchFamily="34" charset="0"/>
              <a:buChar char="•"/>
            </a:pPr>
            <a:r>
              <a:rPr kumimoji="0" lang="en-US" sz="1600" i="0" strike="noStrike" kern="1200" cap="none" spc="0" normalizeH="0" baseline="0" noProof="0" dirty="0">
                <a:ln>
                  <a:noFill/>
                </a:ln>
                <a:solidFill>
                  <a:schemeClr val="accent1"/>
                </a:solidFill>
                <a:effectLst/>
                <a:uLnTx/>
                <a:uFillTx/>
                <a:ea typeface="+mn-ea"/>
                <a:cs typeface="+mn-cs"/>
              </a:rPr>
              <a:t>Yakınlık Kurma: </a:t>
            </a:r>
            <a:r>
              <a:rPr kumimoji="0" lang="en-US" sz="1600" b="0" i="0" strike="noStrike" kern="1200" cap="none" spc="0" normalizeH="0" baseline="0" noProof="0" dirty="0">
                <a:ln>
                  <a:noFill/>
                </a:ln>
                <a:solidFill>
                  <a:schemeClr val="accent1"/>
                </a:solidFill>
                <a:effectLst/>
                <a:uLnTx/>
                <a:uFillTx/>
                <a:ea typeface="+mn-ea"/>
                <a:cs typeface="+mn-cs"/>
              </a:rPr>
              <a:t>ChatGPT-4, müzakereler sırasında yakınlık ve güven oluşturma konusunda ipuçları sağlayabilir, buz kırıcıları veya gerilimi azaltabilecek ve olumlu bir ortamı teşvik edebilecek gündelik sohbet konuları önerebilir.</a:t>
            </a:r>
            <a:endParaRPr lang="it-IT" sz="1600" b="0" dirty="0">
              <a:solidFill>
                <a:schemeClr val="accent1"/>
              </a:solidFill>
            </a:endParaRPr>
          </a:p>
          <a:p>
            <a:pPr lvl="1" algn="just">
              <a:lnSpc>
                <a:spcPct val="100000"/>
              </a:lnSpc>
              <a:spcBef>
                <a:spcPts val="600"/>
              </a:spcBef>
              <a:spcAft>
                <a:spcPts val="600"/>
              </a:spcAft>
            </a:pPr>
            <a:r>
              <a:rPr kumimoji="0" lang="en-US" sz="1600" b="0" i="0" strike="noStrike" kern="1200" cap="none" spc="0" normalizeH="0" baseline="0" noProof="0" dirty="0">
                <a:ln>
                  <a:noFill/>
                </a:ln>
                <a:solidFill>
                  <a:srgbClr val="1D1D1B"/>
                </a:solidFill>
                <a:effectLst/>
                <a:uLnTx/>
                <a:uFillTx/>
                <a:ea typeface="+mn-ea"/>
                <a:cs typeface="+mn-cs"/>
              </a:rPr>
              <a:t>Bu yeteneklerden yararlanarak müzakere becerilerinizi geliştirebilir ve ağ kurma sonuçlarınızı iyileştirebilirsiniz.</a:t>
            </a:r>
            <a:endParaRPr kumimoji="0" lang="it-IT" sz="1600" b="0" i="0" strike="noStrike" kern="1200" cap="none" spc="0" normalizeH="0" baseline="0" noProof="0" dirty="0">
              <a:ln>
                <a:noFill/>
              </a:ln>
              <a:solidFill>
                <a:srgbClr val="1D1D1B"/>
              </a:solidFill>
              <a:effectLst/>
              <a:uLnTx/>
              <a:uFillTx/>
              <a:ea typeface="+mn-ea"/>
              <a:cs typeface="+mn-cs"/>
            </a:endParaRPr>
          </a:p>
          <a:p>
            <a:pPr marL="0" indent="0">
              <a:lnSpc>
                <a:spcPct val="150000"/>
              </a:lnSpc>
              <a:spcBef>
                <a:spcPts val="600"/>
              </a:spcBef>
              <a:spcAft>
                <a:spcPts val="600"/>
              </a:spcAft>
              <a:buNone/>
            </a:pPr>
            <a:endParaRPr lang="it-IT" sz="1600" u="sng" dirty="0">
              <a:solidFill>
                <a:schemeClr val="bg1">
                  <a:lumMod val="75000"/>
                </a:schemeClr>
              </a:solidFill>
              <a:hlinkClick r:id="rId2">
                <a:extLst>
                  <a:ext uri="{A12FA001-AC4F-418D-AE19-62706E023703}">
                    <ahyp:hlinkClr xmlns:ahyp="http://schemas.microsoft.com/office/drawing/2018/hyperlinkcolor" val="tx"/>
                  </a:ext>
                </a:extLst>
              </a:hlinkClick>
            </a:endParaRPr>
          </a:p>
          <a:p>
            <a:pPr marL="0" indent="0">
              <a:lnSpc>
                <a:spcPct val="150000"/>
              </a:lnSpc>
              <a:spcBef>
                <a:spcPts val="600"/>
              </a:spcBef>
              <a:spcAft>
                <a:spcPts val="600"/>
              </a:spcAft>
              <a:buNone/>
            </a:pPr>
            <a:r>
              <a:rPr lang="it-IT" sz="1600" b="0" dirty="0">
                <a:solidFill>
                  <a:schemeClr val="accent1"/>
                </a:solidFill>
              </a:rPr>
              <a:t> </a:t>
            </a:r>
          </a:p>
          <a:p>
            <a:pPr marL="285750" indent="-285750">
              <a:lnSpc>
                <a:spcPct val="150000"/>
              </a:lnSpc>
              <a:spcBef>
                <a:spcPts val="600"/>
              </a:spcBef>
              <a:spcAft>
                <a:spcPts val="600"/>
              </a:spcAft>
              <a:buFont typeface="Courier New" panose="02070309020205020404" pitchFamily="49" charset="0"/>
              <a:buChar char="o"/>
            </a:pPr>
            <a:endParaRPr lang="it-IT" sz="1600" b="0" dirty="0">
              <a:solidFill>
                <a:schemeClr val="accent1"/>
              </a:solidFill>
            </a:endParaRPr>
          </a:p>
          <a:p>
            <a:pPr marL="285750" indent="-285750">
              <a:lnSpc>
                <a:spcPct val="150000"/>
              </a:lnSpc>
              <a:spcBef>
                <a:spcPts val="600"/>
              </a:spcBef>
              <a:spcAft>
                <a:spcPts val="600"/>
              </a:spcAft>
              <a:buFont typeface="Courier New" panose="02070309020205020404" pitchFamily="49" charset="0"/>
              <a:buChar char="o"/>
            </a:pPr>
            <a:endParaRPr lang="it-IT" sz="1600" b="0" dirty="0">
              <a:solidFill>
                <a:schemeClr val="accent1"/>
              </a:solidFill>
            </a:endParaRPr>
          </a:p>
        </p:txBody>
      </p:sp>
      <p:pic>
        <p:nvPicPr>
          <p:cNvPr id="7" name="Resim 6" descr="simge, sembol, grafik, daire, yazı tipi içeren bir resim&#10;&#10;Açıklama otomatik olarak oluşturuldu">
            <a:hlinkClick r:id="rId3"/>
            <a:extLst>
              <a:ext uri="{FF2B5EF4-FFF2-40B4-BE49-F238E27FC236}">
                <a16:creationId xmlns:a16="http://schemas.microsoft.com/office/drawing/2014/main" id="{D6805CBB-CC1B-AB2A-08FD-6B510DDE21A0}"/>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9338314" y="2808425"/>
            <a:ext cx="1691856" cy="1691856"/>
          </a:xfrm>
          <a:prstGeom prst="rect">
            <a:avLst/>
          </a:prstGeom>
        </p:spPr>
      </p:pic>
      <p:sp>
        <p:nvSpPr>
          <p:cNvPr id="4" name="Metin kutusu 3">
            <a:extLst>
              <a:ext uri="{FF2B5EF4-FFF2-40B4-BE49-F238E27FC236}">
                <a16:creationId xmlns:a16="http://schemas.microsoft.com/office/drawing/2014/main" id="{5B1262C6-B6B7-6D7B-A958-F8255F4FA72D}"/>
              </a:ext>
            </a:extLst>
          </p:cNvPr>
          <p:cNvSpPr txBox="1"/>
          <p:nvPr/>
        </p:nvSpPr>
        <p:spPr>
          <a:xfrm>
            <a:off x="9338314" y="4601882"/>
            <a:ext cx="3008462" cy="246221"/>
          </a:xfrm>
          <a:prstGeom prst="rect">
            <a:avLst/>
          </a:prstGeom>
          <a:noFill/>
        </p:spPr>
        <p:txBody>
          <a:bodyPr wrap="square">
            <a:spAutoFit/>
          </a:bodyPr>
          <a:lstStyle/>
          <a:p>
            <a:r>
              <a:rPr lang="en-US" sz="1000" dirty="0">
                <a:solidFill>
                  <a:schemeClr val="accent1"/>
                </a:solidFill>
              </a:rPr>
              <a:t>Görüntü kaynağı: </a:t>
            </a:r>
            <a:r>
              <a:rPr lang="tr-TR" sz="1000" dirty="0">
                <a:solidFill>
                  <a:schemeClr val="accent1"/>
                </a:solidFill>
              </a:rPr>
              <a:t>Chatgpt.</a:t>
            </a:r>
            <a:r>
              <a:rPr lang="sl-SI" sz="1000" dirty="0">
                <a:solidFill>
                  <a:schemeClr val="accent1"/>
                </a:solidFill>
              </a:rPr>
              <a:t>com  </a:t>
            </a:r>
            <a:endParaRPr lang="tr-TR" sz="1000" dirty="0"/>
          </a:p>
        </p:txBody>
      </p:sp>
      <p:sp>
        <p:nvSpPr>
          <p:cNvPr id="2" name="CasellaDiTesto 8">
            <a:extLst>
              <a:ext uri="{FF2B5EF4-FFF2-40B4-BE49-F238E27FC236}">
                <a16:creationId xmlns:a16="http://schemas.microsoft.com/office/drawing/2014/main" id="{4B8FF6DE-C5EA-3218-03C0-AA82A0AC1F3E}"/>
              </a:ext>
            </a:extLst>
          </p:cNvPr>
          <p:cNvSpPr txBox="1"/>
          <p:nvPr/>
        </p:nvSpPr>
        <p:spPr>
          <a:xfrm>
            <a:off x="309226" y="565427"/>
            <a:ext cx="12505266" cy="61555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400" b="1" dirty="0">
                <a:solidFill>
                  <a:srgbClr val="0E9094"/>
                </a:solidFill>
                <a:cs typeface="Segoe UI"/>
              </a:rPr>
              <a:t> Pratik uygulamalar için yapay zeka araçları: ChatGPT-4</a:t>
            </a:r>
          </a:p>
        </p:txBody>
      </p:sp>
    </p:spTree>
    <p:extLst>
      <p:ext uri="{BB962C8B-B14F-4D97-AF65-F5344CB8AC3E}">
        <p14:creationId xmlns:p14="http://schemas.microsoft.com/office/powerpoint/2010/main" val="1958121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527180" y="461415"/>
            <a:ext cx="10414518" cy="267394"/>
          </a:xfrm>
        </p:spPr>
        <p:txBody>
          <a:bodyPr>
            <a:noAutofit/>
          </a:bodyPr>
          <a:lstStyle/>
          <a:p>
            <a:r>
              <a:rPr lang="en-US" sz="3400" dirty="0"/>
              <a:t>S</a:t>
            </a:r>
            <a:r>
              <a:rPr lang="sl-SI" sz="3400" dirty="0"/>
              <a:t>ources</a:t>
            </a:r>
            <a:br>
              <a:rPr lang="en-US" sz="3400" dirty="0"/>
            </a:br>
            <a:endParaRPr lang="it-IT" sz="3400" dirty="0"/>
          </a:p>
        </p:txBody>
      </p:sp>
      <p:sp>
        <p:nvSpPr>
          <p:cNvPr id="5" name="Metin kutusu 4">
            <a:extLst>
              <a:ext uri="{FF2B5EF4-FFF2-40B4-BE49-F238E27FC236}">
                <a16:creationId xmlns:a16="http://schemas.microsoft.com/office/drawing/2014/main" id="{60E84316-03B6-0B3D-02DB-430173B63FAD}"/>
              </a:ext>
            </a:extLst>
          </p:cNvPr>
          <p:cNvSpPr txBox="1"/>
          <p:nvPr/>
        </p:nvSpPr>
        <p:spPr>
          <a:xfrm>
            <a:off x="678577" y="616911"/>
            <a:ext cx="10986243" cy="5807615"/>
          </a:xfrm>
          <a:prstGeom prst="rect">
            <a:avLst/>
          </a:prstGeom>
          <a:noFill/>
        </p:spPr>
        <p:txBody>
          <a:bodyPr wrap="square" lIns="91440" tIns="45720" rIns="91440" bIns="45720" anchor="t">
            <a:spAutoFit/>
          </a:bodyPr>
          <a:lstStyle/>
          <a:p>
            <a:pPr>
              <a:lnSpc>
                <a:spcPct val="115000"/>
              </a:lnSpc>
              <a:spcAft>
                <a:spcPts val="800"/>
              </a:spcAft>
            </a:pPr>
            <a:r>
              <a:rPr lang="tr-TR" sz="1600" b="1" kern="100" dirty="0" err="1">
                <a:solidFill>
                  <a:schemeClr val="bg1"/>
                </a:solidFill>
                <a:effectLst/>
                <a:ea typeface="Aptos" panose="020B0004020202020204" pitchFamily="34" charset="0"/>
                <a:cs typeface="Times New Roman"/>
              </a:rPr>
              <a:t>Sec</a:t>
            </a:r>
            <a:r>
              <a:rPr lang="tr-TR" sz="1600" b="1" kern="100" dirty="0" err="1">
                <a:solidFill>
                  <a:schemeClr val="bg1"/>
                </a:solidFill>
                <a:ea typeface="Aptos" panose="020B0004020202020204" pitchFamily="34" charset="0"/>
                <a:cs typeface="Times New Roman"/>
              </a:rPr>
              <a:t>tion</a:t>
            </a:r>
            <a:r>
              <a:rPr lang="tr-TR" sz="1600" b="1" kern="100" dirty="0">
                <a:solidFill>
                  <a:schemeClr val="bg1"/>
                </a:solidFill>
                <a:ea typeface="Aptos" panose="020B0004020202020204" pitchFamily="34" charset="0"/>
                <a:cs typeface="Times New Roman"/>
              </a:rPr>
              <a:t> 1</a:t>
            </a:r>
            <a:endParaRPr lang="tr-TR" sz="1600" b="1" kern="100" dirty="0">
              <a:solidFill>
                <a:schemeClr val="bg1"/>
              </a:solidFill>
              <a:effectLst/>
              <a:ea typeface="Aptos" panose="020B0004020202020204" pitchFamily="34" charset="0"/>
              <a:cs typeface="Times New Roman"/>
            </a:endParaRPr>
          </a:p>
          <a:p>
            <a:pPr marL="285750" indent="-285750">
              <a:lnSpc>
                <a:spcPct val="115000"/>
              </a:lnSpc>
              <a:spcAft>
                <a:spcPts val="800"/>
              </a:spcAft>
              <a:buFont typeface="Courier New" panose="02070309020205020404" pitchFamily="49" charset="0"/>
              <a:buChar char="o"/>
            </a:pPr>
            <a:r>
              <a:rPr lang="en-US" sz="1600" kern="100" dirty="0">
                <a:solidFill>
                  <a:schemeClr val="accent1"/>
                </a:solidFill>
                <a:ea typeface="Aptos" panose="020B0004020202020204" pitchFamily="34" charset="0"/>
                <a:cs typeface="Times New Roman"/>
              </a:rPr>
              <a:t>Coburn, C. (2015). Negotiation conflict styles. Boston: Harvard Medical School Ombuds.</a:t>
            </a:r>
          </a:p>
          <a:p>
            <a:pPr marL="285750" indent="-285750">
              <a:lnSpc>
                <a:spcPct val="115000"/>
              </a:lnSpc>
              <a:spcAft>
                <a:spcPts val="800"/>
              </a:spcAft>
              <a:buFont typeface="Courier New" panose="02070309020205020404" pitchFamily="49" charset="0"/>
              <a:buChar char="o"/>
            </a:pPr>
            <a:r>
              <a:rPr lang="en-US" sz="1600" kern="100" dirty="0">
                <a:solidFill>
                  <a:schemeClr val="accent1"/>
                </a:solidFill>
                <a:ea typeface="Aptos" panose="020B0004020202020204" pitchFamily="34" charset="0"/>
                <a:cs typeface="Times New Roman"/>
              </a:rPr>
              <a:t>Coburn, C. (2015). Negotiation conflict styles. Boston: Harvard Medical School Ombuds.</a:t>
            </a:r>
          </a:p>
          <a:p>
            <a:pPr marL="285750" indent="-285750">
              <a:lnSpc>
                <a:spcPct val="115000"/>
              </a:lnSpc>
              <a:spcAft>
                <a:spcPts val="800"/>
              </a:spcAft>
              <a:buFont typeface="Courier New" panose="02070309020205020404" pitchFamily="49" charset="0"/>
              <a:buChar char="o"/>
            </a:pPr>
            <a:r>
              <a:rPr lang="en-US" sz="1600" kern="100" dirty="0">
                <a:solidFill>
                  <a:schemeClr val="accent1"/>
                </a:solidFill>
                <a:ea typeface="Aptos" panose="020B0004020202020204" pitchFamily="34" charset="0"/>
                <a:cs typeface="Times New Roman"/>
              </a:rPr>
              <a:t>Katz and McNulty (1995). Interest-Based Negotiation, Online source: https://www.maxwell.syr.edu/docs/default-source/ektron-files/interested-based-negotiation-neil-katz-and-kevin-mcnulty.pdf?sfvrsn=2cd0bff1_7</a:t>
            </a:r>
          </a:p>
          <a:p>
            <a:pPr marL="285750" indent="-285750">
              <a:lnSpc>
                <a:spcPct val="115000"/>
              </a:lnSpc>
              <a:spcAft>
                <a:spcPts val="800"/>
              </a:spcAft>
              <a:buFont typeface="Courier New" panose="02070309020205020404" pitchFamily="49" charset="0"/>
              <a:buChar char="o"/>
            </a:pPr>
            <a:r>
              <a:rPr lang="en-US" sz="1600" kern="100" dirty="0">
                <a:solidFill>
                  <a:schemeClr val="accent1"/>
                </a:solidFill>
                <a:ea typeface="Aptos" panose="020B0004020202020204" pitchFamily="34" charset="0"/>
                <a:cs typeface="Times New Roman"/>
              </a:rPr>
              <a:t>Tabassum, I. (2020). The importance of negotiation and conflict management. Journal of Management and Science, 10(2), 15-19.</a:t>
            </a:r>
            <a:endParaRPr lang="tr-TR" sz="1600" kern="100" dirty="0">
              <a:solidFill>
                <a:schemeClr val="accent1"/>
              </a:solidFill>
              <a:ea typeface="Aptos" panose="020B0004020202020204" pitchFamily="34" charset="0"/>
              <a:cs typeface="Times New Roman"/>
            </a:endParaRPr>
          </a:p>
          <a:p>
            <a:pPr marL="285750" indent="-285750">
              <a:lnSpc>
                <a:spcPct val="115000"/>
              </a:lnSpc>
              <a:spcAft>
                <a:spcPts val="800"/>
              </a:spcAft>
              <a:buFont typeface="Courier New" panose="02070309020205020404" pitchFamily="49" charset="0"/>
              <a:buChar char="o"/>
            </a:pPr>
            <a:r>
              <a:rPr lang="en-US" sz="1600" kern="100" dirty="0">
                <a:solidFill>
                  <a:schemeClr val="accent1"/>
                </a:solidFill>
                <a:ea typeface="Aptos" panose="020B0004020202020204" pitchFamily="34" charset="0"/>
                <a:cs typeface="Times New Roman"/>
              </a:rPr>
              <a:t>https://www.egyankosh.ac.in/bitstream/123456789/6522/3/Unit-16.pdf</a:t>
            </a:r>
          </a:p>
          <a:p>
            <a:pPr>
              <a:lnSpc>
                <a:spcPct val="114999"/>
              </a:lnSpc>
              <a:spcAft>
                <a:spcPts val="800"/>
              </a:spcAft>
            </a:pPr>
            <a:r>
              <a:rPr lang="tr-TR" sz="1600" b="1" kern="100" dirty="0" err="1">
                <a:solidFill>
                  <a:schemeClr val="bg1"/>
                </a:solidFill>
                <a:effectLst/>
                <a:ea typeface="Aptos" panose="020B0004020202020204" pitchFamily="34" charset="0"/>
                <a:cs typeface="Times New Roman"/>
              </a:rPr>
              <a:t>Sec</a:t>
            </a:r>
            <a:r>
              <a:rPr lang="tr-TR" sz="1600" b="1" kern="100" dirty="0" err="1">
                <a:solidFill>
                  <a:schemeClr val="bg1"/>
                </a:solidFill>
                <a:ea typeface="Aptos" panose="020B0004020202020204" pitchFamily="34" charset="0"/>
                <a:cs typeface="Times New Roman"/>
              </a:rPr>
              <a:t>tion</a:t>
            </a:r>
            <a:r>
              <a:rPr lang="tr-TR" sz="1600" b="1" kern="100" dirty="0">
                <a:solidFill>
                  <a:schemeClr val="bg1"/>
                </a:solidFill>
                <a:ea typeface="Aptos" panose="020B0004020202020204" pitchFamily="34" charset="0"/>
                <a:cs typeface="Times New Roman"/>
              </a:rPr>
              <a:t> 2</a:t>
            </a:r>
            <a:endParaRPr lang="tr-TR" sz="1600" kern="100" dirty="0">
              <a:solidFill>
                <a:schemeClr val="bg1"/>
              </a:solidFill>
              <a:ea typeface="Aptos" panose="020B0004020202020204" pitchFamily="34" charset="0"/>
              <a:cs typeface="Times New Roman" panose="02020603050405020304" pitchFamily="18" charset="0"/>
            </a:endParaRPr>
          </a:p>
          <a:p>
            <a:pPr marL="285750" indent="-285750">
              <a:lnSpc>
                <a:spcPct val="114999"/>
              </a:lnSpc>
              <a:spcAft>
                <a:spcPts val="800"/>
              </a:spcAft>
              <a:buFont typeface="Courier New" panose="02070309020205020404" pitchFamily="49" charset="0"/>
              <a:buChar char="o"/>
            </a:pPr>
            <a:r>
              <a:rPr lang="en-US" sz="1600" kern="100" dirty="0">
                <a:solidFill>
                  <a:schemeClr val="accent1"/>
                </a:solidFill>
                <a:cs typeface="Times New Roman" panose="02020603050405020304" pitchFamily="18" charset="0"/>
              </a:rPr>
              <a:t>American Public Human Services Association (2010), Strategic Partnerships Guidance , online source: https://ncwwi.org/files/PPCW_Strategic_Partnerships_Guidance.pdf</a:t>
            </a:r>
          </a:p>
          <a:p>
            <a:pPr marL="285750" indent="-285750">
              <a:lnSpc>
                <a:spcPct val="114999"/>
              </a:lnSpc>
              <a:spcAft>
                <a:spcPts val="800"/>
              </a:spcAft>
              <a:buFont typeface="Courier New" panose="02070309020205020404" pitchFamily="49" charset="0"/>
              <a:buChar char="o"/>
            </a:pPr>
            <a:r>
              <a:rPr lang="en-US" sz="1600" kern="100" dirty="0">
                <a:solidFill>
                  <a:schemeClr val="accent1"/>
                </a:solidFill>
                <a:cs typeface="Times New Roman" panose="02020603050405020304" pitchFamily="18" charset="0"/>
              </a:rPr>
              <a:t>Customer Value Foundation, (2018) Online source: https://customervaluefoundation.wordpress.com/2018/04/18/is-value-co-creation-always-necessary/</a:t>
            </a:r>
          </a:p>
          <a:p>
            <a:pPr marL="285750" indent="-285750">
              <a:lnSpc>
                <a:spcPct val="114999"/>
              </a:lnSpc>
              <a:spcAft>
                <a:spcPts val="800"/>
              </a:spcAft>
              <a:buFont typeface="Courier New" panose="02070309020205020404" pitchFamily="49" charset="0"/>
              <a:buChar char="o"/>
            </a:pPr>
            <a:r>
              <a:rPr lang="en-US" sz="1600" kern="100" dirty="0">
                <a:solidFill>
                  <a:schemeClr val="accent1"/>
                </a:solidFill>
                <a:cs typeface="Times New Roman" panose="02020603050405020304" pitchFamily="18" charset="0"/>
              </a:rPr>
              <a:t>Dibley, A., &amp; Clark, M. (2011). Value Co-Creation in Strategic Partnerships: An Outsourcing Perspective. Service-Dominant Logic, Network &amp; Systems Theory and Service Science: Integrating three perspectives for a new service agenda, Giannini </a:t>
            </a:r>
            <a:r>
              <a:rPr lang="en-US" sz="1600" kern="100" dirty="0" err="1">
                <a:solidFill>
                  <a:schemeClr val="accent1"/>
                </a:solidFill>
                <a:cs typeface="Times New Roman" panose="02020603050405020304" pitchFamily="18" charset="0"/>
              </a:rPr>
              <a:t>Editore</a:t>
            </a:r>
            <a:r>
              <a:rPr lang="en-US" sz="1600" kern="100" dirty="0">
                <a:solidFill>
                  <a:schemeClr val="accent1"/>
                </a:solidFill>
                <a:cs typeface="Times New Roman" panose="02020603050405020304" pitchFamily="18" charset="0"/>
              </a:rPr>
              <a:t>, Napoli.</a:t>
            </a:r>
          </a:p>
        </p:txBody>
      </p:sp>
    </p:spTree>
    <p:extLst>
      <p:ext uri="{BB962C8B-B14F-4D97-AF65-F5344CB8AC3E}">
        <p14:creationId xmlns:p14="http://schemas.microsoft.com/office/powerpoint/2010/main" val="31193892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B5A7DA-CEE7-74AB-C4BD-445E08AEB597}"/>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624E9A32-F26F-5301-06B3-D1E867D50FD0}"/>
              </a:ext>
            </a:extLst>
          </p:cNvPr>
          <p:cNvSpPr txBox="1"/>
          <p:nvPr/>
        </p:nvSpPr>
        <p:spPr>
          <a:xfrm>
            <a:off x="331711" y="594988"/>
            <a:ext cx="10834847" cy="4830938"/>
          </a:xfrm>
          <a:prstGeom prst="rect">
            <a:avLst/>
          </a:prstGeom>
          <a:noFill/>
        </p:spPr>
        <p:txBody>
          <a:bodyPr wrap="square" lIns="91440" tIns="45720" rIns="91440" bIns="45720" anchor="t">
            <a:spAutoFit/>
          </a:bodyPr>
          <a:lstStyle/>
          <a:p>
            <a:pPr marL="285750" indent="-285750">
              <a:lnSpc>
                <a:spcPct val="114999"/>
              </a:lnSpc>
              <a:spcAft>
                <a:spcPts val="800"/>
              </a:spcAft>
              <a:buFont typeface="Courier New" panose="02070309020205020404" pitchFamily="49" charset="0"/>
              <a:buChar char="o"/>
            </a:pPr>
            <a:r>
              <a:rPr lang="en-US" sz="1600" kern="100" dirty="0">
                <a:solidFill>
                  <a:schemeClr val="accent1"/>
                </a:solidFill>
                <a:cs typeface="Times New Roman" panose="02020603050405020304" pitchFamily="18" charset="0"/>
              </a:rPr>
              <a:t>Elo, J., Pekkala, K., </a:t>
            </a:r>
            <a:r>
              <a:rPr lang="en-US" sz="1600" kern="100" dirty="0" err="1">
                <a:solidFill>
                  <a:schemeClr val="accent1"/>
                </a:solidFill>
                <a:cs typeface="Times New Roman" panose="02020603050405020304" pitchFamily="18" charset="0"/>
              </a:rPr>
              <a:t>Tuunanen</a:t>
            </a:r>
            <a:r>
              <a:rPr lang="en-US" sz="1600" kern="100" dirty="0">
                <a:solidFill>
                  <a:schemeClr val="accent1"/>
                </a:solidFill>
                <a:cs typeface="Times New Roman" panose="02020603050405020304" pitchFamily="18" charset="0"/>
              </a:rPr>
              <a:t>, T., &amp; Salo, M. (2023). Building strategic partnerships for value co-creation: A conceptual framework for digital service organizations. In European Conference on Information Systems. Association for Information Systems.</a:t>
            </a:r>
          </a:p>
          <a:p>
            <a:pPr marL="285750" indent="-285750">
              <a:lnSpc>
                <a:spcPct val="114999"/>
              </a:lnSpc>
              <a:spcAft>
                <a:spcPts val="800"/>
              </a:spcAft>
              <a:buFont typeface="Courier New" panose="02070309020205020404" pitchFamily="49" charset="0"/>
              <a:buChar char="o"/>
            </a:pPr>
            <a:r>
              <a:rPr lang="en-US" sz="1600" kern="100" dirty="0">
                <a:solidFill>
                  <a:schemeClr val="accent1"/>
                </a:solidFill>
                <a:cs typeface="Times New Roman" panose="02020603050405020304" pitchFamily="18" charset="0"/>
              </a:rPr>
              <a:t>Gole, W. (2018) Strategic Partnerships APPLYING A SIX-STEP PROCESS, Chartered Professional Accountants Canada</a:t>
            </a:r>
          </a:p>
          <a:p>
            <a:pPr>
              <a:lnSpc>
                <a:spcPct val="114999"/>
              </a:lnSpc>
              <a:spcAft>
                <a:spcPts val="800"/>
              </a:spcAft>
            </a:pPr>
            <a:r>
              <a:rPr lang="sl-SI" sz="1600" b="1" kern="100" dirty="0">
                <a:solidFill>
                  <a:schemeClr val="bg1"/>
                </a:solidFill>
                <a:cs typeface="Times New Roman"/>
              </a:rPr>
              <a:t>Section </a:t>
            </a:r>
            <a:r>
              <a:rPr lang="tr-TR" sz="1600" b="1" kern="100" dirty="0">
                <a:solidFill>
                  <a:schemeClr val="bg1"/>
                </a:solidFill>
                <a:cs typeface="Times New Roman"/>
              </a:rPr>
              <a:t>3</a:t>
            </a:r>
            <a:r>
              <a:rPr lang="it-IT" sz="1600" b="1" kern="100" dirty="0">
                <a:solidFill>
                  <a:schemeClr val="bg1"/>
                </a:solidFill>
                <a:cs typeface="Times New Roman"/>
              </a:rPr>
              <a:t> </a:t>
            </a:r>
            <a:endParaRPr lang="en-US" sz="1600" dirty="0">
              <a:solidFill>
                <a:schemeClr val="bg1"/>
              </a:solidFill>
            </a:endParaRPr>
          </a:p>
          <a:p>
            <a:pPr marL="285750" indent="-285750">
              <a:lnSpc>
                <a:spcPct val="114999"/>
              </a:lnSpc>
              <a:spcAft>
                <a:spcPts val="800"/>
              </a:spcAft>
              <a:buFont typeface="Courier New" panose="02070309020205020404" pitchFamily="49" charset="0"/>
              <a:buChar char="o"/>
            </a:pPr>
            <a:r>
              <a:rPr lang="en-US" sz="1600" kern="100" dirty="0" err="1">
                <a:solidFill>
                  <a:schemeClr val="accent1"/>
                </a:solidFill>
                <a:ea typeface="Aptos" panose="020B0004020202020204" pitchFamily="34" charset="0"/>
                <a:cs typeface="Times New Roman"/>
              </a:rPr>
              <a:t>Anggraeni</a:t>
            </a:r>
            <a:r>
              <a:rPr lang="en-US" sz="1600" kern="100" dirty="0">
                <a:solidFill>
                  <a:schemeClr val="accent1"/>
                </a:solidFill>
                <a:ea typeface="Aptos" panose="020B0004020202020204" pitchFamily="34" charset="0"/>
                <a:cs typeface="Times New Roman"/>
              </a:rPr>
              <a:t>, E., Den </a:t>
            </a:r>
            <a:r>
              <a:rPr lang="en-US" sz="1600" kern="100" dirty="0" err="1">
                <a:solidFill>
                  <a:schemeClr val="accent1"/>
                </a:solidFill>
                <a:ea typeface="Aptos" panose="020B0004020202020204" pitchFamily="34" charset="0"/>
                <a:cs typeface="Times New Roman"/>
              </a:rPr>
              <a:t>Hartigh</a:t>
            </a:r>
            <a:r>
              <a:rPr lang="en-US" sz="1600" kern="100" dirty="0">
                <a:solidFill>
                  <a:schemeClr val="accent1"/>
                </a:solidFill>
                <a:ea typeface="Aptos" panose="020B0004020202020204" pitchFamily="34" charset="0"/>
                <a:cs typeface="Times New Roman"/>
              </a:rPr>
              <a:t>, E., &amp; </a:t>
            </a:r>
            <a:r>
              <a:rPr lang="en-US" sz="1600" kern="100" dirty="0" err="1">
                <a:solidFill>
                  <a:schemeClr val="accent1"/>
                </a:solidFill>
                <a:ea typeface="Aptos" panose="020B0004020202020204" pitchFamily="34" charset="0"/>
                <a:cs typeface="Times New Roman"/>
              </a:rPr>
              <a:t>Zegveld</a:t>
            </a:r>
            <a:r>
              <a:rPr lang="en-US" sz="1600" kern="100" dirty="0">
                <a:solidFill>
                  <a:schemeClr val="accent1"/>
                </a:solidFill>
                <a:ea typeface="Aptos" panose="020B0004020202020204" pitchFamily="34" charset="0"/>
                <a:cs typeface="Times New Roman"/>
              </a:rPr>
              <a:t>, M. (2007, October). Business ecosystem as a perspective for studying the relations between firms and their business networks. In ECCON 2007 Annual meeting (pp. 1-28). The Netherlands: Bergen </a:t>
            </a:r>
            <a:r>
              <a:rPr lang="en-US" sz="1600" kern="100" dirty="0" err="1">
                <a:solidFill>
                  <a:schemeClr val="accent1"/>
                </a:solidFill>
                <a:ea typeface="Aptos" panose="020B0004020202020204" pitchFamily="34" charset="0"/>
                <a:cs typeface="Times New Roman"/>
              </a:rPr>
              <a:t>aan</a:t>
            </a:r>
            <a:r>
              <a:rPr lang="en-US" sz="1600" kern="100" dirty="0">
                <a:solidFill>
                  <a:schemeClr val="accent1"/>
                </a:solidFill>
                <a:ea typeface="Aptos" panose="020B0004020202020204" pitchFamily="34" charset="0"/>
                <a:cs typeface="Times New Roman"/>
              </a:rPr>
              <a:t> Zee.</a:t>
            </a:r>
          </a:p>
          <a:p>
            <a:pPr marL="285750" indent="-285750">
              <a:lnSpc>
                <a:spcPct val="114999"/>
              </a:lnSpc>
              <a:spcAft>
                <a:spcPts val="800"/>
              </a:spcAft>
              <a:buFont typeface="Courier New" panose="02070309020205020404" pitchFamily="49" charset="0"/>
              <a:buChar char="o"/>
            </a:pPr>
            <a:r>
              <a:rPr lang="en-US" sz="1600" kern="100" dirty="0">
                <a:solidFill>
                  <a:schemeClr val="accent1"/>
                </a:solidFill>
                <a:ea typeface="Aptos" panose="020B0004020202020204" pitchFamily="34" charset="0"/>
                <a:cs typeface="Times New Roman"/>
              </a:rPr>
              <a:t>Chowdhury, E. H., </a:t>
            </a:r>
            <a:r>
              <a:rPr lang="en-US" sz="1600" kern="100" dirty="0" err="1">
                <a:solidFill>
                  <a:schemeClr val="accent1"/>
                </a:solidFill>
                <a:ea typeface="Aptos" panose="020B0004020202020204" pitchFamily="34" charset="0"/>
                <a:cs typeface="Times New Roman"/>
              </a:rPr>
              <a:t>Fjellström</a:t>
            </a:r>
            <a:r>
              <a:rPr lang="en-US" sz="1600" kern="100" dirty="0">
                <a:solidFill>
                  <a:schemeClr val="accent1"/>
                </a:solidFill>
                <a:ea typeface="Aptos" panose="020B0004020202020204" pitchFamily="34" charset="0"/>
                <a:cs typeface="Times New Roman"/>
              </a:rPr>
              <a:t>, D., </a:t>
            </a:r>
            <a:r>
              <a:rPr lang="en-US" sz="1600" kern="100" dirty="0" err="1">
                <a:solidFill>
                  <a:schemeClr val="accent1"/>
                </a:solidFill>
                <a:ea typeface="Aptos" panose="020B0004020202020204" pitchFamily="34" charset="0"/>
                <a:cs typeface="Times New Roman"/>
              </a:rPr>
              <a:t>Osarenkhoe</a:t>
            </a:r>
            <a:r>
              <a:rPr lang="en-US" sz="1600" kern="100" dirty="0">
                <a:solidFill>
                  <a:schemeClr val="accent1"/>
                </a:solidFill>
                <a:ea typeface="Aptos" panose="020B0004020202020204" pitchFamily="34" charset="0"/>
                <a:cs typeface="Times New Roman"/>
              </a:rPr>
              <a:t>, A., </a:t>
            </a:r>
            <a:r>
              <a:rPr lang="en-US" sz="1600" kern="100" dirty="0" err="1">
                <a:solidFill>
                  <a:schemeClr val="accent1"/>
                </a:solidFill>
                <a:ea typeface="Aptos" panose="020B0004020202020204" pitchFamily="34" charset="0"/>
                <a:cs typeface="Times New Roman"/>
              </a:rPr>
              <a:t>Hannadige</a:t>
            </a:r>
            <a:r>
              <a:rPr lang="en-US" sz="1600" kern="100" dirty="0">
                <a:solidFill>
                  <a:schemeClr val="accent1"/>
                </a:solidFill>
                <a:ea typeface="Aptos" panose="020B0004020202020204" pitchFamily="34" charset="0"/>
                <a:cs typeface="Times New Roman"/>
              </a:rPr>
              <a:t>, S. V. S., &amp; Weerasinghe, D. K. C. (2023). The contribution of innovation hubs towards strengthening the regional development in Sweden. International Journal of Innovation and Technology Management, 20(02), 2350010.</a:t>
            </a:r>
          </a:p>
          <a:p>
            <a:pPr marL="285750" indent="-285750">
              <a:lnSpc>
                <a:spcPct val="114999"/>
              </a:lnSpc>
              <a:spcAft>
                <a:spcPts val="800"/>
              </a:spcAft>
              <a:buFont typeface="Courier New" panose="02070309020205020404" pitchFamily="49" charset="0"/>
              <a:buChar char="o"/>
            </a:pPr>
            <a:r>
              <a:rPr lang="en-US" sz="1600" kern="100" dirty="0">
                <a:solidFill>
                  <a:schemeClr val="accent1"/>
                </a:solidFill>
                <a:ea typeface="Aptos" panose="020B0004020202020204" pitchFamily="34" charset="0"/>
                <a:cs typeface="Times New Roman"/>
              </a:rPr>
              <a:t>Chowdhury, E. H., </a:t>
            </a:r>
            <a:r>
              <a:rPr lang="en-US" sz="1600" kern="100" dirty="0" err="1">
                <a:solidFill>
                  <a:schemeClr val="accent1"/>
                </a:solidFill>
                <a:ea typeface="Aptos" panose="020B0004020202020204" pitchFamily="34" charset="0"/>
                <a:cs typeface="Times New Roman"/>
              </a:rPr>
              <a:t>Fjellström</a:t>
            </a:r>
            <a:r>
              <a:rPr lang="en-US" sz="1600" kern="100" dirty="0">
                <a:solidFill>
                  <a:schemeClr val="accent1"/>
                </a:solidFill>
                <a:ea typeface="Aptos" panose="020B0004020202020204" pitchFamily="34" charset="0"/>
                <a:cs typeface="Times New Roman"/>
              </a:rPr>
              <a:t>, D., </a:t>
            </a:r>
            <a:r>
              <a:rPr lang="en-US" sz="1600" kern="100" dirty="0" err="1">
                <a:solidFill>
                  <a:schemeClr val="accent1"/>
                </a:solidFill>
                <a:ea typeface="Aptos" panose="020B0004020202020204" pitchFamily="34" charset="0"/>
                <a:cs typeface="Times New Roman"/>
              </a:rPr>
              <a:t>Osarenkhoe</a:t>
            </a:r>
            <a:r>
              <a:rPr lang="en-US" sz="1600" kern="100" dirty="0">
                <a:solidFill>
                  <a:schemeClr val="accent1"/>
                </a:solidFill>
                <a:ea typeface="Aptos" panose="020B0004020202020204" pitchFamily="34" charset="0"/>
                <a:cs typeface="Times New Roman"/>
              </a:rPr>
              <a:t>, A., </a:t>
            </a:r>
            <a:r>
              <a:rPr lang="en-US" sz="1600" kern="100" dirty="0" err="1">
                <a:solidFill>
                  <a:schemeClr val="accent1"/>
                </a:solidFill>
                <a:ea typeface="Aptos" panose="020B0004020202020204" pitchFamily="34" charset="0"/>
                <a:cs typeface="Times New Roman"/>
              </a:rPr>
              <a:t>Hannadige</a:t>
            </a:r>
            <a:r>
              <a:rPr lang="en-US" sz="1600" kern="100" dirty="0">
                <a:solidFill>
                  <a:schemeClr val="accent1"/>
                </a:solidFill>
                <a:ea typeface="Aptos" panose="020B0004020202020204" pitchFamily="34" charset="0"/>
                <a:cs typeface="Times New Roman"/>
              </a:rPr>
              <a:t>, S. V. S., &amp; Weerasinghe, D. K. C. (2023). The contribution of innovation hubs towards strengthening the regional development in Sweden. International Journal of Innovation and Technology Management, 20(02), 2350010. </a:t>
            </a:r>
          </a:p>
        </p:txBody>
      </p:sp>
    </p:spTree>
    <p:extLst>
      <p:ext uri="{BB962C8B-B14F-4D97-AF65-F5344CB8AC3E}">
        <p14:creationId xmlns:p14="http://schemas.microsoft.com/office/powerpoint/2010/main" val="355704878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67E48D-666A-4DBF-4F38-93E3B99CC50F}"/>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E0B0B30D-6DC5-DE28-622D-4D141CE1DE4A}"/>
              </a:ext>
            </a:extLst>
          </p:cNvPr>
          <p:cNvSpPr txBox="1"/>
          <p:nvPr/>
        </p:nvSpPr>
        <p:spPr>
          <a:xfrm>
            <a:off x="363822" y="890916"/>
            <a:ext cx="11464355" cy="6405728"/>
          </a:xfrm>
          <a:prstGeom prst="rect">
            <a:avLst/>
          </a:prstGeom>
          <a:noFill/>
        </p:spPr>
        <p:txBody>
          <a:bodyPr wrap="square">
            <a:spAutoFit/>
          </a:bodyPr>
          <a:lstStyle/>
          <a:p>
            <a:pPr marL="285750" indent="-285750">
              <a:lnSpc>
                <a:spcPct val="114999"/>
              </a:lnSpc>
              <a:spcAft>
                <a:spcPts val="800"/>
              </a:spcAft>
              <a:buFont typeface="Courier New" panose="02070309020205020404" pitchFamily="49" charset="0"/>
              <a:buChar char="o"/>
            </a:pPr>
            <a:r>
              <a:rPr lang="en-US" sz="1600" kern="100" dirty="0">
                <a:solidFill>
                  <a:schemeClr val="accent1"/>
                </a:solidFill>
                <a:ea typeface="Aptos" panose="020B0004020202020204" pitchFamily="34" charset="0"/>
                <a:cs typeface="Times New Roman"/>
              </a:rPr>
              <a:t>Christensen, P., McIntyre, N., &amp; </a:t>
            </a:r>
            <a:r>
              <a:rPr lang="en-US" sz="1600" kern="100" dirty="0" err="1">
                <a:solidFill>
                  <a:schemeClr val="accent1"/>
                </a:solidFill>
                <a:ea typeface="Aptos" panose="020B0004020202020204" pitchFamily="34" charset="0"/>
                <a:cs typeface="Times New Roman"/>
              </a:rPr>
              <a:t>Pikholz</a:t>
            </a:r>
            <a:r>
              <a:rPr lang="en-US" sz="1600" kern="100" dirty="0">
                <a:solidFill>
                  <a:schemeClr val="accent1"/>
                </a:solidFill>
                <a:ea typeface="Aptos" panose="020B0004020202020204" pitchFamily="34" charset="0"/>
                <a:cs typeface="Times New Roman"/>
              </a:rPr>
              <a:t>, L. (2002). Bridging community </a:t>
            </a:r>
            <a:r>
              <a:rPr lang="en-US" sz="1600" kern="100" dirty="0" err="1">
                <a:solidFill>
                  <a:schemeClr val="accent1"/>
                </a:solidFill>
                <a:ea typeface="Aptos" panose="020B0004020202020204" pitchFamily="34" charset="0"/>
                <a:cs typeface="Times New Roman"/>
              </a:rPr>
              <a:t>andeconomic</a:t>
            </a:r>
            <a:r>
              <a:rPr lang="en-US" sz="1600" kern="100" dirty="0">
                <a:solidFill>
                  <a:schemeClr val="accent1"/>
                </a:solidFill>
                <a:ea typeface="Aptos" panose="020B0004020202020204" pitchFamily="34" charset="0"/>
                <a:cs typeface="Times New Roman"/>
              </a:rPr>
              <a:t> development - A strategy for using </a:t>
            </a:r>
            <a:r>
              <a:rPr lang="en-US" sz="1600" kern="100" dirty="0" err="1">
                <a:solidFill>
                  <a:schemeClr val="accent1"/>
                </a:solidFill>
                <a:ea typeface="Aptos" panose="020B0004020202020204" pitchFamily="34" charset="0"/>
                <a:cs typeface="Times New Roman"/>
              </a:rPr>
              <a:t>indstry</a:t>
            </a:r>
            <a:r>
              <a:rPr lang="en-US" sz="1600" kern="100" dirty="0">
                <a:solidFill>
                  <a:schemeClr val="accent1"/>
                </a:solidFill>
                <a:ea typeface="Aptos" panose="020B0004020202020204" pitchFamily="34" charset="0"/>
                <a:cs typeface="Times New Roman"/>
              </a:rPr>
              <a:t> clusters to link </a:t>
            </a:r>
            <a:r>
              <a:rPr lang="en-US" sz="1600" kern="100" dirty="0" err="1">
                <a:solidFill>
                  <a:schemeClr val="accent1"/>
                </a:solidFill>
                <a:ea typeface="Aptos" panose="020B0004020202020204" pitchFamily="34" charset="0"/>
                <a:cs typeface="Times New Roman"/>
              </a:rPr>
              <a:t>neighbourhoodsto</a:t>
            </a:r>
            <a:r>
              <a:rPr lang="en-US" sz="1600" kern="100" dirty="0">
                <a:solidFill>
                  <a:schemeClr val="accent1"/>
                </a:solidFill>
                <a:ea typeface="Aptos" panose="020B0004020202020204" pitchFamily="34" charset="0"/>
                <a:cs typeface="Times New Roman"/>
              </a:rPr>
              <a:t> the regional economy. (1) (PDF) The concept of business clusters and its impact on tourism business improvement. </a:t>
            </a:r>
            <a:endParaRPr lang="tr-TR" sz="1600" kern="100" dirty="0">
              <a:solidFill>
                <a:schemeClr val="accent1"/>
              </a:solidFill>
              <a:ea typeface="Aptos" panose="020B0004020202020204" pitchFamily="34" charset="0"/>
              <a:cs typeface="Times New Roman"/>
            </a:endParaRPr>
          </a:p>
          <a:p>
            <a:pPr marL="285750" indent="-285750">
              <a:lnSpc>
                <a:spcPct val="114999"/>
              </a:lnSpc>
              <a:spcAft>
                <a:spcPts val="800"/>
              </a:spcAft>
              <a:buFont typeface="Courier New" panose="02070309020205020404" pitchFamily="49" charset="0"/>
              <a:buChar char="o"/>
            </a:pPr>
            <a:r>
              <a:rPr lang="en-US" sz="1600" dirty="0">
                <a:solidFill>
                  <a:schemeClr val="accent1"/>
                </a:solidFill>
              </a:rPr>
              <a:t>Deloitte (2023) Business ecosystems come of age,  online source: </a:t>
            </a:r>
            <a:r>
              <a:rPr lang="en-US" sz="1600" dirty="0">
                <a:solidFill>
                  <a:schemeClr val="accent1"/>
                </a:solidFill>
                <a:hlinkClick r:id="rId2">
                  <a:extLst>
                    <a:ext uri="{A12FA001-AC4F-418D-AE19-62706E023703}">
                      <ahyp:hlinkClr xmlns:ahyp="http://schemas.microsoft.com/office/drawing/2018/hyperlinkcolor" val="tx"/>
                    </a:ext>
                  </a:extLst>
                </a:hlinkClick>
              </a:rPr>
              <a:t>https://www2.deloitte.com/content/dam/insights/us/articles/platform-strategy-new-level-business-trends/DUP_1048-Business-ecosystems-come-of-age_MASTER_FINAL.pdf</a:t>
            </a:r>
            <a:endParaRPr lang="tr-TR" sz="1600" dirty="0">
              <a:solidFill>
                <a:schemeClr val="accent1"/>
              </a:solidFill>
            </a:endParaRPr>
          </a:p>
          <a:p>
            <a:pPr marL="285750" indent="-285750">
              <a:lnSpc>
                <a:spcPct val="114999"/>
              </a:lnSpc>
              <a:spcAft>
                <a:spcPts val="800"/>
              </a:spcAft>
              <a:buFont typeface="Courier New" panose="02070309020205020404" pitchFamily="49" charset="0"/>
              <a:buChar char="o"/>
            </a:pPr>
            <a:r>
              <a:rPr lang="en-US" sz="1600" dirty="0">
                <a:solidFill>
                  <a:schemeClr val="accent1"/>
                </a:solidFill>
              </a:rPr>
              <a:t>Dow, S., McGuire, J., &amp; Yoshikawa, T. (2011). Disaggregating the group effect: Vertical and horizontal keiretsu in changing economic times. Asia Pacific Journal of Management, 28, 299-323.</a:t>
            </a:r>
            <a:endParaRPr lang="tr-TR" sz="1600" dirty="0">
              <a:solidFill>
                <a:schemeClr val="accent1"/>
              </a:solidFill>
            </a:endParaRPr>
          </a:p>
          <a:p>
            <a:pPr marL="285750" indent="-285750">
              <a:lnSpc>
                <a:spcPct val="114999"/>
              </a:lnSpc>
              <a:spcAft>
                <a:spcPts val="800"/>
              </a:spcAft>
              <a:buFont typeface="Courier New" panose="02070309020205020404" pitchFamily="49" charset="0"/>
              <a:buChar char="o"/>
            </a:pPr>
            <a:r>
              <a:rPr lang="en-US" sz="1600" dirty="0">
                <a:solidFill>
                  <a:schemeClr val="accent1"/>
                </a:solidFill>
              </a:rPr>
              <a:t>Grabowiecki, J. (2006). Keiretsu groups: Their role in the Japanese economy and a reference point (or a paradigm) for other countries. (No Title).</a:t>
            </a:r>
            <a:endParaRPr lang="tr-TR" sz="1600" dirty="0">
              <a:solidFill>
                <a:schemeClr val="accent1"/>
              </a:solidFill>
            </a:endParaRPr>
          </a:p>
          <a:p>
            <a:pPr marL="285750" indent="-285750">
              <a:lnSpc>
                <a:spcPct val="114999"/>
              </a:lnSpc>
              <a:spcAft>
                <a:spcPts val="800"/>
              </a:spcAft>
              <a:buFont typeface="Courier New" panose="02070309020205020404" pitchFamily="49" charset="0"/>
              <a:buChar char="o"/>
            </a:pPr>
            <a:r>
              <a:rPr lang="en-US" sz="1600" dirty="0">
                <a:solidFill>
                  <a:schemeClr val="accent1"/>
                </a:solidFill>
              </a:rPr>
              <a:t>Haze, V., &amp; Ch, R. (2021). Cluster Business Models: Exploring Business Models in Global Innovation Clusters.</a:t>
            </a:r>
            <a:endParaRPr lang="tr-TR" sz="1600" dirty="0">
              <a:solidFill>
                <a:schemeClr val="accent1"/>
              </a:solidFill>
            </a:endParaRPr>
          </a:p>
          <a:p>
            <a:pPr marL="285750" indent="-285750">
              <a:lnSpc>
                <a:spcPct val="114999"/>
              </a:lnSpc>
              <a:spcAft>
                <a:spcPts val="800"/>
              </a:spcAft>
              <a:buFont typeface="Courier New" panose="02070309020205020404" pitchFamily="49" charset="0"/>
              <a:buChar char="o"/>
            </a:pPr>
            <a:r>
              <a:rPr lang="en-US" sz="1600" dirty="0">
                <a:solidFill>
                  <a:schemeClr val="accent1"/>
                </a:solidFill>
              </a:rPr>
              <a:t>Heikkilä, M., &amp; </a:t>
            </a:r>
            <a:r>
              <a:rPr lang="en-US" sz="1600" dirty="0" err="1">
                <a:solidFill>
                  <a:schemeClr val="accent1"/>
                </a:solidFill>
              </a:rPr>
              <a:t>Kuivaniemi</a:t>
            </a:r>
            <a:r>
              <a:rPr lang="en-US" sz="1600" dirty="0">
                <a:solidFill>
                  <a:schemeClr val="accent1"/>
                </a:solidFill>
              </a:rPr>
              <a:t>, L. (2012). Ecosystem under construction: An action research study on entrepreneurship in a business ecosystem. Technology innovation management review, (6).</a:t>
            </a:r>
            <a:endParaRPr lang="tr-TR" sz="1600" dirty="0">
              <a:solidFill>
                <a:schemeClr val="accent1"/>
              </a:solidFill>
            </a:endParaRPr>
          </a:p>
          <a:p>
            <a:pPr marL="285750" indent="-285750">
              <a:lnSpc>
                <a:spcPct val="114999"/>
              </a:lnSpc>
              <a:spcAft>
                <a:spcPts val="800"/>
              </a:spcAft>
              <a:buFont typeface="Courier New" panose="02070309020205020404" pitchFamily="49" charset="0"/>
              <a:buChar char="o"/>
            </a:pPr>
            <a:endParaRPr lang="tr-TR" sz="1600" dirty="0">
              <a:solidFill>
                <a:schemeClr val="accent1"/>
              </a:solidFill>
            </a:endParaRPr>
          </a:p>
          <a:p>
            <a:pPr marL="285750" indent="-285750">
              <a:lnSpc>
                <a:spcPct val="114999"/>
              </a:lnSpc>
              <a:spcAft>
                <a:spcPts val="800"/>
              </a:spcAft>
              <a:buFont typeface="Courier New" panose="02070309020205020404" pitchFamily="49" charset="0"/>
              <a:buChar char="o"/>
            </a:pPr>
            <a:endParaRPr lang="tr-TR" dirty="0">
              <a:solidFill>
                <a:schemeClr val="accent1"/>
              </a:solidFill>
            </a:endParaRPr>
          </a:p>
          <a:p>
            <a:pPr marL="285750" indent="-285750">
              <a:lnSpc>
                <a:spcPct val="114999"/>
              </a:lnSpc>
              <a:spcAft>
                <a:spcPts val="800"/>
              </a:spcAft>
              <a:buFont typeface="Courier New" panose="02070309020205020404" pitchFamily="49" charset="0"/>
              <a:buChar char="o"/>
            </a:pPr>
            <a:endParaRPr lang="tr-TR" dirty="0"/>
          </a:p>
          <a:p>
            <a:pPr marL="285750" indent="-285750">
              <a:lnSpc>
                <a:spcPct val="114999"/>
              </a:lnSpc>
              <a:spcAft>
                <a:spcPts val="800"/>
              </a:spcAft>
              <a:buFont typeface="Courier New" panose="02070309020205020404" pitchFamily="49" charset="0"/>
              <a:buChar char="o"/>
            </a:pPr>
            <a:endParaRPr lang="en-US" sz="1600" kern="100" dirty="0">
              <a:solidFill>
                <a:schemeClr val="accent1"/>
              </a:solidFill>
              <a:ea typeface="Aptos" panose="020B0004020202020204" pitchFamily="34" charset="0"/>
              <a:cs typeface="Times New Roman"/>
            </a:endParaRPr>
          </a:p>
          <a:p>
            <a:pPr>
              <a:lnSpc>
                <a:spcPct val="150000"/>
              </a:lnSpc>
              <a:spcBef>
                <a:spcPts val="600"/>
              </a:spcBef>
              <a:spcAft>
                <a:spcPts val="600"/>
              </a:spcAft>
            </a:pPr>
            <a:endParaRPr lang="en-US" sz="1600" kern="100" dirty="0">
              <a:solidFill>
                <a:schemeClr val="accent1"/>
              </a:solidFill>
              <a:effectLs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802328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2F11B1-CEF6-5FA9-DC82-161B05F5D5D9}"/>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132EBCBA-12F5-11CA-2176-56C5BA63D369}"/>
              </a:ext>
            </a:extLst>
          </p:cNvPr>
          <p:cNvSpPr txBox="1"/>
          <p:nvPr/>
        </p:nvSpPr>
        <p:spPr>
          <a:xfrm>
            <a:off x="434701" y="629614"/>
            <a:ext cx="11464355" cy="5201424"/>
          </a:xfrm>
          <a:prstGeom prst="rect">
            <a:avLst/>
          </a:prstGeom>
          <a:noFill/>
        </p:spPr>
        <p:txBody>
          <a:bodyPr wrap="square">
            <a:spAutoFit/>
          </a:bodyPr>
          <a:lstStyle/>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panose="02020603050405020304" pitchFamily="18" charset="0"/>
              </a:rPr>
              <a:t>Interreg Europe, (2022), «Digital Innovation Hub development» Online Source: https://programme2014-20.interreg-central.eu/Content.Node/4STEPS/4STEPS-D.T2.3.2-Digital-Innovation-Hub-development-CNA.pdfChowdhury, E. H., </a:t>
            </a:r>
            <a:r>
              <a:rPr lang="en-US" sz="1600" kern="100" dirty="0" err="1">
                <a:solidFill>
                  <a:schemeClr val="accent1"/>
                </a:solidFill>
                <a:effectLst/>
                <a:ea typeface="Aptos" panose="020B0004020202020204" pitchFamily="34" charset="0"/>
                <a:cs typeface="Times New Roman" panose="02020603050405020304" pitchFamily="18" charset="0"/>
              </a:rPr>
              <a:t>Fjellström</a:t>
            </a:r>
            <a:r>
              <a:rPr lang="en-US" sz="1600" kern="100" dirty="0">
                <a:solidFill>
                  <a:schemeClr val="accent1"/>
                </a:solidFill>
                <a:effectLst/>
                <a:ea typeface="Aptos" panose="020B0004020202020204" pitchFamily="34" charset="0"/>
                <a:cs typeface="Times New Roman" panose="02020603050405020304" pitchFamily="18" charset="0"/>
              </a:rPr>
              <a:t>, D., </a:t>
            </a:r>
            <a:r>
              <a:rPr lang="en-US" sz="1600" kern="100" dirty="0" err="1">
                <a:solidFill>
                  <a:schemeClr val="accent1"/>
                </a:solidFill>
                <a:effectLst/>
                <a:ea typeface="Aptos" panose="020B0004020202020204" pitchFamily="34" charset="0"/>
                <a:cs typeface="Times New Roman" panose="02020603050405020304" pitchFamily="18" charset="0"/>
              </a:rPr>
              <a:t>Osarenkhoe</a:t>
            </a:r>
            <a:r>
              <a:rPr lang="en-US" sz="1600" kern="100" dirty="0">
                <a:solidFill>
                  <a:schemeClr val="accent1"/>
                </a:solidFill>
                <a:effectLst/>
                <a:ea typeface="Aptos" panose="020B0004020202020204" pitchFamily="34" charset="0"/>
                <a:cs typeface="Times New Roman" panose="02020603050405020304" pitchFamily="18" charset="0"/>
              </a:rPr>
              <a:t>, A., </a:t>
            </a:r>
            <a:r>
              <a:rPr lang="en-US" sz="1600" kern="100" dirty="0" err="1">
                <a:solidFill>
                  <a:schemeClr val="accent1"/>
                </a:solidFill>
                <a:effectLst/>
                <a:ea typeface="Aptos" panose="020B0004020202020204" pitchFamily="34" charset="0"/>
                <a:cs typeface="Times New Roman" panose="02020603050405020304" pitchFamily="18" charset="0"/>
              </a:rPr>
              <a:t>Hannadige</a:t>
            </a:r>
            <a:r>
              <a:rPr lang="en-US" sz="1600" kern="100" dirty="0">
                <a:solidFill>
                  <a:schemeClr val="accent1"/>
                </a:solidFill>
                <a:effectLst/>
                <a:ea typeface="Aptos" panose="020B0004020202020204" pitchFamily="34" charset="0"/>
                <a:cs typeface="Times New Roman" panose="02020603050405020304" pitchFamily="18" charset="0"/>
              </a:rPr>
              <a:t>, S. V. S., &amp; Weerasinghe, D. K. C. (2023). The contribution of innovation hubs towards strengthening the regional development in Sweden. International Journal of Innovation and Technology Management, 20(02), 2350010.</a:t>
            </a:r>
            <a:endParaRPr lang="tr-TR" sz="1600" kern="100" dirty="0">
              <a:solidFill>
                <a:schemeClr val="accent1"/>
              </a:solidFill>
              <a:effectLst/>
              <a:ea typeface="Aptos" panose="020B0004020202020204" pitchFamily="34" charset="0"/>
              <a:cs typeface="Times New Roman" panose="02020603050405020304" pitchFamily="18" charset="0"/>
            </a:endParaRPr>
          </a:p>
          <a:p>
            <a:pPr marL="285750" indent="-285750">
              <a:spcBef>
                <a:spcPts val="600"/>
              </a:spcBef>
              <a:spcAft>
                <a:spcPts val="600"/>
              </a:spcAft>
              <a:buFont typeface="Courier New" panose="02070309020205020404" pitchFamily="49" charset="0"/>
              <a:buChar char="o"/>
            </a:pPr>
            <a:r>
              <a:rPr lang="en-US" sz="1600" dirty="0">
                <a:solidFill>
                  <a:schemeClr val="accent1"/>
                </a:solidFill>
              </a:rPr>
              <a:t>Interreg Europe, (2022), «Digital Innovation Hub development» Online Source: https://programme2014-20.interreg-central.eu/Content.Node/4STEPS/4STEPS-D.T2.3.2-Digital-Innovation-Hub-development-CNA.pdf</a:t>
            </a:r>
            <a:endParaRPr lang="tr-TR" sz="1600" dirty="0">
              <a:solidFill>
                <a:schemeClr val="accent1"/>
              </a:solidFill>
            </a:endParaRPr>
          </a:p>
          <a:p>
            <a:pPr marL="285750" indent="-285750">
              <a:spcBef>
                <a:spcPts val="600"/>
              </a:spcBef>
              <a:spcAft>
                <a:spcPts val="600"/>
              </a:spcAft>
              <a:buFont typeface="Courier New" panose="02070309020205020404" pitchFamily="49" charset="0"/>
              <a:buChar char="o"/>
            </a:pPr>
            <a:r>
              <a:rPr lang="en-US" sz="1600" dirty="0">
                <a:solidFill>
                  <a:schemeClr val="accent1"/>
                </a:solidFill>
              </a:rPr>
              <a:t>Lawton Smith, H., &amp; </a:t>
            </a:r>
            <a:r>
              <a:rPr lang="en-US" sz="1600" dirty="0" err="1">
                <a:solidFill>
                  <a:schemeClr val="accent1"/>
                </a:solidFill>
              </a:rPr>
              <a:t>Leydesdorff</a:t>
            </a:r>
            <a:r>
              <a:rPr lang="en-US" sz="1600" dirty="0">
                <a:solidFill>
                  <a:schemeClr val="accent1"/>
                </a:solidFill>
              </a:rPr>
              <a:t>, L. (2014). The Triple Helix in the context of global change: dynamics and challenges. Prometheus, 32(4), 321-336.</a:t>
            </a:r>
            <a:endParaRPr lang="tr-TR" sz="1600" dirty="0">
              <a:solidFill>
                <a:schemeClr val="accent1"/>
              </a:solidFill>
            </a:endParaRPr>
          </a:p>
          <a:p>
            <a:pPr marL="285750" indent="-285750">
              <a:spcBef>
                <a:spcPts val="600"/>
              </a:spcBef>
              <a:spcAft>
                <a:spcPts val="600"/>
              </a:spcAft>
              <a:buFont typeface="Courier New" panose="02070309020205020404" pitchFamily="49" charset="0"/>
              <a:buChar char="o"/>
            </a:pPr>
            <a:r>
              <a:rPr lang="en-US" sz="1600" dirty="0">
                <a:solidFill>
                  <a:schemeClr val="accent1"/>
                </a:solidFill>
              </a:rPr>
              <a:t>Lindberg, M., Lindgren, M., &amp; </a:t>
            </a:r>
            <a:r>
              <a:rPr lang="en-US" sz="1600" dirty="0" err="1">
                <a:solidFill>
                  <a:schemeClr val="accent1"/>
                </a:solidFill>
              </a:rPr>
              <a:t>Packendorff</a:t>
            </a:r>
            <a:r>
              <a:rPr lang="en-US" sz="1600" dirty="0">
                <a:solidFill>
                  <a:schemeClr val="accent1"/>
                </a:solidFill>
              </a:rPr>
              <a:t>, J. (2014). Quadruple helix as a way to bridge the gender gap in entrepreneurship: the case of an innovation system project in the Baltic Sea Region. Journal of the Knowledge Economy, 5, 94-113.</a:t>
            </a:r>
            <a:endParaRPr lang="tr-TR" sz="1600" dirty="0">
              <a:solidFill>
                <a:schemeClr val="accent1"/>
              </a:solidFill>
            </a:endParaRPr>
          </a:p>
          <a:p>
            <a:pPr marL="285750" indent="-285750">
              <a:spcBef>
                <a:spcPts val="600"/>
              </a:spcBef>
              <a:spcAft>
                <a:spcPts val="600"/>
              </a:spcAft>
              <a:buFont typeface="Courier New" panose="02070309020205020404" pitchFamily="49" charset="0"/>
              <a:buChar char="o"/>
            </a:pPr>
            <a:r>
              <a:rPr lang="en-US" sz="1600" dirty="0" err="1">
                <a:solidFill>
                  <a:schemeClr val="accent1"/>
                </a:solidFill>
              </a:rPr>
              <a:t>Majava</a:t>
            </a:r>
            <a:r>
              <a:rPr lang="en-US" sz="1600" dirty="0">
                <a:solidFill>
                  <a:schemeClr val="accent1"/>
                </a:solidFill>
              </a:rPr>
              <a:t>, J., </a:t>
            </a:r>
            <a:r>
              <a:rPr lang="en-US" sz="1600" dirty="0" err="1">
                <a:solidFill>
                  <a:schemeClr val="accent1"/>
                </a:solidFill>
              </a:rPr>
              <a:t>Isoherranen</a:t>
            </a:r>
            <a:r>
              <a:rPr lang="en-US" sz="1600" dirty="0">
                <a:solidFill>
                  <a:schemeClr val="accent1"/>
                </a:solidFill>
              </a:rPr>
              <a:t>, V., &amp; Kess, P. (2013). Business collaboration concepts and implications for companies. International Journal of Synergy and Research, 2(1-2).</a:t>
            </a:r>
            <a:endParaRPr lang="tr-TR" sz="1600" dirty="0">
              <a:solidFill>
                <a:schemeClr val="accent1"/>
              </a:solidFill>
            </a:endParaRPr>
          </a:p>
          <a:p>
            <a:pPr marL="285750" indent="-285750">
              <a:spcBef>
                <a:spcPts val="600"/>
              </a:spcBef>
              <a:spcAft>
                <a:spcPts val="600"/>
              </a:spcAft>
              <a:buFont typeface="Courier New" panose="02070309020205020404" pitchFamily="49" charset="0"/>
              <a:buChar char="o"/>
            </a:pPr>
            <a:r>
              <a:rPr lang="en-US" sz="1600" dirty="0" err="1">
                <a:solidFill>
                  <a:schemeClr val="accent1"/>
                </a:solidFill>
              </a:rPr>
              <a:t>Mirčetić</a:t>
            </a:r>
            <a:r>
              <a:rPr lang="en-US" sz="1600" dirty="0">
                <a:solidFill>
                  <a:schemeClr val="accent1"/>
                </a:solidFill>
              </a:rPr>
              <a:t>, V., Vukotić, S., &amp; Cvijanović, D. (2019). The concept of business clusters and its impact on tourism business improvement. </a:t>
            </a:r>
            <a:r>
              <a:rPr lang="en-US" sz="1600" dirty="0" err="1">
                <a:solidFill>
                  <a:schemeClr val="accent1"/>
                </a:solidFill>
              </a:rPr>
              <a:t>Економика</a:t>
            </a:r>
            <a:r>
              <a:rPr lang="en-US" sz="1600" dirty="0">
                <a:solidFill>
                  <a:schemeClr val="accent1"/>
                </a:solidFill>
              </a:rPr>
              <a:t> </a:t>
            </a:r>
            <a:r>
              <a:rPr lang="en-US" sz="1600" dirty="0" err="1">
                <a:solidFill>
                  <a:schemeClr val="accent1"/>
                </a:solidFill>
              </a:rPr>
              <a:t>пољопривреде</a:t>
            </a:r>
            <a:r>
              <a:rPr lang="en-US" sz="1600" dirty="0">
                <a:solidFill>
                  <a:schemeClr val="accent1"/>
                </a:solidFill>
              </a:rPr>
              <a:t>, 66(3), 851-868.</a:t>
            </a:r>
            <a:endParaRPr lang="tr-TR" sz="1600" dirty="0">
              <a:solidFill>
                <a:schemeClr val="accent1"/>
              </a:solidFill>
            </a:endParaRPr>
          </a:p>
          <a:p>
            <a:pPr marL="285750" indent="-285750">
              <a:spcBef>
                <a:spcPts val="600"/>
              </a:spcBef>
              <a:spcAft>
                <a:spcPts val="600"/>
              </a:spcAft>
              <a:buFont typeface="Courier New" panose="02070309020205020404" pitchFamily="49" charset="0"/>
              <a:buChar char="o"/>
            </a:pPr>
            <a:endParaRPr lang="en-US" sz="1600" kern="100" dirty="0">
              <a:solidFill>
                <a:schemeClr val="accent1"/>
              </a:solidFill>
              <a:effectLs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3509673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865E05-DCC7-8F8A-EEA7-0AB05927EF05}"/>
            </a:ext>
          </a:extLst>
        </p:cNvPr>
        <p:cNvGrpSpPr/>
        <p:nvPr/>
      </p:nvGrpSpPr>
      <p:grpSpPr>
        <a:xfrm>
          <a:off x="0" y="0"/>
          <a:ext cx="0" cy="0"/>
          <a:chOff x="0" y="0"/>
          <a:chExt cx="0" cy="0"/>
        </a:xfrm>
      </p:grpSpPr>
      <p:sp>
        <p:nvSpPr>
          <p:cNvPr id="5" name="Metin kutusu 4">
            <a:extLst>
              <a:ext uri="{FF2B5EF4-FFF2-40B4-BE49-F238E27FC236}">
                <a16:creationId xmlns:a16="http://schemas.microsoft.com/office/drawing/2014/main" id="{05708795-847E-4D79-931B-4576E32FB3C8}"/>
              </a:ext>
            </a:extLst>
          </p:cNvPr>
          <p:cNvSpPr txBox="1"/>
          <p:nvPr/>
        </p:nvSpPr>
        <p:spPr>
          <a:xfrm>
            <a:off x="438995" y="832940"/>
            <a:ext cx="10834847" cy="5722592"/>
          </a:xfrm>
          <a:prstGeom prst="rect">
            <a:avLst/>
          </a:prstGeom>
          <a:noFill/>
        </p:spPr>
        <p:txBody>
          <a:bodyPr wrap="square" lIns="91440" tIns="45720" rIns="91440" bIns="45720" anchor="t">
            <a:spAutoFit/>
          </a:bodyPr>
          <a:lstStyle/>
          <a:p>
            <a:pPr marL="285750" indent="-285750">
              <a:spcBef>
                <a:spcPts val="600"/>
              </a:spcBef>
              <a:spcAft>
                <a:spcPts val="600"/>
              </a:spcAft>
              <a:buFont typeface="Courier New" panose="02070309020205020404" pitchFamily="49" charset="0"/>
              <a:buChar char="o"/>
            </a:pPr>
            <a:r>
              <a:rPr lang="en-US" sz="1600" kern="100" dirty="0">
                <a:solidFill>
                  <a:schemeClr val="accent1"/>
                </a:solidFill>
                <a:effectLst/>
                <a:ea typeface="Aptos" panose="020B0004020202020204" pitchFamily="34" charset="0"/>
                <a:cs typeface="Times New Roman"/>
              </a:rPr>
              <a:t>Möhring, J. (2005). Clusters: Definition and methodology. Business Clusters, 21.</a:t>
            </a:r>
            <a:endParaRPr lang="tr-TR" sz="1600" kern="100" dirty="0">
              <a:solidFill>
                <a:schemeClr val="accent1"/>
              </a:solidFill>
              <a:effectLst/>
              <a:ea typeface="Aptos" panose="020B0004020202020204" pitchFamily="34" charset="0"/>
              <a:cs typeface="Times New Roman"/>
            </a:endParaRPr>
          </a:p>
          <a:p>
            <a:pPr marL="285750" indent="-285750">
              <a:spcBef>
                <a:spcPts val="600"/>
              </a:spcBef>
              <a:spcAft>
                <a:spcPts val="600"/>
              </a:spcAft>
              <a:buFont typeface="Courier New" panose="02070309020205020404" pitchFamily="49" charset="0"/>
              <a:buChar char="o"/>
            </a:pPr>
            <a:r>
              <a:rPr lang="en-US" sz="1600" dirty="0">
                <a:solidFill>
                  <a:schemeClr val="accent1"/>
                </a:solidFill>
              </a:rPr>
              <a:t>Ranga, M., &amp; </a:t>
            </a:r>
            <a:r>
              <a:rPr lang="en-US" sz="1600" dirty="0" err="1">
                <a:solidFill>
                  <a:schemeClr val="accent1"/>
                </a:solidFill>
              </a:rPr>
              <a:t>Etzkowitz</a:t>
            </a:r>
            <a:r>
              <a:rPr lang="en-US" sz="1600" dirty="0">
                <a:solidFill>
                  <a:schemeClr val="accent1"/>
                </a:solidFill>
              </a:rPr>
              <a:t>, H. (2015). Triple Helix systems: an analytical framework for innovation policy and practice in the Knowledge Society. Entrepreneurship and knowledge exchange, 117-158.</a:t>
            </a:r>
            <a:endParaRPr lang="tr-TR" sz="1600" dirty="0">
              <a:solidFill>
                <a:schemeClr val="accent1"/>
              </a:solidFill>
            </a:endParaRPr>
          </a:p>
          <a:p>
            <a:pPr marL="285750" indent="-285750">
              <a:spcBef>
                <a:spcPts val="600"/>
              </a:spcBef>
              <a:spcAft>
                <a:spcPts val="600"/>
              </a:spcAft>
              <a:buFont typeface="Courier New" panose="02070309020205020404" pitchFamily="49" charset="0"/>
              <a:buChar char="o"/>
            </a:pPr>
            <a:r>
              <a:rPr lang="en-US" sz="1600" dirty="0">
                <a:solidFill>
                  <a:schemeClr val="accent1"/>
                </a:solidFill>
              </a:rPr>
              <a:t>The Town of </a:t>
            </a:r>
            <a:r>
              <a:rPr lang="en-US" sz="1600" dirty="0" err="1">
                <a:solidFill>
                  <a:schemeClr val="accent1"/>
                </a:solidFill>
              </a:rPr>
              <a:t>Gawler</a:t>
            </a:r>
            <a:r>
              <a:rPr lang="en-US" sz="1600" dirty="0">
                <a:solidFill>
                  <a:schemeClr val="accent1"/>
                </a:solidFill>
              </a:rPr>
              <a:t> (2016) THE BUSINESS INNOVATION HUB a place for growing business and creating jobs in </a:t>
            </a:r>
            <a:r>
              <a:rPr lang="en-US" sz="1600" dirty="0" err="1">
                <a:solidFill>
                  <a:schemeClr val="accent1"/>
                </a:solidFill>
              </a:rPr>
              <a:t>Gawler</a:t>
            </a:r>
            <a:r>
              <a:rPr lang="en-US" sz="1600" dirty="0">
                <a:solidFill>
                  <a:schemeClr val="accent1"/>
                </a:solidFill>
              </a:rPr>
              <a:t> through digital business, online source: https://www.gawler.sa.gov.au/__data/assets/pdf_file/0024/219552/28-02-2017-council-agenda-item-15.3-attachments-confidential-revoked-22-05-2018.pdf</a:t>
            </a:r>
            <a:endParaRPr lang="tr-TR" sz="1600" dirty="0">
              <a:solidFill>
                <a:schemeClr val="accent1"/>
              </a:solidFill>
            </a:endParaRPr>
          </a:p>
          <a:p>
            <a:pPr marL="285750" indent="-285750">
              <a:spcBef>
                <a:spcPts val="600"/>
              </a:spcBef>
              <a:spcAft>
                <a:spcPts val="600"/>
              </a:spcAft>
              <a:buFont typeface="Courier New" panose="02070309020205020404" pitchFamily="49" charset="0"/>
              <a:buChar char="o"/>
            </a:pPr>
            <a:r>
              <a:rPr lang="en-US" sz="1600" dirty="0">
                <a:solidFill>
                  <a:schemeClr val="accent1"/>
                </a:solidFill>
              </a:rPr>
              <a:t>The Town of </a:t>
            </a:r>
            <a:r>
              <a:rPr lang="en-US" sz="1600" dirty="0" err="1">
                <a:solidFill>
                  <a:schemeClr val="accent1"/>
                </a:solidFill>
              </a:rPr>
              <a:t>Gawler</a:t>
            </a:r>
            <a:r>
              <a:rPr lang="en-US" sz="1600" dirty="0">
                <a:solidFill>
                  <a:schemeClr val="accent1"/>
                </a:solidFill>
              </a:rPr>
              <a:t> (2016) THE BUSINESS INNOVATION HUB a place for growing business and creating jobs in </a:t>
            </a:r>
            <a:r>
              <a:rPr lang="en-US" sz="1600" dirty="0" err="1">
                <a:solidFill>
                  <a:schemeClr val="accent1"/>
                </a:solidFill>
              </a:rPr>
              <a:t>Gawler</a:t>
            </a:r>
            <a:r>
              <a:rPr lang="en-US" sz="1600" dirty="0">
                <a:solidFill>
                  <a:schemeClr val="accent1"/>
                </a:solidFill>
              </a:rPr>
              <a:t> through digital business, online source: </a:t>
            </a:r>
            <a:r>
              <a:rPr lang="en-US" sz="1600" u="sng" dirty="0">
                <a:solidFill>
                  <a:srgbClr val="F49100"/>
                </a:solidFill>
                <a:hlinkClick r:id="rId2">
                  <a:extLst>
                    <a:ext uri="{A12FA001-AC4F-418D-AE19-62706E023703}">
                      <ahyp:hlinkClr xmlns:ahyp="http://schemas.microsoft.com/office/drawing/2018/hyperlinkcolor" val="tx"/>
                    </a:ext>
                  </a:extLst>
                </a:hlinkClick>
              </a:rPr>
              <a:t>https://www.gawler.sa.gov.au/__data/assets/pdf_file/0024/219552/28-02-2017-council-agenda-item-15.3-attachments-confidential-revoked-22-05-2018.</a:t>
            </a:r>
            <a:r>
              <a:rPr lang="en-US" sz="1600" u="sng" dirty="0">
                <a:solidFill>
                  <a:schemeClr val="accent1"/>
                </a:solidFill>
                <a:hlinkClick r:id="rId2">
                  <a:extLst>
                    <a:ext uri="{A12FA001-AC4F-418D-AE19-62706E023703}">
                      <ahyp:hlinkClr xmlns:ahyp="http://schemas.microsoft.com/office/drawing/2018/hyperlinkcolor" val="tx"/>
                    </a:ext>
                  </a:extLst>
                </a:hlinkClick>
              </a:rPr>
              <a:t>pdf</a:t>
            </a:r>
            <a:endParaRPr lang="tr-TR" sz="1600" u="sng" dirty="0">
              <a:solidFill>
                <a:schemeClr val="accent1"/>
              </a:solidFill>
            </a:endParaRPr>
          </a:p>
          <a:p>
            <a:pPr marL="285750" indent="-285750">
              <a:spcBef>
                <a:spcPts val="600"/>
              </a:spcBef>
              <a:spcAft>
                <a:spcPts val="600"/>
              </a:spcAft>
              <a:buFont typeface="Courier New" panose="02070309020205020404" pitchFamily="49" charset="0"/>
              <a:buChar char="o"/>
            </a:pPr>
            <a:r>
              <a:rPr lang="en-US" sz="1600" dirty="0" err="1">
                <a:solidFill>
                  <a:schemeClr val="accent1"/>
                </a:solidFill>
              </a:rPr>
              <a:t>Todeva</a:t>
            </a:r>
            <a:r>
              <a:rPr lang="en-US" sz="1600" dirty="0">
                <a:solidFill>
                  <a:schemeClr val="accent1"/>
                </a:solidFill>
              </a:rPr>
              <a:t>, E. (2006) Business Networks: Strategy &amp; Structure, New York: Taylor &amp; Francis</a:t>
            </a:r>
            <a:endParaRPr lang="tr-TR" sz="1600" dirty="0">
              <a:solidFill>
                <a:schemeClr val="accent1"/>
              </a:solidFill>
            </a:endParaRPr>
          </a:p>
          <a:p>
            <a:pPr marL="285750" indent="-285750">
              <a:spcBef>
                <a:spcPts val="600"/>
              </a:spcBef>
              <a:spcAft>
                <a:spcPts val="600"/>
              </a:spcAft>
              <a:buFont typeface="Courier New" panose="02070309020205020404" pitchFamily="49" charset="0"/>
              <a:buChar char="o"/>
            </a:pPr>
            <a:r>
              <a:rPr lang="en-US" sz="1600" dirty="0" err="1">
                <a:solidFill>
                  <a:schemeClr val="accent1"/>
                </a:solidFill>
              </a:rPr>
              <a:t>Todeva</a:t>
            </a:r>
            <a:r>
              <a:rPr lang="en-US" sz="1600" dirty="0">
                <a:solidFill>
                  <a:schemeClr val="accent1"/>
                </a:solidFill>
              </a:rPr>
              <a:t>, E. (2011) Business Networks, online source:  </a:t>
            </a:r>
            <a:r>
              <a:rPr lang="en-US" sz="1600" dirty="0">
                <a:solidFill>
                  <a:srgbClr val="F49100"/>
                </a:solidFill>
                <a:hlinkClick r:id="rId3">
                  <a:extLst>
                    <a:ext uri="{A12FA001-AC4F-418D-AE19-62706E023703}">
                      <ahyp:hlinkClr xmlns:ahyp="http://schemas.microsoft.com/office/drawing/2018/hyperlinkcolor" val="tx"/>
                    </a:ext>
                  </a:extLst>
                </a:hlinkClick>
              </a:rPr>
              <a:t>https://www.researchgate.net/publication/228215998_Business_</a:t>
            </a:r>
            <a:r>
              <a:rPr lang="en-US" sz="1600" dirty="0">
                <a:solidFill>
                  <a:schemeClr val="accent1"/>
                </a:solidFill>
                <a:hlinkClick r:id="rId3">
                  <a:extLst>
                    <a:ext uri="{A12FA001-AC4F-418D-AE19-62706E023703}">
                      <ahyp:hlinkClr xmlns:ahyp="http://schemas.microsoft.com/office/drawing/2018/hyperlinkcolor" val="tx"/>
                    </a:ext>
                  </a:extLst>
                </a:hlinkClick>
              </a:rPr>
              <a:t>Networks</a:t>
            </a:r>
            <a:endParaRPr lang="tr-TR" sz="1600" dirty="0">
              <a:solidFill>
                <a:schemeClr val="accent1"/>
              </a:solidFill>
            </a:endParaRPr>
          </a:p>
          <a:p>
            <a:pPr marL="285750" indent="-285750">
              <a:spcBef>
                <a:spcPts val="600"/>
              </a:spcBef>
              <a:spcAft>
                <a:spcPts val="600"/>
              </a:spcAft>
              <a:buFont typeface="Courier New" panose="02070309020205020404" pitchFamily="49" charset="0"/>
              <a:buChar char="o"/>
            </a:pPr>
            <a:r>
              <a:rPr lang="en-US" sz="1600" dirty="0">
                <a:solidFill>
                  <a:schemeClr val="accent1"/>
                </a:solidFill>
              </a:rPr>
              <a:t>Twomey, B. (2020). Understanding Japanese Keiretsu. Investopedia, LLC. New York, NY, USA. Available in:&lt; https://www. </a:t>
            </a:r>
            <a:r>
              <a:rPr lang="en-US" sz="1600" dirty="0" err="1">
                <a:solidFill>
                  <a:schemeClr val="accent1"/>
                </a:solidFill>
              </a:rPr>
              <a:t>investopedia</a:t>
            </a:r>
            <a:r>
              <a:rPr lang="en-US" sz="1600" dirty="0">
                <a:solidFill>
                  <a:schemeClr val="accent1"/>
                </a:solidFill>
              </a:rPr>
              <a:t>. com/articles/economics/09/</a:t>
            </a:r>
            <a:r>
              <a:rPr lang="en-US" sz="1600" dirty="0" err="1">
                <a:solidFill>
                  <a:schemeClr val="accent1"/>
                </a:solidFill>
              </a:rPr>
              <a:t>japanese</a:t>
            </a:r>
            <a:r>
              <a:rPr lang="en-US" sz="1600" dirty="0">
                <a:solidFill>
                  <a:schemeClr val="accent1"/>
                </a:solidFill>
              </a:rPr>
              <a:t>-keiretsu. asp&gt;. Accessed: </a:t>
            </a:r>
            <a:r>
              <a:rPr lang="en-US" sz="1600" dirty="0" err="1">
                <a:solidFill>
                  <a:schemeClr val="accent1"/>
                </a:solidFill>
              </a:rPr>
              <a:t>sep</a:t>
            </a:r>
            <a:r>
              <a:rPr lang="en-US" sz="1600" dirty="0">
                <a:solidFill>
                  <a:schemeClr val="accent1"/>
                </a:solidFill>
              </a:rPr>
              <a:t>, 21, 2020.</a:t>
            </a:r>
            <a:endParaRPr lang="tr-TR" sz="1600" dirty="0">
              <a:solidFill>
                <a:schemeClr val="accent1"/>
              </a:solidFill>
            </a:endParaRPr>
          </a:p>
          <a:p>
            <a:pPr marL="285750" indent="-285750">
              <a:spcBef>
                <a:spcPts val="600"/>
              </a:spcBef>
              <a:spcAft>
                <a:spcPts val="600"/>
              </a:spcAft>
              <a:buFont typeface="Courier New" panose="02070309020205020404" pitchFamily="49" charset="0"/>
              <a:buChar char="o"/>
            </a:pPr>
            <a:endParaRPr lang="en-US" sz="2000" dirty="0">
              <a:solidFill>
                <a:schemeClr val="accent1"/>
              </a:solidFill>
              <a:cs typeface="Times New Roman"/>
            </a:endParaRPr>
          </a:p>
          <a:p>
            <a:pPr>
              <a:lnSpc>
                <a:spcPct val="115000"/>
              </a:lnSpc>
              <a:spcAft>
                <a:spcPts val="800"/>
              </a:spcAft>
            </a:pPr>
            <a:endParaRPr lang="en-US" sz="1400" kern="100" dirty="0">
              <a:solidFill>
                <a:schemeClr val="accent1"/>
              </a:solidFill>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6408532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p:txBody>
          <a:bodyPr/>
          <a:lstStyle/>
          <a:p>
            <a:endParaRPr lang="en-US"/>
          </a:p>
        </p:txBody>
      </p:sp>
      <p:sp>
        <p:nvSpPr>
          <p:cNvPr id="2" name="PoljeZBesedilom 1">
            <a:extLst>
              <a:ext uri="{FF2B5EF4-FFF2-40B4-BE49-F238E27FC236}">
                <a16:creationId xmlns:a16="http://schemas.microsoft.com/office/drawing/2014/main" id="{A68D543C-E6E6-9555-21A3-0D1EEC3E4959}"/>
              </a:ext>
            </a:extLst>
          </p:cNvPr>
          <p:cNvSpPr txBox="1"/>
          <p:nvPr/>
        </p:nvSpPr>
        <p:spPr>
          <a:xfrm>
            <a:off x="6363490" y="2721641"/>
            <a:ext cx="4450465"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sz="3200" b="1" dirty="0">
                <a:solidFill>
                  <a:srgbClr val="F3B75B"/>
                </a:solidFill>
                <a:latin typeface="Raleway"/>
              </a:rPr>
              <a:t>Üniteyi tamamladığınız için teşekkür ederiz!</a:t>
            </a:r>
            <a:endParaRPr lang="sl-SI" dirty="0"/>
          </a:p>
        </p:txBody>
      </p:sp>
    </p:spTree>
    <p:extLst>
      <p:ext uri="{BB962C8B-B14F-4D97-AF65-F5344CB8AC3E}">
        <p14:creationId xmlns:p14="http://schemas.microsoft.com/office/powerpoint/2010/main" val="361623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id="{947E270B-DEA2-0421-B68E-768A0CA9A9B1}"/>
              </a:ext>
            </a:extLst>
          </p:cNvPr>
          <p:cNvSpPr txBox="1"/>
          <p:nvPr/>
        </p:nvSpPr>
        <p:spPr>
          <a:xfrm>
            <a:off x="1561132" y="3075057"/>
            <a:ext cx="9069735" cy="707886"/>
          </a:xfrm>
          <a:prstGeom prst="rect">
            <a:avLst/>
          </a:prstGeom>
          <a:noFill/>
        </p:spPr>
        <p:txBody>
          <a:bodyPr wrap="square" rtlCol="0">
            <a:spAutoFit/>
          </a:bodyPr>
          <a:lstStyle/>
          <a:p>
            <a:pPr algn="ctr"/>
            <a:r>
              <a:rPr lang="tr-TR" sz="2000" dirty="0">
                <a:solidFill>
                  <a:schemeClr val="accent1"/>
                </a:solidFill>
              </a:rPr>
              <a:t>'</a:t>
            </a:r>
            <a:r>
              <a:rPr lang="en-US" sz="2000" i="1" dirty="0">
                <a:solidFill>
                  <a:schemeClr val="accent1"/>
                </a:solidFill>
              </a:rPr>
              <a:t>Müzakere, mümkün olan en iyi anlaşmayı mümkün olan en iyi şekilde elde etmektir</a:t>
            </a:r>
            <a:r>
              <a:rPr lang="tr-TR" sz="2000" dirty="0">
                <a:solidFill>
                  <a:schemeClr val="accent1"/>
                </a:solidFill>
              </a:rPr>
              <a:t>' Anonim</a:t>
            </a:r>
          </a:p>
        </p:txBody>
      </p:sp>
      <p:pic>
        <p:nvPicPr>
          <p:cNvPr id="4" name="Resim 3" descr="insan yüzü, karanlık, kişi, şahıs, kadın içeren bir resim&#10;&#10;Açıklama otomatik olarak oluşturuldu">
            <a:extLst>
              <a:ext uri="{FF2B5EF4-FFF2-40B4-BE49-F238E27FC236}">
                <a16:creationId xmlns:a16="http://schemas.microsoft.com/office/drawing/2014/main" id="{E03E8834-481B-A62A-E628-4B1DF7EE96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806" y="1958355"/>
            <a:ext cx="10210800" cy="5743575"/>
          </a:xfrm>
          <a:prstGeom prst="rect">
            <a:avLst/>
          </a:prstGeom>
        </p:spPr>
      </p:pic>
      <p:sp>
        <p:nvSpPr>
          <p:cNvPr id="6" name="Metin kutusu 5">
            <a:extLst>
              <a:ext uri="{FF2B5EF4-FFF2-40B4-BE49-F238E27FC236}">
                <a16:creationId xmlns:a16="http://schemas.microsoft.com/office/drawing/2014/main" id="{CBAA8127-125F-6729-1B9C-88FA828D5427}"/>
              </a:ext>
            </a:extLst>
          </p:cNvPr>
          <p:cNvSpPr txBox="1"/>
          <p:nvPr/>
        </p:nvSpPr>
        <p:spPr>
          <a:xfrm>
            <a:off x="6998758" y="6334667"/>
            <a:ext cx="2792941" cy="246221"/>
          </a:xfrm>
          <a:prstGeom prst="rect">
            <a:avLst/>
          </a:prstGeom>
          <a:noFill/>
        </p:spPr>
        <p:txBody>
          <a:bodyPr wrap="square">
            <a:spAutoFit/>
          </a:bodyPr>
          <a:lstStyle/>
          <a:p>
            <a:pPr algn="ctr"/>
            <a:r>
              <a:rPr lang="en-US" sz="1000" dirty="0">
                <a:solidFill>
                  <a:schemeClr val="accent1"/>
                </a:solidFill>
              </a:rPr>
              <a:t>Resim </a:t>
            </a:r>
            <a:r>
              <a:rPr lang="tr-TR" sz="1000" dirty="0">
                <a:solidFill>
                  <a:schemeClr val="accent1"/>
                </a:solidFill>
              </a:rPr>
              <a:t>kaynağı: Istockphoto.com</a:t>
            </a:r>
          </a:p>
        </p:txBody>
      </p:sp>
    </p:spTree>
    <p:extLst>
      <p:ext uri="{BB962C8B-B14F-4D97-AF65-F5344CB8AC3E}">
        <p14:creationId xmlns:p14="http://schemas.microsoft.com/office/powerpoint/2010/main" val="1457328946"/>
      </p:ext>
    </p:extLst>
  </p:cSld>
  <p:clrMapOvr>
    <a:masterClrMapping/>
  </p:clrMapOvr>
  <p:extLst>
    <p:ext uri="{6950BFC3-D8DA-4A85-94F7-54DA5524770B}">
      <p188:commentRel xmlns:p188="http://schemas.microsoft.com/office/powerpoint/2018/8/main" r:id="rId2"/>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a:extLst>
              <a:ext uri="{FF2B5EF4-FFF2-40B4-BE49-F238E27FC236}">
                <a16:creationId xmlns:a16="http://schemas.microsoft.com/office/drawing/2014/main" id="{B1D32CD2-AC8A-8FEA-3B8F-C649978F6ACF}"/>
              </a:ext>
            </a:extLst>
          </p:cNvPr>
          <p:cNvSpPr txBox="1">
            <a:spLocks noGrp="1"/>
          </p:cNvSpPr>
          <p:nvPr>
            <p:ph type="title"/>
          </p:nvPr>
        </p:nvSpPr>
        <p:spPr>
          <a:xfrm>
            <a:off x="603504" y="-129719"/>
            <a:ext cx="10750296" cy="2834622"/>
          </a:xfrm>
          <a:prstGeom prst="rect">
            <a:avLst/>
          </a:prstGeom>
          <a:noFill/>
        </p:spPr>
        <p:txBody>
          <a:bodyPr wrap="square">
            <a:spAutoFit/>
          </a:bodyPr>
          <a:lstStyle/>
          <a:p>
            <a:br>
              <a:rPr lang="tr-TR" sz="3400" b="1" dirty="0"/>
            </a:br>
            <a:r>
              <a:rPr lang="en-US" sz="3400" b="1" dirty="0"/>
              <a:t>Müzakere ve müzakere becerilerine ilişkin temel kavramlara </a:t>
            </a:r>
            <a:r>
              <a:rPr lang="en-US" sz="3400" b="1" dirty="0" err="1"/>
              <a:t>giriş</a:t>
            </a:r>
            <a:br>
              <a:rPr lang="tr-TR" sz="1800" b="1" dirty="0">
                <a:latin typeface="+mn-lt"/>
                <a:ea typeface="Noto Sans" panose="020B0502040504020204" pitchFamily="34" charset="0"/>
                <a:cs typeface="Noto Sans" panose="020B0502040504020204" pitchFamily="34" charset="0"/>
              </a:rPr>
            </a:br>
            <a:br>
              <a:rPr lang="tr-TR" sz="1600" b="1" dirty="0">
                <a:latin typeface="+mn-lt"/>
                <a:ea typeface="Noto Sans" panose="020B0502040504020204" pitchFamily="34" charset="0"/>
                <a:cs typeface="Noto Sans" panose="020B0502040504020204" pitchFamily="34" charset="0"/>
              </a:rPr>
            </a:br>
            <a:endParaRPr lang="tr-TR" sz="1600" b="1" dirty="0">
              <a:solidFill>
                <a:schemeClr val="accent1"/>
              </a:solidFill>
              <a:latin typeface="+mn-lt"/>
              <a:ea typeface="Noto Sans" panose="020B0502040504020204" pitchFamily="34" charset="0"/>
              <a:cs typeface="Noto Sans" panose="020B0502040504020204" pitchFamily="34" charset="0"/>
            </a:endParaRPr>
          </a:p>
          <a:p>
            <a:r>
              <a:rPr lang="tr-TR" sz="1600" b="1" dirty="0">
                <a:solidFill>
                  <a:schemeClr val="accent1"/>
                </a:solidFill>
                <a:latin typeface="+mn-lt"/>
              </a:rPr>
              <a:t>Müzakere</a:t>
            </a:r>
            <a:r>
              <a:rPr lang="tr-TR" sz="1600" dirty="0">
                <a:solidFill>
                  <a:schemeClr val="accent1"/>
                </a:solidFill>
                <a:latin typeface="+mn-lt"/>
              </a:rPr>
              <a:t>, insanlar arasındaki farklılıkları ve sorunları çözmek için kullanılan bir süreçtir. Her türlü anlaşmazlık ve uyuşmazlığı önlemek ve üzerinde anlaşmaya varmak için kullanılır. </a:t>
            </a:r>
            <a:r>
              <a:rPr lang="tr-TR" sz="1600" b="1" dirty="0">
                <a:solidFill>
                  <a:schemeClr val="accent1"/>
                </a:solidFill>
                <a:latin typeface="+mn-lt"/>
              </a:rPr>
              <a:t>Çatışma yönetimi</a:t>
            </a:r>
            <a:r>
              <a:rPr lang="tr-TR" sz="1600" dirty="0">
                <a:solidFill>
                  <a:schemeClr val="accent1"/>
                </a:solidFill>
                <a:latin typeface="+mn-lt"/>
              </a:rPr>
              <a:t> ise, insanlar arasındaki anlaşmazlıkları ve uyuşmazlıkları çözmek için belirlenen farklılıkları olumlu bir şekilde çözmek için kullanılan stratejidir.</a:t>
            </a:r>
          </a:p>
        </p:txBody>
      </p:sp>
      <p:sp>
        <p:nvSpPr>
          <p:cNvPr id="5" name="Metin kutusu 4">
            <a:extLst>
              <a:ext uri="{FF2B5EF4-FFF2-40B4-BE49-F238E27FC236}">
                <a16:creationId xmlns:a16="http://schemas.microsoft.com/office/drawing/2014/main" id="{A1B87E64-DC22-6E89-CA03-CBFB0B7C9BD2}"/>
              </a:ext>
            </a:extLst>
          </p:cNvPr>
          <p:cNvSpPr txBox="1"/>
          <p:nvPr/>
        </p:nvSpPr>
        <p:spPr>
          <a:xfrm>
            <a:off x="695868" y="2767017"/>
            <a:ext cx="6794823" cy="2031325"/>
          </a:xfrm>
          <a:prstGeom prst="rect">
            <a:avLst/>
          </a:prstGeom>
          <a:solidFill>
            <a:schemeClr val="bg1">
              <a:lumMod val="60000"/>
              <a:lumOff val="40000"/>
            </a:schemeClr>
          </a:solidFill>
          <a:ln>
            <a:noFill/>
          </a:ln>
        </p:spPr>
        <p:txBody>
          <a:bodyPr wrap="square">
            <a:spAutoFit/>
          </a:bodyPr>
          <a:lstStyle/>
          <a:p>
            <a:pPr>
              <a:spcBef>
                <a:spcPts val="600"/>
              </a:spcBef>
              <a:spcAft>
                <a:spcPts val="600"/>
              </a:spcAft>
            </a:pPr>
            <a:r>
              <a:rPr lang="en-US" sz="1600" b="1" dirty="0">
                <a:solidFill>
                  <a:schemeClr val="accent1"/>
                </a:solidFill>
                <a:latin typeface="Raleway  "/>
                <a:ea typeface="Noto Sans" panose="020B0502040504020204" pitchFamily="34" charset="0"/>
                <a:cs typeface="Noto Sans" panose="020B0502040504020204" pitchFamily="34" charset="0"/>
              </a:rPr>
              <a:t>Müzakere</a:t>
            </a:r>
            <a:r>
              <a:rPr lang="tr-TR" sz="1600" b="1" dirty="0">
                <a:solidFill>
                  <a:schemeClr val="accent1"/>
                </a:solidFill>
                <a:latin typeface="Raleway  "/>
                <a:ea typeface="Noto Sans" panose="020B0502040504020204" pitchFamily="34" charset="0"/>
                <a:cs typeface="Noto Sans" panose="020B0502040504020204" pitchFamily="34" charset="0"/>
              </a:rPr>
              <a:t>:</a:t>
            </a:r>
            <a:endParaRPr lang="sl-SI" sz="1600" b="1" dirty="0">
              <a:solidFill>
                <a:schemeClr val="accent1"/>
              </a:solidFill>
              <a:latin typeface="Raleway  "/>
              <a:ea typeface="Noto Sans" panose="020B0502040504020204" pitchFamily="34" charset="0"/>
              <a:cs typeface="Noto Sans" panose="020B0502040504020204" pitchFamily="34" charset="0"/>
            </a:endParaRPr>
          </a:p>
          <a:p>
            <a:pPr>
              <a:spcBef>
                <a:spcPts val="600"/>
              </a:spcBef>
              <a:spcAft>
                <a:spcPts val="600"/>
              </a:spcAft>
            </a:pPr>
            <a:r>
              <a:rPr lang="en-US" sz="1600" dirty="0" err="1">
                <a:solidFill>
                  <a:schemeClr val="accent1"/>
                </a:solidFill>
                <a:latin typeface="Raleway  "/>
                <a:ea typeface="Noto Sans" panose="020B0502040504020204" pitchFamily="34" charset="0"/>
                <a:cs typeface="Noto Sans" panose="020B0502040504020204" pitchFamily="34" charset="0"/>
              </a:rPr>
              <a:t>Belirli</a:t>
            </a:r>
            <a:r>
              <a:rPr lang="en-US" sz="1600" dirty="0">
                <a:solidFill>
                  <a:schemeClr val="accent1"/>
                </a:solidFill>
                <a:latin typeface="Raleway  "/>
                <a:ea typeface="Noto Sans" panose="020B0502040504020204" pitchFamily="34" charset="0"/>
                <a:cs typeface="Noto Sans" panose="020B0502040504020204" pitchFamily="34" charset="0"/>
              </a:rPr>
              <a:t> </a:t>
            </a:r>
            <a:r>
              <a:rPr lang="en-US" sz="1600" dirty="0" err="1">
                <a:solidFill>
                  <a:schemeClr val="accent1"/>
                </a:solidFill>
                <a:latin typeface="Raleway  "/>
                <a:ea typeface="Noto Sans" panose="020B0502040504020204" pitchFamily="34" charset="0"/>
                <a:cs typeface="Noto Sans" panose="020B0502040504020204" pitchFamily="34" charset="0"/>
              </a:rPr>
              <a:t>hedeflere</a:t>
            </a:r>
            <a:r>
              <a:rPr lang="en-US" sz="1600" dirty="0">
                <a:solidFill>
                  <a:schemeClr val="accent1"/>
                </a:solidFill>
                <a:latin typeface="Raleway  "/>
                <a:ea typeface="Noto Sans" panose="020B0502040504020204" pitchFamily="34" charset="0"/>
                <a:cs typeface="Noto Sans" panose="020B0502040504020204" pitchFamily="34" charset="0"/>
              </a:rPr>
              <a:t> </a:t>
            </a:r>
            <a:r>
              <a:rPr lang="en-US" sz="1600" dirty="0" err="1">
                <a:solidFill>
                  <a:schemeClr val="accent1"/>
                </a:solidFill>
                <a:latin typeface="Raleway  "/>
                <a:ea typeface="Noto Sans" panose="020B0502040504020204" pitchFamily="34" charset="0"/>
                <a:cs typeface="Noto Sans" panose="020B0502040504020204" pitchFamily="34" charset="0"/>
              </a:rPr>
              <a:t>ulaşmak</a:t>
            </a:r>
            <a:r>
              <a:rPr lang="en-US" sz="1600" dirty="0">
                <a:solidFill>
                  <a:schemeClr val="accent1"/>
                </a:solidFill>
                <a:latin typeface="Raleway  "/>
                <a:ea typeface="Noto Sans" panose="020B0502040504020204" pitchFamily="34" charset="0"/>
                <a:cs typeface="Noto Sans" panose="020B0502040504020204" pitchFamily="34" charset="0"/>
              </a:rPr>
              <a:t> </a:t>
            </a:r>
            <a:r>
              <a:rPr lang="en-US" sz="1600" dirty="0" err="1">
                <a:solidFill>
                  <a:schemeClr val="accent1"/>
                </a:solidFill>
                <a:latin typeface="Raleway  "/>
                <a:ea typeface="Noto Sans" panose="020B0502040504020204" pitchFamily="34" charset="0"/>
                <a:cs typeface="Noto Sans" panose="020B0502040504020204" pitchFamily="34" charset="0"/>
              </a:rPr>
              <a:t>için</a:t>
            </a:r>
            <a:r>
              <a:rPr lang="en-US" sz="1600" dirty="0">
                <a:solidFill>
                  <a:schemeClr val="accent1"/>
                </a:solidFill>
                <a:latin typeface="Raleway  "/>
                <a:ea typeface="Noto Sans" panose="020B0502040504020204" pitchFamily="34" charset="0"/>
                <a:cs typeface="Noto Sans" panose="020B0502040504020204" pitchFamily="34" charset="0"/>
              </a:rPr>
              <a:t> </a:t>
            </a:r>
            <a:r>
              <a:rPr lang="en-US" sz="1600" dirty="0" err="1">
                <a:solidFill>
                  <a:schemeClr val="accent1"/>
                </a:solidFill>
                <a:latin typeface="Raleway  "/>
                <a:ea typeface="Noto Sans" panose="020B0502040504020204" pitchFamily="34" charset="0"/>
                <a:cs typeface="Noto Sans" panose="020B0502040504020204" pitchFamily="34" charset="0"/>
              </a:rPr>
              <a:t>gerçekleştirilen</a:t>
            </a:r>
            <a:r>
              <a:rPr lang="en-US" sz="1600" dirty="0">
                <a:solidFill>
                  <a:schemeClr val="accent1"/>
                </a:solidFill>
                <a:latin typeface="Raleway  "/>
                <a:ea typeface="Noto Sans" panose="020B0502040504020204" pitchFamily="34" charset="0"/>
                <a:cs typeface="Noto Sans" panose="020B0502040504020204" pitchFamily="34" charset="0"/>
              </a:rPr>
              <a:t> </a:t>
            </a:r>
            <a:r>
              <a:rPr lang="en-US" sz="1600" dirty="0" err="1">
                <a:solidFill>
                  <a:schemeClr val="accent1"/>
                </a:solidFill>
                <a:latin typeface="Raleway  "/>
                <a:ea typeface="Noto Sans" panose="020B0502040504020204" pitchFamily="34" charset="0"/>
                <a:cs typeface="Noto Sans" panose="020B0502040504020204" pitchFamily="34" charset="0"/>
              </a:rPr>
              <a:t>bir</a:t>
            </a:r>
            <a:r>
              <a:rPr lang="en-US" sz="1600" dirty="0">
                <a:solidFill>
                  <a:schemeClr val="accent1"/>
                </a:solidFill>
                <a:latin typeface="Raleway  "/>
                <a:ea typeface="Noto Sans" panose="020B0502040504020204" pitchFamily="34" charset="0"/>
                <a:cs typeface="Noto Sans" panose="020B0502040504020204" pitchFamily="34" charset="0"/>
              </a:rPr>
              <a:t> </a:t>
            </a:r>
            <a:r>
              <a:rPr lang="en-US" sz="1600" dirty="0" err="1">
                <a:solidFill>
                  <a:schemeClr val="accent1"/>
                </a:solidFill>
                <a:latin typeface="Raleway  "/>
                <a:ea typeface="Noto Sans" panose="020B0502040504020204" pitchFamily="34" charset="0"/>
                <a:cs typeface="Noto Sans" panose="020B0502040504020204" pitchFamily="34" charset="0"/>
              </a:rPr>
              <a:t>iletişim</a:t>
            </a:r>
            <a:r>
              <a:rPr lang="en-US" sz="1600" dirty="0">
                <a:solidFill>
                  <a:schemeClr val="accent1"/>
                </a:solidFill>
                <a:latin typeface="Raleway  "/>
                <a:ea typeface="Noto Sans" panose="020B0502040504020204" pitchFamily="34" charset="0"/>
                <a:cs typeface="Noto Sans" panose="020B0502040504020204" pitchFamily="34" charset="0"/>
              </a:rPr>
              <a:t> </a:t>
            </a:r>
            <a:r>
              <a:rPr lang="en-US" sz="1600" dirty="0" err="1">
                <a:solidFill>
                  <a:schemeClr val="accent1"/>
                </a:solidFill>
                <a:latin typeface="Raleway  "/>
                <a:ea typeface="Noto Sans" panose="020B0502040504020204" pitchFamily="34" charset="0"/>
                <a:cs typeface="Noto Sans" panose="020B0502040504020204" pitchFamily="34" charset="0"/>
              </a:rPr>
              <a:t>süreci</a:t>
            </a:r>
            <a:r>
              <a:rPr lang="en-US" sz="1600" dirty="0">
                <a:solidFill>
                  <a:schemeClr val="accent1"/>
                </a:solidFill>
                <a:latin typeface="Raleway  "/>
                <a:ea typeface="Noto Sans" panose="020B0502040504020204" pitchFamily="34" charset="0"/>
                <a:cs typeface="Noto Sans" panose="020B0502040504020204" pitchFamily="34" charset="0"/>
              </a:rPr>
              <a:t>...</a:t>
            </a:r>
            <a:endParaRPr lang="tr-TR" sz="1600" dirty="0">
              <a:solidFill>
                <a:schemeClr val="accent1"/>
              </a:solidFill>
              <a:latin typeface="Raleway  "/>
              <a:ea typeface="Noto Sans" panose="020B0502040504020204" pitchFamily="34" charset="0"/>
              <a:cs typeface="Noto Sans" panose="020B0502040504020204" pitchFamily="34" charset="0"/>
            </a:endParaRPr>
          </a:p>
          <a:p>
            <a:pPr>
              <a:spcBef>
                <a:spcPts val="600"/>
              </a:spcBef>
              <a:spcAft>
                <a:spcPts val="600"/>
              </a:spcAft>
            </a:pPr>
            <a:endParaRPr lang="tr-TR" sz="1600" dirty="0">
              <a:solidFill>
                <a:schemeClr val="accent1"/>
              </a:solidFill>
              <a:latin typeface="Raleway  "/>
              <a:ea typeface="Noto Sans" panose="020B0502040504020204" pitchFamily="34" charset="0"/>
              <a:cs typeface="Noto Sans" panose="020B0502040504020204" pitchFamily="34" charset="0"/>
            </a:endParaRPr>
          </a:p>
          <a:p>
            <a:pPr>
              <a:spcBef>
                <a:spcPts val="600"/>
              </a:spcBef>
              <a:spcAft>
                <a:spcPts val="600"/>
              </a:spcAft>
            </a:pPr>
            <a:r>
              <a:rPr lang="en-US" sz="1600" dirty="0">
                <a:solidFill>
                  <a:schemeClr val="accent1"/>
                </a:solidFill>
                <a:latin typeface="Raleway  "/>
                <a:ea typeface="Noto Sans" panose="020B0502040504020204" pitchFamily="34" charset="0"/>
                <a:cs typeface="Noto Sans" panose="020B0502040504020204" pitchFamily="34" charset="0"/>
              </a:rPr>
              <a:t>Bu, </a:t>
            </a:r>
            <a:r>
              <a:rPr lang="en-US" sz="1600" dirty="0" err="1">
                <a:solidFill>
                  <a:schemeClr val="accent1"/>
                </a:solidFill>
                <a:latin typeface="Raleway  "/>
                <a:ea typeface="Noto Sans" panose="020B0502040504020204" pitchFamily="34" charset="0"/>
                <a:cs typeface="Noto Sans" panose="020B0502040504020204" pitchFamily="34" charset="0"/>
              </a:rPr>
              <a:t>çatışan</a:t>
            </a:r>
            <a:r>
              <a:rPr lang="en-US" sz="1600" dirty="0">
                <a:solidFill>
                  <a:schemeClr val="accent1"/>
                </a:solidFill>
                <a:latin typeface="Raleway  "/>
                <a:ea typeface="Noto Sans" panose="020B0502040504020204" pitchFamily="34" charset="0"/>
                <a:cs typeface="Noto Sans" panose="020B0502040504020204" pitchFamily="34" charset="0"/>
              </a:rPr>
              <a:t> </a:t>
            </a:r>
            <a:r>
              <a:rPr lang="en-US" sz="1600" dirty="0" err="1">
                <a:solidFill>
                  <a:schemeClr val="accent1"/>
                </a:solidFill>
                <a:latin typeface="Raleway  "/>
                <a:ea typeface="Noto Sans" panose="020B0502040504020204" pitchFamily="34" charset="0"/>
                <a:cs typeface="Noto Sans" panose="020B0502040504020204" pitchFamily="34" charset="0"/>
              </a:rPr>
              <a:t>tarafların</a:t>
            </a:r>
            <a:r>
              <a:rPr lang="en-US" sz="1600" dirty="0">
                <a:solidFill>
                  <a:schemeClr val="accent1"/>
                </a:solidFill>
                <a:latin typeface="Raleway  "/>
                <a:ea typeface="Noto Sans" panose="020B0502040504020204" pitchFamily="34" charset="0"/>
                <a:cs typeface="Noto Sans" panose="020B0502040504020204" pitchFamily="34" charset="0"/>
              </a:rPr>
              <a:t>, </a:t>
            </a:r>
            <a:r>
              <a:rPr lang="en-US" sz="1600" dirty="0" err="1">
                <a:solidFill>
                  <a:schemeClr val="accent1"/>
                </a:solidFill>
                <a:latin typeface="Raleway  "/>
                <a:ea typeface="Noto Sans" panose="020B0502040504020204" pitchFamily="34" charset="0"/>
                <a:cs typeface="Noto Sans" panose="020B0502040504020204" pitchFamily="34" charset="0"/>
              </a:rPr>
              <a:t>en</a:t>
            </a:r>
            <a:r>
              <a:rPr lang="en-US" sz="1600" dirty="0">
                <a:solidFill>
                  <a:schemeClr val="accent1"/>
                </a:solidFill>
                <a:latin typeface="Raleway  "/>
                <a:ea typeface="Noto Sans" panose="020B0502040504020204" pitchFamily="34" charset="0"/>
                <a:cs typeface="Noto Sans" panose="020B0502040504020204" pitchFamily="34" charset="0"/>
              </a:rPr>
              <a:t> iyi </a:t>
            </a:r>
            <a:r>
              <a:rPr lang="en-US" sz="1600" dirty="0" err="1">
                <a:solidFill>
                  <a:schemeClr val="accent1"/>
                </a:solidFill>
                <a:latin typeface="Raleway  "/>
                <a:ea typeface="Noto Sans" panose="020B0502040504020204" pitchFamily="34" charset="0"/>
                <a:cs typeface="Noto Sans" panose="020B0502040504020204" pitchFamily="34" charset="0"/>
              </a:rPr>
              <a:t>alternatiflere</a:t>
            </a:r>
            <a:r>
              <a:rPr lang="en-US" sz="1600" dirty="0">
                <a:solidFill>
                  <a:schemeClr val="accent1"/>
                </a:solidFill>
                <a:latin typeface="Raleway  "/>
                <a:ea typeface="Noto Sans" panose="020B0502040504020204" pitchFamily="34" charset="0"/>
                <a:cs typeface="Noto Sans" panose="020B0502040504020204" pitchFamily="34" charset="0"/>
              </a:rPr>
              <a:t> </a:t>
            </a:r>
            <a:r>
              <a:rPr lang="en-US" sz="1600" dirty="0" err="1">
                <a:solidFill>
                  <a:schemeClr val="accent1"/>
                </a:solidFill>
                <a:latin typeface="Raleway  "/>
                <a:ea typeface="Noto Sans" panose="020B0502040504020204" pitchFamily="34" charset="0"/>
                <a:cs typeface="Noto Sans" panose="020B0502040504020204" pitchFamily="34" charset="0"/>
              </a:rPr>
              <a:t>göre</a:t>
            </a:r>
            <a:r>
              <a:rPr lang="en-US" sz="1600" dirty="0">
                <a:solidFill>
                  <a:schemeClr val="accent1"/>
                </a:solidFill>
                <a:latin typeface="Raleway  "/>
                <a:ea typeface="Noto Sans" panose="020B0502040504020204" pitchFamily="34" charset="0"/>
                <a:cs typeface="Noto Sans" panose="020B0502040504020204" pitchFamily="34" charset="0"/>
              </a:rPr>
              <a:t> </a:t>
            </a:r>
            <a:r>
              <a:rPr lang="en-US" sz="1600" dirty="0" err="1">
                <a:solidFill>
                  <a:schemeClr val="accent1"/>
                </a:solidFill>
                <a:latin typeface="Raleway  "/>
                <a:ea typeface="Noto Sans" panose="020B0502040504020204" pitchFamily="34" charset="0"/>
                <a:cs typeface="Noto Sans" panose="020B0502040504020204" pitchFamily="34" charset="0"/>
              </a:rPr>
              <a:t>kendi</a:t>
            </a:r>
            <a:r>
              <a:rPr lang="en-US" sz="1600" dirty="0">
                <a:solidFill>
                  <a:schemeClr val="accent1"/>
                </a:solidFill>
                <a:latin typeface="Raleway  "/>
                <a:ea typeface="Noto Sans" panose="020B0502040504020204" pitchFamily="34" charset="0"/>
                <a:cs typeface="Noto Sans" panose="020B0502040504020204" pitchFamily="34" charset="0"/>
              </a:rPr>
              <a:t> </a:t>
            </a:r>
            <a:r>
              <a:rPr lang="en-US" sz="1600" dirty="0" err="1">
                <a:solidFill>
                  <a:schemeClr val="accent1"/>
                </a:solidFill>
                <a:latin typeface="Raleway  "/>
                <a:ea typeface="Noto Sans" panose="020B0502040504020204" pitchFamily="34" charset="0"/>
                <a:cs typeface="Noto Sans" panose="020B0502040504020204" pitchFamily="34" charset="0"/>
              </a:rPr>
              <a:t>çıkarlarını</a:t>
            </a:r>
            <a:r>
              <a:rPr lang="en-US" sz="1600" dirty="0">
                <a:solidFill>
                  <a:schemeClr val="accent1"/>
                </a:solidFill>
                <a:latin typeface="Raleway  "/>
                <a:ea typeface="Noto Sans" panose="020B0502040504020204" pitchFamily="34" charset="0"/>
                <a:cs typeface="Noto Sans" panose="020B0502040504020204" pitchFamily="34" charset="0"/>
              </a:rPr>
              <a:t> </a:t>
            </a:r>
            <a:r>
              <a:rPr lang="en-US" sz="1600" dirty="0" err="1">
                <a:solidFill>
                  <a:schemeClr val="accent1"/>
                </a:solidFill>
                <a:latin typeface="Raleway  "/>
                <a:ea typeface="Noto Sans" panose="020B0502040504020204" pitchFamily="34" charset="0"/>
                <a:cs typeface="Noto Sans" panose="020B0502040504020204" pitchFamily="34" charset="0"/>
              </a:rPr>
              <a:t>karşılayan</a:t>
            </a:r>
            <a:r>
              <a:rPr lang="en-US" sz="1600" dirty="0">
                <a:solidFill>
                  <a:schemeClr val="accent1"/>
                </a:solidFill>
                <a:latin typeface="Raleway  "/>
                <a:ea typeface="Noto Sans" panose="020B0502040504020204" pitchFamily="34" charset="0"/>
                <a:cs typeface="Noto Sans" panose="020B0502040504020204" pitchFamily="34" charset="0"/>
              </a:rPr>
              <a:t> </a:t>
            </a:r>
            <a:r>
              <a:rPr lang="en-US" sz="1600" dirty="0" err="1">
                <a:solidFill>
                  <a:schemeClr val="accent1"/>
                </a:solidFill>
                <a:latin typeface="Raleway  "/>
                <a:ea typeface="Noto Sans" panose="020B0502040504020204" pitchFamily="34" charset="0"/>
                <a:cs typeface="Noto Sans" panose="020B0502040504020204" pitchFamily="34" charset="0"/>
              </a:rPr>
              <a:t>bir</a:t>
            </a:r>
            <a:r>
              <a:rPr lang="en-US" sz="1600" dirty="0">
                <a:solidFill>
                  <a:schemeClr val="accent1"/>
                </a:solidFill>
                <a:latin typeface="Raleway  "/>
                <a:ea typeface="Noto Sans" panose="020B0502040504020204" pitchFamily="34" charset="0"/>
                <a:cs typeface="Noto Sans" panose="020B0502040504020204" pitchFamily="34" charset="0"/>
              </a:rPr>
              <a:t> </a:t>
            </a:r>
            <a:r>
              <a:rPr lang="en-US" sz="1600" dirty="0" err="1">
                <a:solidFill>
                  <a:schemeClr val="accent1"/>
                </a:solidFill>
                <a:latin typeface="Raleway  "/>
                <a:ea typeface="Noto Sans" panose="020B0502040504020204" pitchFamily="34" charset="0"/>
                <a:cs typeface="Noto Sans" panose="020B0502040504020204" pitchFamily="34" charset="0"/>
              </a:rPr>
              <a:t>sonuca</a:t>
            </a:r>
            <a:r>
              <a:rPr lang="en-US" sz="1600" dirty="0">
                <a:solidFill>
                  <a:schemeClr val="accent1"/>
                </a:solidFill>
                <a:latin typeface="Raleway  "/>
                <a:ea typeface="Noto Sans" panose="020B0502040504020204" pitchFamily="34" charset="0"/>
                <a:cs typeface="Noto Sans" panose="020B0502040504020204" pitchFamily="34" charset="0"/>
              </a:rPr>
              <a:t> </a:t>
            </a:r>
            <a:r>
              <a:rPr lang="en-US" sz="1600" dirty="0" err="1">
                <a:solidFill>
                  <a:schemeClr val="accent1"/>
                </a:solidFill>
                <a:latin typeface="Raleway  "/>
                <a:ea typeface="Noto Sans" panose="020B0502040504020204" pitchFamily="34" charset="0"/>
                <a:cs typeface="Noto Sans" panose="020B0502040504020204" pitchFamily="34" charset="0"/>
              </a:rPr>
              <a:t>ulaşmak</a:t>
            </a:r>
            <a:r>
              <a:rPr lang="en-US" sz="1600" dirty="0">
                <a:solidFill>
                  <a:schemeClr val="accent1"/>
                </a:solidFill>
                <a:latin typeface="Raleway  "/>
                <a:ea typeface="Noto Sans" panose="020B0502040504020204" pitchFamily="34" charset="0"/>
                <a:cs typeface="Noto Sans" panose="020B0502040504020204" pitchFamily="34" charset="0"/>
              </a:rPr>
              <a:t> </a:t>
            </a:r>
            <a:r>
              <a:rPr lang="en-US" sz="1600" dirty="0" err="1">
                <a:solidFill>
                  <a:schemeClr val="accent1"/>
                </a:solidFill>
                <a:latin typeface="Raleway  "/>
                <a:ea typeface="Noto Sans" panose="020B0502040504020204" pitchFamily="34" charset="0"/>
                <a:cs typeface="Noto Sans" panose="020B0502040504020204" pitchFamily="34" charset="0"/>
              </a:rPr>
              <a:t>için</a:t>
            </a:r>
            <a:r>
              <a:rPr lang="en-US" sz="1600" dirty="0">
                <a:solidFill>
                  <a:schemeClr val="accent1"/>
                </a:solidFill>
                <a:latin typeface="Raleway  "/>
                <a:ea typeface="Noto Sans" panose="020B0502040504020204" pitchFamily="34" charset="0"/>
                <a:cs typeface="Noto Sans" panose="020B0502040504020204" pitchFamily="34" charset="0"/>
              </a:rPr>
              <a:t> </a:t>
            </a:r>
            <a:r>
              <a:rPr lang="en-US" sz="1600" dirty="0" err="1">
                <a:solidFill>
                  <a:schemeClr val="accent1"/>
                </a:solidFill>
                <a:latin typeface="Raleway  "/>
                <a:ea typeface="Noto Sans" panose="020B0502040504020204" pitchFamily="34" charset="0"/>
                <a:cs typeface="Noto Sans" panose="020B0502040504020204" pitchFamily="34" charset="0"/>
              </a:rPr>
              <a:t>birlikte</a:t>
            </a:r>
            <a:r>
              <a:rPr lang="en-US" sz="1600" dirty="0">
                <a:solidFill>
                  <a:schemeClr val="accent1"/>
                </a:solidFill>
                <a:latin typeface="Raleway  "/>
                <a:ea typeface="Noto Sans" panose="020B0502040504020204" pitchFamily="34" charset="0"/>
                <a:cs typeface="Noto Sans" panose="020B0502040504020204" pitchFamily="34" charset="0"/>
              </a:rPr>
              <a:t> </a:t>
            </a:r>
            <a:r>
              <a:rPr lang="en-US" sz="1600" dirty="0" err="1">
                <a:solidFill>
                  <a:schemeClr val="accent1"/>
                </a:solidFill>
                <a:latin typeface="Raleway  "/>
                <a:ea typeface="Noto Sans" panose="020B0502040504020204" pitchFamily="34" charset="0"/>
                <a:cs typeface="Noto Sans" panose="020B0502040504020204" pitchFamily="34" charset="0"/>
              </a:rPr>
              <a:t>çalışmayı</a:t>
            </a:r>
            <a:r>
              <a:rPr lang="en-US" sz="1600" dirty="0">
                <a:solidFill>
                  <a:schemeClr val="accent1"/>
                </a:solidFill>
                <a:latin typeface="Raleway  "/>
                <a:ea typeface="Noto Sans" panose="020B0502040504020204" pitchFamily="34" charset="0"/>
                <a:cs typeface="Noto Sans" panose="020B0502040504020204" pitchFamily="34" charset="0"/>
              </a:rPr>
              <a:t> </a:t>
            </a:r>
            <a:r>
              <a:rPr lang="en-US" sz="1600" dirty="0" err="1">
                <a:solidFill>
                  <a:schemeClr val="accent1"/>
                </a:solidFill>
                <a:latin typeface="Raleway  "/>
                <a:ea typeface="Noto Sans" panose="020B0502040504020204" pitchFamily="34" charset="0"/>
                <a:cs typeface="Noto Sans" panose="020B0502040504020204" pitchFamily="34" charset="0"/>
              </a:rPr>
              <a:t>kabul</a:t>
            </a:r>
            <a:r>
              <a:rPr lang="en-US" sz="1600" dirty="0">
                <a:solidFill>
                  <a:schemeClr val="accent1"/>
                </a:solidFill>
                <a:latin typeface="Raleway  "/>
                <a:ea typeface="Noto Sans" panose="020B0502040504020204" pitchFamily="34" charset="0"/>
                <a:cs typeface="Noto Sans" panose="020B0502040504020204" pitchFamily="34" charset="0"/>
              </a:rPr>
              <a:t> </a:t>
            </a:r>
            <a:r>
              <a:rPr lang="en-US" sz="1600" dirty="0" err="1">
                <a:solidFill>
                  <a:schemeClr val="accent1"/>
                </a:solidFill>
                <a:latin typeface="Raleway  "/>
                <a:ea typeface="Noto Sans" panose="020B0502040504020204" pitchFamily="34" charset="0"/>
                <a:cs typeface="Noto Sans" panose="020B0502040504020204" pitchFamily="34" charset="0"/>
              </a:rPr>
              <a:t>ettikleri</a:t>
            </a:r>
            <a:r>
              <a:rPr lang="en-US" sz="1600" dirty="0">
                <a:solidFill>
                  <a:schemeClr val="accent1"/>
                </a:solidFill>
                <a:latin typeface="Raleway  "/>
                <a:ea typeface="Noto Sans" panose="020B0502040504020204" pitchFamily="34" charset="0"/>
                <a:cs typeface="Noto Sans" panose="020B0502040504020204" pitchFamily="34" charset="0"/>
              </a:rPr>
              <a:t> </a:t>
            </a:r>
            <a:r>
              <a:rPr lang="en-US" sz="1600" dirty="0" err="1">
                <a:solidFill>
                  <a:schemeClr val="accent1"/>
                </a:solidFill>
                <a:latin typeface="Raleway  "/>
                <a:ea typeface="Noto Sans" panose="020B0502040504020204" pitchFamily="34" charset="0"/>
                <a:cs typeface="Noto Sans" panose="020B0502040504020204" pitchFamily="34" charset="0"/>
              </a:rPr>
              <a:t>aşamadır</a:t>
            </a:r>
            <a:r>
              <a:rPr lang="tr-TR" sz="1600" dirty="0">
                <a:solidFill>
                  <a:schemeClr val="accent1"/>
                </a:solidFill>
                <a:latin typeface="Raleway  "/>
                <a:ea typeface="Noto Sans" panose="020B0502040504020204" pitchFamily="34" charset="0"/>
                <a:cs typeface="Noto Sans" panose="020B0502040504020204" pitchFamily="34" charset="0"/>
              </a:rPr>
              <a:t>…</a:t>
            </a:r>
            <a:endParaRPr lang="sl-SI" sz="1600" dirty="0">
              <a:solidFill>
                <a:schemeClr val="accent1"/>
              </a:solidFill>
              <a:latin typeface="Raleway  "/>
              <a:ea typeface="Noto Sans" panose="020B0502040504020204" pitchFamily="34" charset="0"/>
              <a:cs typeface="Noto Sans" panose="020B0502040504020204" pitchFamily="34" charset="0"/>
            </a:endParaRPr>
          </a:p>
        </p:txBody>
      </p:sp>
      <p:sp>
        <p:nvSpPr>
          <p:cNvPr id="6" name="Metin kutusu 5">
            <a:extLst>
              <a:ext uri="{FF2B5EF4-FFF2-40B4-BE49-F238E27FC236}">
                <a16:creationId xmlns:a16="http://schemas.microsoft.com/office/drawing/2014/main" id="{9A927C1E-3136-7A55-E91A-8249C6B4D15E}"/>
              </a:ext>
            </a:extLst>
          </p:cNvPr>
          <p:cNvSpPr txBox="1"/>
          <p:nvPr/>
        </p:nvSpPr>
        <p:spPr>
          <a:xfrm>
            <a:off x="603504" y="4985922"/>
            <a:ext cx="7199376" cy="1877437"/>
          </a:xfrm>
          <a:prstGeom prst="rect">
            <a:avLst/>
          </a:prstGeom>
          <a:noFill/>
        </p:spPr>
        <p:txBody>
          <a:bodyPr wrap="square">
            <a:spAutoFit/>
          </a:bodyPr>
          <a:lstStyle/>
          <a:p>
            <a:pPr algn="just"/>
            <a:r>
              <a:rPr lang="tr-TR" sz="1600" b="1" i="0" dirty="0">
                <a:solidFill>
                  <a:schemeClr val="accent1"/>
                </a:solidFill>
                <a:effectLst/>
                <a:ea typeface="Noto Sans" panose="020B0502040504020204" pitchFamily="34" charset="0"/>
                <a:cs typeface="Noto Sans" panose="020B0502040504020204" pitchFamily="34" charset="0"/>
              </a:rPr>
              <a:t>Önemli müzakere becerileri</a:t>
            </a:r>
          </a:p>
          <a:p>
            <a:pPr algn="just"/>
            <a:r>
              <a:rPr lang="tr-TR" sz="1600" i="1" dirty="0">
                <a:solidFill>
                  <a:srgbClr val="2D2D2D"/>
                </a:solidFill>
                <a:ea typeface="Noto Sans" panose="020B0502040504020204" pitchFamily="34" charset="0"/>
                <a:cs typeface="Noto Sans" panose="020B0502040504020204" pitchFamily="34" charset="0"/>
              </a:rPr>
              <a:t> </a:t>
            </a:r>
          </a:p>
          <a:p>
            <a:pPr algn="just"/>
            <a:r>
              <a:rPr lang="tr-TR" sz="1600" dirty="0" err="1">
                <a:solidFill>
                  <a:srgbClr val="2D2D2D"/>
                </a:solidFill>
                <a:ea typeface="Noto Sans" panose="020B0502040504020204" pitchFamily="34" charset="0"/>
                <a:cs typeface="Noto Sans" panose="020B0502040504020204" pitchFamily="34" charset="0"/>
              </a:rPr>
              <a:t>İletişim,</a:t>
            </a:r>
            <a:r>
              <a:rPr lang="tr-TR" sz="1600" dirty="0">
                <a:solidFill>
                  <a:srgbClr val="2D2D2D"/>
                </a:solidFill>
                <a:ea typeface="Noto Sans" panose="020B0502040504020204" pitchFamily="34" charset="0"/>
                <a:cs typeface="Noto Sans" panose="020B0502040504020204" pitchFamily="34" charset="0"/>
              </a:rPr>
              <a:t> Aktif </a:t>
            </a:r>
            <a:r>
              <a:rPr lang="tr-TR" sz="1600" dirty="0" err="1">
                <a:solidFill>
                  <a:srgbClr val="2D2D2D"/>
                </a:solidFill>
                <a:ea typeface="Noto Sans" panose="020B0502040504020204" pitchFamily="34" charset="0"/>
                <a:cs typeface="Noto Sans" panose="020B0502040504020204" pitchFamily="34" charset="0"/>
              </a:rPr>
              <a:t>dinleme</a:t>
            </a:r>
            <a:r>
              <a:rPr lang="tr-TR" sz="1600" dirty="0">
                <a:solidFill>
                  <a:srgbClr val="2D2D2D"/>
                </a:solidFill>
                <a:ea typeface="Noto Sans" panose="020B0502040504020204" pitchFamily="34" charset="0"/>
                <a:cs typeface="Noto Sans" panose="020B0502040504020204" pitchFamily="34" charset="0"/>
              </a:rPr>
              <a:t>, </a:t>
            </a:r>
            <a:r>
              <a:rPr lang="tr-TR" sz="1600" dirty="0" err="1">
                <a:solidFill>
                  <a:srgbClr val="2D2D2D"/>
                </a:solidFill>
                <a:ea typeface="Noto Sans" panose="020B0502040504020204" pitchFamily="34" charset="0"/>
                <a:cs typeface="Noto Sans" panose="020B0502040504020204" pitchFamily="34" charset="0"/>
              </a:rPr>
              <a:t>Duygusal zeka</a:t>
            </a:r>
            <a:r>
              <a:rPr lang="tr-TR" sz="1600" dirty="0">
                <a:solidFill>
                  <a:srgbClr val="2D2D2D"/>
                </a:solidFill>
                <a:ea typeface="Noto Sans" panose="020B0502040504020204" pitchFamily="34" charset="0"/>
                <a:cs typeface="Noto Sans" panose="020B0502040504020204" pitchFamily="34" charset="0"/>
              </a:rPr>
              <a:t>, </a:t>
            </a:r>
            <a:r>
              <a:rPr lang="tr-TR" sz="1600" dirty="0" err="1">
                <a:solidFill>
                  <a:srgbClr val="2D2D2D"/>
                </a:solidFill>
                <a:ea typeface="Noto Sans" panose="020B0502040504020204" pitchFamily="34" charset="0"/>
                <a:cs typeface="Noto Sans" panose="020B0502040504020204" pitchFamily="34" charset="0"/>
              </a:rPr>
              <a:t>Beklenti yönetimi</a:t>
            </a:r>
            <a:r>
              <a:rPr lang="tr-TR" sz="1600" dirty="0">
                <a:solidFill>
                  <a:srgbClr val="2D2D2D"/>
                </a:solidFill>
                <a:ea typeface="Noto Sans" panose="020B0502040504020204" pitchFamily="34" charset="0"/>
                <a:cs typeface="Noto Sans" panose="020B0502040504020204" pitchFamily="34" charset="0"/>
              </a:rPr>
              <a:t>, </a:t>
            </a:r>
            <a:r>
              <a:rPr lang="tr-TR" sz="1600" dirty="0" err="1">
                <a:solidFill>
                  <a:srgbClr val="2D2D2D"/>
                </a:solidFill>
                <a:ea typeface="Noto Sans" panose="020B0502040504020204" pitchFamily="34" charset="0"/>
                <a:cs typeface="Noto Sans" panose="020B0502040504020204" pitchFamily="34" charset="0"/>
              </a:rPr>
              <a:t>Sabır, Uyum </a:t>
            </a:r>
            <a:r>
              <a:rPr lang="tr-TR" sz="1600" dirty="0">
                <a:solidFill>
                  <a:srgbClr val="2D2D2D"/>
                </a:solidFill>
                <a:ea typeface="Noto Sans" panose="020B0502040504020204" pitchFamily="34" charset="0"/>
                <a:cs typeface="Noto Sans" panose="020B0502040504020204" pitchFamily="34" charset="0"/>
              </a:rPr>
              <a:t>sağlama, </a:t>
            </a:r>
            <a:r>
              <a:rPr lang="tr-TR" sz="1600" dirty="0" err="1">
                <a:solidFill>
                  <a:srgbClr val="2D2D2D"/>
                </a:solidFill>
                <a:ea typeface="Noto Sans" panose="020B0502040504020204" pitchFamily="34" charset="0"/>
                <a:cs typeface="Noto Sans" panose="020B0502040504020204" pitchFamily="34" charset="0"/>
              </a:rPr>
              <a:t>İkna etme,</a:t>
            </a:r>
            <a:r>
              <a:rPr lang="tr-TR" sz="1600" dirty="0">
                <a:solidFill>
                  <a:srgbClr val="2D2D2D"/>
                </a:solidFill>
                <a:ea typeface="Noto Sans" panose="020B0502040504020204" pitchFamily="34" charset="0"/>
                <a:cs typeface="Noto Sans" panose="020B0502040504020204" pitchFamily="34" charset="0"/>
              </a:rPr>
              <a:t> Planlama, </a:t>
            </a:r>
            <a:r>
              <a:rPr lang="tr-TR" sz="1600" dirty="0" err="1">
                <a:solidFill>
                  <a:srgbClr val="2D2D2D"/>
                </a:solidFill>
                <a:ea typeface="Noto Sans" panose="020B0502040504020204" pitchFamily="34" charset="0"/>
                <a:cs typeface="Noto Sans" panose="020B0502040504020204" pitchFamily="34" charset="0"/>
              </a:rPr>
              <a:t>Dürüstlük,</a:t>
            </a:r>
            <a:r>
              <a:rPr lang="tr-TR" sz="1600" dirty="0">
                <a:solidFill>
                  <a:srgbClr val="2D2D2D"/>
                </a:solidFill>
                <a:ea typeface="Noto Sans" panose="020B0502040504020204" pitchFamily="34" charset="0"/>
                <a:cs typeface="Noto Sans" panose="020B0502040504020204" pitchFamily="34" charset="0"/>
              </a:rPr>
              <a:t> </a:t>
            </a:r>
            <a:r>
              <a:rPr lang="tr-TR" sz="1600" dirty="0" err="1">
                <a:solidFill>
                  <a:srgbClr val="2D2D2D"/>
                </a:solidFill>
                <a:ea typeface="Noto Sans" panose="020B0502040504020204" pitchFamily="34" charset="0"/>
                <a:cs typeface="Noto Sans" panose="020B0502040504020204" pitchFamily="34" charset="0"/>
              </a:rPr>
              <a:t>Uyum sağlama,</a:t>
            </a:r>
            <a:r>
              <a:rPr lang="tr-TR" sz="1600" dirty="0">
                <a:solidFill>
                  <a:srgbClr val="2D2D2D"/>
                </a:solidFill>
                <a:ea typeface="Noto Sans" panose="020B0502040504020204" pitchFamily="34" charset="0"/>
                <a:cs typeface="Noto Sans" panose="020B0502040504020204" pitchFamily="34" charset="0"/>
              </a:rPr>
              <a:t> </a:t>
            </a:r>
            <a:r>
              <a:rPr lang="tr-TR" sz="1600" dirty="0" err="1">
                <a:solidFill>
                  <a:srgbClr val="2D2D2D"/>
                </a:solidFill>
                <a:ea typeface="Noto Sans" panose="020B0502040504020204" pitchFamily="34" charset="0"/>
                <a:cs typeface="Noto Sans" panose="020B0502040504020204" pitchFamily="34" charset="0"/>
              </a:rPr>
              <a:t>Problem</a:t>
            </a:r>
            <a:r>
              <a:rPr lang="tr-TR" sz="1600" dirty="0">
                <a:solidFill>
                  <a:srgbClr val="2D2D2D"/>
                </a:solidFill>
                <a:ea typeface="Noto Sans" panose="020B0502040504020204" pitchFamily="34" charset="0"/>
                <a:cs typeface="Noto Sans" panose="020B0502040504020204" pitchFamily="34" charset="0"/>
              </a:rPr>
              <a:t> çözme, Karar</a:t>
            </a:r>
            <a:r>
              <a:rPr lang="tr-TR" sz="1600" dirty="0" err="1">
                <a:solidFill>
                  <a:srgbClr val="2D2D2D"/>
                </a:solidFill>
                <a:ea typeface="Noto Sans" panose="020B0502040504020204" pitchFamily="34" charset="0"/>
                <a:cs typeface="Noto Sans" panose="020B0502040504020204" pitchFamily="34" charset="0"/>
              </a:rPr>
              <a:t> verme  </a:t>
            </a:r>
          </a:p>
          <a:p>
            <a:br>
              <a:rPr lang="tr-TR" dirty="0"/>
            </a:br>
            <a:endParaRPr lang="tr-TR" dirty="0"/>
          </a:p>
        </p:txBody>
      </p:sp>
      <p:pic>
        <p:nvPicPr>
          <p:cNvPr id="3" name="Resim 2" descr="renklilik, grafik, kalp, yaratıcılık içeren bir resim&#10;&#10;Açıklama otomatik olarak oluşturuldu">
            <a:extLst>
              <a:ext uri="{FF2B5EF4-FFF2-40B4-BE49-F238E27FC236}">
                <a16:creationId xmlns:a16="http://schemas.microsoft.com/office/drawing/2014/main" id="{A49555D0-D754-8D1C-0588-B27BAC37EA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8940" y="1930400"/>
            <a:ext cx="8760177" cy="4927600"/>
          </a:xfrm>
          <a:prstGeom prst="rect">
            <a:avLst/>
          </a:prstGeom>
        </p:spPr>
      </p:pic>
      <p:sp>
        <p:nvSpPr>
          <p:cNvPr id="8" name="Metin kutusu 7">
            <a:extLst>
              <a:ext uri="{FF2B5EF4-FFF2-40B4-BE49-F238E27FC236}">
                <a16:creationId xmlns:a16="http://schemas.microsoft.com/office/drawing/2014/main" id="{4126D578-E1D9-EAF2-6212-041C90027B41}"/>
              </a:ext>
            </a:extLst>
          </p:cNvPr>
          <p:cNvSpPr txBox="1"/>
          <p:nvPr/>
        </p:nvSpPr>
        <p:spPr>
          <a:xfrm>
            <a:off x="8525692" y="5678420"/>
            <a:ext cx="3326674" cy="246221"/>
          </a:xfrm>
          <a:prstGeom prst="rect">
            <a:avLst/>
          </a:prstGeom>
          <a:noFill/>
        </p:spPr>
        <p:txBody>
          <a:bodyPr wrap="square">
            <a:spAutoFit/>
          </a:bodyPr>
          <a:lstStyle/>
          <a:p>
            <a:pPr algn="ctr"/>
            <a:r>
              <a:rPr lang="en-US" sz="1000" dirty="0">
                <a:solidFill>
                  <a:schemeClr val="accent1"/>
                </a:solidFill>
              </a:rPr>
              <a:t>Resim </a:t>
            </a:r>
            <a:r>
              <a:rPr lang="tr-TR" sz="1000" dirty="0">
                <a:solidFill>
                  <a:schemeClr val="accent1"/>
                </a:solidFill>
              </a:rPr>
              <a:t>kaynağı: Istockphoto.com</a:t>
            </a:r>
          </a:p>
        </p:txBody>
      </p:sp>
    </p:spTree>
    <p:extLst>
      <p:ext uri="{BB962C8B-B14F-4D97-AF65-F5344CB8AC3E}">
        <p14:creationId xmlns:p14="http://schemas.microsoft.com/office/powerpoint/2010/main" val="19376391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van 2">
            <a:extLst>
              <a:ext uri="{FF2B5EF4-FFF2-40B4-BE49-F238E27FC236}">
                <a16:creationId xmlns:a16="http://schemas.microsoft.com/office/drawing/2014/main" id="{A014A24B-64F9-3EBE-7340-299856E241BB}"/>
              </a:ext>
            </a:extLst>
          </p:cNvPr>
          <p:cNvSpPr txBox="1">
            <a:spLocks noGrp="1"/>
          </p:cNvSpPr>
          <p:nvPr>
            <p:ph type="title"/>
          </p:nvPr>
        </p:nvSpPr>
        <p:spPr>
          <a:xfrm>
            <a:off x="731119" y="1485391"/>
            <a:ext cx="10952285" cy="3887218"/>
          </a:xfrm>
          <a:prstGeom prst="rect">
            <a:avLst/>
          </a:prstGeom>
          <a:noFill/>
        </p:spPr>
        <p:txBody>
          <a:bodyPr wrap="square">
            <a:spAutoFit/>
          </a:bodyPr>
          <a:lstStyle/>
          <a:p>
            <a:r>
              <a:rPr lang="en-GB" sz="1600" b="1" dirty="0">
                <a:solidFill>
                  <a:schemeClr val="accent1"/>
                </a:solidFill>
                <a:latin typeface="Raleway "/>
                <a:ea typeface="Noto Sans"/>
                <a:cs typeface="Noto Sans"/>
              </a:rPr>
              <a:t>Rezervasyon fiyatı </a:t>
            </a:r>
            <a:r>
              <a:rPr lang="en-GB" sz="1600" dirty="0">
                <a:solidFill>
                  <a:schemeClr val="accent1"/>
                </a:solidFill>
                <a:latin typeface="Raleway "/>
                <a:ea typeface="Noto Sans"/>
                <a:cs typeface="Noto Sans"/>
              </a:rPr>
              <a:t>her zaman sayısal bir tutardır. Basitçe ifade etmek gerekirse, rezervasyon fiyatı bir satıcının bir anlaşma için kabul edeceği en düşük tutar ve bir alıcının ödeyeceği maksimum tutardır. Bu aynı zamanda 'çekip gitme' noktası olarak da bilinir. </a:t>
            </a:r>
            <a:br>
              <a:rPr lang="tr-TR" sz="1600" dirty="0">
                <a:latin typeface="Raleway "/>
                <a:ea typeface="Noto Sans" panose="020B0502040504020204" pitchFamily="34" charset="0"/>
                <a:cs typeface="Noto Sans" panose="020B0502040504020204" pitchFamily="34" charset="0"/>
              </a:rPr>
            </a:br>
            <a:br>
              <a:rPr lang="tr-TR" sz="1600" dirty="0">
                <a:latin typeface="Raleway "/>
                <a:ea typeface="Noto Sans" panose="020B0502040504020204" pitchFamily="34" charset="0"/>
                <a:cs typeface="Noto Sans" panose="020B0502040504020204" pitchFamily="34" charset="0"/>
              </a:rPr>
            </a:br>
            <a:r>
              <a:rPr lang="en-US" sz="1600" b="1" dirty="0">
                <a:solidFill>
                  <a:schemeClr val="accent1"/>
                </a:solidFill>
                <a:latin typeface="Raleway "/>
                <a:ea typeface="Noto Sans"/>
                <a:cs typeface="Noto Sans"/>
              </a:rPr>
              <a:t>Hedef Değer</a:t>
            </a:r>
            <a:r>
              <a:rPr lang="en-US" sz="1600" dirty="0">
                <a:solidFill>
                  <a:schemeClr val="accent1"/>
                </a:solidFill>
                <a:latin typeface="Raleway "/>
                <a:ea typeface="Noto Sans"/>
                <a:cs typeface="Noto Sans"/>
              </a:rPr>
              <a:t>: Amacınız, genellikle özlem değeri olarak bilinen hedef değerdir - gelecekte neyi başarmak istediğinizi belirtir.</a:t>
            </a:r>
            <a:br>
              <a:rPr lang="tr-TR" sz="1600" dirty="0">
                <a:latin typeface="Raleway "/>
                <a:ea typeface="Noto Sans" panose="020B0502040504020204" pitchFamily="34" charset="0"/>
                <a:cs typeface="Noto Sans" panose="020B0502040504020204" pitchFamily="34" charset="0"/>
              </a:rPr>
            </a:br>
            <a:br>
              <a:rPr lang="tr-TR" sz="1600" dirty="0">
                <a:latin typeface="Raleway "/>
                <a:ea typeface="Noto Sans" panose="020B0502040504020204" pitchFamily="34" charset="0"/>
                <a:cs typeface="Noto Sans" panose="020B0502040504020204" pitchFamily="34" charset="0"/>
              </a:rPr>
            </a:br>
            <a:r>
              <a:rPr lang="en-US" sz="1600" b="1" dirty="0">
                <a:solidFill>
                  <a:schemeClr val="accent1"/>
                </a:solidFill>
                <a:latin typeface="Raleway "/>
                <a:ea typeface="Noto Sans"/>
                <a:cs typeface="Noto Sans"/>
              </a:rPr>
              <a:t>BATNA </a:t>
            </a:r>
            <a:r>
              <a:rPr lang="tr-TR" sz="1600" dirty="0">
                <a:solidFill>
                  <a:schemeClr val="accent1"/>
                </a:solidFill>
                <a:latin typeface="Raleway "/>
                <a:ea typeface="Noto Sans"/>
                <a:cs typeface="Noto Sans"/>
              </a:rPr>
              <a:t>(</a:t>
            </a:r>
            <a:r>
              <a:rPr lang="en-US" sz="1600" dirty="0">
                <a:solidFill>
                  <a:schemeClr val="accent1"/>
                </a:solidFill>
                <a:latin typeface="Raleway "/>
                <a:ea typeface="Noto Sans"/>
                <a:cs typeface="Noto Sans"/>
              </a:rPr>
              <a:t>Best Alternative To a Negotiated Agreement </a:t>
            </a:r>
            <a:r>
              <a:rPr lang="tr-TR" sz="1600" dirty="0">
                <a:solidFill>
                  <a:schemeClr val="accent1"/>
                </a:solidFill>
                <a:latin typeface="Raleway "/>
                <a:ea typeface="Noto Sans"/>
                <a:cs typeface="Noto Sans"/>
              </a:rPr>
              <a:t>- </a:t>
            </a:r>
            <a:r>
              <a:rPr lang="en-US" sz="1600" dirty="0">
                <a:solidFill>
                  <a:schemeClr val="accent1"/>
                </a:solidFill>
                <a:latin typeface="Raleway "/>
                <a:ea typeface="Noto Sans"/>
                <a:cs typeface="Noto Sans"/>
              </a:rPr>
              <a:t>Müzakere Edilmiş Bir Anlaşmanın En İyi Alternatifi), görüşmelerin başarısızlıkla sonuçlanması halinde müzakeredeki bir tarafın görüşüne göre en iyi seçenektir. </a:t>
            </a:r>
            <a:br>
              <a:rPr lang="tr-TR" sz="1600" dirty="0">
                <a:latin typeface="Raleway "/>
                <a:ea typeface="Noto Sans" panose="020B0502040504020204" pitchFamily="34" charset="0"/>
                <a:cs typeface="Noto Sans" panose="020B0502040504020204" pitchFamily="34" charset="0"/>
              </a:rPr>
            </a:br>
            <a:br>
              <a:rPr lang="tr-TR" sz="1600" dirty="0">
                <a:latin typeface="Raleway "/>
                <a:ea typeface="Noto Sans" panose="020B0502040504020204" pitchFamily="34" charset="0"/>
                <a:cs typeface="Noto Sans" panose="020B0502040504020204" pitchFamily="34" charset="0"/>
              </a:rPr>
            </a:br>
            <a:r>
              <a:rPr lang="en-US" sz="1600" b="1" dirty="0">
                <a:solidFill>
                  <a:schemeClr val="accent1"/>
                </a:solidFill>
                <a:latin typeface="Raleway "/>
                <a:ea typeface="Noto Sans"/>
                <a:cs typeface="Noto Sans"/>
              </a:rPr>
              <a:t>ZOPA </a:t>
            </a:r>
            <a:r>
              <a:rPr lang="en-US" sz="1600" dirty="0">
                <a:solidFill>
                  <a:schemeClr val="accent1"/>
                </a:solidFill>
                <a:latin typeface="Raleway "/>
                <a:ea typeface="Noto Sans"/>
                <a:cs typeface="Noto Sans"/>
              </a:rPr>
              <a:t>veya Olası Anlaşma Bölgesi, iki veya daha fazla müzakere tarafının ortak bir zemin bulabileceği bir alan olarak kabul edilir.</a:t>
            </a:r>
            <a:br>
              <a:rPr lang="tr-TR" sz="1600" dirty="0">
                <a:latin typeface="Raleway "/>
                <a:ea typeface="Noto Sans" panose="020B0502040504020204" pitchFamily="34" charset="0"/>
                <a:cs typeface="Noto Sans" panose="020B0502040504020204" pitchFamily="34" charset="0"/>
              </a:rPr>
            </a:br>
            <a:br>
              <a:rPr lang="tr-TR" sz="1600" dirty="0">
                <a:latin typeface="Raleway "/>
                <a:ea typeface="Noto Sans" panose="020B0502040504020204" pitchFamily="34" charset="0"/>
                <a:cs typeface="Noto Sans" panose="020B0502040504020204" pitchFamily="34" charset="0"/>
              </a:rPr>
            </a:br>
            <a:r>
              <a:rPr lang="en-GB" sz="1600" b="1" dirty="0">
                <a:solidFill>
                  <a:schemeClr val="accent1"/>
                </a:solidFill>
                <a:latin typeface="Raleway "/>
                <a:ea typeface="Noto Sans"/>
                <a:cs typeface="Noto Sans"/>
              </a:rPr>
              <a:t>Pozitif pazarlık bölgesi</a:t>
            </a:r>
            <a:r>
              <a:rPr lang="en-GB" sz="1600" dirty="0">
                <a:solidFill>
                  <a:schemeClr val="accent1"/>
                </a:solidFill>
                <a:latin typeface="Raleway "/>
                <a:ea typeface="Noto Sans"/>
                <a:cs typeface="Noto Sans"/>
              </a:rPr>
              <a:t>, ZOPA içinde müzakeredeki tüm tarafların anlaşmaya istekli olduğu alandır. </a:t>
            </a:r>
            <a:br>
              <a:rPr lang="en-GB" sz="1600" dirty="0">
                <a:latin typeface="Raleway "/>
                <a:ea typeface="Noto Sans" panose="020B0502040504020204" pitchFamily="34" charset="0"/>
                <a:cs typeface="Noto Sans" panose="020B0502040504020204" pitchFamily="34" charset="0"/>
              </a:rPr>
            </a:br>
            <a:br>
              <a:rPr lang="en-GB" sz="1600" b="1" dirty="0">
                <a:latin typeface="Raleway "/>
                <a:ea typeface="Noto Sans" panose="020B0502040504020204" pitchFamily="34" charset="0"/>
                <a:cs typeface="Noto Sans" panose="020B0502040504020204" pitchFamily="34" charset="0"/>
              </a:rPr>
            </a:br>
            <a:r>
              <a:rPr lang="en-GB" sz="1600" b="1" dirty="0">
                <a:solidFill>
                  <a:schemeClr val="accent1"/>
                </a:solidFill>
                <a:latin typeface="Raleway "/>
                <a:ea typeface="Noto Sans"/>
                <a:cs typeface="Noto Sans"/>
              </a:rPr>
              <a:t>Negatif bölge</a:t>
            </a:r>
            <a:r>
              <a:rPr lang="en-GB" sz="1600" dirty="0">
                <a:solidFill>
                  <a:schemeClr val="accent1"/>
                </a:solidFill>
                <a:latin typeface="Raleway "/>
                <a:ea typeface="Noto Sans"/>
                <a:cs typeface="Noto Sans"/>
              </a:rPr>
              <a:t>, her iki tarafın da bir müzakerenin başlangıcında üzerinde mutabık kaldığı konuların örtüşmemesidir.</a:t>
            </a:r>
            <a:br>
              <a:rPr lang="tr-TR" sz="1800" dirty="0">
                <a:highlight>
                  <a:srgbClr val="FFFFFF"/>
                </a:highlight>
                <a:latin typeface="Raleway "/>
                <a:ea typeface="Noto Sans" panose="020B0502040504020204" pitchFamily="34" charset="0"/>
                <a:cs typeface="Noto Sans" panose="020B0502040504020204" pitchFamily="34" charset="0"/>
              </a:rPr>
            </a:br>
            <a:r>
              <a:rPr lang="tr-TR" sz="1800" b="1" dirty="0">
                <a:solidFill>
                  <a:schemeClr val="accent1"/>
                </a:solidFill>
                <a:highlight>
                  <a:srgbClr val="FFFFFF"/>
                </a:highlight>
                <a:latin typeface="Raleway "/>
                <a:ea typeface="Noto Sans"/>
                <a:cs typeface="Noto Sans"/>
              </a:rPr>
              <a:t> </a:t>
            </a:r>
            <a:endParaRPr lang="tr-TR" sz="1800" b="1" u="sng" dirty="0">
              <a:solidFill>
                <a:schemeClr val="accent1"/>
              </a:solidFill>
              <a:latin typeface="Raleway "/>
              <a:ea typeface="Noto Sans"/>
              <a:cs typeface="Noto Sans"/>
            </a:endParaRPr>
          </a:p>
        </p:txBody>
      </p:sp>
      <p:sp>
        <p:nvSpPr>
          <p:cNvPr id="5" name="Metin kutusu 4">
            <a:extLst>
              <a:ext uri="{FF2B5EF4-FFF2-40B4-BE49-F238E27FC236}">
                <a16:creationId xmlns:a16="http://schemas.microsoft.com/office/drawing/2014/main" id="{A014A24B-64F9-3EBE-7340-299856E241BB}"/>
              </a:ext>
            </a:extLst>
          </p:cNvPr>
          <p:cNvSpPr txBox="1"/>
          <p:nvPr/>
        </p:nvSpPr>
        <p:spPr>
          <a:xfrm>
            <a:off x="638755" y="831518"/>
            <a:ext cx="6080761" cy="369332"/>
          </a:xfrm>
          <a:prstGeom prst="rect">
            <a:avLst/>
          </a:prstGeom>
          <a:noFill/>
        </p:spPr>
        <p:txBody>
          <a:bodyPr wrap="square">
            <a:spAutoFit/>
          </a:bodyPr>
          <a:lstStyle/>
          <a:p>
            <a:pPr algn="just"/>
            <a:r>
              <a:rPr lang="tr-TR" b="1" dirty="0">
                <a:solidFill>
                  <a:schemeClr val="bg1"/>
                </a:solidFill>
                <a:latin typeface="Noto Sans" panose="020B0502040504020204" pitchFamily="34" charset="0"/>
                <a:ea typeface="Noto Sans" panose="020B0502040504020204" pitchFamily="34" charset="0"/>
                <a:cs typeface="Noto Sans" panose="020B0502040504020204" pitchFamily="34" charset="0"/>
              </a:rPr>
              <a:t>Temel </a:t>
            </a:r>
            <a:r>
              <a:rPr lang="tr-TR" b="1" i="0" dirty="0">
                <a:solidFill>
                  <a:schemeClr val="bg1"/>
                </a:solidFill>
                <a:effectLst/>
                <a:latin typeface="Noto Sans" panose="020B0502040504020204" pitchFamily="34" charset="0"/>
                <a:ea typeface="Noto Sans" panose="020B0502040504020204" pitchFamily="34" charset="0"/>
                <a:cs typeface="Noto Sans" panose="020B0502040504020204" pitchFamily="34" charset="0"/>
              </a:rPr>
              <a:t>müzakere </a:t>
            </a:r>
            <a:r>
              <a:rPr lang="tr-TR" b="1" dirty="0">
                <a:solidFill>
                  <a:schemeClr val="bg1"/>
                </a:solidFill>
                <a:latin typeface="Noto Sans" panose="020B0502040504020204" pitchFamily="34" charset="0"/>
                <a:ea typeface="Noto Sans" panose="020B0502040504020204" pitchFamily="34" charset="0"/>
                <a:cs typeface="Noto Sans" panose="020B0502040504020204" pitchFamily="34" charset="0"/>
              </a:rPr>
              <a:t>şartları nelerdir?</a:t>
            </a:r>
          </a:p>
        </p:txBody>
      </p:sp>
    </p:spTree>
    <p:extLst>
      <p:ext uri="{BB962C8B-B14F-4D97-AF65-F5344CB8AC3E}">
        <p14:creationId xmlns:p14="http://schemas.microsoft.com/office/powerpoint/2010/main" val="23104933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van 2">
            <a:extLst>
              <a:ext uri="{FF2B5EF4-FFF2-40B4-BE49-F238E27FC236}">
                <a16:creationId xmlns:a16="http://schemas.microsoft.com/office/drawing/2014/main" id="{A014A24B-64F9-3EBE-7340-299856E241BB}"/>
              </a:ext>
            </a:extLst>
          </p:cNvPr>
          <p:cNvSpPr txBox="1">
            <a:spLocks noGrp="1"/>
          </p:cNvSpPr>
          <p:nvPr>
            <p:ph type="title"/>
          </p:nvPr>
        </p:nvSpPr>
        <p:spPr>
          <a:xfrm>
            <a:off x="271514" y="1188781"/>
            <a:ext cx="11018920" cy="4853508"/>
          </a:xfrm>
          <a:prstGeom prst="rect">
            <a:avLst/>
          </a:prstGeom>
          <a:noFill/>
        </p:spPr>
        <p:txBody>
          <a:bodyPr wrap="square">
            <a:spAutoFit/>
          </a:bodyPr>
          <a:lstStyle/>
          <a:p>
            <a:pPr lvl="0" defTabSz="457200">
              <a:lnSpc>
                <a:spcPct val="150000"/>
              </a:lnSpc>
              <a:spcBef>
                <a:spcPts val="600"/>
              </a:spcBef>
              <a:spcAft>
                <a:spcPts val="600"/>
              </a:spcAft>
            </a:pPr>
            <a:r>
              <a:rPr lang="en-US" sz="1600" b="1" dirty="0">
                <a:solidFill>
                  <a:prstClr val="black"/>
                </a:solidFill>
                <a:latin typeface="Raleway "/>
                <a:ea typeface="Noto Sans" panose="020B0502040504020204" pitchFamily="34" charset="0"/>
                <a:cs typeface="Noto Sans" panose="020B0502040504020204" pitchFamily="34" charset="0"/>
              </a:rPr>
              <a:t>Rekabet (Ben kazanırım - Sen kaybedersin)</a:t>
            </a:r>
            <a:r>
              <a:rPr lang="tr-TR" sz="1600" b="1" dirty="0">
                <a:solidFill>
                  <a:prstClr val="black"/>
                </a:solidFill>
                <a:latin typeface="Raleway "/>
                <a:ea typeface="Noto Sans" panose="020B0502040504020204" pitchFamily="34" charset="0"/>
                <a:cs typeface="Noto Sans" panose="020B0502040504020204" pitchFamily="34" charset="0"/>
              </a:rPr>
              <a:t>:  </a:t>
            </a:r>
            <a:r>
              <a:rPr lang="en-US" sz="1600" dirty="0">
                <a:solidFill>
                  <a:prstClr val="black"/>
                </a:solidFill>
                <a:latin typeface="Raleway "/>
                <a:ea typeface="Noto Sans" panose="020B0502040504020204" pitchFamily="34" charset="0"/>
                <a:cs typeface="Noto Sans" panose="020B0502040504020204" pitchFamily="34" charset="0"/>
              </a:rPr>
              <a:t>Rekabetçi tarzdaki müzakereciler kendi ihtiyaçlarının peşinden giderler. Genellikle kişilikleri, konumları, ekonomik tehditler, marka gücü veya büyüklüğü veya pazar payı dahil olmak üzere toplayabilecekleri her türlü güç ve taktiği kullanırlar.</a:t>
            </a:r>
            <a:br>
              <a:rPr lang="en-US" sz="1600" dirty="0">
                <a:solidFill>
                  <a:prstClr val="black"/>
                </a:solidFill>
                <a:latin typeface="Raleway "/>
                <a:ea typeface="Noto Sans" panose="020B0502040504020204" pitchFamily="34" charset="0"/>
                <a:cs typeface="Noto Sans" panose="020B0502040504020204" pitchFamily="34" charset="0"/>
              </a:rPr>
            </a:br>
            <a:br>
              <a:rPr lang="en-US" sz="1600" dirty="0">
                <a:solidFill>
                  <a:prstClr val="black"/>
                </a:solidFill>
                <a:latin typeface="Raleway "/>
                <a:ea typeface="Noto Sans" panose="020B0502040504020204" pitchFamily="34" charset="0"/>
                <a:cs typeface="Noto Sans" panose="020B0502040504020204" pitchFamily="34" charset="0"/>
              </a:rPr>
            </a:br>
            <a:r>
              <a:rPr lang="en-US" sz="1600" b="1" dirty="0">
                <a:solidFill>
                  <a:prstClr val="black"/>
                </a:solidFill>
                <a:latin typeface="Raleway "/>
                <a:ea typeface="Noto Sans" panose="020B0502040504020204" pitchFamily="34" charset="0"/>
                <a:cs typeface="Noto Sans" panose="020B0502040504020204" pitchFamily="34" charset="0"/>
              </a:rPr>
              <a:t>Uyum Sağla (Ben Kaybederim - Sen Kazan)</a:t>
            </a:r>
            <a:r>
              <a:rPr lang="tr-TR" sz="1600" b="1" dirty="0">
                <a:solidFill>
                  <a:prstClr val="black"/>
                </a:solidFill>
                <a:latin typeface="Raleway "/>
                <a:ea typeface="Noto Sans" panose="020B0502040504020204" pitchFamily="34" charset="0"/>
                <a:cs typeface="Noto Sans" panose="020B0502040504020204" pitchFamily="34" charset="0"/>
              </a:rPr>
              <a:t>: </a:t>
            </a:r>
            <a:r>
              <a:rPr lang="en-US" sz="1600" dirty="0">
                <a:solidFill>
                  <a:prstClr val="black"/>
                </a:solidFill>
                <a:latin typeface="Raleway "/>
                <a:ea typeface="Noto Sans" panose="020B0502040504020204" pitchFamily="34" charset="0"/>
                <a:cs typeface="Noto Sans" panose="020B0502040504020204" pitchFamily="34" charset="0"/>
              </a:rPr>
              <a:t>Rekabetin tam tersi. Uzlaşmacı tarzdaki müzakereciler için ilişki her şeydir. Uzlaşmacı profiller "</a:t>
            </a:r>
            <a:r>
              <a:rPr lang="en-US" sz="1600" i="1" dirty="0">
                <a:solidFill>
                  <a:prstClr val="black"/>
                </a:solidFill>
                <a:latin typeface="Raleway "/>
                <a:ea typeface="Noto Sans" panose="020B0502040504020204" pitchFamily="34" charset="0"/>
                <a:cs typeface="Noto Sans" panose="020B0502040504020204" pitchFamily="34" charset="0"/>
              </a:rPr>
              <a:t>insanları kazanmanın </a:t>
            </a:r>
            <a:r>
              <a:rPr lang="en-US" sz="1600" dirty="0">
                <a:solidFill>
                  <a:prstClr val="black"/>
                </a:solidFill>
                <a:latin typeface="Raleway "/>
                <a:ea typeface="Noto Sans" panose="020B0502040504020204" pitchFamily="34" charset="0"/>
                <a:cs typeface="Noto Sans" panose="020B0502040504020204" pitchFamily="34" charset="0"/>
              </a:rPr>
              <a:t>yolunun </a:t>
            </a:r>
            <a:r>
              <a:rPr lang="en-US" sz="1600" i="1" dirty="0">
                <a:solidFill>
                  <a:prstClr val="black"/>
                </a:solidFill>
                <a:latin typeface="Raleway "/>
                <a:ea typeface="Noto Sans" panose="020B0502040504020204" pitchFamily="34" charset="0"/>
                <a:cs typeface="Noto Sans" panose="020B0502040504020204" pitchFamily="34" charset="0"/>
              </a:rPr>
              <a:t>onlara </a:t>
            </a:r>
            <a:r>
              <a:rPr lang="en-US" sz="1600" dirty="0">
                <a:solidFill>
                  <a:prstClr val="black"/>
                </a:solidFill>
                <a:latin typeface="Raleway "/>
                <a:ea typeface="Noto Sans" panose="020B0502040504020204" pitchFamily="34" charset="0"/>
                <a:cs typeface="Noto Sans" panose="020B0502040504020204" pitchFamily="34" charset="0"/>
              </a:rPr>
              <a:t>istediklerini</a:t>
            </a:r>
            <a:r>
              <a:rPr lang="en-US" sz="1600" i="1" dirty="0">
                <a:solidFill>
                  <a:prstClr val="black"/>
                </a:solidFill>
                <a:latin typeface="Raleway "/>
                <a:ea typeface="Noto Sans" panose="020B0502040504020204" pitchFamily="34" charset="0"/>
                <a:cs typeface="Noto Sans" panose="020B0502040504020204" pitchFamily="34" charset="0"/>
              </a:rPr>
              <a:t> vermekten geçtiğini</a:t>
            </a:r>
            <a:r>
              <a:rPr lang="en-US" sz="1600" dirty="0">
                <a:solidFill>
                  <a:prstClr val="black"/>
                </a:solidFill>
                <a:latin typeface="Raleway "/>
                <a:ea typeface="Noto Sans" panose="020B0502040504020204" pitchFamily="34" charset="0"/>
                <a:cs typeface="Noto Sans" panose="020B0502040504020204" pitchFamily="34" charset="0"/>
              </a:rPr>
              <a:t>" düşünürler. </a:t>
            </a:r>
            <a:br>
              <a:rPr lang="tr-TR" sz="1600" dirty="0">
                <a:solidFill>
                  <a:prstClr val="black"/>
                </a:solidFill>
                <a:latin typeface="Raleway "/>
                <a:ea typeface="Noto Sans" panose="020B0502040504020204" pitchFamily="34" charset="0"/>
                <a:cs typeface="Noto Sans" panose="020B0502040504020204" pitchFamily="34" charset="0"/>
              </a:rPr>
            </a:br>
            <a:br>
              <a:rPr lang="en-US" sz="1600" b="1" dirty="0">
                <a:solidFill>
                  <a:prstClr val="black"/>
                </a:solidFill>
                <a:latin typeface="Raleway "/>
                <a:ea typeface="Noto Sans" panose="020B0502040504020204" pitchFamily="34" charset="0"/>
                <a:cs typeface="Noto Sans" panose="020B0502040504020204" pitchFamily="34" charset="0"/>
              </a:rPr>
            </a:br>
            <a:r>
              <a:rPr lang="en-US" sz="1600" b="1" dirty="0">
                <a:solidFill>
                  <a:prstClr val="black"/>
                </a:solidFill>
                <a:latin typeface="Raleway "/>
                <a:ea typeface="Noto Sans" panose="020B0502040504020204" pitchFamily="34" charset="0"/>
                <a:cs typeface="Noto Sans" panose="020B0502040504020204" pitchFamily="34" charset="0"/>
              </a:rPr>
              <a:t>Kaçın (Ben Kaybederim - Sen Kaybedersin)</a:t>
            </a:r>
            <a:r>
              <a:rPr lang="tr-TR" sz="1600" dirty="0">
                <a:solidFill>
                  <a:prstClr val="black"/>
                </a:solidFill>
                <a:latin typeface="Raleway "/>
                <a:ea typeface="Noto Sans" panose="020B0502040504020204" pitchFamily="34" charset="0"/>
                <a:cs typeface="Noto Sans" panose="020B0502040504020204" pitchFamily="34" charset="0"/>
              </a:rPr>
              <a:t>: </a:t>
            </a:r>
            <a:r>
              <a:rPr lang="en-US" sz="1600" dirty="0">
                <a:solidFill>
                  <a:prstClr val="black"/>
                </a:solidFill>
                <a:latin typeface="Raleway "/>
                <a:ea typeface="Noto Sans" panose="020B0502040504020204" pitchFamily="34" charset="0"/>
                <a:cs typeface="Noto Sans" panose="020B0502040504020204" pitchFamily="34" charset="0"/>
              </a:rPr>
              <a:t>Bu genellikle "pasif agresif" olarak adlandırılır. Bu tarzı alışkanlık haline getiren kişiler çatışmadan gerçekten hoşlanmazlar. Kaçınma tarzı, konu hakkında sizinle doğrudan konuşmak yerine, sizin haberiniz olmadan intikam almaya çalışabilir. Kaçınma tarzı, rekabet gücü yüksek müzakerecilere karşı tipik bir tepki olabilir. Satıcılar sıklıkla yüksek rekabetçi alıcıları daha az arayacaktır (yani Rekabetçi alıcılardan kaçınmak) - ve pazarlama parası yatırmayı ve en iyi fikirlerini ve ödül promosyonlarını kaçınmayan profillerle paylaşmayı seçebilirler.</a:t>
            </a:r>
            <a:endParaRPr lang="tr-TR" sz="1600" b="1" u="sng"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5" name="Metin kutusu 4">
            <a:extLst>
              <a:ext uri="{FF2B5EF4-FFF2-40B4-BE49-F238E27FC236}">
                <a16:creationId xmlns:a16="http://schemas.microsoft.com/office/drawing/2014/main" id="{A014A24B-64F9-3EBE-7340-299856E241BB}"/>
              </a:ext>
            </a:extLst>
          </p:cNvPr>
          <p:cNvSpPr txBox="1"/>
          <p:nvPr/>
        </p:nvSpPr>
        <p:spPr>
          <a:xfrm>
            <a:off x="271514" y="377487"/>
            <a:ext cx="6080761" cy="615553"/>
          </a:xfrm>
          <a:prstGeom prst="rect">
            <a:avLst/>
          </a:prstGeom>
          <a:noFill/>
        </p:spPr>
        <p:txBody>
          <a:bodyPr wrap="square" lIns="91440" tIns="45720" rIns="91440" bIns="45720" anchor="t">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tr-TR" sz="3400" b="1" i="0" strike="noStrike" kern="1200" cap="none" spc="0" normalizeH="0" baseline="0" noProof="0" dirty="0">
                <a:ln>
                  <a:noFill/>
                </a:ln>
                <a:solidFill>
                  <a:schemeClr val="accent3">
                    <a:lumMod val="75000"/>
                  </a:schemeClr>
                </a:solidFill>
                <a:effectLst/>
                <a:uLnTx/>
                <a:uFillTx/>
                <a:latin typeface="Noto Sans"/>
                <a:ea typeface="Noto Sans"/>
                <a:cs typeface="Noto Sans"/>
              </a:rPr>
              <a:t>Müzakere stilleri </a:t>
            </a:r>
            <a:r>
              <a:rPr kumimoji="0" lang="en-US" sz="3400" b="1" i="0" strike="noStrike" kern="1200" cap="none" spc="0" normalizeH="0" baseline="0" noProof="0" dirty="0">
                <a:ln>
                  <a:noFill/>
                </a:ln>
                <a:solidFill>
                  <a:schemeClr val="accent3">
                    <a:lumMod val="75000"/>
                  </a:schemeClr>
                </a:solidFill>
                <a:effectLst/>
                <a:uLnTx/>
                <a:uFillTx/>
                <a:latin typeface="Noto Sans"/>
                <a:ea typeface="Noto Sans"/>
                <a:cs typeface="Noto Sans"/>
              </a:rPr>
              <a:t>1/2</a:t>
            </a:r>
            <a:endParaRPr kumimoji="0" lang="tr-TR" sz="3400" b="1" i="0" strike="noStrike" kern="1200" cap="none" spc="0" normalizeH="0" baseline="0" noProof="0" dirty="0">
              <a:ln>
                <a:noFill/>
              </a:ln>
              <a:solidFill>
                <a:schemeClr val="accent3">
                  <a:lumMod val="75000"/>
                </a:schemeClr>
              </a:solidFill>
              <a:effectLst/>
              <a:highlight>
                <a:srgbClr val="FFFF00"/>
              </a:highlight>
              <a:uLnTx/>
              <a:uFillTx/>
              <a:latin typeface="Noto Sans"/>
              <a:ea typeface="Noto Sans"/>
              <a:cs typeface="Noto Sans"/>
            </a:endParaRPr>
          </a:p>
        </p:txBody>
      </p:sp>
    </p:spTree>
    <p:extLst>
      <p:ext uri="{BB962C8B-B14F-4D97-AF65-F5344CB8AC3E}">
        <p14:creationId xmlns:p14="http://schemas.microsoft.com/office/powerpoint/2010/main" val="42705803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A52CD3-C706-D3D8-019E-831BB0FD8DE2}"/>
            </a:ext>
          </a:extLst>
        </p:cNvPr>
        <p:cNvGrpSpPr/>
        <p:nvPr/>
      </p:nvGrpSpPr>
      <p:grpSpPr>
        <a:xfrm>
          <a:off x="0" y="0"/>
          <a:ext cx="0" cy="0"/>
          <a:chOff x="0" y="0"/>
          <a:chExt cx="0" cy="0"/>
        </a:xfrm>
      </p:grpSpPr>
      <p:sp>
        <p:nvSpPr>
          <p:cNvPr id="3" name="Unvan 2">
            <a:extLst>
              <a:ext uri="{FF2B5EF4-FFF2-40B4-BE49-F238E27FC236}">
                <a16:creationId xmlns:a16="http://schemas.microsoft.com/office/drawing/2014/main" id="{C36C2346-FAAC-D802-7FCF-C87D341C76C3}"/>
              </a:ext>
            </a:extLst>
          </p:cNvPr>
          <p:cNvSpPr txBox="1">
            <a:spLocks noGrp="1"/>
          </p:cNvSpPr>
          <p:nvPr>
            <p:ph type="title"/>
          </p:nvPr>
        </p:nvSpPr>
        <p:spPr>
          <a:xfrm>
            <a:off x="484632" y="1237598"/>
            <a:ext cx="11420855" cy="4382803"/>
          </a:xfrm>
          <a:prstGeom prst="rect">
            <a:avLst/>
          </a:prstGeom>
          <a:noFill/>
        </p:spPr>
        <p:txBody>
          <a:bodyPr wrap="square">
            <a:spAutoFit/>
          </a:bodyPr>
          <a:lstStyle/>
          <a:p>
            <a:pPr lvl="0" defTabSz="457200">
              <a:lnSpc>
                <a:spcPct val="150000"/>
              </a:lnSpc>
              <a:spcBef>
                <a:spcPts val="600"/>
              </a:spcBef>
              <a:spcAft>
                <a:spcPts val="600"/>
              </a:spcAft>
            </a:pPr>
            <a:r>
              <a:rPr lang="en-US" sz="1600" b="1" dirty="0">
                <a:solidFill>
                  <a:prstClr val="black"/>
                </a:solidFill>
                <a:latin typeface="Raleway "/>
                <a:ea typeface="Noto Sans" panose="020B0502040504020204" pitchFamily="34" charset="0"/>
                <a:cs typeface="Noto Sans" panose="020B0502040504020204" pitchFamily="34" charset="0"/>
              </a:rPr>
              <a:t>Uzlaşma (Ben Kaybederim / Biraz Kazanırım - Sen Kaybedersin / Biraz Kazanırsın)</a:t>
            </a:r>
            <a:r>
              <a:rPr lang="tr-TR" sz="1600" dirty="0">
                <a:solidFill>
                  <a:prstClr val="black"/>
                </a:solidFill>
                <a:latin typeface="Raleway "/>
                <a:ea typeface="Noto Sans" panose="020B0502040504020204" pitchFamily="34" charset="0"/>
                <a:cs typeface="Noto Sans" panose="020B0502040504020204" pitchFamily="34" charset="0"/>
              </a:rPr>
              <a:t>:</a:t>
            </a:r>
            <a:r>
              <a:rPr lang="en-US" sz="1600" dirty="0">
                <a:solidFill>
                  <a:prstClr val="black"/>
                </a:solidFill>
                <a:latin typeface="Raleway "/>
                <a:ea typeface="Noto Sans" panose="020B0502040504020204" pitchFamily="34" charset="0"/>
                <a:cs typeface="Noto Sans" panose="020B0502040504020204" pitchFamily="34" charset="0"/>
              </a:rPr>
              <a:t> Uzlaşma, çoğu insanın müzakere olarak düşündüğü tarzdır, yarı yolda genellikle sadece pazarlık yapılır. Uzlaşma genellikle farkı bölüşmeyi içerir ve genellikle her iki tarafın açılış pozisyonları arasında yaklaşık yarı yarıya bir son pozisyonla sonuçlanır. </a:t>
            </a:r>
            <a:br>
              <a:rPr lang="sl-SI" sz="1600" dirty="0">
                <a:solidFill>
                  <a:prstClr val="black"/>
                </a:solidFill>
                <a:latin typeface="Raleway "/>
                <a:ea typeface="Noto Sans" panose="020B0502040504020204" pitchFamily="34" charset="0"/>
                <a:cs typeface="Noto Sans" panose="020B0502040504020204" pitchFamily="34" charset="0"/>
              </a:rPr>
            </a:br>
            <a:br>
              <a:rPr lang="tr-TR" sz="1600" dirty="0">
                <a:solidFill>
                  <a:prstClr val="black"/>
                </a:solidFill>
                <a:latin typeface="Raleway "/>
                <a:ea typeface="Noto Sans" panose="020B0502040504020204" pitchFamily="34" charset="0"/>
                <a:cs typeface="Noto Sans" panose="020B0502040504020204" pitchFamily="34" charset="0"/>
              </a:rPr>
            </a:br>
            <a:r>
              <a:rPr lang="en-US" sz="1600" b="1" dirty="0">
                <a:solidFill>
                  <a:prstClr val="black"/>
                </a:solidFill>
                <a:latin typeface="Raleway "/>
                <a:ea typeface="Noto Sans" panose="020B0502040504020204" pitchFamily="34" charset="0"/>
                <a:cs typeface="Noto Sans" panose="020B0502040504020204" pitchFamily="34" charset="0"/>
              </a:rPr>
              <a:t>İşbirliği Yapın (Ben Kazanırım - Sen Kazanırsın):</a:t>
            </a:r>
            <a:r>
              <a:rPr lang="en-US" sz="1600" dirty="0">
                <a:solidFill>
                  <a:prstClr val="black"/>
                </a:solidFill>
                <a:latin typeface="Raleway "/>
                <a:ea typeface="Noto Sans" panose="020B0502040504020204" pitchFamily="34" charset="0"/>
                <a:cs typeface="Noto Sans" panose="020B0502040504020204" pitchFamily="34" charset="0"/>
              </a:rPr>
              <a:t> Çoğu insan "Kazan/Kazan" veya işbirliği tarzını uzlaşma tarzıyla karıştırır. Durum kesinlikle böyle değildir. "Kazan/Kazan" her iki tarafın da ihtiyaçlarının karşılandığından ve yaratılabilecek en fazla karşılıklı değerin yaratıldığından emin olmakla ilgilidir. "Kazan/Kazan" müzakerecileri genellikle diğer profiller aracılığıyla gelişir, işbirliğine dayalı bir müzakere tarzına dönüşürler. </a:t>
            </a:r>
            <a:br>
              <a:rPr lang="tr-TR" sz="2000" dirty="0">
                <a:solidFill>
                  <a:prstClr val="black"/>
                </a:solidFill>
                <a:latin typeface="+mn-lt"/>
                <a:ea typeface="Noto Sans" panose="020B0502040504020204" pitchFamily="34" charset="0"/>
                <a:cs typeface="Noto Sans" panose="020B0502040504020204" pitchFamily="34" charset="0"/>
              </a:rPr>
            </a:br>
            <a:br>
              <a:rPr lang="tr-TR" sz="2000" dirty="0">
                <a:solidFill>
                  <a:schemeClr val="accent1"/>
                </a:solidFill>
                <a:latin typeface="+mn-lt"/>
                <a:ea typeface="Noto Sans" panose="020B0502040504020204" pitchFamily="34" charset="0"/>
                <a:cs typeface="Noto Sans" panose="020B0502040504020204" pitchFamily="34" charset="0"/>
              </a:rPr>
            </a:br>
            <a:r>
              <a:rPr lang="tr-TR" sz="2000" dirty="0">
                <a:solidFill>
                  <a:schemeClr val="accent1"/>
                </a:solidFill>
                <a:latin typeface="Noto Sans" panose="020B0502040504020204" pitchFamily="34" charset="0"/>
                <a:ea typeface="Noto Sans" panose="020B0502040504020204" pitchFamily="34" charset="0"/>
                <a:cs typeface="Noto Sans" panose="020B0502040504020204" pitchFamily="34" charset="0"/>
              </a:rPr>
              <a:t> </a:t>
            </a:r>
            <a:br>
              <a:rPr lang="tr-TR" sz="2000" dirty="0">
                <a:solidFill>
                  <a:schemeClr val="accent1"/>
                </a:solidFill>
                <a:highlight>
                  <a:srgbClr val="FFFFFF"/>
                </a:highlight>
                <a:latin typeface="Noto Sans" panose="020B0502040504020204" pitchFamily="34" charset="0"/>
                <a:ea typeface="Noto Sans" panose="020B0502040504020204" pitchFamily="34" charset="0"/>
                <a:cs typeface="Noto Sans" panose="020B0502040504020204" pitchFamily="34" charset="0"/>
              </a:rPr>
            </a:br>
            <a:r>
              <a:rPr lang="tr-TR" sz="2000" b="1" dirty="0">
                <a:solidFill>
                  <a:schemeClr val="accent1"/>
                </a:solidFill>
                <a:highlight>
                  <a:srgbClr val="FFFFFF"/>
                </a:highlight>
                <a:latin typeface="Noto Sans" panose="020B0502040504020204" pitchFamily="34" charset="0"/>
                <a:ea typeface="Noto Sans" panose="020B0502040504020204" pitchFamily="34" charset="0"/>
                <a:cs typeface="Noto Sans" panose="020B0502040504020204" pitchFamily="34" charset="0"/>
              </a:rPr>
              <a:t> </a:t>
            </a:r>
            <a:endParaRPr lang="tr-TR" sz="2000" b="1" u="sng" dirty="0">
              <a:solidFill>
                <a:schemeClr val="accent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4" name="Resim 3" descr="sanat içeren bir resim&#10;&#10;Açıklama otomatik olarak düşük güvenilirlik düzeyiyle oluşturuldu">
            <a:extLst>
              <a:ext uri="{FF2B5EF4-FFF2-40B4-BE49-F238E27FC236}">
                <a16:creationId xmlns:a16="http://schemas.microsoft.com/office/drawing/2014/main" id="{5B9C8908-6840-B8B6-5B58-32234D912C78}"/>
              </a:ext>
            </a:extLst>
          </p:cNvPr>
          <p:cNvPicPr>
            <a:picLocks noChangeAspect="1"/>
          </p:cNvPicPr>
          <p:nvPr/>
        </p:nvPicPr>
        <p:blipFill>
          <a:blip r:embed="rId2">
            <a:extLst>
              <a:ext uri="{28A0092B-C50C-407E-A947-70E740481C1C}">
                <a14:useLocalDpi xmlns:a14="http://schemas.microsoft.com/office/drawing/2010/main" val="0"/>
              </a:ext>
            </a:extLst>
          </a:blip>
          <a:srcRect l="29970" t="24995" r="27586" b="20917"/>
          <a:stretch/>
        </p:blipFill>
        <p:spPr>
          <a:xfrm>
            <a:off x="4372155" y="4154548"/>
            <a:ext cx="3262964" cy="2338939"/>
          </a:xfrm>
          <a:prstGeom prst="rect">
            <a:avLst/>
          </a:prstGeom>
        </p:spPr>
      </p:pic>
      <p:sp>
        <p:nvSpPr>
          <p:cNvPr id="7" name="Metin kutusu 6">
            <a:extLst>
              <a:ext uri="{FF2B5EF4-FFF2-40B4-BE49-F238E27FC236}">
                <a16:creationId xmlns:a16="http://schemas.microsoft.com/office/drawing/2014/main" id="{91DC1FC5-B3E0-8AB0-C1CE-D771F368ACB8}"/>
              </a:ext>
            </a:extLst>
          </p:cNvPr>
          <p:cNvSpPr txBox="1"/>
          <p:nvPr/>
        </p:nvSpPr>
        <p:spPr>
          <a:xfrm>
            <a:off x="3377078" y="6247589"/>
            <a:ext cx="5068388" cy="246221"/>
          </a:xfrm>
          <a:prstGeom prst="rect">
            <a:avLst/>
          </a:prstGeom>
          <a:noFill/>
        </p:spPr>
        <p:txBody>
          <a:bodyPr wrap="square">
            <a:spAutoFit/>
          </a:bodyPr>
          <a:lstStyle/>
          <a:p>
            <a:pPr algn="ctr"/>
            <a:r>
              <a:rPr lang="en-US" sz="1000" dirty="0">
                <a:solidFill>
                  <a:schemeClr val="accent1"/>
                </a:solidFill>
              </a:rPr>
              <a:t>Resim </a:t>
            </a:r>
            <a:r>
              <a:rPr lang="tr-TR" sz="1000" dirty="0">
                <a:solidFill>
                  <a:schemeClr val="accent1"/>
                </a:solidFill>
              </a:rPr>
              <a:t>kaynağı: Istockphoto.com</a:t>
            </a:r>
          </a:p>
        </p:txBody>
      </p:sp>
      <p:sp>
        <p:nvSpPr>
          <p:cNvPr id="2" name="Metin kutusu 4">
            <a:extLst>
              <a:ext uri="{FF2B5EF4-FFF2-40B4-BE49-F238E27FC236}">
                <a16:creationId xmlns:a16="http://schemas.microsoft.com/office/drawing/2014/main" id="{5254BB69-0FEC-E24C-30B2-8C6013ED67FF}"/>
              </a:ext>
            </a:extLst>
          </p:cNvPr>
          <p:cNvSpPr txBox="1"/>
          <p:nvPr/>
        </p:nvSpPr>
        <p:spPr>
          <a:xfrm>
            <a:off x="484632" y="364513"/>
            <a:ext cx="6080761" cy="615553"/>
          </a:xfrm>
          <a:prstGeom prst="rect">
            <a:avLst/>
          </a:prstGeom>
          <a:noFill/>
        </p:spPr>
        <p:txBody>
          <a:bodyPr wrap="square" lIns="91440" tIns="45720" rIns="91440" bIns="45720" anchor="t">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tr-TR" sz="3400" b="1" i="0" strike="noStrike" kern="1200" cap="none" spc="0" normalizeH="0" baseline="0" noProof="0" dirty="0">
                <a:ln>
                  <a:noFill/>
                </a:ln>
                <a:solidFill>
                  <a:schemeClr val="accent3">
                    <a:lumMod val="75000"/>
                  </a:schemeClr>
                </a:solidFill>
                <a:effectLst/>
                <a:uLnTx/>
                <a:uFillTx/>
                <a:latin typeface="Noto Sans"/>
                <a:ea typeface="Noto Sans"/>
                <a:cs typeface="Noto Sans"/>
              </a:rPr>
              <a:t>Müzakere stilleri </a:t>
            </a:r>
            <a:r>
              <a:rPr kumimoji="0" lang="en-US" sz="3400" b="1" i="0" strike="noStrike" kern="1200" cap="none" spc="0" normalizeH="0" baseline="0" noProof="0" dirty="0">
                <a:ln>
                  <a:noFill/>
                </a:ln>
                <a:solidFill>
                  <a:schemeClr val="accent3">
                    <a:lumMod val="75000"/>
                  </a:schemeClr>
                </a:solidFill>
                <a:effectLst/>
                <a:uLnTx/>
                <a:uFillTx/>
                <a:latin typeface="Noto Sans"/>
                <a:ea typeface="Noto Sans"/>
                <a:cs typeface="Noto Sans"/>
              </a:rPr>
              <a:t>2/2</a:t>
            </a:r>
            <a:endParaRPr kumimoji="0" lang="tr-TR" sz="3400" b="1" i="0" strike="noStrike" kern="1200" cap="none" spc="0" normalizeH="0" baseline="0" noProof="0" dirty="0">
              <a:ln>
                <a:noFill/>
              </a:ln>
              <a:solidFill>
                <a:schemeClr val="accent3">
                  <a:lumMod val="75000"/>
                </a:schemeClr>
              </a:solidFill>
              <a:effectLst/>
              <a:highlight>
                <a:srgbClr val="FFFF00"/>
              </a:highlight>
              <a:uLnTx/>
              <a:uFillTx/>
              <a:latin typeface="Noto Sans"/>
              <a:ea typeface="Noto Sans"/>
              <a:cs typeface="Noto Sans"/>
            </a:endParaRPr>
          </a:p>
        </p:txBody>
      </p:sp>
    </p:spTree>
    <p:extLst>
      <p:ext uri="{BB962C8B-B14F-4D97-AF65-F5344CB8AC3E}">
        <p14:creationId xmlns:p14="http://schemas.microsoft.com/office/powerpoint/2010/main" val="1192520547"/>
      </p:ext>
    </p:extLst>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Belge" ma:contentTypeID="0x01010028B3D6815C772C4D81C6B76302BCB0B9" ma:contentTypeVersion="15" ma:contentTypeDescription="Yeni belge oluşturun." ma:contentTypeScope="" ma:versionID="eabb9b74ee44d4d2714879eef60795cd">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2c0a4b302a1d2965d45bf8c95ce2ee4b"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Resim Etiketleri"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Paylaşılanla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Ayrıntıları ile Paylaşıldı"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çerik Türü"/>
        <xsd:element ref="dc:title" minOccurs="0" maxOccurs="1" ma:index="4" ma:displayName="Başlı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8BAA0A9-8593-42AF-A19C-07E55EA366BA}">
  <ds:schemaRefs>
    <ds:schemaRef ds:uri="26a10de0-e0bd-466a-87c8-f0d3f8c6fbe9"/>
    <ds:schemaRef ds:uri="984ff08c-af25-4174-ad80-e934fe4fddf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030A132C-AFE3-4CEC-94C6-3026E36FF3FC}"/>
</file>

<file path=customXml/itemProps3.xml><?xml version="1.0" encoding="utf-8"?>
<ds:datastoreItem xmlns:ds="http://schemas.openxmlformats.org/officeDocument/2006/customXml" ds:itemID="{FE3E453B-9058-4FEA-9C49-5E34D11CFB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7914</TotalTime>
  <Words>7176</Words>
  <Application>Microsoft Office PowerPoint</Application>
  <PresentationFormat>Geniş ekran</PresentationFormat>
  <Paragraphs>456</Paragraphs>
  <Slides>48</Slides>
  <Notes>3</Notes>
  <HiddenSlides>0</HiddenSlides>
  <MMClips>4</MMClips>
  <ScaleCrop>false</ScaleCrop>
  <HeadingPairs>
    <vt:vector size="6" baseType="variant">
      <vt:variant>
        <vt:lpstr>Kullanılan Yazı Tipleri</vt:lpstr>
      </vt:variant>
      <vt:variant>
        <vt:i4>14</vt:i4>
      </vt:variant>
      <vt:variant>
        <vt:lpstr>Tema</vt:lpstr>
      </vt:variant>
      <vt:variant>
        <vt:i4>2</vt:i4>
      </vt:variant>
      <vt:variant>
        <vt:lpstr>Slayt Başlıkları</vt:lpstr>
      </vt:variant>
      <vt:variant>
        <vt:i4>48</vt:i4>
      </vt:variant>
    </vt:vector>
  </HeadingPairs>
  <TitlesOfParts>
    <vt:vector size="64" baseType="lpstr">
      <vt:lpstr>Aptos</vt:lpstr>
      <vt:lpstr>Arial</vt:lpstr>
      <vt:lpstr>Courier New</vt:lpstr>
      <vt:lpstr>Noto Sans</vt:lpstr>
      <vt:lpstr>Raleway</vt:lpstr>
      <vt:lpstr>Raleway </vt:lpstr>
      <vt:lpstr>Raleway  </vt:lpstr>
      <vt:lpstr>Raleway Medium</vt:lpstr>
      <vt:lpstr>Raleway SemiBold</vt:lpstr>
      <vt:lpstr>Segoe UI</vt:lpstr>
      <vt:lpstr>Times New Roman</vt:lpstr>
      <vt:lpstr>Trebuchet MS</vt:lpstr>
      <vt:lpstr>TT Firs Neue</vt:lpstr>
      <vt:lpstr>Wingdings</vt:lpstr>
      <vt:lpstr>Tema de Office</vt:lpstr>
      <vt:lpstr>Tema de Office</vt:lpstr>
      <vt:lpstr>Ağ İletişimi Müzakere ve Stratejik Ortaklıklar</vt:lpstr>
      <vt:lpstr>Bu birimin amacı</vt:lpstr>
      <vt:lpstr>Ünitenin öğrenme çıktıları</vt:lpstr>
      <vt:lpstr>1°: İş başarısı için müzakere stratejileri</vt:lpstr>
      <vt:lpstr>PowerPoint Sunusu</vt:lpstr>
      <vt:lpstr> Müzakere ve müzakere becerilerine ilişkin temel kavramlara giriş   Müzakere, insanlar arasındaki farklılıkları ve sorunları çözmek için kullanılan bir süreçtir. Her türlü anlaşmazlık ve uyuşmazlığı önlemek ve üzerinde anlaşmaya varmak için kullanılır. Çatışma yönetimi ise, insanlar arasındaki anlaşmazlıkları ve uyuşmazlıkları çözmek için belirlenen farklılıkları olumlu bir şekilde çözmek için kullanılan stratejidir.</vt:lpstr>
      <vt:lpstr>Rezervasyon fiyatı her zaman sayısal bir tutardır. Basitçe ifade etmek gerekirse, rezervasyon fiyatı bir satıcının bir anlaşma için kabul edeceği en düşük tutar ve bir alıcının ödeyeceği maksimum tutardır. Bu aynı zamanda 'çekip gitme' noktası olarak da bilinir.   Hedef Değer: Amacınız, genellikle özlem değeri olarak bilinen hedef değerdir - gelecekte neyi başarmak istediğinizi belirtir.  BATNA (Best Alternative To a Negotiated Agreement - Müzakere Edilmiş Bir Anlaşmanın En İyi Alternatifi), görüşmelerin başarısızlıkla sonuçlanması halinde müzakeredeki bir tarafın görüşüne göre en iyi seçenektir.   ZOPA veya Olası Anlaşma Bölgesi, iki veya daha fazla müzakere tarafının ortak bir zemin bulabileceği bir alan olarak kabul edilir.  Pozitif pazarlık bölgesi, ZOPA içinde müzakeredeki tüm tarafların anlaşmaya istekli olduğu alandır.   Negatif bölge, her iki tarafın da bir müzakerenin başlangıcında üzerinde mutabık kaldığı konuların örtüşmemesidir.  </vt:lpstr>
      <vt:lpstr>Rekabet (Ben kazanırım - Sen kaybedersin):  Rekabetçi tarzdaki müzakereciler kendi ihtiyaçlarının peşinden giderler. Genellikle kişilikleri, konumları, ekonomik tehditler, marka gücü veya büyüklüğü veya pazar payı dahil olmak üzere toplayabilecekleri her türlü güç ve taktiği kullanırlar.  Uyum Sağla (Ben Kaybederim - Sen Kazan): Rekabetin tam tersi. Uzlaşmacı tarzdaki müzakereciler için ilişki her şeydir. Uzlaşmacı profiller "insanları kazanmanın yolunun onlara istediklerini vermekten geçtiğini" düşünürler.   Kaçın (Ben Kaybederim - Sen Kaybedersin): Bu genellikle "pasif agresif" olarak adlandırılır. Bu tarzı alışkanlık haline getiren kişiler çatışmadan gerçekten hoşlanmazlar. Kaçınma tarzı, konu hakkında sizinle doğrudan konuşmak yerine, sizin haberiniz olmadan intikam almaya çalışabilir. Kaçınma tarzı, rekabet gücü yüksek müzakerecilere karşı tipik bir tepki olabilir. Satıcılar sıklıkla yüksek rekabetçi alıcıları daha az arayacaktır (yani Rekabetçi alıcılardan kaçınmak) - ve pazarlama parası yatırmayı ve en iyi fikirlerini ve ödül promosyonlarını kaçınmayan profillerle paylaşmayı seçebilirler.</vt:lpstr>
      <vt:lpstr>Uzlaşma (Ben Kaybederim / Biraz Kazanırım - Sen Kaybedersin / Biraz Kazanırsın): Uzlaşma, çoğu insanın müzakere olarak düşündüğü tarzdır, yarı yolda genellikle sadece pazarlık yapılır. Uzlaşma genellikle farkı bölüşmeyi içerir ve genellikle her iki tarafın açılış pozisyonları arasında yaklaşık yarı yarıya bir son pozisyonla sonuçlanır.   İşbirliği Yapın (Ben Kazanırım - Sen Kazanırsın): Çoğu insan "Kazan/Kazan" veya işbirliği tarzını uzlaşma tarzıyla karıştırır. Durum kesinlikle böyle değildir. "Kazan/Kazan" her iki tarafın da ihtiyaçlarının karşılandığından ve yaratılabilecek en fazla karşılıklı değerin yaratıldığından emin olmakla ilgilidir. "Kazan/Kazan" müzakerecileri genellikle diğer profiller aracılığıyla gelişir, işbirliğine dayalı bir müzakere tarzına dönüşürler.      </vt:lpstr>
      <vt:lpstr>PowerPoint Sunusu</vt:lpstr>
      <vt:lpstr>Müzakere hazırlığının 7 adımı  Pozisyonların belirlenmesi.   Ortaya çıkan ilgi alanları.   Bir sorun ifadesi geliştirme.   Beyin fırtınası seçenekleri.   En iyi seçeneklerin değerlendirilmesi ve seçilmesi.   Objektif kriterlerin tanımlanması.   Müzakere edilmiş bir anlaşma için en iyi alternatifin belirlenmesi (BATNA). </vt:lpstr>
      <vt:lpstr>PowerPoint Sunusu</vt:lpstr>
      <vt:lpstr>PowerPoint Sunusu</vt:lpstr>
      <vt:lpstr>PowerPoint Sunusu</vt:lpstr>
      <vt:lpstr>PowerPoint Sunusu</vt:lpstr>
      <vt:lpstr>2°: Stratejik ortaklık kurma ve geliştirme - 1/2</vt:lpstr>
      <vt:lpstr> Stratejik ortaklık kurma ve geliştirme - 2/2</vt:lpstr>
      <vt:lpstr>PowerPoint Sunusu</vt:lpstr>
      <vt:lpstr>PowerPoint Sunusu</vt:lpstr>
      <vt:lpstr>PowerPoint Sunusu</vt:lpstr>
      <vt:lpstr>PowerPoint Sunusu</vt:lpstr>
      <vt:lpstr>PowerPoint Sunusu</vt:lpstr>
      <vt:lpstr>PowerPoint Sunusu</vt:lpstr>
      <vt:lpstr>PowerPoint Sunusu</vt:lpstr>
      <vt:lpstr>PowerPoint Sunusu</vt:lpstr>
      <vt:lpstr>3°: Büyüme için işbirliği ve ekip çalışması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Sources </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keywords>, docId:2B63690A934A1F2AC58D128B87C86E2C</cp:keywords>
  <cp:lastModifiedBy>Ezgi Ünal</cp:lastModifiedBy>
  <cp:revision>139</cp:revision>
  <dcterms:created xsi:type="dcterms:W3CDTF">2023-12-21T13:42:43Z</dcterms:created>
  <dcterms:modified xsi:type="dcterms:W3CDTF">2025-07-22T10:52:13Z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