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13E_9C812EB7.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146_C9C166FA.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54"/>
  </p:notesMasterIdLst>
  <p:sldIdLst>
    <p:sldId id="303" r:id="rId6"/>
    <p:sldId id="257" r:id="rId7"/>
    <p:sldId id="258" r:id="rId8"/>
    <p:sldId id="309" r:id="rId9"/>
    <p:sldId id="306" r:id="rId10"/>
    <p:sldId id="310" r:id="rId11"/>
    <p:sldId id="311" r:id="rId12"/>
    <p:sldId id="314" r:id="rId13"/>
    <p:sldId id="347" r:id="rId14"/>
    <p:sldId id="315" r:id="rId15"/>
    <p:sldId id="317" r:id="rId16"/>
    <p:sldId id="318" r:id="rId17"/>
    <p:sldId id="319" r:id="rId18"/>
    <p:sldId id="348" r:id="rId19"/>
    <p:sldId id="320" r:id="rId20"/>
    <p:sldId id="345" r:id="rId21"/>
    <p:sldId id="302" r:id="rId22"/>
    <p:sldId id="321" r:id="rId23"/>
    <p:sldId id="322" r:id="rId24"/>
    <p:sldId id="323" r:id="rId25"/>
    <p:sldId id="325" r:id="rId26"/>
    <p:sldId id="324" r:id="rId27"/>
    <p:sldId id="346" r:id="rId28"/>
    <p:sldId id="355" r:id="rId29"/>
    <p:sldId id="354" r:id="rId30"/>
    <p:sldId id="353" r:id="rId31"/>
    <p:sldId id="327" r:id="rId32"/>
    <p:sldId id="326" r:id="rId33"/>
    <p:sldId id="329" r:id="rId34"/>
    <p:sldId id="331" r:id="rId35"/>
    <p:sldId id="332" r:id="rId36"/>
    <p:sldId id="349" r:id="rId37"/>
    <p:sldId id="333" r:id="rId38"/>
    <p:sldId id="334" r:id="rId39"/>
    <p:sldId id="350" r:id="rId40"/>
    <p:sldId id="335" r:id="rId41"/>
    <p:sldId id="336" r:id="rId42"/>
    <p:sldId id="337" r:id="rId43"/>
    <p:sldId id="338" r:id="rId44"/>
    <p:sldId id="339" r:id="rId45"/>
    <p:sldId id="304" r:id="rId46"/>
    <p:sldId id="351" r:id="rId47"/>
    <p:sldId id="275" r:id="rId48"/>
    <p:sldId id="341" r:id="rId49"/>
    <p:sldId id="342" r:id="rId50"/>
    <p:sldId id="352" r:id="rId51"/>
    <p:sldId id="343" r:id="rId52"/>
    <p:sldId id="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F5562B-3772-436D-9802-513C71D1BDEA}" v="446" dt="2024-11-22T11:14:12.813"/>
  </p1510:revLst>
</p1510:revInfo>
</file>

<file path=ppt/tableStyles.xml><?xml version="1.0" encoding="utf-8"?>
<a:tblStyleLst xmlns:a="http://schemas.openxmlformats.org/drawingml/2006/main" def="{5C22544A-7EE6-4342-B048-85BDC9FD1C3A}">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98" autoAdjust="0"/>
  </p:normalViewPr>
  <p:slideViewPr>
    <p:cSldViewPr snapToGrid="0">
      <p:cViewPr varScale="1">
        <p:scale>
          <a:sx n="77" d="100"/>
          <a:sy n="77" d="100"/>
        </p:scale>
        <p:origin x="883"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8/10/relationships/authors" Target="authors.xml"/></Relationships>
</file>

<file path=ppt/comments/modernComment_13E_9C812EB7.xml><?xml version="1.0" encoding="utf-8"?>
<p188:cmLst xmlns:a="http://schemas.openxmlformats.org/drawingml/2006/main" xmlns:r="http://schemas.openxmlformats.org/officeDocument/2006/relationships" xmlns:p188="http://schemas.microsoft.com/office/powerpoint/2018/8/main">
  <p188:cm id="{FAB7C64E-456A-46B6-808A-57D6FFC532C8}" authorId="{3F3B801C-F34F-79B0-CD32-56E5F1816302}" created="2024-11-22T11:01:06.911">
    <pc:sldMkLst xmlns:pc="http://schemas.microsoft.com/office/powerpoint/2013/main/command">
      <pc:docMk/>
      <pc:sldMk cId="2625711799" sldId="318"/>
    </pc:sldMkLst>
    <p188:txBody>
      <a:bodyPr/>
      <a:lstStyle/>
      <a:p>
        <a:r>
          <a:rPr lang="en-US"/>
          <a:t>Images?</a:t>
        </a:r>
      </a:p>
    </p188:txBody>
  </p188:cm>
</p188:cmLst>
</file>

<file path=ppt/comments/modernComment_146_C9C166FA.xml><?xml version="1.0" encoding="utf-8"?>
<p188:cmLst xmlns:a="http://schemas.openxmlformats.org/drawingml/2006/main" xmlns:r="http://schemas.openxmlformats.org/officeDocument/2006/relationships" xmlns:p188="http://schemas.microsoft.com/office/powerpoint/2018/8/main">
  <p188:cm id="{147DB07D-772F-49D2-BB78-5A55869A142C}" authorId="{3F3B801C-F34F-79B0-CD32-56E5F1816302}" created="2024-11-22T11:07:40.659">
    <pc:sldMkLst xmlns:pc="http://schemas.microsoft.com/office/powerpoint/2013/main/command">
      <pc:docMk/>
      <pc:sldMk cId="3384895226" sldId="326"/>
    </pc:sldMkLst>
    <p188:txBody>
      <a:bodyPr/>
      <a:lstStyle/>
      <a:p>
        <a:r>
          <a:rPr lang="en-US"/>
          <a:t>Explanation?</a:t>
        </a:r>
      </a:p>
    </p188:txBody>
  </p188:cm>
  <p188:cm id="{9F3965BC-98BC-400F-B229-DBD44FA479D5}" authorId="{C6924B3F-1C0E-E709-45BA-6C8D332A7CD5}" created="2024-12-16T09:46:18.090">
    <pc:sldMkLst xmlns:pc="http://schemas.microsoft.com/office/powerpoint/2013/main/command">
      <pc:docMk/>
      <pc:sldMk cId="3384895226" sldId="326"/>
    </pc:sldMkLst>
    <p188:txBody>
      <a:bodyPr/>
      <a:lstStyle/>
      <a:p>
        <a:r>
          <a:rPr lang="sl-SI"/>
          <a:t>Please make this table in the same way as Table 1.</a:t>
        </a:r>
      </a:p>
    </p188:txBody>
  </p188:cm>
</p188:cmLst>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91FF90-976F-47A3-A897-9128CDC61ADB}" type="doc">
      <dgm:prSet loTypeId="urn:microsoft.com/office/officeart/2008/layout/VerticalCurvedList" loCatId="list" qsTypeId="urn:microsoft.com/office/officeart/2005/8/quickstyle/3d1" qsCatId="3D" csTypeId="urn:microsoft.com/office/officeart/2005/8/colors/accent1_5" csCatId="accent1" phldr="1"/>
      <dgm:spPr/>
      <dgm:t>
        <a:bodyPr/>
        <a:lstStyle/>
        <a:p>
          <a:endParaRPr lang="tr-TR"/>
        </a:p>
      </dgm:t>
    </dgm:pt>
    <dgm:pt modelId="{7828BABC-BCF6-4DFB-82D5-F9E078BBB5C2}">
      <dgm:prSet phldrT="[Metin]" custT="1"/>
      <dgm:spPr>
        <a:xfrm>
          <a:off x="438532" y="284186"/>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dirty="0">
              <a:solidFill>
                <a:sysClr val="window" lastClr="FFFFFF"/>
              </a:solidFill>
              <a:latin typeface="Raleway "/>
              <a:ea typeface="Noto Sans" panose="020B0502040504020204" pitchFamily="34" charset="0"/>
              <a:cs typeface="+mn-cs"/>
            </a:rPr>
            <a:t>Concentrarsi sulle buone relazioni</a:t>
          </a:r>
          <a:endParaRPr lang="tr-TR" sz="1800" dirty="0">
            <a:solidFill>
              <a:sysClr val="window" lastClr="FFFFFF"/>
            </a:solidFill>
            <a:latin typeface="Raleway "/>
            <a:ea typeface="Noto Sans" panose="020B0502040504020204" pitchFamily="34" charset="0"/>
            <a:cs typeface="+mn-cs"/>
          </a:endParaRPr>
        </a:p>
      </dgm:t>
    </dgm:pt>
    <dgm:pt modelId="{81148310-DD3D-4835-BA29-718538E879C8}" type="parTrans" cxnId="{1304243F-30D5-4EC6-854D-BCB0B3C6D689}">
      <dgm:prSet/>
      <dgm:spPr/>
      <dgm:t>
        <a:bodyPr/>
        <a:lstStyle/>
        <a:p>
          <a:endParaRPr lang="tr-TR" sz="3200">
            <a:latin typeface="Raleway "/>
            <a:ea typeface="Noto Sans" panose="020B0502040504020204" pitchFamily="34" charset="0"/>
            <a:cs typeface="Noto Sans" panose="020B0502040504020204" pitchFamily="34" charset="0"/>
          </a:endParaRPr>
        </a:p>
      </dgm:t>
    </dgm:pt>
    <dgm:pt modelId="{D243460A-F0F4-4237-B297-9738C2FFBB42}" type="sibTrans" cxnId="{1304243F-30D5-4EC6-854D-BCB0B3C6D689}">
      <dgm:prSet/>
      <dgm:spPr>
        <a:xfrm>
          <a:off x="-7062794" y="-1080633"/>
          <a:ext cx="8412625" cy="8412625"/>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ln>
        <a:effectLst/>
        <a:scene3d>
          <a:camera prst="orthographicFront"/>
          <a:lightRig rig="flat" dir="t"/>
        </a:scene3d>
        <a:sp3d prstMaterial="matte"/>
      </dgm:spPr>
      <dgm:t>
        <a:bodyPr/>
        <a:lstStyle/>
        <a:p>
          <a:endParaRPr lang="tr-TR" sz="3200">
            <a:latin typeface="Raleway "/>
            <a:ea typeface="Noto Sans" panose="020B0502040504020204" pitchFamily="34" charset="0"/>
            <a:cs typeface="Noto Sans" panose="020B0502040504020204" pitchFamily="34" charset="0"/>
          </a:endParaRPr>
        </a:p>
      </dgm:t>
    </dgm:pt>
    <dgm:pt modelId="{7DBD75A7-A027-4780-875E-E5D7524464AE}">
      <dgm:prSet phldrT="[Metin]" custT="1"/>
      <dgm:spPr>
        <a:xfrm>
          <a:off x="953019" y="1136871"/>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err="1">
              <a:solidFill>
                <a:sysClr val="window" lastClr="FFFFFF"/>
              </a:solidFill>
              <a:latin typeface="Raleway "/>
              <a:ea typeface="Noto Sans" panose="020B0502040504020204" pitchFamily="34" charset="0"/>
              <a:cs typeface="+mn-cs"/>
            </a:rPr>
            <a:t>Adottare un approccio positivo</a:t>
          </a:r>
          <a:endParaRPr lang="tr-TR" sz="1800">
            <a:solidFill>
              <a:sysClr val="window" lastClr="FFFFFF"/>
            </a:solidFill>
            <a:latin typeface="Raleway "/>
            <a:ea typeface="Noto Sans" panose="020B0502040504020204" pitchFamily="34" charset="0"/>
            <a:cs typeface="+mn-cs"/>
          </a:endParaRPr>
        </a:p>
      </dgm:t>
    </dgm:pt>
    <dgm:pt modelId="{33F7FC7E-7AFA-402E-846A-261ED5CAD6FF}" type="par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040A9B61-0A8E-45B7-B5E9-649C9FB137AD}" type="sib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90B6DD86-7E4D-4DBF-8DF0-E9558FA3EC2D}">
      <dgm:prSet phldrT="[Metin]" custT="1"/>
      <dgm:spPr>
        <a:xfrm>
          <a:off x="1234955" y="198893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dirty="0">
              <a:solidFill>
                <a:sysClr val="window" lastClr="FFFFFF"/>
              </a:solidFill>
              <a:latin typeface="Raleway "/>
              <a:ea typeface="Noto Sans" panose="020B0502040504020204" pitchFamily="34" charset="0"/>
              <a:cs typeface="+mn-cs"/>
            </a:rPr>
            <a:t>Non sottovalutatevi</a:t>
          </a:r>
          <a:endParaRPr lang="tr-TR" sz="1800" dirty="0">
            <a:solidFill>
              <a:sysClr val="window" lastClr="FFFFFF"/>
            </a:solidFill>
            <a:latin typeface="Raleway "/>
            <a:ea typeface="Noto Sans" panose="020B0502040504020204" pitchFamily="34" charset="0"/>
            <a:cs typeface="+mn-cs"/>
          </a:endParaRPr>
        </a:p>
      </dgm:t>
    </dgm:pt>
    <dgm:pt modelId="{2405B462-36D5-43CE-B7D7-BB0189AAEEB3}" type="par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530B9C-B291-414A-830A-4E923577E5ED}" type="sib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34C5F8D6-83FE-4F35-A692-DCA420E49A30}">
      <dgm:prSet phldrT="[Metin]" custT="1"/>
      <dgm:spPr>
        <a:xfrm>
          <a:off x="1324975" y="2841617"/>
          <a:ext cx="9459985"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err="1">
              <a:solidFill>
                <a:sysClr val="window" lastClr="FFFFFF"/>
              </a:solidFill>
              <a:latin typeface="Raleway "/>
              <a:ea typeface="Noto Sans" panose="020B0502040504020204" pitchFamily="34" charset="0"/>
              <a:cs typeface="+mn-cs"/>
            </a:rPr>
            <a:t>Entrare nelle trattative completamente preparati</a:t>
          </a:r>
          <a:endParaRPr lang="tr-TR" sz="1800">
            <a:solidFill>
              <a:sysClr val="window" lastClr="FFFFFF"/>
            </a:solidFill>
            <a:latin typeface="Raleway "/>
            <a:ea typeface="Noto Sans" panose="020B0502040504020204" pitchFamily="34" charset="0"/>
            <a:cs typeface="+mn-cs"/>
          </a:endParaRPr>
        </a:p>
      </dgm:t>
    </dgm:pt>
    <dgm:pt modelId="{074B3479-80D2-44E7-866D-73DB15F2EE24}" type="par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776D776-E26A-4A42-BA56-9BA8B3E8F5E4}" type="sib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A8CBC7A2-286E-4281-AF0C-B11680F00F7A}">
      <dgm:prSet phldrT="[Metin]" custT="1"/>
      <dgm:spPr>
        <a:xfrm>
          <a:off x="1234955" y="369430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dirty="0">
              <a:solidFill>
                <a:sysClr val="window" lastClr="FFFFFF"/>
              </a:solidFill>
              <a:latin typeface="Raleway "/>
              <a:ea typeface="Noto Sans" panose="020B0502040504020204" pitchFamily="34" charset="0"/>
              <a:cs typeface="+mn-cs"/>
            </a:rPr>
            <a:t>Prepararsi per gli scenari migliori e peggiori</a:t>
          </a:r>
          <a:endParaRPr lang="tr-TR" sz="1800" dirty="0">
            <a:solidFill>
              <a:sysClr val="window" lastClr="FFFFFF"/>
            </a:solidFill>
            <a:latin typeface="Raleway "/>
            <a:ea typeface="Noto Sans" panose="020B0502040504020204" pitchFamily="34" charset="0"/>
            <a:cs typeface="+mn-cs"/>
          </a:endParaRPr>
        </a:p>
      </dgm:t>
    </dgm:pt>
    <dgm:pt modelId="{E7B49AC7-D748-46EB-833C-8BE8D65BB902}" type="par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7A2014-1605-457D-BFF7-88C5B18B9F5E}" type="sib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153FB2C5-088B-407F-A9B1-C2CD14C93CEB}">
      <dgm:prSet phldrT="[Metin]" custT="1"/>
      <dgm:spPr>
        <a:xfrm>
          <a:off x="953019" y="4546362"/>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a:solidFill>
                <a:sysClr val="window" lastClr="FFFFFF"/>
              </a:solidFill>
              <a:latin typeface="Raleway "/>
              <a:ea typeface="Noto Sans" panose="020B0502040504020204" pitchFamily="34" charset="0"/>
              <a:cs typeface="+mn-cs"/>
            </a:rPr>
            <a:t>Dare e ricevere nelle trattative</a:t>
          </a:r>
          <a:endParaRPr lang="tr-TR" sz="1800">
            <a:solidFill>
              <a:sysClr val="window" lastClr="FFFFFF"/>
            </a:solidFill>
            <a:latin typeface="Raleway "/>
            <a:ea typeface="Noto Sans" panose="020B0502040504020204" pitchFamily="34" charset="0"/>
            <a:cs typeface="+mn-cs"/>
          </a:endParaRPr>
        </a:p>
      </dgm:t>
    </dgm:pt>
    <dgm:pt modelId="{C3CEAAD3-DFC3-411B-9102-F154C5CE108A}" type="par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C22B22C-2B9E-4513-8CD3-54F5449B0510}" type="sib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BBD8CC6-856A-4C3B-9BD6-882D4BCBC5F2}">
      <dgm:prSet phldrT="[Metin]" custT="1"/>
      <dgm:spPr>
        <a:xfrm>
          <a:off x="438532" y="5399047"/>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a:solidFill>
                <a:sysClr val="window" lastClr="FFFFFF"/>
              </a:solidFill>
              <a:latin typeface="Raleway "/>
              <a:ea typeface="Noto Sans" panose="020B0502040504020204" pitchFamily="34" charset="0"/>
              <a:cs typeface="+mn-cs"/>
            </a:rPr>
            <a:t>Siate chiari ed evidenziate i vantaggi</a:t>
          </a:r>
          <a:endParaRPr lang="tr-TR" sz="1800">
            <a:solidFill>
              <a:sysClr val="window" lastClr="FFFFFF"/>
            </a:solidFill>
            <a:latin typeface="Raleway "/>
            <a:ea typeface="Noto Sans" panose="020B0502040504020204" pitchFamily="34" charset="0"/>
            <a:cs typeface="+mn-cs"/>
          </a:endParaRPr>
        </a:p>
      </dgm:t>
    </dgm:pt>
    <dgm:pt modelId="{41C87CD8-BA57-44B3-A4C6-D1D03BA79D3F}" type="par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6917471F-703A-42DD-A3C7-01C02098880E}" type="sib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E6E86C23-CE57-4BAA-B79D-5F232B6CA7D1}" type="pres">
      <dgm:prSet presAssocID="{6691FF90-976F-47A3-A897-9128CDC61ADB}" presName="Name0" presStyleCnt="0">
        <dgm:presLayoutVars>
          <dgm:chMax val="7"/>
          <dgm:chPref val="7"/>
          <dgm:dir/>
        </dgm:presLayoutVars>
      </dgm:prSet>
      <dgm:spPr/>
    </dgm:pt>
    <dgm:pt modelId="{1DA348FD-2FC2-407A-A9DF-52289CD0E6C6}" type="pres">
      <dgm:prSet presAssocID="{6691FF90-976F-47A3-A897-9128CDC61ADB}" presName="Name1" presStyleCnt="0"/>
      <dgm:spPr/>
    </dgm:pt>
    <dgm:pt modelId="{B8C52B37-74E1-4C1C-9DB2-44B1F3D79DFA}" type="pres">
      <dgm:prSet presAssocID="{6691FF90-976F-47A3-A897-9128CDC61ADB}" presName="cycle" presStyleCnt="0"/>
      <dgm:spPr/>
    </dgm:pt>
    <dgm:pt modelId="{E6F9034F-B6A1-4C00-AD1A-863059497428}" type="pres">
      <dgm:prSet presAssocID="{6691FF90-976F-47A3-A897-9128CDC61ADB}" presName="srcNode" presStyleLbl="node1" presStyleIdx="0" presStyleCnt="7"/>
      <dgm:spPr/>
    </dgm:pt>
    <dgm:pt modelId="{4CD4CFB8-652E-4162-8C27-FD24B0C66453}" type="pres">
      <dgm:prSet presAssocID="{6691FF90-976F-47A3-A897-9128CDC61ADB}" presName="conn" presStyleLbl="parChTrans1D2" presStyleIdx="0" presStyleCnt="1"/>
      <dgm:spPr/>
    </dgm:pt>
    <dgm:pt modelId="{28BF187B-3FB6-44CD-B7CA-0F27426451E8}" type="pres">
      <dgm:prSet presAssocID="{6691FF90-976F-47A3-A897-9128CDC61ADB}" presName="extraNode" presStyleLbl="node1" presStyleIdx="0" presStyleCnt="7"/>
      <dgm:spPr/>
    </dgm:pt>
    <dgm:pt modelId="{C6BF994B-3E67-4D03-9458-4D05B6FBB884}" type="pres">
      <dgm:prSet presAssocID="{6691FF90-976F-47A3-A897-9128CDC61ADB}" presName="dstNode" presStyleLbl="node1" presStyleIdx="0" presStyleCnt="7"/>
      <dgm:spPr/>
    </dgm:pt>
    <dgm:pt modelId="{BE769185-0BAF-4E87-9103-71607FC6B5A9}" type="pres">
      <dgm:prSet presAssocID="{7828BABC-BCF6-4DFB-82D5-F9E078BBB5C2}" presName="text_1" presStyleLbl="node1" presStyleIdx="0" presStyleCnt="7">
        <dgm:presLayoutVars>
          <dgm:bulletEnabled val="1"/>
        </dgm:presLayoutVars>
      </dgm:prSet>
      <dgm:spPr/>
    </dgm:pt>
    <dgm:pt modelId="{51755B6E-57B7-43BD-B3D0-EDF45137F907}" type="pres">
      <dgm:prSet presAssocID="{7828BABC-BCF6-4DFB-82D5-F9E078BBB5C2}" presName="accent_1" presStyleCnt="0"/>
      <dgm:spPr/>
    </dgm:pt>
    <dgm:pt modelId="{D3571B00-C543-4C20-AC83-0E04A15A0AC7}" type="pres">
      <dgm:prSet presAssocID="{7828BABC-BCF6-4DFB-82D5-F9E078BBB5C2}" presName="accentRepeatNode" presStyleLbl="solidFgAcc1" presStyleIdx="0" presStyleCnt="7"/>
      <dgm:spPr>
        <a:xfrm>
          <a:off x="83455" y="21317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A485EB4-3142-4DA4-B869-A6DFCB2441F6}" type="pres">
      <dgm:prSet presAssocID="{7DBD75A7-A027-4780-875E-E5D7524464AE}" presName="text_2" presStyleLbl="node1" presStyleIdx="1" presStyleCnt="7">
        <dgm:presLayoutVars>
          <dgm:bulletEnabled val="1"/>
        </dgm:presLayoutVars>
      </dgm:prSet>
      <dgm:spPr/>
    </dgm:pt>
    <dgm:pt modelId="{2976BF20-7D80-4CD8-B25B-4BF066F1B973}" type="pres">
      <dgm:prSet presAssocID="{7DBD75A7-A027-4780-875E-E5D7524464AE}" presName="accent_2" presStyleCnt="0"/>
      <dgm:spPr/>
    </dgm:pt>
    <dgm:pt modelId="{1334DC7E-CCC6-4D68-8D6C-BC727202D18F}" type="pres">
      <dgm:prSet presAssocID="{7DBD75A7-A027-4780-875E-E5D7524464AE}" presName="accentRepeatNode" presStyleLbl="solidFgAcc1" presStyleIdx="1" presStyleCnt="7"/>
      <dgm:spPr>
        <a:xfrm>
          <a:off x="597942" y="106585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CB5F4A3-7990-4CAF-BBD1-FA5BFE836575}" type="pres">
      <dgm:prSet presAssocID="{90B6DD86-7E4D-4DBF-8DF0-E9558FA3EC2D}" presName="text_3" presStyleLbl="node1" presStyleIdx="2" presStyleCnt="7">
        <dgm:presLayoutVars>
          <dgm:bulletEnabled val="1"/>
        </dgm:presLayoutVars>
      </dgm:prSet>
      <dgm:spPr/>
    </dgm:pt>
    <dgm:pt modelId="{7DE7C20B-B7C3-4ED0-8647-798AC3C70208}" type="pres">
      <dgm:prSet presAssocID="{90B6DD86-7E4D-4DBF-8DF0-E9558FA3EC2D}" presName="accent_3" presStyleCnt="0"/>
      <dgm:spPr/>
    </dgm:pt>
    <dgm:pt modelId="{CD9AECF2-FE02-4E82-A550-DB3BA9A6431F}" type="pres">
      <dgm:prSet presAssocID="{90B6DD86-7E4D-4DBF-8DF0-E9558FA3EC2D}" presName="accentRepeatNode" presStyleLbl="solidFgAcc1" presStyleIdx="2" presStyleCnt="7"/>
      <dgm:spPr>
        <a:xfrm>
          <a:off x="879878" y="191791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B6010FA6-A2D8-4D5F-B47B-B1C4FC669139}" type="pres">
      <dgm:prSet presAssocID="{34C5F8D6-83FE-4F35-A692-DCA420E49A30}" presName="text_4" presStyleLbl="node1" presStyleIdx="3" presStyleCnt="7">
        <dgm:presLayoutVars>
          <dgm:bulletEnabled val="1"/>
        </dgm:presLayoutVars>
      </dgm:prSet>
      <dgm:spPr/>
    </dgm:pt>
    <dgm:pt modelId="{23CC57F3-8E73-4F93-B5F7-C8668D5B1893}" type="pres">
      <dgm:prSet presAssocID="{34C5F8D6-83FE-4F35-A692-DCA420E49A30}" presName="accent_4" presStyleCnt="0"/>
      <dgm:spPr/>
    </dgm:pt>
    <dgm:pt modelId="{C806AD3B-DB15-4B13-88FF-914C0BDF5926}" type="pres">
      <dgm:prSet presAssocID="{34C5F8D6-83FE-4F35-A692-DCA420E49A30}" presName="accentRepeatNode" presStyleLbl="solidFgAcc1" presStyleIdx="3" presStyleCnt="7"/>
      <dgm:spPr>
        <a:xfrm>
          <a:off x="969898" y="277060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845F9AAE-B019-41F0-BACB-F52AE188B767}" type="pres">
      <dgm:prSet presAssocID="{A8CBC7A2-286E-4281-AF0C-B11680F00F7A}" presName="text_5" presStyleLbl="node1" presStyleIdx="4" presStyleCnt="7">
        <dgm:presLayoutVars>
          <dgm:bulletEnabled val="1"/>
        </dgm:presLayoutVars>
      </dgm:prSet>
      <dgm:spPr/>
    </dgm:pt>
    <dgm:pt modelId="{2BE86CBA-3489-4D50-8A19-996BE54FC3CB}" type="pres">
      <dgm:prSet presAssocID="{A8CBC7A2-286E-4281-AF0C-B11680F00F7A}" presName="accent_5" presStyleCnt="0"/>
      <dgm:spPr/>
    </dgm:pt>
    <dgm:pt modelId="{6DC14567-7307-4F4A-A258-58F021304188}" type="pres">
      <dgm:prSet presAssocID="{A8CBC7A2-286E-4281-AF0C-B11680F00F7A}" presName="accentRepeatNode" presStyleLbl="solidFgAcc1" presStyleIdx="4" presStyleCnt="7"/>
      <dgm:spPr>
        <a:xfrm>
          <a:off x="879878" y="362328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96F3CB91-BDBC-4EE1-90CD-984009EA08E2}" type="pres">
      <dgm:prSet presAssocID="{153FB2C5-088B-407F-A9B1-C2CD14C93CEB}" presName="text_6" presStyleLbl="node1" presStyleIdx="5" presStyleCnt="7">
        <dgm:presLayoutVars>
          <dgm:bulletEnabled val="1"/>
        </dgm:presLayoutVars>
      </dgm:prSet>
      <dgm:spPr/>
    </dgm:pt>
    <dgm:pt modelId="{35195F01-A414-45DD-B6B1-5F3D0717F238}" type="pres">
      <dgm:prSet presAssocID="{153FB2C5-088B-407F-A9B1-C2CD14C93CEB}" presName="accent_6" presStyleCnt="0"/>
      <dgm:spPr/>
    </dgm:pt>
    <dgm:pt modelId="{27EE1B4E-E740-442A-B041-F1B8F752E83F}" type="pres">
      <dgm:prSet presAssocID="{153FB2C5-088B-407F-A9B1-C2CD14C93CEB}" presName="accentRepeatNode" presStyleLbl="solidFgAcc1" presStyleIdx="5" presStyleCnt="7"/>
      <dgm:spPr>
        <a:xfrm>
          <a:off x="597942" y="447534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FD50DD65-58CC-4655-9B1A-9DF2DB30BB09}" type="pres">
      <dgm:prSet presAssocID="{FBBD8CC6-856A-4C3B-9BD6-882D4BCBC5F2}" presName="text_7" presStyleLbl="node1" presStyleIdx="6" presStyleCnt="7" custLinFactNeighborX="-380" custLinFactNeighborY="4192">
        <dgm:presLayoutVars>
          <dgm:bulletEnabled val="1"/>
        </dgm:presLayoutVars>
      </dgm:prSet>
      <dgm:spPr/>
    </dgm:pt>
    <dgm:pt modelId="{21262DCA-8D77-4AD9-997A-0A0B1AF8093D}" type="pres">
      <dgm:prSet presAssocID="{FBBD8CC6-856A-4C3B-9BD6-882D4BCBC5F2}" presName="accent_7" presStyleCnt="0"/>
      <dgm:spPr/>
    </dgm:pt>
    <dgm:pt modelId="{448DF3DD-F08A-430A-98E8-5B61E5423095}" type="pres">
      <dgm:prSet presAssocID="{FBBD8CC6-856A-4C3B-9BD6-882D4BCBC5F2}" presName="accentRepeatNode" presStyleLbl="solidFgAcc1" presStyleIdx="6" presStyleCnt="7"/>
      <dgm:spPr>
        <a:xfrm>
          <a:off x="83455" y="5328032"/>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Lst>
  <dgm:cxnLst>
    <dgm:cxn modelId="{69E82A09-BBA1-4157-AEEE-6D7A2B5518AC}" type="presOf" srcId="{7828BABC-BCF6-4DFB-82D5-F9E078BBB5C2}" destId="{BE769185-0BAF-4E87-9103-71607FC6B5A9}" srcOrd="0" destOrd="0" presId="urn:microsoft.com/office/officeart/2008/layout/VerticalCurvedList"/>
    <dgm:cxn modelId="{3AA5DD15-CAAE-488F-A25B-9582EB57B4B3}" type="presOf" srcId="{A8CBC7A2-286E-4281-AF0C-B11680F00F7A}" destId="{845F9AAE-B019-41F0-BACB-F52AE188B767}" srcOrd="0" destOrd="0" presId="urn:microsoft.com/office/officeart/2008/layout/VerticalCurvedList"/>
    <dgm:cxn modelId="{F66A102F-7B77-4BD1-990D-94D64BF32709}" type="presOf" srcId="{7DBD75A7-A027-4780-875E-E5D7524464AE}" destId="{0A485EB4-3142-4DA4-B869-A6DFCB2441F6}" srcOrd="0" destOrd="0" presId="urn:microsoft.com/office/officeart/2008/layout/VerticalCurvedList"/>
    <dgm:cxn modelId="{D69BB337-6435-4932-BC1B-2A9E6B6F9775}" type="presOf" srcId="{D243460A-F0F4-4237-B297-9738C2FFBB42}" destId="{4CD4CFB8-652E-4162-8C27-FD24B0C66453}" srcOrd="0" destOrd="0" presId="urn:microsoft.com/office/officeart/2008/layout/VerticalCurvedList"/>
    <dgm:cxn modelId="{1304243F-30D5-4EC6-854D-BCB0B3C6D689}" srcId="{6691FF90-976F-47A3-A897-9128CDC61ADB}" destId="{7828BABC-BCF6-4DFB-82D5-F9E078BBB5C2}" srcOrd="0" destOrd="0" parTransId="{81148310-DD3D-4835-BA29-718538E879C8}" sibTransId="{D243460A-F0F4-4237-B297-9738C2FFBB42}"/>
    <dgm:cxn modelId="{99401C79-58BB-45C9-9C64-87528648BAA0}" type="presOf" srcId="{6691FF90-976F-47A3-A897-9128CDC61ADB}" destId="{E6E86C23-CE57-4BAA-B79D-5F232B6CA7D1}" srcOrd="0" destOrd="0" presId="urn:microsoft.com/office/officeart/2008/layout/VerticalCurvedList"/>
    <dgm:cxn modelId="{58292D81-BF9F-4823-91FE-7CE0F0903A50}" type="presOf" srcId="{FBBD8CC6-856A-4C3B-9BD6-882D4BCBC5F2}" destId="{FD50DD65-58CC-4655-9B1A-9DF2DB30BB09}" srcOrd="0" destOrd="0" presId="urn:microsoft.com/office/officeart/2008/layout/VerticalCurvedList"/>
    <dgm:cxn modelId="{DB9AE098-331B-49E7-91BD-1F5D52EE5D77}" srcId="{6691FF90-976F-47A3-A897-9128CDC61ADB}" destId="{153FB2C5-088B-407F-A9B1-C2CD14C93CEB}" srcOrd="5" destOrd="0" parTransId="{C3CEAAD3-DFC3-411B-9102-F154C5CE108A}" sibTransId="{BC22B22C-2B9E-4513-8CD3-54F5449B0510}"/>
    <dgm:cxn modelId="{D459729F-85DB-49A9-8206-96C48EFDB8BB}" srcId="{6691FF90-976F-47A3-A897-9128CDC61ADB}" destId="{90B6DD86-7E4D-4DBF-8DF0-E9558FA3EC2D}" srcOrd="2" destOrd="0" parTransId="{2405B462-36D5-43CE-B7D7-BB0189AAEEB3}" sibTransId="{B7530B9C-B291-414A-830A-4E923577E5ED}"/>
    <dgm:cxn modelId="{FE3D62A2-D121-4166-8ED8-91577CE5A0C0}" srcId="{6691FF90-976F-47A3-A897-9128CDC61ADB}" destId="{34C5F8D6-83FE-4F35-A692-DCA420E49A30}" srcOrd="3" destOrd="0" parTransId="{074B3479-80D2-44E7-866D-73DB15F2EE24}" sibTransId="{F776D776-E26A-4A42-BA56-9BA8B3E8F5E4}"/>
    <dgm:cxn modelId="{EEB9C4A2-1773-4A8A-AB8D-69FE926850C6}" srcId="{6691FF90-976F-47A3-A897-9128CDC61ADB}" destId="{7DBD75A7-A027-4780-875E-E5D7524464AE}" srcOrd="1" destOrd="0" parTransId="{33F7FC7E-7AFA-402E-846A-261ED5CAD6FF}" sibTransId="{040A9B61-0A8E-45B7-B5E9-649C9FB137AD}"/>
    <dgm:cxn modelId="{EBB967C7-3B27-4785-ADEB-C2DA4F949977}" srcId="{6691FF90-976F-47A3-A897-9128CDC61ADB}" destId="{A8CBC7A2-286E-4281-AF0C-B11680F00F7A}" srcOrd="4" destOrd="0" parTransId="{E7B49AC7-D748-46EB-833C-8BE8D65BB902}" sibTransId="{B77A2014-1605-457D-BFF7-88C5B18B9F5E}"/>
    <dgm:cxn modelId="{280BE6CF-4357-4EBE-9E09-E1AFC212C0D4}" type="presOf" srcId="{34C5F8D6-83FE-4F35-A692-DCA420E49A30}" destId="{B6010FA6-A2D8-4D5F-B47B-B1C4FC669139}" srcOrd="0" destOrd="0" presId="urn:microsoft.com/office/officeart/2008/layout/VerticalCurvedList"/>
    <dgm:cxn modelId="{7B8F72E9-49C4-442B-9207-CA371656D574}" srcId="{6691FF90-976F-47A3-A897-9128CDC61ADB}" destId="{FBBD8CC6-856A-4C3B-9BD6-882D4BCBC5F2}" srcOrd="6" destOrd="0" parTransId="{41C87CD8-BA57-44B3-A4C6-D1D03BA79D3F}" sibTransId="{6917471F-703A-42DD-A3C7-01C02098880E}"/>
    <dgm:cxn modelId="{EC02B7F6-86AE-4478-BB0A-1170254D8BE1}" type="presOf" srcId="{153FB2C5-088B-407F-A9B1-C2CD14C93CEB}" destId="{96F3CB91-BDBC-4EE1-90CD-984009EA08E2}" srcOrd="0" destOrd="0" presId="urn:microsoft.com/office/officeart/2008/layout/VerticalCurvedList"/>
    <dgm:cxn modelId="{AFAE00F8-0261-4CFE-BDF4-63C70EAAF4D0}" type="presOf" srcId="{90B6DD86-7E4D-4DBF-8DF0-E9558FA3EC2D}" destId="{0CB5F4A3-7990-4CAF-BBD1-FA5BFE836575}" srcOrd="0" destOrd="0" presId="urn:microsoft.com/office/officeart/2008/layout/VerticalCurvedList"/>
    <dgm:cxn modelId="{78AFD751-CA21-4815-98B5-52AB60BE4583}" type="presParOf" srcId="{E6E86C23-CE57-4BAA-B79D-5F232B6CA7D1}" destId="{1DA348FD-2FC2-407A-A9DF-52289CD0E6C6}" srcOrd="0" destOrd="0" presId="urn:microsoft.com/office/officeart/2008/layout/VerticalCurvedList"/>
    <dgm:cxn modelId="{F1699F28-176B-4692-AE12-7BBD44BC66F4}" type="presParOf" srcId="{1DA348FD-2FC2-407A-A9DF-52289CD0E6C6}" destId="{B8C52B37-74E1-4C1C-9DB2-44B1F3D79DFA}" srcOrd="0" destOrd="0" presId="urn:microsoft.com/office/officeart/2008/layout/VerticalCurvedList"/>
    <dgm:cxn modelId="{6E60484E-79F4-4BD1-A264-5B30D551440D}" type="presParOf" srcId="{B8C52B37-74E1-4C1C-9DB2-44B1F3D79DFA}" destId="{E6F9034F-B6A1-4C00-AD1A-863059497428}" srcOrd="0" destOrd="0" presId="urn:microsoft.com/office/officeart/2008/layout/VerticalCurvedList"/>
    <dgm:cxn modelId="{FB568100-BDC1-4AD9-AF63-41F082516196}" type="presParOf" srcId="{B8C52B37-74E1-4C1C-9DB2-44B1F3D79DFA}" destId="{4CD4CFB8-652E-4162-8C27-FD24B0C66453}" srcOrd="1" destOrd="0" presId="urn:microsoft.com/office/officeart/2008/layout/VerticalCurvedList"/>
    <dgm:cxn modelId="{92FB8E6E-A765-4498-B91A-DAFDAAD29BAA}" type="presParOf" srcId="{B8C52B37-74E1-4C1C-9DB2-44B1F3D79DFA}" destId="{28BF187B-3FB6-44CD-B7CA-0F27426451E8}" srcOrd="2" destOrd="0" presId="urn:microsoft.com/office/officeart/2008/layout/VerticalCurvedList"/>
    <dgm:cxn modelId="{4852F7F5-F871-462C-94E9-9686A6DF48AA}" type="presParOf" srcId="{B8C52B37-74E1-4C1C-9DB2-44B1F3D79DFA}" destId="{C6BF994B-3E67-4D03-9458-4D05B6FBB884}" srcOrd="3" destOrd="0" presId="urn:microsoft.com/office/officeart/2008/layout/VerticalCurvedList"/>
    <dgm:cxn modelId="{C1A830C4-B5C4-46C8-AC18-92D67CC4A1FA}" type="presParOf" srcId="{1DA348FD-2FC2-407A-A9DF-52289CD0E6C6}" destId="{BE769185-0BAF-4E87-9103-71607FC6B5A9}" srcOrd="1" destOrd="0" presId="urn:microsoft.com/office/officeart/2008/layout/VerticalCurvedList"/>
    <dgm:cxn modelId="{C489D123-8A6F-4BFC-A814-CD7450435056}" type="presParOf" srcId="{1DA348FD-2FC2-407A-A9DF-52289CD0E6C6}" destId="{51755B6E-57B7-43BD-B3D0-EDF45137F907}" srcOrd="2" destOrd="0" presId="urn:microsoft.com/office/officeart/2008/layout/VerticalCurvedList"/>
    <dgm:cxn modelId="{20094624-1149-480E-AD86-8554943640E2}" type="presParOf" srcId="{51755B6E-57B7-43BD-B3D0-EDF45137F907}" destId="{D3571B00-C543-4C20-AC83-0E04A15A0AC7}" srcOrd="0" destOrd="0" presId="urn:microsoft.com/office/officeart/2008/layout/VerticalCurvedList"/>
    <dgm:cxn modelId="{8544C68F-BC3B-4629-B352-FC37AFA1DDB4}" type="presParOf" srcId="{1DA348FD-2FC2-407A-A9DF-52289CD0E6C6}" destId="{0A485EB4-3142-4DA4-B869-A6DFCB2441F6}" srcOrd="3" destOrd="0" presId="urn:microsoft.com/office/officeart/2008/layout/VerticalCurvedList"/>
    <dgm:cxn modelId="{D3B2C3B7-750F-4DF7-8372-D781BD006661}" type="presParOf" srcId="{1DA348FD-2FC2-407A-A9DF-52289CD0E6C6}" destId="{2976BF20-7D80-4CD8-B25B-4BF066F1B973}" srcOrd="4" destOrd="0" presId="urn:microsoft.com/office/officeart/2008/layout/VerticalCurvedList"/>
    <dgm:cxn modelId="{35C245FF-ED4A-4A2D-A052-045A765EF2EF}" type="presParOf" srcId="{2976BF20-7D80-4CD8-B25B-4BF066F1B973}" destId="{1334DC7E-CCC6-4D68-8D6C-BC727202D18F}" srcOrd="0" destOrd="0" presId="urn:microsoft.com/office/officeart/2008/layout/VerticalCurvedList"/>
    <dgm:cxn modelId="{686FB659-5DFA-4D73-9C87-84A8DFA90865}" type="presParOf" srcId="{1DA348FD-2FC2-407A-A9DF-52289CD0E6C6}" destId="{0CB5F4A3-7990-4CAF-BBD1-FA5BFE836575}" srcOrd="5" destOrd="0" presId="urn:microsoft.com/office/officeart/2008/layout/VerticalCurvedList"/>
    <dgm:cxn modelId="{E4FC5116-CEAA-4D04-93CA-50B1510DA988}" type="presParOf" srcId="{1DA348FD-2FC2-407A-A9DF-52289CD0E6C6}" destId="{7DE7C20B-B7C3-4ED0-8647-798AC3C70208}" srcOrd="6" destOrd="0" presId="urn:microsoft.com/office/officeart/2008/layout/VerticalCurvedList"/>
    <dgm:cxn modelId="{3F0A3E94-2C34-4BA1-B4B8-3AB8FFDFD617}" type="presParOf" srcId="{7DE7C20B-B7C3-4ED0-8647-798AC3C70208}" destId="{CD9AECF2-FE02-4E82-A550-DB3BA9A6431F}" srcOrd="0" destOrd="0" presId="urn:microsoft.com/office/officeart/2008/layout/VerticalCurvedList"/>
    <dgm:cxn modelId="{5513A4F7-43EE-412F-855C-342269554D6D}" type="presParOf" srcId="{1DA348FD-2FC2-407A-A9DF-52289CD0E6C6}" destId="{B6010FA6-A2D8-4D5F-B47B-B1C4FC669139}" srcOrd="7" destOrd="0" presId="urn:microsoft.com/office/officeart/2008/layout/VerticalCurvedList"/>
    <dgm:cxn modelId="{9047B5B4-B4C2-4023-BA38-4FCF508045C3}" type="presParOf" srcId="{1DA348FD-2FC2-407A-A9DF-52289CD0E6C6}" destId="{23CC57F3-8E73-4F93-B5F7-C8668D5B1893}" srcOrd="8" destOrd="0" presId="urn:microsoft.com/office/officeart/2008/layout/VerticalCurvedList"/>
    <dgm:cxn modelId="{CC6027F8-9693-4A73-8FFA-DD6FD8F4BADA}" type="presParOf" srcId="{23CC57F3-8E73-4F93-B5F7-C8668D5B1893}" destId="{C806AD3B-DB15-4B13-88FF-914C0BDF5926}" srcOrd="0" destOrd="0" presId="urn:microsoft.com/office/officeart/2008/layout/VerticalCurvedList"/>
    <dgm:cxn modelId="{470E6692-908D-4F0B-8932-E8EAC4CF28B4}" type="presParOf" srcId="{1DA348FD-2FC2-407A-A9DF-52289CD0E6C6}" destId="{845F9AAE-B019-41F0-BACB-F52AE188B767}" srcOrd="9" destOrd="0" presId="urn:microsoft.com/office/officeart/2008/layout/VerticalCurvedList"/>
    <dgm:cxn modelId="{88703B53-A0F1-4ACC-AC4B-5C54DD284E4D}" type="presParOf" srcId="{1DA348FD-2FC2-407A-A9DF-52289CD0E6C6}" destId="{2BE86CBA-3489-4D50-8A19-996BE54FC3CB}" srcOrd="10" destOrd="0" presId="urn:microsoft.com/office/officeart/2008/layout/VerticalCurvedList"/>
    <dgm:cxn modelId="{EF6B9376-CC96-4225-B805-0018E8E57B6A}" type="presParOf" srcId="{2BE86CBA-3489-4D50-8A19-996BE54FC3CB}" destId="{6DC14567-7307-4F4A-A258-58F021304188}" srcOrd="0" destOrd="0" presId="urn:microsoft.com/office/officeart/2008/layout/VerticalCurvedList"/>
    <dgm:cxn modelId="{FB225E7B-2580-4B8C-A6C0-DF439D3BCDCA}" type="presParOf" srcId="{1DA348FD-2FC2-407A-A9DF-52289CD0E6C6}" destId="{96F3CB91-BDBC-4EE1-90CD-984009EA08E2}" srcOrd="11" destOrd="0" presId="urn:microsoft.com/office/officeart/2008/layout/VerticalCurvedList"/>
    <dgm:cxn modelId="{0980E85A-1318-4073-BBAB-60EE311C6AF8}" type="presParOf" srcId="{1DA348FD-2FC2-407A-A9DF-52289CD0E6C6}" destId="{35195F01-A414-45DD-B6B1-5F3D0717F238}" srcOrd="12" destOrd="0" presId="urn:microsoft.com/office/officeart/2008/layout/VerticalCurvedList"/>
    <dgm:cxn modelId="{770E453B-4EB9-4ADC-BA90-6088C6C22C01}" type="presParOf" srcId="{35195F01-A414-45DD-B6B1-5F3D0717F238}" destId="{27EE1B4E-E740-442A-B041-F1B8F752E83F}" srcOrd="0" destOrd="0" presId="urn:microsoft.com/office/officeart/2008/layout/VerticalCurvedList"/>
    <dgm:cxn modelId="{84266B60-CB03-4AA8-BF68-9EEDAC3E4F03}" type="presParOf" srcId="{1DA348FD-2FC2-407A-A9DF-52289CD0E6C6}" destId="{FD50DD65-58CC-4655-9B1A-9DF2DB30BB09}" srcOrd="13" destOrd="0" presId="urn:microsoft.com/office/officeart/2008/layout/VerticalCurvedList"/>
    <dgm:cxn modelId="{A9D840DF-69A3-495E-8645-627D34B485BF}" type="presParOf" srcId="{1DA348FD-2FC2-407A-A9DF-52289CD0E6C6}" destId="{21262DCA-8D77-4AD9-997A-0A0B1AF8093D}" srcOrd="14" destOrd="0" presId="urn:microsoft.com/office/officeart/2008/layout/VerticalCurvedList"/>
    <dgm:cxn modelId="{A5F309C2-945A-4A32-8E3F-32D53C5AE4EA}" type="presParOf" srcId="{21262DCA-8D77-4AD9-997A-0A0B1AF8093D}" destId="{448DF3DD-F08A-430A-98E8-5B61E542309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7D4388-C496-4583-A7F0-A7481E9DE256}"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tr-TR"/>
        </a:p>
      </dgm:t>
    </dgm:pt>
    <dgm:pt modelId="{9A73EA0A-8B0F-4610-8F0D-6AD93E8A4367}">
      <dgm:prSet phldrT="[Metin]" custT="1"/>
      <dgm:spPr>
        <a:solidFill>
          <a:schemeClr val="bg1"/>
        </a:solidFill>
      </dgm:spPr>
      <dgm:t>
        <a:bodyPr/>
        <a:lstStyle/>
        <a:p>
          <a:pPr>
            <a:buAutoNum type="arabicPeriod"/>
          </a:pPr>
          <a:r>
            <a:rPr lang="tr-TR" sz="1400" dirty="0" err="1">
              <a:solidFill>
                <a:schemeClr val="accent1"/>
              </a:solidFill>
              <a:latin typeface="+mn-lt"/>
              <a:ea typeface="Noto Sans" panose="020B0502040504020204" pitchFamily="34" charset="0"/>
              <a:cs typeface="Noto Sans" panose="020B0502040504020204" pitchFamily="34" charset="0"/>
            </a:rPr>
            <a:t>Identificare gli obiettivi e la proposta di valore</a:t>
          </a:r>
          <a:endParaRPr lang="tr-TR" sz="1400" dirty="0">
            <a:solidFill>
              <a:schemeClr val="accent1"/>
            </a:solidFill>
            <a:latin typeface="+mn-lt"/>
          </a:endParaRPr>
        </a:p>
      </dgm:t>
    </dgm:pt>
    <dgm:pt modelId="{DF13663A-F560-4444-9CD6-98C5C8F7992D}" type="parTrans" cxnId="{54B44D8C-1499-47AE-8C38-250678EBB53E}">
      <dgm:prSet/>
      <dgm:spPr/>
      <dgm:t>
        <a:bodyPr/>
        <a:lstStyle/>
        <a:p>
          <a:endParaRPr lang="tr-TR" sz="1050">
            <a:solidFill>
              <a:schemeClr val="bg1">
                <a:lumMod val="50000"/>
              </a:schemeClr>
            </a:solidFill>
            <a:latin typeface="+mn-lt"/>
          </a:endParaRPr>
        </a:p>
      </dgm:t>
    </dgm:pt>
    <dgm:pt modelId="{4EECF047-9483-4F73-B1B3-97FBF63E33AB}" type="sibTrans" cxnId="{54B44D8C-1499-47AE-8C38-250678EBB53E}">
      <dgm:prSet/>
      <dgm:spPr/>
      <dgm:t>
        <a:bodyPr/>
        <a:lstStyle/>
        <a:p>
          <a:endParaRPr lang="tr-TR" sz="1050">
            <a:solidFill>
              <a:schemeClr val="bg1">
                <a:lumMod val="50000"/>
              </a:schemeClr>
            </a:solidFill>
            <a:latin typeface="+mn-lt"/>
          </a:endParaRPr>
        </a:p>
      </dgm:t>
    </dgm:pt>
    <dgm:pt modelId="{16F2809B-031E-459C-A091-47BB4C4BEA05}">
      <dgm:prSet phldrT="[Metin]"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Ricerca e rete - </a:t>
          </a:r>
          <a:r>
            <a:rPr lang="en-US" sz="1400" i="1" dirty="0">
              <a:solidFill>
                <a:schemeClr val="accent1"/>
              </a:solidFill>
              <a:latin typeface="+mn-lt"/>
              <a:ea typeface="Noto Sans" panose="020B0502040504020204" pitchFamily="34" charset="0"/>
              <a:cs typeface="Noto Sans" panose="020B0502040504020204" pitchFamily="34" charset="0"/>
            </a:rPr>
            <a:t>Formalizzare</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i="1" dirty="0">
              <a:solidFill>
                <a:schemeClr val="accent1"/>
              </a:solidFill>
              <a:latin typeface="+mn-lt"/>
              <a:ea typeface="Noto Sans" panose="020B0502040504020204" pitchFamily="34" charset="0"/>
              <a:cs typeface="Noto Sans" panose="020B0502040504020204" pitchFamily="34" charset="0"/>
            </a:rPr>
            <a:t>il partenariato </a:t>
          </a:r>
          <a:r>
            <a:rPr lang="tr-TR" sz="1400" dirty="0">
              <a:solidFill>
                <a:schemeClr val="accent1"/>
              </a:solidFill>
              <a:latin typeface="+mn-lt"/>
              <a:ea typeface="Noto Sans" panose="020B0502040504020204" pitchFamily="34" charset="0"/>
              <a:cs typeface="Noto Sans" panose="020B0502040504020204" pitchFamily="34" charset="0"/>
            </a:rPr>
            <a:t>-.</a:t>
          </a:r>
          <a:endParaRPr lang="tr-TR" sz="1400" dirty="0">
            <a:solidFill>
              <a:schemeClr val="accent1"/>
            </a:solidFill>
            <a:latin typeface="+mn-lt"/>
          </a:endParaRPr>
        </a:p>
      </dgm:t>
    </dgm:pt>
    <dgm:pt modelId="{5AE61CD7-3392-449B-9AA3-2F1A7D87EF60}" type="parTrans" cxnId="{2C929EB8-B6BE-41FC-A9B9-07D4386DAC83}">
      <dgm:prSet/>
      <dgm:spPr/>
      <dgm:t>
        <a:bodyPr/>
        <a:lstStyle/>
        <a:p>
          <a:endParaRPr lang="tr-TR" sz="1050">
            <a:solidFill>
              <a:schemeClr val="bg1">
                <a:lumMod val="50000"/>
              </a:schemeClr>
            </a:solidFill>
            <a:latin typeface="+mn-lt"/>
          </a:endParaRPr>
        </a:p>
      </dgm:t>
    </dgm:pt>
    <dgm:pt modelId="{3F22433A-ED70-44F7-8890-7BFEB2AE940F}" type="sibTrans" cxnId="{2C929EB8-B6BE-41FC-A9B9-07D4386DAC83}">
      <dgm:prSet/>
      <dgm:spPr/>
      <dgm:t>
        <a:bodyPr/>
        <a:lstStyle/>
        <a:p>
          <a:endParaRPr lang="tr-TR" sz="1050">
            <a:solidFill>
              <a:schemeClr val="bg1">
                <a:lumMod val="50000"/>
              </a:schemeClr>
            </a:solidFill>
            <a:latin typeface="+mn-lt"/>
          </a:endParaRPr>
        </a:p>
      </dgm:t>
    </dgm:pt>
    <dgm:pt modelId="{75778BD8-9CD0-4F0A-B455-78DB487ADFF8}">
      <dgm:prSet phldrT="[Metin]" custT="1"/>
      <dgm:spPr/>
      <dgm:t>
        <a:bodyPr/>
        <a:lstStyle/>
        <a:p>
          <a:pPr>
            <a:buAutoNum type="arabicPeriod"/>
          </a:pPr>
          <a:r>
            <a:rPr lang="tr-TR" sz="1400" err="1">
              <a:solidFill>
                <a:schemeClr val="accent1"/>
              </a:solidFill>
              <a:latin typeface="+mn-lt"/>
              <a:ea typeface="Noto Sans" panose="020B0502040504020204" pitchFamily="34" charset="0"/>
              <a:cs typeface="Noto Sans" panose="020B0502040504020204" pitchFamily="34" charset="0"/>
            </a:rPr>
            <a:t>Coltivare e crescere</a:t>
          </a:r>
          <a:endParaRPr lang="tr-TR" sz="1400">
            <a:solidFill>
              <a:schemeClr val="accent1"/>
            </a:solidFill>
            <a:latin typeface="+mn-lt"/>
          </a:endParaRPr>
        </a:p>
      </dgm:t>
    </dgm:pt>
    <dgm:pt modelId="{96CE3CB7-8D38-4821-96AD-2714B2AF9DE1}" type="parTrans" cxnId="{9CD7686A-52D9-484A-9979-EDE9C0C88622}">
      <dgm:prSet/>
      <dgm:spPr/>
      <dgm:t>
        <a:bodyPr/>
        <a:lstStyle/>
        <a:p>
          <a:endParaRPr lang="tr-TR" sz="1050">
            <a:solidFill>
              <a:schemeClr val="bg1">
                <a:lumMod val="50000"/>
              </a:schemeClr>
            </a:solidFill>
            <a:latin typeface="+mn-lt"/>
          </a:endParaRPr>
        </a:p>
      </dgm:t>
    </dgm:pt>
    <dgm:pt modelId="{A8ED4053-0A39-4A7F-A90F-B190AD689B4E}" type="sibTrans" cxnId="{9CD7686A-52D9-484A-9979-EDE9C0C88622}">
      <dgm:prSet/>
      <dgm:spPr/>
      <dgm:t>
        <a:bodyPr/>
        <a:lstStyle/>
        <a:p>
          <a:endParaRPr lang="tr-TR" sz="1050">
            <a:solidFill>
              <a:schemeClr val="bg1">
                <a:lumMod val="50000"/>
              </a:schemeClr>
            </a:solidFill>
            <a:latin typeface="+mn-lt"/>
          </a:endParaRPr>
        </a:p>
      </dgm:t>
    </dgm:pt>
    <dgm:pt modelId="{34A7D6B7-ACCB-4DD7-B9C9-E0AF19AA7877}">
      <dgm:prSet custT="1"/>
      <dgm:spPr/>
      <dgm:t>
        <a:bodyPr/>
        <a:lstStyle/>
        <a:p>
          <a:pPr algn="just"/>
          <a:r>
            <a:rPr lang="en-US" sz="1400" b="0" dirty="0">
              <a:solidFill>
                <a:schemeClr val="accent1"/>
              </a:solidFill>
              <a:latin typeface="+mn-lt"/>
              <a:ea typeface="Noto Sans" panose="020B0502040504020204" pitchFamily="34" charset="0"/>
              <a:cs typeface="Noto Sans" panose="020B0502040504020204" pitchFamily="34" charset="0"/>
            </a:rPr>
            <a:t>Indicate i vostri obiettivi e le competenze o le risorse che potete mettere a disposizione. 
Quali sono le aree chiave in cui eccellete, le vostre capacità e ciò che vi distingue dagli altri? 
Definire come allineare i vostri obiettivi e i vostri valori?</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0141441B-21F3-4C03-A201-9FE97DE36CD3}" type="parTrans" cxnId="{F8920B54-273E-4CD2-A271-F2545858AF16}">
      <dgm:prSet/>
      <dgm:spPr/>
      <dgm:t>
        <a:bodyPr/>
        <a:lstStyle/>
        <a:p>
          <a:endParaRPr lang="tr-TR" sz="1400">
            <a:solidFill>
              <a:schemeClr val="bg1">
                <a:lumMod val="50000"/>
              </a:schemeClr>
            </a:solidFill>
            <a:latin typeface="+mn-lt"/>
          </a:endParaRPr>
        </a:p>
      </dgm:t>
    </dgm:pt>
    <dgm:pt modelId="{3D3ADF8A-9F42-43F5-88FF-786202132972}" type="sibTrans" cxnId="{F8920B54-273E-4CD2-A271-F2545858AF16}">
      <dgm:prSet/>
      <dgm:spPr/>
      <dgm:t>
        <a:bodyPr/>
        <a:lstStyle/>
        <a:p>
          <a:endParaRPr lang="tr-TR" sz="1400">
            <a:solidFill>
              <a:schemeClr val="bg1">
                <a:lumMod val="50000"/>
              </a:schemeClr>
            </a:solidFill>
            <a:latin typeface="+mn-lt"/>
          </a:endParaRPr>
        </a:p>
      </dgm:t>
    </dgm:pt>
    <dgm:pt modelId="{638565CD-AA55-436F-B42E-CAA2E9653B1E}">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Chi è attualmente presente nel settore?
Quali aziende sono vostre rivali?
Con chi potete collaborare?</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3D9C68E8-8FE0-4046-A4A3-A5A4CA7367C3}" type="parTrans" cxnId="{6F615C36-8849-4BD1-B59C-A59683227D70}">
      <dgm:prSet/>
      <dgm:spPr/>
      <dgm:t>
        <a:bodyPr/>
        <a:lstStyle/>
        <a:p>
          <a:endParaRPr lang="tr-TR" sz="1400">
            <a:solidFill>
              <a:schemeClr val="bg1">
                <a:lumMod val="50000"/>
              </a:schemeClr>
            </a:solidFill>
            <a:latin typeface="+mn-lt"/>
          </a:endParaRPr>
        </a:p>
      </dgm:t>
    </dgm:pt>
    <dgm:pt modelId="{FB66C483-5745-4D89-A55F-F258B7D521D4}" type="sibTrans" cxnId="{6F615C36-8849-4BD1-B59C-A59683227D70}">
      <dgm:prSet/>
      <dgm:spPr/>
      <dgm:t>
        <a:bodyPr/>
        <a:lstStyle/>
        <a:p>
          <a:endParaRPr lang="tr-TR" sz="1400">
            <a:solidFill>
              <a:schemeClr val="bg1">
                <a:lumMod val="50000"/>
              </a:schemeClr>
            </a:solidFill>
            <a:latin typeface="+mn-lt"/>
          </a:endParaRPr>
        </a:p>
      </dgm:t>
    </dgm:pt>
    <dgm:pt modelId="{611445B4-3915-44C4-B1FD-0A1B04AD7BB6}">
      <dgm:prSet custT="1"/>
      <dgm:spPr/>
      <dgm:t>
        <a:bodyPr/>
        <a:lstStyle/>
        <a:p>
          <a:r>
            <a:rPr lang="tr-TR" sz="1400" b="0" i="0" err="1">
              <a:solidFill>
                <a:schemeClr val="accent1"/>
              </a:solidFill>
              <a:latin typeface="+mn-lt"/>
              <a:ea typeface="Noto Sans" panose="020B0502040504020204" pitchFamily="34" charset="0"/>
              <a:cs typeface="Noto Sans" panose="020B0502040504020204" pitchFamily="34" charset="0"/>
            </a:rPr>
            <a:t>Implementare e valutare</a:t>
          </a:r>
          <a:endParaRPr lang="tr-TR" sz="1400" b="0" i="0">
            <a:solidFill>
              <a:schemeClr val="accent1"/>
            </a:solidFill>
            <a:latin typeface="+mn-lt"/>
            <a:ea typeface="Noto Sans" panose="020B0502040504020204" pitchFamily="34" charset="0"/>
            <a:cs typeface="Noto Sans" panose="020B0502040504020204" pitchFamily="34" charset="0"/>
          </a:endParaRPr>
        </a:p>
      </dgm:t>
    </dgm:pt>
    <dgm:pt modelId="{FD943D14-0784-438C-AABE-C72A599275E8}" type="parTrans" cxnId="{860B2538-F96A-4D1C-A4F0-32D9C1FEE291}">
      <dgm:prSet/>
      <dgm:spPr/>
      <dgm:t>
        <a:bodyPr/>
        <a:lstStyle/>
        <a:p>
          <a:endParaRPr lang="tr-TR" sz="1400">
            <a:solidFill>
              <a:schemeClr val="bg1">
                <a:lumMod val="50000"/>
              </a:schemeClr>
            </a:solidFill>
            <a:latin typeface="+mn-lt"/>
          </a:endParaRPr>
        </a:p>
      </dgm:t>
    </dgm:pt>
    <dgm:pt modelId="{81EE459B-FCF4-4892-B48A-FD4CD00E2526}" type="sibTrans" cxnId="{860B2538-F96A-4D1C-A4F0-32D9C1FEE291}">
      <dgm:prSet/>
      <dgm:spPr/>
      <dgm:t>
        <a:bodyPr/>
        <a:lstStyle/>
        <a:p>
          <a:endParaRPr lang="tr-TR" sz="1400">
            <a:solidFill>
              <a:schemeClr val="bg1">
                <a:lumMod val="50000"/>
              </a:schemeClr>
            </a:solidFill>
            <a:latin typeface="+mn-lt"/>
          </a:endParaRPr>
        </a:p>
      </dgm:t>
    </dgm:pt>
    <dgm:pt modelId="{5687293D-76B7-48BA-B6BB-C0DB1858FF6D}">
      <dgm:prSet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Negoziare e formalizzare</a:t>
          </a:r>
          <a:endParaRPr lang="tr-TR" sz="1400" b="0" i="0" dirty="0">
            <a:solidFill>
              <a:schemeClr val="accent1"/>
            </a:solidFill>
            <a:latin typeface="+mn-lt"/>
            <a:ea typeface="Noto Sans" panose="020B0502040504020204" pitchFamily="34" charset="0"/>
            <a:cs typeface="Noto Sans" panose="020B0502040504020204" pitchFamily="34" charset="0"/>
          </a:endParaRPr>
        </a:p>
      </dgm:t>
    </dgm:pt>
    <dgm:pt modelId="{882F5767-F82D-4323-9136-DCF53E608035}" type="parTrans" cxnId="{A124D9C1-BB53-4A8C-996D-5F9F00EDD58D}">
      <dgm:prSet/>
      <dgm:spPr/>
      <dgm:t>
        <a:bodyPr/>
        <a:lstStyle/>
        <a:p>
          <a:endParaRPr lang="tr-TR" sz="1400">
            <a:solidFill>
              <a:schemeClr val="bg1">
                <a:lumMod val="50000"/>
              </a:schemeClr>
            </a:solidFill>
            <a:latin typeface="+mn-lt"/>
          </a:endParaRPr>
        </a:p>
      </dgm:t>
    </dgm:pt>
    <dgm:pt modelId="{8F3F48FB-3257-4A87-AB50-1F663BD0FD42}" type="sibTrans" cxnId="{A124D9C1-BB53-4A8C-996D-5F9F00EDD58D}">
      <dgm:prSet/>
      <dgm:spPr/>
      <dgm:t>
        <a:bodyPr/>
        <a:lstStyle/>
        <a:p>
          <a:endParaRPr lang="tr-TR" sz="1400">
            <a:solidFill>
              <a:schemeClr val="bg1">
                <a:lumMod val="50000"/>
              </a:schemeClr>
            </a:solidFill>
            <a:latin typeface="+mn-lt"/>
          </a:endParaRPr>
        </a:p>
      </dgm:t>
    </dgm:pt>
    <dgm:pt modelId="{70DE9044-282F-4431-AF0C-E2FA0B53EA8A}">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Valutare l'attuale struttura di partnership,
Pianificare e valutare le collaborazioni future</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B19A70EB-37F6-4AA4-93F3-530764D5F183}" type="sibTrans" cxnId="{0A989A94-AA36-45A1-9229-14D8DE18BC7E}">
      <dgm:prSet/>
      <dgm:spPr/>
      <dgm:t>
        <a:bodyPr/>
        <a:lstStyle/>
        <a:p>
          <a:endParaRPr lang="tr-TR" sz="1400">
            <a:solidFill>
              <a:schemeClr val="bg1">
                <a:lumMod val="50000"/>
              </a:schemeClr>
            </a:solidFill>
            <a:latin typeface="+mn-lt"/>
          </a:endParaRPr>
        </a:p>
      </dgm:t>
    </dgm:pt>
    <dgm:pt modelId="{463D826D-17CF-46C4-9F88-9666EF699B9B}" type="parTrans" cxnId="{0A989A94-AA36-45A1-9229-14D8DE18BC7E}">
      <dgm:prSet/>
      <dgm:spPr/>
      <dgm:t>
        <a:bodyPr/>
        <a:lstStyle/>
        <a:p>
          <a:endParaRPr lang="tr-TR" sz="1400">
            <a:solidFill>
              <a:schemeClr val="bg1">
                <a:lumMod val="50000"/>
              </a:schemeClr>
            </a:solidFill>
            <a:latin typeface="+mn-lt"/>
          </a:endParaRPr>
        </a:p>
      </dgm:t>
    </dgm:pt>
    <dgm:pt modelId="{630C817A-A263-4734-B628-6268E7DA6C8A}">
      <dgm:prSet custT="1"/>
      <dgm:spPr/>
      <dgm:t>
        <a:bodyPr/>
        <a:lstStyle/>
        <a:p>
          <a:r>
            <a:rPr lang="en-US" sz="1400" b="0" dirty="0">
              <a:solidFill>
                <a:schemeClr val="accent1"/>
              </a:solidFill>
              <a:latin typeface="+mn-lt"/>
              <a:ea typeface="Noto Sans" panose="020B0502040504020204" pitchFamily="34" charset="0"/>
              <a:cs typeface="Noto Sans" panose="020B0502040504020204" pitchFamily="34" charset="0"/>
            </a:rPr>
            <a:t>Negoziare i termini della partnership,
</a:t>
          </a:r>
          <a:r>
            <a:rPr lang="en-US" sz="1400" b="0" dirty="0" err="1">
              <a:solidFill>
                <a:schemeClr val="accent1"/>
              </a:solidFill>
              <a:latin typeface="+mn-lt"/>
              <a:ea typeface="Noto Sans" panose="020B0502040504020204" pitchFamily="34" charset="0"/>
              <a:cs typeface="Noto Sans" panose="020B0502040504020204" pitchFamily="34" charset="0"/>
            </a:rPr>
            <a:t>formalizzare la </a:t>
          </a:r>
          <a:r>
            <a:rPr lang="en-US" sz="1400" b="0" dirty="0">
              <a:solidFill>
                <a:schemeClr val="accent1"/>
              </a:solidFill>
              <a:latin typeface="+mn-lt"/>
              <a:ea typeface="Noto Sans" panose="020B0502040504020204" pitchFamily="34" charset="0"/>
              <a:cs typeface="Noto Sans" panose="020B0502040504020204" pitchFamily="34" charset="0"/>
            </a:rPr>
            <a:t>partnership (firma di un contratto, protocollo di cooperazione, ecc.)
Essere chiari e specifici sui ruoli, le responsabilità, le aspettative e i vantaggi di ciascun partner, </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827130C2-BF82-4DCA-B2A2-95BC004389B1}" type="parTrans" cxnId="{0B373E39-E3A9-4FA2-8FB6-6B7082C72863}">
      <dgm:prSet/>
      <dgm:spPr/>
      <dgm:t>
        <a:bodyPr/>
        <a:lstStyle/>
        <a:p>
          <a:endParaRPr lang="tr-TR" sz="1400">
            <a:solidFill>
              <a:schemeClr val="bg1">
                <a:lumMod val="50000"/>
              </a:schemeClr>
            </a:solidFill>
            <a:latin typeface="+mn-lt"/>
          </a:endParaRPr>
        </a:p>
      </dgm:t>
    </dgm:pt>
    <dgm:pt modelId="{9C791EC3-DEB1-424C-AB16-E563851BDC7D}" type="sibTrans" cxnId="{0B373E39-E3A9-4FA2-8FB6-6B7082C72863}">
      <dgm:prSet/>
      <dgm:spPr/>
      <dgm:t>
        <a:bodyPr/>
        <a:lstStyle/>
        <a:p>
          <a:endParaRPr lang="tr-TR" sz="1400">
            <a:solidFill>
              <a:schemeClr val="bg1">
                <a:lumMod val="50000"/>
              </a:schemeClr>
            </a:solidFill>
            <a:latin typeface="+mn-lt"/>
          </a:endParaRPr>
        </a:p>
      </dgm:t>
    </dgm:pt>
    <dgm:pt modelId="{92A7A8F8-B6DF-4E4C-8A86-27AB0481D2CE}">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Cercare metodi per espandere o intensificare la collaborazione, 
Cercare nuove opportunità per unirsi o creare reti o alleanze più ampie.</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41A4DD48-FF57-429A-B55E-87F939D76B7D}" type="parTrans" cxnId="{1E867557-DD53-43F8-BEE1-813A6FF41CF9}">
      <dgm:prSet/>
      <dgm:spPr/>
      <dgm:t>
        <a:bodyPr/>
        <a:lstStyle/>
        <a:p>
          <a:endParaRPr lang="tr-TR" sz="1400">
            <a:solidFill>
              <a:schemeClr val="bg1">
                <a:lumMod val="50000"/>
              </a:schemeClr>
            </a:solidFill>
            <a:latin typeface="+mn-lt"/>
          </a:endParaRPr>
        </a:p>
      </dgm:t>
    </dgm:pt>
    <dgm:pt modelId="{A9E337FC-BEDA-4F29-9B6E-F040D2CB9CA1}" type="sibTrans" cxnId="{1E867557-DD53-43F8-BEE1-813A6FF41CF9}">
      <dgm:prSet/>
      <dgm:spPr/>
      <dgm:t>
        <a:bodyPr/>
        <a:lstStyle/>
        <a:p>
          <a:endParaRPr lang="tr-TR" sz="1400">
            <a:solidFill>
              <a:schemeClr val="bg1">
                <a:lumMod val="50000"/>
              </a:schemeClr>
            </a:solidFill>
            <a:latin typeface="+mn-lt"/>
          </a:endParaRPr>
        </a:p>
      </dgm:t>
    </dgm:pt>
    <dgm:pt modelId="{79576046-C71D-4F0E-8739-29455FD54F2A}" type="pres">
      <dgm:prSet presAssocID="{F07D4388-C496-4583-A7F0-A7481E9DE256}" presName="linear" presStyleCnt="0">
        <dgm:presLayoutVars>
          <dgm:dir/>
          <dgm:animLvl val="lvl"/>
          <dgm:resizeHandles val="exact"/>
        </dgm:presLayoutVars>
      </dgm:prSet>
      <dgm:spPr/>
    </dgm:pt>
    <dgm:pt modelId="{C8A45774-0204-41FC-A166-A0793DF72C83}" type="pres">
      <dgm:prSet presAssocID="{9A73EA0A-8B0F-4610-8F0D-6AD93E8A4367}" presName="parentLin" presStyleCnt="0"/>
      <dgm:spPr/>
    </dgm:pt>
    <dgm:pt modelId="{D2537475-939C-4922-BE57-DAD047528687}" type="pres">
      <dgm:prSet presAssocID="{9A73EA0A-8B0F-4610-8F0D-6AD93E8A4367}" presName="parentLeftMargin" presStyleLbl="node1" presStyleIdx="0" presStyleCnt="5"/>
      <dgm:spPr/>
    </dgm:pt>
    <dgm:pt modelId="{5525EBF6-CBC1-4106-BF14-DE2DB7BECCC1}" type="pres">
      <dgm:prSet presAssocID="{9A73EA0A-8B0F-4610-8F0D-6AD93E8A4367}" presName="parentText" presStyleLbl="node1" presStyleIdx="0" presStyleCnt="5">
        <dgm:presLayoutVars>
          <dgm:chMax val="0"/>
          <dgm:bulletEnabled val="1"/>
        </dgm:presLayoutVars>
      </dgm:prSet>
      <dgm:spPr/>
    </dgm:pt>
    <dgm:pt modelId="{673322CB-A1E0-4521-9314-AD3E9E8803C6}" type="pres">
      <dgm:prSet presAssocID="{9A73EA0A-8B0F-4610-8F0D-6AD93E8A4367}" presName="negativeSpace" presStyleCnt="0"/>
      <dgm:spPr/>
    </dgm:pt>
    <dgm:pt modelId="{5135028A-6878-4ED0-9143-16B35AD06FDF}" type="pres">
      <dgm:prSet presAssocID="{9A73EA0A-8B0F-4610-8F0D-6AD93E8A4367}" presName="childText" presStyleLbl="conFgAcc1" presStyleIdx="0" presStyleCnt="5">
        <dgm:presLayoutVars>
          <dgm:bulletEnabled val="1"/>
        </dgm:presLayoutVars>
      </dgm:prSet>
      <dgm:spPr/>
    </dgm:pt>
    <dgm:pt modelId="{62AEF5F2-2DD0-41B4-BD36-237A695645C9}" type="pres">
      <dgm:prSet presAssocID="{4EECF047-9483-4F73-B1B3-97FBF63E33AB}" presName="spaceBetweenRectangles" presStyleCnt="0"/>
      <dgm:spPr/>
    </dgm:pt>
    <dgm:pt modelId="{07630412-EC77-4172-B186-18047F6D53F7}" type="pres">
      <dgm:prSet presAssocID="{16F2809B-031E-459C-A091-47BB4C4BEA05}" presName="parentLin" presStyleCnt="0"/>
      <dgm:spPr/>
    </dgm:pt>
    <dgm:pt modelId="{7C261DEE-CFD4-4086-B448-AD9B28FEB409}" type="pres">
      <dgm:prSet presAssocID="{16F2809B-031E-459C-A091-47BB4C4BEA05}" presName="parentLeftMargin" presStyleLbl="node1" presStyleIdx="0" presStyleCnt="5"/>
      <dgm:spPr/>
    </dgm:pt>
    <dgm:pt modelId="{2ACC3143-3321-48DF-A107-1021D31151F7}" type="pres">
      <dgm:prSet presAssocID="{16F2809B-031E-459C-A091-47BB4C4BEA05}" presName="parentText" presStyleLbl="node1" presStyleIdx="1" presStyleCnt="5">
        <dgm:presLayoutVars>
          <dgm:chMax val="0"/>
          <dgm:bulletEnabled val="1"/>
        </dgm:presLayoutVars>
      </dgm:prSet>
      <dgm:spPr/>
    </dgm:pt>
    <dgm:pt modelId="{A21B6E66-B983-4787-A3FB-7BCD92E71877}" type="pres">
      <dgm:prSet presAssocID="{16F2809B-031E-459C-A091-47BB4C4BEA05}" presName="negativeSpace" presStyleCnt="0"/>
      <dgm:spPr/>
    </dgm:pt>
    <dgm:pt modelId="{39E43885-3B3C-4390-9230-A7AB05982D1A}" type="pres">
      <dgm:prSet presAssocID="{16F2809B-031E-459C-A091-47BB4C4BEA05}" presName="childText" presStyleLbl="conFgAcc1" presStyleIdx="1" presStyleCnt="5">
        <dgm:presLayoutVars>
          <dgm:bulletEnabled val="1"/>
        </dgm:presLayoutVars>
      </dgm:prSet>
      <dgm:spPr/>
    </dgm:pt>
    <dgm:pt modelId="{7704F095-3CB0-4AFB-85D9-8F0F7F6C0866}" type="pres">
      <dgm:prSet presAssocID="{3F22433A-ED70-44F7-8890-7BFEB2AE940F}" presName="spaceBetweenRectangles" presStyleCnt="0"/>
      <dgm:spPr/>
    </dgm:pt>
    <dgm:pt modelId="{11963C25-87E5-4EE2-995B-B907E67E1040}" type="pres">
      <dgm:prSet presAssocID="{5687293D-76B7-48BA-B6BB-C0DB1858FF6D}" presName="parentLin" presStyleCnt="0"/>
      <dgm:spPr/>
    </dgm:pt>
    <dgm:pt modelId="{C6090D5D-1BA2-4D8D-A02F-4B72ABCD458C}" type="pres">
      <dgm:prSet presAssocID="{5687293D-76B7-48BA-B6BB-C0DB1858FF6D}" presName="parentLeftMargin" presStyleLbl="node1" presStyleIdx="1" presStyleCnt="5"/>
      <dgm:spPr/>
    </dgm:pt>
    <dgm:pt modelId="{6FF171D7-476A-49D5-896B-8077C12CB4FC}" type="pres">
      <dgm:prSet presAssocID="{5687293D-76B7-48BA-B6BB-C0DB1858FF6D}" presName="parentText" presStyleLbl="node1" presStyleIdx="2" presStyleCnt="5">
        <dgm:presLayoutVars>
          <dgm:chMax val="0"/>
          <dgm:bulletEnabled val="1"/>
        </dgm:presLayoutVars>
      </dgm:prSet>
      <dgm:spPr/>
    </dgm:pt>
    <dgm:pt modelId="{2C466F72-7B42-4392-81DA-AF5ADFD3B483}" type="pres">
      <dgm:prSet presAssocID="{5687293D-76B7-48BA-B6BB-C0DB1858FF6D}" presName="negativeSpace" presStyleCnt="0"/>
      <dgm:spPr/>
    </dgm:pt>
    <dgm:pt modelId="{CA204A3E-C4DA-444D-B07B-DADDE8C42AF3}" type="pres">
      <dgm:prSet presAssocID="{5687293D-76B7-48BA-B6BB-C0DB1858FF6D}" presName="childText" presStyleLbl="conFgAcc1" presStyleIdx="2" presStyleCnt="5">
        <dgm:presLayoutVars>
          <dgm:bulletEnabled val="1"/>
        </dgm:presLayoutVars>
      </dgm:prSet>
      <dgm:spPr/>
    </dgm:pt>
    <dgm:pt modelId="{74776F06-A13D-494E-A15B-CB913193DCA7}" type="pres">
      <dgm:prSet presAssocID="{8F3F48FB-3257-4A87-AB50-1F663BD0FD42}" presName="spaceBetweenRectangles" presStyleCnt="0"/>
      <dgm:spPr/>
    </dgm:pt>
    <dgm:pt modelId="{168F8F84-1DB4-4367-BFCC-FB92438D31D7}" type="pres">
      <dgm:prSet presAssocID="{611445B4-3915-44C4-B1FD-0A1B04AD7BB6}" presName="parentLin" presStyleCnt="0"/>
      <dgm:spPr/>
    </dgm:pt>
    <dgm:pt modelId="{4364EB96-96EE-49AE-B2B6-A7CF33E62857}" type="pres">
      <dgm:prSet presAssocID="{611445B4-3915-44C4-B1FD-0A1B04AD7BB6}" presName="parentLeftMargin" presStyleLbl="node1" presStyleIdx="2" presStyleCnt="5"/>
      <dgm:spPr/>
    </dgm:pt>
    <dgm:pt modelId="{C575032E-7343-4A79-9AE0-3A6E0A159CB1}" type="pres">
      <dgm:prSet presAssocID="{611445B4-3915-44C4-B1FD-0A1B04AD7BB6}" presName="parentText" presStyleLbl="node1" presStyleIdx="3" presStyleCnt="5">
        <dgm:presLayoutVars>
          <dgm:chMax val="0"/>
          <dgm:bulletEnabled val="1"/>
        </dgm:presLayoutVars>
      </dgm:prSet>
      <dgm:spPr/>
    </dgm:pt>
    <dgm:pt modelId="{272EC444-6503-4825-B265-BE45B00BB118}" type="pres">
      <dgm:prSet presAssocID="{611445B4-3915-44C4-B1FD-0A1B04AD7BB6}" presName="negativeSpace" presStyleCnt="0"/>
      <dgm:spPr/>
    </dgm:pt>
    <dgm:pt modelId="{4EC07FB7-ED70-4B97-9190-340477BFA2F8}" type="pres">
      <dgm:prSet presAssocID="{611445B4-3915-44C4-B1FD-0A1B04AD7BB6}" presName="childText" presStyleLbl="conFgAcc1" presStyleIdx="3" presStyleCnt="5">
        <dgm:presLayoutVars>
          <dgm:bulletEnabled val="1"/>
        </dgm:presLayoutVars>
      </dgm:prSet>
      <dgm:spPr/>
    </dgm:pt>
    <dgm:pt modelId="{715A0C29-A192-4724-A708-43950A5CAE6F}" type="pres">
      <dgm:prSet presAssocID="{81EE459B-FCF4-4892-B48A-FD4CD00E2526}" presName="spaceBetweenRectangles" presStyleCnt="0"/>
      <dgm:spPr/>
    </dgm:pt>
    <dgm:pt modelId="{70A540EF-4BA2-4C80-B6B0-831C4B8A85A9}" type="pres">
      <dgm:prSet presAssocID="{75778BD8-9CD0-4F0A-B455-78DB487ADFF8}" presName="parentLin" presStyleCnt="0"/>
      <dgm:spPr/>
    </dgm:pt>
    <dgm:pt modelId="{6C744AD5-FDED-446A-A31D-C6B3FCBBD6C9}" type="pres">
      <dgm:prSet presAssocID="{75778BD8-9CD0-4F0A-B455-78DB487ADFF8}" presName="parentLeftMargin" presStyleLbl="node1" presStyleIdx="3" presStyleCnt="5"/>
      <dgm:spPr/>
    </dgm:pt>
    <dgm:pt modelId="{8A4911A7-CE74-416F-894E-C75AE04E149A}" type="pres">
      <dgm:prSet presAssocID="{75778BD8-9CD0-4F0A-B455-78DB487ADFF8}" presName="parentText" presStyleLbl="node1" presStyleIdx="4" presStyleCnt="5">
        <dgm:presLayoutVars>
          <dgm:chMax val="0"/>
          <dgm:bulletEnabled val="1"/>
        </dgm:presLayoutVars>
      </dgm:prSet>
      <dgm:spPr/>
    </dgm:pt>
    <dgm:pt modelId="{9CFE8AC2-BFE4-4A1B-BE70-8F770131866B}" type="pres">
      <dgm:prSet presAssocID="{75778BD8-9CD0-4F0A-B455-78DB487ADFF8}" presName="negativeSpace" presStyleCnt="0"/>
      <dgm:spPr/>
    </dgm:pt>
    <dgm:pt modelId="{0DFC7A52-8724-4F31-A771-C496A51F9BA4}" type="pres">
      <dgm:prSet presAssocID="{75778BD8-9CD0-4F0A-B455-78DB487ADFF8}" presName="childText" presStyleLbl="conFgAcc1" presStyleIdx="4" presStyleCnt="5">
        <dgm:presLayoutVars>
          <dgm:bulletEnabled val="1"/>
        </dgm:presLayoutVars>
      </dgm:prSet>
      <dgm:spPr/>
    </dgm:pt>
  </dgm:ptLst>
  <dgm:cxnLst>
    <dgm:cxn modelId="{6F615C36-8849-4BD1-B59C-A59683227D70}" srcId="{16F2809B-031E-459C-A091-47BB4C4BEA05}" destId="{638565CD-AA55-436F-B42E-CAA2E9653B1E}" srcOrd="0" destOrd="0" parTransId="{3D9C68E8-8FE0-4046-A4A3-A5A4CA7367C3}" sibTransId="{FB66C483-5745-4D89-A55F-F258B7D521D4}"/>
    <dgm:cxn modelId="{860B2538-F96A-4D1C-A4F0-32D9C1FEE291}" srcId="{F07D4388-C496-4583-A7F0-A7481E9DE256}" destId="{611445B4-3915-44C4-B1FD-0A1B04AD7BB6}" srcOrd="3" destOrd="0" parTransId="{FD943D14-0784-438C-AABE-C72A599275E8}" sibTransId="{81EE459B-FCF4-4892-B48A-FD4CD00E2526}"/>
    <dgm:cxn modelId="{0B373E39-E3A9-4FA2-8FB6-6B7082C72863}" srcId="{5687293D-76B7-48BA-B6BB-C0DB1858FF6D}" destId="{630C817A-A263-4734-B628-6268E7DA6C8A}" srcOrd="0" destOrd="0" parTransId="{827130C2-BF82-4DCA-B2A2-95BC004389B1}" sibTransId="{9C791EC3-DEB1-424C-AB16-E563851BDC7D}"/>
    <dgm:cxn modelId="{536F1F3D-68C2-48C1-8023-840BC2950DD1}" type="presOf" srcId="{16F2809B-031E-459C-A091-47BB4C4BEA05}" destId="{7C261DEE-CFD4-4086-B448-AD9B28FEB409}" srcOrd="0" destOrd="0" presId="urn:microsoft.com/office/officeart/2005/8/layout/list1"/>
    <dgm:cxn modelId="{AF854362-1F35-40DC-8228-F984740A6FA5}" type="presOf" srcId="{9A73EA0A-8B0F-4610-8F0D-6AD93E8A4367}" destId="{5525EBF6-CBC1-4106-BF14-DE2DB7BECCC1}" srcOrd="1" destOrd="0" presId="urn:microsoft.com/office/officeart/2005/8/layout/list1"/>
    <dgm:cxn modelId="{A1BD8767-CDFE-445B-B81D-B60EAB13879D}" type="presOf" srcId="{92A7A8F8-B6DF-4E4C-8A86-27AB0481D2CE}" destId="{0DFC7A52-8724-4F31-A771-C496A51F9BA4}" srcOrd="0" destOrd="0" presId="urn:microsoft.com/office/officeart/2005/8/layout/list1"/>
    <dgm:cxn modelId="{9CD7686A-52D9-484A-9979-EDE9C0C88622}" srcId="{F07D4388-C496-4583-A7F0-A7481E9DE256}" destId="{75778BD8-9CD0-4F0A-B455-78DB487ADFF8}" srcOrd="4" destOrd="0" parTransId="{96CE3CB7-8D38-4821-96AD-2714B2AF9DE1}" sibTransId="{A8ED4053-0A39-4A7F-A90F-B190AD689B4E}"/>
    <dgm:cxn modelId="{F8920B54-273E-4CD2-A271-F2545858AF16}" srcId="{9A73EA0A-8B0F-4610-8F0D-6AD93E8A4367}" destId="{34A7D6B7-ACCB-4DD7-B9C9-E0AF19AA7877}" srcOrd="0" destOrd="0" parTransId="{0141441B-21F3-4C03-A201-9FE97DE36CD3}" sibTransId="{3D3ADF8A-9F42-43F5-88FF-786202132972}"/>
    <dgm:cxn modelId="{1E867557-DD53-43F8-BEE1-813A6FF41CF9}" srcId="{75778BD8-9CD0-4F0A-B455-78DB487ADFF8}" destId="{92A7A8F8-B6DF-4E4C-8A86-27AB0481D2CE}" srcOrd="0" destOrd="0" parTransId="{41A4DD48-FF57-429A-B55E-87F939D76B7D}" sibTransId="{A9E337FC-BEDA-4F29-9B6E-F040D2CB9CA1}"/>
    <dgm:cxn modelId="{64FA4D7A-DB9D-4D29-BFE2-91842EB2AB9F}" type="presOf" srcId="{638565CD-AA55-436F-B42E-CAA2E9653B1E}" destId="{39E43885-3B3C-4390-9230-A7AB05982D1A}" srcOrd="0" destOrd="0" presId="urn:microsoft.com/office/officeart/2005/8/layout/list1"/>
    <dgm:cxn modelId="{63857586-9F3B-4EE8-A678-F5D55AF8F666}" type="presOf" srcId="{630C817A-A263-4734-B628-6268E7DA6C8A}" destId="{CA204A3E-C4DA-444D-B07B-DADDE8C42AF3}" srcOrd="0" destOrd="0" presId="urn:microsoft.com/office/officeart/2005/8/layout/list1"/>
    <dgm:cxn modelId="{4743DC8B-90A3-4F0D-9CA3-4DFC492A0218}" type="presOf" srcId="{75778BD8-9CD0-4F0A-B455-78DB487ADFF8}" destId="{8A4911A7-CE74-416F-894E-C75AE04E149A}" srcOrd="1" destOrd="0" presId="urn:microsoft.com/office/officeart/2005/8/layout/list1"/>
    <dgm:cxn modelId="{54B44D8C-1499-47AE-8C38-250678EBB53E}" srcId="{F07D4388-C496-4583-A7F0-A7481E9DE256}" destId="{9A73EA0A-8B0F-4610-8F0D-6AD93E8A4367}" srcOrd="0" destOrd="0" parTransId="{DF13663A-F560-4444-9CD6-98C5C8F7992D}" sibTransId="{4EECF047-9483-4F73-B1B3-97FBF63E33AB}"/>
    <dgm:cxn modelId="{0A989A94-AA36-45A1-9229-14D8DE18BC7E}" srcId="{611445B4-3915-44C4-B1FD-0A1B04AD7BB6}" destId="{70DE9044-282F-4431-AF0C-E2FA0B53EA8A}" srcOrd="0" destOrd="0" parTransId="{463D826D-17CF-46C4-9F88-9666EF699B9B}" sibTransId="{B19A70EB-37F6-4AA4-93F3-530764D5F183}"/>
    <dgm:cxn modelId="{4B071299-BA3B-4A32-8A4C-BCD93B1E3C06}" type="presOf" srcId="{70DE9044-282F-4431-AF0C-E2FA0B53EA8A}" destId="{4EC07FB7-ED70-4B97-9190-340477BFA2F8}" srcOrd="0" destOrd="0" presId="urn:microsoft.com/office/officeart/2005/8/layout/list1"/>
    <dgm:cxn modelId="{43F3B2A5-974A-4DC3-982B-65A643C2CCF0}" type="presOf" srcId="{611445B4-3915-44C4-B1FD-0A1B04AD7BB6}" destId="{4364EB96-96EE-49AE-B2B6-A7CF33E62857}" srcOrd="0" destOrd="0" presId="urn:microsoft.com/office/officeart/2005/8/layout/list1"/>
    <dgm:cxn modelId="{54BC30B3-1121-4829-BEDF-C80FA8B894C1}" type="presOf" srcId="{5687293D-76B7-48BA-B6BB-C0DB1858FF6D}" destId="{C6090D5D-1BA2-4D8D-A02F-4B72ABCD458C}" srcOrd="0" destOrd="0" presId="urn:microsoft.com/office/officeart/2005/8/layout/list1"/>
    <dgm:cxn modelId="{41807EB6-243B-437B-9B97-A0636E7B0D12}" type="presOf" srcId="{F07D4388-C496-4583-A7F0-A7481E9DE256}" destId="{79576046-C71D-4F0E-8739-29455FD54F2A}" srcOrd="0" destOrd="0" presId="urn:microsoft.com/office/officeart/2005/8/layout/list1"/>
    <dgm:cxn modelId="{2C929EB8-B6BE-41FC-A9B9-07D4386DAC83}" srcId="{F07D4388-C496-4583-A7F0-A7481E9DE256}" destId="{16F2809B-031E-459C-A091-47BB4C4BEA05}" srcOrd="1" destOrd="0" parTransId="{5AE61CD7-3392-449B-9AA3-2F1A7D87EF60}" sibTransId="{3F22433A-ED70-44F7-8890-7BFEB2AE940F}"/>
    <dgm:cxn modelId="{37AA55BC-F4B5-4384-8FE5-DBB55573FFAE}" type="presOf" srcId="{16F2809B-031E-459C-A091-47BB4C4BEA05}" destId="{2ACC3143-3321-48DF-A107-1021D31151F7}" srcOrd="1" destOrd="0" presId="urn:microsoft.com/office/officeart/2005/8/layout/list1"/>
    <dgm:cxn modelId="{A124D9C1-BB53-4A8C-996D-5F9F00EDD58D}" srcId="{F07D4388-C496-4583-A7F0-A7481E9DE256}" destId="{5687293D-76B7-48BA-B6BB-C0DB1858FF6D}" srcOrd="2" destOrd="0" parTransId="{882F5767-F82D-4323-9136-DCF53E608035}" sibTransId="{8F3F48FB-3257-4A87-AB50-1F663BD0FD42}"/>
    <dgm:cxn modelId="{75453ED9-87E5-4F5D-ADD4-B8E9184A8116}" type="presOf" srcId="{9A73EA0A-8B0F-4610-8F0D-6AD93E8A4367}" destId="{D2537475-939C-4922-BE57-DAD047528687}" srcOrd="0" destOrd="0" presId="urn:microsoft.com/office/officeart/2005/8/layout/list1"/>
    <dgm:cxn modelId="{1D9F73DE-A79F-4A3F-B125-30B4F3AC0C75}" type="presOf" srcId="{611445B4-3915-44C4-B1FD-0A1B04AD7BB6}" destId="{C575032E-7343-4A79-9AE0-3A6E0A159CB1}" srcOrd="1" destOrd="0" presId="urn:microsoft.com/office/officeart/2005/8/layout/list1"/>
    <dgm:cxn modelId="{6ABB21DF-399F-4E36-A967-1C90DC3F98D3}" type="presOf" srcId="{5687293D-76B7-48BA-B6BB-C0DB1858FF6D}" destId="{6FF171D7-476A-49D5-896B-8077C12CB4FC}" srcOrd="1" destOrd="0" presId="urn:microsoft.com/office/officeart/2005/8/layout/list1"/>
    <dgm:cxn modelId="{17758AF8-773B-4C2A-88CD-C6D6AF51D958}" type="presOf" srcId="{75778BD8-9CD0-4F0A-B455-78DB487ADFF8}" destId="{6C744AD5-FDED-446A-A31D-C6B3FCBBD6C9}" srcOrd="0" destOrd="0" presId="urn:microsoft.com/office/officeart/2005/8/layout/list1"/>
    <dgm:cxn modelId="{764060FE-308C-4F5D-8DCD-261E7B7F3508}" type="presOf" srcId="{34A7D6B7-ACCB-4DD7-B9C9-E0AF19AA7877}" destId="{5135028A-6878-4ED0-9143-16B35AD06FDF}" srcOrd="0" destOrd="0" presId="urn:microsoft.com/office/officeart/2005/8/layout/list1"/>
    <dgm:cxn modelId="{9535E546-CC04-4860-87B0-5349C89C8B15}" type="presParOf" srcId="{79576046-C71D-4F0E-8739-29455FD54F2A}" destId="{C8A45774-0204-41FC-A166-A0793DF72C83}" srcOrd="0" destOrd="0" presId="urn:microsoft.com/office/officeart/2005/8/layout/list1"/>
    <dgm:cxn modelId="{33C8F4FE-9795-4B10-8F7A-9DC294B53E37}" type="presParOf" srcId="{C8A45774-0204-41FC-A166-A0793DF72C83}" destId="{D2537475-939C-4922-BE57-DAD047528687}" srcOrd="0" destOrd="0" presId="urn:microsoft.com/office/officeart/2005/8/layout/list1"/>
    <dgm:cxn modelId="{7A89991F-D4FD-4B70-B22B-8AFDEDF53998}" type="presParOf" srcId="{C8A45774-0204-41FC-A166-A0793DF72C83}" destId="{5525EBF6-CBC1-4106-BF14-DE2DB7BECCC1}" srcOrd="1" destOrd="0" presId="urn:microsoft.com/office/officeart/2005/8/layout/list1"/>
    <dgm:cxn modelId="{EF8B391C-A02D-425E-A5DB-F15837F17096}" type="presParOf" srcId="{79576046-C71D-4F0E-8739-29455FD54F2A}" destId="{673322CB-A1E0-4521-9314-AD3E9E8803C6}" srcOrd="1" destOrd="0" presId="urn:microsoft.com/office/officeart/2005/8/layout/list1"/>
    <dgm:cxn modelId="{CF758453-E9C5-4877-9655-E9B807D115C5}" type="presParOf" srcId="{79576046-C71D-4F0E-8739-29455FD54F2A}" destId="{5135028A-6878-4ED0-9143-16B35AD06FDF}" srcOrd="2" destOrd="0" presId="urn:microsoft.com/office/officeart/2005/8/layout/list1"/>
    <dgm:cxn modelId="{9BBB1299-2C0A-4215-88AF-0C87BBC6DD3C}" type="presParOf" srcId="{79576046-C71D-4F0E-8739-29455FD54F2A}" destId="{62AEF5F2-2DD0-41B4-BD36-237A695645C9}" srcOrd="3" destOrd="0" presId="urn:microsoft.com/office/officeart/2005/8/layout/list1"/>
    <dgm:cxn modelId="{BE5947B2-A031-4ADE-886F-5A0D7CEC29A4}" type="presParOf" srcId="{79576046-C71D-4F0E-8739-29455FD54F2A}" destId="{07630412-EC77-4172-B186-18047F6D53F7}" srcOrd="4" destOrd="0" presId="urn:microsoft.com/office/officeart/2005/8/layout/list1"/>
    <dgm:cxn modelId="{65C19926-6071-4EBB-A234-D68006B30B4E}" type="presParOf" srcId="{07630412-EC77-4172-B186-18047F6D53F7}" destId="{7C261DEE-CFD4-4086-B448-AD9B28FEB409}" srcOrd="0" destOrd="0" presId="urn:microsoft.com/office/officeart/2005/8/layout/list1"/>
    <dgm:cxn modelId="{49859BC2-0E13-4E4E-A40B-E067BF93C6F9}" type="presParOf" srcId="{07630412-EC77-4172-B186-18047F6D53F7}" destId="{2ACC3143-3321-48DF-A107-1021D31151F7}" srcOrd="1" destOrd="0" presId="urn:microsoft.com/office/officeart/2005/8/layout/list1"/>
    <dgm:cxn modelId="{B1B50EE8-B2CF-483F-9FF1-EDC2EE92B013}" type="presParOf" srcId="{79576046-C71D-4F0E-8739-29455FD54F2A}" destId="{A21B6E66-B983-4787-A3FB-7BCD92E71877}" srcOrd="5" destOrd="0" presId="urn:microsoft.com/office/officeart/2005/8/layout/list1"/>
    <dgm:cxn modelId="{073292D7-8F62-40DA-A8FE-CB5125E12DFD}" type="presParOf" srcId="{79576046-C71D-4F0E-8739-29455FD54F2A}" destId="{39E43885-3B3C-4390-9230-A7AB05982D1A}" srcOrd="6" destOrd="0" presId="urn:microsoft.com/office/officeart/2005/8/layout/list1"/>
    <dgm:cxn modelId="{1833379B-E872-4102-9E6C-EE88CD81E87E}" type="presParOf" srcId="{79576046-C71D-4F0E-8739-29455FD54F2A}" destId="{7704F095-3CB0-4AFB-85D9-8F0F7F6C0866}" srcOrd="7" destOrd="0" presId="urn:microsoft.com/office/officeart/2005/8/layout/list1"/>
    <dgm:cxn modelId="{2E964C21-1EB8-4E4F-8EBC-F7645026AD9F}" type="presParOf" srcId="{79576046-C71D-4F0E-8739-29455FD54F2A}" destId="{11963C25-87E5-4EE2-995B-B907E67E1040}" srcOrd="8" destOrd="0" presId="urn:microsoft.com/office/officeart/2005/8/layout/list1"/>
    <dgm:cxn modelId="{AAF72FFF-C37A-44B8-A551-E0077DE3078A}" type="presParOf" srcId="{11963C25-87E5-4EE2-995B-B907E67E1040}" destId="{C6090D5D-1BA2-4D8D-A02F-4B72ABCD458C}" srcOrd="0" destOrd="0" presId="urn:microsoft.com/office/officeart/2005/8/layout/list1"/>
    <dgm:cxn modelId="{3056A9E4-E06E-4D82-BF5A-D2A79EBEB5FD}" type="presParOf" srcId="{11963C25-87E5-4EE2-995B-B907E67E1040}" destId="{6FF171D7-476A-49D5-896B-8077C12CB4FC}" srcOrd="1" destOrd="0" presId="urn:microsoft.com/office/officeart/2005/8/layout/list1"/>
    <dgm:cxn modelId="{C0A3D19B-D140-4D74-8CEA-3E09C134CD9C}" type="presParOf" srcId="{79576046-C71D-4F0E-8739-29455FD54F2A}" destId="{2C466F72-7B42-4392-81DA-AF5ADFD3B483}" srcOrd="9" destOrd="0" presId="urn:microsoft.com/office/officeart/2005/8/layout/list1"/>
    <dgm:cxn modelId="{15D2CA2B-0F1E-4F13-9A11-3FC5E6874BD6}" type="presParOf" srcId="{79576046-C71D-4F0E-8739-29455FD54F2A}" destId="{CA204A3E-C4DA-444D-B07B-DADDE8C42AF3}" srcOrd="10" destOrd="0" presId="urn:microsoft.com/office/officeart/2005/8/layout/list1"/>
    <dgm:cxn modelId="{EE8DA5B0-677A-444A-9222-C114D126A9F3}" type="presParOf" srcId="{79576046-C71D-4F0E-8739-29455FD54F2A}" destId="{74776F06-A13D-494E-A15B-CB913193DCA7}" srcOrd="11" destOrd="0" presId="urn:microsoft.com/office/officeart/2005/8/layout/list1"/>
    <dgm:cxn modelId="{BD521251-B1BF-4774-8E63-5C8095DC8354}" type="presParOf" srcId="{79576046-C71D-4F0E-8739-29455FD54F2A}" destId="{168F8F84-1DB4-4367-BFCC-FB92438D31D7}" srcOrd="12" destOrd="0" presId="urn:microsoft.com/office/officeart/2005/8/layout/list1"/>
    <dgm:cxn modelId="{0F4E275C-BFF7-43E3-BC11-17C8B9789251}" type="presParOf" srcId="{168F8F84-1DB4-4367-BFCC-FB92438D31D7}" destId="{4364EB96-96EE-49AE-B2B6-A7CF33E62857}" srcOrd="0" destOrd="0" presId="urn:microsoft.com/office/officeart/2005/8/layout/list1"/>
    <dgm:cxn modelId="{194015C9-FA59-4688-86CD-7F7B513018A2}" type="presParOf" srcId="{168F8F84-1DB4-4367-BFCC-FB92438D31D7}" destId="{C575032E-7343-4A79-9AE0-3A6E0A159CB1}" srcOrd="1" destOrd="0" presId="urn:microsoft.com/office/officeart/2005/8/layout/list1"/>
    <dgm:cxn modelId="{80883CCB-DB13-46BA-A6D3-0E7B766E057D}" type="presParOf" srcId="{79576046-C71D-4F0E-8739-29455FD54F2A}" destId="{272EC444-6503-4825-B265-BE45B00BB118}" srcOrd="13" destOrd="0" presId="urn:microsoft.com/office/officeart/2005/8/layout/list1"/>
    <dgm:cxn modelId="{65F855A6-8D49-402E-A703-2E5716085310}" type="presParOf" srcId="{79576046-C71D-4F0E-8739-29455FD54F2A}" destId="{4EC07FB7-ED70-4B97-9190-340477BFA2F8}" srcOrd="14" destOrd="0" presId="urn:microsoft.com/office/officeart/2005/8/layout/list1"/>
    <dgm:cxn modelId="{71B1C3F4-5BFE-4637-B0E3-37D1C341CBDD}" type="presParOf" srcId="{79576046-C71D-4F0E-8739-29455FD54F2A}" destId="{715A0C29-A192-4724-A708-43950A5CAE6F}" srcOrd="15" destOrd="0" presId="urn:microsoft.com/office/officeart/2005/8/layout/list1"/>
    <dgm:cxn modelId="{0F210CE0-45E7-4F0E-92EE-FCAA59639C60}" type="presParOf" srcId="{79576046-C71D-4F0E-8739-29455FD54F2A}" destId="{70A540EF-4BA2-4C80-B6B0-831C4B8A85A9}" srcOrd="16" destOrd="0" presId="urn:microsoft.com/office/officeart/2005/8/layout/list1"/>
    <dgm:cxn modelId="{01528A1A-71FE-4F57-BB45-ECD6FD2D795F}" type="presParOf" srcId="{70A540EF-4BA2-4C80-B6B0-831C4B8A85A9}" destId="{6C744AD5-FDED-446A-A31D-C6B3FCBBD6C9}" srcOrd="0" destOrd="0" presId="urn:microsoft.com/office/officeart/2005/8/layout/list1"/>
    <dgm:cxn modelId="{31FDC07E-4ADB-4995-9662-F35AFEAC344C}" type="presParOf" srcId="{70A540EF-4BA2-4C80-B6B0-831C4B8A85A9}" destId="{8A4911A7-CE74-416F-894E-C75AE04E149A}" srcOrd="1" destOrd="0" presId="urn:microsoft.com/office/officeart/2005/8/layout/list1"/>
    <dgm:cxn modelId="{646E9B0D-ABA8-447B-B060-9CE8D6C0D4B2}" type="presParOf" srcId="{79576046-C71D-4F0E-8739-29455FD54F2A}" destId="{9CFE8AC2-BFE4-4A1B-BE70-8F770131866B}" srcOrd="17" destOrd="0" presId="urn:microsoft.com/office/officeart/2005/8/layout/list1"/>
    <dgm:cxn modelId="{AFE4EAB5-3D35-43E1-8A0F-2B8B2029FFAF}" type="presParOf" srcId="{79576046-C71D-4F0E-8739-29455FD54F2A}" destId="{0DFC7A52-8724-4F31-A771-C496A51F9BA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851375-7E0D-4230-86C3-5A0FEED3E5D7}" type="doc">
      <dgm:prSet loTypeId="urn:microsoft.com/office/officeart/2005/8/layout/cycle8" loCatId="cycle" qsTypeId="urn:microsoft.com/office/officeart/2005/8/quickstyle/simple1" qsCatId="simple" csTypeId="urn:microsoft.com/office/officeart/2005/8/colors/accent0_1" csCatId="mainScheme" phldr="1"/>
      <dgm:spPr/>
      <dgm:t>
        <a:bodyPr/>
        <a:lstStyle/>
        <a:p>
          <a:endParaRPr lang="tr-TR"/>
        </a:p>
      </dgm:t>
    </dgm:pt>
    <dgm:pt modelId="{FE8041BA-38FF-4C46-8C03-A0A082DEE2E0}">
      <dgm:prSet phldrT="[Metin]" custT="1"/>
      <dgm:spPr/>
      <dgm:t>
        <a:bodyPr/>
        <a:lstStyle/>
        <a:p>
          <a:r>
            <a:rPr lang="en-US" sz="1200" b="1" dirty="0">
              <a:solidFill>
                <a:schemeClr val="accent1"/>
              </a:solidFill>
            </a:rPr>
            <a:t>Identificare i vostri asset</a:t>
          </a:r>
          <a:r>
            <a:rPr lang="tr-TR" sz="1200" b="0" dirty="0">
              <a:solidFill>
                <a:schemeClr val="accent1"/>
              </a:solidFill>
            </a:rPr>
            <a:t>: </a:t>
          </a:r>
          <a:r>
            <a:rPr lang="en-US" sz="1200" dirty="0" err="1">
              <a:solidFill>
                <a:schemeClr val="accent1"/>
              </a:solidFill>
            </a:rPr>
            <a:t>Analizzando </a:t>
          </a:r>
          <a:r>
            <a:rPr lang="en-US" sz="1200" dirty="0">
              <a:solidFill>
                <a:schemeClr val="accent1"/>
              </a:solidFill>
            </a:rPr>
            <a:t>il vostro modello di business</a:t>
          </a:r>
          <a:endParaRPr lang="tr-TR" sz="1200" dirty="0">
            <a:solidFill>
              <a:schemeClr val="accent1"/>
            </a:solidFill>
          </a:endParaRPr>
        </a:p>
      </dgm:t>
    </dgm:pt>
    <dgm:pt modelId="{3D04A9FC-4917-42DC-B74A-9D70CE76E443}" type="parTrans" cxnId="{725AD86D-C819-46C7-BBBF-F605C6CE17E4}">
      <dgm:prSet/>
      <dgm:spPr/>
      <dgm:t>
        <a:bodyPr/>
        <a:lstStyle/>
        <a:p>
          <a:endParaRPr lang="tr-TR" sz="1200">
            <a:solidFill>
              <a:schemeClr val="accent1"/>
            </a:solidFill>
          </a:endParaRPr>
        </a:p>
      </dgm:t>
    </dgm:pt>
    <dgm:pt modelId="{D4E97F26-6478-4407-BEF5-EB113B9311B0}" type="sibTrans" cxnId="{725AD86D-C819-46C7-BBBF-F605C6CE17E4}">
      <dgm:prSet/>
      <dgm:spPr/>
      <dgm:t>
        <a:bodyPr/>
        <a:lstStyle/>
        <a:p>
          <a:endParaRPr lang="tr-TR" sz="1200">
            <a:solidFill>
              <a:schemeClr val="accent1"/>
            </a:solidFill>
          </a:endParaRPr>
        </a:p>
      </dgm:t>
    </dgm:pt>
    <dgm:pt modelId="{BA2FF372-CF55-474B-BEF1-8E7479A8AF76}">
      <dgm:prSet phldrT="[Metin]" custT="1"/>
      <dgm:spPr/>
      <dgm:t>
        <a:bodyPr/>
        <a:lstStyle/>
        <a:p>
          <a:r>
            <a:rPr lang="en-US" sz="1200" b="1" dirty="0">
              <a:solidFill>
                <a:schemeClr val="accent1"/>
              </a:solidFill>
            </a:rPr>
            <a:t>Ispirare il vostro team</a:t>
          </a:r>
          <a:r>
            <a:rPr lang="en-US" sz="1200" dirty="0">
              <a:solidFill>
                <a:schemeClr val="accent1"/>
              </a:solidFill>
            </a:rPr>
            <a:t>: attraverso intuizioni intelligenti</a:t>
          </a:r>
          <a:endParaRPr lang="tr-TR" sz="1200" dirty="0">
            <a:solidFill>
              <a:schemeClr val="accent1"/>
            </a:solidFill>
          </a:endParaRPr>
        </a:p>
      </dgm:t>
    </dgm:pt>
    <dgm:pt modelId="{CFEFE552-CFC7-43FC-9BDE-E92DAE767BF0}" type="parTrans" cxnId="{CAF51E5D-6822-41A5-AF3C-D95A206356B1}">
      <dgm:prSet/>
      <dgm:spPr/>
      <dgm:t>
        <a:bodyPr/>
        <a:lstStyle/>
        <a:p>
          <a:endParaRPr lang="tr-TR" sz="1200">
            <a:solidFill>
              <a:schemeClr val="accent1"/>
            </a:solidFill>
          </a:endParaRPr>
        </a:p>
      </dgm:t>
    </dgm:pt>
    <dgm:pt modelId="{FED9949A-DC7D-4ABE-9D83-C5F75079B6B5}" type="sibTrans" cxnId="{CAF51E5D-6822-41A5-AF3C-D95A206356B1}">
      <dgm:prSet/>
      <dgm:spPr/>
      <dgm:t>
        <a:bodyPr/>
        <a:lstStyle/>
        <a:p>
          <a:endParaRPr lang="tr-TR" sz="1200">
            <a:solidFill>
              <a:schemeClr val="accent1"/>
            </a:solidFill>
          </a:endParaRPr>
        </a:p>
      </dgm:t>
    </dgm:pt>
    <dgm:pt modelId="{C148D20A-A090-4835-93A1-F615EA0FF86A}">
      <dgm:prSet phldrT="[Metin]" custT="1"/>
      <dgm:spPr/>
      <dgm:t>
        <a:bodyPr/>
        <a:lstStyle/>
        <a:p>
          <a:endParaRPr lang="tr-TR" sz="1200" dirty="0">
            <a:solidFill>
              <a:schemeClr val="accent1"/>
            </a:solidFill>
          </a:endParaRPr>
        </a:p>
        <a:p>
          <a:r>
            <a:rPr lang="en-US" sz="1200" b="1" dirty="0">
              <a:solidFill>
                <a:schemeClr val="accent1"/>
              </a:solidFill>
            </a:rPr>
            <a:t>Interagire con le aziende</a:t>
          </a:r>
          <a:r>
            <a:rPr lang="en-US" sz="1200" dirty="0">
              <a:solidFill>
                <a:schemeClr val="accent1"/>
              </a:solidFill>
            </a:rPr>
            <a:t>: con cui esplorare nuovi potenziali progetti</a:t>
          </a:r>
          <a:endParaRPr lang="tr-TR" sz="1200" dirty="0">
            <a:solidFill>
              <a:schemeClr val="accent1"/>
            </a:solidFill>
          </a:endParaRPr>
        </a:p>
      </dgm:t>
    </dgm:pt>
    <dgm:pt modelId="{ABFCE991-7904-4632-A393-E1ACF70BEC55}" type="parTrans" cxnId="{09C0D5DE-A5CD-4FDF-9C6F-98D2BB1744C6}">
      <dgm:prSet/>
      <dgm:spPr/>
      <dgm:t>
        <a:bodyPr/>
        <a:lstStyle/>
        <a:p>
          <a:endParaRPr lang="tr-TR" sz="1200">
            <a:solidFill>
              <a:schemeClr val="accent1"/>
            </a:solidFill>
          </a:endParaRPr>
        </a:p>
      </dgm:t>
    </dgm:pt>
    <dgm:pt modelId="{09DD8B71-0CCF-48DF-8DF0-1A59C616A9AD}" type="sibTrans" cxnId="{09C0D5DE-A5CD-4FDF-9C6F-98D2BB1744C6}">
      <dgm:prSet/>
      <dgm:spPr/>
      <dgm:t>
        <a:bodyPr/>
        <a:lstStyle/>
        <a:p>
          <a:endParaRPr lang="tr-TR" sz="1200">
            <a:solidFill>
              <a:schemeClr val="accent1"/>
            </a:solidFill>
          </a:endParaRPr>
        </a:p>
      </dgm:t>
    </dgm:pt>
    <dgm:pt modelId="{66038BE3-18D2-4961-B49F-B838FDC74F09}">
      <dgm:prSet phldrT="[Metin]" custT="1"/>
      <dgm:spPr/>
      <dgm:t>
        <a:bodyPr/>
        <a:lstStyle/>
        <a:p>
          <a:r>
            <a:rPr lang="en-US" sz="1200" b="1" dirty="0">
              <a:solidFill>
                <a:schemeClr val="accent1"/>
              </a:solidFill>
            </a:rPr>
            <a:t>Accendere il vostro business</a:t>
          </a:r>
          <a:r>
            <a:rPr lang="en-US" sz="1200" dirty="0">
              <a:solidFill>
                <a:schemeClr val="accent1"/>
              </a:solidFill>
            </a:rPr>
            <a:t>: attraverso i co-progetti</a:t>
          </a:r>
          <a:endParaRPr lang="tr-TR" sz="1200" dirty="0">
            <a:solidFill>
              <a:schemeClr val="accent1"/>
            </a:solidFill>
          </a:endParaRPr>
        </a:p>
      </dgm:t>
    </dgm:pt>
    <dgm:pt modelId="{C2DA8902-B5A1-4A40-BECB-6D09DB57D9BE}" type="parTrans" cxnId="{A6653DF5-A285-4324-948A-A5B87479FF4A}">
      <dgm:prSet/>
      <dgm:spPr/>
      <dgm:t>
        <a:bodyPr/>
        <a:lstStyle/>
        <a:p>
          <a:endParaRPr lang="tr-TR" sz="1200">
            <a:solidFill>
              <a:schemeClr val="accent1"/>
            </a:solidFill>
          </a:endParaRPr>
        </a:p>
      </dgm:t>
    </dgm:pt>
    <dgm:pt modelId="{4D8E3BAD-9625-4D0F-82F0-CAEC1E6E66D7}" type="sibTrans" cxnId="{A6653DF5-A285-4324-948A-A5B87479FF4A}">
      <dgm:prSet/>
      <dgm:spPr/>
      <dgm:t>
        <a:bodyPr/>
        <a:lstStyle/>
        <a:p>
          <a:endParaRPr lang="tr-TR" sz="1200">
            <a:solidFill>
              <a:schemeClr val="accent1"/>
            </a:solidFill>
          </a:endParaRPr>
        </a:p>
      </dgm:t>
    </dgm:pt>
    <dgm:pt modelId="{0D3B6893-92E2-4C7E-8607-D443CF24549E}" type="pres">
      <dgm:prSet presAssocID="{9D851375-7E0D-4230-86C3-5A0FEED3E5D7}" presName="compositeShape" presStyleCnt="0">
        <dgm:presLayoutVars>
          <dgm:chMax val="7"/>
          <dgm:dir/>
          <dgm:resizeHandles val="exact"/>
        </dgm:presLayoutVars>
      </dgm:prSet>
      <dgm:spPr/>
    </dgm:pt>
    <dgm:pt modelId="{598755C7-EA85-4256-884C-0DCB774CE873}" type="pres">
      <dgm:prSet presAssocID="{9D851375-7E0D-4230-86C3-5A0FEED3E5D7}" presName="wedge1" presStyleLbl="node1" presStyleIdx="0" presStyleCnt="4"/>
      <dgm:spPr/>
    </dgm:pt>
    <dgm:pt modelId="{158EC7C0-B841-42C8-AF29-E65B86C1F366}" type="pres">
      <dgm:prSet presAssocID="{9D851375-7E0D-4230-86C3-5A0FEED3E5D7}" presName="dummy1a" presStyleCnt="0"/>
      <dgm:spPr/>
    </dgm:pt>
    <dgm:pt modelId="{F383338A-25EF-4145-B5C8-5AAF66FAF974}" type="pres">
      <dgm:prSet presAssocID="{9D851375-7E0D-4230-86C3-5A0FEED3E5D7}" presName="dummy1b" presStyleCnt="0"/>
      <dgm:spPr/>
    </dgm:pt>
    <dgm:pt modelId="{7F36741E-1FB6-403F-96B0-662F045E30B7}" type="pres">
      <dgm:prSet presAssocID="{9D851375-7E0D-4230-86C3-5A0FEED3E5D7}" presName="wedge1Tx" presStyleLbl="node1" presStyleIdx="0" presStyleCnt="4">
        <dgm:presLayoutVars>
          <dgm:chMax val="0"/>
          <dgm:chPref val="0"/>
          <dgm:bulletEnabled val="1"/>
        </dgm:presLayoutVars>
      </dgm:prSet>
      <dgm:spPr/>
    </dgm:pt>
    <dgm:pt modelId="{EAF81446-441D-4228-BAD6-C2BBECBD9744}" type="pres">
      <dgm:prSet presAssocID="{9D851375-7E0D-4230-86C3-5A0FEED3E5D7}" presName="wedge2" presStyleLbl="node1" presStyleIdx="1" presStyleCnt="4"/>
      <dgm:spPr/>
    </dgm:pt>
    <dgm:pt modelId="{FFEAA510-6412-4A93-8D42-FCE820C1B2B6}" type="pres">
      <dgm:prSet presAssocID="{9D851375-7E0D-4230-86C3-5A0FEED3E5D7}" presName="dummy2a" presStyleCnt="0"/>
      <dgm:spPr/>
    </dgm:pt>
    <dgm:pt modelId="{61E42752-7FAC-4AEF-A769-F0A817C41453}" type="pres">
      <dgm:prSet presAssocID="{9D851375-7E0D-4230-86C3-5A0FEED3E5D7}" presName="dummy2b" presStyleCnt="0"/>
      <dgm:spPr/>
    </dgm:pt>
    <dgm:pt modelId="{B147CFBC-6A9C-4C27-AC96-99DDB124B0B9}" type="pres">
      <dgm:prSet presAssocID="{9D851375-7E0D-4230-86C3-5A0FEED3E5D7}" presName="wedge2Tx" presStyleLbl="node1" presStyleIdx="1" presStyleCnt="4">
        <dgm:presLayoutVars>
          <dgm:chMax val="0"/>
          <dgm:chPref val="0"/>
          <dgm:bulletEnabled val="1"/>
        </dgm:presLayoutVars>
      </dgm:prSet>
      <dgm:spPr/>
    </dgm:pt>
    <dgm:pt modelId="{37F1D87E-B683-4FD8-AB71-5F87D37D1791}" type="pres">
      <dgm:prSet presAssocID="{9D851375-7E0D-4230-86C3-5A0FEED3E5D7}" presName="wedge3" presStyleLbl="node1" presStyleIdx="2" presStyleCnt="4"/>
      <dgm:spPr/>
    </dgm:pt>
    <dgm:pt modelId="{9379DF69-E351-471C-9531-0811F643A451}" type="pres">
      <dgm:prSet presAssocID="{9D851375-7E0D-4230-86C3-5A0FEED3E5D7}" presName="dummy3a" presStyleCnt="0"/>
      <dgm:spPr/>
    </dgm:pt>
    <dgm:pt modelId="{05786F38-A927-4890-A182-90D28DA0C6C9}" type="pres">
      <dgm:prSet presAssocID="{9D851375-7E0D-4230-86C3-5A0FEED3E5D7}" presName="dummy3b" presStyleCnt="0"/>
      <dgm:spPr/>
    </dgm:pt>
    <dgm:pt modelId="{55EE969D-81B7-43BA-9430-BE234F63F09C}" type="pres">
      <dgm:prSet presAssocID="{9D851375-7E0D-4230-86C3-5A0FEED3E5D7}" presName="wedge3Tx" presStyleLbl="node1" presStyleIdx="2" presStyleCnt="4">
        <dgm:presLayoutVars>
          <dgm:chMax val="0"/>
          <dgm:chPref val="0"/>
          <dgm:bulletEnabled val="1"/>
        </dgm:presLayoutVars>
      </dgm:prSet>
      <dgm:spPr/>
    </dgm:pt>
    <dgm:pt modelId="{D8FB8432-853C-43E6-A593-1AE4200B4B96}" type="pres">
      <dgm:prSet presAssocID="{9D851375-7E0D-4230-86C3-5A0FEED3E5D7}" presName="wedge4" presStyleLbl="node1" presStyleIdx="3" presStyleCnt="4"/>
      <dgm:spPr/>
    </dgm:pt>
    <dgm:pt modelId="{FBAA7C86-2B96-42DD-863F-610CCFE9FBD7}" type="pres">
      <dgm:prSet presAssocID="{9D851375-7E0D-4230-86C3-5A0FEED3E5D7}" presName="dummy4a" presStyleCnt="0"/>
      <dgm:spPr/>
    </dgm:pt>
    <dgm:pt modelId="{A13F6577-8872-49EE-B833-0694E69DA610}" type="pres">
      <dgm:prSet presAssocID="{9D851375-7E0D-4230-86C3-5A0FEED3E5D7}" presName="dummy4b" presStyleCnt="0"/>
      <dgm:spPr/>
    </dgm:pt>
    <dgm:pt modelId="{94662D49-7921-4705-8F69-DC6E77D2985A}" type="pres">
      <dgm:prSet presAssocID="{9D851375-7E0D-4230-86C3-5A0FEED3E5D7}" presName="wedge4Tx" presStyleLbl="node1" presStyleIdx="3" presStyleCnt="4">
        <dgm:presLayoutVars>
          <dgm:chMax val="0"/>
          <dgm:chPref val="0"/>
          <dgm:bulletEnabled val="1"/>
        </dgm:presLayoutVars>
      </dgm:prSet>
      <dgm:spPr/>
    </dgm:pt>
    <dgm:pt modelId="{5FEAE7E1-1A56-4823-B68A-0C3440315615}" type="pres">
      <dgm:prSet presAssocID="{D4E97F26-6478-4407-BEF5-EB113B9311B0}" presName="arrowWedge1" presStyleLbl="fgSibTrans2D1" presStyleIdx="0" presStyleCnt="4"/>
      <dgm:spPr/>
    </dgm:pt>
    <dgm:pt modelId="{C0885D7D-F31A-4D28-BF1D-3018C6F1F6D6}" type="pres">
      <dgm:prSet presAssocID="{FED9949A-DC7D-4ABE-9D83-C5F75079B6B5}" presName="arrowWedge2" presStyleLbl="fgSibTrans2D1" presStyleIdx="1" presStyleCnt="4"/>
      <dgm:spPr/>
    </dgm:pt>
    <dgm:pt modelId="{754344B1-1FBF-4F1B-9530-98678CABA639}" type="pres">
      <dgm:prSet presAssocID="{09DD8B71-0CCF-48DF-8DF0-1A59C616A9AD}" presName="arrowWedge3" presStyleLbl="fgSibTrans2D1" presStyleIdx="2" presStyleCnt="4" custScaleX="106191" custScaleY="100241"/>
      <dgm:spPr/>
    </dgm:pt>
    <dgm:pt modelId="{90D34B9D-89A1-4FF1-B5C5-AB2DED9E81C4}" type="pres">
      <dgm:prSet presAssocID="{4D8E3BAD-9625-4D0F-82F0-CAEC1E6E66D7}" presName="arrowWedge4" presStyleLbl="fgSibTrans2D1" presStyleIdx="3" presStyleCnt="4"/>
      <dgm:spPr/>
    </dgm:pt>
  </dgm:ptLst>
  <dgm:cxnLst>
    <dgm:cxn modelId="{CAF51E5D-6822-41A5-AF3C-D95A206356B1}" srcId="{9D851375-7E0D-4230-86C3-5A0FEED3E5D7}" destId="{BA2FF372-CF55-474B-BEF1-8E7479A8AF76}" srcOrd="1" destOrd="0" parTransId="{CFEFE552-CFC7-43FC-9BDE-E92DAE767BF0}" sibTransId="{FED9949A-DC7D-4ABE-9D83-C5F75079B6B5}"/>
    <dgm:cxn modelId="{52D1935D-2681-4376-8ACF-B620E5949D65}" type="presOf" srcId="{C148D20A-A090-4835-93A1-F615EA0FF86A}" destId="{55EE969D-81B7-43BA-9430-BE234F63F09C}" srcOrd="1" destOrd="0" presId="urn:microsoft.com/office/officeart/2005/8/layout/cycle8"/>
    <dgm:cxn modelId="{AF2D515F-4A17-4A3D-9F1D-6D7F91D45A2C}" type="presOf" srcId="{FE8041BA-38FF-4C46-8C03-A0A082DEE2E0}" destId="{598755C7-EA85-4256-884C-0DCB774CE873}" srcOrd="0" destOrd="0" presId="urn:microsoft.com/office/officeart/2005/8/layout/cycle8"/>
    <dgm:cxn modelId="{725AD86D-C819-46C7-BBBF-F605C6CE17E4}" srcId="{9D851375-7E0D-4230-86C3-5A0FEED3E5D7}" destId="{FE8041BA-38FF-4C46-8C03-A0A082DEE2E0}" srcOrd="0" destOrd="0" parTransId="{3D04A9FC-4917-42DC-B74A-9D70CE76E443}" sibTransId="{D4E97F26-6478-4407-BEF5-EB113B9311B0}"/>
    <dgm:cxn modelId="{3108A951-527D-47BC-AC16-F9DD048F0346}" type="presOf" srcId="{66038BE3-18D2-4961-B49F-B838FDC74F09}" destId="{94662D49-7921-4705-8F69-DC6E77D2985A}" srcOrd="1" destOrd="0" presId="urn:microsoft.com/office/officeart/2005/8/layout/cycle8"/>
    <dgm:cxn modelId="{13900790-5975-47DC-800D-93E279E24419}" type="presOf" srcId="{FE8041BA-38FF-4C46-8C03-A0A082DEE2E0}" destId="{7F36741E-1FB6-403F-96B0-662F045E30B7}" srcOrd="1" destOrd="0" presId="urn:microsoft.com/office/officeart/2005/8/layout/cycle8"/>
    <dgm:cxn modelId="{88FCF69D-7C02-4292-8C64-0C7C3CE346B9}" type="presOf" srcId="{9D851375-7E0D-4230-86C3-5A0FEED3E5D7}" destId="{0D3B6893-92E2-4C7E-8607-D443CF24549E}" srcOrd="0" destOrd="0" presId="urn:microsoft.com/office/officeart/2005/8/layout/cycle8"/>
    <dgm:cxn modelId="{CA1659AC-2B80-4941-8369-D02BC2961F4C}" type="presOf" srcId="{C148D20A-A090-4835-93A1-F615EA0FF86A}" destId="{37F1D87E-B683-4FD8-AB71-5F87D37D1791}" srcOrd="0" destOrd="0" presId="urn:microsoft.com/office/officeart/2005/8/layout/cycle8"/>
    <dgm:cxn modelId="{1195BAD4-6B4E-4C49-A34E-2BC898C62A1E}" type="presOf" srcId="{BA2FF372-CF55-474B-BEF1-8E7479A8AF76}" destId="{B147CFBC-6A9C-4C27-AC96-99DDB124B0B9}" srcOrd="1" destOrd="0" presId="urn:microsoft.com/office/officeart/2005/8/layout/cycle8"/>
    <dgm:cxn modelId="{09C0D5DE-A5CD-4FDF-9C6F-98D2BB1744C6}" srcId="{9D851375-7E0D-4230-86C3-5A0FEED3E5D7}" destId="{C148D20A-A090-4835-93A1-F615EA0FF86A}" srcOrd="2" destOrd="0" parTransId="{ABFCE991-7904-4632-A393-E1ACF70BEC55}" sibTransId="{09DD8B71-0CCF-48DF-8DF0-1A59C616A9AD}"/>
    <dgm:cxn modelId="{1C5DC6E9-5ED4-4A18-AC70-28D9D1A2E807}" type="presOf" srcId="{66038BE3-18D2-4961-B49F-B838FDC74F09}" destId="{D8FB8432-853C-43E6-A593-1AE4200B4B96}" srcOrd="0" destOrd="0" presId="urn:microsoft.com/office/officeart/2005/8/layout/cycle8"/>
    <dgm:cxn modelId="{107DE3EB-FBA6-44EC-BAF5-1C77132F7D9F}" type="presOf" srcId="{BA2FF372-CF55-474B-BEF1-8E7479A8AF76}" destId="{EAF81446-441D-4228-BAD6-C2BBECBD9744}" srcOrd="0" destOrd="0" presId="urn:microsoft.com/office/officeart/2005/8/layout/cycle8"/>
    <dgm:cxn modelId="{A6653DF5-A285-4324-948A-A5B87479FF4A}" srcId="{9D851375-7E0D-4230-86C3-5A0FEED3E5D7}" destId="{66038BE3-18D2-4961-B49F-B838FDC74F09}" srcOrd="3" destOrd="0" parTransId="{C2DA8902-B5A1-4A40-BECB-6D09DB57D9BE}" sibTransId="{4D8E3BAD-9625-4D0F-82F0-CAEC1E6E66D7}"/>
    <dgm:cxn modelId="{D0D8F29A-A7DE-4DA5-B2C7-D35CF1D2F977}" type="presParOf" srcId="{0D3B6893-92E2-4C7E-8607-D443CF24549E}" destId="{598755C7-EA85-4256-884C-0DCB774CE873}" srcOrd="0" destOrd="0" presId="urn:microsoft.com/office/officeart/2005/8/layout/cycle8"/>
    <dgm:cxn modelId="{D113F119-8A99-4A70-AE80-57E5D4514E83}" type="presParOf" srcId="{0D3B6893-92E2-4C7E-8607-D443CF24549E}" destId="{158EC7C0-B841-42C8-AF29-E65B86C1F366}" srcOrd="1" destOrd="0" presId="urn:microsoft.com/office/officeart/2005/8/layout/cycle8"/>
    <dgm:cxn modelId="{B0414FA6-AF2F-4652-BDA9-47BF16C76E12}" type="presParOf" srcId="{0D3B6893-92E2-4C7E-8607-D443CF24549E}" destId="{F383338A-25EF-4145-B5C8-5AAF66FAF974}" srcOrd="2" destOrd="0" presId="urn:microsoft.com/office/officeart/2005/8/layout/cycle8"/>
    <dgm:cxn modelId="{EC5344AE-591F-418B-BC60-FB8CDA10F4F5}" type="presParOf" srcId="{0D3B6893-92E2-4C7E-8607-D443CF24549E}" destId="{7F36741E-1FB6-403F-96B0-662F045E30B7}" srcOrd="3" destOrd="0" presId="urn:microsoft.com/office/officeart/2005/8/layout/cycle8"/>
    <dgm:cxn modelId="{55FB7831-D3D2-41A0-A690-774653840D06}" type="presParOf" srcId="{0D3B6893-92E2-4C7E-8607-D443CF24549E}" destId="{EAF81446-441D-4228-BAD6-C2BBECBD9744}" srcOrd="4" destOrd="0" presId="urn:microsoft.com/office/officeart/2005/8/layout/cycle8"/>
    <dgm:cxn modelId="{E8C83474-DDDF-4051-B320-8B3B2308315C}" type="presParOf" srcId="{0D3B6893-92E2-4C7E-8607-D443CF24549E}" destId="{FFEAA510-6412-4A93-8D42-FCE820C1B2B6}" srcOrd="5" destOrd="0" presId="urn:microsoft.com/office/officeart/2005/8/layout/cycle8"/>
    <dgm:cxn modelId="{C7B97F69-E0C6-40AA-A57A-79EFCEC7AA32}" type="presParOf" srcId="{0D3B6893-92E2-4C7E-8607-D443CF24549E}" destId="{61E42752-7FAC-4AEF-A769-F0A817C41453}" srcOrd="6" destOrd="0" presId="urn:microsoft.com/office/officeart/2005/8/layout/cycle8"/>
    <dgm:cxn modelId="{C236C5C8-4AFC-42DE-A441-100C1ECC7F14}" type="presParOf" srcId="{0D3B6893-92E2-4C7E-8607-D443CF24549E}" destId="{B147CFBC-6A9C-4C27-AC96-99DDB124B0B9}" srcOrd="7" destOrd="0" presId="urn:microsoft.com/office/officeart/2005/8/layout/cycle8"/>
    <dgm:cxn modelId="{265B126D-EA45-43C7-BA55-B29480D83C01}" type="presParOf" srcId="{0D3B6893-92E2-4C7E-8607-D443CF24549E}" destId="{37F1D87E-B683-4FD8-AB71-5F87D37D1791}" srcOrd="8" destOrd="0" presId="urn:microsoft.com/office/officeart/2005/8/layout/cycle8"/>
    <dgm:cxn modelId="{91B4EFF7-739E-4B72-80FE-90E92BA3692B}" type="presParOf" srcId="{0D3B6893-92E2-4C7E-8607-D443CF24549E}" destId="{9379DF69-E351-471C-9531-0811F643A451}" srcOrd="9" destOrd="0" presId="urn:microsoft.com/office/officeart/2005/8/layout/cycle8"/>
    <dgm:cxn modelId="{1D63F075-686B-4F83-845B-0570CEE09D46}" type="presParOf" srcId="{0D3B6893-92E2-4C7E-8607-D443CF24549E}" destId="{05786F38-A927-4890-A182-90D28DA0C6C9}" srcOrd="10" destOrd="0" presId="urn:microsoft.com/office/officeart/2005/8/layout/cycle8"/>
    <dgm:cxn modelId="{0233D40C-E594-4246-80E1-783434A90A78}" type="presParOf" srcId="{0D3B6893-92E2-4C7E-8607-D443CF24549E}" destId="{55EE969D-81B7-43BA-9430-BE234F63F09C}" srcOrd="11" destOrd="0" presId="urn:microsoft.com/office/officeart/2005/8/layout/cycle8"/>
    <dgm:cxn modelId="{361E2BA7-A722-4A39-BA79-9A11873F0209}" type="presParOf" srcId="{0D3B6893-92E2-4C7E-8607-D443CF24549E}" destId="{D8FB8432-853C-43E6-A593-1AE4200B4B96}" srcOrd="12" destOrd="0" presId="urn:microsoft.com/office/officeart/2005/8/layout/cycle8"/>
    <dgm:cxn modelId="{C52BAE7E-EF1C-448A-91DB-7E3EC226954A}" type="presParOf" srcId="{0D3B6893-92E2-4C7E-8607-D443CF24549E}" destId="{FBAA7C86-2B96-42DD-863F-610CCFE9FBD7}" srcOrd="13" destOrd="0" presId="urn:microsoft.com/office/officeart/2005/8/layout/cycle8"/>
    <dgm:cxn modelId="{3D87D94D-0D0F-4F90-B05C-3CE94C0CEA85}" type="presParOf" srcId="{0D3B6893-92E2-4C7E-8607-D443CF24549E}" destId="{A13F6577-8872-49EE-B833-0694E69DA610}" srcOrd="14" destOrd="0" presId="urn:microsoft.com/office/officeart/2005/8/layout/cycle8"/>
    <dgm:cxn modelId="{11D032AB-CC47-4E65-BCEF-2424B4C7EB09}" type="presParOf" srcId="{0D3B6893-92E2-4C7E-8607-D443CF24549E}" destId="{94662D49-7921-4705-8F69-DC6E77D2985A}" srcOrd="15" destOrd="0" presId="urn:microsoft.com/office/officeart/2005/8/layout/cycle8"/>
    <dgm:cxn modelId="{1C929D68-33FE-4D7E-BB80-770ADB7662F2}" type="presParOf" srcId="{0D3B6893-92E2-4C7E-8607-D443CF24549E}" destId="{5FEAE7E1-1A56-4823-B68A-0C3440315615}" srcOrd="16" destOrd="0" presId="urn:microsoft.com/office/officeart/2005/8/layout/cycle8"/>
    <dgm:cxn modelId="{BCEAF283-573D-4274-A684-72DCEEB30568}" type="presParOf" srcId="{0D3B6893-92E2-4C7E-8607-D443CF24549E}" destId="{C0885D7D-F31A-4D28-BF1D-3018C6F1F6D6}" srcOrd="17" destOrd="0" presId="urn:microsoft.com/office/officeart/2005/8/layout/cycle8"/>
    <dgm:cxn modelId="{97B709EC-5A9A-4E0C-A948-AE5D529F70B0}" type="presParOf" srcId="{0D3B6893-92E2-4C7E-8607-D443CF24549E}" destId="{754344B1-1FBF-4F1B-9530-98678CABA639}" srcOrd="18" destOrd="0" presId="urn:microsoft.com/office/officeart/2005/8/layout/cycle8"/>
    <dgm:cxn modelId="{F38DF118-F192-400F-ABDF-8058BD0B39A3}" type="presParOf" srcId="{0D3B6893-92E2-4C7E-8607-D443CF24549E}" destId="{90D34B9D-89A1-4FF1-B5C5-AB2DED9E81C4}"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4CFB8-652E-4162-8C27-FD24B0C66453}">
      <dsp:nvSpPr>
        <dsp:cNvPr id="0" name=""/>
        <dsp:cNvSpPr/>
      </dsp:nvSpPr>
      <dsp:spPr>
        <a:xfrm>
          <a:off x="-5479722" y="-839443"/>
          <a:ext cx="6527978" cy="6527978"/>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E769185-0BAF-4E87-9103-71607FC6B5A9}">
      <dsp:nvSpPr>
        <dsp:cNvPr id="0" name=""/>
        <dsp:cNvSpPr/>
      </dsp:nvSpPr>
      <dsp:spPr>
        <a:xfrm>
          <a:off x="340163" y="220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dirty="0">
              <a:solidFill>
                <a:sysClr val="window" lastClr="FFFFFF"/>
              </a:solidFill>
              <a:latin typeface="Raleway "/>
              <a:ea typeface="Noto Sans" panose="020B0502040504020204" pitchFamily="34" charset="0"/>
              <a:cs typeface="+mn-cs"/>
            </a:rPr>
            <a:t>Concentrarsi sulle buone relazioni</a:t>
          </a:r>
          <a:endParaRPr lang="tr-TR" sz="1800" kern="1200" dirty="0">
            <a:solidFill>
              <a:sysClr val="window" lastClr="FFFFFF"/>
            </a:solidFill>
            <a:latin typeface="Raleway "/>
            <a:ea typeface="Noto Sans" panose="020B0502040504020204" pitchFamily="34" charset="0"/>
            <a:cs typeface="+mn-cs"/>
          </a:endParaRPr>
        </a:p>
      </dsp:txBody>
      <dsp:txXfrm>
        <a:off x="340163" y="220439"/>
        <a:ext cx="9731590" cy="440685"/>
      </dsp:txXfrm>
    </dsp:sp>
    <dsp:sp modelId="{D3571B00-C543-4C20-AC83-0E04A15A0AC7}">
      <dsp:nvSpPr>
        <dsp:cNvPr id="0" name=""/>
        <dsp:cNvSpPr/>
      </dsp:nvSpPr>
      <dsp:spPr>
        <a:xfrm>
          <a:off x="64735" y="16535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A485EB4-3142-4DA4-B869-A6DFCB2441F6}">
      <dsp:nvSpPr>
        <dsp:cNvPr id="0" name=""/>
        <dsp:cNvSpPr/>
      </dsp:nvSpPr>
      <dsp:spPr>
        <a:xfrm>
          <a:off x="739243" y="881855"/>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err="1">
              <a:solidFill>
                <a:sysClr val="window" lastClr="FFFFFF"/>
              </a:solidFill>
              <a:latin typeface="Raleway "/>
              <a:ea typeface="Noto Sans" panose="020B0502040504020204" pitchFamily="34" charset="0"/>
              <a:cs typeface="+mn-cs"/>
            </a:rPr>
            <a:t>Adottare un approccio positivo</a:t>
          </a:r>
          <a:endParaRPr lang="tr-TR" sz="1800" kern="1200">
            <a:solidFill>
              <a:sysClr val="window" lastClr="FFFFFF"/>
            </a:solidFill>
            <a:latin typeface="Raleway "/>
            <a:ea typeface="Noto Sans" panose="020B0502040504020204" pitchFamily="34" charset="0"/>
            <a:cs typeface="+mn-cs"/>
          </a:endParaRPr>
        </a:p>
      </dsp:txBody>
      <dsp:txXfrm>
        <a:off x="739243" y="881855"/>
        <a:ext cx="9332510" cy="440685"/>
      </dsp:txXfrm>
    </dsp:sp>
    <dsp:sp modelId="{1334DC7E-CCC6-4D68-8D6C-BC727202D18F}">
      <dsp:nvSpPr>
        <dsp:cNvPr id="0" name=""/>
        <dsp:cNvSpPr/>
      </dsp:nvSpPr>
      <dsp:spPr>
        <a:xfrm>
          <a:off x="463815" y="82677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CB5F4A3-7990-4CAF-BBD1-FA5BFE836575}">
      <dsp:nvSpPr>
        <dsp:cNvPr id="0" name=""/>
        <dsp:cNvSpPr/>
      </dsp:nvSpPr>
      <dsp:spPr>
        <a:xfrm>
          <a:off x="957937" y="1542786"/>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dirty="0">
              <a:solidFill>
                <a:sysClr val="window" lastClr="FFFFFF"/>
              </a:solidFill>
              <a:latin typeface="Raleway "/>
              <a:ea typeface="Noto Sans" panose="020B0502040504020204" pitchFamily="34" charset="0"/>
              <a:cs typeface="+mn-cs"/>
            </a:rPr>
            <a:t>Non sottovalutatevi</a:t>
          </a:r>
          <a:endParaRPr lang="tr-TR" sz="1800" kern="1200" dirty="0">
            <a:solidFill>
              <a:sysClr val="window" lastClr="FFFFFF"/>
            </a:solidFill>
            <a:latin typeface="Raleway "/>
            <a:ea typeface="Noto Sans" panose="020B0502040504020204" pitchFamily="34" charset="0"/>
            <a:cs typeface="+mn-cs"/>
          </a:endParaRPr>
        </a:p>
      </dsp:txBody>
      <dsp:txXfrm>
        <a:off x="957937" y="1542786"/>
        <a:ext cx="9113816" cy="440685"/>
      </dsp:txXfrm>
    </dsp:sp>
    <dsp:sp modelId="{CD9AECF2-FE02-4E82-A550-DB3BA9A6431F}">
      <dsp:nvSpPr>
        <dsp:cNvPr id="0" name=""/>
        <dsp:cNvSpPr/>
      </dsp:nvSpPr>
      <dsp:spPr>
        <a:xfrm>
          <a:off x="682509" y="1487701"/>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6010FA6-A2D8-4D5F-B47B-B1C4FC669139}">
      <dsp:nvSpPr>
        <dsp:cNvPr id="0" name=""/>
        <dsp:cNvSpPr/>
      </dsp:nvSpPr>
      <dsp:spPr>
        <a:xfrm>
          <a:off x="1027764" y="2204202"/>
          <a:ext cx="9043989"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err="1">
              <a:solidFill>
                <a:sysClr val="window" lastClr="FFFFFF"/>
              </a:solidFill>
              <a:latin typeface="Raleway "/>
              <a:ea typeface="Noto Sans" panose="020B0502040504020204" pitchFamily="34" charset="0"/>
              <a:cs typeface="+mn-cs"/>
            </a:rPr>
            <a:t>Entrare nelle trattative completamente preparati</a:t>
          </a:r>
          <a:endParaRPr lang="tr-TR" sz="1800" kern="1200">
            <a:solidFill>
              <a:sysClr val="window" lastClr="FFFFFF"/>
            </a:solidFill>
            <a:latin typeface="Raleway "/>
            <a:ea typeface="Noto Sans" panose="020B0502040504020204" pitchFamily="34" charset="0"/>
            <a:cs typeface="+mn-cs"/>
          </a:endParaRPr>
        </a:p>
      </dsp:txBody>
      <dsp:txXfrm>
        <a:off x="1027764" y="2204202"/>
        <a:ext cx="9043989" cy="440685"/>
      </dsp:txXfrm>
    </dsp:sp>
    <dsp:sp modelId="{C806AD3B-DB15-4B13-88FF-914C0BDF5926}">
      <dsp:nvSpPr>
        <dsp:cNvPr id="0" name=""/>
        <dsp:cNvSpPr/>
      </dsp:nvSpPr>
      <dsp:spPr>
        <a:xfrm>
          <a:off x="752336" y="2149117"/>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45F9AAE-B019-41F0-BACB-F52AE188B767}">
      <dsp:nvSpPr>
        <dsp:cNvPr id="0" name=""/>
        <dsp:cNvSpPr/>
      </dsp:nvSpPr>
      <dsp:spPr>
        <a:xfrm>
          <a:off x="957937" y="2865618"/>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dirty="0">
              <a:solidFill>
                <a:sysClr val="window" lastClr="FFFFFF"/>
              </a:solidFill>
              <a:latin typeface="Raleway "/>
              <a:ea typeface="Noto Sans" panose="020B0502040504020204" pitchFamily="34" charset="0"/>
              <a:cs typeface="+mn-cs"/>
            </a:rPr>
            <a:t>Prepararsi per gli scenari migliori e peggiori</a:t>
          </a:r>
          <a:endParaRPr lang="tr-TR" sz="1800" kern="1200" dirty="0">
            <a:solidFill>
              <a:sysClr val="window" lastClr="FFFFFF"/>
            </a:solidFill>
            <a:latin typeface="Raleway "/>
            <a:ea typeface="Noto Sans" panose="020B0502040504020204" pitchFamily="34" charset="0"/>
            <a:cs typeface="+mn-cs"/>
          </a:endParaRPr>
        </a:p>
      </dsp:txBody>
      <dsp:txXfrm>
        <a:off x="957937" y="2865618"/>
        <a:ext cx="9113816" cy="440685"/>
      </dsp:txXfrm>
    </dsp:sp>
    <dsp:sp modelId="{6DC14567-7307-4F4A-A258-58F021304188}">
      <dsp:nvSpPr>
        <dsp:cNvPr id="0" name=""/>
        <dsp:cNvSpPr/>
      </dsp:nvSpPr>
      <dsp:spPr>
        <a:xfrm>
          <a:off x="682509" y="2810533"/>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6F3CB91-BDBC-4EE1-90CD-984009EA08E2}">
      <dsp:nvSpPr>
        <dsp:cNvPr id="0" name=""/>
        <dsp:cNvSpPr/>
      </dsp:nvSpPr>
      <dsp:spPr>
        <a:xfrm>
          <a:off x="739243" y="3526549"/>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a:solidFill>
                <a:sysClr val="window" lastClr="FFFFFF"/>
              </a:solidFill>
              <a:latin typeface="Raleway "/>
              <a:ea typeface="Noto Sans" panose="020B0502040504020204" pitchFamily="34" charset="0"/>
              <a:cs typeface="+mn-cs"/>
            </a:rPr>
            <a:t>Dare e ricevere nelle trattative</a:t>
          </a:r>
          <a:endParaRPr lang="tr-TR" sz="1800" kern="1200">
            <a:solidFill>
              <a:sysClr val="window" lastClr="FFFFFF"/>
            </a:solidFill>
            <a:latin typeface="Raleway "/>
            <a:ea typeface="Noto Sans" panose="020B0502040504020204" pitchFamily="34" charset="0"/>
            <a:cs typeface="+mn-cs"/>
          </a:endParaRPr>
        </a:p>
      </dsp:txBody>
      <dsp:txXfrm>
        <a:off x="739243" y="3526549"/>
        <a:ext cx="9332510" cy="440685"/>
      </dsp:txXfrm>
    </dsp:sp>
    <dsp:sp modelId="{27EE1B4E-E740-442A-B041-F1B8F752E83F}">
      <dsp:nvSpPr>
        <dsp:cNvPr id="0" name=""/>
        <dsp:cNvSpPr/>
      </dsp:nvSpPr>
      <dsp:spPr>
        <a:xfrm>
          <a:off x="463815" y="347146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D50DD65-58CC-4655-9B1A-9DF2DB30BB09}">
      <dsp:nvSpPr>
        <dsp:cNvPr id="0" name=""/>
        <dsp:cNvSpPr/>
      </dsp:nvSpPr>
      <dsp:spPr>
        <a:xfrm>
          <a:off x="303183" y="4206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a:solidFill>
                <a:sysClr val="window" lastClr="FFFFFF"/>
              </a:solidFill>
              <a:latin typeface="Raleway "/>
              <a:ea typeface="Noto Sans" panose="020B0502040504020204" pitchFamily="34" charset="0"/>
              <a:cs typeface="+mn-cs"/>
            </a:rPr>
            <a:t>Siate chiari ed evidenziate i vantaggi</a:t>
          </a:r>
          <a:endParaRPr lang="tr-TR" sz="1800" kern="1200">
            <a:solidFill>
              <a:sysClr val="window" lastClr="FFFFFF"/>
            </a:solidFill>
            <a:latin typeface="Raleway "/>
            <a:ea typeface="Noto Sans" panose="020B0502040504020204" pitchFamily="34" charset="0"/>
            <a:cs typeface="+mn-cs"/>
          </a:endParaRPr>
        </a:p>
      </dsp:txBody>
      <dsp:txXfrm>
        <a:off x="303183" y="4206439"/>
        <a:ext cx="9731590" cy="440685"/>
      </dsp:txXfrm>
    </dsp:sp>
    <dsp:sp modelId="{448DF3DD-F08A-430A-98E8-5B61E5423095}">
      <dsp:nvSpPr>
        <dsp:cNvPr id="0" name=""/>
        <dsp:cNvSpPr/>
      </dsp:nvSpPr>
      <dsp:spPr>
        <a:xfrm>
          <a:off x="64735" y="413288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5028A-6878-4ED0-9143-16B35AD06FDF}">
      <dsp:nvSpPr>
        <dsp:cNvPr id="0" name=""/>
        <dsp:cNvSpPr/>
      </dsp:nvSpPr>
      <dsp:spPr>
        <a:xfrm>
          <a:off x="0" y="24929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just" defTabSz="622300">
            <a:lnSpc>
              <a:spcPct val="90000"/>
            </a:lnSpc>
            <a:spcBef>
              <a:spcPct val="0"/>
            </a:spcBef>
            <a:spcAft>
              <a:spcPct val="15000"/>
            </a:spcAft>
            <a:buChar char="•"/>
          </a:pPr>
          <a:r>
            <a:rPr lang="en-US" sz="1400" b="0" kern="1200" dirty="0">
              <a:solidFill>
                <a:schemeClr val="accent1"/>
              </a:solidFill>
              <a:latin typeface="+mn-lt"/>
              <a:ea typeface="Noto Sans" panose="020B0502040504020204" pitchFamily="34" charset="0"/>
              <a:cs typeface="Noto Sans" panose="020B0502040504020204" pitchFamily="34" charset="0"/>
            </a:rPr>
            <a:t>Indicate i vostri obiettivi e le competenze o le risorse che potete mettere a disposizione. 
Quali sono le aree chiave in cui eccellete, le vostre capacità e ciò che vi distingue dagli altri? 
Definire come allineare i vostri obiettivi e i vostri valori?</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249297"/>
        <a:ext cx="10353675" cy="1003275"/>
      </dsp:txXfrm>
    </dsp:sp>
    <dsp:sp modelId="{5525EBF6-CBC1-4106-BF14-DE2DB7BECCC1}">
      <dsp:nvSpPr>
        <dsp:cNvPr id="0" name=""/>
        <dsp:cNvSpPr/>
      </dsp:nvSpPr>
      <dsp:spPr>
        <a:xfrm>
          <a:off x="517683" y="57417"/>
          <a:ext cx="7247572" cy="383760"/>
        </a:xfrm>
        <a:prstGeom prst="roundRect">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err="1">
              <a:solidFill>
                <a:schemeClr val="accent1"/>
              </a:solidFill>
              <a:latin typeface="+mn-lt"/>
              <a:ea typeface="Noto Sans" panose="020B0502040504020204" pitchFamily="34" charset="0"/>
              <a:cs typeface="Noto Sans" panose="020B0502040504020204" pitchFamily="34" charset="0"/>
            </a:rPr>
            <a:t>Identificare gli obiettivi e la proposta di valore</a:t>
          </a:r>
          <a:endParaRPr lang="tr-TR" sz="1400" kern="1200" dirty="0">
            <a:solidFill>
              <a:schemeClr val="accent1"/>
            </a:solidFill>
            <a:latin typeface="+mn-lt"/>
          </a:endParaRPr>
        </a:p>
      </dsp:txBody>
      <dsp:txXfrm>
        <a:off x="536417" y="76151"/>
        <a:ext cx="7210104" cy="346292"/>
      </dsp:txXfrm>
    </dsp:sp>
    <dsp:sp modelId="{39E43885-3B3C-4390-9230-A7AB05982D1A}">
      <dsp:nvSpPr>
        <dsp:cNvPr id="0" name=""/>
        <dsp:cNvSpPr/>
      </dsp:nvSpPr>
      <dsp:spPr>
        <a:xfrm>
          <a:off x="0" y="1514652"/>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Chi è attualmente presente nel settore?
Quali aziende sono vostre rivali?
Con chi potete collaborare?</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1514652"/>
        <a:ext cx="10353675" cy="1003275"/>
      </dsp:txXfrm>
    </dsp:sp>
    <dsp:sp modelId="{2ACC3143-3321-48DF-A107-1021D31151F7}">
      <dsp:nvSpPr>
        <dsp:cNvPr id="0" name=""/>
        <dsp:cNvSpPr/>
      </dsp:nvSpPr>
      <dsp:spPr>
        <a:xfrm>
          <a:off x="517683" y="132277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Ricerca e rete - </a:t>
          </a:r>
          <a:r>
            <a:rPr lang="en-US" sz="1400" i="1" kern="1200" dirty="0">
              <a:solidFill>
                <a:schemeClr val="accent1"/>
              </a:solidFill>
              <a:latin typeface="+mn-lt"/>
              <a:ea typeface="Noto Sans" panose="020B0502040504020204" pitchFamily="34" charset="0"/>
              <a:cs typeface="Noto Sans" panose="020B0502040504020204" pitchFamily="34" charset="0"/>
            </a:rPr>
            <a:t>Formalizzare</a:t>
          </a:r>
          <a:r>
            <a:rPr lang="tr-TR" sz="1400" kern="1200" dirty="0">
              <a:solidFill>
                <a:schemeClr val="accent1"/>
              </a:solidFill>
              <a:latin typeface="+mn-lt"/>
              <a:ea typeface="Noto Sans" panose="020B0502040504020204" pitchFamily="34" charset="0"/>
              <a:cs typeface="Noto Sans" panose="020B0502040504020204" pitchFamily="34" charset="0"/>
            </a:rPr>
            <a:t> </a:t>
          </a:r>
          <a:r>
            <a:rPr lang="tr-TR" sz="1400" i="1" kern="1200" dirty="0">
              <a:solidFill>
                <a:schemeClr val="accent1"/>
              </a:solidFill>
              <a:latin typeface="+mn-lt"/>
              <a:ea typeface="Noto Sans" panose="020B0502040504020204" pitchFamily="34" charset="0"/>
              <a:cs typeface="Noto Sans" panose="020B0502040504020204" pitchFamily="34" charset="0"/>
            </a:rPr>
            <a:t>il partenariato </a:t>
          </a:r>
          <a:r>
            <a:rPr lang="tr-TR" sz="1400" kern="1200" dirty="0">
              <a:solidFill>
                <a:schemeClr val="accent1"/>
              </a:solidFill>
              <a:latin typeface="+mn-lt"/>
              <a:ea typeface="Noto Sans" panose="020B0502040504020204" pitchFamily="34" charset="0"/>
              <a:cs typeface="Noto Sans" panose="020B0502040504020204" pitchFamily="34" charset="0"/>
            </a:rPr>
            <a:t>-.</a:t>
          </a:r>
          <a:endParaRPr lang="tr-TR" sz="1400" kern="1200" dirty="0">
            <a:solidFill>
              <a:schemeClr val="accent1"/>
            </a:solidFill>
            <a:latin typeface="+mn-lt"/>
          </a:endParaRPr>
        </a:p>
      </dsp:txBody>
      <dsp:txXfrm>
        <a:off x="536417" y="1341506"/>
        <a:ext cx="7210104" cy="346292"/>
      </dsp:txXfrm>
    </dsp:sp>
    <dsp:sp modelId="{CA204A3E-C4DA-444D-B07B-DADDE8C42AF3}">
      <dsp:nvSpPr>
        <dsp:cNvPr id="0" name=""/>
        <dsp:cNvSpPr/>
      </dsp:nvSpPr>
      <dsp:spPr>
        <a:xfrm>
          <a:off x="0" y="278000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b="0" kern="1200" dirty="0">
              <a:solidFill>
                <a:schemeClr val="accent1"/>
              </a:solidFill>
              <a:latin typeface="+mn-lt"/>
              <a:ea typeface="Noto Sans" panose="020B0502040504020204" pitchFamily="34" charset="0"/>
              <a:cs typeface="Noto Sans" panose="020B0502040504020204" pitchFamily="34" charset="0"/>
            </a:rPr>
            <a:t>Negoziare i termini della partnership,
</a:t>
          </a:r>
          <a:r>
            <a:rPr lang="en-US" sz="1400" b="0" kern="1200" dirty="0" err="1">
              <a:solidFill>
                <a:schemeClr val="accent1"/>
              </a:solidFill>
              <a:latin typeface="+mn-lt"/>
              <a:ea typeface="Noto Sans" panose="020B0502040504020204" pitchFamily="34" charset="0"/>
              <a:cs typeface="Noto Sans" panose="020B0502040504020204" pitchFamily="34" charset="0"/>
            </a:rPr>
            <a:t>formalizzare la </a:t>
          </a:r>
          <a:r>
            <a:rPr lang="en-US" sz="1400" b="0" kern="1200" dirty="0">
              <a:solidFill>
                <a:schemeClr val="accent1"/>
              </a:solidFill>
              <a:latin typeface="+mn-lt"/>
              <a:ea typeface="Noto Sans" panose="020B0502040504020204" pitchFamily="34" charset="0"/>
              <a:cs typeface="Noto Sans" panose="020B0502040504020204" pitchFamily="34" charset="0"/>
            </a:rPr>
            <a:t>partnership (firma di un contratto, protocollo di cooperazione, ecc.)
Essere chiari e specifici sui ruoli, le responsabilità, le aspettative e i vantaggi di ciascun partner, </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2780007"/>
        <a:ext cx="10353675" cy="1003275"/>
      </dsp:txXfrm>
    </dsp:sp>
    <dsp:sp modelId="{6FF171D7-476A-49D5-896B-8077C12CB4FC}">
      <dsp:nvSpPr>
        <dsp:cNvPr id="0" name=""/>
        <dsp:cNvSpPr/>
      </dsp:nvSpPr>
      <dsp:spPr>
        <a:xfrm>
          <a:off x="517683" y="2588127"/>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Negoziare e formalizzare</a:t>
          </a:r>
          <a:endParaRPr lang="tr-TR" sz="1400" b="0" i="0" kern="1200" dirty="0">
            <a:solidFill>
              <a:schemeClr val="accent1"/>
            </a:solidFill>
            <a:latin typeface="+mn-lt"/>
            <a:ea typeface="Noto Sans" panose="020B0502040504020204" pitchFamily="34" charset="0"/>
            <a:cs typeface="Noto Sans" panose="020B0502040504020204" pitchFamily="34" charset="0"/>
          </a:endParaRPr>
        </a:p>
      </dsp:txBody>
      <dsp:txXfrm>
        <a:off x="536417" y="2606861"/>
        <a:ext cx="7210104" cy="346292"/>
      </dsp:txXfrm>
    </dsp:sp>
    <dsp:sp modelId="{4EC07FB7-ED70-4B97-9190-340477BFA2F8}">
      <dsp:nvSpPr>
        <dsp:cNvPr id="0" name=""/>
        <dsp:cNvSpPr/>
      </dsp:nvSpPr>
      <dsp:spPr>
        <a:xfrm>
          <a:off x="0" y="404536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Valutare l'attuale struttura di partnership,
Pianificare e valutare le collaborazioni future</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4045362"/>
        <a:ext cx="10353675" cy="778050"/>
      </dsp:txXfrm>
    </dsp:sp>
    <dsp:sp modelId="{C575032E-7343-4A79-9AE0-3A6E0A159CB1}">
      <dsp:nvSpPr>
        <dsp:cNvPr id="0" name=""/>
        <dsp:cNvSpPr/>
      </dsp:nvSpPr>
      <dsp:spPr>
        <a:xfrm>
          <a:off x="517683" y="385348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b="0" i="0" kern="1200" err="1">
              <a:solidFill>
                <a:schemeClr val="accent1"/>
              </a:solidFill>
              <a:latin typeface="+mn-lt"/>
              <a:ea typeface="Noto Sans" panose="020B0502040504020204" pitchFamily="34" charset="0"/>
              <a:cs typeface="Noto Sans" panose="020B0502040504020204" pitchFamily="34" charset="0"/>
            </a:rPr>
            <a:t>Implementare e valutare</a:t>
          </a:r>
          <a:endParaRPr lang="tr-TR" sz="1400" b="0" i="0" kern="1200">
            <a:solidFill>
              <a:schemeClr val="accent1"/>
            </a:solidFill>
            <a:latin typeface="+mn-lt"/>
            <a:ea typeface="Noto Sans" panose="020B0502040504020204" pitchFamily="34" charset="0"/>
            <a:cs typeface="Noto Sans" panose="020B0502040504020204" pitchFamily="34" charset="0"/>
          </a:endParaRPr>
        </a:p>
      </dsp:txBody>
      <dsp:txXfrm>
        <a:off x="536417" y="3872216"/>
        <a:ext cx="7210104" cy="346292"/>
      </dsp:txXfrm>
    </dsp:sp>
    <dsp:sp modelId="{0DFC7A52-8724-4F31-A771-C496A51F9BA4}">
      <dsp:nvSpPr>
        <dsp:cNvPr id="0" name=""/>
        <dsp:cNvSpPr/>
      </dsp:nvSpPr>
      <dsp:spPr>
        <a:xfrm>
          <a:off x="0" y="508549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Cercare metodi per espandere o intensificare la collaborazione, 
Cercare nuove opportunità per unirsi o creare reti o alleanze più ampie.</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5085492"/>
        <a:ext cx="10353675" cy="778050"/>
      </dsp:txXfrm>
    </dsp:sp>
    <dsp:sp modelId="{8A4911A7-CE74-416F-894E-C75AE04E149A}">
      <dsp:nvSpPr>
        <dsp:cNvPr id="0" name=""/>
        <dsp:cNvSpPr/>
      </dsp:nvSpPr>
      <dsp:spPr>
        <a:xfrm>
          <a:off x="517683" y="489361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err="1">
              <a:solidFill>
                <a:schemeClr val="accent1"/>
              </a:solidFill>
              <a:latin typeface="+mn-lt"/>
              <a:ea typeface="Noto Sans" panose="020B0502040504020204" pitchFamily="34" charset="0"/>
              <a:cs typeface="Noto Sans" panose="020B0502040504020204" pitchFamily="34" charset="0"/>
            </a:rPr>
            <a:t>Coltivare e crescere</a:t>
          </a:r>
          <a:endParaRPr lang="tr-TR" sz="1400" kern="1200">
            <a:solidFill>
              <a:schemeClr val="accent1"/>
            </a:solidFill>
            <a:latin typeface="+mn-lt"/>
          </a:endParaRPr>
        </a:p>
      </dsp:txBody>
      <dsp:txXfrm>
        <a:off x="536417" y="4912346"/>
        <a:ext cx="7210104"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755C7-EA85-4256-884C-0DCB774CE873}">
      <dsp:nvSpPr>
        <dsp:cNvPr id="0" name=""/>
        <dsp:cNvSpPr/>
      </dsp:nvSpPr>
      <dsp:spPr>
        <a:xfrm>
          <a:off x="427753" y="205549"/>
          <a:ext cx="2849487" cy="2849487"/>
        </a:xfrm>
        <a:prstGeom prst="pie">
          <a:avLst>
            <a:gd name="adj1" fmla="val 16200000"/>
            <a:gd name="adj2" fmla="val 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Identificare i vostri asset</a:t>
          </a:r>
          <a:r>
            <a:rPr lang="tr-TR" sz="1200" b="0" kern="1200" dirty="0">
              <a:solidFill>
                <a:schemeClr val="accent1"/>
              </a:solidFill>
            </a:rPr>
            <a:t>: </a:t>
          </a:r>
          <a:r>
            <a:rPr lang="en-US" sz="1200" kern="1200" dirty="0" err="1">
              <a:solidFill>
                <a:schemeClr val="accent1"/>
              </a:solidFill>
            </a:rPr>
            <a:t>Analizzando </a:t>
          </a:r>
          <a:r>
            <a:rPr lang="en-US" sz="1200" kern="1200" dirty="0">
              <a:solidFill>
                <a:schemeClr val="accent1"/>
              </a:solidFill>
            </a:rPr>
            <a:t>il vostro modello di business</a:t>
          </a:r>
          <a:endParaRPr lang="tr-TR" sz="1200" kern="1200" dirty="0">
            <a:solidFill>
              <a:schemeClr val="accent1"/>
            </a:solidFill>
          </a:endParaRPr>
        </a:p>
      </dsp:txBody>
      <dsp:txXfrm>
        <a:off x="1940356" y="796139"/>
        <a:ext cx="1051596" cy="780216"/>
      </dsp:txXfrm>
    </dsp:sp>
    <dsp:sp modelId="{EAF81446-441D-4228-BAD6-C2BBECBD9744}">
      <dsp:nvSpPr>
        <dsp:cNvPr id="0" name=""/>
        <dsp:cNvSpPr/>
      </dsp:nvSpPr>
      <dsp:spPr>
        <a:xfrm>
          <a:off x="427753" y="301210"/>
          <a:ext cx="2849487" cy="2849487"/>
        </a:xfrm>
        <a:prstGeom prst="pie">
          <a:avLst>
            <a:gd name="adj1" fmla="val 0"/>
            <a:gd name="adj2" fmla="val 54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Ispirare il vostro team</a:t>
          </a:r>
          <a:r>
            <a:rPr lang="en-US" sz="1200" kern="1200" dirty="0">
              <a:solidFill>
                <a:schemeClr val="accent1"/>
              </a:solidFill>
            </a:rPr>
            <a:t>: attraverso intuizioni intelligenti</a:t>
          </a:r>
          <a:endParaRPr lang="tr-TR" sz="1200" kern="1200" dirty="0">
            <a:solidFill>
              <a:schemeClr val="accent1"/>
            </a:solidFill>
          </a:endParaRPr>
        </a:p>
      </dsp:txBody>
      <dsp:txXfrm>
        <a:off x="1940356" y="1779890"/>
        <a:ext cx="1051596" cy="780216"/>
      </dsp:txXfrm>
    </dsp:sp>
    <dsp:sp modelId="{37F1D87E-B683-4FD8-AB71-5F87D37D1791}">
      <dsp:nvSpPr>
        <dsp:cNvPr id="0" name=""/>
        <dsp:cNvSpPr/>
      </dsp:nvSpPr>
      <dsp:spPr>
        <a:xfrm>
          <a:off x="332092" y="301210"/>
          <a:ext cx="2849487" cy="2849487"/>
        </a:xfrm>
        <a:prstGeom prst="pie">
          <a:avLst>
            <a:gd name="adj1" fmla="val 5400000"/>
            <a:gd name="adj2" fmla="val 108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tr-TR" sz="1200" kern="1200" dirty="0">
            <a:solidFill>
              <a:schemeClr val="accent1"/>
            </a:solidFill>
          </a:endParaRPr>
        </a:p>
        <a:p>
          <a:pPr marL="0" lvl="0" indent="0" algn="ctr" defTabSz="533400">
            <a:lnSpc>
              <a:spcPct val="90000"/>
            </a:lnSpc>
            <a:spcBef>
              <a:spcPct val="0"/>
            </a:spcBef>
            <a:spcAft>
              <a:spcPct val="35000"/>
            </a:spcAft>
            <a:buNone/>
          </a:pPr>
          <a:r>
            <a:rPr lang="en-US" sz="1200" b="1" kern="1200" dirty="0">
              <a:solidFill>
                <a:schemeClr val="accent1"/>
              </a:solidFill>
            </a:rPr>
            <a:t>Interagire con le aziende</a:t>
          </a:r>
          <a:r>
            <a:rPr lang="en-US" sz="1200" kern="1200" dirty="0">
              <a:solidFill>
                <a:schemeClr val="accent1"/>
              </a:solidFill>
            </a:rPr>
            <a:t>: con cui esplorare nuovi potenziali progetti</a:t>
          </a:r>
          <a:endParaRPr lang="tr-TR" sz="1200" kern="1200" dirty="0">
            <a:solidFill>
              <a:schemeClr val="accent1"/>
            </a:solidFill>
          </a:endParaRPr>
        </a:p>
      </dsp:txBody>
      <dsp:txXfrm>
        <a:off x="617380" y="1779890"/>
        <a:ext cx="1051596" cy="780216"/>
      </dsp:txXfrm>
    </dsp:sp>
    <dsp:sp modelId="{D8FB8432-853C-43E6-A593-1AE4200B4B96}">
      <dsp:nvSpPr>
        <dsp:cNvPr id="0" name=""/>
        <dsp:cNvSpPr/>
      </dsp:nvSpPr>
      <dsp:spPr>
        <a:xfrm>
          <a:off x="332092" y="205549"/>
          <a:ext cx="2849487" cy="2849487"/>
        </a:xfrm>
        <a:prstGeom prst="pie">
          <a:avLst>
            <a:gd name="adj1" fmla="val 10800000"/>
            <a:gd name="adj2" fmla="val 162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Accendere il vostro business</a:t>
          </a:r>
          <a:r>
            <a:rPr lang="en-US" sz="1200" kern="1200" dirty="0">
              <a:solidFill>
                <a:schemeClr val="accent1"/>
              </a:solidFill>
            </a:rPr>
            <a:t>: attraverso i co-progetti</a:t>
          </a:r>
          <a:endParaRPr lang="tr-TR" sz="1200" kern="1200" dirty="0">
            <a:solidFill>
              <a:schemeClr val="accent1"/>
            </a:solidFill>
          </a:endParaRPr>
        </a:p>
      </dsp:txBody>
      <dsp:txXfrm>
        <a:off x="617380" y="796139"/>
        <a:ext cx="1051596" cy="780216"/>
      </dsp:txXfrm>
    </dsp:sp>
    <dsp:sp modelId="{5FEAE7E1-1A56-4823-B68A-0C3440315615}">
      <dsp:nvSpPr>
        <dsp:cNvPr id="0" name=""/>
        <dsp:cNvSpPr/>
      </dsp:nvSpPr>
      <dsp:spPr>
        <a:xfrm>
          <a:off x="251357" y="29152"/>
          <a:ext cx="3202281" cy="3202281"/>
        </a:xfrm>
        <a:prstGeom prst="circularArrow">
          <a:avLst>
            <a:gd name="adj1" fmla="val 5085"/>
            <a:gd name="adj2" fmla="val 327528"/>
            <a:gd name="adj3" fmla="val 21272472"/>
            <a:gd name="adj4" fmla="val 162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885D7D-F31A-4D28-BF1D-3018C6F1F6D6}">
      <dsp:nvSpPr>
        <dsp:cNvPr id="0" name=""/>
        <dsp:cNvSpPr/>
      </dsp:nvSpPr>
      <dsp:spPr>
        <a:xfrm>
          <a:off x="251357" y="124813"/>
          <a:ext cx="3202281" cy="3202281"/>
        </a:xfrm>
        <a:prstGeom prst="circularArrow">
          <a:avLst>
            <a:gd name="adj1" fmla="val 5085"/>
            <a:gd name="adj2" fmla="val 327528"/>
            <a:gd name="adj3" fmla="val 5072472"/>
            <a:gd name="adj4" fmla="val 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4344B1-1FBF-4F1B-9530-98678CABA639}">
      <dsp:nvSpPr>
        <dsp:cNvPr id="0" name=""/>
        <dsp:cNvSpPr/>
      </dsp:nvSpPr>
      <dsp:spPr>
        <a:xfrm>
          <a:off x="56569" y="120954"/>
          <a:ext cx="3400534" cy="3209998"/>
        </a:xfrm>
        <a:prstGeom prst="circularArrow">
          <a:avLst>
            <a:gd name="adj1" fmla="val 5085"/>
            <a:gd name="adj2" fmla="val 327528"/>
            <a:gd name="adj3" fmla="val 10472472"/>
            <a:gd name="adj4" fmla="val 54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D34B9D-89A1-4FF1-B5C5-AB2DED9E81C4}">
      <dsp:nvSpPr>
        <dsp:cNvPr id="0" name=""/>
        <dsp:cNvSpPr/>
      </dsp:nvSpPr>
      <dsp:spPr>
        <a:xfrm>
          <a:off x="155695" y="29152"/>
          <a:ext cx="3202281" cy="3202281"/>
        </a:xfrm>
        <a:prstGeom prst="circularArrow">
          <a:avLst>
            <a:gd name="adj1" fmla="val 5085"/>
            <a:gd name="adj2" fmla="val 327528"/>
            <a:gd name="adj3" fmla="val 15872472"/>
            <a:gd name="adj4" fmla="val 108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C4FA6-D3E0-4320-B404-B0DFD87EB786}" type="datetimeFigureOut">
              <a:rPr lang="sl-SI" smtClean="0"/>
              <a:t>14. 01. 2025</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Fare clic per modificare gli stili di testo Master</a:t>
            </a:r>
          </a:p>
          <a:p>
            <a:pPr lvl="1"/>
            <a:r>
              <a:rPr lang="en-GB"/>
              <a:t>Secondo livello</a:t>
            </a:r>
          </a:p>
          <a:p>
            <a:pPr lvl="2"/>
            <a:r>
              <a:rPr lang="en-GB"/>
              <a:t>Terzo livello</a:t>
            </a:r>
          </a:p>
          <a:p>
            <a:pPr lvl="3"/>
            <a:r>
              <a:rPr lang="en-GB"/>
              <a:t>Quarto livello</a:t>
            </a:r>
          </a:p>
          <a:p>
            <a:pPr lvl="4"/>
            <a:r>
              <a:rPr lang="en-GB"/>
              <a:t>Quinto livello</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2406D0-6D11-4248-9822-6014359FC4D9}" type="slidenum">
              <a:rPr lang="sl-SI" smtClean="0"/>
              <a:t>‹N›</a:t>
            </a:fld>
            <a:endParaRPr lang="sl-SI"/>
          </a:p>
        </p:txBody>
      </p:sp>
    </p:spTree>
    <p:extLst>
      <p:ext uri="{BB962C8B-B14F-4D97-AF65-F5344CB8AC3E}">
        <p14:creationId xmlns:p14="http://schemas.microsoft.com/office/powerpoint/2010/main" val="3077360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BD2406D0-6D11-4248-9822-6014359FC4D9}" type="slidenum">
              <a:rPr lang="sl-SI" smtClean="0"/>
              <a:t>25</a:t>
            </a:fld>
            <a:endParaRPr lang="sl-SI"/>
          </a:p>
        </p:txBody>
      </p:sp>
    </p:spTree>
    <p:extLst>
      <p:ext uri="{BB962C8B-B14F-4D97-AF65-F5344CB8AC3E}">
        <p14:creationId xmlns:p14="http://schemas.microsoft.com/office/powerpoint/2010/main" val="927121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39</a:t>
            </a:fld>
            <a:endParaRPr lang="sl-SI"/>
          </a:p>
        </p:txBody>
      </p:sp>
    </p:spTree>
    <p:extLst>
      <p:ext uri="{BB962C8B-B14F-4D97-AF65-F5344CB8AC3E}">
        <p14:creationId xmlns:p14="http://schemas.microsoft.com/office/powerpoint/2010/main" val="293256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41</a:t>
            </a:fld>
            <a:endParaRPr lang="sl-SI"/>
          </a:p>
        </p:txBody>
      </p:sp>
    </p:spTree>
    <p:extLst>
      <p:ext uri="{BB962C8B-B14F-4D97-AF65-F5344CB8AC3E}">
        <p14:creationId xmlns:p14="http://schemas.microsoft.com/office/powerpoint/2010/main" val="2197585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Fare clic per modificare l'aspetto del nome del marchio.</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Fare clic per modificare gli estratti di testo del marchio.</a:t>
            </a:r>
          </a:p>
          <a:p>
            <a:pPr lvl="1"/>
            <a:r>
              <a:rPr lang="es-ES"/>
              <a:t>Segundo nivel</a:t>
            </a:r>
          </a:p>
          <a:p>
            <a:pPr lvl="2"/>
            <a:r>
              <a:rPr lang="es-ES"/>
              <a:t>Tercer nivel</a:t>
            </a:r>
          </a:p>
          <a:p>
            <a:pPr lvl="3"/>
            <a:r>
              <a:rPr lang="es-ES"/>
              <a:t>Cuarto nivel</a:t>
            </a:r>
          </a:p>
          <a:p>
            <a:pPr lvl="4"/>
            <a:r>
              <a:rPr lang="es-ES"/>
              <a:t>Quinto livello</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3E_9C812EB7.xml"/><Relationship Id="rId2" Type="http://schemas.openxmlformats.org/officeDocument/2006/relationships/slideLayout" Target="../slideLayouts/slideLayout7.xml"/><Relationship Id="rId1" Type="http://schemas.openxmlformats.org/officeDocument/2006/relationships/video" Target="https://www.youtube.com/embed/14wROFBrXhU?feature=oembed" TargetMode="Externa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vator.tv/" TargetMode="Externa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hyperlink" Target="https://foundersnetwork.com/"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wen.com/en-us/" TargetMode="External"/><Relationship Id="rId2" Type="http://schemas.openxmlformats.org/officeDocument/2006/relationships/hyperlink" Target="https://female-founders.org/" TargetMode="Externa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www.women-entrepreneurs.eu/" TargetMode="External"/><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ec.europa.eu/info/funding-tenders/opportunities/portal/screen/how-to-participate/partner-search?isExactMatch=true&amp;type=ORGANISATION,PERSON&amp;order=DESC&amp;pageNumber=1&amp;pageSize=50&amp;sortBy=lastModified" TargetMode="External"/><Relationship Id="rId5" Type="http://schemas.openxmlformats.org/officeDocument/2006/relationships/hyperlink" Target="https://www.wegate.eu/" TargetMode="External"/><Relationship Id="rId4" Type="http://schemas.openxmlformats.org/officeDocument/2006/relationships/hyperlink" Target="file:///C:/Users/2025AA/Downloads/European%20Network%20of%20Mentors%20for%20Women%20Entrepreneur_rev.pdf"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s://www.co-society.com/wp-content/uploads/CO_business_2013.pdf" TargetMode="Externa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microsoft.com/office/2018/10/relationships/comments" Target="../comments/modernComment_146_C9C166FA.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video" Target="https://www.youtube.com/embed/OkX5Vpl5Dsw?feature=oembed"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en3z928rwus?feature=oembed" TargetMode="Externa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video" Target="https://www.youtube.com/embed/yaToUF0cqw0?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chatgpt.com/auth/logi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chatgpt.co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5" Type="http://schemas.openxmlformats.org/officeDocument/2006/relationships/hyperlink" Target="https://uk.wikipedia.org/wiki/ChatGPT" TargetMode="Externa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hyperlink" Target="https://ncwwi.org/files/PPCW_Strategic_Partnerships_Guidance.pdf" TargetMode="External"/><Relationship Id="rId2" Type="http://schemas.openxmlformats.org/officeDocument/2006/relationships/hyperlink" Target="https://www.maxwell.syr.edu/docs/default-source/ektron-files/interested-based-negotiation-neil-katz-and-kevin-mcnulty.pdf?sfvrsn=2cd0bff1_7" TargetMode="External"/><Relationship Id="rId1" Type="http://schemas.openxmlformats.org/officeDocument/2006/relationships/slideLayout" Target="../slideLayouts/slideLayout2.xml"/><Relationship Id="rId4" Type="http://schemas.openxmlformats.org/officeDocument/2006/relationships/hyperlink" Target="https://customervaluefoundation.wordpress.com/2018/04/18/is-value-co-creation-always-necessary/"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s://www.gawler.sa.gov.au/__data/assets/pdf_file/0024/219552/28-02-2017-council-agenda-item-15.3-attachments-confidential-revoked-22-05-2018.pdf"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normAutofit/>
          </a:bodyPr>
          <a:lstStyle/>
          <a:p>
            <a:r>
              <a:rPr lang="en-US" dirty="0"/>
              <a:t>Networking</a:t>
            </a:r>
            <a:br>
              <a:rPr lang="en-US" dirty="0"/>
            </a:br>
            <a:r>
              <a:rPr lang="en-US" dirty="0" err="1"/>
              <a:t>Negoziazione</a:t>
            </a:r>
            <a:r>
              <a:rPr lang="en-US" dirty="0"/>
              <a:t> e partnership </a:t>
            </a:r>
            <a:r>
              <a:rPr lang="en-US" dirty="0" err="1"/>
              <a:t>strategica</a:t>
            </a:r>
            <a:endParaRPr lang="it-IT" dirty="0"/>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237525" y="3429000"/>
            <a:ext cx="4259262" cy="1658937"/>
          </a:xfrm>
        </p:spPr>
        <p:txBody>
          <a:bodyPr/>
          <a:lstStyle/>
          <a:p>
            <a:r>
              <a:rPr lang="it-IT" sz="2000" b="0" dirty="0">
                <a:solidFill>
                  <a:schemeClr val="accent1"/>
                </a:solidFill>
              </a:rPr>
              <a:t>BENVENUTO NELL'UNITÀ</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889633" y="271770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65F30F4E-E437-D4C0-3177-A43BA3085BEE}"/>
              </a:ext>
            </a:extLst>
          </p:cNvPr>
          <p:cNvSpPr txBox="1"/>
          <p:nvPr/>
        </p:nvSpPr>
        <p:spPr>
          <a:xfrm>
            <a:off x="463057" y="1192944"/>
            <a:ext cx="5605999" cy="830997"/>
          </a:xfrm>
          <a:prstGeom prst="rect">
            <a:avLst/>
          </a:prstGeom>
          <a:noFill/>
        </p:spPr>
        <p:txBody>
          <a:bodyPr wrap="square" lIns="91440" tIns="45720" rIns="91440" bIns="45720" anchor="t">
            <a:spAutoFit/>
          </a:bodyPr>
          <a:lstStyle/>
          <a:p>
            <a:pPr algn="just" defTabSz="457200"/>
            <a:r>
              <a:rPr lang="en-US" sz="1600" dirty="0">
                <a:solidFill>
                  <a:prstClr val="black"/>
                </a:solidFill>
                <a:ea typeface="Noto Sans"/>
                <a:cs typeface="Noto Sans"/>
              </a:rPr>
              <a:t>Esistono approcci alternativi per una negoziazione di successo. Ecco i passi del libro Strategie di conflitto e capacità di negoziazione</a:t>
            </a:r>
            <a:r>
              <a:rPr lang="tr-TR" sz="1600" dirty="0">
                <a:solidFill>
                  <a:prstClr val="black"/>
                </a:solidFill>
                <a:ea typeface="Noto Sans"/>
                <a:cs typeface="Noto Sans"/>
              </a:rPr>
              <a:t>:</a:t>
            </a:r>
            <a:endParaRPr lang="tr-TR" sz="1600" dirty="0">
              <a:solidFill>
                <a:prstClr val="black"/>
              </a:solidFill>
              <a:highlight>
                <a:srgbClr val="FFFF00"/>
              </a:highlight>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463057" y="259085"/>
            <a:ext cx="7961276" cy="615553"/>
          </a:xfrm>
          <a:prstGeom prst="rect">
            <a:avLst/>
          </a:prstGeom>
          <a:noFill/>
        </p:spPr>
        <p:txBody>
          <a:bodyPr wrap="square">
            <a:spAutoFit/>
          </a:bodyPr>
          <a:lstStyle/>
          <a:p>
            <a:pPr algn="just" defTabSz="457200"/>
            <a:r>
              <a:rPr lang="tr-TR" sz="3400" b="1" dirty="0">
                <a:solidFill>
                  <a:schemeClr val="accent3">
                    <a:lumMod val="75000"/>
                  </a:schemeClr>
                </a:solidFill>
                <a:ea typeface="Noto Sans" panose="020B0502040504020204" pitchFamily="34" charset="0"/>
                <a:cs typeface="Noto Sans" panose="020B0502040504020204" pitchFamily="34" charset="0"/>
              </a:rPr>
              <a:t>Fasi di negoziazione</a:t>
            </a:r>
          </a:p>
        </p:txBody>
      </p:sp>
      <p:sp>
        <p:nvSpPr>
          <p:cNvPr id="6" name="Metin kutusu 5">
            <a:extLst>
              <a:ext uri="{FF2B5EF4-FFF2-40B4-BE49-F238E27FC236}">
                <a16:creationId xmlns:a16="http://schemas.microsoft.com/office/drawing/2014/main" id="{E22B0663-F59C-7183-970E-9D2AD2EFEB46}"/>
              </a:ext>
            </a:extLst>
          </p:cNvPr>
          <p:cNvSpPr txBox="1"/>
          <p:nvPr/>
        </p:nvSpPr>
        <p:spPr>
          <a:xfrm>
            <a:off x="6751420" y="1222106"/>
            <a:ext cx="4598832" cy="4832092"/>
          </a:xfrm>
          <a:prstGeom prst="rect">
            <a:avLst/>
          </a:prstGeom>
          <a:noFill/>
        </p:spPr>
        <p:txBody>
          <a:bodyPr wrap="square">
            <a:spAutoFit/>
          </a:bodyPr>
          <a:lstStyle/>
          <a:p>
            <a:pPr algn="just" defTabSz="457200"/>
            <a:r>
              <a:rPr lang="tr-TR" sz="1600" b="1" dirty="0">
                <a:solidFill>
                  <a:prstClr val="black"/>
                </a:solidFill>
                <a:ea typeface="Noto Sans" panose="020B0502040504020204" pitchFamily="34" charset="0"/>
                <a:cs typeface="Noto Sans" panose="020B0502040504020204" pitchFamily="34" charset="0"/>
              </a:rPr>
              <a:t>Presentazione: </a:t>
            </a:r>
          </a:p>
          <a:p>
            <a:pPr algn="just" defTabSz="457200"/>
            <a:r>
              <a:rPr lang="en-GB" sz="1600" dirty="0">
                <a:solidFill>
                  <a:prstClr val="black"/>
                </a:solidFill>
                <a:ea typeface="Noto Sans" panose="020B0502040504020204" pitchFamily="34" charset="0"/>
                <a:cs typeface="Noto Sans" panose="020B0502040504020204" pitchFamily="34" charset="0"/>
              </a:rPr>
              <a:t>Significa presentare gli ordini e le richieste iniziali per iscritto o oralmente. È necessario prestare attenzione alla scelta delle parole giuste e alla presentazione di sé per proiettare la giusta immagine attraverso una comunicazione verbale e non verbale efficace.</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panose="020B0502040504020204" pitchFamily="34" charset="0"/>
                <a:cs typeface="Noto Sans" panose="020B0502040504020204" pitchFamily="34" charset="0"/>
              </a:rPr>
              <a:t>Contrattazione: </a:t>
            </a:r>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en-US" sz="1600" dirty="0">
                <a:solidFill>
                  <a:prstClr val="black"/>
                </a:solidFill>
                <a:ea typeface="Noto Sans" panose="020B0502040504020204" pitchFamily="34" charset="0"/>
                <a:cs typeface="Noto Sans" panose="020B0502040504020204" pitchFamily="34" charset="0"/>
              </a:rPr>
              <a:t>Dove gli imprenditori/manager cercano di raggiungere un accordo reciproco con l'aiuto di varie strategie e strumenti di negoziazione. Gli imprenditori/manager devono preoccuparsi dei fatti e delle persone. Questo pensiero può rendere più forte la sua posizione. L'ascolto attivo, il feedback, la persuasione e le varie tecniche e barriere di comunicazione rientrano in questa fase.</a:t>
            </a:r>
            <a:endParaRPr lang="tr-TR" sz="1600" dirty="0">
              <a:solidFill>
                <a:prstClr val="black"/>
              </a:solidFill>
              <a:ea typeface="Noto Sans" panose="020B0502040504020204" pitchFamily="34" charset="0"/>
              <a:cs typeface="Noto Sans" panose="020B0502040504020204" pitchFamily="34" charset="0"/>
            </a:endParaRPr>
          </a:p>
          <a:p>
            <a:pPr algn="just" defTabSz="457200"/>
            <a:endParaRPr lang="tr-TR" dirty="0">
              <a:solidFill>
                <a:prstClr val="black"/>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C853AD0C-9411-8F0F-A4AC-79FC6BBDF827}"/>
              </a:ext>
            </a:extLst>
          </p:cNvPr>
          <p:cNvSpPr txBox="1"/>
          <p:nvPr/>
        </p:nvSpPr>
        <p:spPr>
          <a:xfrm>
            <a:off x="463057" y="3411031"/>
            <a:ext cx="5874183" cy="2831544"/>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Accordo: </a:t>
            </a:r>
          </a:p>
          <a:p>
            <a:pPr algn="just" defTabSz="457200"/>
            <a:r>
              <a:rPr lang="en-GB" sz="1600" dirty="0">
                <a:solidFill>
                  <a:prstClr val="black"/>
                </a:solidFill>
                <a:ea typeface="Noto Sans" panose="020B0502040504020204" pitchFamily="34" charset="0"/>
                <a:cs typeface="Noto Sans" panose="020B0502040504020204" pitchFamily="34" charset="0"/>
              </a:rPr>
              <a:t>È la fase finale e conclusiva della negoziazione. In questo caso l'accordo viene perfezionato con termini e condizioni accettabili per entrambe le parti.</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panose="020B0502040504020204" pitchFamily="34" charset="0"/>
                <a:cs typeface="Noto Sans" panose="020B0502040504020204" pitchFamily="34" charset="0"/>
              </a:rPr>
              <a:t>Indagine e preparazione: </a:t>
            </a:r>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en-US" sz="1600" dirty="0">
                <a:solidFill>
                  <a:prstClr val="black"/>
                </a:solidFill>
                <a:ea typeface="Noto Sans" panose="020B0502040504020204" pitchFamily="34" charset="0"/>
                <a:cs typeface="Noto Sans" panose="020B0502040504020204" pitchFamily="34" charset="0"/>
              </a:rPr>
              <a:t>Significa accumulare varie informazioni sulle questioni e sulle alternative e ottenere accesso a informazioni più morbide sugli interessi, la posizione, la personalità e lo stile di altre parti interessate.</a:t>
            </a:r>
            <a:endParaRPr lang="tr-TR" sz="1600" dirty="0">
              <a:solidFill>
                <a:prstClr val="black"/>
              </a:solidFill>
              <a:ea typeface="Noto Sans" panose="020B0502040504020204" pitchFamily="34" charset="0"/>
              <a:cs typeface="Noto Sans" panose="020B0502040504020204" pitchFamily="34" charset="0"/>
            </a:endParaRPr>
          </a:p>
          <a:p>
            <a:pPr algn="just" defTabSz="457200"/>
            <a:endParaRPr lang="tr-TR" sz="1600" dirty="0">
              <a:solidFill>
                <a:prstClr val="black"/>
              </a:solidFill>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D11872E9-39BC-F5BD-1456-A16835A74C9E}"/>
              </a:ext>
            </a:extLst>
          </p:cNvPr>
          <p:cNvSpPr txBox="1"/>
          <p:nvPr/>
        </p:nvSpPr>
        <p:spPr>
          <a:xfrm>
            <a:off x="463057" y="2168736"/>
            <a:ext cx="5931291" cy="1077218"/>
          </a:xfrm>
          <a:prstGeom prst="rect">
            <a:avLst/>
          </a:prstGeom>
          <a:noFill/>
        </p:spPr>
        <p:txBody>
          <a:bodyPr wrap="square">
            <a:spAutoFit/>
          </a:bodyPr>
          <a:lstStyle/>
          <a:p>
            <a:pPr defTabSz="457200"/>
            <a:r>
              <a:rPr lang="en-GB" sz="1600" b="1" dirty="0">
                <a:solidFill>
                  <a:schemeClr val="accent1"/>
                </a:solidFill>
                <a:ea typeface="Noto Sans" panose="020B0502040504020204" pitchFamily="34" charset="0"/>
                <a:cs typeface="Noto Sans" panose="020B0502040504020204" pitchFamily="34" charset="0"/>
              </a:rPr>
              <a:t>Fase 1</a:t>
            </a:r>
            <a:r>
              <a:rPr lang="en-GB" sz="1600" dirty="0">
                <a:solidFill>
                  <a:schemeClr val="accent1"/>
                </a:solidFill>
                <a:ea typeface="Noto Sans" panose="020B0502040504020204" pitchFamily="34" charset="0"/>
                <a:cs typeface="Noto Sans" panose="020B0502040504020204" pitchFamily="34" charset="0"/>
              </a:rPr>
              <a:t>: indagine e preparazione</a:t>
            </a:r>
          </a:p>
          <a:p>
            <a:pPr defTabSz="457200"/>
            <a:r>
              <a:rPr lang="en-GB" sz="1600" b="1" dirty="0">
                <a:solidFill>
                  <a:schemeClr val="accent1"/>
                </a:solidFill>
                <a:ea typeface="Noto Sans" panose="020B0502040504020204" pitchFamily="34" charset="0"/>
                <a:cs typeface="Noto Sans" panose="020B0502040504020204" pitchFamily="34" charset="0"/>
              </a:rPr>
              <a:t>Fase 2: </a:t>
            </a:r>
            <a:r>
              <a:rPr lang="en-GB" sz="1600" dirty="0">
                <a:solidFill>
                  <a:schemeClr val="accent1"/>
                </a:solidFill>
                <a:ea typeface="Noto Sans" panose="020B0502040504020204" pitchFamily="34" charset="0"/>
                <a:cs typeface="Noto Sans" panose="020B0502040504020204" pitchFamily="34" charset="0"/>
              </a:rPr>
              <a:t>preparazione</a:t>
            </a:r>
          </a:p>
          <a:p>
            <a:pPr defTabSz="457200"/>
            <a:r>
              <a:rPr lang="en-GB" sz="1600" b="1" dirty="0">
                <a:solidFill>
                  <a:schemeClr val="accent1"/>
                </a:solidFill>
                <a:ea typeface="Noto Sans" panose="020B0502040504020204" pitchFamily="34" charset="0"/>
                <a:cs typeface="Noto Sans" panose="020B0502040504020204" pitchFamily="34" charset="0"/>
              </a:rPr>
              <a:t>Fase 3: </a:t>
            </a:r>
            <a:r>
              <a:rPr lang="en-GB" sz="1600" dirty="0">
                <a:solidFill>
                  <a:schemeClr val="accent1"/>
                </a:solidFill>
                <a:ea typeface="Noto Sans" panose="020B0502040504020204" pitchFamily="34" charset="0"/>
                <a:cs typeface="Noto Sans" panose="020B0502040504020204" pitchFamily="34" charset="0"/>
              </a:rPr>
              <a:t>Contrattazione</a:t>
            </a:r>
          </a:p>
          <a:p>
            <a:pPr defTabSz="457200"/>
            <a:r>
              <a:rPr lang="en-GB" sz="1600" b="1" dirty="0">
                <a:solidFill>
                  <a:schemeClr val="accent1"/>
                </a:solidFill>
                <a:ea typeface="Noto Sans" panose="020B0502040504020204" pitchFamily="34" charset="0"/>
                <a:cs typeface="Noto Sans" panose="020B0502040504020204" pitchFamily="34" charset="0"/>
              </a:rPr>
              <a:t>Fase 4: </a:t>
            </a:r>
            <a:r>
              <a:rPr lang="en-GB" sz="1600" dirty="0">
                <a:solidFill>
                  <a:prstClr val="black"/>
                </a:solidFill>
                <a:ea typeface="Noto Sans" panose="020B0502040504020204" pitchFamily="34" charset="0"/>
                <a:cs typeface="Noto Sans" panose="020B0502040504020204" pitchFamily="34" charset="0"/>
              </a:rPr>
              <a:t>Accordo</a:t>
            </a:r>
          </a:p>
        </p:txBody>
      </p:sp>
    </p:spTree>
    <p:extLst>
      <p:ext uri="{BB962C8B-B14F-4D97-AF65-F5344CB8AC3E}">
        <p14:creationId xmlns:p14="http://schemas.microsoft.com/office/powerpoint/2010/main" val="2856626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7064" y="512775"/>
            <a:ext cx="10096789" cy="5540829"/>
          </a:xfrm>
        </p:spPr>
        <p:txBody>
          <a:bodyPr>
            <a:normAutofit/>
          </a:bodyPr>
          <a:lstStyle/>
          <a:p>
            <a:pPr lvl="0" defTabSz="457200">
              <a:lnSpc>
                <a:spcPct val="100000"/>
              </a:lnSpc>
              <a:spcBef>
                <a:spcPts val="0"/>
              </a:spcBef>
            </a:pPr>
            <a:r>
              <a:rPr lang="tr-TR" sz="2000" b="1" dirty="0">
                <a:solidFill>
                  <a:schemeClr val="bg1"/>
                </a:solidFill>
                <a:latin typeface="+mn-lt"/>
                <a:ea typeface="Noto Sans"/>
                <a:cs typeface="Noto Sans"/>
              </a:rPr>
              <a:t>7 </a:t>
            </a:r>
            <a:r>
              <a:rPr lang="en-US" sz="2000" b="1" dirty="0">
                <a:solidFill>
                  <a:schemeClr val="bg1"/>
                </a:solidFill>
                <a:latin typeface="+mn-lt"/>
                <a:ea typeface="Noto Sans"/>
                <a:cs typeface="Noto Sans"/>
              </a:rPr>
              <a:t>fasi </a:t>
            </a:r>
            <a:r>
              <a:rPr lang="tr-TR" sz="2000" b="1" dirty="0">
                <a:solidFill>
                  <a:schemeClr val="bg1"/>
                </a:solidFill>
                <a:latin typeface="+mn-lt"/>
                <a:ea typeface="Noto Sans"/>
                <a:cs typeface="Noto Sans"/>
              </a:rPr>
              <a:t>di </a:t>
            </a:r>
            <a:r>
              <a:rPr lang="en-US" sz="2000" b="1" dirty="0">
                <a:solidFill>
                  <a:schemeClr val="bg1"/>
                </a:solidFill>
                <a:latin typeface="+mn-lt"/>
                <a:ea typeface="Noto Sans"/>
                <a:cs typeface="Noto Sans"/>
              </a:rPr>
              <a:t>preparazione alla negoziazione</a:t>
            </a:r>
            <a:br>
              <a:rPr lang="tr-TR" sz="2000" dirty="0">
                <a:solidFill>
                  <a:prstClr val="black"/>
                </a:solidFill>
                <a:highlight>
                  <a:srgbClr val="FFFF00"/>
                </a:highlight>
                <a:latin typeface="+mn-lt"/>
                <a:ea typeface="Noto Sans"/>
                <a:cs typeface="Noto Sans"/>
              </a:rPr>
            </a:br>
            <a:br>
              <a:rPr lang="tr-TR" sz="2000" dirty="0">
                <a:solidFill>
                  <a:prstClr val="black"/>
                </a:solidFill>
                <a:highlight>
                  <a:srgbClr val="FFFF00"/>
                </a:highlight>
                <a:latin typeface="+mn-lt"/>
                <a:ea typeface="Noto Sans"/>
                <a:cs typeface="Noto Sans"/>
              </a:rPr>
            </a:br>
            <a:r>
              <a:rPr lang="en-US" sz="1600" dirty="0">
                <a:solidFill>
                  <a:prstClr val="black"/>
                </a:solidFill>
                <a:latin typeface="+mn-lt"/>
                <a:ea typeface="Noto Sans"/>
                <a:cs typeface="Noto Sans"/>
              </a:rPr>
              <a:t>Identificazione delle posizioni.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Emergere gli interessi.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Elaborazione di una dichiarazione del problema.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Brainstorming delle opzioni.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Valutare e selezionare le opzioni migliori.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Definizione di criteri oggettivi.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Identificare la migliore alternativa a un accordo negoziato (BATNA). </a:t>
            </a:r>
            <a:endParaRPr lang="tr-TR" sz="1600" dirty="0">
              <a:solidFill>
                <a:prstClr val="black"/>
              </a:solidFill>
              <a:latin typeface="+mn-lt"/>
              <a:ea typeface="Noto Sans"/>
              <a:cs typeface="Noto Sans"/>
            </a:endParaRPr>
          </a:p>
        </p:txBody>
      </p:sp>
      <p:sp>
        <p:nvSpPr>
          <p:cNvPr id="3" name="Ok: Aşağı 3">
            <a:extLst>
              <a:ext uri="{FF2B5EF4-FFF2-40B4-BE49-F238E27FC236}">
                <a16:creationId xmlns:a16="http://schemas.microsoft.com/office/drawing/2014/main" id="{CC1971AC-DB17-0EB7-964F-C7A7454747FB}"/>
              </a:ext>
            </a:extLst>
          </p:cNvPr>
          <p:cNvSpPr/>
          <p:nvPr/>
        </p:nvSpPr>
        <p:spPr>
          <a:xfrm>
            <a:off x="660246" y="2958973"/>
            <a:ext cx="542927" cy="1300162"/>
          </a:xfrm>
          <a:prstGeom prst="downArrow">
            <a:avLst/>
          </a:prstGeom>
          <a:solidFill>
            <a:schemeClr val="bg1"/>
          </a:solidFill>
          <a:ln w="12700" cap="rnd" cmpd="sng" algn="ctr">
            <a:solidFill>
              <a:srgbClr val="FFCA08"/>
            </a:solidFill>
            <a:prstDash val="solid"/>
          </a:ln>
          <a:effectLst>
            <a:outerShdw blurRad="38100" dist="254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94854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13654" y="96169"/>
            <a:ext cx="11364687" cy="1661993"/>
          </a:xfrm>
          <a:prstGeom prst="rect">
            <a:avLst/>
          </a:prstGeom>
        </p:spPr>
        <p:txBody>
          <a:bodyPr wrap="square">
            <a:spAutoFit/>
          </a:bodyPr>
          <a:lstStyle/>
          <a:p>
            <a:r>
              <a:rPr lang="tr-TR" sz="3400" b="1" dirty="0">
                <a:solidFill>
                  <a:schemeClr val="accent3">
                    <a:lumMod val="75000"/>
                  </a:schemeClr>
                </a:solidFill>
              </a:rPr>
              <a:t>Che cos'è il BATNA</a:t>
            </a:r>
            <a:r>
              <a:rPr lang="sl-SI" sz="3400" b="1" dirty="0">
                <a:solidFill>
                  <a:schemeClr val="accent3">
                    <a:lumMod val="75000"/>
                  </a:schemeClr>
                </a:solidFill>
              </a:rPr>
              <a:t>?</a:t>
            </a:r>
          </a:p>
          <a:p>
            <a:endParaRPr lang="sl-SI" b="1" dirty="0">
              <a:solidFill>
                <a:schemeClr val="accent1"/>
              </a:solidFill>
            </a:endParaRPr>
          </a:p>
          <a:p>
            <a:r>
              <a:rPr lang="en-US" sz="1600" dirty="0">
                <a:solidFill>
                  <a:schemeClr val="accent1"/>
                </a:solidFill>
              </a:rPr>
              <a:t>Prima di arrivare al tavolo delle trattative, i negoziatori più saggi dedicano molto tempo a identificare la migliore alternativa a un accordo negoziato, o </a:t>
            </a:r>
            <a:r>
              <a:rPr lang="en-US" sz="1600" b="1" dirty="0">
                <a:solidFill>
                  <a:schemeClr val="accent1"/>
                </a:solidFill>
              </a:rPr>
              <a:t>BATNA, </a:t>
            </a:r>
            <a:r>
              <a:rPr lang="en-US" sz="1600" dirty="0">
                <a:solidFill>
                  <a:schemeClr val="accent1"/>
                </a:solidFill>
              </a:rPr>
              <a:t>e a prendere provvedimenti per migliorarla.</a:t>
            </a:r>
            <a:endParaRPr lang="sl-SI" sz="1600" dirty="0">
              <a:solidFill>
                <a:schemeClr val="accent1"/>
              </a:solidFill>
            </a:endParaRPr>
          </a:p>
          <a:p>
            <a:endParaRPr lang="en-US" sz="1600" dirty="0">
              <a:solidFill>
                <a:schemeClr val="accent1"/>
              </a:solidFill>
            </a:endParaRPr>
          </a:p>
        </p:txBody>
      </p:sp>
      <p:sp>
        <p:nvSpPr>
          <p:cNvPr id="6" name="Dikdörtgen 5"/>
          <p:cNvSpPr/>
          <p:nvPr/>
        </p:nvSpPr>
        <p:spPr>
          <a:xfrm>
            <a:off x="413654" y="1585642"/>
            <a:ext cx="11364687" cy="338554"/>
          </a:xfrm>
          <a:prstGeom prst="rect">
            <a:avLst/>
          </a:prstGeom>
        </p:spPr>
        <p:txBody>
          <a:bodyPr wrap="square">
            <a:spAutoFit/>
          </a:bodyPr>
          <a:lstStyle/>
          <a:p>
            <a:r>
              <a:rPr lang="tr-TR" sz="1600" b="1" dirty="0" err="1">
                <a:solidFill>
                  <a:schemeClr val="bg1"/>
                </a:solidFill>
              </a:rPr>
              <a:t>Determinare il </a:t>
            </a:r>
            <a:r>
              <a:rPr lang="en-US" sz="1600" b="1" dirty="0">
                <a:solidFill>
                  <a:schemeClr val="bg1"/>
                </a:solidFill>
              </a:rPr>
              <a:t>BATNA in una negoziazione:  </a:t>
            </a:r>
            <a:r>
              <a:rPr lang="en-US" sz="1600" b="1" dirty="0" err="1">
                <a:solidFill>
                  <a:schemeClr val="bg1"/>
                </a:solidFill>
              </a:rPr>
              <a:t>Seguire </a:t>
            </a:r>
            <a:r>
              <a:rPr lang="en-US" sz="1600" b="1" dirty="0">
                <a:solidFill>
                  <a:schemeClr val="bg1"/>
                </a:solidFill>
              </a:rPr>
              <a:t>queste quattro </a:t>
            </a:r>
            <a:r>
              <a:rPr lang="tr-TR" sz="1600" b="1" dirty="0">
                <a:solidFill>
                  <a:schemeClr val="bg1"/>
                </a:solidFill>
              </a:rPr>
              <a:t>fasi</a:t>
            </a:r>
            <a:r>
              <a:rPr lang="en-US" sz="1600" b="1" dirty="0">
                <a:solidFill>
                  <a:schemeClr val="bg1"/>
                </a:solidFill>
              </a:rPr>
              <a:t>: </a:t>
            </a:r>
            <a:endParaRPr lang="tr-TR" sz="1600" b="1" dirty="0">
              <a:solidFill>
                <a:schemeClr val="bg1"/>
              </a:solidFill>
            </a:endParaRPr>
          </a:p>
        </p:txBody>
      </p:sp>
      <p:sp>
        <p:nvSpPr>
          <p:cNvPr id="7" name="Dikdörtgen 6"/>
          <p:cNvSpPr/>
          <p:nvPr/>
        </p:nvSpPr>
        <p:spPr>
          <a:xfrm>
            <a:off x="413655" y="1986042"/>
            <a:ext cx="7263495" cy="4031873"/>
          </a:xfrm>
          <a:prstGeom prst="rect">
            <a:avLst/>
          </a:prstGeom>
        </p:spPr>
        <p:txBody>
          <a:bodyPr wrap="square">
            <a:spAutoFit/>
          </a:bodyPr>
          <a:lstStyle/>
          <a:p>
            <a:pPr algn="just"/>
            <a:r>
              <a:rPr lang="tr-TR" sz="1600" b="1" dirty="0">
                <a:solidFill>
                  <a:schemeClr val="accent1"/>
                </a:solidFill>
              </a:rPr>
              <a:t>1. </a:t>
            </a:r>
            <a:r>
              <a:rPr lang="en-US" sz="1600" b="1" dirty="0">
                <a:solidFill>
                  <a:schemeClr val="accent1"/>
                </a:solidFill>
              </a:rPr>
              <a:t>Elencate le vostre alternative</a:t>
            </a:r>
            <a:r>
              <a:rPr lang="tr-TR" sz="1600" b="1" dirty="0">
                <a:solidFill>
                  <a:schemeClr val="accent1"/>
                </a:solidFill>
              </a:rPr>
              <a:t>: </a:t>
            </a:r>
            <a:r>
              <a:rPr lang="en-US" sz="1600" dirty="0">
                <a:solidFill>
                  <a:schemeClr val="accent1"/>
                </a:solidFill>
              </a:rPr>
              <a:t>Pensate a tutte le alternative a vostra disposizione se la trattativa in corso si conclude con un'impasse. Quali sono le vostre opzioni "no-deal"? </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2. </a:t>
            </a:r>
            <a:r>
              <a:rPr lang="en-US" sz="1600" b="1" dirty="0">
                <a:solidFill>
                  <a:schemeClr val="accent1"/>
                </a:solidFill>
              </a:rPr>
              <a:t>Valutare le alternative</a:t>
            </a:r>
            <a:r>
              <a:rPr lang="tr-TR" sz="1600" b="1" dirty="0">
                <a:solidFill>
                  <a:schemeClr val="accent1"/>
                </a:solidFill>
              </a:rPr>
              <a:t>: </a:t>
            </a:r>
            <a:r>
              <a:rPr lang="en-US" sz="1600" dirty="0">
                <a:solidFill>
                  <a:schemeClr val="accent1"/>
                </a:solidFill>
              </a:rPr>
              <a:t>Esaminate ogni opzione e calcolate il valore di ciascuna di esse.</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3. </a:t>
            </a:r>
            <a:r>
              <a:rPr lang="en-US" sz="1600" b="1" dirty="0">
                <a:solidFill>
                  <a:schemeClr val="accent1"/>
                </a:solidFill>
              </a:rPr>
              <a:t>Stabilite il vostro BATNA</a:t>
            </a:r>
            <a:r>
              <a:rPr lang="tr-TR" sz="1600" b="1" dirty="0">
                <a:solidFill>
                  <a:schemeClr val="accent1"/>
                </a:solidFill>
              </a:rPr>
              <a:t>: </a:t>
            </a:r>
            <a:r>
              <a:rPr lang="en-US" sz="1600" dirty="0">
                <a:solidFill>
                  <a:schemeClr val="accent1"/>
                </a:solidFill>
              </a:rPr>
              <a:t>Scegliete una linea d'azione che abbia il massimo valore atteso per voi. Questo è il vostro BATNA, ovvero la strada che dovreste seguire se la trattativa in corso dovesse fallire.</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4. </a:t>
            </a:r>
            <a:r>
              <a:rPr lang="en-US" sz="1600" b="1" dirty="0">
                <a:solidFill>
                  <a:schemeClr val="accent1"/>
                </a:solidFill>
              </a:rPr>
              <a:t>Calcolate il valore di riserva</a:t>
            </a:r>
            <a:r>
              <a:rPr lang="tr-TR" sz="1600" b="1" dirty="0">
                <a:solidFill>
                  <a:schemeClr val="accent1"/>
                </a:solidFill>
              </a:rPr>
              <a:t>: </a:t>
            </a:r>
            <a:r>
              <a:rPr lang="en-US" sz="1600" dirty="0">
                <a:solidFill>
                  <a:schemeClr val="accent1"/>
                </a:solidFill>
              </a:rPr>
              <a:t>Ora che conoscete il vostro BATNA, calcolate il vostro valore di riserva, ossia l'accordo di valore più basso che siete disposti ad accettare. Se il valore dell'accordo che vi viene proposto è inferiore al vostro valore di riserva, farete meglio a rifiutare l'offerta e a perseguire il vostro BATNA. Se l'offerta finale è superiore al vostro valore di riserva, dovreste accettarla</a:t>
            </a:r>
            <a:r>
              <a:rPr lang="sl-SI" sz="1600" dirty="0">
                <a:solidFill>
                  <a:schemeClr val="accent1"/>
                </a:solidFill>
              </a:rPr>
              <a:t>.</a:t>
            </a:r>
            <a:endParaRPr lang="en-US" sz="1600" dirty="0">
              <a:solidFill>
                <a:schemeClr val="accent1"/>
              </a:solidFill>
            </a:endParaRPr>
          </a:p>
        </p:txBody>
      </p:sp>
      <p:sp>
        <p:nvSpPr>
          <p:cNvPr id="4" name="TextBox 3">
            <a:extLst>
              <a:ext uri="{FF2B5EF4-FFF2-40B4-BE49-F238E27FC236}">
                <a16:creationId xmlns:a16="http://schemas.microsoft.com/office/drawing/2014/main" id="{E1704F3C-AB8B-216E-7132-B3AD46346FDA}"/>
              </a:ext>
            </a:extLst>
          </p:cNvPr>
          <p:cNvSpPr txBox="1"/>
          <p:nvPr/>
        </p:nvSpPr>
        <p:spPr>
          <a:xfrm>
            <a:off x="7793005" y="5817860"/>
            <a:ext cx="4082375" cy="400110"/>
          </a:xfrm>
          <a:prstGeom prst="rect">
            <a:avLst/>
          </a:prstGeom>
          <a:noFill/>
        </p:spPr>
        <p:txBody>
          <a:bodyPr wrap="square" rtlCol="0">
            <a:spAutoFit/>
          </a:bodyPr>
          <a:lstStyle/>
          <a:p>
            <a:r>
              <a:rPr lang="sl-SI" sz="1000" dirty="0" err="1">
                <a:solidFill>
                  <a:schemeClr val="accent1"/>
                </a:solidFill>
              </a:rPr>
              <a:t>Fonte</a:t>
            </a:r>
            <a:r>
              <a:rPr lang="sl-SI" sz="1000" dirty="0">
                <a:solidFill>
                  <a:schemeClr val="accent1"/>
                </a:solidFill>
              </a:rPr>
              <a:t>: </a:t>
            </a:r>
            <a:r>
              <a:rPr lang="en-US" sz="1000" i="0" dirty="0">
                <a:solidFill>
                  <a:schemeClr val="accent1"/>
                </a:solidFill>
                <a:effectLst/>
              </a:rPr>
              <a:t>Prima differenziare </a:t>
            </a:r>
            <a:r>
              <a:rPr lang="tr-TR" sz="1000" i="0" dirty="0">
                <a:solidFill>
                  <a:schemeClr val="accent1"/>
                </a:solidFill>
                <a:effectLst/>
              </a:rPr>
              <a:t>- </a:t>
            </a:r>
            <a:r>
              <a:rPr lang="en-US" sz="1000" i="0" dirty="0">
                <a:solidFill>
                  <a:schemeClr val="accent1"/>
                </a:solidFill>
                <a:effectLst/>
              </a:rPr>
              <a:t>poi negoziare </a:t>
            </a:r>
            <a:r>
              <a:rPr lang="sl-SI" sz="1000" i="0" dirty="0" err="1">
                <a:solidFill>
                  <a:schemeClr val="accent1"/>
                </a:solidFill>
                <a:effectLst/>
              </a:rPr>
              <a:t>con la </a:t>
            </a:r>
            <a:r>
              <a:rPr lang="sl-SI" sz="1000" i="1" dirty="0">
                <a:solidFill>
                  <a:schemeClr val="accent1"/>
                </a:solidFill>
                <a:latin typeface="Raleway "/>
              </a:rPr>
              <a:t>strategia</a:t>
            </a:r>
            <a:r>
              <a:rPr lang="en-US" sz="1000" i="0" dirty="0">
                <a:solidFill>
                  <a:schemeClr val="accent1"/>
                </a:solidFill>
                <a:effectLst/>
              </a:rPr>
              <a:t> di negoziazione BATNA  </a:t>
            </a:r>
            <a:endParaRPr lang="sl-SI" sz="1000" dirty="0">
              <a:solidFill>
                <a:schemeClr val="accent1"/>
              </a:solidFill>
            </a:endParaRPr>
          </a:p>
        </p:txBody>
      </p:sp>
      <p:pic>
        <p:nvPicPr>
          <p:cNvPr id="3" name="Çevrimiçi Medya 2" title="First Differentiate Then Negotiate I BATNA Negotiation Strategy">
            <a:hlinkClick r:id="" action="ppaction://media"/>
            <a:extLst>
              <a:ext uri="{FF2B5EF4-FFF2-40B4-BE49-F238E27FC236}">
                <a16:creationId xmlns:a16="http://schemas.microsoft.com/office/drawing/2014/main" id="{E2C590BB-B5C8-3A01-315F-BC0E097E53A1}"/>
              </a:ext>
            </a:extLst>
          </p:cNvPr>
          <p:cNvPicPr>
            <a:picLocks noRot="1" noChangeAspect="1"/>
          </p:cNvPicPr>
          <p:nvPr>
            <a:videoFile r:link="rId1"/>
          </p:nvPr>
        </p:nvPicPr>
        <p:blipFill>
          <a:blip r:embed="rId4"/>
          <a:stretch>
            <a:fillRect/>
          </a:stretch>
        </p:blipFill>
        <p:spPr>
          <a:xfrm>
            <a:off x="7832083" y="3397968"/>
            <a:ext cx="4022460" cy="2270913"/>
          </a:xfrm>
          <a:prstGeom prst="rect">
            <a:avLst/>
          </a:prstGeom>
        </p:spPr>
      </p:pic>
      <p:sp>
        <p:nvSpPr>
          <p:cNvPr id="10" name="Rettangolo con angoli arrotondati 12">
            <a:extLst>
              <a:ext uri="{FF2B5EF4-FFF2-40B4-BE49-F238E27FC236}">
                <a16:creationId xmlns:a16="http://schemas.microsoft.com/office/drawing/2014/main" id="{8A44E36F-29B5-6402-AF25-12270D4D39CB}"/>
              </a:ext>
            </a:extLst>
          </p:cNvPr>
          <p:cNvSpPr/>
          <p:nvPr/>
        </p:nvSpPr>
        <p:spPr>
          <a:xfrm>
            <a:off x="8602862" y="1986042"/>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n-US" sz="1200" b="0" i="0" dirty="0">
                <a:solidFill>
                  <a:srgbClr val="131313"/>
                </a:solidFill>
                <a:effectLst/>
              </a:rPr>
              <a:t>In questo video, imparerete i preziosi segreti su come praticare la migliore alternativa all'accordo negoziato (BATNA).</a:t>
            </a:r>
            <a:endParaRPr lang="en-GB" sz="1200" dirty="0">
              <a:solidFill>
                <a:schemeClr val="accent1"/>
              </a:solidFill>
            </a:endParaRPr>
          </a:p>
        </p:txBody>
      </p:sp>
      <p:sp>
        <p:nvSpPr>
          <p:cNvPr id="11" name="Freccia in giù 2">
            <a:extLst>
              <a:ext uri="{FF2B5EF4-FFF2-40B4-BE49-F238E27FC236}">
                <a16:creationId xmlns:a16="http://schemas.microsoft.com/office/drawing/2014/main" id="{BD8BA953-6FB0-0EE8-7044-F70ED404F40B}"/>
              </a:ext>
            </a:extLst>
          </p:cNvPr>
          <p:cNvSpPr/>
          <p:nvPr/>
        </p:nvSpPr>
        <p:spPr>
          <a:xfrm>
            <a:off x="9843313" y="3007376"/>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Tree>
    <p:extLst>
      <p:ext uri="{BB962C8B-B14F-4D97-AF65-F5344CB8AC3E}">
        <p14:creationId xmlns:p14="http://schemas.microsoft.com/office/powerpoint/2010/main" val="262571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a:extLst>
              <a:ext uri="{FF2B5EF4-FFF2-40B4-BE49-F238E27FC236}">
                <a16:creationId xmlns:a16="http://schemas.microsoft.com/office/drawing/2014/main" id="{0491FF46-CE3C-4514-46F9-5C640FCDC843}"/>
              </a:ext>
            </a:extLst>
          </p:cNvPr>
          <p:cNvGraphicFramePr/>
          <p:nvPr>
            <p:extLst>
              <p:ext uri="{D42A27DB-BD31-4B8C-83A1-F6EECF244321}">
                <p14:modId xmlns:p14="http://schemas.microsoft.com/office/powerpoint/2010/main" val="905977055"/>
              </p:ext>
            </p:extLst>
          </p:nvPr>
        </p:nvGraphicFramePr>
        <p:xfrm>
          <a:off x="559220" y="1145309"/>
          <a:ext cx="10136490" cy="484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etin kutusu 3">
            <a:extLst>
              <a:ext uri="{FF2B5EF4-FFF2-40B4-BE49-F238E27FC236}">
                <a16:creationId xmlns:a16="http://schemas.microsoft.com/office/drawing/2014/main" id="{F07E45CD-13A4-DD97-0660-A6AA6D6F3A76}"/>
              </a:ext>
            </a:extLst>
          </p:cNvPr>
          <p:cNvSpPr txBox="1"/>
          <p:nvPr/>
        </p:nvSpPr>
        <p:spPr>
          <a:xfrm>
            <a:off x="280160" y="323590"/>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Strategie  di negoziazione per il successo aziendale 1/3 </a:t>
            </a:r>
          </a:p>
        </p:txBody>
      </p:sp>
    </p:spTree>
    <p:extLst>
      <p:ext uri="{BB962C8B-B14F-4D97-AF65-F5344CB8AC3E}">
        <p14:creationId xmlns:p14="http://schemas.microsoft.com/office/powerpoint/2010/main" val="26134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6EA38-2B6F-74B7-166A-0C9C132B599D}"/>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2E673C06-97C6-816F-3728-43D2C6910269}"/>
              </a:ext>
            </a:extLst>
          </p:cNvPr>
          <p:cNvSpPr txBox="1"/>
          <p:nvPr/>
        </p:nvSpPr>
        <p:spPr>
          <a:xfrm>
            <a:off x="298508" y="1588720"/>
            <a:ext cx="11408849" cy="1077218"/>
          </a:xfrm>
          <a:prstGeom prst="rect">
            <a:avLst/>
          </a:prstGeom>
          <a:noFill/>
        </p:spPr>
        <p:txBody>
          <a:bodyPr wrap="square">
            <a:spAutoFit/>
          </a:bodyPr>
          <a:lstStyle/>
          <a:p>
            <a:pPr algn="just" defTabSz="457200">
              <a:spcBef>
                <a:spcPts val="600"/>
              </a:spcBef>
              <a:spcAft>
                <a:spcPts val="600"/>
              </a:spcAft>
            </a:pPr>
            <a:r>
              <a:rPr lang="en-GB" sz="1600" dirty="0">
                <a:solidFill>
                  <a:prstClr val="black"/>
                </a:solidFill>
                <a:ea typeface="Noto Sans" panose="020B0502040504020204" pitchFamily="34" charset="0"/>
                <a:cs typeface="Noto Sans" panose="020B0502040504020204" pitchFamily="34" charset="0"/>
              </a:rPr>
              <a:t>Durante la maggior parte delle trattative, i </a:t>
            </a:r>
            <a:r>
              <a:rPr lang="en-GB" sz="1600" b="1" dirty="0">
                <a:solidFill>
                  <a:prstClr val="black"/>
                </a:solidFill>
                <a:ea typeface="Noto Sans" panose="020B0502040504020204" pitchFamily="34" charset="0"/>
                <a:cs typeface="Noto Sans" panose="020B0502040504020204" pitchFamily="34" charset="0"/>
              </a:rPr>
              <a:t>negoziatori non solo impiegano strategie, ma utilizzano anche metodi di negoziazione</a:t>
            </a:r>
            <a:r>
              <a:rPr lang="en-GB" sz="1600" dirty="0">
                <a:solidFill>
                  <a:prstClr val="black"/>
                </a:solidFill>
                <a:ea typeface="Noto Sans" panose="020B0502040504020204" pitchFamily="34" charset="0"/>
                <a:cs typeface="Noto Sans" panose="020B0502040504020204" pitchFamily="34" charset="0"/>
              </a:rPr>
              <a:t>. È importante che tutti i negoziatori ne siano consapevoli. È fondamentale impiegare queste strategie in modo efficiente, ma anche affrontarle direttamente quando vengono impiegate contro un negoziatore. I metodi vengono impiegati soprattutto per ottenere un vantaggio sulla controparte.</a:t>
            </a:r>
          </a:p>
        </p:txBody>
      </p:sp>
      <p:sp>
        <p:nvSpPr>
          <p:cNvPr id="4" name="Metin kutusu 3">
            <a:extLst>
              <a:ext uri="{FF2B5EF4-FFF2-40B4-BE49-F238E27FC236}">
                <a16:creationId xmlns:a16="http://schemas.microsoft.com/office/drawing/2014/main" id="{722D711A-79A2-C6BB-4451-6A87C0A06D60}"/>
              </a:ext>
            </a:extLst>
          </p:cNvPr>
          <p:cNvSpPr txBox="1"/>
          <p:nvPr/>
        </p:nvSpPr>
        <p:spPr>
          <a:xfrm>
            <a:off x="391575" y="2821446"/>
            <a:ext cx="7647270" cy="3293209"/>
          </a:xfrm>
          <a:prstGeom prst="rect">
            <a:avLst/>
          </a:prstGeom>
          <a:noFill/>
        </p:spPr>
        <p:txBody>
          <a:bodyPr wrap="square" lIns="91440" tIns="45720" rIns="91440" bIns="45720" anchor="t">
            <a:spAutoFit/>
          </a:bodyPr>
          <a:lstStyle/>
          <a:p>
            <a:pPr lvl="0" algn="just" defTabSz="457200"/>
            <a:r>
              <a:rPr lang="tr-TR" sz="1600" b="1" dirty="0" err="1">
                <a:solidFill>
                  <a:schemeClr val="bg1">
                    <a:lumMod val="75000"/>
                  </a:schemeClr>
                </a:solidFill>
                <a:ea typeface="Noto Sans"/>
                <a:cs typeface="Noto Sans"/>
              </a:rPr>
              <a:t>Strategie di negoziazione</a:t>
            </a:r>
            <a:endParaRPr lang="tr-TR" sz="1600" dirty="0">
              <a:solidFill>
                <a:schemeClr val="bg1">
                  <a:lumMod val="75000"/>
                </a:schemeClr>
              </a:solidFill>
              <a:highlight>
                <a:srgbClr val="FFFF00"/>
              </a:highlight>
              <a:ea typeface="Noto Sans"/>
              <a:cs typeface="Noto Sans"/>
            </a:endParaRPr>
          </a:p>
          <a:p>
            <a:pPr algn="just" defTabSz="457200"/>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it-IT" sz="1600" b="1" dirty="0" err="1">
                <a:solidFill>
                  <a:prstClr val="black"/>
                </a:solidFill>
                <a:ea typeface="Noto Sans"/>
                <a:cs typeface="Noto Sans"/>
              </a:rPr>
              <a:t>Nibbling</a:t>
            </a:r>
            <a:r>
              <a:rPr lang="tr-TR" sz="1600" b="1" dirty="0">
                <a:solidFill>
                  <a:prstClr val="black"/>
                </a:solidFill>
                <a:ea typeface="Noto Sans"/>
                <a:cs typeface="Noto Sans"/>
              </a:rPr>
              <a:t>: </a:t>
            </a:r>
            <a:r>
              <a:rPr lang="tr-TR" sz="1600" dirty="0">
                <a:solidFill>
                  <a:prstClr val="black"/>
                </a:solidFill>
                <a:ea typeface="Noto Sans"/>
                <a:cs typeface="Noto Sans"/>
              </a:rPr>
              <a:t>Il nibble o anche chiamato add-on è una delle tattiche più popolari tra i venditori. </a:t>
            </a:r>
            <a:r>
              <a:rPr lang="tr-TR" sz="1600" dirty="0" err="1">
                <a:solidFill>
                  <a:prstClr val="black"/>
                </a:solidFill>
                <a:ea typeface="Noto Sans"/>
                <a:cs typeface="Noto Sans"/>
              </a:rPr>
              <a:t>Si usa dopo aver concluso </a:t>
            </a:r>
            <a:r>
              <a:rPr lang="tr-TR" sz="1600" dirty="0">
                <a:solidFill>
                  <a:prstClr val="black"/>
                </a:solidFill>
                <a:ea typeface="Noto Sans"/>
                <a:cs typeface="Noto Sans"/>
              </a:rPr>
              <a:t>un </a:t>
            </a:r>
            <a:r>
              <a:rPr lang="tr-TR" sz="1600" dirty="0" err="1">
                <a:solidFill>
                  <a:prstClr val="black"/>
                </a:solidFill>
                <a:ea typeface="Noto Sans"/>
                <a:cs typeface="Noto Sans"/>
              </a:rPr>
              <a:t>accordo</a:t>
            </a:r>
            <a:r>
              <a:rPr lang="tr-TR" sz="1600" dirty="0">
                <a:solidFill>
                  <a:prstClr val="black"/>
                </a:solidFill>
                <a:ea typeface="Noto Sans"/>
                <a:cs typeface="Noto Sans"/>
              </a:rPr>
              <a:t>. </a:t>
            </a:r>
            <a:r>
              <a:rPr lang="tr-TR" sz="1600" dirty="0" err="1">
                <a:solidFill>
                  <a:prstClr val="black"/>
                </a:solidFill>
                <a:ea typeface="Noto Sans"/>
                <a:cs typeface="Noto Sans"/>
              </a:rPr>
              <a:t>La tattica è chiamata </a:t>
            </a:r>
            <a:r>
              <a:rPr lang="tr-TR" sz="1600" dirty="0">
                <a:solidFill>
                  <a:prstClr val="black"/>
                </a:solidFill>
                <a:ea typeface="Noto Sans"/>
                <a:cs typeface="Noto Sans"/>
              </a:rPr>
              <a:t>add-on </a:t>
            </a:r>
            <a:r>
              <a:rPr lang="tr-TR" sz="1600" dirty="0" err="1">
                <a:solidFill>
                  <a:prstClr val="black"/>
                </a:solidFill>
                <a:ea typeface="Noto Sans"/>
                <a:cs typeface="Noto Sans"/>
              </a:rPr>
              <a:t>a causa </a:t>
            </a:r>
            <a:r>
              <a:rPr lang="tr-TR" sz="1600" dirty="0">
                <a:solidFill>
                  <a:prstClr val="black"/>
                </a:solidFill>
                <a:ea typeface="Noto Sans"/>
                <a:cs typeface="Noto Sans"/>
              </a:rPr>
              <a:t>di una </a:t>
            </a:r>
            <a:r>
              <a:rPr lang="tr-TR" sz="1600" dirty="0" err="1">
                <a:solidFill>
                  <a:prstClr val="black"/>
                </a:solidFill>
                <a:ea typeface="Noto Sans"/>
                <a:cs typeface="Noto Sans"/>
              </a:rPr>
              <a:t>voce di costo aggiuntiva che </a:t>
            </a:r>
            <a:r>
              <a:rPr lang="tr-TR" sz="1600" dirty="0">
                <a:solidFill>
                  <a:prstClr val="black"/>
                </a:solidFill>
                <a:ea typeface="Noto Sans"/>
                <a:cs typeface="Noto Sans"/>
              </a:rPr>
              <a:t>viene </a:t>
            </a:r>
            <a:r>
              <a:rPr lang="tr-TR" sz="1600" dirty="0" err="1">
                <a:solidFill>
                  <a:prstClr val="black"/>
                </a:solidFill>
                <a:ea typeface="Noto Sans"/>
                <a:cs typeface="Noto Sans"/>
              </a:rPr>
              <a:t>aggiunta all'accordo</a:t>
            </a:r>
            <a:r>
              <a:rPr lang="tr-TR" sz="1600" dirty="0">
                <a:solidFill>
                  <a:prstClr val="black"/>
                </a:solidFill>
                <a:ea typeface="Noto Sans"/>
                <a:cs typeface="Noto Sans"/>
              </a:rPr>
              <a:t>; </a:t>
            </a:r>
            <a:r>
              <a:rPr lang="tr-TR" sz="1600" dirty="0" err="1">
                <a:solidFill>
                  <a:prstClr val="black"/>
                </a:solidFill>
                <a:ea typeface="Noto Sans"/>
                <a:cs typeface="Noto Sans"/>
              </a:rPr>
              <a:t>ad esempio</a:t>
            </a:r>
            <a:r>
              <a:rPr lang="tr-TR" sz="1600" dirty="0">
                <a:solidFill>
                  <a:prstClr val="black"/>
                </a:solidFill>
                <a:ea typeface="Noto Sans"/>
                <a:cs typeface="Noto Sans"/>
              </a:rPr>
              <a:t>, </a:t>
            </a:r>
            <a:r>
              <a:rPr lang="tr-TR" sz="1600" dirty="0" err="1">
                <a:solidFill>
                  <a:prstClr val="black"/>
                </a:solidFill>
                <a:ea typeface="Noto Sans"/>
                <a:cs typeface="Noto Sans"/>
              </a:rPr>
              <a:t>il prezzo </a:t>
            </a:r>
            <a:r>
              <a:rPr lang="tr-TR" sz="1600" dirty="0">
                <a:solidFill>
                  <a:prstClr val="black"/>
                </a:solidFill>
                <a:ea typeface="Noto Sans"/>
                <a:cs typeface="Noto Sans"/>
              </a:rPr>
              <a:t>è stato </a:t>
            </a:r>
            <a:r>
              <a:rPr lang="tr-TR" sz="1600" dirty="0" err="1">
                <a:solidFill>
                  <a:prstClr val="black"/>
                </a:solidFill>
                <a:ea typeface="Noto Sans"/>
                <a:cs typeface="Noto Sans"/>
              </a:rPr>
              <a:t>concordato su </a:t>
            </a:r>
            <a:r>
              <a:rPr lang="tr-TR" sz="1600" dirty="0">
                <a:solidFill>
                  <a:prstClr val="black"/>
                </a:solidFill>
                <a:ea typeface="Noto Sans"/>
                <a:cs typeface="Noto Sans"/>
              </a:rPr>
              <a:t>1.000 dollari, ma </a:t>
            </a:r>
            <a:r>
              <a:rPr lang="tr-TR" sz="1600" dirty="0" err="1">
                <a:solidFill>
                  <a:prstClr val="black"/>
                </a:solidFill>
                <a:ea typeface="Noto Sans"/>
                <a:cs typeface="Noto Sans"/>
              </a:rPr>
              <a:t>improvvisamente si viene a sapere che è necessario aggiungere </a:t>
            </a:r>
            <a:r>
              <a:rPr lang="tr-TR" sz="1600" dirty="0">
                <a:solidFill>
                  <a:prstClr val="black"/>
                </a:solidFill>
                <a:ea typeface="Noto Sans"/>
                <a:cs typeface="Noto Sans"/>
              </a:rPr>
              <a:t>50 dollari </a:t>
            </a:r>
            <a:r>
              <a:rPr lang="tr-TR" sz="1600" dirty="0" err="1">
                <a:solidFill>
                  <a:prstClr val="black"/>
                </a:solidFill>
                <a:ea typeface="Noto Sans"/>
                <a:cs typeface="Noto Sans"/>
              </a:rPr>
              <a:t>per la consegna e </a:t>
            </a:r>
            <a:r>
              <a:rPr lang="tr-TR" sz="1600" dirty="0">
                <a:solidFill>
                  <a:prstClr val="black"/>
                </a:solidFill>
                <a:ea typeface="Noto Sans"/>
                <a:cs typeface="Noto Sans"/>
              </a:rPr>
              <a:t>70 dollari </a:t>
            </a:r>
            <a:r>
              <a:rPr lang="tr-TR" sz="1600" dirty="0" err="1">
                <a:solidFill>
                  <a:prstClr val="black"/>
                </a:solidFill>
                <a:ea typeface="Noto Sans"/>
                <a:cs typeface="Noto Sans"/>
              </a:rPr>
              <a:t>per l'installazione</a:t>
            </a:r>
            <a:r>
              <a:rPr lang="tr-TR" sz="1600" dirty="0">
                <a:solidFill>
                  <a:prstClr val="black"/>
                </a:solidFill>
                <a:ea typeface="Noto Sans"/>
                <a:cs typeface="Noto Sans"/>
              </a:rPr>
              <a:t>. </a:t>
            </a:r>
          </a:p>
          <a:p>
            <a:pPr algn="just" defTabSz="457200"/>
            <a:r>
              <a:rPr lang="en-US" sz="1600" b="1" dirty="0" err="1">
                <a:solidFill>
                  <a:prstClr val="black"/>
                </a:solidFill>
                <a:ea typeface="Noto Sans"/>
                <a:cs typeface="Noto Sans"/>
              </a:rPr>
              <a:t>L'uso</a:t>
            </a:r>
            <a:r>
              <a:rPr lang="en-US" sz="1600" b="1" dirty="0">
                <a:solidFill>
                  <a:prstClr val="black"/>
                </a:solidFill>
                <a:ea typeface="Noto Sans"/>
                <a:cs typeface="Noto Sans"/>
              </a:rPr>
              <a:t> di un'autorità superiore</a:t>
            </a:r>
            <a:r>
              <a:rPr lang="tr-TR" sz="1600" b="1" dirty="0">
                <a:solidFill>
                  <a:prstClr val="black"/>
                </a:solidFill>
                <a:ea typeface="Noto Sans"/>
                <a:cs typeface="Noto Sans"/>
              </a:rPr>
              <a:t>: </a:t>
            </a:r>
            <a:r>
              <a:rPr lang="en-US" sz="1600" dirty="0">
                <a:solidFill>
                  <a:prstClr val="black"/>
                </a:solidFill>
                <a:ea typeface="Noto Sans"/>
                <a:cs typeface="Noto Sans"/>
              </a:rPr>
              <a:t>Durante la negoziazione, un negoziatore può negoziare solo su alcune questioni e il suo potere negoziale è limitato da un'autorità superiore. Non può rivelare alcune informazioni perché vanno oltre il limite delle sue competenze. Deve fare appello all'autorità che può prendere le decisioni finali.</a:t>
            </a:r>
            <a:endParaRPr lang="tr-TR" sz="1600" dirty="0">
              <a:solidFill>
                <a:prstClr val="black"/>
              </a:solidFill>
              <a:ea typeface="Noto Sans"/>
              <a:cs typeface="Noto Sans"/>
            </a:endParaRPr>
          </a:p>
        </p:txBody>
      </p:sp>
      <p:pic>
        <p:nvPicPr>
          <p:cNvPr id="5" name="Resim 4" descr="grafik, sanat, çizgi film içeren bir resim&#10;&#10;Açıklama otomatik olarak oluşturuldu">
            <a:extLst>
              <a:ext uri="{FF2B5EF4-FFF2-40B4-BE49-F238E27FC236}">
                <a16:creationId xmlns:a16="http://schemas.microsoft.com/office/drawing/2014/main" id="{00FAA18F-612D-7560-8464-00D3CCBAC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0352" y="885839"/>
            <a:ext cx="9693392" cy="5452533"/>
          </a:xfrm>
          <a:prstGeom prst="rect">
            <a:avLst/>
          </a:prstGeom>
        </p:spPr>
      </p:pic>
      <p:sp>
        <p:nvSpPr>
          <p:cNvPr id="7" name="Metin kutusu 6">
            <a:extLst>
              <a:ext uri="{FF2B5EF4-FFF2-40B4-BE49-F238E27FC236}">
                <a16:creationId xmlns:a16="http://schemas.microsoft.com/office/drawing/2014/main" id="{03644E48-C065-BCC3-2CC7-C12C173EC921}"/>
              </a:ext>
            </a:extLst>
          </p:cNvPr>
          <p:cNvSpPr txBox="1"/>
          <p:nvPr/>
        </p:nvSpPr>
        <p:spPr>
          <a:xfrm>
            <a:off x="5899746" y="5023059"/>
            <a:ext cx="6966856"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Istockphoto.com</a:t>
            </a:r>
          </a:p>
        </p:txBody>
      </p:sp>
      <p:sp>
        <p:nvSpPr>
          <p:cNvPr id="2" name="Metin kutusu 3">
            <a:extLst>
              <a:ext uri="{FF2B5EF4-FFF2-40B4-BE49-F238E27FC236}">
                <a16:creationId xmlns:a16="http://schemas.microsoft.com/office/drawing/2014/main" id="{4745EAEE-9DB3-AF84-690D-40D0858D91B4}"/>
              </a:ext>
            </a:extLst>
          </p:cNvPr>
          <p:cNvSpPr txBox="1"/>
          <p:nvPr/>
        </p:nvSpPr>
        <p:spPr>
          <a:xfrm>
            <a:off x="206269" y="514703"/>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Strategie  di negoziazione per il successo aziendale 2/3 </a:t>
            </a:r>
          </a:p>
        </p:txBody>
      </p:sp>
    </p:spTree>
    <p:extLst>
      <p:ext uri="{BB962C8B-B14F-4D97-AF65-F5344CB8AC3E}">
        <p14:creationId xmlns:p14="http://schemas.microsoft.com/office/powerpoint/2010/main" val="279324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62C091C3-8A1A-4366-90C0-47BD3B7E4E62}"/>
              </a:ext>
            </a:extLst>
          </p:cNvPr>
          <p:cNvSpPr txBox="1"/>
          <p:nvPr/>
        </p:nvSpPr>
        <p:spPr>
          <a:xfrm>
            <a:off x="324362" y="2075231"/>
            <a:ext cx="7292493" cy="830997"/>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Il potere della legittimità: </a:t>
            </a:r>
            <a:r>
              <a:rPr lang="en-GB" sz="1600" dirty="0">
                <a:solidFill>
                  <a:prstClr val="black"/>
                </a:solidFill>
                <a:ea typeface="Noto Sans" panose="020B0502040504020204" pitchFamily="34" charset="0"/>
                <a:cs typeface="Noto Sans" panose="020B0502040504020204" pitchFamily="34" charset="0"/>
              </a:rPr>
              <a:t>Il potere del negoziatore aumenta quando utilizza gli standard di legittimità per persuadere gli altri. È sempre utile preparare i documenti che definiscono ciò che entra e ciò che resta fuori.</a:t>
            </a:r>
          </a:p>
        </p:txBody>
      </p:sp>
      <p:sp>
        <p:nvSpPr>
          <p:cNvPr id="6" name="Metin kutusu 5">
            <a:extLst>
              <a:ext uri="{FF2B5EF4-FFF2-40B4-BE49-F238E27FC236}">
                <a16:creationId xmlns:a16="http://schemas.microsoft.com/office/drawing/2014/main" id="{DA2DF39C-AECE-DC80-AD49-51478D0C7B41}"/>
              </a:ext>
            </a:extLst>
          </p:cNvPr>
          <p:cNvSpPr txBox="1"/>
          <p:nvPr/>
        </p:nvSpPr>
        <p:spPr>
          <a:xfrm>
            <a:off x="324362" y="3225804"/>
            <a:ext cx="7292494" cy="1323439"/>
          </a:xfrm>
          <a:prstGeom prst="rect">
            <a:avLst/>
          </a:prstGeom>
          <a:noFill/>
        </p:spPr>
        <p:txBody>
          <a:bodyPr wrap="square">
            <a:spAutoFit/>
          </a:bodyPr>
          <a:lstStyle/>
          <a:p>
            <a:pPr algn="just" defTabSz="457200"/>
            <a:r>
              <a:rPr lang="en-GB" sz="1600" dirty="0">
                <a:solidFill>
                  <a:prstClr val="black"/>
                </a:solidFill>
                <a:ea typeface="Noto Sans" panose="020B0502040504020204" pitchFamily="34" charset="0"/>
                <a:cs typeface="Noto Sans" panose="020B0502040504020204" pitchFamily="34" charset="0"/>
              </a:rPr>
              <a:t>Anche </a:t>
            </a:r>
            <a:r>
              <a:rPr lang="en-GB" sz="1600" b="1" dirty="0">
                <a:solidFill>
                  <a:prstClr val="black"/>
                </a:solidFill>
                <a:ea typeface="Noto Sans" panose="020B0502040504020204" pitchFamily="34" charset="0"/>
                <a:cs typeface="Noto Sans" panose="020B0502040504020204" pitchFamily="34" charset="0"/>
              </a:rPr>
              <a:t>il potere di andarsene </a:t>
            </a:r>
            <a:r>
              <a:rPr lang="en-GB" sz="1600" dirty="0">
                <a:solidFill>
                  <a:prstClr val="black"/>
                </a:solidFill>
                <a:ea typeface="Noto Sans" panose="020B0502040504020204" pitchFamily="34" charset="0"/>
                <a:cs typeface="Noto Sans" panose="020B0502040504020204" pitchFamily="34" charset="0"/>
              </a:rPr>
              <a:t>è una delle tattiche più diffuse nelle trattative commerciali. Tuttavia, i negoziatori devono fare molta attenzione nell'applicare questa tattica, perché può anche interrompere immediatamente l'intero processo negoziale. L'errore più grande nelle trattative è quando un negoziatore si scopre attaccato alla trattativa e non ha nulla con cui lavorare.</a:t>
            </a:r>
          </a:p>
        </p:txBody>
      </p:sp>
      <p:pic>
        <p:nvPicPr>
          <p:cNvPr id="3" name="Resim 2" descr="grafik, çizgi film, ekran görüntüsü içeren bir resim&#10;&#10;Açıklama otomatik olarak oluşturuldu">
            <a:extLst>
              <a:ext uri="{FF2B5EF4-FFF2-40B4-BE49-F238E27FC236}">
                <a16:creationId xmlns:a16="http://schemas.microsoft.com/office/drawing/2014/main" id="{85E27918-023A-2025-4DA4-17B47738E480}"/>
              </a:ext>
            </a:extLst>
          </p:cNvPr>
          <p:cNvPicPr>
            <a:picLocks noChangeAspect="1"/>
          </p:cNvPicPr>
          <p:nvPr/>
        </p:nvPicPr>
        <p:blipFill>
          <a:blip r:embed="rId2">
            <a:extLst>
              <a:ext uri="{28A0092B-C50C-407E-A947-70E740481C1C}">
                <a14:useLocalDpi xmlns:a14="http://schemas.microsoft.com/office/drawing/2010/main" val="0"/>
              </a:ext>
            </a:extLst>
          </a:blip>
          <a:srcRect l="31325" t="1512" r="2242" b="20115"/>
          <a:stretch/>
        </p:blipFill>
        <p:spPr>
          <a:xfrm>
            <a:off x="7400040" y="-56270"/>
            <a:ext cx="8099537" cy="5374824"/>
          </a:xfrm>
          <a:prstGeom prst="rect">
            <a:avLst/>
          </a:prstGeom>
        </p:spPr>
      </p:pic>
      <p:sp>
        <p:nvSpPr>
          <p:cNvPr id="7" name="Metin kutusu 6">
            <a:extLst>
              <a:ext uri="{FF2B5EF4-FFF2-40B4-BE49-F238E27FC236}">
                <a16:creationId xmlns:a16="http://schemas.microsoft.com/office/drawing/2014/main" id="{9804DD36-2EFB-FC86-7C6F-8B2EC173A1E9}"/>
              </a:ext>
            </a:extLst>
          </p:cNvPr>
          <p:cNvSpPr txBox="1"/>
          <p:nvPr/>
        </p:nvSpPr>
        <p:spPr>
          <a:xfrm>
            <a:off x="5902010" y="5232120"/>
            <a:ext cx="7963988"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Istockphoto.com</a:t>
            </a:r>
          </a:p>
        </p:txBody>
      </p:sp>
      <p:sp>
        <p:nvSpPr>
          <p:cNvPr id="2" name="Metin kutusu 3">
            <a:extLst>
              <a:ext uri="{FF2B5EF4-FFF2-40B4-BE49-F238E27FC236}">
                <a16:creationId xmlns:a16="http://schemas.microsoft.com/office/drawing/2014/main" id="{229EE748-6603-DF82-ECF4-80ED31A6AB9A}"/>
              </a:ext>
            </a:extLst>
          </p:cNvPr>
          <p:cNvSpPr txBox="1"/>
          <p:nvPr/>
        </p:nvSpPr>
        <p:spPr>
          <a:xfrm>
            <a:off x="215696" y="505276"/>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Strategie  di negoziazione per il successo aziendale 3/3 </a:t>
            </a:r>
          </a:p>
        </p:txBody>
      </p:sp>
    </p:spTree>
    <p:extLst>
      <p:ext uri="{BB962C8B-B14F-4D97-AF65-F5344CB8AC3E}">
        <p14:creationId xmlns:p14="http://schemas.microsoft.com/office/powerpoint/2010/main" val="3649739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50918-9008-F4A1-DD77-E9BF7E2B6669}"/>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B1FD9C1C-A812-A39C-CA23-F97822C95402}"/>
              </a:ext>
            </a:extLst>
          </p:cNvPr>
          <p:cNvSpPr>
            <a:spLocks noGrp="1"/>
          </p:cNvSpPr>
          <p:nvPr>
            <p:ph type="title"/>
          </p:nvPr>
        </p:nvSpPr>
        <p:spPr>
          <a:xfrm>
            <a:off x="290762" y="335924"/>
            <a:ext cx="11610475" cy="959822"/>
          </a:xfrm>
        </p:spPr>
        <p:txBody>
          <a:bodyPr>
            <a:normAutofit/>
          </a:bodyPr>
          <a:lstStyle/>
          <a:p>
            <a:r>
              <a:rPr lang="en-US" sz="3400" b="1" dirty="0"/>
              <a:t>2°: </a:t>
            </a:r>
            <a:r>
              <a:rPr lang="tr-TR" sz="3400" b="1" dirty="0"/>
              <a:t>Costruire e coltivare il partenariato strategico </a:t>
            </a:r>
            <a:r>
              <a:rPr lang="en-US" sz="3400" b="1" dirty="0"/>
              <a:t>- 1/2</a:t>
            </a:r>
          </a:p>
        </p:txBody>
      </p:sp>
      <p:sp>
        <p:nvSpPr>
          <p:cNvPr id="2" name="CasellaDiTesto 1">
            <a:extLst>
              <a:ext uri="{FF2B5EF4-FFF2-40B4-BE49-F238E27FC236}">
                <a16:creationId xmlns:a16="http://schemas.microsoft.com/office/drawing/2014/main" id="{52935053-2690-744B-582B-3094C6BB8668}"/>
              </a:ext>
            </a:extLst>
          </p:cNvPr>
          <p:cNvSpPr txBox="1"/>
          <p:nvPr/>
        </p:nvSpPr>
        <p:spPr>
          <a:xfrm>
            <a:off x="290762" y="1519724"/>
            <a:ext cx="10610461" cy="915443"/>
          </a:xfrm>
          <a:prstGeom prst="rect">
            <a:avLst/>
          </a:prstGeom>
          <a:noFill/>
        </p:spPr>
        <p:txBody>
          <a:bodyPr wrap="square" rtlCol="0">
            <a:spAutoFit/>
          </a:bodyPr>
          <a:lstStyle/>
          <a:p>
            <a:pPr>
              <a:lnSpc>
                <a:spcPct val="150000"/>
              </a:lnSpc>
            </a:pPr>
            <a:r>
              <a:rPr lang="en-US" b="1" dirty="0">
                <a:solidFill>
                  <a:schemeClr val="bg1"/>
                </a:solidFill>
              </a:rPr>
              <a:t>INTRODUZIONE </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AAA078A1-67A5-DE6A-9EE1-2E399542E538}"/>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DA8A0EC-8024-4BB5-D35E-4812536436BE}"/>
              </a:ext>
            </a:extLst>
          </p:cNvPr>
          <p:cNvSpPr txBox="1"/>
          <p:nvPr/>
        </p:nvSpPr>
        <p:spPr>
          <a:xfrm>
            <a:off x="290762" y="2118125"/>
            <a:ext cx="10856497" cy="2246769"/>
          </a:xfrm>
          <a:prstGeom prst="rect">
            <a:avLst/>
          </a:prstGeom>
          <a:noFill/>
        </p:spPr>
        <p:txBody>
          <a:bodyPr wrap="square" lIns="91440" tIns="45720" rIns="91440" bIns="45720" anchor="t">
            <a:spAutoFit/>
          </a:bodyPr>
          <a:lstStyle/>
          <a:p>
            <a:pPr algn="just"/>
            <a:r>
              <a:rPr lang="en-US" dirty="0">
                <a:solidFill>
                  <a:schemeClr val="accent1"/>
                </a:solidFill>
              </a:rPr>
              <a:t>Questa </a:t>
            </a:r>
            <a:r>
              <a:rPr lang="tr-TR" dirty="0" err="1">
                <a:solidFill>
                  <a:schemeClr val="accent1"/>
                </a:solidFill>
              </a:rPr>
              <a:t>unità </a:t>
            </a:r>
            <a:r>
              <a:rPr lang="en-US" dirty="0">
                <a:solidFill>
                  <a:schemeClr val="accent1"/>
                </a:solidFill>
              </a:rPr>
              <a:t>fornisce le competenze e le strategie essenziali per raggiungere il successo aziendale attraverso la </a:t>
            </a:r>
            <a:r>
              <a:rPr lang="en-US" dirty="0" err="1">
                <a:solidFill>
                  <a:schemeClr val="accent1"/>
                </a:solidFill>
              </a:rPr>
              <a:t>costruzione </a:t>
            </a:r>
            <a:r>
              <a:rPr lang="en-US" dirty="0">
                <a:solidFill>
                  <a:schemeClr val="accent1"/>
                </a:solidFill>
              </a:rPr>
              <a:t>e la coltivazione di partnership strategiche. </a:t>
            </a:r>
            <a:endParaRPr lang="tr-TR" dirty="0">
              <a:solidFill>
                <a:schemeClr val="accent1"/>
              </a:solidFill>
            </a:endParaRPr>
          </a:p>
          <a:p>
            <a:pPr algn="just"/>
            <a:endParaRPr lang="tr-TR" dirty="0">
              <a:solidFill>
                <a:schemeClr val="accent1"/>
              </a:solidFill>
            </a:endParaRPr>
          </a:p>
          <a:p>
            <a:pPr algn="just"/>
            <a:r>
              <a:rPr lang="en-US" dirty="0">
                <a:solidFill>
                  <a:schemeClr val="accent1"/>
                </a:solidFill>
              </a:rPr>
              <a:t>Acquisirete competenze e strategie essenziali per raggiungere il successo aziendale attraverso la creazione di partnership strategiche e una comprensione completa di come alleanze e partnership efficaci possano favorire la crescita, migliorare il vantaggio competitivo e aprire nuove opportunità di mercato.</a:t>
            </a:r>
          </a:p>
          <a:p>
            <a:pPr algn="just"/>
            <a:endParaRPr lang="en-US" sz="1600" dirty="0">
              <a:solidFill>
                <a:schemeClr val="accent1"/>
              </a:solidFill>
            </a:endParaRPr>
          </a:p>
          <a:p>
            <a:pPr algn="just"/>
            <a:endParaRPr lang="en-US" sz="1600" dirty="0">
              <a:solidFill>
                <a:schemeClr val="accent1"/>
              </a:solidFill>
            </a:endParaRPr>
          </a:p>
        </p:txBody>
      </p:sp>
      <p:pic>
        <p:nvPicPr>
          <p:cNvPr id="7" name="Resim 6" descr="renklilik, hafif içeren bir resim&#10;&#10;Açıklama otomatik olarak oluşturuldu">
            <a:extLst>
              <a:ext uri="{FF2B5EF4-FFF2-40B4-BE49-F238E27FC236}">
                <a16:creationId xmlns:a16="http://schemas.microsoft.com/office/drawing/2014/main" id="{AA9CF3E8-4B13-C768-44F9-E28B296B1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7224" y="3171378"/>
            <a:ext cx="9214878" cy="5183369"/>
          </a:xfrm>
          <a:prstGeom prst="rect">
            <a:avLst/>
          </a:prstGeom>
        </p:spPr>
      </p:pic>
      <p:sp>
        <p:nvSpPr>
          <p:cNvPr id="9" name="Metin kutusu 8">
            <a:extLst>
              <a:ext uri="{FF2B5EF4-FFF2-40B4-BE49-F238E27FC236}">
                <a16:creationId xmlns:a16="http://schemas.microsoft.com/office/drawing/2014/main" id="{0CEC1222-209C-406D-DDF1-678CF4ADD647}"/>
              </a:ext>
            </a:extLst>
          </p:cNvPr>
          <p:cNvSpPr txBox="1"/>
          <p:nvPr/>
        </p:nvSpPr>
        <p:spPr>
          <a:xfrm>
            <a:off x="5264332" y="6275855"/>
            <a:ext cx="7480662" cy="246221"/>
          </a:xfrm>
          <a:prstGeom prst="rect">
            <a:avLst/>
          </a:prstGeom>
          <a:noFill/>
        </p:spPr>
        <p:txBody>
          <a:bodyPr wrap="square">
            <a:spAutoFit/>
          </a:bodyPr>
          <a:lstStyle/>
          <a:p>
            <a:pPr algn="ctr"/>
            <a:r>
              <a:rPr lang="tr-TR" sz="1000" dirty="0">
                <a:solidFill>
                  <a:schemeClr val="accent1"/>
                </a:solidFill>
              </a:rPr>
              <a:t>Fonte: stockphoto.com</a:t>
            </a:r>
          </a:p>
        </p:txBody>
      </p:sp>
    </p:spTree>
    <p:extLst>
      <p:ext uri="{BB962C8B-B14F-4D97-AF65-F5344CB8AC3E}">
        <p14:creationId xmlns:p14="http://schemas.microsoft.com/office/powerpoint/2010/main" val="93086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D28ED3FA-F135-3E5A-00AE-C77A8EFD54AE}"/>
              </a:ext>
            </a:extLst>
          </p:cNvPr>
          <p:cNvSpPr>
            <a:spLocks noGrp="1"/>
          </p:cNvSpPr>
          <p:nvPr>
            <p:ph type="title"/>
          </p:nvPr>
        </p:nvSpPr>
        <p:spPr>
          <a:xfrm>
            <a:off x="406399" y="184484"/>
            <a:ext cx="10087865" cy="807422"/>
          </a:xfrm>
        </p:spPr>
        <p:txBody>
          <a:bodyPr>
            <a:normAutofit fontScale="90000"/>
          </a:bodyPr>
          <a:lstStyle/>
          <a:p>
            <a:r>
              <a:rPr lang="tr-TR" sz="3400" b="1" dirty="0"/>
              <a:t> Costruire e coltivare partnership strategiche </a:t>
            </a:r>
            <a:r>
              <a:rPr lang="en-US" sz="3400" b="1" dirty="0"/>
              <a:t>- 2/2</a:t>
            </a:r>
          </a:p>
        </p:txBody>
      </p:sp>
      <p:sp>
        <p:nvSpPr>
          <p:cNvPr id="2" name="CasellaDiTesto 1">
            <a:extLst>
              <a:ext uri="{FF2B5EF4-FFF2-40B4-BE49-F238E27FC236}">
                <a16:creationId xmlns:a16="http://schemas.microsoft.com/office/drawing/2014/main" id="{A0B46F4A-EDF4-08EC-4303-3A30283B4E4D}"/>
              </a:ext>
            </a:extLst>
          </p:cNvPr>
          <p:cNvSpPr txBox="1"/>
          <p:nvPr/>
        </p:nvSpPr>
        <p:spPr>
          <a:xfrm>
            <a:off x="527384" y="884694"/>
            <a:ext cx="11137232" cy="4801314"/>
          </a:xfrm>
          <a:prstGeom prst="rect">
            <a:avLst/>
          </a:prstGeom>
          <a:noFill/>
        </p:spPr>
        <p:txBody>
          <a:bodyPr wrap="square" lIns="91440" tIns="45720" rIns="91440" bIns="45720" rtlCol="0" anchor="t">
            <a:spAutoFit/>
          </a:bodyPr>
          <a:lstStyle/>
          <a:p>
            <a:pPr algn="just"/>
            <a:endParaRPr lang="sl-SI" b="0" i="0" dirty="0">
              <a:solidFill>
                <a:schemeClr val="accent1"/>
              </a:solidFill>
              <a:effectLst/>
              <a:ea typeface="Noto Sans"/>
              <a:cs typeface="Noto Sans"/>
            </a:endParaRPr>
          </a:p>
          <a:p>
            <a:pPr algn="just"/>
            <a:r>
              <a:rPr lang="en-US" sz="1600" b="1" i="0" dirty="0">
                <a:solidFill>
                  <a:schemeClr val="accent1"/>
                </a:solidFill>
                <a:effectLst/>
                <a:ea typeface="Noto Sans"/>
                <a:cs typeface="Noto Sans"/>
              </a:rPr>
              <a:t>I partenariati strategici </a:t>
            </a:r>
            <a:r>
              <a:rPr lang="en-US" sz="1600" b="0" i="0" dirty="0">
                <a:solidFill>
                  <a:schemeClr val="accent1"/>
                </a:solidFill>
                <a:effectLst/>
                <a:ea typeface="Noto Sans"/>
                <a:cs typeface="Noto Sans"/>
              </a:rPr>
              <a:t>rientrano in tre </a:t>
            </a:r>
            <a:r>
              <a:rPr lang="tr-TR" sz="1600" b="0" i="0" dirty="0">
                <a:solidFill>
                  <a:schemeClr val="accent1"/>
                </a:solidFill>
                <a:effectLst/>
                <a:ea typeface="Noto Sans"/>
                <a:cs typeface="Noto Sans"/>
              </a:rPr>
              <a:t>categorie </a:t>
            </a:r>
            <a:endParaRPr lang="tr-TR" sz="1600" b="0" i="0" dirty="0">
              <a:solidFill>
                <a:schemeClr val="accent1"/>
              </a:solidFill>
              <a:effectLst/>
              <a:highlight>
                <a:srgbClr val="FFFF00"/>
              </a:highlight>
              <a:ea typeface="Noto Sans"/>
              <a:cs typeface="Noto Sans"/>
            </a:endParaRPr>
          </a:p>
          <a:p>
            <a:pPr algn="just"/>
            <a:endParaRPr lang="tr-TR" sz="1600" dirty="0">
              <a:solidFill>
                <a:schemeClr val="accent1"/>
              </a:solidFill>
              <a:ea typeface="Noto Sans" panose="020B0502040504020204" pitchFamily="34" charset="0"/>
              <a:cs typeface="Noto Sans" panose="020B0502040504020204" pitchFamily="34" charset="0"/>
            </a:endParaRPr>
          </a:p>
          <a:p>
            <a:pPr marL="914400" lvl="1" indent="-457200" algn="just">
              <a:buFont typeface="Arial" panose="020B0604020202020204" pitchFamily="34" charset="0"/>
              <a:buChar char="•"/>
            </a:pPr>
            <a:r>
              <a:rPr lang="en-US" sz="1600" b="0" dirty="0">
                <a:solidFill>
                  <a:schemeClr val="accent1"/>
                </a:solidFill>
                <a:effectLst/>
                <a:ea typeface="Noto Sans"/>
                <a:cs typeface="Noto Sans"/>
              </a:rPr>
              <a:t>Accordi contrattuali,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en-US" sz="1600" b="0" dirty="0">
                <a:solidFill>
                  <a:schemeClr val="accent1"/>
                </a:solidFill>
                <a:effectLst/>
                <a:ea typeface="Noto Sans"/>
                <a:cs typeface="Noto Sans"/>
              </a:rPr>
              <a:t>Investimenti azionari,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en-US" sz="1600" b="0" dirty="0" err="1">
                <a:solidFill>
                  <a:schemeClr val="accent1"/>
                </a:solidFill>
                <a:effectLst/>
                <a:ea typeface="Noto Sans"/>
                <a:cs typeface="Noto Sans"/>
              </a:rPr>
              <a:t>Joint </a:t>
            </a:r>
            <a:r>
              <a:rPr lang="en-US" sz="1600" b="0" dirty="0">
                <a:solidFill>
                  <a:schemeClr val="accent1"/>
                </a:solidFill>
                <a:effectLst/>
                <a:ea typeface="Noto Sans"/>
                <a:cs typeface="Noto Sans"/>
              </a:rPr>
              <a:t>venture, come illustrato di seguito.</a:t>
            </a:r>
            <a:endParaRPr lang="tr-TR" sz="1600" b="0" dirty="0">
              <a:solidFill>
                <a:schemeClr val="accent1"/>
              </a:solidFill>
              <a:effectLst/>
              <a:ea typeface="Noto Sans"/>
              <a:cs typeface="Noto Sans"/>
            </a:endParaRPr>
          </a:p>
          <a:p>
            <a:pPr marL="457200" indent="-457200" algn="just">
              <a:buAutoNum type="arabicParenBoth"/>
            </a:pPr>
            <a:endParaRPr lang="tr-TR" sz="1600" i="1" dirty="0">
              <a:solidFill>
                <a:schemeClr val="accent1"/>
              </a:solidFill>
              <a:ea typeface="Noto Sans" panose="020B0502040504020204" pitchFamily="34" charset="0"/>
              <a:cs typeface="Noto Sans" panose="020B0502040504020204" pitchFamily="34" charset="0"/>
            </a:endParaRPr>
          </a:p>
          <a:p>
            <a:pPr algn="just"/>
            <a:r>
              <a:rPr lang="en-GB" sz="1600" dirty="0">
                <a:solidFill>
                  <a:schemeClr val="accent1"/>
                </a:solidFill>
                <a:ea typeface="Noto Sans"/>
                <a:cs typeface="Noto Sans"/>
              </a:rPr>
              <a:t>Gli </a:t>
            </a:r>
            <a:r>
              <a:rPr lang="en-GB" sz="1600" b="1" dirty="0">
                <a:solidFill>
                  <a:schemeClr val="accent1"/>
                </a:solidFill>
                <a:ea typeface="Noto Sans"/>
                <a:cs typeface="Noto Sans"/>
              </a:rPr>
              <a:t>accordi contrattuali </a:t>
            </a:r>
            <a:r>
              <a:rPr lang="en-GB" sz="1600" dirty="0">
                <a:solidFill>
                  <a:schemeClr val="accent1"/>
                </a:solidFill>
                <a:ea typeface="Noto Sans"/>
                <a:cs typeface="Noto Sans"/>
              </a:rPr>
              <a:t>comprendono alleanze non azionarie come accordi di distribuzione, rapporti di outsourcing, accordi di franchising o di licenza e partnership di ricerca e sviluppo. Comprendono anche relazioni simbiotiche, in cui collaborano organizzazioni che servono mercati apparentemente non correlati</a:t>
            </a:r>
            <a:r>
              <a:rPr lang="tr-TR" sz="1600" dirty="0">
                <a:solidFill>
                  <a:schemeClr val="accent1"/>
                </a:solidFill>
                <a:ea typeface="Noto Sans"/>
                <a:cs typeface="Noto Sans"/>
              </a:rPr>
              <a:t>. </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a:cs typeface="Noto Sans"/>
              </a:rPr>
              <a:t>Gli investimenti azionari </a:t>
            </a:r>
            <a:r>
              <a:rPr lang="en-US" sz="1600" dirty="0">
                <a:solidFill>
                  <a:schemeClr val="accent1"/>
                </a:solidFill>
                <a:ea typeface="Noto Sans"/>
                <a:cs typeface="Noto Sans"/>
              </a:rPr>
              <a:t>prevedono che una società assuma una partecipazione di minoranza in una società partner. Questi investimenti consentono all'azienda investitrice di entrare e conoscere mercati potenziali interessanti. Sono anche uno strumento per ottenere l'accesso a tecnologie o prodotti promettenti che non sono ancora stati provati sul mercato</a:t>
            </a:r>
            <a:r>
              <a:rPr lang="tr-TR" sz="1600" dirty="0">
                <a:solidFill>
                  <a:schemeClr val="accent1"/>
                </a:solidFill>
                <a:ea typeface="Noto Sans"/>
                <a:cs typeface="Noto Sans"/>
              </a:rPr>
              <a:t>.</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dirty="0">
                <a:solidFill>
                  <a:schemeClr val="accent1"/>
                </a:solidFill>
                <a:ea typeface="Noto Sans"/>
                <a:cs typeface="Noto Sans"/>
              </a:rPr>
              <a:t>Le </a:t>
            </a:r>
            <a:r>
              <a:rPr lang="en-US" sz="1600" b="1" dirty="0">
                <a:solidFill>
                  <a:schemeClr val="accent1"/>
                </a:solidFill>
                <a:ea typeface="Noto Sans"/>
                <a:cs typeface="Noto Sans"/>
              </a:rPr>
              <a:t>joint venture </a:t>
            </a:r>
            <a:r>
              <a:rPr lang="en-US" sz="1600" dirty="0">
                <a:solidFill>
                  <a:schemeClr val="accent1"/>
                </a:solidFill>
                <a:ea typeface="Noto Sans"/>
                <a:cs typeface="Noto Sans"/>
              </a:rPr>
              <a:t>coinvolgono due o più società indipendenti che formano una terza entità. Ciascuna società apporta risorse e condivide il controllo (e i profitti o le perdite) dell'impresa. L'impresa può esistere per un progetto a breve termine, come un importante lavoro di costruzione, o per una relazione commerciale a lungo termine, una strategia comune per le aziende che vogliono entrare nei mercati esteri.</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42833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7B53-F608-308D-C437-6AC19A29D2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75062B2-CE0E-1BA2-48EE-B17953F29124}"/>
              </a:ext>
            </a:extLst>
          </p:cNvPr>
          <p:cNvSpPr txBox="1"/>
          <p:nvPr/>
        </p:nvSpPr>
        <p:spPr>
          <a:xfrm>
            <a:off x="527384" y="1413063"/>
            <a:ext cx="11137232" cy="4031873"/>
          </a:xfrm>
          <a:prstGeom prst="rect">
            <a:avLst/>
          </a:prstGeom>
          <a:noFill/>
        </p:spPr>
        <p:txBody>
          <a:bodyPr wrap="square" lIns="91440" tIns="45720" rIns="91440" bIns="45720" rtlCol="0" anchor="t">
            <a:spAutoFit/>
          </a:bodyPr>
          <a:lstStyle/>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Avere un impatto sullo stesso cliente/sinergie di servizio.</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Creare efficienza.</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Evitare la duplicazione e ridurre la frammentazione dei servizi.</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Fornire un servizio migliore di quanto si possa fare da soli. </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Per accedere alle risorse di un partner.</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Accedere alle persone di cui si ha bisogno attraverso le relazioni con i partner.</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Sfruttare la credibilità di un partner (ambientale, politico, finanziario, ecc.).</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Usare la "voce alta" del partner (ad esempio, media, tesoro dei media).</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Essere un buon riferimento per gli altri a nome vostro.</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Ottenere sostegno morale e psicologico.</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Avere un partner con competenze e capacità complementari alle proprie.</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Per diminuire il potenziale di danno da parte del partner o perché il rischio è troppo grande per non averlo come partner.</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Aumentare il potenziale di innovazione interagendo con un partner.</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Vincere in un processo democratico o in una votazione. </a:t>
            </a: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1CAC0387-64FA-DADA-2924-1A3ABC5B87F7}"/>
              </a:ext>
            </a:extLst>
          </p:cNvPr>
          <p:cNvSpPr txBox="1"/>
          <p:nvPr/>
        </p:nvSpPr>
        <p:spPr>
          <a:xfrm>
            <a:off x="938740" y="845369"/>
            <a:ext cx="8339667" cy="459165"/>
          </a:xfrm>
          <a:prstGeom prst="rect">
            <a:avLst/>
          </a:prstGeom>
          <a:noFill/>
        </p:spPr>
        <p:txBody>
          <a:bodyPr wrap="square">
            <a:spAutoFit/>
          </a:bodyPr>
          <a:lstStyle/>
          <a:p>
            <a:pPr algn="just">
              <a:lnSpc>
                <a:spcPct val="150000"/>
              </a:lnSpc>
              <a:spcBef>
                <a:spcPts val="600"/>
              </a:spcBef>
              <a:spcAft>
                <a:spcPts val="600"/>
              </a:spcAft>
            </a:pPr>
            <a:r>
              <a:rPr lang="en-US" b="1" i="0" dirty="0">
                <a:solidFill>
                  <a:schemeClr val="bg1">
                    <a:lumMod val="75000"/>
                  </a:schemeClr>
                </a:solidFill>
                <a:effectLst/>
                <a:ea typeface="Noto Sans"/>
                <a:cs typeface="Noto Sans"/>
              </a:rPr>
              <a:t>Considerare le ragioni per avviare o modificare una partnership </a:t>
            </a:r>
            <a:endParaRPr lang="tr-TR" dirty="0">
              <a:solidFill>
                <a:schemeClr val="bg1">
                  <a:lumMod val="75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3816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A6B3C-8A30-E6BD-D17D-1DCA66917ED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9C6727E-479B-707D-BB06-0D685D4D97C3}"/>
              </a:ext>
            </a:extLst>
          </p:cNvPr>
          <p:cNvSpPr txBox="1"/>
          <p:nvPr/>
        </p:nvSpPr>
        <p:spPr>
          <a:xfrm>
            <a:off x="211666" y="1391627"/>
            <a:ext cx="7671854" cy="5016758"/>
          </a:xfrm>
          <a:prstGeom prst="rect">
            <a:avLst/>
          </a:prstGeom>
          <a:noFill/>
        </p:spPr>
        <p:txBody>
          <a:bodyPr wrap="square" lIns="91440" tIns="45720" rIns="91440" bIns="45720" rtlCol="0" anchor="t">
            <a:spAutoFit/>
          </a:bodyPr>
          <a:lstStyle/>
          <a:p>
            <a:pPr algn="just">
              <a:lnSpc>
                <a:spcPct val="150000"/>
              </a:lnSpc>
            </a:pPr>
            <a:r>
              <a:rPr lang="en-GB" sz="1600" b="1" i="0" dirty="0">
                <a:solidFill>
                  <a:schemeClr val="accent1"/>
                </a:solidFill>
                <a:effectLst/>
                <a:latin typeface="Raleway "/>
                <a:ea typeface="Noto Sans"/>
                <a:cs typeface="Noto Sans"/>
              </a:rPr>
              <a:t>La co-creazione di valore </a:t>
            </a:r>
            <a:r>
              <a:rPr lang="en-GB" sz="1600" b="0" i="0" dirty="0">
                <a:solidFill>
                  <a:schemeClr val="accent1"/>
                </a:solidFill>
                <a:effectLst/>
                <a:latin typeface="Raleway "/>
                <a:ea typeface="Noto Sans"/>
                <a:cs typeface="Noto Sans"/>
              </a:rPr>
              <a:t>è un tipo specifico di collaborazione considerata come un processo innovativo e interattivo tra clienti e organizzazioni che mira ad aumentare il valore di un prodotto o di un servizio.</a:t>
            </a:r>
          </a:p>
          <a:p>
            <a:pPr algn="just">
              <a:lnSpc>
                <a:spcPct val="150000"/>
              </a:lnSpc>
            </a:pPr>
            <a:r>
              <a:rPr lang="en-GB" sz="1600" b="0" i="0" dirty="0">
                <a:solidFill>
                  <a:schemeClr val="accent1"/>
                </a:solidFill>
                <a:effectLst/>
                <a:latin typeface="Raleway "/>
                <a:ea typeface="Noto Sans"/>
                <a:cs typeface="Noto Sans"/>
              </a:rPr>
              <a:t>Uno degli obiettivi principali delle imprese è stabilire partnership strategiche in modo corretto ed efficace durante il processo di generazione del valore. La gestione efficace di questo processo, in cui confluiscono diversi elementi strategici come "risorse finanziarie", "risorse umane", "competenze" e "informazioni", massimizza il profitto e l'efficienza delle imprese.</a:t>
            </a:r>
            <a:endParaRPr lang="en-GB" sz="1600" dirty="0">
              <a:solidFill>
                <a:schemeClr val="accent1"/>
              </a:solidFill>
              <a:latin typeface="Raleway "/>
              <a:ea typeface="Noto Sans" panose="020B0502040504020204" pitchFamily="34" charset="0"/>
              <a:cs typeface="Noto Sans" panose="020B0502040504020204" pitchFamily="34" charset="0"/>
            </a:endParaRPr>
          </a:p>
          <a:p>
            <a:pPr marL="285750" indent="-285750" algn="just">
              <a:lnSpc>
                <a:spcPct val="150000"/>
              </a:lnSpc>
              <a:buFont typeface="Arial" panose="020B0604020202020204" pitchFamily="34" charset="0"/>
              <a:buChar char="•"/>
            </a:pPr>
            <a:r>
              <a:rPr lang="en-GB" sz="1600" b="1" i="0" dirty="0">
                <a:solidFill>
                  <a:schemeClr val="accent1"/>
                </a:solidFill>
                <a:effectLst/>
                <a:latin typeface="Raleway "/>
                <a:ea typeface="Noto Sans"/>
                <a:cs typeface="Noto Sans"/>
              </a:rPr>
              <a:t>Area verde: </a:t>
            </a:r>
            <a:r>
              <a:rPr lang="en-GB" sz="1600" b="0" i="0" dirty="0">
                <a:solidFill>
                  <a:schemeClr val="accent1"/>
                </a:solidFill>
                <a:effectLst/>
                <a:latin typeface="Raleway "/>
                <a:ea typeface="Noto Sans"/>
                <a:cs typeface="Noto Sans"/>
              </a:rPr>
              <a:t>L'</a:t>
            </a:r>
            <a:r>
              <a:rPr lang="en-GB" sz="1600" b="0" i="0" dirty="0" err="1">
                <a:solidFill>
                  <a:schemeClr val="accent1"/>
                </a:solidFill>
                <a:effectLst/>
                <a:latin typeface="Raleway "/>
                <a:ea typeface="Noto Sans"/>
                <a:cs typeface="Noto Sans"/>
              </a:rPr>
              <a:t>interattività </a:t>
            </a:r>
            <a:r>
              <a:rPr lang="en-GB" sz="1600" b="0" i="0" dirty="0">
                <a:solidFill>
                  <a:schemeClr val="accent1"/>
                </a:solidFill>
                <a:effectLst/>
                <a:latin typeface="Raleway "/>
                <a:ea typeface="Noto Sans"/>
                <a:cs typeface="Noto Sans"/>
              </a:rPr>
              <a:t>della creazione di valore è elevata, così come l'esperienza del prodotto/servizio.</a:t>
            </a:r>
            <a:endParaRPr lang="en-GB" sz="1600" b="0" i="0" dirty="0">
              <a:solidFill>
                <a:schemeClr val="accent1"/>
              </a:solidFill>
              <a:effectLst/>
              <a:latin typeface="Raleway "/>
              <a:ea typeface="Noto Sans" panose="020B0502040504020204" pitchFamily="34" charset="0"/>
              <a:cs typeface="Noto Sans" panose="020B0502040504020204" pitchFamily="34" charset="0"/>
            </a:endParaRPr>
          </a:p>
          <a:p>
            <a:pPr marL="285750" indent="-285750" algn="just">
              <a:lnSpc>
                <a:spcPct val="150000"/>
              </a:lnSpc>
              <a:buFont typeface="Arial" panose="020B0604020202020204" pitchFamily="34" charset="0"/>
              <a:buChar char="•"/>
            </a:pPr>
            <a:r>
              <a:rPr lang="en-GB" sz="1600" b="1" i="0" dirty="0">
                <a:solidFill>
                  <a:schemeClr val="accent1"/>
                </a:solidFill>
                <a:effectLst/>
                <a:latin typeface="Raleway "/>
                <a:ea typeface="Noto Sans"/>
                <a:cs typeface="Noto Sans"/>
              </a:rPr>
              <a:t>Area rossa: </a:t>
            </a:r>
            <a:r>
              <a:rPr lang="en-GB" sz="1600" b="0" i="0" dirty="0">
                <a:solidFill>
                  <a:schemeClr val="accent1"/>
                </a:solidFill>
                <a:effectLst/>
                <a:latin typeface="Raleway "/>
                <a:ea typeface="Noto Sans"/>
                <a:cs typeface="Noto Sans"/>
              </a:rPr>
              <a:t>Il peggiore è il terzo quadrante, dove l'esperienza del prodotto/servizio è bassa e l'</a:t>
            </a:r>
            <a:r>
              <a:rPr lang="en-GB" sz="1600" b="0" i="0" dirty="0" err="1">
                <a:solidFill>
                  <a:schemeClr val="accent1"/>
                </a:solidFill>
                <a:effectLst/>
                <a:latin typeface="Raleway "/>
                <a:ea typeface="Noto Sans"/>
                <a:cs typeface="Noto Sans"/>
              </a:rPr>
              <a:t>interattività </a:t>
            </a:r>
            <a:r>
              <a:rPr lang="en-GB" sz="1600" b="0" i="0" dirty="0">
                <a:solidFill>
                  <a:schemeClr val="accent1"/>
                </a:solidFill>
                <a:effectLst/>
                <a:latin typeface="Raleway "/>
                <a:ea typeface="Noto Sans"/>
                <a:cs typeface="Noto Sans"/>
              </a:rPr>
              <a:t>della co-creazione di valore è bassa.</a:t>
            </a:r>
          </a:p>
          <a:p>
            <a:pPr algn="just"/>
            <a:endParaRPr lang="en-US" sz="1600" b="0" i="0" dirty="0">
              <a:solidFill>
                <a:schemeClr val="accent1"/>
              </a:solidFill>
              <a:effectLst/>
              <a:ea typeface="Noto Sans" panose="020B0502040504020204" pitchFamily="34" charset="0"/>
              <a:cs typeface="Noto Sans" panose="020B0502040504020204" pitchFamily="34" charset="0"/>
            </a:endParaRP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pic>
        <p:nvPicPr>
          <p:cNvPr id="3" name="Picture 4" descr="Is Value Co-Creation Always Necessary? | Customer Value Foundation">
            <a:extLst>
              <a:ext uri="{FF2B5EF4-FFF2-40B4-BE49-F238E27FC236}">
                <a16:creationId xmlns:a16="http://schemas.microsoft.com/office/drawing/2014/main" id="{A3FAB224-1D2D-FDA5-4D0E-00AFFF6420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3520" y="2152823"/>
            <a:ext cx="4213321" cy="3686213"/>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id="{FD03DAE8-FD9A-9AA0-FFA9-145E82055A96}"/>
              </a:ext>
            </a:extLst>
          </p:cNvPr>
          <p:cNvSpPr txBox="1"/>
          <p:nvPr/>
        </p:nvSpPr>
        <p:spPr>
          <a:xfrm>
            <a:off x="8899916" y="5839036"/>
            <a:ext cx="2951747" cy="400110"/>
          </a:xfrm>
          <a:prstGeom prst="rect">
            <a:avLst/>
          </a:prstGeom>
          <a:noFill/>
        </p:spPr>
        <p:txBody>
          <a:bodyPr wrap="square" lIns="91440" tIns="45720" rIns="91440" bIns="45720" anchor="t">
            <a:spAutoFit/>
          </a:bodyPr>
          <a:lstStyle/>
          <a:p>
            <a:pPr algn="ctr"/>
            <a:r>
              <a:rPr lang="tr-TR" sz="1000" i="0" dirty="0">
                <a:solidFill>
                  <a:schemeClr val="accent1"/>
                </a:solidFill>
                <a:effectLst/>
                <a:ea typeface="Noto Sans"/>
                <a:cs typeface="Noto Sans"/>
              </a:rPr>
              <a:t>Fonte: </a:t>
            </a:r>
            <a:r>
              <a:rPr lang="tr-TR" sz="1000" i="0" dirty="0" err="1">
                <a:solidFill>
                  <a:schemeClr val="accent1"/>
                </a:solidFill>
                <a:effectLst/>
                <a:ea typeface="Noto Sans"/>
                <a:cs typeface="Noto Sans"/>
              </a:rPr>
              <a:t>Matrice di co-creazione </a:t>
            </a:r>
            <a:r>
              <a:rPr lang="tr-TR" sz="1000" i="0" dirty="0">
                <a:solidFill>
                  <a:schemeClr val="accent1"/>
                </a:solidFill>
                <a:effectLst/>
                <a:ea typeface="Noto Sans"/>
                <a:cs typeface="Noto Sans"/>
              </a:rPr>
              <a:t>del valore, </a:t>
            </a:r>
            <a:r>
              <a:rPr lang="tr-TR" sz="1000" i="0" dirty="0" err="1">
                <a:solidFill>
                  <a:schemeClr val="accent1"/>
                </a:solidFill>
                <a:effectLst/>
                <a:ea typeface="Noto Sans"/>
                <a:cs typeface="Noto Sans"/>
              </a:rPr>
              <a:t>di </a:t>
            </a:r>
            <a:r>
              <a:rPr lang="tr-TR" sz="1000" i="0" dirty="0">
                <a:solidFill>
                  <a:schemeClr val="accent1"/>
                </a:solidFill>
                <a:effectLst/>
                <a:ea typeface="Noto Sans"/>
                <a:cs typeface="Noto Sans"/>
              </a:rPr>
              <a:t>customerthink.com </a:t>
            </a:r>
            <a:endParaRPr lang="tr-TR" sz="1000"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477C2AC4-15CE-D1AE-F37D-59AC5AED590C}"/>
              </a:ext>
            </a:extLst>
          </p:cNvPr>
          <p:cNvSpPr txBox="1"/>
          <p:nvPr/>
        </p:nvSpPr>
        <p:spPr>
          <a:xfrm>
            <a:off x="211665" y="314409"/>
            <a:ext cx="11473743" cy="1077218"/>
          </a:xfrm>
          <a:prstGeom prst="rect">
            <a:avLst/>
          </a:prstGeom>
          <a:noFill/>
        </p:spPr>
        <p:txBody>
          <a:bodyPr wrap="square">
            <a:spAutoFit/>
          </a:bodyPr>
          <a:lstStyle/>
          <a:p>
            <a:pPr algn="just"/>
            <a:r>
              <a:rPr lang="en-US" sz="3200" b="1" i="0" dirty="0">
                <a:solidFill>
                  <a:schemeClr val="accent3">
                    <a:lumMod val="75000"/>
                  </a:schemeClr>
                </a:solidFill>
                <a:effectLst/>
                <a:latin typeface="Raleway "/>
                <a:ea typeface="Noto Sans"/>
                <a:cs typeface="Noto Sans"/>
              </a:rPr>
              <a:t>Co-creazione di valore</a:t>
            </a:r>
            <a:r>
              <a:rPr lang="tr-TR" sz="3200" b="1" dirty="0">
                <a:solidFill>
                  <a:schemeClr val="accent3">
                    <a:lumMod val="75000"/>
                  </a:schemeClr>
                </a:solidFill>
                <a:latin typeface="Raleway "/>
                <a:ea typeface="Noto Sans"/>
                <a:cs typeface="Noto Sans"/>
              </a:rPr>
              <a:t>: </a:t>
            </a:r>
            <a:r>
              <a:rPr lang="en-US" sz="3200" b="1" i="0" dirty="0">
                <a:solidFill>
                  <a:schemeClr val="accent3">
                    <a:lumMod val="75000"/>
                  </a:schemeClr>
                </a:solidFill>
                <a:effectLst/>
                <a:latin typeface="Raleway "/>
                <a:ea typeface="Noto Sans"/>
                <a:cs typeface="Noto Sans"/>
              </a:rPr>
              <a:t>Decidere una partnership strategica</a:t>
            </a:r>
            <a:endParaRPr lang="tr-TR" sz="3200" b="1" dirty="0">
              <a:solidFill>
                <a:schemeClr val="accent3">
                  <a:lumMod val="75000"/>
                </a:schemeClr>
              </a:solidFill>
              <a:latin typeface="Raleway "/>
              <a:ea typeface="Noto Sans"/>
              <a:cs typeface="Noto Sans"/>
            </a:endParaRPr>
          </a:p>
        </p:txBody>
      </p:sp>
    </p:spTree>
    <p:extLst>
      <p:ext uri="{BB962C8B-B14F-4D97-AF65-F5344CB8AC3E}">
        <p14:creationId xmlns:p14="http://schemas.microsoft.com/office/powerpoint/2010/main" val="903854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493095" y="111571"/>
            <a:ext cx="10515600" cy="1325563"/>
          </a:xfrm>
        </p:spPr>
        <p:txBody>
          <a:bodyPr>
            <a:normAutofit/>
          </a:bodyPr>
          <a:lstStyle/>
          <a:p>
            <a:r>
              <a:rPr lang="sl-SI" sz="3400" dirty="0" err="1"/>
              <a:t>Obiettivo di questa unità</a:t>
            </a:r>
            <a:endParaRPr lang="en-US" sz="3400" dirty="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2106" y="1317445"/>
            <a:ext cx="10928437" cy="5428984"/>
          </a:xfrm>
        </p:spPr>
        <p:txBody>
          <a:bodyPr vert="horz" lIns="91440" tIns="45720" rIns="91440" bIns="45720" rtlCol="0" anchor="t">
            <a:normAutofit fontScale="62500" lnSpcReduction="20000"/>
          </a:bodyPr>
          <a:lstStyle/>
          <a:p>
            <a:pPr marL="0" indent="0" algn="just">
              <a:buNone/>
            </a:pPr>
            <a:r>
              <a:rPr lang="tr-TR" sz="2600" dirty="0">
                <a:solidFill>
                  <a:srgbClr val="F3B75B"/>
                </a:solidFill>
              </a:rPr>
              <a:t>1. </a:t>
            </a:r>
            <a:r>
              <a:rPr lang="sl-SI" sz="2600" dirty="0">
                <a:solidFill>
                  <a:srgbClr val="F3B75B"/>
                </a:solidFill>
              </a:rPr>
              <a:t>Obiettivo generale: </a:t>
            </a:r>
            <a:endParaRPr lang="it-IT" sz="2600" dirty="0">
              <a:solidFill>
                <a:schemeClr val="accent1"/>
              </a:solidFill>
            </a:endParaRPr>
          </a:p>
          <a:p>
            <a:pPr marL="0" indent="0" algn="just">
              <a:lnSpc>
                <a:spcPct val="170000"/>
              </a:lnSpc>
              <a:spcBef>
                <a:spcPts val="600"/>
              </a:spcBef>
              <a:spcAft>
                <a:spcPts val="600"/>
              </a:spcAft>
              <a:buNone/>
            </a:pPr>
            <a:r>
              <a:rPr lang="en-US" sz="2600" b="0" dirty="0">
                <a:solidFill>
                  <a:schemeClr val="accent1"/>
                </a:solidFill>
              </a:rPr>
              <a:t>Questa </a:t>
            </a:r>
            <a:r>
              <a:rPr lang="tr-TR" sz="2600" b="0" dirty="0" err="1">
                <a:solidFill>
                  <a:schemeClr val="accent1"/>
                </a:solidFill>
              </a:rPr>
              <a:t>unità </a:t>
            </a:r>
            <a:r>
              <a:rPr lang="en-US" sz="2600" dirty="0">
                <a:solidFill>
                  <a:schemeClr val="accent1"/>
                </a:solidFill>
              </a:rPr>
              <a:t>consente di </a:t>
            </a:r>
            <a:r>
              <a:rPr lang="tr-TR" sz="2600" dirty="0">
                <a:solidFill>
                  <a:schemeClr val="accent1"/>
                </a:solidFill>
              </a:rPr>
              <a:t>acquisire </a:t>
            </a:r>
            <a:r>
              <a:rPr lang="en-US" sz="2600" dirty="0">
                <a:solidFill>
                  <a:schemeClr val="accent1"/>
                </a:solidFill>
              </a:rPr>
              <a:t>conoscenze sul networking, sugli stili e sulle strategie di negoziazione. Insegna a gestire le reti in modo efficace, </a:t>
            </a:r>
            <a:r>
              <a:rPr lang="en-US" sz="2600" b="0" dirty="0">
                <a:solidFill>
                  <a:schemeClr val="accent1"/>
                </a:solidFill>
              </a:rPr>
              <a:t>a</a:t>
            </a:r>
            <a:r>
              <a:rPr lang="en-US" sz="2600" dirty="0">
                <a:solidFill>
                  <a:schemeClr val="accent1"/>
                </a:solidFill>
              </a:rPr>
              <a:t> </a:t>
            </a:r>
            <a:r>
              <a:rPr lang="en-US" sz="2600" b="0" dirty="0">
                <a:solidFill>
                  <a:schemeClr val="accent1"/>
                </a:solidFill>
              </a:rPr>
              <a:t>sviluppare </a:t>
            </a:r>
            <a:r>
              <a:rPr lang="en-US" sz="2600" b="0" dirty="0" err="1">
                <a:solidFill>
                  <a:schemeClr val="accent1"/>
                </a:solidFill>
              </a:rPr>
              <a:t>una</a:t>
            </a:r>
            <a:r>
              <a:rPr lang="en-US" sz="2600" b="0" dirty="0">
                <a:solidFill>
                  <a:schemeClr val="accent1"/>
                </a:solidFill>
              </a:rPr>
              <a:t> </a:t>
            </a:r>
            <a:r>
              <a:rPr lang="en-US" sz="2600" b="0" dirty="0" err="1">
                <a:solidFill>
                  <a:schemeClr val="accent1"/>
                </a:solidFill>
              </a:rPr>
              <a:t>strategia</a:t>
            </a:r>
            <a:r>
              <a:rPr lang="en-US" sz="2600" b="0" dirty="0">
                <a:solidFill>
                  <a:schemeClr val="accent1"/>
                </a:solidFill>
              </a:rPr>
              <a:t> per il successo aziendale e a </a:t>
            </a:r>
            <a:r>
              <a:rPr lang="en-US" sz="2600" b="0" dirty="0" err="1">
                <a:solidFill>
                  <a:schemeClr val="accent1"/>
                </a:solidFill>
              </a:rPr>
              <a:t>conoscere</a:t>
            </a:r>
            <a:r>
              <a:rPr lang="en-US" sz="2600" b="0" dirty="0">
                <a:solidFill>
                  <a:schemeClr val="accent1"/>
                </a:solidFill>
              </a:rPr>
              <a:t> le strategie di </a:t>
            </a:r>
            <a:r>
              <a:rPr lang="en-US" sz="2600" b="0" dirty="0" err="1">
                <a:solidFill>
                  <a:schemeClr val="accent1"/>
                </a:solidFill>
              </a:rPr>
              <a:t>negoziazione</a:t>
            </a:r>
            <a:r>
              <a:rPr lang="en-US" sz="2600" b="0" dirty="0">
                <a:solidFill>
                  <a:schemeClr val="accent1"/>
                </a:solidFill>
              </a:rPr>
              <a:t>. Vengono trattate le fasi di preparazione alla negoziazione, i principi del BATNA, le tattiche e la contrattazione. L</a:t>
            </a:r>
            <a:r>
              <a:rPr lang="tr-TR" sz="2600" b="0" dirty="0" err="1">
                <a:solidFill>
                  <a:schemeClr val="accent1"/>
                </a:solidFill>
              </a:rPr>
              <a:t>'unità </a:t>
            </a:r>
            <a:r>
              <a:rPr lang="en-US" sz="2600" b="0" dirty="0">
                <a:solidFill>
                  <a:schemeClr val="accent1"/>
                </a:solidFill>
              </a:rPr>
              <a:t>fornisce anche una tabella di marcia per la creazione di partnership e reti strategiche per il successo aziendale. </a:t>
            </a:r>
            <a:r>
              <a:rPr lang="tr-TR" sz="2600" b="0" dirty="0">
                <a:solidFill>
                  <a:schemeClr val="accent1"/>
                </a:solidFill>
              </a:rPr>
              <a:t>Inoltre</a:t>
            </a:r>
            <a:r>
              <a:rPr lang="en-US" sz="2600" b="0" dirty="0">
                <a:solidFill>
                  <a:schemeClr val="accent1"/>
                </a:solidFill>
              </a:rPr>
              <a:t>, </a:t>
            </a:r>
            <a:r>
              <a:rPr lang="tr-TR" sz="2600" b="0" dirty="0">
                <a:solidFill>
                  <a:schemeClr val="accent1"/>
                </a:solidFill>
              </a:rPr>
              <a:t>tratta i temi della collaborazione aziendale e del lavoro di squadra per la crescita</a:t>
            </a:r>
            <a:r>
              <a:rPr lang="en-US" sz="2600" b="0" dirty="0">
                <a:solidFill>
                  <a:schemeClr val="accent1"/>
                </a:solidFill>
              </a:rPr>
              <a:t>. È suddivisa in tre sezioni: </a:t>
            </a:r>
            <a:r>
              <a:rPr lang="tr-TR" sz="2600" dirty="0">
                <a:solidFill>
                  <a:schemeClr val="accent1"/>
                </a:solidFill>
              </a:rPr>
              <a:t>Strategie di negoziazione per il successo aziendale</a:t>
            </a:r>
            <a:r>
              <a:rPr lang="en-US" sz="2600" dirty="0">
                <a:solidFill>
                  <a:schemeClr val="accent1"/>
                </a:solidFill>
              </a:rPr>
              <a:t>, </a:t>
            </a:r>
            <a:r>
              <a:rPr lang="tr-TR" sz="2600" dirty="0">
                <a:solidFill>
                  <a:schemeClr val="accent1"/>
                </a:solidFill>
              </a:rPr>
              <a:t>Costruire e coltivare partnership strategiche </a:t>
            </a:r>
            <a:r>
              <a:rPr lang="en-US" sz="2600" b="0" dirty="0">
                <a:solidFill>
                  <a:schemeClr val="accent1"/>
                </a:solidFill>
              </a:rPr>
              <a:t>e </a:t>
            </a:r>
            <a:r>
              <a:rPr lang="en-US" sz="2600" dirty="0">
                <a:solidFill>
                  <a:schemeClr val="accent1"/>
                </a:solidFill>
              </a:rPr>
              <a:t>Collaborazione e lavoro di squadra per la crescita</a:t>
            </a:r>
            <a:r>
              <a:rPr lang="en-US" sz="2600" b="0" dirty="0">
                <a:solidFill>
                  <a:schemeClr val="accent1"/>
                </a:solidFill>
              </a:rPr>
              <a:t>.</a:t>
            </a:r>
            <a:endParaRPr lang="it-IT" sz="2600" dirty="0">
              <a:solidFill>
                <a:schemeClr val="accent1"/>
              </a:solidFill>
            </a:endParaRPr>
          </a:p>
          <a:p>
            <a:pPr marL="0" indent="0" algn="just">
              <a:lnSpc>
                <a:spcPct val="150000"/>
              </a:lnSpc>
              <a:spcBef>
                <a:spcPts val="600"/>
              </a:spcBef>
              <a:buNone/>
            </a:pPr>
            <a:r>
              <a:rPr lang="sl-SI" sz="2600" b="1" dirty="0">
                <a:solidFill>
                  <a:srgbClr val="F3B75B"/>
                </a:solidFill>
              </a:rPr>
              <a:t>2. Durata dell'unità: </a:t>
            </a:r>
            <a:r>
              <a:rPr lang="sl-SI" sz="2600" b="0" dirty="0">
                <a:solidFill>
                  <a:schemeClr val="accent1"/>
                </a:solidFill>
              </a:rPr>
              <a:t>1 settimana</a:t>
            </a:r>
          </a:p>
          <a:p>
            <a:pPr marL="0" indent="0" algn="just">
              <a:lnSpc>
                <a:spcPct val="150000"/>
              </a:lnSpc>
              <a:spcBef>
                <a:spcPts val="600"/>
              </a:spcBef>
              <a:buNone/>
            </a:pPr>
            <a:r>
              <a:rPr lang="sl-SI" sz="2600" b="1" dirty="0">
                <a:solidFill>
                  <a:srgbClr val="F3B75B"/>
                </a:solidFill>
              </a:rPr>
              <a:t>3. </a:t>
            </a:r>
            <a:r>
              <a:rPr lang="sl-SI" sz="2600" dirty="0" err="1">
                <a:solidFill>
                  <a:srgbClr val="F3B75B"/>
                </a:solidFill>
              </a:rPr>
              <a:t>Carico di lavoro </a:t>
            </a:r>
            <a:r>
              <a:rPr lang="sl-SI" sz="2600" b="1" dirty="0" err="1">
                <a:solidFill>
                  <a:srgbClr val="F3B75B"/>
                </a:solidFill>
              </a:rPr>
              <a:t>stimato</a:t>
            </a:r>
            <a:r>
              <a:rPr lang="sl-SI" sz="2600" dirty="0">
                <a:solidFill>
                  <a:srgbClr val="F3B75B"/>
                </a:solidFill>
              </a:rPr>
              <a:t>: </a:t>
            </a:r>
            <a:r>
              <a:rPr lang="sl-SI" sz="2600" b="0" dirty="0">
                <a:solidFill>
                  <a:schemeClr val="accent1"/>
                </a:solidFill>
              </a:rPr>
              <a:t>7 ore</a:t>
            </a:r>
          </a:p>
          <a:p>
            <a:pPr marL="0" indent="0" algn="just">
              <a:lnSpc>
                <a:spcPct val="150000"/>
              </a:lnSpc>
              <a:spcBef>
                <a:spcPts val="600"/>
              </a:spcBef>
              <a:buNone/>
            </a:pPr>
            <a:r>
              <a:rPr lang="sl-SI" sz="2600" b="1" dirty="0">
                <a:solidFill>
                  <a:srgbClr val="F3B75B"/>
                </a:solidFill>
              </a:rPr>
              <a:t>4. </a:t>
            </a:r>
            <a:r>
              <a:rPr lang="sl-SI" sz="2600" dirty="0" err="1">
                <a:solidFill>
                  <a:srgbClr val="F3B75B"/>
                </a:solidFill>
              </a:rPr>
              <a:t>Metodo di </a:t>
            </a:r>
            <a:r>
              <a:rPr lang="sl-SI" sz="2600" b="1" dirty="0" err="1">
                <a:solidFill>
                  <a:srgbClr val="F3B75B"/>
                </a:solidFill>
              </a:rPr>
              <a:t>valutazione</a:t>
            </a:r>
            <a:r>
              <a:rPr lang="sl-SI" sz="2600" dirty="0">
                <a:solidFill>
                  <a:srgbClr val="F3B75B"/>
                </a:solidFill>
              </a:rPr>
              <a:t>:  </a:t>
            </a:r>
            <a:r>
              <a:rPr lang="sl-SI" sz="2600" b="0" dirty="0">
                <a:solidFill>
                  <a:schemeClr val="accent1"/>
                </a:solidFill>
              </a:rPr>
              <a:t>Quiz </a:t>
            </a:r>
            <a:r>
              <a:rPr lang="sl-SI" sz="2600" b="0" dirty="0">
                <a:solidFill>
                  <a:srgbClr val="1D1D1B"/>
                </a:solidFill>
              </a:rPr>
              <a:t>a scelta </a:t>
            </a:r>
            <a:r>
              <a:rPr lang="sl-SI" sz="2600" b="0" dirty="0" err="1">
                <a:solidFill>
                  <a:srgbClr val="1D1D1B"/>
                </a:solidFill>
              </a:rPr>
              <a:t>multipla</a:t>
            </a:r>
          </a:p>
          <a:p>
            <a:pPr marL="0" indent="0">
              <a:lnSpc>
                <a:spcPct val="150000"/>
              </a:lnSpc>
              <a:buNone/>
            </a:pPr>
            <a:endParaRPr lang="tr-TR" sz="2000" b="0" dirty="0">
              <a:solidFill>
                <a:prstClr val="black"/>
              </a:solidFill>
              <a:ea typeface="Noto Sans" panose="020B0502040504020204" pitchFamily="34" charset="0"/>
              <a:cs typeface="Noto Sans" panose="020B0502040504020204" pitchFamily="34" charset="0"/>
            </a:endParaRPr>
          </a:p>
          <a:p>
            <a:pPr marL="0" lvl="0" indent="0" algn="just" defTabSz="457200">
              <a:lnSpc>
                <a:spcPct val="100000"/>
              </a:lnSpc>
              <a:spcBef>
                <a:spcPts val="0"/>
              </a:spcBef>
              <a:buNone/>
            </a:pPr>
            <a:r>
              <a:rPr lang="tr-TR" sz="2000" b="0" dirty="0">
                <a:solidFill>
                  <a:prstClr val="black"/>
                </a:solidFill>
                <a:ea typeface="Noto Sans"/>
                <a:cs typeface="Noto Sans"/>
              </a:rPr>
              <a:t> </a:t>
            </a:r>
          </a:p>
          <a:p>
            <a:pPr marL="0" indent="0" algn="just">
              <a:buNone/>
            </a:pPr>
            <a:endParaRPr lang="tr-TR" sz="1600" b="0" dirty="0">
              <a:solidFill>
                <a:schemeClr val="accent1"/>
              </a:solidFill>
            </a:endParaRPr>
          </a:p>
          <a:p>
            <a:pPr marL="0" indent="0" algn="just">
              <a:buNone/>
            </a:pPr>
            <a:r>
              <a:rPr lang="tr-TR" sz="1600" b="0" dirty="0">
                <a:solidFill>
                  <a:schemeClr val="accent1"/>
                </a:solidFill>
              </a:rPr>
              <a:t> </a:t>
            </a:r>
            <a:endParaRPr lang="en-US" sz="1600" b="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5CC10-6B8B-C2D6-3321-99447E69D971}"/>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F3524D09-9184-3A19-C5C6-D2244E3E16ED}"/>
              </a:ext>
            </a:extLst>
          </p:cNvPr>
          <p:cNvPicPr>
            <a:picLocks noChangeAspect="1"/>
          </p:cNvPicPr>
          <p:nvPr/>
        </p:nvPicPr>
        <p:blipFill>
          <a:blip r:embed="rId2"/>
          <a:stretch>
            <a:fillRect/>
          </a:stretch>
        </p:blipFill>
        <p:spPr>
          <a:xfrm>
            <a:off x="6787009" y="2628700"/>
            <a:ext cx="5223410" cy="3323988"/>
          </a:xfrm>
          <a:prstGeom prst="rect">
            <a:avLst/>
          </a:prstGeom>
          <a:ln>
            <a:noFill/>
          </a:ln>
          <a:effectLst>
            <a:softEdge rad="112500"/>
          </a:effectLst>
        </p:spPr>
      </p:pic>
      <p:sp>
        <p:nvSpPr>
          <p:cNvPr id="5" name="Metin kutusu 4">
            <a:extLst>
              <a:ext uri="{FF2B5EF4-FFF2-40B4-BE49-F238E27FC236}">
                <a16:creationId xmlns:a16="http://schemas.microsoft.com/office/drawing/2014/main" id="{7606E27E-05B8-812C-6EE4-C4406E862A1F}"/>
              </a:ext>
            </a:extLst>
          </p:cNvPr>
          <p:cNvSpPr txBox="1"/>
          <p:nvPr/>
        </p:nvSpPr>
        <p:spPr>
          <a:xfrm>
            <a:off x="7190434" y="6053796"/>
            <a:ext cx="4819985" cy="400110"/>
          </a:xfrm>
          <a:prstGeom prst="rect">
            <a:avLst/>
          </a:prstGeom>
          <a:noFill/>
        </p:spPr>
        <p:txBody>
          <a:bodyPr wrap="square">
            <a:spAutoFit/>
          </a:bodyPr>
          <a:lstStyle/>
          <a:p>
            <a:pPr algn="ctr"/>
            <a:r>
              <a:rPr lang="tr-TR" sz="1000" dirty="0">
                <a:solidFill>
                  <a:srgbClr val="000000"/>
                </a:solidFill>
                <a:latin typeface="Raleway "/>
              </a:rPr>
              <a:t>Fonte: </a:t>
            </a:r>
            <a:r>
              <a:rPr lang="en-US" sz="1000" b="0" i="0" dirty="0">
                <a:solidFill>
                  <a:srgbClr val="000000"/>
                </a:solidFill>
                <a:effectLst/>
                <a:latin typeface="Raleway "/>
              </a:rPr>
              <a:t>Quadro concettuale della co-creazione di valore nelle partnership strategiche </a:t>
            </a:r>
            <a:r>
              <a:rPr lang="tr-TR" sz="1000" b="0" i="0" dirty="0" err="1">
                <a:solidFill>
                  <a:srgbClr val="000000"/>
                </a:solidFill>
                <a:effectLst/>
                <a:latin typeface="Raleway "/>
              </a:rPr>
              <a:t>di Elo </a:t>
            </a:r>
            <a:r>
              <a:rPr lang="tr-TR" sz="1000" b="0" i="0" dirty="0">
                <a:solidFill>
                  <a:srgbClr val="000000"/>
                </a:solidFill>
                <a:effectLst/>
                <a:latin typeface="Raleway "/>
              </a:rPr>
              <a:t>et </a:t>
            </a:r>
            <a:r>
              <a:rPr lang="tr-TR" sz="1000" b="0" i="0" dirty="0" err="1">
                <a:solidFill>
                  <a:srgbClr val="000000"/>
                </a:solidFill>
                <a:effectLst/>
                <a:latin typeface="Raleway "/>
              </a:rPr>
              <a:t>all</a:t>
            </a:r>
            <a:r>
              <a:rPr lang="tr-TR" sz="1000" b="0" i="0" dirty="0">
                <a:solidFill>
                  <a:srgbClr val="000000"/>
                </a:solidFill>
                <a:effectLst/>
                <a:latin typeface="Raleway "/>
              </a:rPr>
              <a:t>., 2023</a:t>
            </a:r>
            <a:endParaRPr lang="tr-TR" sz="1000" dirty="0">
              <a:latin typeface="Raleway "/>
            </a:endParaRPr>
          </a:p>
        </p:txBody>
      </p:sp>
      <p:sp>
        <p:nvSpPr>
          <p:cNvPr id="6" name="Metin kutusu 5">
            <a:extLst>
              <a:ext uri="{FF2B5EF4-FFF2-40B4-BE49-F238E27FC236}">
                <a16:creationId xmlns:a16="http://schemas.microsoft.com/office/drawing/2014/main" id="{B7C3CA4E-8344-110D-7733-DA33C96BFF62}"/>
              </a:ext>
            </a:extLst>
          </p:cNvPr>
          <p:cNvSpPr txBox="1"/>
          <p:nvPr/>
        </p:nvSpPr>
        <p:spPr>
          <a:xfrm>
            <a:off x="165902" y="342539"/>
            <a:ext cx="6184098" cy="3570208"/>
          </a:xfrm>
          <a:prstGeom prst="rect">
            <a:avLst/>
          </a:prstGeom>
          <a:noFill/>
        </p:spPr>
        <p:txBody>
          <a:bodyPr wrap="square">
            <a:spAutoFit/>
          </a:bodyPr>
          <a:lstStyle/>
          <a:p>
            <a:pPr algn="just"/>
            <a:r>
              <a:rPr lang="en-US" sz="1600" dirty="0">
                <a:solidFill>
                  <a:schemeClr val="accent1"/>
                </a:solidFill>
              </a:rPr>
              <a:t>Il grafico illustra un modello di partnership collaborativa incentrato sull'</a:t>
            </a:r>
            <a:r>
              <a:rPr lang="en-US" sz="1600" b="1" dirty="0">
                <a:solidFill>
                  <a:schemeClr val="accent1"/>
                </a:solidFill>
              </a:rPr>
              <a:t>integrazione delle risorse e sulla creazione di nuove risorse </a:t>
            </a:r>
            <a:r>
              <a:rPr lang="en-US" sz="1600" dirty="0">
                <a:solidFill>
                  <a:schemeClr val="accent1"/>
                </a:solidFill>
              </a:rPr>
              <a:t>tra il </a:t>
            </a:r>
            <a:r>
              <a:rPr lang="en-US" sz="1600" b="1" dirty="0">
                <a:solidFill>
                  <a:schemeClr val="accent1"/>
                </a:solidFill>
              </a:rPr>
              <a:t>Partner 1 </a:t>
            </a:r>
            <a:r>
              <a:rPr lang="en-US" sz="1600" dirty="0">
                <a:solidFill>
                  <a:schemeClr val="accent1"/>
                </a:solidFill>
              </a:rPr>
              <a:t>e il </a:t>
            </a:r>
            <a:r>
              <a:rPr lang="en-US" sz="1600" b="1" dirty="0">
                <a:solidFill>
                  <a:schemeClr val="accent1"/>
                </a:solidFill>
              </a:rPr>
              <a:t>Partner 2</a:t>
            </a:r>
            <a:r>
              <a:rPr lang="en-US" sz="1600" dirty="0">
                <a:solidFill>
                  <a:schemeClr val="accent1"/>
                </a:solidFill>
              </a:rPr>
              <a:t>. Gli elementi chiave includono:</a:t>
            </a:r>
          </a:p>
          <a:p>
            <a:pPr algn="just"/>
            <a:endParaRPr lang="en-US" sz="1600" dirty="0">
              <a:solidFill>
                <a:schemeClr val="accent1"/>
              </a:solidFill>
            </a:endParaRPr>
          </a:p>
          <a:p>
            <a:pPr algn="just">
              <a:buFont typeface="+mj-lt"/>
              <a:buAutoNum type="arabicPeriod"/>
            </a:pPr>
            <a:r>
              <a:rPr lang="en-US" sz="1600" b="1" dirty="0">
                <a:solidFill>
                  <a:schemeClr val="accent1"/>
                </a:solidFill>
              </a:rPr>
              <a:t> Operazioni interne che favoriscono la co-creazione di valore </a:t>
            </a:r>
            <a:r>
              <a:rPr lang="en-US" sz="1600" dirty="0">
                <a:solidFill>
                  <a:schemeClr val="accent1"/>
                </a:solidFill>
              </a:rPr>
              <a:t>(per entrambi i partner):</a:t>
            </a:r>
            <a:endParaRPr lang="tr-TR" sz="1600" dirty="0">
              <a:solidFill>
                <a:schemeClr val="accent1"/>
              </a:solidFill>
            </a:endParaRPr>
          </a:p>
          <a:p>
            <a:pPr marL="742950" lvl="1" indent="-285750">
              <a:buFont typeface="Arial" panose="020B0604020202020204" pitchFamily="34" charset="0"/>
              <a:buChar char="•"/>
            </a:pPr>
            <a:r>
              <a:rPr lang="en-US" sz="1600" dirty="0">
                <a:solidFill>
                  <a:schemeClr val="accent1"/>
                </a:solidFill>
              </a:rPr>
              <a:t>Leadership</a:t>
            </a:r>
          </a:p>
          <a:p>
            <a:pPr marL="742950" lvl="1" indent="-285750">
              <a:buFont typeface="Arial" panose="020B0604020202020204" pitchFamily="34" charset="0"/>
              <a:buChar char="•"/>
            </a:pPr>
            <a:r>
              <a:rPr lang="en-US" sz="1600" dirty="0">
                <a:solidFill>
                  <a:schemeClr val="accent1"/>
                </a:solidFill>
              </a:rPr>
              <a:t>Coinvolgimento e partecipazione interna</a:t>
            </a:r>
          </a:p>
          <a:p>
            <a:pPr marL="742950" lvl="1" indent="-285750">
              <a:buFont typeface="Arial" panose="020B0604020202020204" pitchFamily="34" charset="0"/>
              <a:buChar char="•"/>
            </a:pPr>
            <a:r>
              <a:rPr lang="en-US" sz="1600" dirty="0">
                <a:solidFill>
                  <a:schemeClr val="accent1"/>
                </a:solidFill>
              </a:rPr>
              <a:t>Comunicazione e collaborazione</a:t>
            </a:r>
          </a:p>
          <a:p>
            <a:pPr marL="742950" lvl="1" indent="-285750">
              <a:buFont typeface="Arial" panose="020B0604020202020204" pitchFamily="34" charset="0"/>
              <a:buChar char="•"/>
            </a:pPr>
            <a:r>
              <a:rPr lang="en-US" sz="1600" dirty="0">
                <a:solidFill>
                  <a:schemeClr val="accent1"/>
                </a:solidFill>
              </a:rPr>
              <a:t>Risorse e risorse</a:t>
            </a:r>
          </a:p>
          <a:p>
            <a:pPr marL="742950" lvl="1" indent="-285750">
              <a:buFont typeface="Arial" panose="020B0604020202020204" pitchFamily="34" charset="0"/>
              <a:buChar char="•"/>
            </a:pPr>
            <a:r>
              <a:rPr lang="en-US" sz="1600" dirty="0">
                <a:solidFill>
                  <a:schemeClr val="accent1"/>
                </a:solidFill>
              </a:rPr>
              <a:t>Apprendimento continuo e sviluppo delle competenze</a:t>
            </a:r>
          </a:p>
          <a:p>
            <a:pPr marL="742950" lvl="1" indent="-285750">
              <a:buFont typeface="Arial" panose="020B0604020202020204" pitchFamily="34" charset="0"/>
              <a:buChar char="•"/>
            </a:pPr>
            <a:r>
              <a:rPr lang="en-US" sz="1600" dirty="0">
                <a:solidFill>
                  <a:schemeClr val="accent1"/>
                </a:solidFill>
              </a:rPr>
              <a:t>Miglioramento continuo</a:t>
            </a:r>
          </a:p>
          <a:p>
            <a:pPr marL="742950" lvl="1" indent="-285750">
              <a:buFont typeface="Arial" panose="020B0604020202020204" pitchFamily="34" charset="0"/>
              <a:buChar char="•"/>
            </a:pPr>
            <a:r>
              <a:rPr lang="en-US" sz="1600" dirty="0">
                <a:solidFill>
                  <a:schemeClr val="accent1"/>
                </a:solidFill>
              </a:rPr>
              <a:t>Pianificazione continua</a:t>
            </a:r>
          </a:p>
          <a:p>
            <a:endParaRPr lang="en-US" dirty="0">
              <a:solidFill>
                <a:schemeClr val="accent1"/>
              </a:solidFill>
            </a:endParaRPr>
          </a:p>
        </p:txBody>
      </p:sp>
      <p:sp>
        <p:nvSpPr>
          <p:cNvPr id="8" name="Metin kutusu 7">
            <a:extLst>
              <a:ext uri="{FF2B5EF4-FFF2-40B4-BE49-F238E27FC236}">
                <a16:creationId xmlns:a16="http://schemas.microsoft.com/office/drawing/2014/main" id="{9CD695EE-B324-77B7-2082-C7876CCBB726}"/>
              </a:ext>
            </a:extLst>
          </p:cNvPr>
          <p:cNvSpPr txBox="1"/>
          <p:nvPr/>
        </p:nvSpPr>
        <p:spPr>
          <a:xfrm>
            <a:off x="209951" y="3890585"/>
            <a:ext cx="6096000" cy="2062103"/>
          </a:xfrm>
          <a:prstGeom prst="rect">
            <a:avLst/>
          </a:prstGeom>
          <a:noFill/>
        </p:spPr>
        <p:txBody>
          <a:bodyPr wrap="square">
            <a:spAutoFit/>
          </a:bodyPr>
          <a:lstStyle/>
          <a:p>
            <a:r>
              <a:rPr lang="en-US" sz="1600" b="1" dirty="0">
                <a:solidFill>
                  <a:schemeClr val="accent1"/>
                </a:solidFill>
              </a:rPr>
              <a:t>2. Scambio di servizi</a:t>
            </a:r>
            <a:r>
              <a:rPr lang="en-US" sz="1600" dirty="0">
                <a:solidFill>
                  <a:schemeClr val="accent1"/>
                </a:solidFill>
              </a:rPr>
              <a:t>:</a:t>
            </a:r>
          </a:p>
          <a:p>
            <a:pPr lvl="1" algn="just"/>
            <a:r>
              <a:rPr lang="en-US" sz="1600" dirty="0">
                <a:solidFill>
                  <a:schemeClr val="accent1"/>
                </a:solidFill>
              </a:rPr>
              <a:t>Facilitato da valori quali apertura, fiducia, trasparenza, onestà, rispetto, impegno, flessibilità, comunicazione, cooperazione e visibilità nei confronti del partner.</a:t>
            </a:r>
            <a:endParaRPr lang="tr-TR" sz="1600" dirty="0">
              <a:solidFill>
                <a:schemeClr val="accent1"/>
              </a:solidFill>
            </a:endParaRPr>
          </a:p>
          <a:p>
            <a:r>
              <a:rPr lang="en-US" sz="1600" b="1" dirty="0">
                <a:solidFill>
                  <a:schemeClr val="accent1"/>
                </a:solidFill>
              </a:rPr>
              <a:t>3.  Disposizioni istituzionali</a:t>
            </a:r>
            <a:r>
              <a:rPr lang="en-US" sz="1600" dirty="0">
                <a:solidFill>
                  <a:schemeClr val="accent1"/>
                </a:solidFill>
              </a:rPr>
              <a:t>:</a:t>
            </a:r>
          </a:p>
          <a:p>
            <a:pPr lvl="1"/>
            <a:r>
              <a:rPr lang="en-US" sz="1600" dirty="0">
                <a:solidFill>
                  <a:schemeClr val="accent1"/>
                </a:solidFill>
              </a:rPr>
              <a:t>Cultura, obiettivi, aspettative e allineamento condivisi nella pianificazione, nei modelli e nelle questioni normative.</a:t>
            </a:r>
          </a:p>
        </p:txBody>
      </p:sp>
      <p:sp>
        <p:nvSpPr>
          <p:cNvPr id="10" name="Metin kutusu 9">
            <a:extLst>
              <a:ext uri="{FF2B5EF4-FFF2-40B4-BE49-F238E27FC236}">
                <a16:creationId xmlns:a16="http://schemas.microsoft.com/office/drawing/2014/main" id="{B6FD626A-2AA2-E209-8CBE-829449E5B09D}"/>
              </a:ext>
            </a:extLst>
          </p:cNvPr>
          <p:cNvSpPr txBox="1"/>
          <p:nvPr/>
        </p:nvSpPr>
        <p:spPr>
          <a:xfrm>
            <a:off x="6585297" y="404094"/>
            <a:ext cx="5425122" cy="1569660"/>
          </a:xfrm>
          <a:prstGeom prst="rect">
            <a:avLst/>
          </a:prstGeom>
          <a:noFill/>
        </p:spPr>
        <p:txBody>
          <a:bodyPr wrap="square">
            <a:spAutoFit/>
          </a:bodyPr>
          <a:lstStyle/>
          <a:p>
            <a:pPr algn="just"/>
            <a:r>
              <a:rPr lang="en-US" sz="1600" b="1" dirty="0">
                <a:solidFill>
                  <a:schemeClr val="accent1"/>
                </a:solidFill>
              </a:rPr>
              <a:t>4. Interazione dinamica e flusso continuo di risorse</a:t>
            </a:r>
            <a:r>
              <a:rPr lang="en-US" sz="1600" dirty="0">
                <a:solidFill>
                  <a:schemeClr val="accent1"/>
                </a:solidFill>
              </a:rPr>
              <a:t>:</a:t>
            </a:r>
          </a:p>
          <a:p>
            <a:pPr marL="742950" lvl="1" indent="-285750" algn="just">
              <a:buFont typeface="Arial" panose="020B0604020202020204" pitchFamily="34" charset="0"/>
              <a:buChar char="•"/>
            </a:pPr>
            <a:r>
              <a:rPr lang="en-US" sz="1600" b="1" dirty="0">
                <a:solidFill>
                  <a:schemeClr val="accent1"/>
                </a:solidFill>
              </a:rPr>
              <a:t>Le frecce tratteggiate </a:t>
            </a:r>
            <a:r>
              <a:rPr lang="en-US" sz="1600" dirty="0">
                <a:solidFill>
                  <a:schemeClr val="accent1"/>
                </a:solidFill>
              </a:rPr>
              <a:t>rappresentano l'interazione dinamica tra le dimensioni (ad esempio, comunicazione, leadership).</a:t>
            </a:r>
          </a:p>
          <a:p>
            <a:pPr marL="742950" lvl="1" indent="-285750">
              <a:buFont typeface="Arial" panose="020B0604020202020204" pitchFamily="34" charset="0"/>
              <a:buChar char="•"/>
            </a:pPr>
            <a:r>
              <a:rPr lang="en-US" sz="1600" b="1" dirty="0">
                <a:solidFill>
                  <a:schemeClr val="accent1"/>
                </a:solidFill>
              </a:rPr>
              <a:t>Le frecce solide </a:t>
            </a:r>
            <a:r>
              <a:rPr lang="en-US" sz="1600" dirty="0">
                <a:solidFill>
                  <a:schemeClr val="accent1"/>
                </a:solidFill>
              </a:rPr>
              <a:t>indicano un flusso continuo di risorse tra i partner.</a:t>
            </a:r>
          </a:p>
        </p:txBody>
      </p:sp>
    </p:spTree>
    <p:extLst>
      <p:ext uri="{BB962C8B-B14F-4D97-AF65-F5344CB8AC3E}">
        <p14:creationId xmlns:p14="http://schemas.microsoft.com/office/powerpoint/2010/main" val="708275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8F37-F35F-A4E2-C224-1205E55F8AAC}"/>
            </a:ext>
          </a:extLst>
        </p:cNvPr>
        <p:cNvGrpSpPr/>
        <p:nvPr/>
      </p:nvGrpSpPr>
      <p:grpSpPr>
        <a:xfrm>
          <a:off x="0" y="0"/>
          <a:ext cx="0" cy="0"/>
          <a:chOff x="0" y="0"/>
          <a:chExt cx="0" cy="0"/>
        </a:xfrm>
      </p:grpSpPr>
      <p:graphicFrame>
        <p:nvGraphicFramePr>
          <p:cNvPr id="9" name="Diyagram 8">
            <a:extLst>
              <a:ext uri="{FF2B5EF4-FFF2-40B4-BE49-F238E27FC236}">
                <a16:creationId xmlns:a16="http://schemas.microsoft.com/office/drawing/2014/main" id="{CAEE8A9D-2479-ED3C-31A8-C448B29607C1}"/>
              </a:ext>
            </a:extLst>
          </p:cNvPr>
          <p:cNvGraphicFramePr/>
          <p:nvPr>
            <p:extLst>
              <p:ext uri="{D42A27DB-BD31-4B8C-83A1-F6EECF244321}">
                <p14:modId xmlns:p14="http://schemas.microsoft.com/office/powerpoint/2010/main" val="462184365"/>
              </p:ext>
            </p:extLst>
          </p:nvPr>
        </p:nvGraphicFramePr>
        <p:xfrm>
          <a:off x="1419225" y="923672"/>
          <a:ext cx="10353675" cy="5920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Metin kutusu 1">
            <a:extLst>
              <a:ext uri="{FF2B5EF4-FFF2-40B4-BE49-F238E27FC236}">
                <a16:creationId xmlns:a16="http://schemas.microsoft.com/office/drawing/2014/main" id="{EB58FE26-B294-330F-CA45-89CC20576E3F}"/>
              </a:ext>
            </a:extLst>
          </p:cNvPr>
          <p:cNvSpPr txBox="1"/>
          <p:nvPr/>
        </p:nvSpPr>
        <p:spPr>
          <a:xfrm>
            <a:off x="1256242" y="146718"/>
            <a:ext cx="9349034" cy="615553"/>
          </a:xfrm>
          <a:prstGeom prst="rect">
            <a:avLst/>
          </a:prstGeom>
          <a:noFill/>
        </p:spPr>
        <p:txBody>
          <a:bodyPr wrap="none" rtlCol="0">
            <a:spAutoFit/>
          </a:bodyPr>
          <a:lstStyle/>
          <a:p>
            <a:r>
              <a:rPr lang="tr-TR" sz="3400" b="1" dirty="0">
                <a:solidFill>
                  <a:schemeClr val="accent3">
                    <a:lumMod val="75000"/>
                  </a:schemeClr>
                </a:solidFill>
              </a:rPr>
              <a:t>Direttive per un processo negoziale di successo</a:t>
            </a:r>
          </a:p>
        </p:txBody>
      </p:sp>
    </p:spTree>
    <p:extLst>
      <p:ext uri="{BB962C8B-B14F-4D97-AF65-F5344CB8AC3E}">
        <p14:creationId xmlns:p14="http://schemas.microsoft.com/office/powerpoint/2010/main" val="171741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4148-A472-FBE1-5E41-BD4EAF4C8877}"/>
            </a:ext>
          </a:extLst>
        </p:cNvPr>
        <p:cNvGrpSpPr/>
        <p:nvPr/>
      </p:nvGrpSpPr>
      <p:grpSpPr>
        <a:xfrm>
          <a:off x="0" y="0"/>
          <a:ext cx="0" cy="0"/>
          <a:chOff x="0" y="0"/>
          <a:chExt cx="0" cy="0"/>
        </a:xfrm>
      </p:grpSpPr>
      <p:graphicFrame>
        <p:nvGraphicFramePr>
          <p:cNvPr id="3" name="Tablo 2">
            <a:extLst>
              <a:ext uri="{FF2B5EF4-FFF2-40B4-BE49-F238E27FC236}">
                <a16:creationId xmlns:a16="http://schemas.microsoft.com/office/drawing/2014/main" id="{B8866B90-E8BB-95E8-741B-0C325B328FEE}"/>
              </a:ext>
            </a:extLst>
          </p:cNvPr>
          <p:cNvGraphicFramePr>
            <a:graphicFrameLocks noGrp="1"/>
          </p:cNvGraphicFramePr>
          <p:nvPr>
            <p:extLst>
              <p:ext uri="{D42A27DB-BD31-4B8C-83A1-F6EECF244321}">
                <p14:modId xmlns:p14="http://schemas.microsoft.com/office/powerpoint/2010/main" val="1246885365"/>
              </p:ext>
            </p:extLst>
          </p:nvPr>
        </p:nvGraphicFramePr>
        <p:xfrm>
          <a:off x="580292" y="359728"/>
          <a:ext cx="6427177" cy="5957150"/>
        </p:xfrm>
        <a:graphic>
          <a:graphicData uri="http://schemas.openxmlformats.org/drawingml/2006/table">
            <a:tbl>
              <a:tblPr firstRow="1" bandRow="1">
                <a:tableStyleId>{073A0DAA-6AF3-43AB-8588-CEC1D06C72B9}</a:tableStyleId>
              </a:tblPr>
              <a:tblGrid>
                <a:gridCol w="799593">
                  <a:extLst>
                    <a:ext uri="{9D8B030D-6E8A-4147-A177-3AD203B41FA5}">
                      <a16:colId xmlns:a16="http://schemas.microsoft.com/office/drawing/2014/main" val="1520283760"/>
                    </a:ext>
                  </a:extLst>
                </a:gridCol>
                <a:gridCol w="5627584">
                  <a:extLst>
                    <a:ext uri="{9D8B030D-6E8A-4147-A177-3AD203B41FA5}">
                      <a16:colId xmlns:a16="http://schemas.microsoft.com/office/drawing/2014/main" val="1517378264"/>
                    </a:ext>
                  </a:extLst>
                </a:gridCol>
              </a:tblGrid>
              <a:tr h="370937">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tr-TR" altLang="tr-TR" sz="1600" b="1" i="0" u="none" strike="noStrike" cap="none" normalizeH="0" baseline="0" dirty="0" err="1">
                          <a:ln>
                            <a:noFill/>
                          </a:ln>
                          <a:solidFill>
                            <a:schemeClr val="accent1"/>
                          </a:solidFill>
                          <a:effectLst/>
                        </a:rPr>
                        <a:t>Elementi chiave per l'implementazione di una </a:t>
                      </a:r>
                      <a:r>
                        <a:rPr kumimoji="0" lang="tr-TR" altLang="tr-TR" sz="1600" b="1" i="0" u="none" strike="noStrike" cap="none" normalizeH="0" baseline="0" dirty="0">
                          <a:ln>
                            <a:noFill/>
                          </a:ln>
                          <a:solidFill>
                            <a:schemeClr val="accent1"/>
                          </a:solidFill>
                          <a:effectLst/>
                        </a:rPr>
                        <a:t>governance </a:t>
                      </a:r>
                      <a:r>
                        <a:rPr kumimoji="0" lang="tr-TR" altLang="tr-TR" sz="1600" b="1" i="0" u="none" strike="noStrike" cap="none" normalizeH="0" baseline="0" dirty="0" err="1">
                          <a:ln>
                            <a:noFill/>
                          </a:ln>
                          <a:solidFill>
                            <a:schemeClr val="accent1"/>
                          </a:solidFill>
                          <a:effectLst/>
                        </a:rPr>
                        <a:t>forte </a:t>
                      </a:r>
                      <a:endParaRPr lang="tr-TR" sz="1600" b="1" dirty="0">
                        <a:solidFill>
                          <a:schemeClr val="accent1"/>
                        </a:solidFill>
                        <a:latin typeface="+mn-lt"/>
                      </a:endParaRPr>
                    </a:p>
                  </a:txBody>
                  <a:tcPr>
                    <a:solidFill>
                      <a:schemeClr val="bg1">
                        <a:lumMod val="60000"/>
                        <a:lumOff val="40000"/>
                      </a:schemeClr>
                    </a:solidFill>
                  </a:tcPr>
                </a:tc>
                <a:tc hMerge="1">
                  <a:txBody>
                    <a:bodyPr/>
                    <a:lstStyle/>
                    <a:p>
                      <a:endParaRPr lang="tr-TR"/>
                    </a:p>
                  </a:txBody>
                  <a:tcPr/>
                </a:tc>
                <a:extLst>
                  <a:ext uri="{0D108BD9-81ED-4DB2-BD59-A6C34878D82A}">
                    <a16:rowId xmlns:a16="http://schemas.microsoft.com/office/drawing/2014/main" val="1659851423"/>
                  </a:ext>
                </a:extLst>
              </a:tr>
              <a:tr h="1145296">
                <a:tc>
                  <a:txBody>
                    <a:bodyPr/>
                    <a:lstStyle/>
                    <a:p>
                      <a:r>
                        <a:rPr lang="tr-TR" sz="1600" b="0" dirty="0">
                          <a:solidFill>
                            <a:schemeClr val="accent1"/>
                          </a:solidFill>
                          <a:latin typeface="+mn-lt"/>
                        </a:rPr>
                        <a:t>Processi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285750" indent="-285750">
                        <a:buFont typeface="Wingdings" panose="05000000000000000000" pitchFamily="2" charset="2"/>
                        <a:buChar char="ü"/>
                      </a:pPr>
                      <a:r>
                        <a:rPr lang="en-US" sz="1600" dirty="0">
                          <a:solidFill>
                            <a:schemeClr val="accent1"/>
                          </a:solidFill>
                          <a:latin typeface="+mn-lt"/>
                          <a:ea typeface="Noto Sans"/>
                          <a:cs typeface="Noto Sans"/>
                        </a:rPr>
                        <a:t>Acquisizione del requisito della mutualità di intenti.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Prima di tutto, fate in modo che la vostra governance sia corretta.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Definire il successo da entrambe le parti.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Allineare la governance agli obiettivi aziendali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Definire chiaramente i ruoli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Definire chiaramente la proprietà e la responsabilità.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Utilizzare canali di comunicazione formali e informali. </a:t>
                      </a:r>
                      <a:endParaRPr lang="tr-TR" sz="1600" dirty="0">
                        <a:solidFill>
                          <a:schemeClr val="accent1"/>
                        </a:solidFill>
                        <a:latin typeface="+mn-lt"/>
                        <a:ea typeface="Noto Sans"/>
                        <a:cs typeface="Noto Sans"/>
                      </a:endParaRPr>
                    </a:p>
                  </a:txBody>
                  <a:tcPr/>
                </a:tc>
                <a:extLst>
                  <a:ext uri="{0D108BD9-81ED-4DB2-BD59-A6C34878D82A}">
                    <a16:rowId xmlns:a16="http://schemas.microsoft.com/office/drawing/2014/main" val="411529019"/>
                  </a:ext>
                </a:extLst>
              </a:tr>
              <a:tr h="1989573">
                <a:tc>
                  <a:txBody>
                    <a:bodyPr/>
                    <a:lstStyle/>
                    <a:p>
                      <a:r>
                        <a:rPr lang="tr-TR" sz="1600" b="0" dirty="0">
                          <a:solidFill>
                            <a:schemeClr val="accent1"/>
                          </a:solidFill>
                          <a:latin typeface="+mn-lt"/>
                        </a:rPr>
                        <a:t>Strumenti/dispositivi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Avere una struttura di connessioni ampia e profonda.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Avere strutture speculari e un'infrastruttura chiara.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Organizzare riunioni regolari di governance.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Condividere le informazioni di gestione appropriate.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Organizzare workshop "blue-sky".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Utilizzate ambienti creativi per "vivacizzare" le riunioni, se non raggiungono il loro scopo.</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839310012"/>
                  </a:ext>
                </a:extLst>
              </a:tr>
              <a:tr h="1392051">
                <a:tc>
                  <a:txBody>
                    <a:bodyPr/>
                    <a:lstStyle/>
                    <a:p>
                      <a:r>
                        <a:rPr lang="tr-TR" sz="1600" b="0" dirty="0" err="1">
                          <a:solidFill>
                            <a:schemeClr val="accent1"/>
                          </a:solidFill>
                          <a:latin typeface="+mn-lt"/>
                        </a:rPr>
                        <a:t>Comportamenti/atteggiamenti</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Entrambe le parti devono continuare a lavorare sulla connessione.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Entrambe le parti devono sfidarsi sul "dove andare dopo".</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È essenziale una frequente comunicazione formale e informale.</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883926102"/>
                  </a:ext>
                </a:extLst>
              </a:tr>
            </a:tbl>
          </a:graphicData>
        </a:graphic>
      </p:graphicFrame>
      <p:sp>
        <p:nvSpPr>
          <p:cNvPr id="10" name="Rectangle 5">
            <a:extLst>
              <a:ext uri="{FF2B5EF4-FFF2-40B4-BE49-F238E27FC236}">
                <a16:creationId xmlns:a16="http://schemas.microsoft.com/office/drawing/2014/main" id="{4F3B825C-FAD5-DD11-5A89-9A792DC16857}"/>
              </a:ext>
            </a:extLst>
          </p:cNvPr>
          <p:cNvSpPr>
            <a:spLocks noChangeArrowheads="1"/>
          </p:cNvSpPr>
          <p:nvPr/>
        </p:nvSpPr>
        <p:spPr bwMode="auto">
          <a:xfrm>
            <a:off x="7196504" y="1909514"/>
            <a:ext cx="4843096" cy="4001095"/>
          </a:xfrm>
          <a:prstGeom prst="rect">
            <a:avLst/>
          </a:prstGeom>
          <a:solidFill>
            <a:schemeClr val="bg1">
              <a:lumMod val="60000"/>
              <a:lumOff val="4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0" i="0" u="none" strike="noStrike" cap="none" normalizeH="0" baseline="0" dirty="0">
                <a:ln>
                  <a:noFill/>
                </a:ln>
                <a:solidFill>
                  <a:schemeClr val="accent1"/>
                </a:solidFill>
                <a:effectLst/>
              </a:rPr>
              <a:t>Questo grafico delinea gli elementi chiave per l'implementazione di </a:t>
            </a:r>
            <a:r>
              <a:rPr kumimoji="0" lang="en-GB" altLang="tr-TR" sz="1400" b="1" i="0" u="none" strike="noStrike" cap="none" normalizeH="0" baseline="0" dirty="0">
                <a:ln>
                  <a:noFill/>
                </a:ln>
                <a:solidFill>
                  <a:schemeClr val="accent1"/>
                </a:solidFill>
                <a:effectLst/>
              </a:rPr>
              <a:t>una governance forte </a:t>
            </a:r>
            <a:r>
              <a:rPr kumimoji="0" lang="en-GB" altLang="tr-TR" sz="1400" b="0" i="0" u="none" strike="noStrike" cap="none" normalizeH="0" baseline="0" dirty="0">
                <a:ln>
                  <a:noFill/>
                </a:ln>
                <a:solidFill>
                  <a:schemeClr val="accent1"/>
                </a:solidFill>
                <a:effectLst/>
              </a:rPr>
              <a:t>in tre aree:</a:t>
            </a:r>
            <a:br>
              <a:rPr kumimoji="0" lang="en-GB" altLang="tr-TR" sz="1400" b="0" i="0" u="none" strike="noStrike" cap="none" normalizeH="0" baseline="0" dirty="0">
                <a:ln>
                  <a:noFill/>
                </a:ln>
                <a:solidFill>
                  <a:schemeClr val="accent1"/>
                </a:solidFill>
                <a:effectLst/>
              </a:rPr>
            </a:br>
            <a:r>
              <a:rPr kumimoji="0" lang="en-GB" altLang="tr-TR" sz="1400" b="1" i="0" u="none" strike="noStrike" cap="none" normalizeH="0" baseline="0" dirty="0">
                <a:ln>
                  <a:noFill/>
                </a:ln>
                <a:solidFill>
                  <a:schemeClr val="accent1"/>
                </a:solidFill>
                <a:effectLst/>
              </a:rPr>
              <a:t>Processi</a:t>
            </a:r>
            <a:r>
              <a:rPr kumimoji="0" lang="en-GB" altLang="tr-TR" sz="1400" b="0" i="0" u="none" strike="noStrike" cap="none" normalizeH="0" baseline="0" dirty="0">
                <a:ln>
                  <a:noFill/>
                </a:ln>
                <a:solidFill>
                  <a:schemeClr val="accent1"/>
                </a:solidFill>
                <a:effectLst/>
              </a:rPr>
              <a:t>, </a:t>
            </a:r>
            <a:r>
              <a:rPr kumimoji="0" lang="en-GB" altLang="tr-TR" sz="1400" b="1" i="0" u="none" strike="noStrike" cap="none" normalizeH="0" baseline="0" dirty="0">
                <a:ln>
                  <a:noFill/>
                </a:ln>
                <a:solidFill>
                  <a:schemeClr val="accent1"/>
                </a:solidFill>
                <a:effectLst/>
              </a:rPr>
              <a:t>Strumenti/dispositivi </a:t>
            </a:r>
            <a:r>
              <a:rPr kumimoji="0" lang="en-GB" altLang="tr-TR" sz="1400" b="0" i="0" u="none" strike="noStrike" cap="none" normalizeH="0" baseline="0" dirty="0">
                <a:ln>
                  <a:noFill/>
                </a:ln>
                <a:solidFill>
                  <a:schemeClr val="accent1"/>
                </a:solidFill>
                <a:effectLst/>
              </a:rPr>
              <a:t>e </a:t>
            </a:r>
            <a:r>
              <a:rPr kumimoji="0" lang="en-GB" altLang="tr-TR" sz="1400" b="1" i="0" u="none" strike="noStrike" cap="none" normalizeH="0" baseline="0" dirty="0">
                <a:ln>
                  <a:noFill/>
                </a:ln>
                <a:solidFill>
                  <a:schemeClr val="accent1"/>
                </a:solidFill>
                <a:effectLst/>
              </a:rPr>
              <a:t>Comportamenti/attitudini</a:t>
            </a:r>
            <a:r>
              <a:rPr kumimoji="0" lang="en-GB" altLang="tr-TR" sz="1400" b="0" i="0" u="none" strike="noStrike" cap="none" normalizeH="0" baseline="0" dirty="0">
                <a:ln>
                  <a:noFill/>
                </a:ln>
                <a:solidFill>
                  <a:schemeClr val="accent1"/>
                </a:solidFill>
                <a:effectLst/>
              </a:rPr>
              <a:t>. </a:t>
            </a: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I processi </a:t>
            </a:r>
            <a:r>
              <a:rPr kumimoji="0" lang="en-GB" altLang="tr-TR" sz="1400" b="0" i="0" u="none" strike="noStrike" cap="none" normalizeH="0" baseline="0" dirty="0">
                <a:ln>
                  <a:noFill/>
                </a:ln>
                <a:solidFill>
                  <a:schemeClr val="accent1"/>
                </a:solidFill>
                <a:effectLst/>
              </a:rPr>
              <a:t>si concentrano sull'allineamento della governance agli obiettivi, sulla definizione dei ruoli e della proprietà e sulla promozione della comunicazione formale e informale. </a:t>
            </a:r>
            <a:br>
              <a:rPr kumimoji="0" lang="en-GB" altLang="tr-TR" sz="1400" b="0" i="0" u="none" strike="noStrike" cap="none" normalizeH="0" baseline="0" dirty="0">
                <a:ln>
                  <a:noFill/>
                </a:ln>
                <a:solidFill>
                  <a:schemeClr val="accent1"/>
                </a:solidFill>
                <a:effectLst/>
              </a:rPr>
            </a:b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Gli strumenti/dispositivi </a:t>
            </a:r>
            <a:r>
              <a:rPr kumimoji="0" lang="en-GB" altLang="tr-TR" sz="1400" b="0" i="0" u="none" strike="noStrike" cap="none" normalizeH="0" baseline="0" dirty="0">
                <a:ln>
                  <a:noFill/>
                </a:ln>
                <a:solidFill>
                  <a:schemeClr val="accent1"/>
                </a:solidFill>
                <a:effectLst/>
              </a:rPr>
              <a:t>enfatizzano la creazione di solide strutture di connessione, riunioni regolari di governance, workshop e l'utilizzo di ambienti creativi per garantire una collaborazione produttiva.</a:t>
            </a:r>
            <a:br>
              <a:rPr kumimoji="0" lang="en-GB" altLang="tr-TR" sz="1400" b="0" i="0" u="none" strike="noStrike" cap="none" normalizeH="0" baseline="0" dirty="0">
                <a:ln>
                  <a:noFill/>
                </a:ln>
                <a:solidFill>
                  <a:schemeClr val="accent1"/>
                </a:solidFill>
                <a:effectLst/>
              </a:rPr>
            </a:b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I comportamenti/atteggiamenti </a:t>
            </a:r>
            <a:r>
              <a:rPr kumimoji="0" lang="en-GB" altLang="tr-TR" sz="1400" b="0" i="0" u="none" strike="noStrike" cap="none" normalizeH="0" baseline="0" dirty="0">
                <a:ln>
                  <a:noFill/>
                </a:ln>
                <a:solidFill>
                  <a:schemeClr val="accent1"/>
                </a:solidFill>
                <a:effectLst/>
              </a:rPr>
              <a:t>evidenziano lo sforzo continuo, le sfide reciproche e il mantenimento di una comunicazione coerente tra le parti per rafforzare l'efficacia della governance.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tr-TR" altLang="tr-TR" sz="1600" b="0" i="0" u="none" strike="noStrike" cap="none" normalizeH="0" baseline="0" dirty="0">
              <a:ln>
                <a:noFill/>
              </a:ln>
              <a:solidFill>
                <a:schemeClr val="accent1"/>
              </a:solidFill>
              <a:effectLst/>
            </a:endParaRPr>
          </a:p>
        </p:txBody>
      </p:sp>
    </p:spTree>
    <p:extLst>
      <p:ext uri="{BB962C8B-B14F-4D97-AF65-F5344CB8AC3E}">
        <p14:creationId xmlns:p14="http://schemas.microsoft.com/office/powerpoint/2010/main" val="19143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952FF-555F-8E29-FA90-DA04BC5942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5FE3EF63-FF6F-27D2-F2F5-76EEB9D28F54}"/>
              </a:ext>
            </a:extLst>
          </p:cNvPr>
          <p:cNvSpPr txBox="1"/>
          <p:nvPr/>
        </p:nvSpPr>
        <p:spPr>
          <a:xfrm>
            <a:off x="334514" y="240142"/>
            <a:ext cx="10610461" cy="369332"/>
          </a:xfrm>
          <a:prstGeom prst="rect">
            <a:avLst/>
          </a:prstGeom>
          <a:noFill/>
        </p:spPr>
        <p:txBody>
          <a:bodyPr wrap="square" rtlCol="0">
            <a:spAutoFit/>
          </a:bodyPr>
          <a:lstStyle/>
          <a:p>
            <a:r>
              <a:rPr lang="tr-TR" b="1" i="0" dirty="0" err="1">
                <a:solidFill>
                  <a:schemeClr val="bg2"/>
                </a:solidFill>
                <a:effectLst/>
              </a:rPr>
              <a:t>Comunità </a:t>
            </a:r>
            <a:r>
              <a:rPr lang="tr-TR" b="1" i="0" dirty="0">
                <a:solidFill>
                  <a:schemeClr val="bg2"/>
                </a:solidFill>
                <a:effectLst/>
              </a:rPr>
              <a:t>imprenditoriali online </a:t>
            </a:r>
            <a:r>
              <a:rPr lang="tr-TR" b="1" dirty="0" err="1">
                <a:solidFill>
                  <a:schemeClr val="bg2"/>
                </a:solidFill>
                <a:effectLst/>
              </a:rPr>
              <a:t>per lo sviluppo di partnership </a:t>
            </a:r>
            <a:r>
              <a:rPr lang="tr-TR" b="1" dirty="0">
                <a:solidFill>
                  <a:schemeClr val="bg2"/>
                </a:solidFill>
                <a:effectLst/>
              </a:rPr>
              <a:t>strategiche</a:t>
            </a:r>
            <a:endParaRPr lang="en-US" sz="2000" b="1" dirty="0">
              <a:solidFill>
                <a:schemeClr val="bg2"/>
              </a:solidFill>
            </a:endParaRPr>
          </a:p>
        </p:txBody>
      </p:sp>
      <p:sp>
        <p:nvSpPr>
          <p:cNvPr id="4" name="Metin kutusu 3">
            <a:extLst>
              <a:ext uri="{FF2B5EF4-FFF2-40B4-BE49-F238E27FC236}">
                <a16:creationId xmlns:a16="http://schemas.microsoft.com/office/drawing/2014/main" id="{6930BACC-858D-A8C0-14C1-6ADA9BF99ABF}"/>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DB8163-3354-C83A-67B9-72916EE7E21F}"/>
              </a:ext>
            </a:extLst>
          </p:cNvPr>
          <p:cNvSpPr txBox="1"/>
          <p:nvPr/>
        </p:nvSpPr>
        <p:spPr>
          <a:xfrm>
            <a:off x="356934" y="787012"/>
            <a:ext cx="11124823" cy="2308324"/>
          </a:xfrm>
          <a:prstGeom prst="rect">
            <a:avLst/>
          </a:prstGeom>
          <a:noFill/>
        </p:spPr>
        <p:txBody>
          <a:bodyPr wrap="square" lIns="91440" tIns="45720" rIns="91440" bIns="45720" anchor="t">
            <a:spAutoFit/>
          </a:bodyPr>
          <a:lstStyle/>
          <a:p>
            <a:pPr algn="just"/>
            <a:r>
              <a:rPr lang="en-US" sz="1600" b="0" i="0" dirty="0">
                <a:solidFill>
                  <a:schemeClr val="accent1"/>
                </a:solidFill>
                <a:effectLst/>
              </a:rPr>
              <a:t>Per le donne imprenditrici, le reti e gli strumenti online offrono opportunità impareggiabili per entrare in contatto con professionisti che la pensano come loro, leader del settore e potenziali collaboratori in tutta Europa e oltre. </a:t>
            </a:r>
            <a:endParaRPr lang="tr-TR" sz="1600" b="0" i="0" dirty="0">
              <a:solidFill>
                <a:schemeClr val="accent1"/>
              </a:solidFill>
              <a:effectLst/>
            </a:endParaRPr>
          </a:p>
          <a:p>
            <a:pPr algn="just"/>
            <a:endParaRPr lang="tr-TR" sz="1600" dirty="0">
              <a:solidFill>
                <a:schemeClr val="accent1"/>
              </a:solidFill>
            </a:endParaRPr>
          </a:p>
          <a:p>
            <a:pPr algn="just"/>
            <a:r>
              <a:rPr lang="en-US" sz="1600" b="0" i="0" dirty="0">
                <a:solidFill>
                  <a:schemeClr val="accent1"/>
                </a:solidFill>
                <a:effectLst/>
              </a:rPr>
              <a:t>Le piattaforme online e le comunità digitali sono ora dedicate alla promozione di relazioni professionali, alla condivisione di risorse e all'offerta di tutoraggio su misura per le esigenze specifiche delle donne in affari. Queste reti virtuali abbattono le barriere geografiche, consentendo alle donne imprenditrici di espandere la propria influenza, accedere ai mercati globali e stringere partnership strategiche, contribuendo al contempo a un ecosistema imprenditoriale più inclusivo e connesso.</a:t>
            </a:r>
          </a:p>
          <a:p>
            <a:pPr algn="just"/>
            <a:endParaRPr lang="tr-TR" sz="1600" dirty="0">
              <a:solidFill>
                <a:schemeClr val="accent1"/>
              </a:solidFill>
            </a:endParaRPr>
          </a:p>
        </p:txBody>
      </p:sp>
      <p:sp>
        <p:nvSpPr>
          <p:cNvPr id="16" name="Metin kutusu 15">
            <a:extLst>
              <a:ext uri="{FF2B5EF4-FFF2-40B4-BE49-F238E27FC236}">
                <a16:creationId xmlns:a16="http://schemas.microsoft.com/office/drawing/2014/main" id="{B2E45591-BE37-DE7B-EB67-44D52C1E1BD1}"/>
              </a:ext>
            </a:extLst>
          </p:cNvPr>
          <p:cNvSpPr txBox="1"/>
          <p:nvPr/>
        </p:nvSpPr>
        <p:spPr>
          <a:xfrm>
            <a:off x="6823494" y="3245200"/>
            <a:ext cx="4859173" cy="2062103"/>
          </a:xfrm>
          <a:prstGeom prst="rect">
            <a:avLst/>
          </a:prstGeom>
          <a:noFill/>
        </p:spPr>
        <p:txBody>
          <a:bodyPr wrap="square">
            <a:spAutoFit/>
          </a:bodyPr>
          <a:lstStyle/>
          <a:p>
            <a:pPr algn="just"/>
            <a:r>
              <a:rPr lang="en-US" sz="1600" b="1" dirty="0" err="1">
                <a:solidFill>
                  <a:schemeClr val="accent1"/>
                </a:solidFill>
                <a:hlinkClick r:id="rId2"/>
              </a:rPr>
              <a:t>Vator </a:t>
            </a:r>
            <a:r>
              <a:rPr lang="en-US" sz="1600" dirty="0">
                <a:solidFill>
                  <a:schemeClr val="accent1"/>
                </a:solidFill>
              </a:rPr>
              <a:t>è un sito di networking che pubblica notizie di business nella sezione </a:t>
            </a:r>
            <a:r>
              <a:rPr lang="en-US" sz="1600" dirty="0" err="1">
                <a:solidFill>
                  <a:schemeClr val="accent1"/>
                </a:solidFill>
              </a:rPr>
              <a:t>VatorNews </a:t>
            </a:r>
            <a:r>
              <a:rPr lang="en-US" sz="1600" dirty="0">
                <a:solidFill>
                  <a:schemeClr val="accent1"/>
                </a:solidFill>
              </a:rPr>
              <a:t>e ha anche un'area dedicata alle interviste con imprenditori e investitori. La registrazione consente di creare il proprio profilo aziendale e di interagire con gli altri </a:t>
            </a:r>
            <a:r>
              <a:rPr lang="en-US" sz="1600" dirty="0" err="1">
                <a:solidFill>
                  <a:schemeClr val="accent1"/>
                </a:solidFill>
              </a:rPr>
              <a:t>membri. Vator </a:t>
            </a:r>
            <a:r>
              <a:rPr lang="en-US" sz="1600" dirty="0">
                <a:solidFill>
                  <a:schemeClr val="accent1"/>
                </a:solidFill>
              </a:rPr>
              <a:t>ha un'interessante sezione completamente dedicata ai video delle aziende e dei prodotti dei membri.</a:t>
            </a:r>
            <a:endParaRPr lang="tr-TR" sz="1600" dirty="0">
              <a:solidFill>
                <a:schemeClr val="accent1"/>
              </a:solidFill>
            </a:endParaRPr>
          </a:p>
        </p:txBody>
      </p:sp>
      <p:pic>
        <p:nvPicPr>
          <p:cNvPr id="1030" name="Picture 6" descr="Logo">
            <a:extLst>
              <a:ext uri="{FF2B5EF4-FFF2-40B4-BE49-F238E27FC236}">
                <a16:creationId xmlns:a16="http://schemas.microsoft.com/office/drawing/2014/main" id="{56E25D49-072A-D469-564B-BD65486AC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6823" y="5563612"/>
            <a:ext cx="2206605" cy="678531"/>
          </a:xfrm>
          <a:prstGeom prst="rect">
            <a:avLst/>
          </a:prstGeom>
          <a:noFill/>
          <a:extLst>
            <a:ext uri="{909E8E84-426E-40DD-AFC4-6F175D3DCCD1}">
              <a14:hiddenFill xmlns:a14="http://schemas.microsoft.com/office/drawing/2010/main">
                <a:solidFill>
                  <a:srgbClr val="FFFFFF"/>
                </a:solidFill>
              </a14:hiddenFill>
            </a:ext>
          </a:extLst>
        </p:spPr>
      </p:pic>
      <p:sp>
        <p:nvSpPr>
          <p:cNvPr id="17" name="Metin kutusu 16">
            <a:extLst>
              <a:ext uri="{FF2B5EF4-FFF2-40B4-BE49-F238E27FC236}">
                <a16:creationId xmlns:a16="http://schemas.microsoft.com/office/drawing/2014/main" id="{744C314D-6411-3CB0-9D87-4D00A5FFE05F}"/>
              </a:ext>
            </a:extLst>
          </p:cNvPr>
          <p:cNvSpPr txBox="1"/>
          <p:nvPr/>
        </p:nvSpPr>
        <p:spPr>
          <a:xfrm>
            <a:off x="356934" y="3254846"/>
            <a:ext cx="6094562" cy="1815882"/>
          </a:xfrm>
          <a:prstGeom prst="rect">
            <a:avLst/>
          </a:prstGeom>
          <a:noFill/>
        </p:spPr>
        <p:txBody>
          <a:bodyPr wrap="square">
            <a:spAutoFit/>
          </a:bodyPr>
          <a:lstStyle/>
          <a:p>
            <a:pPr algn="just"/>
            <a:r>
              <a:rPr lang="tr-TR" sz="1600" b="1" dirty="0" err="1">
                <a:solidFill>
                  <a:schemeClr val="bg1">
                    <a:lumMod val="75000"/>
                  </a:schemeClr>
                </a:solidFill>
                <a:hlinkClick r:id="rId4">
                  <a:extLst>
                    <a:ext uri="{A12FA001-AC4F-418D-AE19-62706E023703}">
                      <ahyp:hlinkClr xmlns:ahyp="http://schemas.microsoft.com/office/drawing/2018/hyperlinkcolor" val="tx"/>
                    </a:ext>
                  </a:extLst>
                </a:hlinkClick>
              </a:rPr>
              <a:t>Founders </a:t>
            </a:r>
            <a:r>
              <a:rPr lang="tr-TR" sz="1600" b="1" dirty="0">
                <a:solidFill>
                  <a:schemeClr val="bg1">
                    <a:lumMod val="75000"/>
                  </a:schemeClr>
                </a:solidFill>
                <a:hlinkClick r:id="rId4">
                  <a:extLst>
                    <a:ext uri="{A12FA001-AC4F-418D-AE19-62706E023703}">
                      <ahyp:hlinkClr xmlns:ahyp="http://schemas.microsoft.com/office/drawing/2018/hyperlinkcolor" val="tx"/>
                    </a:ext>
                  </a:extLst>
                </a:hlinkClick>
              </a:rPr>
              <a:t>Network </a:t>
            </a:r>
            <a:r>
              <a:rPr lang="tr-TR" sz="1600" dirty="0">
                <a:solidFill>
                  <a:schemeClr val="accent1"/>
                </a:solidFill>
              </a:rPr>
              <a:t>è una piattaforma online </a:t>
            </a:r>
            <a:r>
              <a:rPr lang="tr-TR" sz="1600" dirty="0" err="1">
                <a:solidFill>
                  <a:schemeClr val="accent1"/>
                </a:solidFill>
              </a:rPr>
              <a:t>esclusiva per gli imprenditori</a:t>
            </a:r>
            <a:r>
              <a:rPr lang="tr-TR" sz="1600" dirty="0">
                <a:solidFill>
                  <a:schemeClr val="accent1"/>
                </a:solidFill>
              </a:rPr>
              <a:t>. </a:t>
            </a:r>
            <a:r>
              <a:rPr lang="tr-TR" sz="1600" dirty="0" err="1">
                <a:solidFill>
                  <a:schemeClr val="accent1"/>
                </a:solidFill>
              </a:rPr>
              <a:t>La </a:t>
            </a:r>
            <a:r>
              <a:rPr lang="tr-TR" sz="1600" dirty="0">
                <a:solidFill>
                  <a:schemeClr val="accent1"/>
                </a:solidFill>
              </a:rPr>
              <a:t>rete è composta da </a:t>
            </a:r>
            <a:r>
              <a:rPr lang="tr-TR" sz="1600" dirty="0" err="1">
                <a:solidFill>
                  <a:schemeClr val="accent1"/>
                </a:solidFill>
              </a:rPr>
              <a:t>oltre </a:t>
            </a:r>
            <a:r>
              <a:rPr lang="tr-TR" sz="1600" dirty="0">
                <a:solidFill>
                  <a:schemeClr val="accent1"/>
                </a:solidFill>
              </a:rPr>
              <a:t>600 </a:t>
            </a:r>
            <a:r>
              <a:rPr lang="tr-TR" sz="1600" dirty="0" err="1">
                <a:solidFill>
                  <a:schemeClr val="accent1"/>
                </a:solidFill>
              </a:rPr>
              <a:t>fondatori tecnologici con </a:t>
            </a:r>
            <a:r>
              <a:rPr lang="tr-TR" sz="1600" dirty="0">
                <a:solidFill>
                  <a:schemeClr val="accent1"/>
                </a:solidFill>
              </a:rPr>
              <a:t>più di 30 </a:t>
            </a:r>
            <a:r>
              <a:rPr lang="tr-TR" sz="1600" dirty="0" err="1">
                <a:solidFill>
                  <a:schemeClr val="accent1"/>
                </a:solidFill>
              </a:rPr>
              <a:t>capitoli in tutto il mondo e offre </a:t>
            </a:r>
            <a:r>
              <a:rPr lang="tr-TR" sz="1600" dirty="0">
                <a:solidFill>
                  <a:schemeClr val="accent1"/>
                </a:solidFill>
              </a:rPr>
              <a:t>un </a:t>
            </a:r>
            <a:r>
              <a:rPr lang="tr-TR" sz="1600" dirty="0" err="1">
                <a:solidFill>
                  <a:schemeClr val="accent1"/>
                </a:solidFill>
              </a:rPr>
              <a:t>modo semplice e veloce per condividere esperienze e ricevere consigli da persone appartenenti alla comunità, nonché l'accesso a </a:t>
            </a:r>
            <a:r>
              <a:rPr lang="tr-TR" sz="1600" dirty="0">
                <a:solidFill>
                  <a:schemeClr val="accent1"/>
                </a:solidFill>
              </a:rPr>
              <a:t>una </a:t>
            </a:r>
            <a:r>
              <a:rPr lang="tr-TR" sz="1600" dirty="0" err="1">
                <a:solidFill>
                  <a:schemeClr val="accent1"/>
                </a:solidFill>
              </a:rPr>
              <a:t>comunità </a:t>
            </a:r>
            <a:r>
              <a:rPr lang="tr-TR" sz="1600" dirty="0">
                <a:solidFill>
                  <a:schemeClr val="accent1"/>
                </a:solidFill>
              </a:rPr>
              <a:t>di </a:t>
            </a:r>
            <a:r>
              <a:rPr lang="tr-TR" sz="1600" dirty="0" err="1">
                <a:solidFill>
                  <a:schemeClr val="accent1"/>
                </a:solidFill>
              </a:rPr>
              <a:t>oltre </a:t>
            </a:r>
            <a:r>
              <a:rPr lang="tr-TR" sz="1600" dirty="0">
                <a:solidFill>
                  <a:schemeClr val="accent1"/>
                </a:solidFill>
              </a:rPr>
              <a:t>50 </a:t>
            </a:r>
            <a:r>
              <a:rPr lang="tr-TR" sz="1600" dirty="0" err="1">
                <a:solidFill>
                  <a:schemeClr val="accent1"/>
                </a:solidFill>
              </a:rPr>
              <a:t>investitori attivi </a:t>
            </a:r>
            <a:r>
              <a:rPr lang="tr-TR" sz="1600" dirty="0">
                <a:solidFill>
                  <a:schemeClr val="accent1"/>
                </a:solidFill>
              </a:rPr>
              <a:t>e a </a:t>
            </a:r>
            <a:r>
              <a:rPr lang="tr-TR" sz="1600" dirty="0" err="1">
                <a:solidFill>
                  <a:schemeClr val="accent1"/>
                </a:solidFill>
              </a:rPr>
              <a:t>numerosi eventi e opportunità di mentorship </a:t>
            </a:r>
            <a:r>
              <a:rPr lang="tr-TR" sz="1600" dirty="0">
                <a:solidFill>
                  <a:schemeClr val="accent1"/>
                </a:solidFill>
              </a:rPr>
              <a:t>formale</a:t>
            </a:r>
            <a:r>
              <a:rPr lang="tr-TR" sz="1600" dirty="0" err="1">
                <a:solidFill>
                  <a:schemeClr val="accent1"/>
                </a:solidFill>
              </a:rPr>
              <a:t>.</a:t>
            </a:r>
            <a:endParaRPr lang="tr-TR" sz="1600" dirty="0">
              <a:solidFill>
                <a:schemeClr val="accent1"/>
              </a:solidFill>
            </a:endParaRPr>
          </a:p>
        </p:txBody>
      </p:sp>
      <p:pic>
        <p:nvPicPr>
          <p:cNvPr id="19" name="Resim 18" descr="ekran görüntüsü, yazı tipi, grafik, metin içeren bir resim&#10;&#10;Açıklama otomatik olarak oluşturuldu">
            <a:extLst>
              <a:ext uri="{FF2B5EF4-FFF2-40B4-BE49-F238E27FC236}">
                <a16:creationId xmlns:a16="http://schemas.microsoft.com/office/drawing/2014/main" id="{3F2C4D9E-6074-D2C8-3A95-3A942238DD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0145" y="4220571"/>
            <a:ext cx="6791347" cy="3820133"/>
          </a:xfrm>
          <a:prstGeom prst="rect">
            <a:avLst/>
          </a:prstGeom>
        </p:spPr>
      </p:pic>
      <p:sp>
        <p:nvSpPr>
          <p:cNvPr id="21" name="Metin kutusu 20">
            <a:extLst>
              <a:ext uri="{FF2B5EF4-FFF2-40B4-BE49-F238E27FC236}">
                <a16:creationId xmlns:a16="http://schemas.microsoft.com/office/drawing/2014/main" id="{089B9EC2-C863-4119-88C3-B0F81CF09AE8}"/>
              </a:ext>
            </a:extLst>
          </p:cNvPr>
          <p:cNvSpPr txBox="1"/>
          <p:nvPr/>
        </p:nvSpPr>
        <p:spPr>
          <a:xfrm>
            <a:off x="1528632" y="6483063"/>
            <a:ext cx="3560952" cy="261610"/>
          </a:xfrm>
          <a:prstGeom prst="rect">
            <a:avLst/>
          </a:prstGeom>
          <a:noFill/>
        </p:spPr>
        <p:txBody>
          <a:bodyPr wrap="square">
            <a:spAutoFit/>
          </a:bodyPr>
          <a:lstStyle/>
          <a:p>
            <a:r>
              <a:rPr lang="tr-TR" sz="1100" dirty="0" err="1">
                <a:solidFill>
                  <a:schemeClr val="accent1"/>
                </a:solidFill>
              </a:rPr>
              <a:t>Fonte</a:t>
            </a:r>
            <a:r>
              <a:rPr lang="tr-TR" sz="1100" dirty="0">
                <a:solidFill>
                  <a:schemeClr val="accent1"/>
                </a:solidFill>
              </a:rPr>
              <a:t>: www. foundersnetwork.com</a:t>
            </a:r>
            <a:endParaRPr lang="tr-TR" sz="1100" dirty="0"/>
          </a:p>
        </p:txBody>
      </p:sp>
      <p:sp>
        <p:nvSpPr>
          <p:cNvPr id="23" name="Metin kutusu 22">
            <a:extLst>
              <a:ext uri="{FF2B5EF4-FFF2-40B4-BE49-F238E27FC236}">
                <a16:creationId xmlns:a16="http://schemas.microsoft.com/office/drawing/2014/main" id="{D4868946-AC60-56BC-9332-B8B80214891D}"/>
              </a:ext>
            </a:extLst>
          </p:cNvPr>
          <p:cNvSpPr txBox="1"/>
          <p:nvPr/>
        </p:nvSpPr>
        <p:spPr>
          <a:xfrm>
            <a:off x="8031193" y="6483063"/>
            <a:ext cx="3545830" cy="261610"/>
          </a:xfrm>
          <a:prstGeom prst="rect">
            <a:avLst/>
          </a:prstGeom>
          <a:noFill/>
        </p:spPr>
        <p:txBody>
          <a:bodyPr wrap="square">
            <a:spAutoFit/>
          </a:bodyPr>
          <a:lstStyle/>
          <a:p>
            <a:r>
              <a:rPr lang="tr-TR" sz="1100" dirty="0" err="1">
                <a:solidFill>
                  <a:schemeClr val="accent1"/>
                </a:solidFill>
              </a:rPr>
              <a:t>Fonte</a:t>
            </a:r>
            <a:r>
              <a:rPr lang="tr-TR" sz="1100" dirty="0">
                <a:solidFill>
                  <a:schemeClr val="accent1"/>
                </a:solidFill>
              </a:rPr>
              <a:t>: www. vator.tv</a:t>
            </a:r>
            <a:endParaRPr lang="tr-TR" sz="1100" dirty="0"/>
          </a:p>
        </p:txBody>
      </p:sp>
    </p:spTree>
    <p:extLst>
      <p:ext uri="{BB962C8B-B14F-4D97-AF65-F5344CB8AC3E}">
        <p14:creationId xmlns:p14="http://schemas.microsoft.com/office/powerpoint/2010/main" val="1646550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FEC30-FA11-3E39-7431-8D2C33D853F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6B156A7-BD1B-17C9-0570-D63799E4F9DD}"/>
              </a:ext>
            </a:extLst>
          </p:cNvPr>
          <p:cNvSpPr txBox="1"/>
          <p:nvPr/>
        </p:nvSpPr>
        <p:spPr>
          <a:xfrm>
            <a:off x="334514" y="240142"/>
            <a:ext cx="10610461" cy="369332"/>
          </a:xfrm>
          <a:prstGeom prst="rect">
            <a:avLst/>
          </a:prstGeom>
          <a:noFill/>
        </p:spPr>
        <p:txBody>
          <a:bodyPr wrap="square" rtlCol="0">
            <a:spAutoFit/>
          </a:bodyPr>
          <a:lstStyle/>
          <a:p>
            <a:r>
              <a:rPr lang="en-US" b="1" dirty="0">
                <a:solidFill>
                  <a:schemeClr val="bg2"/>
                </a:solidFill>
              </a:rPr>
              <a:t>Partenariato strategico europeo </a:t>
            </a:r>
            <a:r>
              <a:rPr lang="tr-TR" b="1" dirty="0">
                <a:solidFill>
                  <a:schemeClr val="bg2"/>
                </a:solidFill>
              </a:rPr>
              <a:t>e </a:t>
            </a:r>
            <a:r>
              <a:rPr lang="en-US" b="1" dirty="0">
                <a:solidFill>
                  <a:schemeClr val="bg2"/>
                </a:solidFill>
              </a:rPr>
              <a:t>strumenti di rete per le donne imprenditrici </a:t>
            </a:r>
            <a:r>
              <a:rPr lang="tr-TR" b="1" dirty="0">
                <a:solidFill>
                  <a:schemeClr val="bg2"/>
                </a:solidFill>
              </a:rPr>
              <a:t>1/2</a:t>
            </a:r>
            <a:endParaRPr lang="en-US" sz="2000" b="1" dirty="0">
              <a:solidFill>
                <a:schemeClr val="bg2"/>
              </a:solidFill>
            </a:endParaRPr>
          </a:p>
        </p:txBody>
      </p:sp>
      <p:sp>
        <p:nvSpPr>
          <p:cNvPr id="4" name="Metin kutusu 3">
            <a:extLst>
              <a:ext uri="{FF2B5EF4-FFF2-40B4-BE49-F238E27FC236}">
                <a16:creationId xmlns:a16="http://schemas.microsoft.com/office/drawing/2014/main" id="{7289461C-D071-0459-639E-112932DCCC90}"/>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935051-9774-247F-ACB5-EE6D2AC0D23F}"/>
              </a:ext>
            </a:extLst>
          </p:cNvPr>
          <p:cNvSpPr txBox="1"/>
          <p:nvPr/>
        </p:nvSpPr>
        <p:spPr>
          <a:xfrm>
            <a:off x="334513" y="678214"/>
            <a:ext cx="8081354" cy="5262979"/>
          </a:xfrm>
          <a:prstGeom prst="rect">
            <a:avLst/>
          </a:prstGeom>
          <a:noFill/>
        </p:spPr>
        <p:txBody>
          <a:bodyPr wrap="square" lIns="91440" tIns="45720" rIns="91440" bIns="45720" anchor="t">
            <a:spAutoFit/>
          </a:bodyPr>
          <a:lstStyle/>
          <a:p>
            <a:pPr algn="just"/>
            <a:r>
              <a:rPr lang="en-US" sz="1600" b="1" i="0" dirty="0">
                <a:solidFill>
                  <a:schemeClr val="bg1"/>
                </a:solidFill>
                <a:hlinkClick r:id="rId2">
                  <a:extLst>
                    <a:ext uri="{A12FA001-AC4F-418D-AE19-62706E023703}">
                      <ahyp:hlinkClr xmlns:ahyp="http://schemas.microsoft.com/office/drawing/2018/hyperlinkcolor" val="tx"/>
                    </a:ext>
                  </a:extLst>
                </a:hlinkClick>
              </a:rPr>
              <a:t>Female Founders </a:t>
            </a:r>
            <a:r>
              <a:rPr lang="en-US" sz="1600" b="0" i="0" dirty="0">
                <a:solidFill>
                  <a:schemeClr val="accent1"/>
                </a:solidFill>
                <a:effectLst/>
              </a:rPr>
              <a:t>è un'organizzazione europea dedicata alla creazione di pari opportunità per le donne imprenditrici nell'ecosistema tecnologico e dell'innovazione. La sua missione è sostenere e potenziare le donne fornendo loro l'accesso a risorse, reti e conoscenze, promuovendo un futuro più inclusivo ed equo. Entrando a far parte della comunità Female Founders, le persone ottengono l'accesso a una rete fiorente di menti imprenditoriali, aggiornamenti regolari, risorse sulla leadership e sulla crescita delle startup e inviti a eventi che accelerano lo sviluppo personale e professionale. </a:t>
            </a:r>
            <a:endParaRPr lang="tr-TR" sz="1600" b="0" i="0" dirty="0">
              <a:solidFill>
                <a:schemeClr val="accent1"/>
              </a:solidFill>
              <a:effectLst/>
            </a:endParaRPr>
          </a:p>
          <a:p>
            <a:pPr algn="just"/>
            <a:endParaRPr lang="tr-TR" sz="1600" b="0" i="0" dirty="0">
              <a:solidFill>
                <a:schemeClr val="accent1"/>
              </a:solidFill>
              <a:effectLst/>
            </a:endParaRPr>
          </a:p>
          <a:p>
            <a:pPr algn="just"/>
            <a:endParaRPr lang="tr-TR" sz="1600" dirty="0">
              <a:solidFill>
                <a:schemeClr val="bg1"/>
              </a:solidFill>
            </a:endParaRPr>
          </a:p>
          <a:p>
            <a:pPr algn="just"/>
            <a:r>
              <a:rPr lang="en-US" sz="1600" b="1" dirty="0">
                <a:solidFill>
                  <a:schemeClr val="bg1"/>
                </a:solidFill>
                <a:hlinkClick r:id="rId3">
                  <a:extLst>
                    <a:ext uri="{A12FA001-AC4F-418D-AE19-62706E023703}">
                      <ahyp:hlinkClr xmlns:ahyp="http://schemas.microsoft.com/office/drawing/2018/hyperlinkcolor" val="tx"/>
                    </a:ext>
                  </a:extLst>
                </a:hlinkClick>
              </a:rPr>
              <a:t>Dell Women's Entrepreneur Network (DWEN) </a:t>
            </a:r>
            <a:r>
              <a:rPr lang="en-US" sz="1600" dirty="0">
                <a:solidFill>
                  <a:schemeClr val="accent1"/>
                </a:solidFill>
              </a:rPr>
              <a:t>è un'iniziativa globale di Dell Technologies, nata nel 2009 per potenziare le donne imprenditrici. Mette in contatto donne fondatrici, investitori e consulenti in tutto il mondo, promuovendo la collaborazione e la condivisione delle conoscenze. DWEN offre una serie di opportunità, tra cui l'accesso a contenuti formativi come webinar, workshop ed eventi su leadership, finanziamenti, marketing e adozione di tecnologie. I membri possono sfruttare i programmi di mentorship e gli eventi di networking per costruire relazioni ed espandersi a livello globale. Iscrivendosi al DWEN, le imprenditrici ottengono strumenti preziosi, risorse e una comunità per sostenere la crescita della loro azienda dall'avvio alla scalata.</a:t>
            </a:r>
          </a:p>
          <a:p>
            <a:pPr algn="just"/>
            <a:endParaRPr lang="en-US" sz="1600" b="0" i="0" dirty="0">
              <a:solidFill>
                <a:schemeClr val="accent1"/>
              </a:solidFill>
              <a:effectLst/>
            </a:endParaRPr>
          </a:p>
          <a:p>
            <a:pPr algn="just"/>
            <a:endParaRPr lang="tr-TR" sz="1600" dirty="0">
              <a:solidFill>
                <a:schemeClr val="accent1"/>
              </a:solidFill>
            </a:endParaRPr>
          </a:p>
        </p:txBody>
      </p:sp>
      <p:pic>
        <p:nvPicPr>
          <p:cNvPr id="11" name="Resim 10" descr="yazı tipi, grafik, ekran görüntüsü, tasarım içeren bir resim&#10;&#10;Açıklama otomatik olarak oluşturuldu">
            <a:extLst>
              <a:ext uri="{FF2B5EF4-FFF2-40B4-BE49-F238E27FC236}">
                <a16:creationId xmlns:a16="http://schemas.microsoft.com/office/drawing/2014/main" id="{98AF56B1-D480-4C74-33F8-06A9DADC5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6478" y="-284671"/>
            <a:ext cx="6080741" cy="3420417"/>
          </a:xfrm>
          <a:prstGeom prst="rect">
            <a:avLst/>
          </a:prstGeom>
        </p:spPr>
      </p:pic>
      <p:pic>
        <p:nvPicPr>
          <p:cNvPr id="1028" name="Picture 4" descr="DWEN logo blue">
            <a:extLst>
              <a:ext uri="{FF2B5EF4-FFF2-40B4-BE49-F238E27FC236}">
                <a16:creationId xmlns:a16="http://schemas.microsoft.com/office/drawing/2014/main" id="{3B161F50-FD1A-4968-4C2F-17E8E702E9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2947" y="3308451"/>
            <a:ext cx="2266564" cy="1270383"/>
          </a:xfrm>
          <a:prstGeom prst="rect">
            <a:avLst/>
          </a:prstGeom>
          <a:noFill/>
          <a:extLst>
            <a:ext uri="{909E8E84-426E-40DD-AFC4-6F175D3DCCD1}">
              <a14:hiddenFill xmlns:a14="http://schemas.microsoft.com/office/drawing/2010/main">
                <a:solidFill>
                  <a:srgbClr val="FFFFFF"/>
                </a:solidFill>
              </a14:hiddenFill>
            </a:ext>
          </a:extLst>
        </p:spPr>
      </p:pic>
      <p:sp>
        <p:nvSpPr>
          <p:cNvPr id="13" name="Metin kutusu 12">
            <a:extLst>
              <a:ext uri="{FF2B5EF4-FFF2-40B4-BE49-F238E27FC236}">
                <a16:creationId xmlns:a16="http://schemas.microsoft.com/office/drawing/2014/main" id="{CD5F2509-EB9B-9D04-D859-CFFD1965507A}"/>
              </a:ext>
            </a:extLst>
          </p:cNvPr>
          <p:cNvSpPr txBox="1"/>
          <p:nvPr/>
        </p:nvSpPr>
        <p:spPr>
          <a:xfrm>
            <a:off x="8952947" y="2102757"/>
            <a:ext cx="3239053" cy="261610"/>
          </a:xfrm>
          <a:prstGeom prst="rect">
            <a:avLst/>
          </a:prstGeom>
          <a:noFill/>
        </p:spPr>
        <p:txBody>
          <a:bodyPr wrap="square">
            <a:spAutoFit/>
          </a:bodyPr>
          <a:lstStyle/>
          <a:p>
            <a:r>
              <a:rPr lang="tr-TR" sz="1100" dirty="0" err="1">
                <a:solidFill>
                  <a:schemeClr val="accent1"/>
                </a:solidFill>
              </a:rPr>
              <a:t>Fonte</a:t>
            </a:r>
            <a:r>
              <a:rPr lang="tr-TR" sz="1100" dirty="0">
                <a:solidFill>
                  <a:schemeClr val="accent1"/>
                </a:solidFill>
              </a:rPr>
              <a:t>: www.female-founders.org </a:t>
            </a:r>
            <a:endParaRPr lang="tr-TR" sz="1100" dirty="0"/>
          </a:p>
        </p:txBody>
      </p:sp>
      <p:sp>
        <p:nvSpPr>
          <p:cNvPr id="14" name="Metin kutusu 13">
            <a:extLst>
              <a:ext uri="{FF2B5EF4-FFF2-40B4-BE49-F238E27FC236}">
                <a16:creationId xmlns:a16="http://schemas.microsoft.com/office/drawing/2014/main" id="{23940B8C-D952-44A3-C3D0-7A00EBD0E245}"/>
              </a:ext>
            </a:extLst>
          </p:cNvPr>
          <p:cNvSpPr txBox="1"/>
          <p:nvPr/>
        </p:nvSpPr>
        <p:spPr>
          <a:xfrm>
            <a:off x="9115867" y="4912093"/>
            <a:ext cx="3239053" cy="261610"/>
          </a:xfrm>
          <a:prstGeom prst="rect">
            <a:avLst/>
          </a:prstGeom>
          <a:noFill/>
        </p:spPr>
        <p:txBody>
          <a:bodyPr wrap="square">
            <a:spAutoFit/>
          </a:bodyPr>
          <a:lstStyle/>
          <a:p>
            <a:r>
              <a:rPr lang="tr-TR" sz="1100" dirty="0" err="1">
                <a:solidFill>
                  <a:schemeClr val="accent1"/>
                </a:solidFill>
              </a:rPr>
              <a:t>Fonte</a:t>
            </a:r>
            <a:r>
              <a:rPr lang="tr-TR" sz="1100" dirty="0">
                <a:solidFill>
                  <a:schemeClr val="accent1"/>
                </a:solidFill>
              </a:rPr>
              <a:t>: www. dwen.com</a:t>
            </a:r>
            <a:endParaRPr lang="tr-TR" sz="1100" dirty="0"/>
          </a:p>
        </p:txBody>
      </p:sp>
    </p:spTree>
    <p:extLst>
      <p:ext uri="{BB962C8B-B14F-4D97-AF65-F5344CB8AC3E}">
        <p14:creationId xmlns:p14="http://schemas.microsoft.com/office/powerpoint/2010/main" val="3595220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A108C-8062-9CE5-197A-1448EDAD4F7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4859FE4-B546-DFA6-EDDA-71C7333F64FC}"/>
              </a:ext>
            </a:extLst>
          </p:cNvPr>
          <p:cNvSpPr txBox="1"/>
          <p:nvPr/>
        </p:nvSpPr>
        <p:spPr>
          <a:xfrm>
            <a:off x="334514" y="240142"/>
            <a:ext cx="11457795" cy="369332"/>
          </a:xfrm>
          <a:prstGeom prst="rect">
            <a:avLst/>
          </a:prstGeom>
          <a:noFill/>
        </p:spPr>
        <p:txBody>
          <a:bodyPr wrap="square" rtlCol="0">
            <a:spAutoFit/>
          </a:bodyPr>
          <a:lstStyle/>
          <a:p>
            <a:r>
              <a:rPr lang="en-US" b="1" dirty="0">
                <a:solidFill>
                  <a:schemeClr val="bg2"/>
                </a:solidFill>
              </a:rPr>
              <a:t>Partenariato strategico europeo </a:t>
            </a:r>
            <a:r>
              <a:rPr lang="tr-TR" b="1" dirty="0">
                <a:solidFill>
                  <a:schemeClr val="bg2"/>
                </a:solidFill>
              </a:rPr>
              <a:t>e </a:t>
            </a:r>
            <a:r>
              <a:rPr lang="en-US" b="1" dirty="0">
                <a:solidFill>
                  <a:schemeClr val="bg2"/>
                </a:solidFill>
              </a:rPr>
              <a:t>strumenti di rete per le donne imprenditrici </a:t>
            </a:r>
            <a:r>
              <a:rPr lang="tr-TR" b="1" dirty="0">
                <a:solidFill>
                  <a:schemeClr val="bg2"/>
                </a:solidFill>
                <a:effectLst/>
              </a:rPr>
              <a:t>2/2</a:t>
            </a:r>
            <a:endParaRPr lang="en-US" sz="2000" b="1" dirty="0">
              <a:solidFill>
                <a:schemeClr val="bg2"/>
              </a:solidFill>
            </a:endParaRPr>
          </a:p>
        </p:txBody>
      </p:sp>
      <p:sp>
        <p:nvSpPr>
          <p:cNvPr id="4" name="Metin kutusu 3">
            <a:extLst>
              <a:ext uri="{FF2B5EF4-FFF2-40B4-BE49-F238E27FC236}">
                <a16:creationId xmlns:a16="http://schemas.microsoft.com/office/drawing/2014/main" id="{568FF841-6A82-490E-890F-BDBBB304447C}"/>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299E1648-B44D-BF1F-9E36-2A385C460C23}"/>
              </a:ext>
            </a:extLst>
          </p:cNvPr>
          <p:cNvSpPr txBox="1"/>
          <p:nvPr/>
        </p:nvSpPr>
        <p:spPr>
          <a:xfrm>
            <a:off x="334514" y="678214"/>
            <a:ext cx="8680090" cy="5970865"/>
          </a:xfrm>
          <a:prstGeom prst="rect">
            <a:avLst/>
          </a:prstGeom>
          <a:noFill/>
        </p:spPr>
        <p:txBody>
          <a:bodyPr wrap="square" lIns="91440" tIns="45720" rIns="91440" bIns="45720" anchor="t">
            <a:spAutoFit/>
          </a:bodyPr>
          <a:lstStyle/>
          <a:p>
            <a:pPr algn="just"/>
            <a:r>
              <a:rPr lang="tr-TR" sz="1400" b="1" i="0" dirty="0">
                <a:solidFill>
                  <a:schemeClr val="bg1"/>
                </a:solidFill>
                <a:effectLst/>
                <a:hlinkClick r:id="rId3">
                  <a:extLst>
                    <a:ext uri="{A12FA001-AC4F-418D-AE19-62706E023703}">
                      <ahyp:hlinkClr xmlns:ahyp="http://schemas.microsoft.com/office/drawing/2018/hyperlinkcolor" val="tx"/>
                    </a:ext>
                  </a:extLst>
                </a:hlinkClick>
              </a:rPr>
              <a:t>Piattaforma UE </a:t>
            </a:r>
            <a:r>
              <a:rPr lang="tr-TR" sz="1400" b="1" i="0" dirty="0" err="1">
                <a:solidFill>
                  <a:schemeClr val="bg1"/>
                </a:solidFill>
                <a:effectLst/>
                <a:hlinkClick r:id="rId3">
                  <a:extLst>
                    <a:ext uri="{A12FA001-AC4F-418D-AE19-62706E023703}">
                      <ahyp:hlinkClr xmlns:ahyp="http://schemas.microsoft.com/office/drawing/2018/hyperlinkcolor" val="tx"/>
                    </a:ext>
                  </a:extLst>
                </a:hlinkClick>
              </a:rPr>
              <a:t>per l'imprenditoria femminile</a:t>
            </a:r>
            <a:r>
              <a:rPr lang="tr-TR" sz="1400" b="1" i="0" dirty="0">
                <a:solidFill>
                  <a:schemeClr val="bg1"/>
                </a:solidFill>
                <a:effectLst/>
                <a:hlinkClick r:id="rId3">
                  <a:extLst>
                    <a:ext uri="{A12FA001-AC4F-418D-AE19-62706E023703}">
                      <ahyp:hlinkClr xmlns:ahyp="http://schemas.microsoft.com/office/drawing/2018/hyperlinkcolor" val="tx"/>
                    </a:ext>
                  </a:extLst>
                </a:hlinkClick>
              </a:rPr>
              <a:t>: </a:t>
            </a:r>
            <a:r>
              <a:rPr lang="en-US" sz="1400" i="0" dirty="0">
                <a:solidFill>
                  <a:schemeClr val="accent1"/>
                </a:solidFill>
                <a:effectLst/>
              </a:rPr>
              <a:t>WEP riunisce varie iniziative in un'unica piattaforma, adatta alle esigenze delle donne nell'avvio, nel finanziamento e nella gestione delle loro imprese. Mettendo in contatto le imprenditrici con le organizzazioni di supporto a livello locale, regionale, nazionale ed europeo, WEP facilita l'accesso al tutoraggio e alle reti aziendali in tutta Europa. Questo approccio globale consente alle donne di creare e gestire imprese di successo, contribuendo alla crescita economica e al </a:t>
            </a:r>
            <a:r>
              <a:rPr lang="en-US" sz="1400" i="0" dirty="0" err="1">
                <a:solidFill>
                  <a:schemeClr val="accent1"/>
                </a:solidFill>
                <a:effectLst/>
              </a:rPr>
              <a:t>progresso </a:t>
            </a:r>
            <a:r>
              <a:rPr lang="en-US" sz="1400" i="0" dirty="0">
                <a:solidFill>
                  <a:schemeClr val="accent1"/>
                </a:solidFill>
                <a:effectLst/>
              </a:rPr>
              <a:t>sociale</a:t>
            </a:r>
            <a:r>
              <a:rPr lang="en-US" sz="1400" i="0" dirty="0" err="1">
                <a:solidFill>
                  <a:schemeClr val="accent1"/>
                </a:solidFill>
                <a:effectLst/>
              </a:rPr>
              <a:t>. </a:t>
            </a:r>
            <a:r>
              <a:rPr lang="en-US" sz="1400" i="0" dirty="0">
                <a:solidFill>
                  <a:schemeClr val="accent1"/>
                </a:solidFill>
                <a:effectLst/>
              </a:rPr>
              <a:t>Oltre a WEP, la Commissione europea sostiene diversi strumenti, reti e iniziative specificamente rivolte alle donne imprenditrici.</a:t>
            </a:r>
            <a:endParaRPr lang="tr-TR" sz="1400" u="sng" dirty="0">
              <a:solidFill>
                <a:schemeClr val="accent1"/>
              </a:solidFill>
            </a:endParaRPr>
          </a:p>
          <a:p>
            <a:pPr algn="just"/>
            <a:endParaRPr lang="tr-TR" sz="1400" b="1" u="sng" dirty="0">
              <a:solidFill>
                <a:schemeClr val="bg1"/>
              </a:solidFill>
            </a:endParaRPr>
          </a:p>
          <a:p>
            <a:pPr algn="just"/>
            <a:endParaRPr lang="tr-TR" sz="1400" dirty="0">
              <a:solidFill>
                <a:schemeClr val="accent1"/>
              </a:solidFill>
            </a:endParaRPr>
          </a:p>
          <a:p>
            <a:pPr algn="just"/>
            <a:r>
              <a:rPr lang="en-US" sz="1400" b="1" i="0" dirty="0">
                <a:solidFill>
                  <a:schemeClr val="bg1"/>
                </a:solidFill>
                <a:effectLst/>
              </a:rPr>
              <a:t>La Rete europea di mentori per le donne imprenditrici</a:t>
            </a:r>
            <a:r>
              <a:rPr lang="tr-TR" sz="1400" b="1" i="0" dirty="0">
                <a:solidFill>
                  <a:schemeClr val="bg1"/>
                </a:solidFill>
                <a:effectLst/>
              </a:rPr>
              <a:t>: </a:t>
            </a:r>
            <a:r>
              <a:rPr lang="en-US" sz="1400" b="0" i="0" dirty="0">
                <a:solidFill>
                  <a:schemeClr val="accent1"/>
                </a:solidFill>
                <a:effectLst/>
              </a:rPr>
              <a:t>La rete di mentori fornisce consulenza e sostegno alle donne imprenditrici per l'avvio, la gestione e la crescita delle loro imprese nelle prime fasi (dal secondo al quarto anno di vita di una nuova impresa gestita e posseduta da donne)</a:t>
            </a:r>
            <a:r>
              <a:rPr lang="tr-TR" sz="1400" b="0" i="0" dirty="0">
                <a:solidFill>
                  <a:schemeClr val="accent1"/>
                </a:solidFill>
                <a:effectLst/>
              </a:rPr>
              <a:t>. </a:t>
            </a:r>
          </a:p>
          <a:p>
            <a:pPr algn="just"/>
            <a:r>
              <a:rPr lang="en-US" sz="1400" dirty="0">
                <a:solidFill>
                  <a:schemeClr val="accent1"/>
                </a:solidFill>
                <a:hlinkClick r:id="rId4"/>
              </a:rPr>
              <a:t>Clicca qui per </a:t>
            </a:r>
            <a:r>
              <a:rPr lang="tr-TR" sz="1400" dirty="0" err="1">
                <a:solidFill>
                  <a:schemeClr val="accent1"/>
                </a:solidFill>
                <a:hlinkClick r:id="rId4"/>
              </a:rPr>
              <a:t>trovare i </a:t>
            </a:r>
            <a:r>
              <a:rPr lang="en-US" sz="1400" dirty="0" err="1">
                <a:solidFill>
                  <a:schemeClr val="accent1"/>
                </a:solidFill>
                <a:hlinkClick r:id="rId4"/>
              </a:rPr>
              <a:t>punti di contatto nazionali</a:t>
            </a:r>
            <a:endParaRPr lang="tr-TR" sz="1400" b="0" i="0" dirty="0">
              <a:solidFill>
                <a:schemeClr val="accent1"/>
              </a:solidFill>
              <a:effectLst/>
            </a:endParaRPr>
          </a:p>
          <a:p>
            <a:pPr algn="just"/>
            <a:endParaRPr lang="tr-TR" sz="1400" dirty="0">
              <a:solidFill>
                <a:srgbClr val="333333"/>
              </a:solidFill>
            </a:endParaRPr>
          </a:p>
          <a:p>
            <a:pPr algn="just"/>
            <a:endParaRPr lang="tr-TR" sz="1400" b="0" i="0" dirty="0">
              <a:solidFill>
                <a:srgbClr val="333333"/>
              </a:solidFill>
              <a:effectLst/>
            </a:endParaRPr>
          </a:p>
          <a:p>
            <a:pPr algn="just"/>
            <a:r>
              <a:rPr lang="tr-TR" sz="1400" b="1" u="sng" dirty="0" err="1">
                <a:solidFill>
                  <a:schemeClr val="bg1"/>
                </a:solidFill>
                <a:hlinkClick r:id="rId5">
                  <a:extLst>
                    <a:ext uri="{A12FA001-AC4F-418D-AE19-62706E023703}">
                      <ahyp:hlinkClr xmlns:ahyp="http://schemas.microsoft.com/office/drawing/2018/hyperlinkcolor" val="tx"/>
                    </a:ext>
                  </a:extLst>
                </a:hlinkClick>
              </a:rPr>
              <a:t>Il Wegate</a:t>
            </a:r>
            <a:r>
              <a:rPr lang="tr-TR" sz="1400" b="1" i="0" u="sng" strike="noStrike" dirty="0">
                <a:solidFill>
                  <a:schemeClr val="bg1"/>
                </a:solidFill>
                <a:effectLst/>
              </a:rPr>
              <a:t>: </a:t>
            </a:r>
            <a:r>
              <a:rPr lang="en-US" sz="1400" b="0" i="0" dirty="0" err="1">
                <a:solidFill>
                  <a:schemeClr val="accent1"/>
                </a:solidFill>
                <a:effectLst/>
              </a:rPr>
              <a:t>WEgate </a:t>
            </a:r>
            <a:r>
              <a:rPr lang="en-US" sz="1400" b="0" i="0" dirty="0">
                <a:solidFill>
                  <a:schemeClr val="accent1"/>
                </a:solidFill>
                <a:effectLst/>
              </a:rPr>
              <a:t>offre alle donne imprenditrici opportunità di crescita e di networking condividendo know-how e intuizioni verticali e promuovendo lo scambio di nuove idee basate sulle loro </a:t>
            </a:r>
            <a:r>
              <a:rPr lang="en-US" sz="1400" i="0" dirty="0">
                <a:solidFill>
                  <a:schemeClr val="accent1"/>
                </a:solidFill>
                <a:effectLst/>
              </a:rPr>
              <a:t>reali esigenze quotidiane.</a:t>
            </a:r>
            <a:endParaRPr lang="tr-TR" sz="1400" i="0" dirty="0">
              <a:solidFill>
                <a:schemeClr val="accent1"/>
              </a:solidFill>
              <a:effectLst/>
            </a:endParaRPr>
          </a:p>
          <a:p>
            <a:pPr algn="just"/>
            <a:endParaRPr lang="tr-TR" sz="1400" dirty="0">
              <a:solidFill>
                <a:schemeClr val="bg1"/>
              </a:solidFill>
            </a:endParaRPr>
          </a:p>
          <a:p>
            <a:pPr algn="just"/>
            <a:r>
              <a:rPr lang="tr-TR" sz="1400" b="1" dirty="0">
                <a:solidFill>
                  <a:schemeClr val="bg1"/>
                </a:solidFill>
                <a:hlinkClick r:id="rId6">
                  <a:extLst>
                    <a:ext uri="{A12FA001-AC4F-418D-AE19-62706E023703}">
                      <ahyp:hlinkClr xmlns:ahyp="http://schemas.microsoft.com/office/drawing/2018/hyperlinkcolor" val="tx"/>
                    </a:ext>
                  </a:extLst>
                </a:hlinkClick>
              </a:rPr>
              <a:t>Portale </a:t>
            </a:r>
            <a:r>
              <a:rPr lang="tr-TR" sz="1400" b="1" dirty="0" err="1">
                <a:solidFill>
                  <a:schemeClr val="bg1"/>
                </a:solidFill>
                <a:hlinkClick r:id="rId6">
                  <a:extLst>
                    <a:ext uri="{A12FA001-AC4F-418D-AE19-62706E023703}">
                      <ahyp:hlinkClr xmlns:ahyp="http://schemas.microsoft.com/office/drawing/2018/hyperlinkcolor" val="tx"/>
                    </a:ext>
                  </a:extLst>
                </a:hlinkClick>
              </a:rPr>
              <a:t>dei finanziamenti </a:t>
            </a:r>
            <a:r>
              <a:rPr lang="tr-TR" sz="1400" b="1" dirty="0">
                <a:solidFill>
                  <a:schemeClr val="bg1"/>
                </a:solidFill>
                <a:hlinkClick r:id="rId6">
                  <a:extLst>
                    <a:ext uri="{A12FA001-AC4F-418D-AE19-62706E023703}">
                      <ahyp:hlinkClr xmlns:ahyp="http://schemas.microsoft.com/office/drawing/2018/hyperlinkcolor" val="tx"/>
                    </a:ext>
                  </a:extLst>
                </a:hlinkClick>
              </a:rPr>
              <a:t>e delle </a:t>
            </a:r>
            <a:r>
              <a:rPr lang="tr-TR" sz="1400" b="1" dirty="0" err="1">
                <a:solidFill>
                  <a:schemeClr val="bg1"/>
                </a:solidFill>
                <a:hlinkClick r:id="rId6">
                  <a:extLst>
                    <a:ext uri="{A12FA001-AC4F-418D-AE19-62706E023703}">
                      <ahyp:hlinkClr xmlns:ahyp="http://schemas.microsoft.com/office/drawing/2018/hyperlinkcolor" val="tx"/>
                    </a:ext>
                  </a:extLst>
                </a:hlinkClick>
              </a:rPr>
              <a:t>gare d'appalto </a:t>
            </a:r>
            <a:r>
              <a:rPr lang="tr-TR" sz="1400" b="1" dirty="0">
                <a:solidFill>
                  <a:schemeClr val="bg1"/>
                </a:solidFill>
                <a:hlinkClick r:id="rId6">
                  <a:extLst>
                    <a:ext uri="{A12FA001-AC4F-418D-AE19-62706E023703}">
                      <ahyp:hlinkClr xmlns:ahyp="http://schemas.microsoft.com/office/drawing/2018/hyperlinkcolor" val="tx"/>
                    </a:ext>
                  </a:extLst>
                </a:hlinkClick>
              </a:rPr>
              <a:t>dell'UE: </a:t>
            </a:r>
            <a:r>
              <a:rPr lang="en-US" sz="1400" dirty="0">
                <a:solidFill>
                  <a:schemeClr val="accent1"/>
                </a:solidFill>
              </a:rPr>
              <a:t>L'EU Funding &amp; Tenders Portal offre una funzione dedicata alla ricerca di partner, che aiuta organizzazioni e imprenditori a trovare collaboratori per progetti finanziati dall'Unione Europea. Questo strumento è particolarmente prezioso per </a:t>
            </a:r>
            <a:r>
              <a:rPr lang="en-US" sz="1400" dirty="0" err="1">
                <a:solidFill>
                  <a:schemeClr val="accent1"/>
                </a:solidFill>
              </a:rPr>
              <a:t>imprenditori</a:t>
            </a:r>
            <a:r>
              <a:rPr lang="en-US" sz="1400" dirty="0">
                <a:solidFill>
                  <a:schemeClr val="accent1"/>
                </a:solidFill>
              </a:rPr>
              <a:t>, ricercatori e altri soggetti interessati che cercano di creare consorzi per le richieste di finanziamento.</a:t>
            </a:r>
          </a:p>
          <a:p>
            <a:pPr algn="just"/>
            <a:endParaRPr lang="tr-TR" sz="1400" dirty="0">
              <a:solidFill>
                <a:srgbClr val="333333"/>
              </a:solidFill>
            </a:endParaRPr>
          </a:p>
          <a:p>
            <a:pPr algn="just"/>
            <a:r>
              <a:rPr lang="tr-TR" sz="1600" b="0" i="0" dirty="0">
                <a:effectLst/>
              </a:rPr>
              <a:t> </a:t>
            </a:r>
            <a:endParaRPr lang="en-US" sz="1600" b="0" i="0" dirty="0">
              <a:solidFill>
                <a:schemeClr val="accent1"/>
              </a:solidFill>
              <a:effectLst/>
            </a:endParaRPr>
          </a:p>
          <a:p>
            <a:pPr algn="just"/>
            <a:endParaRPr lang="tr-TR" sz="1600" dirty="0">
              <a:solidFill>
                <a:schemeClr val="accent1"/>
              </a:solidFill>
            </a:endParaRPr>
          </a:p>
        </p:txBody>
      </p:sp>
      <p:sp>
        <p:nvSpPr>
          <p:cNvPr id="10" name="Metin kutusu 9">
            <a:extLst>
              <a:ext uri="{FF2B5EF4-FFF2-40B4-BE49-F238E27FC236}">
                <a16:creationId xmlns:a16="http://schemas.microsoft.com/office/drawing/2014/main" id="{3C3246FF-2D7A-027F-3A9B-C7BD590950CA}"/>
              </a:ext>
            </a:extLst>
          </p:cNvPr>
          <p:cNvSpPr txBox="1"/>
          <p:nvPr/>
        </p:nvSpPr>
        <p:spPr>
          <a:xfrm>
            <a:off x="8856496" y="2219122"/>
            <a:ext cx="3177396" cy="430887"/>
          </a:xfrm>
          <a:prstGeom prst="rect">
            <a:avLst/>
          </a:prstGeom>
          <a:noFill/>
        </p:spPr>
        <p:txBody>
          <a:bodyPr wrap="square">
            <a:spAutoFit/>
          </a:bodyPr>
          <a:lstStyle/>
          <a:p>
            <a:pPr algn="ctr"/>
            <a:r>
              <a:rPr lang="tr-TR" sz="1100" dirty="0" err="1">
                <a:solidFill>
                  <a:schemeClr val="accent1"/>
                </a:solidFill>
              </a:rPr>
              <a:t>Fonte</a:t>
            </a:r>
            <a:r>
              <a:rPr lang="tr-TR" sz="1100" dirty="0">
                <a:solidFill>
                  <a:schemeClr val="accent1"/>
                </a:solidFill>
              </a:rPr>
              <a:t>: www.women-entrepreneurs.eu/</a:t>
            </a:r>
            <a:endParaRPr lang="tr-TR" sz="1100" dirty="0"/>
          </a:p>
        </p:txBody>
      </p:sp>
      <p:pic>
        <p:nvPicPr>
          <p:cNvPr id="13" name="Resim 12" descr="renklilik, grafik, daire, grafik tasarım içeren bir resim&#10;&#10;Açıklama otomatik olarak oluşturuldu">
            <a:extLst>
              <a:ext uri="{FF2B5EF4-FFF2-40B4-BE49-F238E27FC236}">
                <a16:creationId xmlns:a16="http://schemas.microsoft.com/office/drawing/2014/main" id="{C8CFE2A6-AAB3-5C81-76C8-46372A311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01642" y="60362"/>
            <a:ext cx="4445213" cy="2500432"/>
          </a:xfrm>
          <a:prstGeom prst="rect">
            <a:avLst/>
          </a:prstGeom>
        </p:spPr>
      </p:pic>
      <p:pic>
        <p:nvPicPr>
          <p:cNvPr id="15" name="Resim 14" descr="grafik, yazı tipi, grafik tasarım, siyah içeren bir resim&#10;&#10;Açıklama otomatik olarak oluşturuldu">
            <a:extLst>
              <a:ext uri="{FF2B5EF4-FFF2-40B4-BE49-F238E27FC236}">
                <a16:creationId xmlns:a16="http://schemas.microsoft.com/office/drawing/2014/main" id="{542C8311-47F2-002C-9B43-FB11BEA6CB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18436" y="2826408"/>
            <a:ext cx="4767627" cy="2681791"/>
          </a:xfrm>
          <a:prstGeom prst="rect">
            <a:avLst/>
          </a:prstGeom>
        </p:spPr>
      </p:pic>
      <p:sp>
        <p:nvSpPr>
          <p:cNvPr id="17" name="Metin kutusu 16">
            <a:extLst>
              <a:ext uri="{FF2B5EF4-FFF2-40B4-BE49-F238E27FC236}">
                <a16:creationId xmlns:a16="http://schemas.microsoft.com/office/drawing/2014/main" id="{C5B4B3EE-3C7A-DD86-27B1-1449D0DE200A}"/>
              </a:ext>
            </a:extLst>
          </p:cNvPr>
          <p:cNvSpPr txBox="1"/>
          <p:nvPr/>
        </p:nvSpPr>
        <p:spPr>
          <a:xfrm>
            <a:off x="9402544" y="4988492"/>
            <a:ext cx="2243407" cy="261610"/>
          </a:xfrm>
          <a:prstGeom prst="rect">
            <a:avLst/>
          </a:prstGeom>
          <a:noFill/>
        </p:spPr>
        <p:txBody>
          <a:bodyPr wrap="square">
            <a:spAutoFit/>
          </a:bodyPr>
          <a:lstStyle/>
          <a:p>
            <a:r>
              <a:rPr lang="tr-TR" sz="1100" dirty="0" err="1">
                <a:solidFill>
                  <a:schemeClr val="accent1"/>
                </a:solidFill>
              </a:rPr>
              <a:t>Fonte</a:t>
            </a:r>
            <a:r>
              <a:rPr lang="tr-TR" sz="1100" dirty="0">
                <a:solidFill>
                  <a:schemeClr val="accent1"/>
                </a:solidFill>
              </a:rPr>
              <a:t>: www.wegate.eu</a:t>
            </a:r>
            <a:endParaRPr lang="tr-TR" sz="1100" dirty="0"/>
          </a:p>
        </p:txBody>
      </p:sp>
    </p:spTree>
    <p:extLst>
      <p:ext uri="{BB962C8B-B14F-4D97-AF65-F5344CB8AC3E}">
        <p14:creationId xmlns:p14="http://schemas.microsoft.com/office/powerpoint/2010/main" val="1840124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6AAE3-24F7-C19E-4C3F-D4B085D2EB74}"/>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046BA546-1876-DA79-663D-C450CDEC37FD}"/>
              </a:ext>
            </a:extLst>
          </p:cNvPr>
          <p:cNvSpPr>
            <a:spLocks noGrp="1"/>
          </p:cNvSpPr>
          <p:nvPr>
            <p:ph type="title"/>
          </p:nvPr>
        </p:nvSpPr>
        <p:spPr>
          <a:xfrm>
            <a:off x="290762" y="335924"/>
            <a:ext cx="11610475" cy="959822"/>
          </a:xfrm>
        </p:spPr>
        <p:txBody>
          <a:bodyPr>
            <a:normAutofit/>
          </a:bodyPr>
          <a:lstStyle/>
          <a:p>
            <a:r>
              <a:rPr lang="en-US" sz="3400" b="1" dirty="0"/>
              <a:t>3°: Collaborazione e lavoro di squadra per la crescita</a:t>
            </a:r>
          </a:p>
        </p:txBody>
      </p:sp>
      <p:sp>
        <p:nvSpPr>
          <p:cNvPr id="2" name="CasellaDiTesto 1">
            <a:extLst>
              <a:ext uri="{FF2B5EF4-FFF2-40B4-BE49-F238E27FC236}">
                <a16:creationId xmlns:a16="http://schemas.microsoft.com/office/drawing/2014/main" id="{8E712192-C092-C818-DBEF-0116171C78D0}"/>
              </a:ext>
            </a:extLst>
          </p:cNvPr>
          <p:cNvSpPr txBox="1"/>
          <p:nvPr/>
        </p:nvSpPr>
        <p:spPr>
          <a:xfrm>
            <a:off x="367188" y="1267008"/>
            <a:ext cx="10610461" cy="915443"/>
          </a:xfrm>
          <a:prstGeom prst="rect">
            <a:avLst/>
          </a:prstGeom>
          <a:noFill/>
        </p:spPr>
        <p:txBody>
          <a:bodyPr wrap="square" rtlCol="0">
            <a:spAutoFit/>
          </a:bodyPr>
          <a:lstStyle/>
          <a:p>
            <a:pPr>
              <a:lnSpc>
                <a:spcPct val="150000"/>
              </a:lnSpc>
            </a:pPr>
            <a:r>
              <a:rPr lang="en-US" b="1" dirty="0">
                <a:solidFill>
                  <a:schemeClr val="bg1"/>
                </a:solidFill>
              </a:rPr>
              <a:t>Introduzione</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1F27740F-8EB3-E565-3D43-058624428A8B}"/>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CFB72B92-CA9A-93B7-55E7-5908E6D4E45C}"/>
              </a:ext>
            </a:extLst>
          </p:cNvPr>
          <p:cNvSpPr txBox="1"/>
          <p:nvPr/>
        </p:nvSpPr>
        <p:spPr>
          <a:xfrm>
            <a:off x="334514" y="1909403"/>
            <a:ext cx="8411286" cy="3293209"/>
          </a:xfrm>
          <a:prstGeom prst="rect">
            <a:avLst/>
          </a:prstGeom>
          <a:noFill/>
        </p:spPr>
        <p:txBody>
          <a:bodyPr wrap="square" lIns="91440" tIns="45720" rIns="91440" bIns="45720" anchor="t">
            <a:spAutoFit/>
          </a:bodyPr>
          <a:lstStyle/>
          <a:p>
            <a:pPr algn="just"/>
            <a:r>
              <a:rPr lang="en-US" sz="1600" dirty="0">
                <a:solidFill>
                  <a:schemeClr val="accent1"/>
                </a:solidFill>
              </a:rPr>
              <a:t>Gli studenti svilupperanno competenze digitali essenziali per il lavoro di squadra utilizzando strumenti di collaborazione come Trello, Slack e World Time Buddy. Attraverso la pratica di queste piattaforme, impareranno a organizzare i compiti, a semplificare la comunicazione e a coordinarsi efficacemente tra diversi fusi orari, favorendo un ambiente di lavoro remoto produttivo.</a:t>
            </a:r>
            <a:endParaRPr lang="tr-TR" sz="1600" dirty="0">
              <a:solidFill>
                <a:schemeClr val="accent1"/>
              </a:solidFill>
            </a:endParaRPr>
          </a:p>
          <a:p>
            <a:pPr algn="just"/>
            <a:endParaRPr lang="tr-TR" sz="1600" dirty="0">
              <a:solidFill>
                <a:schemeClr val="accent1"/>
              </a:solidFill>
            </a:endParaRPr>
          </a:p>
          <a:p>
            <a:pPr algn="just"/>
            <a:r>
              <a:rPr lang="en-US" sz="1600" dirty="0">
                <a:solidFill>
                  <a:schemeClr val="accent1"/>
                </a:solidFill>
              </a:rPr>
              <a:t>Inoltre, gli studenti saranno introdotti a concetti avanzati come keiretsu (un modello di business giapponese basato su reti commerciali interconnesse), centri di innovazione digitale (piattaforme per promuovere l'innovazione tecnologica e l'imprenditorialità) e reti di business (alleanze strategiche formate per migliorare la portata del mercato e la condivisione delle risorse). Gli studenti acquisiranno una conoscenza approfondita di queste strutture e impareranno a sfruttarne le caratteristiche per costruire e mantenere partnership di successo e promuovere l'innovazione all'interno degli ecosistemi digitali.</a:t>
            </a:r>
            <a:endParaRPr lang="tr-TR" sz="1600" dirty="0">
              <a:solidFill>
                <a:schemeClr val="accent1"/>
              </a:solidFill>
            </a:endParaRPr>
          </a:p>
        </p:txBody>
      </p:sp>
      <p:pic>
        <p:nvPicPr>
          <p:cNvPr id="7" name="Resim 6" descr="oyuncak, çizgi film içeren bir resim&#10;&#10;Açıklama otomatik olarak oluşturuldu">
            <a:extLst>
              <a:ext uri="{FF2B5EF4-FFF2-40B4-BE49-F238E27FC236}">
                <a16:creationId xmlns:a16="http://schemas.microsoft.com/office/drawing/2014/main" id="{704259BE-739A-5486-66A3-46501FCD4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720" y="717508"/>
            <a:ext cx="9238835" cy="5196845"/>
          </a:xfrm>
          <a:prstGeom prst="rect">
            <a:avLst/>
          </a:prstGeom>
        </p:spPr>
      </p:pic>
      <p:sp>
        <p:nvSpPr>
          <p:cNvPr id="9" name="Metin kutusu 8">
            <a:extLst>
              <a:ext uri="{FF2B5EF4-FFF2-40B4-BE49-F238E27FC236}">
                <a16:creationId xmlns:a16="http://schemas.microsoft.com/office/drawing/2014/main" id="{04DFFE68-E2DD-1AA4-C864-B72A0A6CE60F}"/>
              </a:ext>
            </a:extLst>
          </p:cNvPr>
          <p:cNvSpPr txBox="1"/>
          <p:nvPr/>
        </p:nvSpPr>
        <p:spPr>
          <a:xfrm>
            <a:off x="8856559" y="4925613"/>
            <a:ext cx="3475158" cy="276999"/>
          </a:xfrm>
          <a:prstGeom prst="rect">
            <a:avLst/>
          </a:prstGeom>
          <a:noFill/>
        </p:spPr>
        <p:txBody>
          <a:bodyPr wrap="square">
            <a:spAutoFit/>
          </a:bodyPr>
          <a:lstStyle/>
          <a:p>
            <a:pPr algn="ctr"/>
            <a:r>
              <a:rPr lang="tr-TR" sz="1200" dirty="0">
                <a:solidFill>
                  <a:schemeClr val="accent1"/>
                </a:solidFill>
              </a:rPr>
              <a:t>Fonte</a:t>
            </a:r>
            <a:r>
              <a:rPr lang="en-US" sz="1200" dirty="0">
                <a:solidFill>
                  <a:schemeClr val="accent1"/>
                </a:solidFill>
              </a:rPr>
              <a:t> dell'immagine</a:t>
            </a:r>
            <a:r>
              <a:rPr lang="tr-TR" sz="1200" dirty="0">
                <a:solidFill>
                  <a:schemeClr val="accent1"/>
                </a:solidFill>
              </a:rPr>
              <a:t>: Istockphoto.com</a:t>
            </a:r>
          </a:p>
        </p:txBody>
      </p:sp>
    </p:spTree>
    <p:extLst>
      <p:ext uri="{BB962C8B-B14F-4D97-AF65-F5344CB8AC3E}">
        <p14:creationId xmlns:p14="http://schemas.microsoft.com/office/powerpoint/2010/main" val="346036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0EBBD-4D19-49EB-CE86-5B694856106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6EC60ABB-A7FC-DD83-123F-A489CC8049FB}"/>
              </a:ext>
            </a:extLst>
          </p:cNvPr>
          <p:cNvSpPr txBox="1"/>
          <p:nvPr/>
        </p:nvSpPr>
        <p:spPr>
          <a:xfrm>
            <a:off x="212678" y="225523"/>
            <a:ext cx="10261935" cy="615553"/>
          </a:xfrm>
          <a:prstGeom prst="rect">
            <a:avLst/>
          </a:prstGeom>
          <a:noFill/>
        </p:spPr>
        <p:txBody>
          <a:bodyPr wrap="square" lIns="91440" tIns="45720" rIns="91440" bIns="45720" anchor="t">
            <a:spAutoFit/>
          </a:bodyPr>
          <a:lstStyle/>
          <a:p>
            <a:pPr algn="just"/>
            <a:r>
              <a:rPr lang="tr-TR" sz="3400" b="1" dirty="0">
                <a:solidFill>
                  <a:schemeClr val="accent3">
                    <a:lumMod val="75000"/>
                  </a:schemeClr>
                </a:solidFill>
                <a:ea typeface="Noto Sans"/>
                <a:cs typeface="Noto Sans"/>
              </a:rPr>
              <a:t>Collaborazione </a:t>
            </a:r>
            <a:r>
              <a:rPr lang="tr-TR" sz="3400" b="1" dirty="0">
                <a:solidFill>
                  <a:schemeClr val="accent3">
                    <a:lumMod val="75000"/>
                  </a:schemeClr>
                </a:solidFill>
                <a:effectLst/>
                <a:ea typeface="Noto Sans"/>
                <a:cs typeface="Noto Sans"/>
              </a:rPr>
              <a:t>aziendale per la crescita</a:t>
            </a:r>
            <a:endParaRPr lang="tr-TR" sz="3400" b="1" dirty="0">
              <a:solidFill>
                <a:schemeClr val="accent3">
                  <a:lumMod val="75000"/>
                </a:schemeClr>
              </a:solidFill>
              <a:ea typeface="Noto Sans"/>
              <a:cs typeface="Noto Sans"/>
            </a:endParaRPr>
          </a:p>
        </p:txBody>
      </p:sp>
      <p:sp>
        <p:nvSpPr>
          <p:cNvPr id="6" name="Metin kutusu 5">
            <a:extLst>
              <a:ext uri="{FF2B5EF4-FFF2-40B4-BE49-F238E27FC236}">
                <a16:creationId xmlns:a16="http://schemas.microsoft.com/office/drawing/2014/main" id="{C91C60E0-F8A4-812C-BA37-67E874C14C1A}"/>
              </a:ext>
            </a:extLst>
          </p:cNvPr>
          <p:cNvSpPr txBox="1"/>
          <p:nvPr/>
        </p:nvSpPr>
        <p:spPr>
          <a:xfrm>
            <a:off x="212678" y="1105793"/>
            <a:ext cx="11191151" cy="646331"/>
          </a:xfrm>
          <a:prstGeom prst="rect">
            <a:avLst/>
          </a:prstGeom>
          <a:noFill/>
        </p:spPr>
        <p:txBody>
          <a:bodyPr wrap="square" lIns="91440" tIns="45720" rIns="91440" bIns="45720" anchor="t">
            <a:spAutoFit/>
          </a:bodyPr>
          <a:lstStyle/>
          <a:p>
            <a:pPr algn="just"/>
            <a:r>
              <a:rPr lang="en-GB" dirty="0">
                <a:solidFill>
                  <a:schemeClr val="accent1"/>
                </a:solidFill>
              </a:rPr>
              <a:t>Le collaborazioni tra imprese sono generalmente raggruppate come cluster di imprese, ecosistema di imprese, rete di imprese, hub di innovazione, keiretsu e tripla elica.</a:t>
            </a:r>
          </a:p>
        </p:txBody>
      </p:sp>
      <p:sp>
        <p:nvSpPr>
          <p:cNvPr id="8" name="Metin kutusu 7">
            <a:extLst>
              <a:ext uri="{FF2B5EF4-FFF2-40B4-BE49-F238E27FC236}">
                <a16:creationId xmlns:a16="http://schemas.microsoft.com/office/drawing/2014/main" id="{048C6446-EE52-1B54-616A-020017787F10}"/>
              </a:ext>
            </a:extLst>
          </p:cNvPr>
          <p:cNvSpPr txBox="1"/>
          <p:nvPr/>
        </p:nvSpPr>
        <p:spPr>
          <a:xfrm>
            <a:off x="5791200" y="4344931"/>
            <a:ext cx="5747652" cy="1815882"/>
          </a:xfrm>
          <a:prstGeom prst="rect">
            <a:avLst/>
          </a:prstGeom>
          <a:solidFill>
            <a:schemeClr val="bg1">
              <a:lumMod val="60000"/>
              <a:lumOff val="40000"/>
            </a:schemeClr>
          </a:solidFill>
        </p:spPr>
        <p:txBody>
          <a:bodyPr wrap="square" lIns="91440" tIns="45720" rIns="91440" bIns="45720" anchor="t">
            <a:spAutoFit/>
          </a:bodyPr>
          <a:lstStyle/>
          <a:p>
            <a:pPr algn="just"/>
            <a:r>
              <a:rPr lang="en-US" sz="1400" dirty="0">
                <a:solidFill>
                  <a:schemeClr val="accent1"/>
                </a:solidFill>
                <a:ea typeface="Noto Sans"/>
                <a:cs typeface="Noto Sans"/>
              </a:rPr>
              <a:t>Date un'occhiata </a:t>
            </a:r>
            <a:r>
              <a:rPr lang="tr-TR" sz="1400" dirty="0">
                <a:solidFill>
                  <a:schemeClr val="accent1"/>
                </a:solidFill>
                <a:ea typeface="Noto Sans"/>
                <a:cs typeface="Noto Sans"/>
              </a:rPr>
              <a:t>all</a:t>
            </a:r>
            <a:r>
              <a:rPr lang="en-US" sz="1400" dirty="0">
                <a:solidFill>
                  <a:schemeClr val="accent1"/>
                </a:solidFill>
                <a:ea typeface="Noto Sans"/>
                <a:cs typeface="Noto Sans"/>
              </a:rPr>
              <a:t>'</a:t>
            </a:r>
            <a:r>
              <a:rPr lang="tr-TR" sz="1400" dirty="0">
                <a:solidFill>
                  <a:schemeClr val="accent1"/>
                </a:solidFill>
                <a:ea typeface="Noto Sans"/>
                <a:cs typeface="Noto Sans"/>
                <a:hlinkClick r:id="rId2"/>
              </a:rPr>
              <a:t>elenco di </a:t>
            </a:r>
            <a:r>
              <a:rPr lang="en-US" sz="1400" dirty="0">
                <a:solidFill>
                  <a:schemeClr val="accent1"/>
                </a:solidFill>
                <a:ea typeface="Noto Sans"/>
                <a:cs typeface="Noto Sans"/>
                <a:hlinkClick r:id="rId2"/>
              </a:rPr>
              <a:t>50 esempi di collaborazione aziendale</a:t>
            </a:r>
            <a:r>
              <a:rPr lang="en-US" sz="1400" dirty="0">
                <a:solidFill>
                  <a:schemeClr val="accent1"/>
                </a:solidFill>
              </a:rPr>
              <a:t>, imparerete come sfruttare la potenza dell'</a:t>
            </a:r>
            <a:r>
              <a:rPr lang="en-US" sz="1400" b="1" dirty="0">
                <a:solidFill>
                  <a:schemeClr val="accent1"/>
                </a:solidFill>
              </a:rPr>
              <a:t>innovazione collaborativa </a:t>
            </a:r>
            <a:r>
              <a:rPr lang="en-US" sz="1400" dirty="0">
                <a:solidFill>
                  <a:schemeClr val="accent1"/>
                </a:solidFill>
              </a:rPr>
              <a:t>per creare valore in un mondo connesso. Esplorerete come le aziende possono combinare le loro risorse, conoscenze e capacità per sviluppare nuove soluzioni e opportunità. La guida vi aiuterà a comprendere principi chiave come la </a:t>
            </a:r>
            <a:r>
              <a:rPr lang="en-US" sz="1400" b="1" dirty="0">
                <a:solidFill>
                  <a:schemeClr val="accent1"/>
                </a:solidFill>
              </a:rPr>
              <a:t>co-creazione, la fiducia, la trasparenza e gli obiettivi condivisi</a:t>
            </a:r>
            <a:r>
              <a:rPr lang="en-US" sz="1400" dirty="0">
                <a:solidFill>
                  <a:schemeClr val="accent1"/>
                </a:solidFill>
              </a:rPr>
              <a:t>, consentendovi di costruire partnership efficaci.</a:t>
            </a:r>
            <a:endParaRPr lang="en-US" sz="1400" b="1" dirty="0">
              <a:highlight>
                <a:srgbClr val="FFFF00"/>
              </a:highlight>
              <a:latin typeface="Noto Sans"/>
              <a:ea typeface="Noto Sans"/>
              <a:cs typeface="Noto Sans"/>
            </a:endParaRPr>
          </a:p>
        </p:txBody>
      </p:sp>
      <p:graphicFrame>
        <p:nvGraphicFramePr>
          <p:cNvPr id="9" name="Diyagram 8">
            <a:extLst>
              <a:ext uri="{FF2B5EF4-FFF2-40B4-BE49-F238E27FC236}">
                <a16:creationId xmlns:a16="http://schemas.microsoft.com/office/drawing/2014/main" id="{86DFD2ED-831B-CE55-67A1-72161852AF6F}"/>
              </a:ext>
            </a:extLst>
          </p:cNvPr>
          <p:cNvGraphicFramePr/>
          <p:nvPr>
            <p:extLst>
              <p:ext uri="{D42A27DB-BD31-4B8C-83A1-F6EECF244321}">
                <p14:modId xmlns:p14="http://schemas.microsoft.com/office/powerpoint/2010/main" val="1146150648"/>
              </p:ext>
            </p:extLst>
          </p:nvPr>
        </p:nvGraphicFramePr>
        <p:xfrm>
          <a:off x="1116448" y="2624677"/>
          <a:ext cx="3645334" cy="3392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Metin kutusu 10">
            <a:extLst>
              <a:ext uri="{FF2B5EF4-FFF2-40B4-BE49-F238E27FC236}">
                <a16:creationId xmlns:a16="http://schemas.microsoft.com/office/drawing/2014/main" id="{7CC141F4-42B2-A9E0-812C-D884A5ECA964}"/>
              </a:ext>
            </a:extLst>
          </p:cNvPr>
          <p:cNvSpPr txBox="1"/>
          <p:nvPr/>
        </p:nvSpPr>
        <p:spPr>
          <a:xfrm>
            <a:off x="1456285" y="5883814"/>
            <a:ext cx="6096000" cy="276999"/>
          </a:xfrm>
          <a:prstGeom prst="rect">
            <a:avLst/>
          </a:prstGeom>
          <a:noFill/>
        </p:spPr>
        <p:txBody>
          <a:bodyPr wrap="square" lIns="91440" tIns="45720" rIns="91440" bIns="45720" anchor="t">
            <a:spAutoFit/>
          </a:bodyPr>
          <a:lstStyle/>
          <a:p>
            <a:pPr algn="just"/>
            <a:r>
              <a:rPr lang="tr-TR" sz="1200" b="1" dirty="0" err="1">
                <a:solidFill>
                  <a:schemeClr val="accent1"/>
                </a:solidFill>
                <a:effectLst/>
                <a:ea typeface="Noto Sans"/>
                <a:cs typeface="Noto Sans"/>
              </a:rPr>
              <a:t>Fasi </a:t>
            </a:r>
            <a:r>
              <a:rPr lang="tr-TR" sz="1200" b="1" dirty="0">
                <a:solidFill>
                  <a:schemeClr val="accent1"/>
                </a:solidFill>
                <a:ea typeface="Noto Sans"/>
                <a:cs typeface="Noto Sans"/>
              </a:rPr>
              <a:t>della collaborazione </a:t>
            </a:r>
            <a:r>
              <a:rPr lang="tr-TR" sz="1200" b="1" dirty="0">
                <a:solidFill>
                  <a:schemeClr val="accent1"/>
                </a:solidFill>
                <a:effectLst/>
                <a:ea typeface="Noto Sans"/>
                <a:cs typeface="Noto Sans"/>
              </a:rPr>
              <a:t>aziendale</a:t>
            </a:r>
            <a:endParaRPr lang="tr-TR" sz="1200" b="1"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88FD1C0D-43F1-BCAD-B706-D2C7A125F96A}"/>
              </a:ext>
            </a:extLst>
          </p:cNvPr>
          <p:cNvSpPr txBox="1"/>
          <p:nvPr/>
        </p:nvSpPr>
        <p:spPr>
          <a:xfrm>
            <a:off x="212678" y="1896013"/>
            <a:ext cx="11326174" cy="584775"/>
          </a:xfrm>
          <a:prstGeom prst="rect">
            <a:avLst/>
          </a:prstGeom>
          <a:noFill/>
        </p:spPr>
        <p:txBody>
          <a:bodyPr wrap="square">
            <a:spAutoFit/>
          </a:bodyPr>
          <a:lstStyle/>
          <a:p>
            <a:pPr algn="just"/>
            <a:r>
              <a:rPr lang="en-US" sz="1600" b="1" dirty="0">
                <a:solidFill>
                  <a:schemeClr val="accent1"/>
                </a:solidFill>
              </a:rPr>
              <a:t>Il ciclo delle fasi di collaborazione aziendale </a:t>
            </a:r>
            <a:r>
              <a:rPr lang="en-US" sz="1600" dirty="0">
                <a:solidFill>
                  <a:schemeClr val="accent1"/>
                </a:solidFill>
              </a:rPr>
              <a:t>prevede tipicamente diverse fasi interconnesse, che possono variare a seconda del contesto e degli obiettivi della collaborazione. Di seguito è riportato un modello generico del ciclo:</a:t>
            </a:r>
          </a:p>
        </p:txBody>
      </p:sp>
    </p:spTree>
    <p:extLst>
      <p:ext uri="{BB962C8B-B14F-4D97-AF65-F5344CB8AC3E}">
        <p14:creationId xmlns:p14="http://schemas.microsoft.com/office/powerpoint/2010/main" val="1132725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FC7FA-A385-AECA-99BB-B0FF58C4D6A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BADD7F4-FF98-8830-C4A2-7F18E2BB1AA7}"/>
              </a:ext>
            </a:extLst>
          </p:cNvPr>
          <p:cNvSpPr txBox="1"/>
          <p:nvPr/>
        </p:nvSpPr>
        <p:spPr>
          <a:xfrm>
            <a:off x="293317" y="492931"/>
            <a:ext cx="10536608" cy="615553"/>
          </a:xfrm>
          <a:prstGeom prst="rect">
            <a:avLst/>
          </a:prstGeom>
          <a:noFill/>
        </p:spPr>
        <p:txBody>
          <a:bodyPr wrap="square" lIns="91440" tIns="45720" rIns="91440" bIns="45720" anchor="t">
            <a:spAutoFit/>
          </a:bodyPr>
          <a:lstStyle/>
          <a:p>
            <a:r>
              <a:rPr lang="tr-TR" sz="3400" b="1" dirty="0">
                <a:solidFill>
                  <a:schemeClr val="accent3">
                    <a:lumMod val="75000"/>
                  </a:schemeClr>
                </a:solidFill>
                <a:ea typeface="Noto Sans"/>
                <a:cs typeface="Noto Sans"/>
              </a:rPr>
              <a:t>Tipi </a:t>
            </a:r>
            <a:r>
              <a:rPr lang="en-US" sz="3400" b="1" dirty="0">
                <a:solidFill>
                  <a:schemeClr val="accent3">
                    <a:lumMod val="75000"/>
                  </a:schemeClr>
                </a:solidFill>
                <a:ea typeface="Noto Sans"/>
                <a:cs typeface="Noto Sans"/>
              </a:rPr>
              <a:t>e </a:t>
            </a:r>
            <a:r>
              <a:rPr lang="tr-TR" sz="3400" b="1" dirty="0">
                <a:solidFill>
                  <a:schemeClr val="accent3">
                    <a:lumMod val="75000"/>
                  </a:schemeClr>
                </a:solidFill>
                <a:ea typeface="Noto Sans"/>
                <a:cs typeface="Noto Sans"/>
              </a:rPr>
              <a:t>concetti </a:t>
            </a:r>
            <a:r>
              <a:rPr lang="en-US" sz="3400" b="1" dirty="0" err="1">
                <a:solidFill>
                  <a:schemeClr val="accent3">
                    <a:lumMod val="75000"/>
                  </a:schemeClr>
                </a:solidFill>
                <a:ea typeface="Noto Sans"/>
                <a:cs typeface="Noto Sans"/>
              </a:rPr>
              <a:t>di collaborazione </a:t>
            </a:r>
            <a:r>
              <a:rPr lang="en-US" sz="3400" b="1" dirty="0">
                <a:solidFill>
                  <a:schemeClr val="accent3">
                    <a:lumMod val="75000"/>
                  </a:schemeClr>
                </a:solidFill>
                <a:ea typeface="Noto Sans"/>
                <a:cs typeface="Noto Sans"/>
              </a:rPr>
              <a:t>aziendale  </a:t>
            </a:r>
          </a:p>
        </p:txBody>
      </p:sp>
      <p:graphicFrame>
        <p:nvGraphicFramePr>
          <p:cNvPr id="6" name="Tablo 5">
            <a:extLst>
              <a:ext uri="{FF2B5EF4-FFF2-40B4-BE49-F238E27FC236}">
                <a16:creationId xmlns:a16="http://schemas.microsoft.com/office/drawing/2014/main" id="{BFF029C9-95C0-45B3-317A-B0C4AED66442}"/>
              </a:ext>
            </a:extLst>
          </p:cNvPr>
          <p:cNvGraphicFramePr>
            <a:graphicFrameLocks noGrp="1"/>
          </p:cNvGraphicFramePr>
          <p:nvPr>
            <p:extLst>
              <p:ext uri="{D42A27DB-BD31-4B8C-83A1-F6EECF244321}">
                <p14:modId xmlns:p14="http://schemas.microsoft.com/office/powerpoint/2010/main" val="429251652"/>
              </p:ext>
            </p:extLst>
          </p:nvPr>
        </p:nvGraphicFramePr>
        <p:xfrm>
          <a:off x="377407" y="1359822"/>
          <a:ext cx="7012193" cy="4457077"/>
        </p:xfrm>
        <a:graphic>
          <a:graphicData uri="http://schemas.openxmlformats.org/drawingml/2006/table">
            <a:tbl>
              <a:tblPr firstRow="1" bandRow="1">
                <a:tableStyleId>{5C22544A-7EE6-4342-B048-85BDC9FD1C3A}</a:tableStyleId>
              </a:tblPr>
              <a:tblGrid>
                <a:gridCol w="2156550">
                  <a:extLst>
                    <a:ext uri="{9D8B030D-6E8A-4147-A177-3AD203B41FA5}">
                      <a16:colId xmlns:a16="http://schemas.microsoft.com/office/drawing/2014/main" val="3539147558"/>
                    </a:ext>
                  </a:extLst>
                </a:gridCol>
                <a:gridCol w="1764141">
                  <a:extLst>
                    <a:ext uri="{9D8B030D-6E8A-4147-A177-3AD203B41FA5}">
                      <a16:colId xmlns:a16="http://schemas.microsoft.com/office/drawing/2014/main" val="2667295439"/>
                    </a:ext>
                  </a:extLst>
                </a:gridCol>
                <a:gridCol w="3091502">
                  <a:extLst>
                    <a:ext uri="{9D8B030D-6E8A-4147-A177-3AD203B41FA5}">
                      <a16:colId xmlns:a16="http://schemas.microsoft.com/office/drawing/2014/main" val="2946813665"/>
                    </a:ext>
                  </a:extLst>
                </a:gridCol>
              </a:tblGrid>
              <a:tr h="492292">
                <a:tc>
                  <a:txBody>
                    <a:bodyPr/>
                    <a:lstStyle/>
                    <a:p>
                      <a:pPr algn="l"/>
                      <a:r>
                        <a:rPr lang="tr-TR" sz="1400" b="1" dirty="0" err="1">
                          <a:solidFill>
                            <a:schemeClr val="tx1"/>
                          </a:solidFill>
                          <a:latin typeface="+mn-lt"/>
                          <a:ea typeface="Noto Sans" panose="020B0502040504020204" pitchFamily="34" charset="0"/>
                          <a:cs typeface="Noto Sans" panose="020B0502040504020204" pitchFamily="34" charset="0"/>
                        </a:rPr>
                        <a:t>Tipi di collaborazioni </a:t>
                      </a:r>
                      <a:r>
                        <a:rPr lang="tr-TR" sz="1400" b="1" dirty="0">
                          <a:solidFill>
                            <a:schemeClr val="tx1"/>
                          </a:solidFill>
                          <a:latin typeface="+mn-lt"/>
                          <a:ea typeface="Noto Sans" panose="020B0502040504020204" pitchFamily="34" charset="0"/>
                          <a:cs typeface="Noto Sans" panose="020B0502040504020204" pitchFamily="34" charset="0"/>
                        </a:rPr>
                        <a:t>aziendali</a:t>
                      </a:r>
                    </a:p>
                  </a:txBody>
                  <a:tcPr/>
                </a:tc>
                <a:tc>
                  <a:txBody>
                    <a:bodyPr/>
                    <a:lstStyle/>
                    <a:p>
                      <a:pPr algn="l"/>
                      <a:r>
                        <a:rPr lang="tr-TR" sz="1400" b="1" dirty="0" err="1">
                          <a:solidFill>
                            <a:schemeClr val="tx1"/>
                          </a:solidFill>
                          <a:latin typeface="+mn-lt"/>
                          <a:ea typeface="Noto Sans" panose="020B0502040504020204" pitchFamily="34" charset="0"/>
                          <a:cs typeface="Noto Sans" panose="020B0502040504020204" pitchFamily="34" charset="0"/>
                        </a:rPr>
                        <a:t>Tipo </a:t>
                      </a:r>
                      <a:r>
                        <a:rPr lang="tr-TR" sz="1400" b="1" dirty="0">
                          <a:solidFill>
                            <a:schemeClr val="tx1"/>
                          </a:solidFill>
                          <a:latin typeface="+mn-lt"/>
                          <a:ea typeface="Noto Sans" panose="020B0502040504020204" pitchFamily="34" charset="0"/>
                          <a:cs typeface="Noto Sans" panose="020B0502040504020204" pitchFamily="34" charset="0"/>
                        </a:rPr>
                        <a:t>di </a:t>
                      </a:r>
                      <a:r>
                        <a:rPr lang="tr-TR" sz="1400" b="1" dirty="0" err="1">
                          <a:solidFill>
                            <a:schemeClr val="tx1"/>
                          </a:solidFill>
                          <a:latin typeface="+mn-lt"/>
                          <a:ea typeface="Noto Sans" panose="020B0502040504020204" pitchFamily="34" charset="0"/>
                          <a:cs typeface="Noto Sans" panose="020B0502040504020204" pitchFamily="34" charset="0"/>
                        </a:rPr>
                        <a:t>membri</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tc>
                  <a:txBody>
                    <a:bodyPr/>
                    <a:lstStyle/>
                    <a:p>
                      <a:pPr algn="l"/>
                      <a:r>
                        <a:rPr lang="tr-TR" sz="1400" b="1" dirty="0" err="1">
                          <a:solidFill>
                            <a:schemeClr val="tx1"/>
                          </a:solidFill>
                          <a:latin typeface="+mn-lt"/>
                          <a:ea typeface="Noto Sans" panose="020B0502040504020204" pitchFamily="34" charset="0"/>
                          <a:cs typeface="Noto Sans" panose="020B0502040504020204" pitchFamily="34" charset="0"/>
                        </a:rPr>
                        <a:t>Confini</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804525396"/>
                  </a:ext>
                </a:extLst>
              </a:tr>
              <a:tr h="492292">
                <a:tc>
                  <a:txBody>
                    <a:bodyPr/>
                    <a:lstStyle/>
                    <a:p>
                      <a:pPr algn="l"/>
                      <a:r>
                        <a:rPr lang="tr-TR" sz="1400" b="1" dirty="0" err="1">
                          <a:solidFill>
                            <a:schemeClr val="accent1"/>
                          </a:solidFill>
                          <a:latin typeface="+mn-lt"/>
                          <a:ea typeface="Noto Sans" panose="020B0502040504020204" pitchFamily="34" charset="0"/>
                          <a:cs typeface="Noto Sans" panose="020B0502040504020204" pitchFamily="34" charset="0"/>
                        </a:rPr>
                        <a:t>Cluster </a:t>
                      </a:r>
                      <a:r>
                        <a:rPr lang="tr-TR" sz="1400" b="1" dirty="0">
                          <a:solidFill>
                            <a:schemeClr val="accent1"/>
                          </a:solidFill>
                          <a:latin typeface="+mn-lt"/>
                          <a:ea typeface="Noto Sans" panose="020B0502040504020204" pitchFamily="34" charset="0"/>
                          <a:cs typeface="Noto Sans" panose="020B0502040504020204" pitchFamily="34" charset="0"/>
                        </a:rPr>
                        <a:t>aziendale</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Aziende e istituzioni</a:t>
                      </a: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Principalmente geografico</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664859897"/>
                  </a:ext>
                </a:extLst>
              </a:tr>
              <a:tr h="492292">
                <a:tc>
                  <a:txBody>
                    <a:bodyPr/>
                    <a:lstStyle/>
                    <a:p>
                      <a:pPr algn="l"/>
                      <a:r>
                        <a:rPr lang="tr-TR" sz="1400" b="1" err="1">
                          <a:solidFill>
                            <a:schemeClr val="accent1"/>
                          </a:solidFill>
                          <a:latin typeface="+mn-lt"/>
                          <a:ea typeface="Noto Sans" panose="020B0502040504020204" pitchFamily="34" charset="0"/>
                          <a:cs typeface="Noto Sans" panose="020B0502040504020204" pitchFamily="34" charset="0"/>
                        </a:rPr>
                        <a:t>Ecosistema </a:t>
                      </a:r>
                      <a:r>
                        <a:rPr lang="tr-TR" sz="1400" b="1">
                          <a:solidFill>
                            <a:schemeClr val="accent1"/>
                          </a:solidFill>
                          <a:latin typeface="+mn-lt"/>
                          <a:ea typeface="Noto Sans" panose="020B0502040504020204" pitchFamily="34" charset="0"/>
                          <a:cs typeface="Noto Sans" panose="020B0502040504020204" pitchFamily="34" charset="0"/>
                        </a:rPr>
                        <a:t>aziendale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err="1">
                          <a:solidFill>
                            <a:schemeClr val="accent1"/>
                          </a:solidFill>
                          <a:latin typeface="+mn-lt"/>
                          <a:ea typeface="Noto Sans" panose="020B0502040504020204" pitchFamily="34" charset="0"/>
                          <a:cs typeface="Noto Sans" panose="020B0502040504020204" pitchFamily="34" charset="0"/>
                        </a:rPr>
                        <a:t>Aziende e istituzioni</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Nessun confine </a:t>
                      </a:r>
                      <a:r>
                        <a:rPr lang="tr-TR" sz="1400" dirty="0" err="1">
                          <a:solidFill>
                            <a:schemeClr val="accent1"/>
                          </a:solidFill>
                          <a:latin typeface="+mn-lt"/>
                          <a:ea typeface="Noto Sans" panose="020B0502040504020204" pitchFamily="34" charset="0"/>
                          <a:cs typeface="Noto Sans" panose="020B0502040504020204" pitchFamily="34" charset="0"/>
                        </a:rPr>
                        <a:t>chiaro </a:t>
                      </a:r>
                    </a:p>
                  </a:txBody>
                  <a:tcPr/>
                </a:tc>
                <a:extLst>
                  <a:ext uri="{0D108BD9-81ED-4DB2-BD59-A6C34878D82A}">
                    <a16:rowId xmlns:a16="http://schemas.microsoft.com/office/drawing/2014/main" val="1903211548"/>
                  </a:ext>
                </a:extLst>
              </a:tr>
              <a:tr h="372757">
                <a:tc>
                  <a:txBody>
                    <a:bodyPr/>
                    <a:lstStyle/>
                    <a:p>
                      <a:pPr algn="l"/>
                      <a:r>
                        <a:rPr lang="tr-TR" sz="1400" b="1">
                          <a:solidFill>
                            <a:schemeClr val="accent1"/>
                          </a:solidFill>
                          <a:latin typeface="+mn-lt"/>
                          <a:ea typeface="Noto Sans" panose="020B0502040504020204" pitchFamily="34" charset="0"/>
                          <a:cs typeface="Noto Sans" panose="020B0502040504020204" pitchFamily="34" charset="0"/>
                        </a:rPr>
                        <a:t>Rete commerciale</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Aziende </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Nessun confine chiaro </a:t>
                      </a:r>
                    </a:p>
                  </a:txBody>
                  <a:tcPr/>
                </a:tc>
                <a:extLst>
                  <a:ext uri="{0D108BD9-81ED-4DB2-BD59-A6C34878D82A}">
                    <a16:rowId xmlns:a16="http://schemas.microsoft.com/office/drawing/2014/main" val="3060612553"/>
                  </a:ext>
                </a:extLst>
              </a:tr>
              <a:tr h="695000">
                <a:tc>
                  <a:txBody>
                    <a:bodyPr/>
                    <a:lstStyle/>
                    <a:p>
                      <a:pPr algn="l"/>
                      <a:r>
                        <a:rPr lang="tr-TR" sz="1400" b="1" dirty="0" err="1">
                          <a:solidFill>
                            <a:schemeClr val="accent1"/>
                          </a:solidFill>
                          <a:latin typeface="+mn-lt"/>
                          <a:ea typeface="Noto Sans" panose="020B0502040504020204" pitchFamily="34" charset="0"/>
                          <a:cs typeface="Noto Sans" panose="020B0502040504020204" pitchFamily="34" charset="0"/>
                        </a:rPr>
                        <a:t>Polo di innovazione</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a:solidFill>
                            <a:schemeClr val="accent1"/>
                          </a:solidFill>
                          <a:latin typeface="+mn-lt"/>
                          <a:ea typeface="Noto Sans" panose="020B0502040504020204" pitchFamily="34" charset="0"/>
                          <a:cs typeface="Noto Sans" panose="020B0502040504020204" pitchFamily="34" charset="0"/>
                        </a:rPr>
                        <a:t>Aziende e istituzioni</a:t>
                      </a:r>
                    </a:p>
                    <a:p>
                      <a:pPr algn="l"/>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Locale </a:t>
                      </a:r>
                      <a:r>
                        <a:rPr lang="tr-TR" sz="1400" dirty="0">
                          <a:solidFill>
                            <a:schemeClr val="accent1"/>
                          </a:solidFill>
                          <a:latin typeface="+mn-lt"/>
                          <a:ea typeface="Noto Sans" panose="020B0502040504020204" pitchFamily="34" charset="0"/>
                          <a:cs typeface="Noto Sans" panose="020B0502040504020204" pitchFamily="34" charset="0"/>
                        </a:rPr>
                        <a:t>ma </a:t>
                      </a:r>
                      <a:r>
                        <a:rPr lang="tr-TR" sz="1400" dirty="0" err="1">
                          <a:solidFill>
                            <a:schemeClr val="accent1"/>
                          </a:solidFill>
                          <a:latin typeface="+mn-lt"/>
                          <a:ea typeface="Noto Sans" panose="020B0502040504020204" pitchFamily="34" charset="0"/>
                          <a:cs typeface="Noto Sans" panose="020B0502040504020204" pitchFamily="34" charset="0"/>
                        </a:rPr>
                        <a:t>necessita di una connessione </a:t>
                      </a:r>
                      <a:r>
                        <a:rPr lang="tr-TR" sz="1400" dirty="0">
                          <a:solidFill>
                            <a:schemeClr val="accent1"/>
                          </a:solidFill>
                          <a:latin typeface="+mn-lt"/>
                          <a:ea typeface="Noto Sans" panose="020B0502040504020204" pitchFamily="34" charset="0"/>
                          <a:cs typeface="Noto Sans" panose="020B0502040504020204" pitchFamily="34" charset="0"/>
                        </a:rPr>
                        <a:t>globale </a:t>
                      </a:r>
                      <a:r>
                        <a:rPr lang="en-US" sz="1400" dirty="0">
                          <a:solidFill>
                            <a:schemeClr val="accent1"/>
                          </a:solidFill>
                          <a:latin typeface="+mn-lt"/>
                          <a:ea typeface="Noto Sans" panose="020B0502040504020204" pitchFamily="34" charset="0"/>
                          <a:cs typeface="Noto Sans" panose="020B0502040504020204" pitchFamily="34" charset="0"/>
                        </a:rPr>
                        <a:t>Innovazione attraverso la cooperazione e il trasferimento di individui</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620631168"/>
                  </a:ext>
                </a:extLst>
              </a:tr>
              <a:tr h="1307193">
                <a:tc>
                  <a:txBody>
                    <a:bodyPr/>
                    <a:lstStyle/>
                    <a:p>
                      <a:pPr algn="l"/>
                      <a:r>
                        <a:rPr lang="tr-TR" sz="1400" b="1" err="1">
                          <a:solidFill>
                            <a:schemeClr val="accent1"/>
                          </a:solidFill>
                          <a:latin typeface="+mn-lt"/>
                          <a:ea typeface="Noto Sans" panose="020B0502040504020204" pitchFamily="34" charset="0"/>
                          <a:cs typeface="Noto Sans" panose="020B0502040504020204" pitchFamily="34" charset="0"/>
                        </a:rPr>
                        <a:t>Keiretsu</a:t>
                      </a:r>
                      <a:endParaRPr lang="tr-TR" sz="1400" b="1">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Aziende </a:t>
                      </a:r>
                    </a:p>
                  </a:txBody>
                  <a:tcPr/>
                </a:tc>
                <a:tc>
                  <a:txBody>
                    <a:bodyPr/>
                    <a:lstStyle/>
                    <a:p>
                      <a:pPr algn="l"/>
                      <a:r>
                        <a:rPr lang="en-US" sz="1400" dirty="0">
                          <a:solidFill>
                            <a:schemeClr val="accent1"/>
                          </a:solidFill>
                          <a:latin typeface="+mn-lt"/>
                          <a:ea typeface="Noto Sans" panose="020B0502040504020204" pitchFamily="34" charset="0"/>
                          <a:cs typeface="Noto Sans" panose="020B0502040504020204" pitchFamily="34" charset="0"/>
                        </a:rPr>
                        <a:t>Governance ibrida</a:t>
                      </a:r>
                    </a:p>
                    <a:p>
                      <a:pPr algn="l"/>
                      <a:r>
                        <a:rPr lang="en-US" sz="1400" dirty="0">
                          <a:solidFill>
                            <a:schemeClr val="accent1"/>
                          </a:solidFill>
                          <a:latin typeface="+mn-lt"/>
                          <a:ea typeface="Noto Sans" panose="020B0502040504020204" pitchFamily="34" charset="0"/>
                          <a:cs typeface="Noto Sans" panose="020B0502040504020204" pitchFamily="34" charset="0"/>
                        </a:rPr>
                        <a:t>(orizzontale), controllo da parte del membro principale </a:t>
                      </a:r>
                      <a:r>
                        <a:rPr lang="tr-TR" sz="1400" dirty="0">
                          <a:solidFill>
                            <a:schemeClr val="accent1"/>
                          </a:solidFill>
                          <a:latin typeface="+mn-lt"/>
                          <a:ea typeface="Noto Sans" panose="020B0502040504020204" pitchFamily="34" charset="0"/>
                          <a:cs typeface="Noto Sans" panose="020B0502040504020204" pitchFamily="34" charset="0"/>
                        </a:rPr>
                        <a:t>(</a:t>
                      </a:r>
                      <a:r>
                        <a:rPr lang="tr-TR" sz="1400" dirty="0" err="1">
                          <a:solidFill>
                            <a:schemeClr val="accent1"/>
                          </a:solidFill>
                          <a:latin typeface="+mn-lt"/>
                          <a:ea typeface="Noto Sans" panose="020B0502040504020204" pitchFamily="34" charset="0"/>
                          <a:cs typeface="Noto Sans" panose="020B0502040504020204" pitchFamily="34" charset="0"/>
                        </a:rPr>
                        <a:t>verticale</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Nazionale </a:t>
                      </a:r>
                      <a:r>
                        <a:rPr lang="tr-TR" sz="1400" dirty="0">
                          <a:solidFill>
                            <a:schemeClr val="accent1"/>
                          </a:solidFill>
                          <a:latin typeface="+mn-lt"/>
                          <a:ea typeface="Noto Sans" panose="020B0502040504020204" pitchFamily="34" charset="0"/>
                          <a:cs typeface="Noto Sans" panose="020B0502040504020204" pitchFamily="34" charset="0"/>
                        </a:rPr>
                        <a:t>(Giappone), </a:t>
                      </a:r>
                      <a:r>
                        <a:rPr lang="tr-TR" sz="1400" dirty="0" err="1">
                          <a:solidFill>
                            <a:schemeClr val="accent1"/>
                          </a:solidFill>
                          <a:latin typeface="+mn-lt"/>
                          <a:ea typeface="Noto Sans" panose="020B0502040504020204" pitchFamily="34" charset="0"/>
                          <a:cs typeface="Noto Sans" panose="020B0502040504020204" pitchFamily="34" charset="0"/>
                        </a:rPr>
                        <a:t>confini in evoluzione apprendimento congiunto</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cambiamenti del settore e del </a:t>
                      </a:r>
                      <a:r>
                        <a:rPr lang="tr-TR" sz="1400" dirty="0">
                          <a:solidFill>
                            <a:schemeClr val="accent1"/>
                          </a:solidFill>
                          <a:latin typeface="+mn-lt"/>
                          <a:ea typeface="Noto Sans" panose="020B0502040504020204" pitchFamily="34" charset="0"/>
                          <a:cs typeface="Noto Sans" panose="020B0502040504020204" pitchFamily="34" charset="0"/>
                        </a:rPr>
                        <a:t>mercato</a:t>
                      </a:r>
                    </a:p>
                  </a:txBody>
                  <a:tcPr/>
                </a:tc>
                <a:extLst>
                  <a:ext uri="{0D108BD9-81ED-4DB2-BD59-A6C34878D82A}">
                    <a16:rowId xmlns:a16="http://schemas.microsoft.com/office/drawing/2014/main" val="2331773416"/>
                  </a:ext>
                </a:extLst>
              </a:tr>
            </a:tbl>
          </a:graphicData>
        </a:graphic>
      </p:graphicFrame>
      <p:graphicFrame>
        <p:nvGraphicFramePr>
          <p:cNvPr id="8" name="Tablo 7">
            <a:extLst>
              <a:ext uri="{FF2B5EF4-FFF2-40B4-BE49-F238E27FC236}">
                <a16:creationId xmlns:a16="http://schemas.microsoft.com/office/drawing/2014/main" id="{AE4CAC03-4BEE-6D25-5F5B-AAEA71A3DE70}"/>
              </a:ext>
            </a:extLst>
          </p:cNvPr>
          <p:cNvGraphicFramePr>
            <a:graphicFrameLocks noGrp="1"/>
          </p:cNvGraphicFramePr>
          <p:nvPr>
            <p:extLst>
              <p:ext uri="{D42A27DB-BD31-4B8C-83A1-F6EECF244321}">
                <p14:modId xmlns:p14="http://schemas.microsoft.com/office/powerpoint/2010/main" val="2054941208"/>
              </p:ext>
            </p:extLst>
          </p:nvPr>
        </p:nvGraphicFramePr>
        <p:xfrm>
          <a:off x="377407" y="5325772"/>
          <a:ext cx="7012193" cy="707695"/>
        </p:xfrm>
        <a:graphic>
          <a:graphicData uri="http://schemas.openxmlformats.org/drawingml/2006/table">
            <a:tbl>
              <a:tblPr firstRow="1" bandRow="1">
                <a:tableStyleId>{5C22544A-7EE6-4342-B048-85BDC9FD1C3A}</a:tableStyleId>
              </a:tblPr>
              <a:tblGrid>
                <a:gridCol w="2173064">
                  <a:extLst>
                    <a:ext uri="{9D8B030D-6E8A-4147-A177-3AD203B41FA5}">
                      <a16:colId xmlns:a16="http://schemas.microsoft.com/office/drawing/2014/main" val="343082604"/>
                    </a:ext>
                  </a:extLst>
                </a:gridCol>
                <a:gridCol w="1752795">
                  <a:extLst>
                    <a:ext uri="{9D8B030D-6E8A-4147-A177-3AD203B41FA5}">
                      <a16:colId xmlns:a16="http://schemas.microsoft.com/office/drawing/2014/main" val="3177653631"/>
                    </a:ext>
                  </a:extLst>
                </a:gridCol>
                <a:gridCol w="3086334">
                  <a:extLst>
                    <a:ext uri="{9D8B030D-6E8A-4147-A177-3AD203B41FA5}">
                      <a16:colId xmlns:a16="http://schemas.microsoft.com/office/drawing/2014/main" val="3894334652"/>
                    </a:ext>
                  </a:extLst>
                </a:gridCol>
              </a:tblGrid>
              <a:tr h="70769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b="1" dirty="0">
                          <a:solidFill>
                            <a:schemeClr val="accent1"/>
                          </a:solidFill>
                          <a:latin typeface="+mn-lt"/>
                          <a:ea typeface="Noto Sans" panose="020B0502040504020204" pitchFamily="34" charset="0"/>
                          <a:cs typeface="Noto Sans" panose="020B0502040504020204" pitchFamily="34" charset="0"/>
                        </a:rPr>
                        <a:t>Tripla </a:t>
                      </a:r>
                      <a:r>
                        <a:rPr lang="tr-TR" sz="1400" b="1" dirty="0" err="1">
                          <a:solidFill>
                            <a:schemeClr val="accent1"/>
                          </a:solidFill>
                          <a:latin typeface="+mn-lt"/>
                          <a:ea typeface="Noto Sans" panose="020B0502040504020204" pitchFamily="34" charset="0"/>
                          <a:cs typeface="Noto Sans" panose="020B0502040504020204" pitchFamily="34" charset="0"/>
                        </a:rPr>
                        <a:t>elica</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solidFill>
                      <a:schemeClr val="accent1">
                        <a:lumMod val="20000"/>
                        <a:lumOff val="80000"/>
                      </a:schemeClr>
                    </a:solidFill>
                  </a:tcPr>
                </a:tc>
                <a:tc>
                  <a:txBody>
                    <a:bodyPr/>
                    <a:lstStyle/>
                    <a:p>
                      <a:pPr algn="l"/>
                      <a:r>
                        <a:rPr lang="tr-TR" sz="1400" b="0" dirty="0" err="1">
                          <a:solidFill>
                            <a:schemeClr val="accent1"/>
                          </a:solidFill>
                          <a:latin typeface="+mn-lt"/>
                          <a:ea typeface="Noto Sans" panose="020B0502040504020204" pitchFamily="34" charset="0"/>
                          <a:cs typeface="Noto Sans" panose="020B0502040504020204" pitchFamily="34" charset="0"/>
                        </a:rPr>
                        <a:t>Università</a:t>
                      </a:r>
                      <a:r>
                        <a:rPr lang="tr-TR" sz="1400" b="0" dirty="0">
                          <a:solidFill>
                            <a:schemeClr val="accent1"/>
                          </a:solidFill>
                          <a:latin typeface="+mn-lt"/>
                          <a:ea typeface="Noto Sans" panose="020B0502040504020204" pitchFamily="34" charset="0"/>
                          <a:cs typeface="Noto Sans" panose="020B0502040504020204" pitchFamily="34" charset="0"/>
                        </a:rPr>
                        <a:t>, </a:t>
                      </a:r>
                      <a:r>
                        <a:rPr lang="tr-TR" sz="1400" b="0" dirty="0" err="1">
                          <a:solidFill>
                            <a:schemeClr val="accent1"/>
                          </a:solidFill>
                          <a:latin typeface="+mn-lt"/>
                          <a:ea typeface="Noto Sans" panose="020B0502040504020204" pitchFamily="34" charset="0"/>
                          <a:cs typeface="Noto Sans" panose="020B0502040504020204" pitchFamily="34" charset="0"/>
                        </a:rPr>
                        <a:t>aziende</a:t>
                      </a:r>
                      <a:r>
                        <a:rPr lang="tr-TR" sz="1400" b="0" dirty="0">
                          <a:solidFill>
                            <a:schemeClr val="accent1"/>
                          </a:solidFill>
                          <a:latin typeface="+mn-lt"/>
                          <a:ea typeface="Noto Sans" panose="020B0502040504020204" pitchFamily="34" charset="0"/>
                          <a:cs typeface="Noto Sans" panose="020B0502040504020204" pitchFamily="34" charset="0"/>
                        </a:rPr>
                        <a:t>, governi </a:t>
                      </a:r>
                      <a:endParaRPr lang="tr-TR" sz="1400" dirty="0">
                        <a:solidFill>
                          <a:schemeClr val="accent1"/>
                        </a:solidFill>
                        <a:latin typeface="+mn-lt"/>
                      </a:endParaRPr>
                    </a:p>
                  </a:txBody>
                  <a:tcPr>
                    <a:solidFill>
                      <a:schemeClr val="accent1">
                        <a:lumMod val="20000"/>
                        <a:lumOff val="80000"/>
                      </a:schemeClr>
                    </a:solidFill>
                  </a:tcPr>
                </a:tc>
                <a:tc>
                  <a:txBody>
                    <a:bodyPr/>
                    <a:lstStyle/>
                    <a:p>
                      <a:pPr algn="l"/>
                      <a:r>
                        <a:rPr lang="tr-TR" sz="1400" b="0" dirty="0" err="1">
                          <a:solidFill>
                            <a:schemeClr val="accent1"/>
                          </a:solidFill>
                          <a:latin typeface="+mn-lt"/>
                          <a:ea typeface="Noto Sans" panose="020B0502040504020204" pitchFamily="34" charset="0"/>
                          <a:cs typeface="Noto Sans" panose="020B0502040504020204" pitchFamily="34" charset="0"/>
                        </a:rPr>
                        <a:t>Locale</a:t>
                      </a:r>
                      <a:r>
                        <a:rPr lang="tr-TR" sz="1400" b="0" dirty="0">
                          <a:solidFill>
                            <a:schemeClr val="accent1"/>
                          </a:solidFill>
                          <a:latin typeface="+mn-lt"/>
                          <a:ea typeface="Noto Sans" panose="020B0502040504020204" pitchFamily="34" charset="0"/>
                          <a:cs typeface="Noto Sans" panose="020B0502040504020204" pitchFamily="34" charset="0"/>
                        </a:rPr>
                        <a:t>, nazionale </a:t>
                      </a:r>
                    </a:p>
                  </a:txBody>
                  <a:tcPr>
                    <a:solidFill>
                      <a:schemeClr val="accent1">
                        <a:lumMod val="20000"/>
                        <a:lumOff val="80000"/>
                      </a:schemeClr>
                    </a:solidFill>
                  </a:tcPr>
                </a:tc>
                <a:extLst>
                  <a:ext uri="{0D108BD9-81ED-4DB2-BD59-A6C34878D82A}">
                    <a16:rowId xmlns:a16="http://schemas.microsoft.com/office/drawing/2014/main" val="2767768475"/>
                  </a:ext>
                </a:extLst>
              </a:tr>
            </a:tbl>
          </a:graphicData>
        </a:graphic>
      </p:graphicFrame>
      <p:sp>
        <p:nvSpPr>
          <p:cNvPr id="3" name="Metin kutusu 2">
            <a:extLst>
              <a:ext uri="{FF2B5EF4-FFF2-40B4-BE49-F238E27FC236}">
                <a16:creationId xmlns:a16="http://schemas.microsoft.com/office/drawing/2014/main" id="{7A4D94CF-3E74-A0C3-15DB-FDDED52F6F45}"/>
              </a:ext>
            </a:extLst>
          </p:cNvPr>
          <p:cNvSpPr txBox="1"/>
          <p:nvPr/>
        </p:nvSpPr>
        <p:spPr>
          <a:xfrm>
            <a:off x="7578970" y="1359822"/>
            <a:ext cx="4336805" cy="4832092"/>
          </a:xfrm>
          <a:prstGeom prst="rect">
            <a:avLst/>
          </a:prstGeom>
          <a:solidFill>
            <a:schemeClr val="bg1">
              <a:lumMod val="60000"/>
              <a:lumOff val="40000"/>
            </a:schemeClr>
          </a:solidFill>
        </p:spPr>
        <p:txBody>
          <a:bodyPr wrap="square">
            <a:spAutoFit/>
          </a:bodyPr>
          <a:lstStyle/>
          <a:p>
            <a:r>
              <a:rPr lang="en-US" sz="1400" dirty="0">
                <a:solidFill>
                  <a:schemeClr val="accent1"/>
                </a:solidFill>
              </a:rPr>
              <a:t>La tabella illustra cinque tipi di collaborazioni aziendali in base ai loro membri e ai loro confini. </a:t>
            </a:r>
          </a:p>
          <a:p>
            <a:br>
              <a:rPr lang="en-US" sz="800" dirty="0">
                <a:solidFill>
                  <a:schemeClr val="accent1"/>
                </a:solidFill>
              </a:rPr>
            </a:br>
            <a:endParaRPr lang="en-US" sz="800" dirty="0">
              <a:solidFill>
                <a:schemeClr val="accent1"/>
              </a:solidFill>
            </a:endParaRPr>
          </a:p>
          <a:p>
            <a:r>
              <a:rPr lang="en-US" sz="1400" b="1" dirty="0">
                <a:solidFill>
                  <a:schemeClr val="accent1"/>
                </a:solidFill>
              </a:rPr>
              <a:t>I cluster aziendali </a:t>
            </a:r>
            <a:r>
              <a:rPr lang="en-US" sz="1400" dirty="0">
                <a:solidFill>
                  <a:schemeClr val="accent1"/>
                </a:solidFill>
              </a:rPr>
              <a:t>sono focalizzati geograficamente e comprendono aziende e istituzioni. </a:t>
            </a:r>
          </a:p>
          <a:p>
            <a:br>
              <a:rPr lang="en-US" sz="1400" dirty="0">
                <a:solidFill>
                  <a:schemeClr val="accent1"/>
                </a:solidFill>
              </a:rPr>
            </a:br>
            <a:r>
              <a:rPr lang="en-US" sz="1400" b="1" dirty="0">
                <a:solidFill>
                  <a:schemeClr val="accent1"/>
                </a:solidFill>
              </a:rPr>
              <a:t>Gli ecosistemi </a:t>
            </a:r>
            <a:r>
              <a:rPr lang="en-US" sz="1400" dirty="0">
                <a:solidFill>
                  <a:schemeClr val="accent1"/>
                </a:solidFill>
              </a:rPr>
              <a:t>e le </a:t>
            </a:r>
            <a:r>
              <a:rPr lang="en-US" sz="1400" b="1" dirty="0">
                <a:solidFill>
                  <a:schemeClr val="accent1"/>
                </a:solidFill>
              </a:rPr>
              <a:t>reti di imprese </a:t>
            </a:r>
            <a:r>
              <a:rPr lang="en-US" sz="1400" dirty="0">
                <a:solidFill>
                  <a:schemeClr val="accent1"/>
                </a:solidFill>
              </a:rPr>
              <a:t>coinvolgono aziende (o istituzioni) senza confini precisi. </a:t>
            </a:r>
          </a:p>
          <a:p>
            <a:br>
              <a:rPr lang="en-US" sz="1400" dirty="0">
                <a:solidFill>
                  <a:schemeClr val="accent1"/>
                </a:solidFill>
              </a:rPr>
            </a:br>
            <a:r>
              <a:rPr lang="en-US" sz="1400" b="1" dirty="0">
                <a:solidFill>
                  <a:schemeClr val="accent1"/>
                </a:solidFill>
              </a:rPr>
              <a:t>I poli di innovazione </a:t>
            </a:r>
            <a:r>
              <a:rPr lang="en-US" sz="1400" dirty="0">
                <a:solidFill>
                  <a:schemeClr val="accent1"/>
                </a:solidFill>
              </a:rPr>
              <a:t>sono costituiti da aziende e istituzioni che operano a livello locale ma che necessitano di connessioni globali per l'innovazione attraverso la cooperazione e il trasferimento di talenti. </a:t>
            </a:r>
          </a:p>
          <a:p>
            <a:br>
              <a:rPr lang="en-US" sz="1400" dirty="0">
                <a:solidFill>
                  <a:schemeClr val="accent1"/>
                </a:solidFill>
              </a:rPr>
            </a:br>
            <a:r>
              <a:rPr lang="en-US" sz="1400" b="1" dirty="0">
                <a:solidFill>
                  <a:schemeClr val="accent1"/>
                </a:solidFill>
              </a:rPr>
              <a:t>Il Keiretsu </a:t>
            </a:r>
            <a:r>
              <a:rPr lang="en-US" sz="1400" dirty="0">
                <a:solidFill>
                  <a:schemeClr val="accent1"/>
                </a:solidFill>
              </a:rPr>
              <a:t>coinvolge le aziende governate attraverso un sistema ibrido di controllo orizzontale e verticale, visto principalmente in Giappone, con confini in evoluzione modellati dall'apprendimento, dalle dinamiche del settore e dai cambiamenti del mercato.</a:t>
            </a:r>
          </a:p>
        </p:txBody>
      </p:sp>
    </p:spTree>
    <p:extLst>
      <p:ext uri="{BB962C8B-B14F-4D97-AF65-F5344CB8AC3E}">
        <p14:creationId xmlns:p14="http://schemas.microsoft.com/office/powerpoint/2010/main" val="3384895226"/>
      </p:ext>
    </p:extLst>
  </p:cSld>
  <p:clrMapOvr>
    <a:masterClrMapping/>
  </p:clrMapOvr>
  <p:extLst>
    <p:ext uri="{6950BFC3-D8DA-4A85-94F7-54DA5524770B}">
      <p188:commentRel xmlns:p188="http://schemas.microsoft.com/office/powerpoint/2018/8/main" r:id="rId2"/>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AB7C4-140E-C9C9-5CDA-C60848A597B4}"/>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89528B51-B715-41CA-8FE9-C202D28E4133}"/>
              </a:ext>
            </a:extLst>
          </p:cNvPr>
          <p:cNvSpPr txBox="1"/>
          <p:nvPr/>
        </p:nvSpPr>
        <p:spPr>
          <a:xfrm>
            <a:off x="641685" y="4066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Cluster aziendale</a:t>
            </a:r>
          </a:p>
        </p:txBody>
      </p:sp>
      <p:sp>
        <p:nvSpPr>
          <p:cNvPr id="6" name="Metin kutusu 5">
            <a:extLst>
              <a:ext uri="{FF2B5EF4-FFF2-40B4-BE49-F238E27FC236}">
                <a16:creationId xmlns:a16="http://schemas.microsoft.com/office/drawing/2014/main" id="{F38DC541-77D7-9E21-A668-1B8AB4AF110A}"/>
              </a:ext>
            </a:extLst>
          </p:cNvPr>
          <p:cNvSpPr txBox="1"/>
          <p:nvPr/>
        </p:nvSpPr>
        <p:spPr>
          <a:xfrm>
            <a:off x="641685" y="998833"/>
            <a:ext cx="10908630" cy="1323439"/>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Il termine "clustering" si riferisce a concentrazioni locali di imprese collegate orizzontalmente o verticalmente, </a:t>
            </a:r>
            <a:r>
              <a:rPr lang="en-US" sz="1600" dirty="0" err="1">
                <a:solidFill>
                  <a:schemeClr val="accent1"/>
                </a:solidFill>
                <a:ea typeface="Noto Sans"/>
                <a:cs typeface="Noto Sans"/>
              </a:rPr>
              <a:t>specializzate</a:t>
            </a:r>
            <a:r>
              <a:rPr lang="en-US" sz="1600" dirty="0">
                <a:solidFill>
                  <a:schemeClr val="accent1"/>
                </a:solidFill>
                <a:ea typeface="Noto Sans"/>
                <a:cs typeface="Noto Sans"/>
              </a:rPr>
              <a:t> in linee di business correlate, </a:t>
            </a:r>
            <a:r>
              <a:rPr lang="en-US" sz="1600" dirty="0" err="1">
                <a:solidFill>
                  <a:schemeClr val="accent1"/>
                </a:solidFill>
                <a:ea typeface="Noto Sans"/>
                <a:cs typeface="Noto Sans"/>
              </a:rPr>
              <a:t>insieme</a:t>
            </a:r>
            <a:r>
              <a:rPr lang="en-US" sz="1600" dirty="0">
                <a:solidFill>
                  <a:schemeClr val="accent1"/>
                </a:solidFill>
                <a:ea typeface="Noto Sans"/>
                <a:cs typeface="Noto Sans"/>
              </a:rPr>
              <a:t> ad </a:t>
            </a:r>
            <a:r>
              <a:rPr lang="en-US" sz="1600" dirty="0" err="1">
                <a:solidFill>
                  <a:schemeClr val="accent1"/>
                </a:solidFill>
                <a:ea typeface="Noto Sans"/>
                <a:cs typeface="Noto Sans"/>
              </a:rPr>
              <a:t>organizzazioni</a:t>
            </a:r>
            <a:r>
              <a:rPr lang="en-US" sz="1600" dirty="0">
                <a:solidFill>
                  <a:schemeClr val="accent1"/>
                </a:solidFill>
                <a:ea typeface="Noto Sans"/>
                <a:cs typeface="Noto Sans"/>
              </a:rPr>
              <a:t> di supporto, anche se le definizioni di ciò che costituisce esattamente un cluster variano notevolmente. I membri del cluster competono e collaborano simultaneamente e per questo motivo i cluster hanno maggiori possibilità di essere più competitivi su base globale.</a:t>
            </a:r>
            <a:endParaRPr lang="tr-TR" sz="1600" b="1" dirty="0">
              <a:solidFill>
                <a:schemeClr val="accent1"/>
              </a:solidFill>
              <a:highlight>
                <a:srgbClr val="FFFF00"/>
              </a:highlight>
              <a:ea typeface="Noto Sans"/>
              <a:cs typeface="Noto Sans"/>
            </a:endParaRPr>
          </a:p>
        </p:txBody>
      </p:sp>
      <p:sp>
        <p:nvSpPr>
          <p:cNvPr id="8" name="Metin kutusu 7">
            <a:extLst>
              <a:ext uri="{FF2B5EF4-FFF2-40B4-BE49-F238E27FC236}">
                <a16:creationId xmlns:a16="http://schemas.microsoft.com/office/drawing/2014/main" id="{BBEFCC7E-2587-2BA8-0978-93FC6D1EE8A9}"/>
              </a:ext>
            </a:extLst>
          </p:cNvPr>
          <p:cNvSpPr txBox="1"/>
          <p:nvPr/>
        </p:nvSpPr>
        <p:spPr>
          <a:xfrm>
            <a:off x="752523" y="2489013"/>
            <a:ext cx="5057152" cy="3249991"/>
          </a:xfrm>
          <a:prstGeom prst="rect">
            <a:avLst/>
          </a:prstGeom>
          <a:solidFill>
            <a:schemeClr val="bg1">
              <a:lumMod val="60000"/>
              <a:lumOff val="40000"/>
            </a:schemeClr>
          </a:solidFill>
        </p:spPr>
        <p:txBody>
          <a:bodyPr wrap="square">
            <a:spAutoFit/>
          </a:bodyPr>
          <a:lstStyle/>
          <a:p>
            <a:pPr algn="just"/>
            <a:endParaRPr lang="tr-TR" sz="1600" b="1"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a:p>
            <a:pPr algn="just"/>
            <a:r>
              <a:rPr lang="tr-TR" sz="1600" b="1" dirty="0">
                <a:solidFill>
                  <a:schemeClr val="accent1"/>
                </a:solidFill>
                <a:ea typeface="Noto Sans" panose="020B0502040504020204" pitchFamily="34" charset="0"/>
                <a:cs typeface="Noto Sans" panose="020B0502040504020204" pitchFamily="34" charset="0"/>
              </a:rPr>
              <a:t>Cluster definiti con 6 parametri </a:t>
            </a:r>
            <a:endParaRPr lang="tr-TR" sz="1600" dirty="0">
              <a:solidFill>
                <a:schemeClr val="accent1"/>
              </a:solidFill>
              <a:ea typeface="Noto Sans" panose="020B0502040504020204" pitchFamily="34" charset="0"/>
              <a:cs typeface="Noto Sans" panose="020B0502040504020204" pitchFamily="34" charset="0"/>
            </a:endParaRP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Piattaforme di collaborazione basate sulla fiducia,</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Partenariato pubblico-privato</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Magneti</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Reti di collaborazione</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Risolutori di problemi</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Motore economico </a:t>
            </a:r>
          </a:p>
        </p:txBody>
      </p:sp>
      <p:sp>
        <p:nvSpPr>
          <p:cNvPr id="10" name="Metin kutusu 9">
            <a:extLst>
              <a:ext uri="{FF2B5EF4-FFF2-40B4-BE49-F238E27FC236}">
                <a16:creationId xmlns:a16="http://schemas.microsoft.com/office/drawing/2014/main" id="{C6293DF2-3778-2695-2B5E-EB0FB39F29CD}"/>
              </a:ext>
            </a:extLst>
          </p:cNvPr>
          <p:cNvSpPr txBox="1"/>
          <p:nvPr/>
        </p:nvSpPr>
        <p:spPr>
          <a:xfrm>
            <a:off x="6096000" y="2489012"/>
            <a:ext cx="5057152" cy="3373103"/>
          </a:xfrm>
          <a:prstGeom prst="rect">
            <a:avLst/>
          </a:prstGeom>
          <a:solidFill>
            <a:schemeClr val="bg1">
              <a:lumMod val="60000"/>
              <a:lumOff val="40000"/>
            </a:schemeClr>
          </a:solidFill>
        </p:spPr>
        <p:txBody>
          <a:bodyPr wrap="square" lIns="91440" tIns="45720" rIns="91440" bIns="45720" anchor="t">
            <a:spAutoFit/>
          </a:bodyPr>
          <a:lstStyle/>
          <a:p>
            <a:pPr algn="just"/>
            <a:endParaRPr lang="en-US" sz="1600" b="1" dirty="0">
              <a:solidFill>
                <a:schemeClr val="accent1"/>
              </a:solidFill>
              <a:ea typeface="Noto Sans"/>
              <a:cs typeface="Noto Sans"/>
            </a:endParaRPr>
          </a:p>
          <a:p>
            <a:pPr algn="just"/>
            <a:r>
              <a:rPr lang="tr-TR" sz="1600" b="1" dirty="0">
                <a:solidFill>
                  <a:schemeClr val="accent1"/>
                </a:solidFill>
                <a:ea typeface="Noto Sans"/>
                <a:cs typeface="Noto Sans"/>
              </a:rPr>
              <a:t>Vantaggi per i membri del cluster </a:t>
            </a:r>
            <a:endParaRPr lang="tr-TR" sz="1600" dirty="0">
              <a:solidFill>
                <a:schemeClr val="accent1"/>
              </a:solidFill>
              <a:highlight>
                <a:srgbClr val="FFFF00"/>
              </a:highlight>
              <a:ea typeface="Noto Sans"/>
              <a:cs typeface="Noto Sans"/>
            </a:endParaRPr>
          </a:p>
          <a:p>
            <a:pPr marL="285750" indent="-285750" algn="just">
              <a:buFont typeface="Arial" panose="020B0604020202020204" pitchFamily="34" charset="0"/>
              <a:buChar char="•"/>
            </a:pPr>
            <a:r>
              <a:rPr lang="tr-TR" sz="1600" dirty="0" err="1">
                <a:solidFill>
                  <a:schemeClr val="accent1"/>
                </a:solidFill>
                <a:ea typeface="Noto Sans"/>
                <a:cs typeface="Noto Sans"/>
              </a:rPr>
              <a:t>L'aumento </a:t>
            </a:r>
            <a:r>
              <a:rPr lang="tr-TR" sz="1600" dirty="0">
                <a:solidFill>
                  <a:schemeClr val="accent1"/>
                </a:solidFill>
                <a:ea typeface="Noto Sans"/>
                <a:cs typeface="Noto Sans"/>
              </a:rPr>
              <a:t>della </a:t>
            </a:r>
            <a:r>
              <a:rPr lang="tr-TR" sz="1600" dirty="0" err="1">
                <a:solidFill>
                  <a:schemeClr val="accent1"/>
                </a:solidFill>
                <a:ea typeface="Noto Sans"/>
                <a:cs typeface="Noto Sans"/>
              </a:rPr>
              <a:t>competitività</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Migliorare la formazione dei dipendenti</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Migliorare la capacità di innovazione </a:t>
            </a:r>
            <a:r>
              <a:rPr lang="tr-TR" sz="1600" dirty="0">
                <a:solidFill>
                  <a:schemeClr val="accent1"/>
                </a:solidFill>
                <a:ea typeface="Noto Sans"/>
                <a:cs typeface="Noto Sans"/>
              </a:rPr>
              <a:t>dei </a:t>
            </a:r>
            <a:r>
              <a:rPr lang="tr-TR" sz="1600" dirty="0" err="1">
                <a:solidFill>
                  <a:schemeClr val="accent1"/>
                </a:solidFill>
                <a:ea typeface="Noto Sans"/>
                <a:cs typeface="Noto Sans"/>
              </a:rPr>
              <a:t>membri</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L'impatto </a:t>
            </a:r>
            <a:r>
              <a:rPr lang="tr-TR" sz="1600" dirty="0">
                <a:solidFill>
                  <a:schemeClr val="accent1"/>
                </a:solidFill>
                <a:ea typeface="Noto Sans"/>
                <a:cs typeface="Noto Sans"/>
              </a:rPr>
              <a:t>dei </a:t>
            </a:r>
            <a:r>
              <a:rPr lang="tr-TR" sz="1600" dirty="0" err="1">
                <a:solidFill>
                  <a:schemeClr val="accent1"/>
                </a:solidFill>
                <a:ea typeface="Noto Sans"/>
                <a:cs typeface="Noto Sans"/>
              </a:rPr>
              <a:t>responsabili delle politiche economiche</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Migliorare la promozione </a:t>
            </a:r>
            <a:r>
              <a:rPr lang="tr-TR" sz="1600" dirty="0">
                <a:solidFill>
                  <a:schemeClr val="accent1"/>
                </a:solidFill>
                <a:ea typeface="Noto Sans"/>
                <a:cs typeface="Noto Sans"/>
              </a:rPr>
              <a:t>dei </a:t>
            </a:r>
            <a:r>
              <a:rPr lang="tr-TR" sz="1600" dirty="0" err="1">
                <a:solidFill>
                  <a:schemeClr val="accent1"/>
                </a:solidFill>
                <a:ea typeface="Noto Sans"/>
                <a:cs typeface="Noto Sans"/>
              </a:rPr>
              <a:t>soci</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Migliorare l'efficienza </a:t>
            </a:r>
            <a:r>
              <a:rPr lang="tr-TR" sz="1600" dirty="0">
                <a:solidFill>
                  <a:schemeClr val="accent1"/>
                </a:solidFill>
                <a:ea typeface="Noto Sans"/>
                <a:cs typeface="Noto Sans"/>
              </a:rPr>
              <a:t>dei </a:t>
            </a:r>
            <a:r>
              <a:rPr lang="tr-TR" sz="1600" dirty="0" err="1">
                <a:solidFill>
                  <a:schemeClr val="accent1"/>
                </a:solidFill>
                <a:ea typeface="Noto Sans"/>
                <a:cs typeface="Noto Sans"/>
              </a:rPr>
              <a:t>membri del team</a:t>
            </a:r>
            <a:endParaRPr lang="tr-TR" sz="1600" dirty="0">
              <a:solidFill>
                <a:schemeClr val="accent1"/>
              </a:solidFill>
              <a:ea typeface="Noto Sans"/>
              <a:cs typeface="Noto Sans"/>
            </a:endParaRP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Ridurre al minimo le spese </a:t>
            </a:r>
            <a:r>
              <a:rPr lang="tr-TR" sz="1600" dirty="0">
                <a:solidFill>
                  <a:schemeClr val="accent1"/>
                </a:solidFill>
                <a:ea typeface="Noto Sans"/>
                <a:cs typeface="Noto Sans"/>
              </a:rPr>
              <a:t>dei </a:t>
            </a:r>
            <a:r>
              <a:rPr lang="tr-TR" sz="1600" dirty="0" err="1">
                <a:solidFill>
                  <a:schemeClr val="accent1"/>
                </a:solidFill>
                <a:ea typeface="Noto Sans"/>
                <a:cs typeface="Noto Sans"/>
              </a:rPr>
              <a:t>soci</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346654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12360" y="150284"/>
            <a:ext cx="11271378" cy="1325563"/>
          </a:xfrm>
        </p:spPr>
        <p:txBody>
          <a:bodyPr>
            <a:normAutofit/>
          </a:bodyPr>
          <a:lstStyle/>
          <a:p>
            <a:r>
              <a:rPr lang="sl-SI" sz="3400" dirty="0" err="1"/>
              <a:t>Risultati di apprendimento dell'unità</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12360" y="1293339"/>
            <a:ext cx="6688667" cy="4659249"/>
          </a:xfrm>
        </p:spPr>
        <p:txBody>
          <a:bodyPr vert="horz" lIns="91440" tIns="45720" rIns="91440" bIns="45720" rtlCol="0" anchor="t">
            <a:noAutofit/>
          </a:bodyPr>
          <a:lstStyle/>
          <a:p>
            <a:r>
              <a:rPr lang="en-US" sz="1600" b="1" i="0" u="none" strike="noStrike" dirty="0">
                <a:solidFill>
                  <a:srgbClr val="F3B75B"/>
                </a:solidFill>
                <a:effectLst/>
                <a:latin typeface="Raleway"/>
              </a:rPr>
              <a:t>Si acquisisce una comprensione più approfondita di:</a:t>
            </a:r>
            <a:endParaRPr lang="tr-TR" sz="1600" b="1" i="0" u="none" strike="noStrike" dirty="0">
              <a:solidFill>
                <a:srgbClr val="F3B75B"/>
              </a:solidFill>
              <a:effectLst/>
              <a:latin typeface="Raleway"/>
            </a:endParaRPr>
          </a:p>
          <a:p>
            <a:r>
              <a:rPr lang="tr-TR" sz="1600" b="1" i="0" u="none" strike="noStrike" dirty="0">
                <a:solidFill>
                  <a:srgbClr val="F3B75B"/>
                </a:solidFill>
                <a:effectLst/>
                <a:latin typeface="Raleway"/>
              </a:rPr>
              <a:t> </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Che cos'è una negoziazione e quali sono i termini più importanti per la negoziazione?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Quali sono gli stili e le fasi di negoziazione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Quali sono le fasi di preparazione di una negoziazione e i principi del BATNA?</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Quali sono le tattiche e le strategie più importanti per la negoziazione?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Quali sono le strategie basate sul valore per costruire partnership?</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Come implementare una governance forte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Quali sono i tipi e i concetti di collaborazione aziendale?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Quali sono gli strumenti per la collaborazione di gruppo online e come utilizzarli?</a:t>
            </a: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1027" y="1302823"/>
            <a:ext cx="4673084" cy="4984492"/>
          </a:xfrm>
        </p:spPr>
        <p:txBody>
          <a:bodyPr vert="horz" lIns="91440" tIns="45720" rIns="91440" bIns="45720" rtlCol="0" anchor="t">
            <a:normAutofit/>
          </a:bodyPr>
          <a:lstStyle/>
          <a:p>
            <a:pPr>
              <a:lnSpc>
                <a:spcPct val="100000"/>
              </a:lnSpc>
              <a:spcBef>
                <a:spcPts val="600"/>
              </a:spcBef>
              <a:spcAft>
                <a:spcPts val="600"/>
              </a:spcAft>
            </a:pPr>
            <a:r>
              <a:rPr lang="en-US" sz="1600" b="1" i="0" u="none" strike="noStrike" dirty="0">
                <a:solidFill>
                  <a:srgbClr val="F3B75B"/>
                </a:solidFill>
                <a:effectLst/>
              </a:rPr>
              <a:t>Svilupperete le competenze per:</a:t>
            </a:r>
            <a:endParaRPr lang="tr-TR" sz="1600" b="1" i="0" u="none" strike="noStrike" dirty="0">
              <a:solidFill>
                <a:srgbClr val="F3B75B"/>
              </a:solidFill>
              <a:effectLst/>
            </a:endParaRPr>
          </a:p>
          <a:p>
            <a:pPr marL="285750" indent="-285750">
              <a:lnSpc>
                <a:spcPct val="100000"/>
              </a:lnSpc>
              <a:spcBef>
                <a:spcPts val="600"/>
              </a:spcBef>
              <a:spcAft>
                <a:spcPts val="600"/>
              </a:spcAft>
              <a:buFont typeface="Arial" panose="020B0604020202020204" pitchFamily="34" charset="0"/>
              <a:buChar char="•"/>
            </a:pP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Negoziare con maggiore sicurezza ed efficacia</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Prendere decisioni ben informate e d'impatto</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Saper costruire reti professionali significative e produttive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Saper applicare con maggior successo i principi di una leadership forte</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Favorire una collaborazione continua ed efficace</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E3ACF-16BB-E3BA-5FBB-38C0FD6EA5D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02BD836A-4A31-9CF1-68DA-4FBB5C364F2D}"/>
              </a:ext>
            </a:extLst>
          </p:cNvPr>
          <p:cNvSpPr txBox="1"/>
          <p:nvPr/>
        </p:nvSpPr>
        <p:spPr>
          <a:xfrm>
            <a:off x="279954" y="346098"/>
            <a:ext cx="6096000" cy="400110"/>
          </a:xfrm>
          <a:prstGeom prst="rect">
            <a:avLst/>
          </a:prstGeom>
          <a:noFill/>
        </p:spPr>
        <p:txBody>
          <a:bodyPr wrap="square" lIns="91440" tIns="45720" rIns="91440" bIns="45720" anchor="t">
            <a:spAutoFit/>
          </a:bodyPr>
          <a:lstStyle/>
          <a:p>
            <a:pPr algn="just"/>
            <a:r>
              <a:rPr lang="tr-TR" sz="2000" b="1" dirty="0">
                <a:solidFill>
                  <a:schemeClr val="bg1"/>
                </a:solidFill>
                <a:ea typeface="Noto Sans"/>
                <a:cs typeface="Noto Sans"/>
              </a:rPr>
              <a:t>Ecosistema aziendale</a:t>
            </a:r>
            <a:endParaRPr lang="tr-TR" sz="2000" b="1" dirty="0">
              <a:solidFill>
                <a:schemeClr val="bg1"/>
              </a:solidFill>
              <a:highlight>
                <a:srgbClr val="FFFF00"/>
              </a:highlight>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35BDBB5-9D29-EDCA-BC03-81B52492AA44}"/>
              </a:ext>
            </a:extLst>
          </p:cNvPr>
          <p:cNvSpPr txBox="1"/>
          <p:nvPr/>
        </p:nvSpPr>
        <p:spPr>
          <a:xfrm>
            <a:off x="279954" y="1011834"/>
            <a:ext cx="7338204" cy="3046988"/>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Un ecosistema è una rete intricata di imprese e connessioni interconnesse, progettate per generare e distribuire valore commerciale. Le definizioni di ecosistemi aziendali sottolineano principalmente l'interconnessione degli agenti economici e il fatto che essi dipendono l'uno dall'altro per il loro successo e la loro sopravvivenza</a:t>
            </a:r>
            <a:r>
              <a:rPr lang="tr-TR" sz="1600" dirty="0">
                <a:solidFill>
                  <a:schemeClr val="accent1"/>
                </a:solidFill>
                <a:ea typeface="Noto Sans"/>
                <a:cs typeface="Noto Sans"/>
              </a:rPr>
              <a:t>, </a:t>
            </a:r>
            <a:r>
              <a:rPr lang="en-US" sz="1600" dirty="0">
                <a:solidFill>
                  <a:schemeClr val="accent1"/>
                </a:solidFill>
                <a:ea typeface="Noto Sans"/>
                <a:cs typeface="Noto Sans"/>
              </a:rPr>
              <a:t>definendo la leadership di un ecosistema aziendale di successo come la capacità di un'organizzazione di progettare la propria strategia, le proprie operazioni e le proprie relazioni in modo da avere un impatto costruttivo sulla strategia, la struttura e le dinamiche di un ecosistema. </a:t>
            </a:r>
            <a:r>
              <a:rPr lang="tr-TR" sz="1600" dirty="0">
                <a:solidFill>
                  <a:schemeClr val="accent1"/>
                </a:solidFill>
                <a:ea typeface="Noto Sans"/>
                <a:cs typeface="Noto Sans"/>
              </a:rPr>
              <a:t>Gli ecosistemi riuniscono tipicamente più attori di diverso tipo e dimensione per creare, scalare e servire i mercati in modi che vanno oltre la capacità di ogni singola organizzazione</a:t>
            </a:r>
            <a:r>
              <a:rPr lang="en-US" sz="1600" dirty="0">
                <a:solidFill>
                  <a:schemeClr val="accent1"/>
                </a:solidFill>
                <a:ea typeface="Noto Sans"/>
                <a:cs typeface="Noto Sans"/>
              </a:rPr>
              <a:t>.</a:t>
            </a:r>
          </a:p>
          <a:p>
            <a:pPr algn="just"/>
            <a:r>
              <a:rPr lang="tr-TR" sz="1600" dirty="0">
                <a:solidFill>
                  <a:schemeClr val="accent1"/>
                </a:solidFill>
                <a:ea typeface="Noto Sans"/>
                <a:cs typeface="Noto Sans"/>
              </a:rPr>
              <a:t>o di qualsiasi altro settore tradizionale</a:t>
            </a:r>
            <a:r>
              <a:rPr lang="en-US" sz="1600" dirty="0">
                <a:solidFill>
                  <a:schemeClr val="accent1"/>
                </a:solidFill>
                <a:ea typeface="Noto Sans"/>
                <a:cs typeface="Noto Sans"/>
              </a:rPr>
              <a:t>.</a:t>
            </a:r>
            <a:endParaRPr lang="tr-TR" sz="1600" dirty="0">
              <a:solidFill>
                <a:schemeClr val="accent1"/>
              </a:solidFill>
              <a:ea typeface="Noto Sans"/>
              <a:cs typeface="Noto Sans"/>
            </a:endParaRPr>
          </a:p>
          <a:p>
            <a:pPr algn="just"/>
            <a:endParaRPr lang="en-US" sz="1600" dirty="0">
              <a:solidFill>
                <a:schemeClr val="accent1"/>
              </a:solidFill>
              <a:ea typeface="Noto Sans"/>
              <a:cs typeface="Noto Sans"/>
            </a:endParaRPr>
          </a:p>
        </p:txBody>
      </p:sp>
      <p:sp>
        <p:nvSpPr>
          <p:cNvPr id="2" name="Metin kutusu 1">
            <a:extLst>
              <a:ext uri="{FF2B5EF4-FFF2-40B4-BE49-F238E27FC236}">
                <a16:creationId xmlns:a16="http://schemas.microsoft.com/office/drawing/2014/main" id="{DA8774A9-EC18-D98F-42FC-0FC473D2082C}"/>
              </a:ext>
            </a:extLst>
          </p:cNvPr>
          <p:cNvSpPr txBox="1"/>
          <p:nvPr/>
        </p:nvSpPr>
        <p:spPr>
          <a:xfrm>
            <a:off x="7914061" y="3890408"/>
            <a:ext cx="3743864" cy="246221"/>
          </a:xfrm>
          <a:prstGeom prst="rect">
            <a:avLst/>
          </a:prstGeom>
          <a:noFill/>
        </p:spPr>
        <p:txBody>
          <a:bodyPr wrap="square" lIns="91440" tIns="45720" rIns="91440" bIns="45720" anchor="t">
            <a:spAutoFit/>
          </a:bodyPr>
          <a:lstStyle/>
          <a:p>
            <a:pPr algn="ctr"/>
            <a:r>
              <a:rPr lang="tr-TR" sz="1000" dirty="0">
                <a:solidFill>
                  <a:schemeClr val="accent1"/>
                </a:solidFill>
                <a:latin typeface="Raleway "/>
                <a:ea typeface="Noto Sans"/>
                <a:cs typeface="Noto Sans"/>
              </a:rPr>
              <a:t>Fonte: </a:t>
            </a:r>
            <a:r>
              <a:rPr lang="en-US" sz="1000" b="0" i="0" dirty="0">
                <a:solidFill>
                  <a:schemeClr val="accent1"/>
                </a:solidFill>
                <a:effectLst/>
                <a:latin typeface="Raleway "/>
                <a:ea typeface="Noto Sans"/>
                <a:cs typeface="Noto Sans"/>
              </a:rPr>
              <a:t>Gli strati di un </a:t>
            </a:r>
            <a:r>
              <a:rPr lang="en-US" sz="1000" b="0" i="0" dirty="0" err="1">
                <a:solidFill>
                  <a:schemeClr val="accent1"/>
                </a:solidFill>
                <a:effectLst/>
                <a:latin typeface="Raleway "/>
                <a:ea typeface="Noto Sans"/>
                <a:cs typeface="Noto Sans"/>
              </a:rPr>
              <a:t>ecosistema </a:t>
            </a:r>
            <a:r>
              <a:rPr lang="en-US" sz="1000" b="0" i="0" dirty="0">
                <a:solidFill>
                  <a:schemeClr val="accent1"/>
                </a:solidFill>
                <a:effectLst/>
                <a:latin typeface="Raleway "/>
                <a:ea typeface="Noto Sans"/>
                <a:cs typeface="Noto Sans"/>
              </a:rPr>
              <a:t>aziendale</a:t>
            </a:r>
            <a:r>
              <a:rPr lang="tr-TR" sz="1000" b="0" i="0" dirty="0" err="1">
                <a:solidFill>
                  <a:schemeClr val="accent1"/>
                </a:solidFill>
                <a:effectLst/>
                <a:latin typeface="Raleway "/>
                <a:ea typeface="Noto Sans"/>
                <a:cs typeface="Noto Sans"/>
              </a:rPr>
              <a:t>, di </a:t>
            </a:r>
            <a:r>
              <a:rPr lang="tr-TR" sz="1000" b="0" i="0" dirty="0">
                <a:solidFill>
                  <a:schemeClr val="accent1"/>
                </a:solidFill>
                <a:effectLst/>
                <a:latin typeface="Raleway "/>
                <a:ea typeface="Noto Sans"/>
                <a:cs typeface="Noto Sans"/>
              </a:rPr>
              <a:t>James, F.</a:t>
            </a:r>
            <a:endParaRPr lang="tr-TR" sz="1000" dirty="0">
              <a:solidFill>
                <a:schemeClr val="accent1"/>
              </a:solidFill>
              <a:latin typeface="Raleway "/>
              <a:ea typeface="Noto Sans"/>
              <a:cs typeface="Noto Sans"/>
            </a:endParaRPr>
          </a:p>
        </p:txBody>
      </p:sp>
      <p:pic>
        <p:nvPicPr>
          <p:cNvPr id="1026" name="Picture 2" descr="Business Ecosystems, Business Strategy, and Organizational Networks">
            <a:extLst>
              <a:ext uri="{FF2B5EF4-FFF2-40B4-BE49-F238E27FC236}">
                <a16:creationId xmlns:a16="http://schemas.microsoft.com/office/drawing/2014/main" id="{0ED1A079-6D69-1F1B-81CD-7454900C91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714" y="608730"/>
            <a:ext cx="4125146" cy="3093859"/>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462510D-F22E-99FB-17BC-A8AC95D8A241}"/>
              </a:ext>
            </a:extLst>
          </p:cNvPr>
          <p:cNvSpPr txBox="1"/>
          <p:nvPr/>
        </p:nvSpPr>
        <p:spPr>
          <a:xfrm>
            <a:off x="321736" y="4324449"/>
            <a:ext cx="11590310" cy="1600438"/>
          </a:xfrm>
          <a:prstGeom prst="rect">
            <a:avLst/>
          </a:prstGeom>
          <a:solidFill>
            <a:schemeClr val="bg1">
              <a:lumMod val="60000"/>
              <a:lumOff val="40000"/>
            </a:schemeClr>
          </a:solidFill>
        </p:spPr>
        <p:txBody>
          <a:bodyPr wrap="square">
            <a:spAutoFit/>
          </a:bodyPr>
          <a:lstStyle/>
          <a:p>
            <a:pPr algn="just"/>
            <a:r>
              <a:rPr lang="en-US" sz="1400" dirty="0">
                <a:solidFill>
                  <a:schemeClr val="accent1"/>
                </a:solidFill>
              </a:rPr>
              <a:t>Il diagramma </a:t>
            </a:r>
            <a:r>
              <a:rPr lang="en-US" sz="1400" i="1" dirty="0">
                <a:solidFill>
                  <a:schemeClr val="accent1"/>
                </a:solidFill>
              </a:rPr>
              <a:t>Attori dell'ecosistema aziendale </a:t>
            </a:r>
            <a:r>
              <a:rPr lang="en-US" sz="1400" dirty="0">
                <a:solidFill>
                  <a:schemeClr val="accent1"/>
                </a:solidFill>
              </a:rPr>
              <a:t>classifica gli attori dell'ecosistema aziendale in tre livelli: </a:t>
            </a:r>
            <a:r>
              <a:rPr lang="en-US" sz="1400" b="1" dirty="0">
                <a:solidFill>
                  <a:schemeClr val="accent1"/>
                </a:solidFill>
              </a:rPr>
              <a:t>core business</a:t>
            </a:r>
            <a:r>
              <a:rPr lang="en-US" sz="1400" dirty="0">
                <a:solidFill>
                  <a:schemeClr val="accent1"/>
                </a:solidFill>
              </a:rPr>
              <a:t>, </a:t>
            </a:r>
            <a:r>
              <a:rPr lang="en-US" sz="1400" b="1" dirty="0">
                <a:solidFill>
                  <a:schemeClr val="accent1"/>
                </a:solidFill>
              </a:rPr>
              <a:t>extended enterprise </a:t>
            </a:r>
            <a:r>
              <a:rPr lang="en-US" sz="1400" dirty="0">
                <a:solidFill>
                  <a:schemeClr val="accent1"/>
                </a:solidFill>
              </a:rPr>
              <a:t>e </a:t>
            </a:r>
            <a:r>
              <a:rPr lang="en-US" sz="1400" b="1" dirty="0">
                <a:solidFill>
                  <a:schemeClr val="accent1"/>
                </a:solidFill>
              </a:rPr>
              <a:t>ecosistema aziendale più ampio</a:t>
            </a:r>
            <a:r>
              <a:rPr lang="en-US" sz="1400" dirty="0">
                <a:solidFill>
                  <a:schemeClr val="accent1"/>
                </a:solidFill>
              </a:rPr>
              <a:t>. Al centro, il core business comprende gli attori principali, come i fornitori diretti e i canali di distribuzione. L'extended enterprise circonda il core, con attori come i clienti diretti, gli enti di standardizzazione, i fornitori di prodotti complementari, i fornitori dei fornitori e i clienti dei clienti. Infine, lo strato più esterno rappresenta l'ecosistema aziendale, che comprende attori più ampi come associazioni di categoria, sindacati, investitori, agenzie governative, enti normativi e organizzazioni concorrenti che condividono attributi, processi e accordi. Questa struttura evidenzia i ruoli interconnessi che guidano la collaborazione e la competizione.</a:t>
            </a:r>
            <a:endParaRPr lang="tr-TR" sz="1400" dirty="0">
              <a:solidFill>
                <a:schemeClr val="accent1"/>
              </a:solidFill>
            </a:endParaRPr>
          </a:p>
        </p:txBody>
      </p:sp>
    </p:spTree>
    <p:extLst>
      <p:ext uri="{BB962C8B-B14F-4D97-AF65-F5344CB8AC3E}">
        <p14:creationId xmlns:p14="http://schemas.microsoft.com/office/powerpoint/2010/main" val="789239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8CC5-4AA2-BF58-56F8-07A258E9568A}"/>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3BA426F7-9200-2299-379B-621571793CB3}"/>
              </a:ext>
            </a:extLst>
          </p:cNvPr>
          <p:cNvSpPr txBox="1"/>
          <p:nvPr/>
        </p:nvSpPr>
        <p:spPr>
          <a:xfrm>
            <a:off x="440943" y="529385"/>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Rete commerciale</a:t>
            </a:r>
          </a:p>
        </p:txBody>
      </p:sp>
      <p:sp>
        <p:nvSpPr>
          <p:cNvPr id="6" name="Metin kutusu 5">
            <a:extLst>
              <a:ext uri="{FF2B5EF4-FFF2-40B4-BE49-F238E27FC236}">
                <a16:creationId xmlns:a16="http://schemas.microsoft.com/office/drawing/2014/main" id="{F207DEAD-BCE1-3630-7F1A-4A44EFF53B68}"/>
              </a:ext>
            </a:extLst>
          </p:cNvPr>
          <p:cNvSpPr txBox="1"/>
          <p:nvPr/>
        </p:nvSpPr>
        <p:spPr>
          <a:xfrm>
            <a:off x="440943" y="1228972"/>
            <a:ext cx="10517382" cy="584775"/>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Secondo le reti di imprese sono insiemi di transazioni ripetitive basate su formazioni strutturali e relazionali che comprendono elementi interconnessi.</a:t>
            </a:r>
          </a:p>
        </p:txBody>
      </p:sp>
      <p:sp>
        <p:nvSpPr>
          <p:cNvPr id="8" name="Metin kutusu 7">
            <a:extLst>
              <a:ext uri="{FF2B5EF4-FFF2-40B4-BE49-F238E27FC236}">
                <a16:creationId xmlns:a16="http://schemas.microsoft.com/office/drawing/2014/main" id="{10294662-7068-F148-9120-9184A017F26B}"/>
              </a:ext>
            </a:extLst>
          </p:cNvPr>
          <p:cNvSpPr txBox="1"/>
          <p:nvPr/>
        </p:nvSpPr>
        <p:spPr>
          <a:xfrm>
            <a:off x="440943" y="2113225"/>
            <a:ext cx="5294839" cy="3600986"/>
          </a:xfrm>
          <a:prstGeom prst="rect">
            <a:avLst/>
          </a:prstGeom>
          <a:noFill/>
        </p:spPr>
        <p:txBody>
          <a:bodyPr wrap="square">
            <a:spAutoFit/>
          </a:bodyPr>
          <a:lstStyle/>
          <a:p>
            <a:pPr algn="just"/>
            <a:r>
              <a:rPr lang="tr-TR" sz="1600" dirty="0" err="1">
                <a:solidFill>
                  <a:schemeClr val="accent1"/>
                </a:solidFill>
                <a:ea typeface="Noto Sans" panose="020B0502040504020204" pitchFamily="34" charset="0"/>
                <a:cs typeface="Noto Sans" panose="020B0502040504020204" pitchFamily="34" charset="0"/>
              </a:rPr>
              <a:t>La </a:t>
            </a:r>
            <a:r>
              <a:rPr lang="tr-TR" sz="1600" b="1" dirty="0" err="1">
                <a:solidFill>
                  <a:schemeClr val="accent1"/>
                </a:solidFill>
                <a:ea typeface="Noto Sans" panose="020B0502040504020204" pitchFamily="34" charset="0"/>
                <a:cs typeface="Noto Sans" panose="020B0502040504020204" pitchFamily="34" charset="0"/>
              </a:rPr>
              <a:t>struttura </a:t>
            </a:r>
            <a:r>
              <a:rPr lang="tr-TR" sz="1600" b="1" dirty="0">
                <a:solidFill>
                  <a:schemeClr val="accent1"/>
                </a:solidFill>
                <a:ea typeface="Noto Sans" panose="020B0502040504020204" pitchFamily="34" charset="0"/>
                <a:cs typeface="Noto Sans" panose="020B0502040504020204" pitchFamily="34" charset="0"/>
              </a:rPr>
              <a:t>delle </a:t>
            </a:r>
            <a:r>
              <a:rPr lang="tr-TR" sz="1600" b="1" dirty="0" err="1">
                <a:solidFill>
                  <a:schemeClr val="accent1"/>
                </a:solidFill>
                <a:ea typeface="Noto Sans" panose="020B0502040504020204" pitchFamily="34" charset="0"/>
                <a:cs typeface="Noto Sans" panose="020B0502040504020204" pitchFamily="34" charset="0"/>
              </a:rPr>
              <a:t>reti di </a:t>
            </a:r>
            <a:r>
              <a:rPr lang="tr-TR" sz="1600" b="1" dirty="0">
                <a:solidFill>
                  <a:schemeClr val="accent1"/>
                </a:solidFill>
                <a:ea typeface="Noto Sans" panose="020B0502040504020204" pitchFamily="34" charset="0"/>
                <a:cs typeface="Noto Sans" panose="020B0502040504020204" pitchFamily="34" charset="0"/>
              </a:rPr>
              <a:t>imprese </a:t>
            </a:r>
            <a:r>
              <a:rPr lang="tr-TR" sz="1600" dirty="0">
                <a:solidFill>
                  <a:schemeClr val="accent1"/>
                </a:solidFill>
                <a:ea typeface="Noto Sans" panose="020B0502040504020204" pitchFamily="34" charset="0"/>
                <a:cs typeface="Noto Sans" panose="020B0502040504020204" pitchFamily="34" charset="0"/>
              </a:rPr>
              <a:t>è </a:t>
            </a:r>
            <a:r>
              <a:rPr lang="tr-TR" sz="1600" dirty="0" err="1">
                <a:solidFill>
                  <a:schemeClr val="accent1"/>
                </a:solidFill>
                <a:ea typeface="Noto Sans" panose="020B0502040504020204" pitchFamily="34" charset="0"/>
                <a:cs typeface="Noto Sans" panose="020B0502040504020204" pitchFamily="34" charset="0"/>
              </a:rPr>
              <a:t>interpretata </a:t>
            </a:r>
            <a:r>
              <a:rPr lang="tr-TR" sz="1600" dirty="0">
                <a:solidFill>
                  <a:schemeClr val="accent1"/>
                </a:solidFill>
                <a:ea typeface="Noto Sans" panose="020B0502040504020204" pitchFamily="34" charset="0"/>
                <a:cs typeface="Noto Sans" panose="020B0502040504020204" pitchFamily="34" charset="0"/>
              </a:rPr>
              <a:t>come </a:t>
            </a:r>
            <a:r>
              <a:rPr lang="tr-TR" sz="1600" i="1" dirty="0" err="1">
                <a:solidFill>
                  <a:schemeClr val="accent1"/>
                </a:solidFill>
                <a:ea typeface="Noto Sans" panose="020B0502040504020204" pitchFamily="34" charset="0"/>
                <a:cs typeface="Noto Sans" panose="020B0502040504020204" pitchFamily="34" charset="0"/>
              </a:rPr>
              <a:t>comunità </a:t>
            </a:r>
            <a:r>
              <a:rPr lang="tr-TR" sz="1600" dirty="0" err="1">
                <a:solidFill>
                  <a:schemeClr val="accent1"/>
                </a:solidFill>
                <a:ea typeface="Noto Sans" panose="020B0502040504020204" pitchFamily="34" charset="0"/>
                <a:cs typeface="Noto Sans" panose="020B0502040504020204" pitchFamily="34" charset="0"/>
              </a:rPr>
              <a:t>di </a:t>
            </a:r>
            <a:r>
              <a:rPr lang="tr-TR" sz="1600" i="1" dirty="0" err="1">
                <a:solidFill>
                  <a:schemeClr val="accent1"/>
                </a:solidFill>
                <a:ea typeface="Noto Sans" panose="020B0502040504020204" pitchFamily="34" charset="0"/>
                <a:cs typeface="Noto Sans" panose="020B0502040504020204" pitchFamily="34" charset="0"/>
              </a:rPr>
              <a:t>imprese </a:t>
            </a:r>
            <a:r>
              <a:rPr lang="tr-TR" sz="1600" dirty="0" err="1">
                <a:solidFill>
                  <a:schemeClr val="accent1"/>
                </a:solidFill>
                <a:ea typeface="Noto Sans" panose="020B0502040504020204" pitchFamily="34" charset="0"/>
                <a:cs typeface="Noto Sans" panose="020B0502040504020204" pitchFamily="34" charset="0"/>
              </a:rPr>
              <a:t>collaborative</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alleanze strategiche</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reti inter-aziendali </a:t>
            </a:r>
            <a:r>
              <a:rPr lang="tr-TR" sz="1600" dirty="0" err="1">
                <a:solidFill>
                  <a:schemeClr val="accent1"/>
                </a:solidFill>
                <a:ea typeface="Noto Sans" panose="020B0502040504020204" pitchFamily="34" charset="0"/>
                <a:cs typeface="Noto Sans" panose="020B0502040504020204" pitchFamily="34" charset="0"/>
              </a:rPr>
              <a:t>e </a:t>
            </a:r>
            <a:r>
              <a:rPr lang="tr-TR" sz="1600" i="1" dirty="0" err="1">
                <a:solidFill>
                  <a:schemeClr val="accent1"/>
                </a:solidFill>
                <a:ea typeface="Noto Sans" panose="020B0502040504020204" pitchFamily="34" charset="0"/>
                <a:cs typeface="Noto Sans" panose="020B0502040504020204" pitchFamily="34" charset="0"/>
              </a:rPr>
              <a:t>di fornitura</a:t>
            </a:r>
            <a:r>
              <a:rPr lang="tr-TR" sz="1600" dirty="0">
                <a:solidFill>
                  <a:schemeClr val="accent1"/>
                </a:solidFill>
                <a:ea typeface="Noto Sans" panose="020B0502040504020204" pitchFamily="34" charset="0"/>
                <a:cs typeface="Noto Sans" panose="020B0502040504020204" pitchFamily="34" charset="0"/>
              </a:rPr>
              <a:t>.</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panose="020B0502040504020204" pitchFamily="34" charset="0"/>
                <a:cs typeface="Noto Sans" panose="020B0502040504020204" pitchFamily="34" charset="0"/>
              </a:rPr>
              <a:t>Gli attori </a:t>
            </a:r>
            <a:r>
              <a:rPr lang="en-US" sz="1600" dirty="0">
                <a:solidFill>
                  <a:schemeClr val="accent1"/>
                </a:solidFill>
                <a:ea typeface="Noto Sans" panose="020B0502040504020204" pitchFamily="34" charset="0"/>
                <a:cs typeface="Noto Sans" panose="020B0502040504020204" pitchFamily="34" charset="0"/>
              </a:rPr>
              <a:t>sono indicati come nodi - identificati come agenti economici quali imprese, manager, imprenditori individuali e istituzioni.</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panose="020B0502040504020204" pitchFamily="34" charset="0"/>
                <a:cs typeface="Noto Sans" panose="020B0502040504020204" pitchFamily="34" charset="0"/>
              </a:rPr>
              <a:t>Le relazioni nelle reti di imprese</a:t>
            </a:r>
            <a:r>
              <a:rPr lang="en-US" sz="1600" dirty="0">
                <a:solidFill>
                  <a:schemeClr val="accent1"/>
                </a:solidFill>
                <a:ea typeface="Noto Sans" panose="020B0502040504020204" pitchFamily="34" charset="0"/>
                <a:cs typeface="Noto Sans" panose="020B0502040504020204" pitchFamily="34" charset="0"/>
              </a:rPr>
              <a:t>, o legami e vincoli, sono studiate nel contesto delle decisioni e delle scelte strategiche degli attori di selezionare controparti interagenti e di impegnarsi in uno scambio ripetitivo di beni o servizi. </a:t>
            </a:r>
          </a:p>
          <a:p>
            <a:pPr algn="just"/>
            <a:endParaRPr lang="tr-TR" dirty="0">
              <a:solidFill>
                <a:schemeClr val="accent1"/>
              </a:solidFill>
              <a:ea typeface="Noto Sans" panose="020B0502040504020204" pitchFamily="34" charset="0"/>
              <a:cs typeface="Noto Sans" panose="020B0502040504020204" pitchFamily="34" charset="0"/>
            </a:endParaRPr>
          </a:p>
          <a:p>
            <a:pPr algn="just"/>
            <a:endParaRPr lang="tr-TR" dirty="0">
              <a:solidFill>
                <a:schemeClr val="accent1"/>
              </a:solidFill>
              <a:ea typeface="Noto Sans" panose="020B0502040504020204" pitchFamily="34" charset="0"/>
              <a:cs typeface="Noto Sans" panose="020B0502040504020204" pitchFamily="34" charset="0"/>
            </a:endParaRPr>
          </a:p>
        </p:txBody>
      </p:sp>
      <p:sp>
        <p:nvSpPr>
          <p:cNvPr id="9" name="Metin kutusu 8">
            <a:extLst>
              <a:ext uri="{FF2B5EF4-FFF2-40B4-BE49-F238E27FC236}">
                <a16:creationId xmlns:a16="http://schemas.microsoft.com/office/drawing/2014/main" id="{A7A72130-247A-3BF8-5F94-AE2DFE40BD48}"/>
              </a:ext>
            </a:extLst>
          </p:cNvPr>
          <p:cNvSpPr txBox="1"/>
          <p:nvPr/>
        </p:nvSpPr>
        <p:spPr>
          <a:xfrm>
            <a:off x="7080568" y="5172801"/>
            <a:ext cx="4228347" cy="246221"/>
          </a:xfrm>
          <a:prstGeom prst="rect">
            <a:avLst/>
          </a:prstGeom>
          <a:noFill/>
        </p:spPr>
        <p:txBody>
          <a:bodyPr wrap="square" lIns="91440" tIns="45720" rIns="91440" bIns="45720" anchor="t">
            <a:spAutoFit/>
          </a:bodyPr>
          <a:lstStyle/>
          <a:p>
            <a:pPr algn="ctr"/>
            <a:r>
              <a:rPr lang="tr-TR" sz="1000" dirty="0">
                <a:solidFill>
                  <a:schemeClr val="accent1"/>
                </a:solidFill>
                <a:ea typeface="Noto Sans"/>
                <a:cs typeface="Noto Sans"/>
              </a:rPr>
              <a:t>Fonte</a:t>
            </a:r>
            <a:r>
              <a:rPr lang="en-US" sz="1000" dirty="0">
                <a:solidFill>
                  <a:schemeClr val="accent1"/>
                </a:solidFill>
                <a:ea typeface="Noto Sans"/>
                <a:cs typeface="Noto Sans"/>
              </a:rPr>
              <a:t>: </a:t>
            </a:r>
            <a:r>
              <a:rPr lang="en-US" sz="1000" dirty="0">
                <a:solidFill>
                  <a:schemeClr val="accent1"/>
                </a:solidFill>
                <a:effectLst/>
                <a:ea typeface="Noto Sans"/>
                <a:cs typeface="Noto Sans"/>
              </a:rPr>
              <a:t>Il diamante della rete </a:t>
            </a:r>
            <a:r>
              <a:rPr lang="tr-TR" sz="1000" dirty="0" err="1">
                <a:solidFill>
                  <a:schemeClr val="accent1"/>
                </a:solidFill>
                <a:effectLst/>
                <a:ea typeface="Noto Sans"/>
                <a:cs typeface="Noto Sans"/>
              </a:rPr>
              <a:t>di Tedova</a:t>
            </a:r>
            <a:r>
              <a:rPr lang="tr-TR" sz="1000" dirty="0">
                <a:solidFill>
                  <a:schemeClr val="accent1"/>
                </a:solidFill>
                <a:effectLst/>
                <a:ea typeface="Noto Sans"/>
                <a:cs typeface="Noto Sans"/>
              </a:rPr>
              <a:t>, </a:t>
            </a:r>
            <a:r>
              <a:rPr lang="en-US" sz="1000" dirty="0">
                <a:solidFill>
                  <a:schemeClr val="accent1"/>
                </a:solidFill>
                <a:effectLst/>
                <a:ea typeface="Noto Sans"/>
                <a:cs typeface="Noto Sans"/>
              </a:rPr>
              <a:t>2006 </a:t>
            </a:r>
          </a:p>
        </p:txBody>
      </p:sp>
      <p:sp>
        <p:nvSpPr>
          <p:cNvPr id="11" name="Metin kutusu 10">
            <a:extLst>
              <a:ext uri="{FF2B5EF4-FFF2-40B4-BE49-F238E27FC236}">
                <a16:creationId xmlns:a16="http://schemas.microsoft.com/office/drawing/2014/main" id="{E6FC9C8E-B17A-B6E8-D493-9593A6EAC8D0}"/>
              </a:ext>
            </a:extLst>
          </p:cNvPr>
          <p:cNvSpPr txBox="1"/>
          <p:nvPr/>
        </p:nvSpPr>
        <p:spPr>
          <a:xfrm>
            <a:off x="6638427" y="5613976"/>
            <a:ext cx="5112630" cy="738664"/>
          </a:xfrm>
          <a:prstGeom prst="rect">
            <a:avLst/>
          </a:prstGeom>
          <a:solidFill>
            <a:schemeClr val="bg1">
              <a:lumMod val="60000"/>
              <a:lumOff val="40000"/>
            </a:schemeClr>
          </a:solidFill>
        </p:spPr>
        <p:txBody>
          <a:bodyPr wrap="square">
            <a:spAutoFit/>
          </a:bodyPr>
          <a:lstStyle/>
          <a:p>
            <a:pPr algn="just"/>
            <a:r>
              <a:rPr lang="en-US" sz="1400" dirty="0">
                <a:solidFill>
                  <a:schemeClr val="accent1"/>
                </a:solidFill>
              </a:rPr>
              <a:t>Il diagramma rappresenta il quadro di riferimento </a:t>
            </a:r>
            <a:r>
              <a:rPr lang="en-US" sz="1400" b="1" dirty="0">
                <a:solidFill>
                  <a:schemeClr val="accent1"/>
                </a:solidFill>
              </a:rPr>
              <a:t>"Network Diamond"</a:t>
            </a:r>
            <a:r>
              <a:rPr lang="en-US" sz="1400" dirty="0">
                <a:solidFill>
                  <a:schemeClr val="accent1"/>
                </a:solidFill>
              </a:rPr>
              <a:t>, che concettualizza le reti analizzando i seguenti elementi chiave:</a:t>
            </a:r>
          </a:p>
        </p:txBody>
      </p:sp>
      <p:pic>
        <p:nvPicPr>
          <p:cNvPr id="4" name="Resim 3" descr="ekran görüntüsü, daire, renklilik içeren bir resim&#10;&#10;Açıklama otomatik olarak oluşturuldu">
            <a:extLst>
              <a:ext uri="{FF2B5EF4-FFF2-40B4-BE49-F238E27FC236}">
                <a16:creationId xmlns:a16="http://schemas.microsoft.com/office/drawing/2014/main" id="{CF8963D7-1ECE-191C-CD3D-4F92189EB5FD}"/>
              </a:ext>
            </a:extLst>
          </p:cNvPr>
          <p:cNvPicPr>
            <a:picLocks noChangeAspect="1"/>
          </p:cNvPicPr>
          <p:nvPr/>
        </p:nvPicPr>
        <p:blipFill>
          <a:blip r:embed="rId2">
            <a:extLst>
              <a:ext uri="{28A0092B-C50C-407E-A947-70E740481C1C}">
                <a14:useLocalDpi xmlns:a14="http://schemas.microsoft.com/office/drawing/2010/main" val="0"/>
              </a:ext>
            </a:extLst>
          </a:blip>
          <a:srcRect l="35804" t="18328" r="16580" b="18037"/>
          <a:stretch/>
        </p:blipFill>
        <p:spPr>
          <a:xfrm>
            <a:off x="6775932" y="1462892"/>
            <a:ext cx="4633715" cy="3483309"/>
          </a:xfrm>
          <a:prstGeom prst="rect">
            <a:avLst/>
          </a:prstGeom>
        </p:spPr>
      </p:pic>
    </p:spTree>
    <p:extLst>
      <p:ext uri="{BB962C8B-B14F-4D97-AF65-F5344CB8AC3E}">
        <p14:creationId xmlns:p14="http://schemas.microsoft.com/office/powerpoint/2010/main" val="2598560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10E63-D7F3-B4AB-DFF9-66389FFBE098}"/>
            </a:ext>
          </a:extLst>
        </p:cNvPr>
        <p:cNvGrpSpPr/>
        <p:nvPr/>
      </p:nvGrpSpPr>
      <p:grpSpPr>
        <a:xfrm>
          <a:off x="0" y="0"/>
          <a:ext cx="0" cy="0"/>
          <a:chOff x="0" y="0"/>
          <a:chExt cx="0" cy="0"/>
        </a:xfrm>
      </p:grpSpPr>
      <p:sp>
        <p:nvSpPr>
          <p:cNvPr id="8" name="Metin kutusu 7">
            <a:extLst>
              <a:ext uri="{FF2B5EF4-FFF2-40B4-BE49-F238E27FC236}">
                <a16:creationId xmlns:a16="http://schemas.microsoft.com/office/drawing/2014/main" id="{3E2F2F29-7EAB-EC00-1485-43456270F924}"/>
              </a:ext>
            </a:extLst>
          </p:cNvPr>
          <p:cNvSpPr txBox="1"/>
          <p:nvPr/>
        </p:nvSpPr>
        <p:spPr>
          <a:xfrm>
            <a:off x="320269" y="465930"/>
            <a:ext cx="10927313" cy="5324535"/>
          </a:xfrm>
          <a:prstGeom prst="rect">
            <a:avLst/>
          </a:prstGeom>
          <a:noFill/>
        </p:spPr>
        <p:txBody>
          <a:bodyPr wrap="square">
            <a:spAutoFit/>
          </a:bodyPr>
          <a:lstStyle/>
          <a:p>
            <a:r>
              <a:rPr lang="en-US" b="1" dirty="0">
                <a:solidFill>
                  <a:schemeClr val="bg1"/>
                </a:solidFill>
              </a:rPr>
              <a:t>Componenti chiave della rete Diamond</a:t>
            </a:r>
            <a:endParaRPr lang="tr-TR" b="1" dirty="0">
              <a:solidFill>
                <a:schemeClr val="bg1"/>
              </a:solidFill>
            </a:endParaRPr>
          </a:p>
          <a:p>
            <a:endParaRPr lang="en-US" b="1" dirty="0">
              <a:solidFill>
                <a:schemeClr val="accent1"/>
              </a:solidFill>
            </a:endParaRPr>
          </a:p>
          <a:p>
            <a:pPr>
              <a:buFont typeface="+mj-lt"/>
              <a:buAutoNum type="arabicPeriod"/>
            </a:pPr>
            <a:r>
              <a:rPr lang="en-US" sz="1600" b="1" dirty="0">
                <a:solidFill>
                  <a:schemeClr val="accent1"/>
                </a:solidFill>
              </a:rPr>
              <a:t> Attori</a:t>
            </a:r>
            <a:r>
              <a:rPr lang="en-US" sz="1600" dirty="0">
                <a:solidFill>
                  <a:schemeClr val="accent1"/>
                </a:solidFill>
              </a:rPr>
              <a:t>:</a:t>
            </a:r>
          </a:p>
          <a:p>
            <a:pPr marL="742950" lvl="1" indent="-285750" algn="just">
              <a:buFont typeface="+mj-lt"/>
              <a:buAutoNum type="arabicPeriod"/>
            </a:pPr>
            <a:r>
              <a:rPr lang="en-US" sz="1600" dirty="0">
                <a:solidFill>
                  <a:schemeClr val="accent1"/>
                </a:solidFill>
              </a:rPr>
              <a:t>Gli individui, le organizzazioni o le entità coinvolte nella rete.</a:t>
            </a:r>
          </a:p>
          <a:p>
            <a:pPr marL="742950" lvl="1" indent="-285750" algn="just">
              <a:buFont typeface="+mj-lt"/>
              <a:buAutoNum type="arabicPeriod"/>
            </a:pPr>
            <a:r>
              <a:rPr lang="en-US" sz="1600" dirty="0">
                <a:solidFill>
                  <a:schemeClr val="accent1"/>
                </a:solidFill>
              </a:rPr>
              <a:t>L'"approccio relazionale" enfatizza la comprensione delle relazioni, dei ruoli e dei contributi degli attori.</a:t>
            </a:r>
          </a:p>
          <a:p>
            <a:pPr lvl="1" algn="just"/>
            <a:endParaRPr lang="tr-TR" sz="1600" dirty="0">
              <a:solidFill>
                <a:schemeClr val="accent1"/>
              </a:solidFill>
            </a:endParaRPr>
          </a:p>
          <a:p>
            <a:pPr algn="just">
              <a:buFont typeface="+mj-lt"/>
              <a:buAutoNum type="arabicPeriod"/>
            </a:pPr>
            <a:r>
              <a:rPr lang="en-US" sz="1600" b="1" dirty="0">
                <a:solidFill>
                  <a:schemeClr val="accent1"/>
                </a:solidFill>
              </a:rPr>
              <a:t> Struttura</a:t>
            </a:r>
            <a:r>
              <a:rPr lang="en-US" sz="1600" dirty="0">
                <a:solidFill>
                  <a:schemeClr val="accent1"/>
                </a:solidFill>
              </a:rPr>
              <a:t>:</a:t>
            </a:r>
          </a:p>
          <a:p>
            <a:pPr marL="742950" lvl="1" indent="-285750" algn="just">
              <a:buFont typeface="+mj-lt"/>
              <a:buAutoNum type="arabicPeriod"/>
            </a:pPr>
            <a:r>
              <a:rPr lang="en-US" sz="1600" dirty="0">
                <a:solidFill>
                  <a:schemeClr val="accent1"/>
                </a:solidFill>
              </a:rPr>
              <a:t>Si riferisce a come è organizzata la rete, compresa la sua gerarchia, la connettività e il flusso di risorse.</a:t>
            </a:r>
          </a:p>
          <a:p>
            <a:pPr marL="742950" lvl="1" indent="-285750" algn="just">
              <a:buFont typeface="+mj-lt"/>
              <a:buAutoNum type="arabicPeriod"/>
            </a:pPr>
            <a:r>
              <a:rPr lang="en-US" sz="1600" dirty="0">
                <a:solidFill>
                  <a:schemeClr val="accent1"/>
                </a:solidFill>
              </a:rPr>
              <a:t>L'"approccio strutturale" si concentra sulla comprensione di come questi quadri organizzativi influenzino il funzionamento e i risultati della rete.</a:t>
            </a:r>
          </a:p>
          <a:p>
            <a:pPr lvl="1" algn="just"/>
            <a:endParaRPr lang="en-US" sz="1600" dirty="0">
              <a:solidFill>
                <a:schemeClr val="accent1"/>
              </a:solidFill>
            </a:endParaRPr>
          </a:p>
          <a:p>
            <a:pPr algn="just">
              <a:buFont typeface="+mj-lt"/>
              <a:buAutoNum type="arabicPeriod"/>
            </a:pPr>
            <a:r>
              <a:rPr lang="en-US" sz="1600" b="1" dirty="0">
                <a:solidFill>
                  <a:schemeClr val="accent1"/>
                </a:solidFill>
              </a:rPr>
              <a:t> Relazioni</a:t>
            </a:r>
            <a:r>
              <a:rPr lang="en-US" sz="1600" dirty="0">
                <a:solidFill>
                  <a:schemeClr val="accent1"/>
                </a:solidFill>
              </a:rPr>
              <a:t>:</a:t>
            </a:r>
          </a:p>
          <a:p>
            <a:pPr marL="742950" lvl="1" indent="-285750" algn="just">
              <a:buFont typeface="+mj-lt"/>
              <a:buAutoNum type="arabicPeriod"/>
            </a:pPr>
            <a:r>
              <a:rPr lang="en-US" sz="1600" dirty="0">
                <a:solidFill>
                  <a:schemeClr val="accent1"/>
                </a:solidFill>
              </a:rPr>
              <a:t>Le connessioni, le interazioni e le dinamiche tra gli attori della rete.</a:t>
            </a:r>
          </a:p>
          <a:p>
            <a:pPr marL="742950" lvl="1" indent="-285750" algn="just">
              <a:buFont typeface="+mj-lt"/>
              <a:buAutoNum type="arabicPeriod"/>
            </a:pPr>
            <a:r>
              <a:rPr lang="en-US" sz="1600" dirty="0">
                <a:solidFill>
                  <a:schemeClr val="accent1"/>
                </a:solidFill>
              </a:rPr>
              <a:t>Questo è essenziale per misurare la collaborazione, la fiducia e lo scambio di conoscenze all'interno della rete.</a:t>
            </a:r>
          </a:p>
          <a:p>
            <a:pPr lvl="1" algn="just"/>
            <a:endParaRPr lang="en-US" sz="1600" dirty="0">
              <a:solidFill>
                <a:schemeClr val="accent1"/>
              </a:solidFill>
            </a:endParaRPr>
          </a:p>
          <a:p>
            <a:pPr algn="just">
              <a:buFont typeface="+mj-lt"/>
              <a:buAutoNum type="arabicPeriod"/>
            </a:pPr>
            <a:r>
              <a:rPr lang="en-US" sz="1600" b="1" dirty="0">
                <a:solidFill>
                  <a:schemeClr val="accent1"/>
                </a:solidFill>
              </a:rPr>
              <a:t> Approccio culturale</a:t>
            </a:r>
            <a:r>
              <a:rPr lang="en-US" sz="1600" dirty="0">
                <a:solidFill>
                  <a:schemeClr val="accent1"/>
                </a:solidFill>
              </a:rPr>
              <a:t>:</a:t>
            </a:r>
          </a:p>
          <a:p>
            <a:pPr marL="742950" lvl="1" indent="-285750" algn="just">
              <a:buFont typeface="+mj-lt"/>
              <a:buAutoNum type="arabicPeriod"/>
            </a:pPr>
            <a:r>
              <a:rPr lang="en-US" sz="1600" dirty="0">
                <a:solidFill>
                  <a:schemeClr val="accent1"/>
                </a:solidFill>
              </a:rPr>
              <a:t>Esplora i valori, le norme e i comportamenti condivisi che influenzano il modo in cui gli attori interagiscono e collaborano all'interno della rete.</a:t>
            </a:r>
          </a:p>
          <a:p>
            <a:pPr marL="742950" lvl="1" indent="-285750" algn="just">
              <a:buFont typeface="+mj-lt"/>
              <a:buAutoNum type="arabicPeriod"/>
            </a:pPr>
            <a:r>
              <a:rPr lang="en-US" sz="1600" dirty="0">
                <a:solidFill>
                  <a:schemeClr val="accent1"/>
                </a:solidFill>
              </a:rPr>
              <a:t>Questo aspetto evidenzia l'importanza della cultura nel plasmare le dinamiche di rete.</a:t>
            </a:r>
          </a:p>
          <a:p>
            <a:pPr algn="just"/>
            <a:endParaRPr lang="tr-TR" dirty="0">
              <a:solidFill>
                <a:schemeClr val="accent1"/>
              </a:solidFill>
              <a:ea typeface="Noto Sans" panose="020B0502040504020204" pitchFamily="34" charset="0"/>
              <a:cs typeface="Noto Sans" panose="020B0502040504020204" pitchFamily="34" charset="0"/>
            </a:endParaRPr>
          </a:p>
          <a:p>
            <a:pPr algn="just"/>
            <a:endParaRPr lang="tr-TR"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057639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096B-E988-7F4A-E6E0-4E0FF6FB08C0}"/>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2C3806C4-3E79-C3C6-941A-B7805DE5470E}"/>
              </a:ext>
            </a:extLst>
          </p:cNvPr>
          <p:cNvSpPr txBox="1"/>
          <p:nvPr/>
        </p:nvSpPr>
        <p:spPr>
          <a:xfrm>
            <a:off x="815716" y="1123781"/>
            <a:ext cx="9969277" cy="4293483"/>
          </a:xfrm>
          <a:prstGeom prst="rect">
            <a:avLst/>
          </a:prstGeom>
          <a:noFill/>
        </p:spPr>
        <p:txBody>
          <a:bodyPr wrap="square" lIns="91440" tIns="45720" rIns="91440" bIns="45720" anchor="t">
            <a:spAutoFit/>
          </a:bodyPr>
          <a:lstStyle/>
          <a:p>
            <a:pPr algn="just"/>
            <a:r>
              <a:rPr lang="en-US" sz="1600" dirty="0">
                <a:solidFill>
                  <a:schemeClr val="accent1"/>
                </a:solidFill>
                <a:latin typeface="Raleway "/>
                <a:ea typeface="Noto Sans"/>
                <a:cs typeface="Noto Sans"/>
              </a:rPr>
              <a:t>La maggior parte delle reti d'impresa identificate ha un carattere di associazione imprenditoriale, che serve i propri membri (PMI, grandi imprese, università, istituti di ricerca) e soddisfa le loro ambizioni e i loro bisogni effettivi</a:t>
            </a:r>
            <a:r>
              <a:rPr lang="tr-TR" sz="1600" dirty="0">
                <a:solidFill>
                  <a:schemeClr val="accent1"/>
                </a:solidFill>
                <a:latin typeface="Raleway "/>
                <a:ea typeface="Noto Sans"/>
                <a:cs typeface="Noto Sans"/>
              </a:rPr>
              <a:t>.</a:t>
            </a:r>
            <a:endParaRPr lang="en-US" sz="1600" dirty="0">
              <a:solidFill>
                <a:schemeClr val="accent1"/>
              </a:solidFill>
              <a:highlight>
                <a:srgbClr val="FFFF00"/>
              </a:highlight>
              <a:latin typeface="Raleway "/>
              <a:ea typeface="Noto Sans"/>
              <a:cs typeface="Noto Sans"/>
            </a:endParaRP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algn="just"/>
            <a:r>
              <a:rPr lang="en-US" sz="1600" dirty="0">
                <a:solidFill>
                  <a:schemeClr val="accent1"/>
                </a:solidFill>
                <a:latin typeface="Raleway "/>
                <a:ea typeface="Noto Sans"/>
                <a:cs typeface="Noto Sans"/>
              </a:rPr>
              <a:t>Le ambizioni e le esigenze reali coprono un'ampia gamma di argomenti, tra cui:</a:t>
            </a: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Collegamento in rete</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Abbinamento</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Formazione</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Reclutamento</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Acquisto congiunto</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Sostegno all'</a:t>
            </a:r>
            <a:r>
              <a:rPr lang="en-US" sz="1600" dirty="0" err="1">
                <a:solidFill>
                  <a:schemeClr val="accent1"/>
                </a:solidFill>
                <a:latin typeface="Raleway "/>
                <a:ea typeface="Noto Sans"/>
                <a:cs typeface="Noto Sans"/>
              </a:rPr>
              <a:t>esportazione/internazionalizzazione</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Lobbying.</a:t>
            </a:r>
          </a:p>
        </p:txBody>
      </p:sp>
      <p:sp>
        <p:nvSpPr>
          <p:cNvPr id="2" name="Metin kutusu 2">
            <a:extLst>
              <a:ext uri="{FF2B5EF4-FFF2-40B4-BE49-F238E27FC236}">
                <a16:creationId xmlns:a16="http://schemas.microsoft.com/office/drawing/2014/main" id="{DDDCC71E-BE34-CB1C-CDF6-C2367A70F52C}"/>
              </a:ext>
            </a:extLst>
          </p:cNvPr>
          <p:cNvSpPr txBox="1"/>
          <p:nvPr/>
        </p:nvSpPr>
        <p:spPr>
          <a:xfrm>
            <a:off x="815716" y="446258"/>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Rete commerciale</a:t>
            </a:r>
            <a:endParaRPr lang="tr-TR" sz="1400" b="1" dirty="0">
              <a:solidFill>
                <a:schemeClr val="bg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26577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905FC-4867-A497-10E8-5E8831F561A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74F6040-40BE-03F3-1AA2-732E607B46DE}"/>
              </a:ext>
            </a:extLst>
          </p:cNvPr>
          <p:cNvSpPr txBox="1"/>
          <p:nvPr/>
        </p:nvSpPr>
        <p:spPr>
          <a:xfrm>
            <a:off x="641684" y="679036"/>
            <a:ext cx="6096000" cy="369332"/>
          </a:xfrm>
          <a:prstGeom prst="rect">
            <a:avLst/>
          </a:prstGeom>
          <a:noFill/>
        </p:spPr>
        <p:txBody>
          <a:bodyPr wrap="square">
            <a:spAutoFit/>
          </a:bodyPr>
          <a:lstStyle/>
          <a:p>
            <a:pPr algn="just"/>
            <a:r>
              <a:rPr lang="tr-TR"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Polo di innovazione</a:t>
            </a:r>
          </a:p>
        </p:txBody>
      </p:sp>
      <p:sp>
        <p:nvSpPr>
          <p:cNvPr id="6" name="Metin kutusu 5">
            <a:extLst>
              <a:ext uri="{FF2B5EF4-FFF2-40B4-BE49-F238E27FC236}">
                <a16:creationId xmlns:a16="http://schemas.microsoft.com/office/drawing/2014/main" id="{F7EEB081-3FC5-EC38-7AD3-D9323FBE268B}"/>
              </a:ext>
            </a:extLst>
          </p:cNvPr>
          <p:cNvSpPr txBox="1"/>
          <p:nvPr/>
        </p:nvSpPr>
        <p:spPr>
          <a:xfrm>
            <a:off x="655295" y="1242332"/>
            <a:ext cx="11033849" cy="3631763"/>
          </a:xfrm>
          <a:prstGeom prst="rect">
            <a:avLst/>
          </a:prstGeom>
          <a:noFill/>
        </p:spPr>
        <p:txBody>
          <a:bodyPr wrap="square">
            <a:spAutoFit/>
          </a:bodyPr>
          <a:lstStyle/>
          <a:p>
            <a:pPr algn="just">
              <a:lnSpc>
                <a:spcPct val="150000"/>
              </a:lnSpc>
            </a:pPr>
            <a:r>
              <a:rPr lang="en-US" sz="1600" dirty="0">
                <a:solidFill>
                  <a:schemeClr val="accent1"/>
                </a:solidFill>
                <a:ea typeface="Noto Sans" panose="020B0502040504020204" pitchFamily="34" charset="0"/>
                <a:cs typeface="Noto Sans" panose="020B0502040504020204" pitchFamily="34" charset="0"/>
              </a:rPr>
              <a:t>Un polo di innovazione (IH) può attrarre conoscenze e competenze e investitori nella regione grazie alle sue attività e alla sua posizione geografica. Gli hub sostengono le start-up, gli imprenditori e la specializzazione intelligente e, allo stesso tempo, consentono uno sviluppo sostenibile attraverso la creazione di valore sociale. Una delle tipologie di HUB più importanti è quella dei "Centri di innovazione digitale".</a:t>
            </a:r>
            <a:endParaRPr lang="tr-TR" sz="1600" dirty="0">
              <a:solidFill>
                <a:schemeClr val="accent1"/>
              </a:solidFill>
              <a:ea typeface="Noto Sans" panose="020B0502040504020204" pitchFamily="34" charset="0"/>
              <a:cs typeface="Noto Sans" panose="020B0502040504020204" pitchFamily="34" charset="0"/>
            </a:endParaRPr>
          </a:p>
          <a:p>
            <a:pPr algn="just">
              <a:lnSpc>
                <a:spcPct val="150000"/>
              </a:lnSpc>
            </a:pPr>
            <a:endParaRPr lang="tr-TR" sz="1600" dirty="0">
              <a:solidFill>
                <a:schemeClr val="accent1"/>
              </a:solidFill>
              <a:ea typeface="Noto Sans" panose="020B0502040504020204" pitchFamily="34" charset="0"/>
              <a:cs typeface="Noto Sans" panose="020B0502040504020204" pitchFamily="34" charset="0"/>
            </a:endParaRPr>
          </a:p>
          <a:p>
            <a:pPr algn="just">
              <a:lnSpc>
                <a:spcPct val="150000"/>
              </a:lnSpc>
            </a:pPr>
            <a:r>
              <a:rPr lang="en-US" sz="1600" dirty="0">
                <a:solidFill>
                  <a:schemeClr val="accent1"/>
                </a:solidFill>
                <a:ea typeface="Noto Sans" panose="020B0502040504020204" pitchFamily="34" charset="0"/>
                <a:cs typeface="Noto Sans" panose="020B0502040504020204" pitchFamily="34" charset="0"/>
              </a:rPr>
              <a:t>I </a:t>
            </a:r>
            <a:r>
              <a:rPr lang="en-US" sz="1600" dirty="0">
                <a:solidFill>
                  <a:schemeClr val="accent1"/>
                </a:solidFill>
                <a:ea typeface="Noto Sans" panose="020B0502040504020204" pitchFamily="34" charset="0"/>
                <a:cs typeface="Noto Sans" panose="020B0502040504020204" pitchFamily="34" charset="0"/>
                <a:hlinkClick r:id="rId2"/>
              </a:rPr>
              <a:t>Digital Innovation Hub </a:t>
            </a:r>
            <a:r>
              <a:rPr lang="en-US" sz="1600" dirty="0">
                <a:solidFill>
                  <a:schemeClr val="accent1"/>
                </a:solidFill>
                <a:ea typeface="Noto Sans" panose="020B0502040504020204" pitchFamily="34" charset="0"/>
                <a:cs typeface="Noto Sans" panose="020B0502040504020204" pitchFamily="34" charset="0"/>
              </a:rPr>
              <a:t>(DIH) sono sportelli unici che aiutano le aziende a diventare più competitive per quanto riguarda i loro processi commerciali/produttivi, i loro prodotti o servizi utilizzando le tecnologie digitali. Si basano su un'infrastruttura tecnologica e forniscono l'accesso alle conoscenze, alle competenze e alle tecnologie più recenti per supportare i loro clienti nel pilotare, testare e sperimentare l'innovazione digitale.</a:t>
            </a:r>
          </a:p>
          <a:p>
            <a:pPr algn="just"/>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95108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21765-3C4D-175C-8C12-04C03176EAFC}"/>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4A11E1AC-0F8C-6F10-C311-C2F6FA98515C}"/>
              </a:ext>
            </a:extLst>
          </p:cNvPr>
          <p:cNvSpPr txBox="1"/>
          <p:nvPr/>
        </p:nvSpPr>
        <p:spPr>
          <a:xfrm>
            <a:off x="314217" y="860850"/>
            <a:ext cx="11011007" cy="1077218"/>
          </a:xfrm>
          <a:prstGeom prst="rect">
            <a:avLst/>
          </a:prstGeom>
          <a:noFill/>
        </p:spPr>
        <p:txBody>
          <a:bodyPr wrap="square">
            <a:spAutoFit/>
          </a:bodyPr>
          <a:lstStyle/>
          <a:p>
            <a:pPr algn="just">
              <a:spcBef>
                <a:spcPts val="600"/>
              </a:spcBef>
              <a:spcAft>
                <a:spcPts val="600"/>
              </a:spcAft>
            </a:pPr>
            <a:r>
              <a:rPr lang="en-US" sz="1600" dirty="0">
                <a:solidFill>
                  <a:schemeClr val="accent1"/>
                </a:solidFill>
              </a:rPr>
              <a:t>Gli </a:t>
            </a:r>
            <a:r>
              <a:rPr lang="en-US" sz="1600" dirty="0">
                <a:solidFill>
                  <a:schemeClr val="accent1"/>
                </a:solidFill>
                <a:hlinkClick r:id="rId2"/>
              </a:rPr>
              <a:t>European Digital Innovation Hubs </a:t>
            </a:r>
            <a:r>
              <a:rPr lang="en-US" sz="1600" b="1" dirty="0">
                <a:solidFill>
                  <a:schemeClr val="accent1"/>
                </a:solidFill>
              </a:rPr>
              <a:t>(EDIHs) </a:t>
            </a:r>
            <a:r>
              <a:rPr lang="en-US" sz="1600" dirty="0">
                <a:solidFill>
                  <a:schemeClr val="accent1"/>
                </a:solidFill>
              </a:rPr>
              <a:t>sono estremamente importanti per gli imprenditori in quanto fungono da porta d'accesso a risorse, competenze e reti all'avanguardia per promuovere la crescita, l'innovazione e la competitività. Questi hub, cofinanziati dalla Commissione Europea, sono strategicamente progettati per aiutare le imprese, in particolare le PMI (Piccole e Medie Imprese) e le startup, a integrare la trasformazione digitale nelle loro attività.</a:t>
            </a:r>
          </a:p>
        </p:txBody>
      </p:sp>
      <p:sp>
        <p:nvSpPr>
          <p:cNvPr id="9" name="Metin kutusu 8">
            <a:extLst>
              <a:ext uri="{FF2B5EF4-FFF2-40B4-BE49-F238E27FC236}">
                <a16:creationId xmlns:a16="http://schemas.microsoft.com/office/drawing/2014/main" id="{6EB42AAE-07AB-5F54-E2AE-1826E3E2D1BF}"/>
              </a:ext>
            </a:extLst>
          </p:cNvPr>
          <p:cNvSpPr txBox="1"/>
          <p:nvPr/>
        </p:nvSpPr>
        <p:spPr>
          <a:xfrm>
            <a:off x="238017" y="2280968"/>
            <a:ext cx="11325333" cy="3496214"/>
          </a:xfrm>
          <a:prstGeom prst="rect">
            <a:avLst/>
          </a:prstGeom>
          <a:noFill/>
        </p:spPr>
        <p:txBody>
          <a:bodyPr wrap="square">
            <a:spAutoFit/>
          </a:bodyPr>
          <a:lstStyle/>
          <a:p>
            <a:pPr marL="342900" indent="-342900" algn="just">
              <a:buAutoNum type="arabicPeriod"/>
            </a:pPr>
            <a:r>
              <a:rPr lang="en-GB" sz="1600" dirty="0">
                <a:solidFill>
                  <a:schemeClr val="accent1"/>
                </a:solidFill>
              </a:rPr>
              <a:t>Gli EDIH </a:t>
            </a:r>
            <a:r>
              <a:rPr lang="en-GB" sz="1600" b="1" dirty="0">
                <a:solidFill>
                  <a:schemeClr val="accent1"/>
                </a:solidFill>
              </a:rPr>
              <a:t>forniscono agli imprenditori l'accesso a tecnologie all'avanguardia</a:t>
            </a:r>
            <a:r>
              <a:rPr lang="en-GB" sz="1600" dirty="0">
                <a:solidFill>
                  <a:schemeClr val="accent1"/>
                </a:solidFill>
              </a:rPr>
              <a:t>, tra cui l'IA, la robotica, la cybersicurezza, l'IoT e il calcolo ad alte prestazioni.</a:t>
            </a:r>
          </a:p>
          <a:p>
            <a:pPr marL="342900" indent="-342900" algn="just">
              <a:lnSpc>
                <a:spcPct val="150000"/>
              </a:lnSpc>
              <a:buAutoNum type="arabicPeriod"/>
            </a:pPr>
            <a:r>
              <a:rPr lang="en-GB" sz="1600" b="1" dirty="0">
                <a:solidFill>
                  <a:schemeClr val="accent1"/>
                </a:solidFill>
              </a:rPr>
              <a:t>Gli imprenditori possono testare e integrare queste tecnologie </a:t>
            </a:r>
            <a:r>
              <a:rPr lang="en-GB" sz="1600" dirty="0">
                <a:solidFill>
                  <a:schemeClr val="accent1"/>
                </a:solidFill>
              </a:rPr>
              <a:t>senza effettuare investimenti iniziali significativi, riducendo le barriere finanziarie e tecniche all'innovazione.</a:t>
            </a:r>
          </a:p>
          <a:p>
            <a:pPr marL="342900" indent="-342900" algn="just">
              <a:lnSpc>
                <a:spcPct val="150000"/>
              </a:lnSpc>
              <a:buAutoNum type="arabicPeriod"/>
            </a:pPr>
            <a:r>
              <a:rPr lang="en-GB" sz="1600" b="1" dirty="0">
                <a:solidFill>
                  <a:schemeClr val="accent1"/>
                </a:solidFill>
              </a:rPr>
              <a:t>Gli EDIH guidano gli imprenditori nel loro percorso di trasformazione digitale </a:t>
            </a:r>
            <a:r>
              <a:rPr lang="en-GB" sz="1600" dirty="0">
                <a:solidFill>
                  <a:schemeClr val="accent1"/>
                </a:solidFill>
              </a:rPr>
              <a:t>con consigli personalizzati, tabelle di marcia e accesso a strumenti digitali rilevanti.</a:t>
            </a:r>
          </a:p>
          <a:p>
            <a:pPr marL="342900" indent="-342900" algn="just">
              <a:lnSpc>
                <a:spcPct val="150000"/>
              </a:lnSpc>
              <a:buAutoNum type="arabicPeriod"/>
            </a:pPr>
            <a:r>
              <a:rPr lang="en-GB" sz="1600" dirty="0">
                <a:solidFill>
                  <a:schemeClr val="accent1"/>
                </a:solidFill>
              </a:rPr>
              <a:t>I DIH offrono </a:t>
            </a:r>
            <a:r>
              <a:rPr lang="en-GB" sz="1600" b="1" dirty="0">
                <a:solidFill>
                  <a:schemeClr val="accent1"/>
                </a:solidFill>
              </a:rPr>
              <a:t>opportunità di formazione e aggiornamento </a:t>
            </a:r>
            <a:r>
              <a:rPr lang="en-GB" sz="1600" dirty="0">
                <a:solidFill>
                  <a:schemeClr val="accent1"/>
                </a:solidFill>
              </a:rPr>
              <a:t>su misura </a:t>
            </a:r>
            <a:r>
              <a:rPr lang="en-GB" sz="1600" b="1" dirty="0">
                <a:solidFill>
                  <a:schemeClr val="accent1"/>
                </a:solidFill>
              </a:rPr>
              <a:t>agli imprenditori e ai loro team, </a:t>
            </a:r>
            <a:r>
              <a:rPr lang="en-GB" sz="1600" dirty="0">
                <a:solidFill>
                  <a:schemeClr val="accent1"/>
                </a:solidFill>
              </a:rPr>
              <a:t>aiutandoli a sviluppare le necessarie competenze digitali.</a:t>
            </a:r>
          </a:p>
          <a:p>
            <a:pPr marL="342900" indent="-342900" algn="just">
              <a:lnSpc>
                <a:spcPct val="150000"/>
              </a:lnSpc>
              <a:buAutoNum type="arabicPeriod"/>
            </a:pPr>
            <a:r>
              <a:rPr lang="en-GB" sz="1600" dirty="0">
                <a:solidFill>
                  <a:schemeClr val="accent1"/>
                </a:solidFill>
              </a:rPr>
              <a:t>Gli EDIH fungono da centri per la creazione di reti, </a:t>
            </a:r>
            <a:r>
              <a:rPr lang="en-GB" sz="1600" b="1" dirty="0">
                <a:solidFill>
                  <a:schemeClr val="accent1"/>
                </a:solidFill>
              </a:rPr>
              <a:t>mettendo in contatto gli imprenditori con i leader del settore, i ricercatori, i responsabili politici e gli investitori.</a:t>
            </a:r>
          </a:p>
        </p:txBody>
      </p:sp>
    </p:spTree>
    <p:extLst>
      <p:ext uri="{BB962C8B-B14F-4D97-AF65-F5344CB8AC3E}">
        <p14:creationId xmlns:p14="http://schemas.microsoft.com/office/powerpoint/2010/main" val="2027834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98F5D-4D03-6A9B-EB0A-05422835DA05}"/>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B0EB981D-F967-3FC7-7458-99B4B230313B}"/>
              </a:ext>
            </a:extLst>
          </p:cNvPr>
          <p:cNvSpPr txBox="1"/>
          <p:nvPr/>
        </p:nvSpPr>
        <p:spPr>
          <a:xfrm>
            <a:off x="340153" y="769088"/>
            <a:ext cx="6096000" cy="400110"/>
          </a:xfrm>
          <a:prstGeom prst="rect">
            <a:avLst/>
          </a:prstGeom>
          <a:noFill/>
        </p:spPr>
        <p:txBody>
          <a:bodyPr wrap="square">
            <a:spAutoFit/>
          </a:bodyPr>
          <a:lstStyle/>
          <a:p>
            <a:pPr algn="just"/>
            <a:r>
              <a:rPr lang="tr-TR" sz="2000" b="1" dirty="0">
                <a:solidFill>
                  <a:schemeClr val="bg1"/>
                </a:solidFill>
                <a:latin typeface="Raleway "/>
                <a:ea typeface="Noto Sans" panose="020B0502040504020204" pitchFamily="34" charset="0"/>
                <a:cs typeface="Noto Sans" panose="020B0502040504020204" pitchFamily="34" charset="0"/>
              </a:rPr>
              <a:t>Keiretsu</a:t>
            </a:r>
          </a:p>
        </p:txBody>
      </p:sp>
      <p:sp>
        <p:nvSpPr>
          <p:cNvPr id="6" name="Metin kutusu 5">
            <a:extLst>
              <a:ext uri="{FF2B5EF4-FFF2-40B4-BE49-F238E27FC236}">
                <a16:creationId xmlns:a16="http://schemas.microsoft.com/office/drawing/2014/main" id="{B022187F-B352-4F13-50DD-D0BB167B6AC4}"/>
              </a:ext>
            </a:extLst>
          </p:cNvPr>
          <p:cNvSpPr txBox="1"/>
          <p:nvPr/>
        </p:nvSpPr>
        <p:spPr>
          <a:xfrm>
            <a:off x="340153" y="1384066"/>
            <a:ext cx="11242247" cy="3683957"/>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en-US" sz="1600" dirty="0">
                <a:solidFill>
                  <a:schemeClr val="accent1"/>
                </a:solidFill>
                <a:ea typeface="Noto Sans"/>
                <a:cs typeface="Noto Sans"/>
              </a:rPr>
              <a:t>Il termine keiretsu è stato applicato a una serie di reti intersocietarie giapponesi. In generale, i gruppi keiretsu sono definiti come raggruppamenti di imprese gestite in modo indipendente che mantengono legami economici stretti e stabili, cementati da un meccanismo di governance come i club dei presidenti, la proprietà incrociata parziale e i direttori interconnessi. </a:t>
            </a:r>
            <a:endParaRPr lang="tr-TR" sz="1600" b="1" dirty="0">
              <a:solidFill>
                <a:schemeClr val="accent1"/>
              </a:solidFill>
              <a:ea typeface="Noto Sans"/>
              <a:cs typeface="Noto Sans"/>
            </a:endParaRPr>
          </a:p>
          <a:p>
            <a:pPr marL="285750" indent="-285750" algn="just">
              <a:lnSpc>
                <a:spcPct val="150000"/>
              </a:lnSpc>
              <a:spcBef>
                <a:spcPts val="600"/>
              </a:spcBef>
              <a:spcAft>
                <a:spcPts val="600"/>
              </a:spcAft>
              <a:buFont typeface="Arial" panose="020B0604020202020204" pitchFamily="34" charset="0"/>
              <a:buChar char="•"/>
            </a:pPr>
            <a:r>
              <a:rPr lang="en-US" sz="1600" b="1" dirty="0">
                <a:solidFill>
                  <a:schemeClr val="accent1"/>
                </a:solidFill>
                <a:ea typeface="Noto Sans"/>
                <a:cs typeface="Noto Sans"/>
              </a:rPr>
              <a:t>Un keiretsu orizzontale </a:t>
            </a:r>
            <a:r>
              <a:rPr lang="en-US" sz="1600" dirty="0">
                <a:solidFill>
                  <a:schemeClr val="accent1"/>
                </a:solidFill>
                <a:ea typeface="Noto Sans"/>
                <a:cs typeface="Noto Sans"/>
              </a:rPr>
              <a:t>è un'alleanza di società a partecipazione incrociata guidata da una banca giapponese che fornisce i servizi finanziari necessari. L'adesione orizzontale offre tre vantaggi interconnessi: (1) accesso immediato ai finanziamenti, (2) monitoraggio e (3) riduzione del rischio.</a:t>
            </a:r>
          </a:p>
          <a:p>
            <a:pPr marL="285750" indent="-285750" algn="just">
              <a:lnSpc>
                <a:spcPct val="150000"/>
              </a:lnSpc>
              <a:spcBef>
                <a:spcPts val="600"/>
              </a:spcBef>
              <a:spcAft>
                <a:spcPts val="600"/>
              </a:spcAft>
              <a:buFont typeface="Arial" panose="020B0604020202020204" pitchFamily="34" charset="0"/>
              <a:buChar char="•"/>
            </a:pPr>
            <a:r>
              <a:rPr lang="en-US" sz="1600" b="1" dirty="0">
                <a:solidFill>
                  <a:schemeClr val="accent1"/>
                </a:solidFill>
                <a:ea typeface="Noto Sans"/>
                <a:cs typeface="Noto Sans"/>
              </a:rPr>
              <a:t>Le keiretsu verticali, </a:t>
            </a:r>
            <a:r>
              <a:rPr lang="en-US" sz="1600" dirty="0">
                <a:solidFill>
                  <a:schemeClr val="accent1"/>
                </a:solidFill>
                <a:ea typeface="Noto Sans"/>
                <a:cs typeface="Noto Sans"/>
              </a:rPr>
              <a:t>note anche come keiretsu industriali, sono utilizzate per collegare fornitori, produttori e distributori di un settore. Un keiretsu verticale è una partnership di produttori, fornitori e distributori che collaborano per aumentare l'efficienza e ridurre i costi.</a:t>
            </a: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547244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16902-D7B2-C155-42FE-2331F13E566C}"/>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D22C82A2-5639-8952-5B57-E9191F0D9A69}"/>
              </a:ext>
            </a:extLst>
          </p:cNvPr>
          <p:cNvSpPr txBox="1"/>
          <p:nvPr/>
        </p:nvSpPr>
        <p:spPr>
          <a:xfrm>
            <a:off x="253730" y="3453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Tripla elica</a:t>
            </a:r>
          </a:p>
        </p:txBody>
      </p:sp>
      <p:sp>
        <p:nvSpPr>
          <p:cNvPr id="6" name="Metin kutusu 5">
            <a:extLst>
              <a:ext uri="{FF2B5EF4-FFF2-40B4-BE49-F238E27FC236}">
                <a16:creationId xmlns:a16="http://schemas.microsoft.com/office/drawing/2014/main" id="{8B99C67F-FB1A-B9CE-81A7-714E0C402407}"/>
              </a:ext>
            </a:extLst>
          </p:cNvPr>
          <p:cNvSpPr txBox="1"/>
          <p:nvPr/>
        </p:nvSpPr>
        <p:spPr>
          <a:xfrm>
            <a:off x="253730" y="617484"/>
            <a:ext cx="7438841" cy="5170646"/>
          </a:xfrm>
          <a:prstGeom prst="rect">
            <a:avLst/>
          </a:prstGeom>
          <a:noFill/>
        </p:spPr>
        <p:txBody>
          <a:bodyPr wrap="square" lIns="91440" tIns="45720" rIns="91440" bIns="45720" anchor="t">
            <a:spAutoFit/>
          </a:bodyPr>
          <a:lstStyle/>
          <a:p>
            <a:pPr algn="just">
              <a:spcBef>
                <a:spcPts val="600"/>
              </a:spcBef>
              <a:spcAft>
                <a:spcPts val="600"/>
              </a:spcAft>
            </a:pPr>
            <a:endParaRPr lang="sl-SI" sz="1400" dirty="0">
              <a:solidFill>
                <a:schemeClr val="accent1"/>
              </a:solidFill>
              <a:ea typeface="Noto Sans"/>
              <a:cs typeface="Noto Sans"/>
            </a:endParaRPr>
          </a:p>
          <a:p>
            <a:pPr algn="just">
              <a:spcBef>
                <a:spcPts val="600"/>
              </a:spcBef>
              <a:spcAft>
                <a:spcPts val="600"/>
              </a:spcAft>
            </a:pPr>
            <a:r>
              <a:rPr lang="en-US" sz="1600" dirty="0">
                <a:solidFill>
                  <a:schemeClr val="accent1"/>
                </a:solidFill>
                <a:ea typeface="Noto Sans"/>
                <a:cs typeface="Noto Sans"/>
              </a:rPr>
              <a:t>La tripla elica delle relazioni università-industria-governo si colloca nel contesto del cambiamento economico globale, evidenziando come queste relazioni continuino, mutino o cambino, e le condizioni in cui si potrebbe assistere al disfacimento della tripla elica di fronte alle pressioni su ciascuna delle tre eliche - università-industria-governo</a:t>
            </a:r>
            <a:r>
              <a:rPr lang="tr-TR" sz="1600" dirty="0">
                <a:solidFill>
                  <a:schemeClr val="accent1"/>
                </a:solidFill>
                <a:ea typeface="Noto Sans"/>
                <a:cs typeface="Noto Sans"/>
              </a:rPr>
              <a:t>.</a:t>
            </a:r>
          </a:p>
          <a:p>
            <a:pPr algn="just">
              <a:spcBef>
                <a:spcPts val="600"/>
              </a:spcBef>
              <a:spcAft>
                <a:spcPts val="600"/>
              </a:spcAft>
            </a:pPr>
            <a:r>
              <a:rPr lang="en-US" sz="1600" dirty="0">
                <a:solidFill>
                  <a:schemeClr val="accent1"/>
                </a:solidFill>
                <a:ea typeface="Noto Sans"/>
                <a:cs typeface="Noto Sans"/>
              </a:rPr>
              <a:t>Tra i componenti dei sistemi Triple Helix, si distingue tra</a:t>
            </a:r>
            <a:r>
              <a:rPr lang="tr-TR" sz="1600" dirty="0">
                <a:solidFill>
                  <a:schemeClr val="accent1"/>
                </a:solidFill>
                <a:ea typeface="Noto Sans"/>
                <a:cs typeface="Noto Sans"/>
              </a:rPr>
              <a:t>;</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Innovatori di R&amp;S (</a:t>
            </a:r>
            <a:r>
              <a:rPr lang="en-US" sz="1600" dirty="0" err="1">
                <a:solidFill>
                  <a:schemeClr val="accent1"/>
                </a:solidFill>
                <a:ea typeface="Noto Sans"/>
                <a:cs typeface="Noto Sans"/>
              </a:rPr>
              <a:t>Ricerca e Sviluppo</a:t>
            </a:r>
            <a:r>
              <a:rPr lang="en-US" sz="1600" dirty="0">
                <a:solidFill>
                  <a:schemeClr val="accent1"/>
                </a:solidFill>
                <a:ea typeface="Noto Sans"/>
                <a:cs typeface="Noto Sans"/>
              </a:rPr>
              <a:t>) e non; </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istituzioni "mono-sfera" e "multi-sfera" (ibride); e </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Innovatori individuali e istituzionali. </a:t>
            </a:r>
          </a:p>
          <a:p>
            <a:pPr algn="just">
              <a:spcBef>
                <a:spcPts val="600"/>
              </a:spcBef>
              <a:spcAft>
                <a:spcPts val="600"/>
              </a:spcAft>
            </a:pPr>
            <a:r>
              <a:rPr lang="en-US" sz="1600" dirty="0">
                <a:solidFill>
                  <a:schemeClr val="accent1"/>
                </a:solidFill>
                <a:ea typeface="Noto Sans"/>
                <a:cs typeface="Noto Sans"/>
              </a:rPr>
              <a:t>Le relazioni tra i componenti sono sintetizzate in cinque tipologie principali: trasferimento tecnologico, collaborazione e moderazione dei conflitti, leadership collaborativa, sostituzione e networking.</a:t>
            </a:r>
          </a:p>
          <a:p>
            <a:pPr algn="just">
              <a:spcBef>
                <a:spcPts val="600"/>
              </a:spcBef>
              <a:spcAft>
                <a:spcPts val="600"/>
              </a:spcAft>
            </a:pPr>
            <a:endParaRPr lang="en-US" sz="1400" dirty="0">
              <a:solidFill>
                <a:schemeClr val="accent1"/>
              </a:solidFill>
              <a:ea typeface="Noto Sans" panose="020B0502040504020204" pitchFamily="34" charset="0"/>
              <a:cs typeface="Noto Sans" panose="020B0502040504020204" pitchFamily="34" charset="0"/>
            </a:endParaRPr>
          </a:p>
          <a:p>
            <a:pPr algn="just">
              <a:spcBef>
                <a:spcPts val="600"/>
              </a:spcBef>
              <a:spcAft>
                <a:spcPts val="600"/>
              </a:spcAft>
            </a:pPr>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BEE1EE91-7568-BCF3-E942-3EF17E4C87E6}"/>
              </a:ext>
            </a:extLst>
          </p:cNvPr>
          <p:cNvSpPr txBox="1"/>
          <p:nvPr/>
        </p:nvSpPr>
        <p:spPr>
          <a:xfrm>
            <a:off x="7911756" y="4989335"/>
            <a:ext cx="4240080" cy="246221"/>
          </a:xfrm>
          <a:prstGeom prst="rect">
            <a:avLst/>
          </a:prstGeom>
          <a:noFill/>
        </p:spPr>
        <p:txBody>
          <a:bodyPr wrap="square" lIns="91440" tIns="45720" rIns="91440" bIns="45720" anchor="t">
            <a:spAutoFit/>
          </a:bodyPr>
          <a:lstStyle/>
          <a:p>
            <a:pPr algn="ctr"/>
            <a:r>
              <a:rPr lang="tr-TR" sz="1000" dirty="0">
                <a:solidFill>
                  <a:schemeClr val="accent1"/>
                </a:solidFill>
              </a:rPr>
              <a:t>Fonte: </a:t>
            </a:r>
            <a:r>
              <a:rPr lang="en-US" sz="1000" dirty="0">
                <a:solidFill>
                  <a:schemeClr val="accent1"/>
                </a:solidFill>
                <a:effectLst/>
                <a:ea typeface="Noto Sans"/>
                <a:cs typeface="Noto Sans"/>
              </a:rPr>
              <a:t>Componenti del modello Triple Helix </a:t>
            </a:r>
            <a:r>
              <a:rPr lang="tr-TR" sz="1000" dirty="0" err="1">
                <a:solidFill>
                  <a:schemeClr val="accent1"/>
                </a:solidFill>
                <a:effectLst/>
                <a:ea typeface="Noto Sans"/>
                <a:cs typeface="Noto Sans"/>
              </a:rPr>
              <a:t>di </a:t>
            </a:r>
            <a:r>
              <a:rPr lang="tr-TR" sz="1000" dirty="0">
                <a:solidFill>
                  <a:schemeClr val="accent1"/>
                </a:solidFill>
                <a:effectLst/>
                <a:ea typeface="Noto Sans"/>
                <a:cs typeface="Noto Sans"/>
              </a:rPr>
              <a:t>Triple </a:t>
            </a:r>
            <a:r>
              <a:rPr lang="tr-TR" sz="1000" dirty="0" err="1">
                <a:solidFill>
                  <a:schemeClr val="accent1"/>
                </a:solidFill>
                <a:effectLst/>
                <a:ea typeface="Noto Sans"/>
                <a:cs typeface="Noto Sans"/>
              </a:rPr>
              <a:t>Helix Nigeria</a:t>
            </a:r>
            <a:endParaRPr lang="tr-TR" sz="1000" dirty="0">
              <a:solidFill>
                <a:schemeClr val="accent1"/>
              </a:solidFill>
              <a:effectLst/>
              <a:ea typeface="Noto Sans"/>
              <a:cs typeface="Noto Sans"/>
            </a:endParaRPr>
          </a:p>
        </p:txBody>
      </p:sp>
      <p:pic>
        <p:nvPicPr>
          <p:cNvPr id="9" name="Resim 8" descr="metin, daire, ekran görüntüsü içeren bir resim&#10;&#10;Açıklama otomatik olarak oluşturuldu">
            <a:extLst>
              <a:ext uri="{FF2B5EF4-FFF2-40B4-BE49-F238E27FC236}">
                <a16:creationId xmlns:a16="http://schemas.microsoft.com/office/drawing/2014/main" id="{A895C0C2-DE43-84E2-3370-B3659BCB5851}"/>
              </a:ext>
            </a:extLst>
          </p:cNvPr>
          <p:cNvPicPr>
            <a:picLocks noChangeAspect="1"/>
          </p:cNvPicPr>
          <p:nvPr/>
        </p:nvPicPr>
        <p:blipFill>
          <a:blip r:embed="rId2">
            <a:extLst>
              <a:ext uri="{28A0092B-C50C-407E-A947-70E740481C1C}">
                <a14:useLocalDpi xmlns:a14="http://schemas.microsoft.com/office/drawing/2010/main" val="0"/>
              </a:ext>
            </a:extLst>
          </a:blip>
          <a:srcRect l="29889" t="1" b="20240"/>
          <a:stretch/>
        </p:blipFill>
        <p:spPr>
          <a:xfrm>
            <a:off x="7484853" y="-710155"/>
            <a:ext cx="8906833" cy="5699489"/>
          </a:xfrm>
          <a:prstGeom prst="rect">
            <a:avLst/>
          </a:prstGeom>
        </p:spPr>
      </p:pic>
    </p:spTree>
    <p:extLst>
      <p:ext uri="{BB962C8B-B14F-4D97-AF65-F5344CB8AC3E}">
        <p14:creationId xmlns:p14="http://schemas.microsoft.com/office/powerpoint/2010/main" val="2194382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42632-E2C3-6022-6C9A-3EDCDD0E3A1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86F5EBB-646D-943C-77DB-121142773468}"/>
              </a:ext>
            </a:extLst>
          </p:cNvPr>
          <p:cNvSpPr txBox="1"/>
          <p:nvPr/>
        </p:nvSpPr>
        <p:spPr>
          <a:xfrm>
            <a:off x="395091" y="158963"/>
            <a:ext cx="10892033" cy="954107"/>
          </a:xfrm>
          <a:prstGeom prst="rect">
            <a:avLst/>
          </a:prstGeom>
          <a:noFill/>
        </p:spPr>
        <p:txBody>
          <a:bodyPr wrap="square" lIns="91440" tIns="45720" rIns="91440" bIns="45720" anchor="t">
            <a:spAutoFit/>
          </a:bodyPr>
          <a:lstStyle/>
          <a:p>
            <a:r>
              <a:rPr lang="en-US" sz="2800" b="1" dirty="0">
                <a:solidFill>
                  <a:schemeClr val="accent3">
                    <a:lumMod val="75000"/>
                  </a:schemeClr>
                </a:solidFill>
                <a:ea typeface="Noto Sans"/>
                <a:cs typeface="Noto Sans"/>
              </a:rPr>
              <a:t>Lavoro di squadra per la crescita: </a:t>
            </a:r>
            <a:br>
              <a:rPr lang="en-US" sz="2800" b="1" dirty="0">
                <a:solidFill>
                  <a:schemeClr val="accent3">
                    <a:lumMod val="75000"/>
                  </a:schemeClr>
                </a:solidFill>
                <a:ea typeface="Noto Sans"/>
                <a:cs typeface="Noto Sans"/>
              </a:rPr>
            </a:br>
            <a:r>
              <a:rPr lang="en-US" sz="2800" b="1" dirty="0">
                <a:solidFill>
                  <a:schemeClr val="accent3">
                    <a:lumMod val="75000"/>
                  </a:schemeClr>
                </a:solidFill>
                <a:ea typeface="Noto Sans"/>
                <a:cs typeface="Noto Sans"/>
              </a:rPr>
              <a:t>Strumenti di collaborazione e lavoro di gruppo online</a:t>
            </a:r>
            <a:endParaRPr lang="en-US" sz="3400" b="1" dirty="0">
              <a:solidFill>
                <a:schemeClr val="accent3">
                  <a:lumMod val="75000"/>
                </a:schemeClr>
              </a:solidFill>
              <a:ea typeface="Noto Sans"/>
              <a:cs typeface="Noto Sans"/>
            </a:endParaRPr>
          </a:p>
        </p:txBody>
      </p:sp>
      <p:sp>
        <p:nvSpPr>
          <p:cNvPr id="6" name="Metin kutusu 5">
            <a:extLst>
              <a:ext uri="{FF2B5EF4-FFF2-40B4-BE49-F238E27FC236}">
                <a16:creationId xmlns:a16="http://schemas.microsoft.com/office/drawing/2014/main" id="{56A9C216-DAB6-03D7-27D5-E0EA225C1C44}"/>
              </a:ext>
            </a:extLst>
          </p:cNvPr>
          <p:cNvSpPr txBox="1"/>
          <p:nvPr/>
        </p:nvSpPr>
        <p:spPr>
          <a:xfrm>
            <a:off x="395091" y="1235600"/>
            <a:ext cx="7786884" cy="5539978"/>
          </a:xfrm>
          <a:prstGeom prst="rect">
            <a:avLst/>
          </a:prstGeom>
          <a:noFill/>
        </p:spPr>
        <p:txBody>
          <a:bodyPr wrap="square">
            <a:spAutoFit/>
          </a:bodyPr>
          <a:lstStyle/>
          <a:p>
            <a:pPr algn="just"/>
            <a:r>
              <a:rPr lang="en-US" sz="1600" b="1" dirty="0">
                <a:solidFill>
                  <a:schemeClr val="bg1"/>
                </a:solidFill>
                <a:ea typeface="Noto Sans" panose="020B0502040504020204" pitchFamily="34" charset="0"/>
                <a:cs typeface="Noto Sans" panose="020B0502040504020204" pitchFamily="34" charset="0"/>
              </a:rPr>
              <a:t>Caso 1: SLACK </a:t>
            </a:r>
            <a:endParaRPr lang="en-US" sz="1600" dirty="0">
              <a:solidFill>
                <a:schemeClr val="accent1"/>
              </a:solidFill>
              <a:ea typeface="Noto Sans" panose="020B0502040504020204" pitchFamily="34" charset="0"/>
              <a:cs typeface="Noto Sans" panose="020B0502040504020204" pitchFamily="34" charset="0"/>
            </a:endParaRPr>
          </a:p>
          <a:p>
            <a:pPr algn="just"/>
            <a:r>
              <a:rPr lang="en-US" sz="1600" dirty="0">
                <a:solidFill>
                  <a:schemeClr val="accent1"/>
                </a:solidFill>
                <a:ea typeface="Noto Sans" panose="020B0502040504020204" pitchFamily="34" charset="0"/>
                <a:cs typeface="Noto Sans" panose="020B0502040504020204" pitchFamily="34" charset="0"/>
              </a:rPr>
              <a:t>Slack è uno strumento di collaborazione digitale basato sul cloud. Questo strumento consente ai team remoti di comunicare istantaneamente tra loro tramite voce, video e/o messaggistica. Può integrarsi con molte piattaforme di collaborazione diverse, come Trello, Dropbox e Google Drive. Con la sua interfaccia facile da usare e le sue funzioni versatili, è una piattaforma di collaborazione molto utile per i lavoratori remoti. Ha opzioni gratuite e pro (a pagamento). I team remoti possono utilizzare Slack in modo efficace per i seguenti scopi:</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Comunicazione di gruppo (voce, video, messaggistica)</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Condivisione di dati e file</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Riunioni online</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Archiviazione</a:t>
            </a:r>
          </a:p>
          <a:p>
            <a:pPr algn="just"/>
            <a:r>
              <a:rPr lang="en-US" sz="1600" dirty="0">
                <a:solidFill>
                  <a:schemeClr val="accent1"/>
                </a:solidFill>
                <a:ea typeface="Noto Sans" panose="020B0502040504020204" pitchFamily="34" charset="0"/>
                <a:cs typeface="Noto Sans" panose="020B0502040504020204" pitchFamily="34" charset="0"/>
              </a:rPr>
              <a:t>Grazie a queste caratteristiche, Slack consente ai team remoti di lavorare insieme come se si trovassero in un ufficio</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Possibilità di incontri online con i colleghi</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Collaborazione online con i colleghi, gestione e completamento congiunto del progetto</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Ricevere supporto lavorativo e motivazione online da parte dei colleghi, Supporto alla visualizzazione e collaborazione sulla progettazione di prodotti-servizi online</a:t>
            </a:r>
          </a:p>
          <a:p>
            <a:pPr algn="just"/>
            <a:endParaRPr lang="en-US"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9B102B2-BB17-7345-6A8F-C357C6C1D9A2}"/>
              </a:ext>
            </a:extLst>
          </p:cNvPr>
          <p:cNvSpPr/>
          <p:nvPr/>
        </p:nvSpPr>
        <p:spPr>
          <a:xfrm>
            <a:off x="8756211" y="2035856"/>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0" i="0" dirty="0">
                <a:solidFill>
                  <a:srgbClr val="131313"/>
                </a:solidFill>
                <a:effectLst/>
              </a:rPr>
              <a:t>In questo video, imparerete a usare Slack per le piccole imprese per gestire le attività e i progetti quotidiani.</a:t>
            </a:r>
            <a:endParaRPr lang="en-GB" sz="1200" dirty="0">
              <a:solidFill>
                <a:schemeClr val="accent1"/>
              </a:solidFill>
            </a:endParaRPr>
          </a:p>
        </p:txBody>
      </p:sp>
      <p:sp>
        <p:nvSpPr>
          <p:cNvPr id="4" name="Freccia in giù 2">
            <a:extLst>
              <a:ext uri="{FF2B5EF4-FFF2-40B4-BE49-F238E27FC236}">
                <a16:creationId xmlns:a16="http://schemas.microsoft.com/office/drawing/2014/main" id="{A611AA24-BE5B-8419-061C-B22D7C2CBB89}"/>
              </a:ext>
            </a:extLst>
          </p:cNvPr>
          <p:cNvSpPr/>
          <p:nvPr/>
        </p:nvSpPr>
        <p:spPr>
          <a:xfrm>
            <a:off x="9996662" y="3044253"/>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dirty="0"/>
          </a:p>
        </p:txBody>
      </p:sp>
      <p:pic>
        <p:nvPicPr>
          <p:cNvPr id="7" name="Online Media 6" title="Slack Demo 2024 for Small Business - Communication &amp; Project Management">
            <a:hlinkClick r:id="" action="ppaction://media"/>
            <a:extLst>
              <a:ext uri="{FF2B5EF4-FFF2-40B4-BE49-F238E27FC236}">
                <a16:creationId xmlns:a16="http://schemas.microsoft.com/office/drawing/2014/main" id="{8922925F-D57E-DB47-75A1-F7E0CCC64855}"/>
              </a:ext>
            </a:extLst>
          </p:cNvPr>
          <p:cNvPicPr>
            <a:picLocks noRot="1" noChangeAspect="1"/>
          </p:cNvPicPr>
          <p:nvPr>
            <a:videoFile r:link="rId1"/>
          </p:nvPr>
        </p:nvPicPr>
        <p:blipFill>
          <a:blip r:embed="rId3"/>
          <a:stretch>
            <a:fillRect/>
          </a:stretch>
        </p:blipFill>
        <p:spPr>
          <a:xfrm>
            <a:off x="8388721" y="3490878"/>
            <a:ext cx="3826043" cy="2161719"/>
          </a:xfrm>
          <a:prstGeom prst="rect">
            <a:avLst/>
          </a:prstGeom>
        </p:spPr>
      </p:pic>
      <p:sp>
        <p:nvSpPr>
          <p:cNvPr id="9" name="TextBox 8">
            <a:extLst>
              <a:ext uri="{FF2B5EF4-FFF2-40B4-BE49-F238E27FC236}">
                <a16:creationId xmlns:a16="http://schemas.microsoft.com/office/drawing/2014/main" id="{1EF28CAC-C7BC-D7CB-E2C0-C878F9A21013}"/>
              </a:ext>
            </a:extLst>
          </p:cNvPr>
          <p:cNvSpPr txBox="1"/>
          <p:nvPr/>
        </p:nvSpPr>
        <p:spPr>
          <a:xfrm>
            <a:off x="8346498" y="5694144"/>
            <a:ext cx="4241929" cy="400110"/>
          </a:xfrm>
          <a:prstGeom prst="rect">
            <a:avLst/>
          </a:prstGeom>
          <a:noFill/>
        </p:spPr>
        <p:txBody>
          <a:bodyPr wrap="square" rtlCol="0">
            <a:spAutoFit/>
          </a:bodyPr>
          <a:lstStyle/>
          <a:p>
            <a:r>
              <a:rPr lang="en-US" sz="1000" dirty="0">
                <a:solidFill>
                  <a:schemeClr val="accent1"/>
                </a:solidFill>
              </a:rPr>
              <a:t>Fonte: Slack Demo 2024 per le piccole imprese - Comunicazione e gestione dei progetti di The Social Guide</a:t>
            </a:r>
            <a:endParaRPr lang="en-SI" sz="1000" dirty="0">
              <a:solidFill>
                <a:schemeClr val="accent1"/>
              </a:solidFill>
            </a:endParaRPr>
          </a:p>
        </p:txBody>
      </p:sp>
    </p:spTree>
    <p:extLst>
      <p:ext uri="{BB962C8B-B14F-4D97-AF65-F5344CB8AC3E}">
        <p14:creationId xmlns:p14="http://schemas.microsoft.com/office/powerpoint/2010/main" val="38072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A0C69-38EB-F628-C0B9-115FE555DB01}"/>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9301C758-FB94-9295-51BA-36063FB9F245}"/>
              </a:ext>
            </a:extLst>
          </p:cNvPr>
          <p:cNvSpPr txBox="1"/>
          <p:nvPr/>
        </p:nvSpPr>
        <p:spPr>
          <a:xfrm>
            <a:off x="571352" y="397731"/>
            <a:ext cx="10672381" cy="3561681"/>
          </a:xfrm>
          <a:prstGeom prst="rect">
            <a:avLst/>
          </a:prstGeom>
          <a:noFill/>
        </p:spPr>
        <p:txBody>
          <a:bodyPr wrap="square">
            <a:spAutoFit/>
          </a:bodyPr>
          <a:lstStyle/>
          <a:p>
            <a:pPr algn="just">
              <a:spcBef>
                <a:spcPts val="600"/>
              </a:spcBef>
              <a:spcAft>
                <a:spcPts val="600"/>
              </a:spcAft>
            </a:pPr>
            <a:r>
              <a:rPr lang="en-US" sz="1600" b="1" dirty="0">
                <a:solidFill>
                  <a:schemeClr val="bg1"/>
                </a:solidFill>
                <a:ea typeface="Noto Sans" panose="020B0502040504020204" pitchFamily="34" charset="0"/>
                <a:cs typeface="Noto Sans" panose="020B0502040504020204" pitchFamily="34" charset="0"/>
              </a:rPr>
              <a:t>Caso 2: TRELLO</a:t>
            </a:r>
            <a:endParaRPr lang="en-US" sz="1600" dirty="0">
              <a:solidFill>
                <a:schemeClr val="bg1"/>
              </a:solidFill>
              <a:ea typeface="Noto Sans" panose="020B0502040504020204" pitchFamily="34" charset="0"/>
              <a:cs typeface="Noto Sans" panose="020B0502040504020204" pitchFamily="34" charset="0"/>
            </a:endParaRPr>
          </a:p>
          <a:p>
            <a:pPr algn="just">
              <a:spcBef>
                <a:spcPts val="600"/>
              </a:spcBef>
              <a:spcAft>
                <a:spcPts val="600"/>
              </a:spcAft>
            </a:pPr>
            <a:r>
              <a:rPr lang="en-US" sz="1600" dirty="0">
                <a:solidFill>
                  <a:schemeClr val="accent1"/>
                </a:solidFill>
                <a:ea typeface="Noto Sans" panose="020B0502040504020204" pitchFamily="34" charset="0"/>
                <a:cs typeface="Noto Sans" panose="020B0502040504020204" pitchFamily="34" charset="0"/>
              </a:rPr>
              <a:t>Trello è una piattaforma di collaborazione online basata sul cloud. È uno strumento efficiente per i team che vogliono superare le sfide della condivisione e della gestione dei compiti mentre lavorano in remoto. Indipendentemente dal progetto, dal flusso di lavoro o dal tipo di team, Trello può aiutarvi a mantenere l'organizzazione. Offre sia opzioni gratuite che pro (a pagamento). I team remoti possono utilizzare efficacemente Trello per i seguenti scopi:</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Creare un elenco di cose da fare per organizzare le attività online,</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Pianificazione di progetti e attività,</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Tracciamento della distribuzione dei compiti del team.</a:t>
            </a:r>
          </a:p>
          <a:p>
            <a:pPr algn="just">
              <a:spcBef>
                <a:spcPts val="600"/>
              </a:spcBef>
              <a:spcAft>
                <a:spcPts val="600"/>
              </a:spcAft>
            </a:pPr>
            <a:r>
              <a:rPr lang="en-US" sz="1600" dirty="0">
                <a:solidFill>
                  <a:schemeClr val="accent1"/>
                </a:solidFill>
                <a:ea typeface="Noto Sans" panose="020B0502040504020204" pitchFamily="34" charset="0"/>
                <a:cs typeface="Noto Sans" panose="020B0502040504020204" pitchFamily="34" charset="0"/>
              </a:rPr>
              <a:t>Grazie a queste caratteristiche, Trello consente ai team remoti di lavorare insieme come se fossero in un ufficio.</a:t>
            </a:r>
          </a:p>
          <a:p>
            <a:pPr algn="just">
              <a:lnSpc>
                <a:spcPct val="150000"/>
              </a:lnSpc>
              <a:spcBef>
                <a:spcPts val="600"/>
              </a:spcBef>
              <a:spcAft>
                <a:spcPts val="600"/>
              </a:spcAft>
            </a:pP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84592A5-71B7-813B-D0F2-725624361545}"/>
              </a:ext>
            </a:extLst>
          </p:cNvPr>
          <p:cNvSpPr/>
          <p:nvPr/>
        </p:nvSpPr>
        <p:spPr>
          <a:xfrm>
            <a:off x="1432965" y="3733301"/>
            <a:ext cx="4262567" cy="250124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200" b="0" i="0" dirty="0">
                <a:solidFill>
                  <a:srgbClr val="131313"/>
                </a:solidFill>
                <a:effectLst/>
              </a:rPr>
              <a:t>In questo video, imparerete le basi dell'area di lavoro di Trello, una casa per tutte le vostre schede su cui potete anche collaborare con altri. </a:t>
            </a:r>
          </a:p>
          <a:p>
            <a:pPr algn="ctr"/>
            <a:endParaRPr lang="en-US" sz="1200" b="0" i="0" dirty="0">
              <a:solidFill>
                <a:srgbClr val="131313"/>
              </a:solidFill>
              <a:effectLst/>
            </a:endParaRPr>
          </a:p>
          <a:p>
            <a:r>
              <a:rPr lang="en-US" sz="1200" b="0" i="0" dirty="0">
                <a:solidFill>
                  <a:srgbClr val="131313"/>
                </a:solidFill>
                <a:effectLst/>
              </a:rPr>
              <a:t>Successivamente, si creerà la propria bacheca, che è un contenitore di attività. Questa scheda è un cruscotto personale per tutte le attività principali. </a:t>
            </a:r>
          </a:p>
          <a:p>
            <a:endParaRPr lang="en-US" sz="1200" dirty="0">
              <a:solidFill>
                <a:srgbClr val="131313"/>
              </a:solidFill>
            </a:endParaRPr>
          </a:p>
          <a:p>
            <a:r>
              <a:rPr lang="en-US" sz="1200" b="0" i="0" dirty="0">
                <a:solidFill>
                  <a:srgbClr val="131313"/>
                </a:solidFill>
                <a:effectLst/>
              </a:rPr>
              <a:t>Quindi, esplorerete il sistema To Do-Doing-Done già integrato in Trello e poi lo migliorerete con alcune modifiche chiave. Aggiungerete e gestirete carte nella lavagna per rappresentare i vostri compiti e i vostri obiettivi.</a:t>
            </a:r>
            <a:endParaRPr lang="en-GB" sz="1200" dirty="0">
              <a:solidFill>
                <a:schemeClr val="accent1"/>
              </a:solidFill>
            </a:endParaRPr>
          </a:p>
        </p:txBody>
      </p:sp>
      <p:sp>
        <p:nvSpPr>
          <p:cNvPr id="4" name="Freccia in giù 2">
            <a:extLst>
              <a:ext uri="{FF2B5EF4-FFF2-40B4-BE49-F238E27FC236}">
                <a16:creationId xmlns:a16="http://schemas.microsoft.com/office/drawing/2014/main" id="{9C786392-7D4A-4120-BBF3-810960604DF5}"/>
              </a:ext>
            </a:extLst>
          </p:cNvPr>
          <p:cNvSpPr/>
          <p:nvPr/>
        </p:nvSpPr>
        <p:spPr>
          <a:xfrm rot="16200000">
            <a:off x="5804968" y="472219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5" name="Online Media 4" title="Trello Tutorial in Ten Minutes (How to Use Trello to Get Your Life Together)">
            <a:hlinkClick r:id="" action="ppaction://media"/>
            <a:extLst>
              <a:ext uri="{FF2B5EF4-FFF2-40B4-BE49-F238E27FC236}">
                <a16:creationId xmlns:a16="http://schemas.microsoft.com/office/drawing/2014/main" id="{05F7A2A1-6EED-70BF-F72A-4F3092FAACB8}"/>
              </a:ext>
            </a:extLst>
          </p:cNvPr>
          <p:cNvPicPr>
            <a:picLocks noRot="1" noChangeAspect="1"/>
          </p:cNvPicPr>
          <p:nvPr>
            <a:videoFile r:link="rId1"/>
          </p:nvPr>
        </p:nvPicPr>
        <p:blipFill>
          <a:blip r:embed="rId4"/>
          <a:stretch>
            <a:fillRect/>
          </a:stretch>
        </p:blipFill>
        <p:spPr>
          <a:xfrm>
            <a:off x="6199970" y="3741808"/>
            <a:ext cx="4041830" cy="2283640"/>
          </a:xfrm>
          <a:prstGeom prst="rect">
            <a:avLst/>
          </a:prstGeom>
        </p:spPr>
      </p:pic>
      <p:sp>
        <p:nvSpPr>
          <p:cNvPr id="7" name="TextBox 6">
            <a:extLst>
              <a:ext uri="{FF2B5EF4-FFF2-40B4-BE49-F238E27FC236}">
                <a16:creationId xmlns:a16="http://schemas.microsoft.com/office/drawing/2014/main" id="{CFDCBF16-29E4-EB80-E5DE-12224DCA3529}"/>
              </a:ext>
            </a:extLst>
          </p:cNvPr>
          <p:cNvSpPr txBox="1"/>
          <p:nvPr/>
        </p:nvSpPr>
        <p:spPr>
          <a:xfrm>
            <a:off x="6199970" y="6060159"/>
            <a:ext cx="4241929" cy="400110"/>
          </a:xfrm>
          <a:prstGeom prst="rect">
            <a:avLst/>
          </a:prstGeom>
          <a:noFill/>
        </p:spPr>
        <p:txBody>
          <a:bodyPr wrap="square" rtlCol="0">
            <a:spAutoFit/>
          </a:bodyPr>
          <a:lstStyle/>
          <a:p>
            <a:r>
              <a:rPr lang="en-US" sz="1000" dirty="0">
                <a:solidFill>
                  <a:schemeClr val="accent1"/>
                </a:solidFill>
              </a:rPr>
              <a:t>Fonte: Tutorial su Trello in dieci minuti (Come usare Trello per mettere insieme la tua vita) di Kevin </a:t>
            </a:r>
            <a:r>
              <a:rPr lang="en-US" sz="1000" dirty="0" err="1">
                <a:solidFill>
                  <a:schemeClr val="accent1"/>
                </a:solidFill>
              </a:rPr>
              <a:t>Stratver</a:t>
            </a:r>
            <a:endParaRPr lang="en-SI" sz="1000" dirty="0">
              <a:solidFill>
                <a:schemeClr val="accent1"/>
              </a:solidFill>
            </a:endParaRPr>
          </a:p>
        </p:txBody>
      </p:sp>
    </p:spTree>
    <p:extLst>
      <p:ext uri="{BB962C8B-B14F-4D97-AF65-F5344CB8AC3E}">
        <p14:creationId xmlns:p14="http://schemas.microsoft.com/office/powerpoint/2010/main" val="428014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rmAutofit/>
          </a:bodyPr>
          <a:lstStyle/>
          <a:p>
            <a:r>
              <a:rPr lang="en-US" sz="3400" b="1" dirty="0"/>
              <a:t>1°: </a:t>
            </a:r>
            <a:r>
              <a:rPr lang="tr-TR" sz="3400" b="1" dirty="0"/>
              <a:t>Strategie di negoziazione per il </a:t>
            </a:r>
            <a:r>
              <a:rPr lang="en-US" sz="3400" b="1" dirty="0"/>
              <a:t>successo </a:t>
            </a:r>
            <a:r>
              <a:rPr lang="tr-TR" sz="3400" b="1" dirty="0"/>
              <a:t>aziendale</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425667"/>
            <a:ext cx="10610461" cy="459165"/>
          </a:xfrm>
          <a:prstGeom prst="rect">
            <a:avLst/>
          </a:prstGeom>
          <a:noFill/>
        </p:spPr>
        <p:txBody>
          <a:bodyPr wrap="square" rtlCol="0">
            <a:spAutoFit/>
          </a:bodyPr>
          <a:lstStyle/>
          <a:p>
            <a:pPr>
              <a:lnSpc>
                <a:spcPct val="150000"/>
              </a:lnSpc>
            </a:pPr>
            <a:r>
              <a:rPr lang="en-US" b="1" dirty="0">
                <a:solidFill>
                  <a:schemeClr val="bg1"/>
                </a:solidFill>
              </a:rPr>
              <a:t>Introduzione</a:t>
            </a:r>
            <a:endParaRPr lang="en-US" sz="2000" b="1" dirty="0">
              <a:solidFill>
                <a:schemeClr val="accent3"/>
              </a:solidFill>
            </a:endParaRP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53E3B81F-3FEE-310F-5DF4-A456E257BC60}"/>
              </a:ext>
            </a:extLst>
          </p:cNvPr>
          <p:cNvSpPr txBox="1"/>
          <p:nvPr/>
        </p:nvSpPr>
        <p:spPr>
          <a:xfrm>
            <a:off x="356936" y="2016013"/>
            <a:ext cx="8607978" cy="2462213"/>
          </a:xfrm>
          <a:prstGeom prst="rect">
            <a:avLst/>
          </a:prstGeom>
          <a:noFill/>
        </p:spPr>
        <p:txBody>
          <a:bodyPr wrap="square" lIns="91440" tIns="45720" rIns="91440" bIns="45720" anchor="t">
            <a:spAutoFit/>
          </a:bodyPr>
          <a:lstStyle/>
          <a:p>
            <a:pPr algn="just">
              <a:spcBef>
                <a:spcPts val="600"/>
              </a:spcBef>
              <a:spcAft>
                <a:spcPts val="600"/>
              </a:spcAft>
            </a:pPr>
            <a:r>
              <a:rPr lang="en-US" sz="1600" dirty="0">
                <a:solidFill>
                  <a:schemeClr val="accent1"/>
                </a:solidFill>
              </a:rPr>
              <a:t>Questa sezione introduce le competenze e le strategie essenziali per raggiungere il successo aziendale attraverso una negoziazione efficace. Copre i principi fondamentali della negoziazione, concentrandosi su tecniche pratiche che possono essere applicate direttamente a scenari aziendali reali. </a:t>
            </a:r>
            <a:endParaRPr lang="tr-TR" sz="1600" dirty="0">
              <a:solidFill>
                <a:schemeClr val="accent1"/>
              </a:solidFill>
            </a:endParaRPr>
          </a:p>
          <a:p>
            <a:pPr algn="just">
              <a:spcBef>
                <a:spcPts val="600"/>
              </a:spcBef>
              <a:spcAft>
                <a:spcPts val="600"/>
              </a:spcAft>
            </a:pPr>
            <a:r>
              <a:rPr lang="en-US" sz="1600" dirty="0">
                <a:solidFill>
                  <a:schemeClr val="accent1"/>
                </a:solidFill>
              </a:rPr>
              <a:t>Il docente potrà capire come affrontare le trattative in modo strategico, imparare le tattiche per gestire le discussioni e i conflitti e diventare abile nel creare accordi reciprocamente vantaggiosi. Una delle componenti centrali di questa sezione è lo sviluppo del modello BATNA (Best Alternative to a Negotiated Agreement), un concetto cruciale nella teoria della negoziazione. Imparerete a identificare e a rafforzare le vostre alternative, per poter negoziare da una posizione di fiducia e di forza. </a:t>
            </a:r>
            <a:endParaRPr lang="en-US" sz="1600" u="sng" dirty="0">
              <a:solidFill>
                <a:schemeClr val="accent1"/>
              </a:solidFill>
              <a:highlight>
                <a:srgbClr val="FFFF00"/>
              </a:highlight>
            </a:endParaRPr>
          </a:p>
        </p:txBody>
      </p:sp>
      <p:pic>
        <p:nvPicPr>
          <p:cNvPr id="7" name="Resim 6" descr="sanat, origami içeren bir resim&#10;&#10;Açıklama otomatik olarak oluşturuldu">
            <a:extLst>
              <a:ext uri="{FF2B5EF4-FFF2-40B4-BE49-F238E27FC236}">
                <a16:creationId xmlns:a16="http://schemas.microsoft.com/office/drawing/2014/main" id="{5FD5DE1D-8C7B-399F-327D-5AD9C3AD3C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415" y="2128741"/>
            <a:ext cx="8407573" cy="4729259"/>
          </a:xfrm>
          <a:prstGeom prst="rect">
            <a:avLst/>
          </a:prstGeom>
        </p:spPr>
      </p:pic>
      <p:sp>
        <p:nvSpPr>
          <p:cNvPr id="9" name="Metin kutusu 8">
            <a:extLst>
              <a:ext uri="{FF2B5EF4-FFF2-40B4-BE49-F238E27FC236}">
                <a16:creationId xmlns:a16="http://schemas.microsoft.com/office/drawing/2014/main" id="{D9793032-BD9B-DF29-685F-53FE15FF9FC2}"/>
              </a:ext>
            </a:extLst>
          </p:cNvPr>
          <p:cNvSpPr txBox="1"/>
          <p:nvPr/>
        </p:nvSpPr>
        <p:spPr>
          <a:xfrm>
            <a:off x="7703740" y="6349810"/>
            <a:ext cx="4818017"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acquistata da Istockphoto.com</a:t>
            </a:r>
          </a:p>
        </p:txBody>
      </p:sp>
    </p:spTree>
    <p:extLst>
      <p:ext uri="{BB962C8B-B14F-4D97-AF65-F5344CB8AC3E}">
        <p14:creationId xmlns:p14="http://schemas.microsoft.com/office/powerpoint/2010/main" val="469763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80A2-02F1-7835-290B-1CF882EF695A}"/>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B218F0BF-FDD8-F85C-79C8-5DBC86AF8057}"/>
              </a:ext>
            </a:extLst>
          </p:cNvPr>
          <p:cNvSpPr txBox="1"/>
          <p:nvPr/>
        </p:nvSpPr>
        <p:spPr>
          <a:xfrm>
            <a:off x="298301" y="631622"/>
            <a:ext cx="11026385" cy="2616101"/>
          </a:xfrm>
          <a:prstGeom prst="rect">
            <a:avLst/>
          </a:prstGeom>
          <a:noFill/>
        </p:spPr>
        <p:txBody>
          <a:bodyPr wrap="square" lIns="91440" tIns="45720" rIns="91440" bIns="45720" anchor="t">
            <a:spAutoFit/>
          </a:bodyPr>
          <a:lstStyle/>
          <a:p>
            <a:pPr algn="just">
              <a:spcBef>
                <a:spcPts val="600"/>
              </a:spcBef>
              <a:spcAft>
                <a:spcPts val="600"/>
              </a:spcAft>
            </a:pPr>
            <a:r>
              <a:rPr lang="en-US" sz="1600" b="1" dirty="0">
                <a:solidFill>
                  <a:schemeClr val="bg1"/>
                </a:solidFill>
                <a:ea typeface="Noto Sans"/>
                <a:cs typeface="Noto Sans"/>
              </a:rPr>
              <a:t>Caso 3: Amico del tempo del mondo </a:t>
            </a:r>
          </a:p>
          <a:p>
            <a:pPr algn="just">
              <a:spcBef>
                <a:spcPts val="600"/>
              </a:spcBef>
              <a:spcAft>
                <a:spcPts val="600"/>
              </a:spcAft>
            </a:pPr>
            <a:r>
              <a:rPr lang="en-US" sz="1600" dirty="0">
                <a:solidFill>
                  <a:schemeClr val="accent1"/>
                </a:solidFill>
                <a:ea typeface="Noto Sans"/>
                <a:cs typeface="Noto Sans"/>
              </a:rPr>
              <a:t>Questo </a:t>
            </a:r>
            <a:r>
              <a:rPr lang="tr-TR" sz="1600" dirty="0" err="1">
                <a:solidFill>
                  <a:schemeClr val="accent1"/>
                </a:solidFill>
                <a:ea typeface="Noto Sans"/>
                <a:cs typeface="Noto Sans"/>
              </a:rPr>
              <a:t>strumento </a:t>
            </a:r>
            <a:r>
              <a:rPr lang="en-US" sz="1600" dirty="0">
                <a:solidFill>
                  <a:schemeClr val="accent1"/>
                </a:solidFill>
                <a:ea typeface="Noto Sans"/>
                <a:cs typeface="Noto Sans"/>
              </a:rPr>
              <a:t>è utile per i team remoti che lavorano in paesi diversi. Con il lavoro a distanza, il lavoro indipendente dal tempo e dal luogo è diventato più importante. Inoltre, lavorare con clienti geograficamente distanti è diventato più comune che mai. Uno dei problemi con cui si scontrano i team remoti (di paesi diversi) è quello della differenza di fuso orario nelle ore di riunione. A volte, un cambiamento dei fusi orari dei paesi può anche portare a uno spostamento degli orari delle riunioni pianificate senza che ci si accorga di nulla. È qui che entra in gioco World Time Buddy come soluzione a questo problema.</a:t>
            </a:r>
          </a:p>
          <a:p>
            <a:pPr algn="just">
              <a:spcBef>
                <a:spcPts val="600"/>
              </a:spcBef>
              <a:spcAft>
                <a:spcPts val="600"/>
              </a:spcAft>
            </a:pPr>
            <a:r>
              <a:rPr lang="en-US" sz="1600" dirty="0">
                <a:solidFill>
                  <a:schemeClr val="accent1"/>
                </a:solidFill>
                <a:ea typeface="Noto Sans"/>
                <a:cs typeface="Noto Sans"/>
              </a:rPr>
              <a:t>Un design accuratamente studiato consente di confrontare senza problemi più fusi orari con una sola occhiata, di pianificare teleconferenze, webinar, telefonate internazionali e riunioni via web. Aiuta anche a gestire i viaggi d'affari e a monitorare gli orari di mercato.</a:t>
            </a:r>
            <a:endParaRPr lang="en-US" sz="1600" dirty="0">
              <a:solidFill>
                <a:schemeClr val="accent1"/>
              </a:solidFill>
              <a:latin typeface="Noto Sans"/>
              <a:ea typeface="Noto Sans"/>
              <a:cs typeface="Noto Sans"/>
            </a:endParaRPr>
          </a:p>
        </p:txBody>
      </p:sp>
      <p:sp>
        <p:nvSpPr>
          <p:cNvPr id="2" name="Rettangolo con angoli arrotondati 12">
            <a:extLst>
              <a:ext uri="{FF2B5EF4-FFF2-40B4-BE49-F238E27FC236}">
                <a16:creationId xmlns:a16="http://schemas.microsoft.com/office/drawing/2014/main" id="{B5952D1D-A8C9-B49E-A1AF-DA3974797613}"/>
              </a:ext>
            </a:extLst>
          </p:cNvPr>
          <p:cNvSpPr/>
          <p:nvPr/>
        </p:nvSpPr>
        <p:spPr>
          <a:xfrm>
            <a:off x="2777607" y="4169618"/>
            <a:ext cx="3033886" cy="118298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0" i="0" dirty="0">
                <a:solidFill>
                  <a:srgbClr val="131313"/>
                </a:solidFill>
                <a:effectLst/>
              </a:rPr>
              <a:t>In questo video imparerete a usare lo strumento World Time Buddy per vedere esattamente che giorno e ora sono in un altro Paese. </a:t>
            </a:r>
            <a:endParaRPr lang="en-GB" sz="1200" dirty="0">
              <a:solidFill>
                <a:schemeClr val="accent1"/>
              </a:solidFill>
            </a:endParaRPr>
          </a:p>
        </p:txBody>
      </p:sp>
      <p:sp>
        <p:nvSpPr>
          <p:cNvPr id="3" name="Freccia in giù 2">
            <a:extLst>
              <a:ext uri="{FF2B5EF4-FFF2-40B4-BE49-F238E27FC236}">
                <a16:creationId xmlns:a16="http://schemas.microsoft.com/office/drawing/2014/main" id="{100E9790-99F7-7B65-3118-D7FA046B7FC0}"/>
              </a:ext>
            </a:extLst>
          </p:cNvPr>
          <p:cNvSpPr/>
          <p:nvPr/>
        </p:nvSpPr>
        <p:spPr>
          <a:xfrm rot="16200000">
            <a:off x="5953217" y="4581384"/>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TextBox 6">
            <a:extLst>
              <a:ext uri="{FF2B5EF4-FFF2-40B4-BE49-F238E27FC236}">
                <a16:creationId xmlns:a16="http://schemas.microsoft.com/office/drawing/2014/main" id="{4E17CA90-BFF0-969A-491C-788DE62004F7}"/>
              </a:ext>
            </a:extLst>
          </p:cNvPr>
          <p:cNvSpPr txBox="1"/>
          <p:nvPr/>
        </p:nvSpPr>
        <p:spPr>
          <a:xfrm>
            <a:off x="6481620" y="6151382"/>
            <a:ext cx="6096000" cy="246221"/>
          </a:xfrm>
          <a:prstGeom prst="rect">
            <a:avLst/>
          </a:prstGeom>
          <a:noFill/>
        </p:spPr>
        <p:txBody>
          <a:bodyPr wrap="square">
            <a:spAutoFit/>
          </a:bodyPr>
          <a:lstStyle/>
          <a:p>
            <a:r>
              <a:rPr lang="en-US" sz="1000" dirty="0">
                <a:solidFill>
                  <a:schemeClr val="accent1"/>
                </a:solidFill>
              </a:rPr>
              <a:t>Fonte: World Time Buddy di Marsha Sortino</a:t>
            </a:r>
          </a:p>
        </p:txBody>
      </p:sp>
      <p:pic>
        <p:nvPicPr>
          <p:cNvPr id="8" name="Online Media 7" title="World Time Buddy">
            <a:hlinkClick r:id="" action="ppaction://media"/>
            <a:extLst>
              <a:ext uri="{FF2B5EF4-FFF2-40B4-BE49-F238E27FC236}">
                <a16:creationId xmlns:a16="http://schemas.microsoft.com/office/drawing/2014/main" id="{3AF59E6F-A70F-86F2-CC2D-F49071B0FEA2}"/>
              </a:ext>
            </a:extLst>
          </p:cNvPr>
          <p:cNvPicPr>
            <a:picLocks noRot="1" noChangeAspect="1"/>
          </p:cNvPicPr>
          <p:nvPr>
            <a:videoFile r:link="rId1"/>
          </p:nvPr>
        </p:nvPicPr>
        <p:blipFill>
          <a:blip r:embed="rId3"/>
          <a:stretch>
            <a:fillRect/>
          </a:stretch>
        </p:blipFill>
        <p:spPr>
          <a:xfrm>
            <a:off x="6481620" y="3433149"/>
            <a:ext cx="4700730" cy="2655918"/>
          </a:xfrm>
          <a:prstGeom prst="rect">
            <a:avLst/>
          </a:prstGeom>
        </p:spPr>
      </p:pic>
    </p:spTree>
    <p:extLst>
      <p:ext uri="{BB962C8B-B14F-4D97-AF65-F5344CB8AC3E}">
        <p14:creationId xmlns:p14="http://schemas.microsoft.com/office/powerpoint/2010/main" val="353864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AB3EC40-FBC2-6BFF-CD31-D0C66DF9969A}"/>
              </a:ext>
            </a:extLst>
          </p:cNvPr>
          <p:cNvSpPr>
            <a:spLocks noGrp="1"/>
          </p:cNvSpPr>
          <p:nvPr>
            <p:ph idx="1"/>
          </p:nvPr>
        </p:nvSpPr>
        <p:spPr>
          <a:xfrm>
            <a:off x="179917" y="1668635"/>
            <a:ext cx="11392039" cy="4221542"/>
          </a:xfrm>
        </p:spPr>
        <p:txBody>
          <a:bodyPr vert="horz" lIns="91440" tIns="45720" rIns="91440" bIns="45720" rtlCol="0" anchor="t">
            <a:noAutofit/>
          </a:bodyPr>
          <a:lstStyle/>
          <a:p>
            <a:pPr marL="0" indent="0" algn="just">
              <a:lnSpc>
                <a:spcPct val="150000"/>
              </a:lnSpc>
              <a:buNone/>
            </a:pPr>
            <a:r>
              <a:rPr lang="it-IT" sz="1600" dirty="0"/>
              <a:t>Breve descrizione </a:t>
            </a:r>
          </a:p>
          <a:p>
            <a:pPr marL="0" indent="0" algn="just">
              <a:lnSpc>
                <a:spcPct val="100000"/>
              </a:lnSpc>
              <a:buNone/>
            </a:pPr>
            <a:r>
              <a:rPr lang="en-US" sz="1600" dirty="0">
                <a:hlinkClick r:id="rId3">
                  <a:extLst>
                    <a:ext uri="{A12FA001-AC4F-418D-AE19-62706E023703}">
                      <ahyp:hlinkClr xmlns:ahyp="http://schemas.microsoft.com/office/drawing/2018/hyperlinkcolor" val="tx"/>
                    </a:ext>
                  </a:extLst>
                </a:hlinkClick>
              </a:rPr>
              <a:t>ChatGPT-4 </a:t>
            </a:r>
            <a:r>
              <a:rPr lang="en-US" sz="1600" b="0" dirty="0">
                <a:solidFill>
                  <a:schemeClr val="accent1"/>
                </a:solidFill>
              </a:rPr>
              <a:t>è il modello di quarta generazione della serie ChatGPT di OpenAI, un modello linguistico di grandi dimensioni progettato per generare risposte testuali simili a quelle umane sulla base di richieste. Si basa sulle versioni precedenti, tra cui ChatGPT-3 e 3.5, con miglioramenti in termini di comprensione, ragionamento, consapevolezza del contesto e creatività.</a:t>
            </a:r>
            <a:endParaRPr lang="it-IT" sz="1600" b="0" dirty="0">
              <a:solidFill>
                <a:schemeClr val="accent1"/>
              </a:solidFill>
            </a:endParaRPr>
          </a:p>
          <a:p>
            <a:pPr marL="0" indent="0" algn="just">
              <a:lnSpc>
                <a:spcPct val="100000"/>
              </a:lnSpc>
              <a:buNone/>
            </a:pPr>
            <a:r>
              <a:rPr lang="en-US" sz="1600" b="0" dirty="0">
                <a:solidFill>
                  <a:schemeClr val="accent1"/>
                </a:solidFill>
              </a:rPr>
              <a:t>ChatGPT-4 può essere uno strumento prezioso per la negoziazione in rete in diversi modi:</a:t>
            </a:r>
            <a:endParaRPr lang="tr-TR" sz="1600" b="0" dirty="0">
              <a:solidFill>
                <a:schemeClr val="accent1"/>
              </a:solidFill>
            </a:endParaRPr>
          </a:p>
          <a:p>
            <a:pPr marL="742950" lvl="1" indent="-285750" algn="just">
              <a:lnSpc>
                <a:spcPct val="100000"/>
              </a:lnSpc>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Preparazione e ricerca: </a:t>
            </a:r>
            <a:r>
              <a:rPr kumimoji="0" lang="en-US" sz="1600" b="0" i="0" strike="noStrike" kern="1200" cap="none" spc="0" normalizeH="0" baseline="0" noProof="0" dirty="0">
                <a:ln>
                  <a:noFill/>
                </a:ln>
                <a:solidFill>
                  <a:schemeClr val="accent1"/>
                </a:solidFill>
                <a:effectLst/>
                <a:uLnTx/>
                <a:uFillTx/>
                <a:ea typeface="+mn-ea"/>
                <a:cs typeface="+mn-cs"/>
              </a:rPr>
              <a:t>Può aiutarvi a raccogliere informazioni sulle persone o sulle organizzazioni con </a:t>
            </a:r>
            <a:r>
              <a:rPr kumimoji="0" lang="tr-TR" sz="1600" b="0" i="0" strike="noStrike" kern="1200" cap="none" spc="0" normalizeH="0" baseline="0" noProof="0" dirty="0">
                <a:ln>
                  <a:noFill/>
                </a:ln>
                <a:solidFill>
                  <a:schemeClr val="accent1"/>
                </a:solidFill>
                <a:effectLst/>
                <a:uLnTx/>
                <a:uFillTx/>
                <a:ea typeface="+mn-ea"/>
                <a:cs typeface="+mn-cs"/>
              </a:rPr>
              <a:t>cui </a:t>
            </a:r>
            <a:r>
              <a:rPr kumimoji="0" lang="en-US" sz="1600" b="0" i="0" strike="noStrike" kern="1200" cap="none" spc="0" normalizeH="0" baseline="0" noProof="0" dirty="0">
                <a:ln>
                  <a:noFill/>
                </a:ln>
                <a:solidFill>
                  <a:schemeClr val="accent1"/>
                </a:solidFill>
                <a:effectLst/>
                <a:uLnTx/>
                <a:uFillTx/>
                <a:ea typeface="+mn-ea"/>
                <a:cs typeface="+mn-cs"/>
              </a:rPr>
              <a:t>dovrete negoziare. Può essere utilizzato per capire il loro background, i loro interessi e le loro precedenti negoziazioni, che possono influenzare il vostro approccio</a:t>
            </a:r>
            <a:r>
              <a:rPr lang="en-US" sz="1600" b="0" dirty="0">
                <a:solidFill>
                  <a:schemeClr val="accent1"/>
                </a:solidFill>
              </a:rPr>
              <a:t>.</a:t>
            </a:r>
            <a:endParaRPr lang="tr-TR" sz="1600" b="0" i="0" strike="noStrike" kern="1200" cap="none" spc="0" normalizeH="0" baseline="0" noProof="0" dirty="0">
              <a:ln>
                <a:noFill/>
              </a:ln>
              <a:solidFill>
                <a:schemeClr val="accent1"/>
              </a:solidFill>
              <a:effectLst/>
              <a:uLnTx/>
              <a:uFillTx/>
            </a:endParaRPr>
          </a:p>
          <a:p>
            <a:pPr marL="742950" lvl="1" indent="-285750" algn="just">
              <a:lnSpc>
                <a:spcPct val="100000"/>
              </a:lnSpc>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Scenari di gioco di ruolo: </a:t>
            </a:r>
            <a:r>
              <a:rPr kumimoji="0" lang="en-US" sz="1600" b="0" i="0" strike="noStrike" kern="1200" cap="none" spc="0" normalizeH="0" baseline="0" noProof="0" dirty="0">
                <a:ln>
                  <a:noFill/>
                </a:ln>
                <a:solidFill>
                  <a:schemeClr val="accent1"/>
                </a:solidFill>
                <a:effectLst/>
                <a:uLnTx/>
                <a:uFillTx/>
                <a:ea typeface="+mn-ea"/>
                <a:cs typeface="+mn-cs"/>
              </a:rPr>
              <a:t>Con ChatGPT-4 potete simulare scenari di negoziazione. Impersonando entrambe le parti, potete esercitarvi con le vostre argomentazioni, risposte e strategie in un ambiente sicuro, aiutandovi ad acquisire sicurezza. Creazione di messaggi: Se dovete redigere e-mail, proposte o messaggi di sensibilizzazione, ChatGPT-4 può aiutarvi a creare una comunicazione chiara e persuasiva che trasmetta efficacemente i vostri obiettivi e le vostre intenzioni</a:t>
            </a:r>
            <a:r>
              <a:rPr lang="tr-TR" sz="1600" b="0" dirty="0">
                <a:solidFill>
                  <a:schemeClr val="accent1"/>
                </a:solidFill>
              </a:rPr>
              <a:t>.</a:t>
            </a:r>
            <a:endParaRPr lang="it-IT" sz="1600" b="0" dirty="0">
              <a:solidFill>
                <a:schemeClr val="accent1"/>
              </a:solidFill>
            </a:endParaRPr>
          </a:p>
        </p:txBody>
      </p:sp>
      <p:sp>
        <p:nvSpPr>
          <p:cNvPr id="5" name="CasellaDiTesto 8">
            <a:extLst>
              <a:ext uri="{FF2B5EF4-FFF2-40B4-BE49-F238E27FC236}">
                <a16:creationId xmlns:a16="http://schemas.microsoft.com/office/drawing/2014/main" id="{57FDE1B0-0999-D588-3678-14748739C199}"/>
              </a:ext>
            </a:extLst>
          </p:cNvPr>
          <p:cNvSpPr txBox="1"/>
          <p:nvPr/>
        </p:nvSpPr>
        <p:spPr>
          <a:xfrm>
            <a:off x="179917" y="417645"/>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 Strumenti di intelligenza artificiale per applicazioni pratiche: ChatGPT-4 </a:t>
            </a:r>
          </a:p>
        </p:txBody>
      </p:sp>
    </p:spTree>
    <p:extLst>
      <p:ext uri="{BB962C8B-B14F-4D97-AF65-F5344CB8AC3E}">
        <p14:creationId xmlns:p14="http://schemas.microsoft.com/office/powerpoint/2010/main" val="2653647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41614-3AD2-B8B5-B4E3-455EBBF77C52}"/>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B173DE2-6032-FDE9-F47C-366EE688A076}"/>
              </a:ext>
            </a:extLst>
          </p:cNvPr>
          <p:cNvSpPr>
            <a:spLocks noGrp="1"/>
          </p:cNvSpPr>
          <p:nvPr>
            <p:ph idx="1"/>
          </p:nvPr>
        </p:nvSpPr>
        <p:spPr>
          <a:xfrm>
            <a:off x="179917" y="1809246"/>
            <a:ext cx="8622338" cy="5382070"/>
          </a:xfrm>
        </p:spPr>
        <p:txBody>
          <a:bodyPr vert="horz" lIns="91440" tIns="45720" rIns="91440" bIns="45720" rtlCol="0" anchor="t">
            <a:normAutofit/>
          </a:bodyPr>
          <a:lstStyle/>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Sviluppo di strategie: </a:t>
            </a:r>
            <a:r>
              <a:rPr kumimoji="0" lang="en-US" sz="1600" b="0" i="0" strike="noStrike" kern="1200" cap="none" spc="0" normalizeH="0" baseline="0" noProof="0" dirty="0">
                <a:ln>
                  <a:noFill/>
                </a:ln>
                <a:solidFill>
                  <a:schemeClr val="accent1"/>
                </a:solidFill>
                <a:effectLst/>
                <a:uLnTx/>
                <a:uFillTx/>
                <a:ea typeface="+mn-ea"/>
                <a:cs typeface="+mn-cs"/>
              </a:rPr>
              <a:t>Può aiutarvi a fare brainstorming e a perfezionare le strategie di negoziazione. Potete discutere i potenziali approcci, identificare le possibili obiezioni ed esplorare soluzioni vantaggiose per entrambe le parti.</a:t>
            </a:r>
            <a:endParaRPr kumimoji="0" lang="tr-TR" sz="1600" b="0" i="0" strike="noStrike" kern="1200" cap="none" spc="0" normalizeH="0" baseline="0" noProof="0" dirty="0">
              <a:ln>
                <a:noFill/>
              </a:ln>
              <a:solidFill>
                <a:schemeClr val="accent1"/>
              </a:solidFill>
              <a:effectLst/>
              <a:uLnTx/>
              <a:uFillTx/>
              <a:ea typeface="+mn-ea"/>
              <a:cs typeface="+mn-cs"/>
            </a:endParaRPr>
          </a:p>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Feedback e analisi: </a:t>
            </a:r>
            <a:r>
              <a:rPr kumimoji="0" lang="en-US" sz="1600" b="0" i="0" strike="noStrike" kern="1200" cap="none" spc="0" normalizeH="0" baseline="0" noProof="0" dirty="0">
                <a:ln>
                  <a:noFill/>
                </a:ln>
                <a:solidFill>
                  <a:schemeClr val="accent1"/>
                </a:solidFill>
                <a:effectLst/>
                <a:uLnTx/>
                <a:uFillTx/>
                <a:ea typeface="+mn-ea"/>
                <a:cs typeface="+mn-cs"/>
              </a:rPr>
              <a:t>Dopo una negoziazione, potete usare ChatGPT-4 per analizzare i risultati. Può aiutarvi a riflettere su ciò che è andato bene e su ciò che potrebbe essere migliorato per le trattative future.</a:t>
            </a:r>
            <a:endParaRPr kumimoji="0" lang="tr-TR" sz="1600" b="0" i="0" strike="noStrike" kern="1200" cap="none" spc="0" normalizeH="0" baseline="0" noProof="0" dirty="0">
              <a:ln>
                <a:noFill/>
              </a:ln>
              <a:solidFill>
                <a:schemeClr val="accent1"/>
              </a:solidFill>
              <a:effectLst/>
              <a:uLnTx/>
              <a:uFillTx/>
              <a:ea typeface="+mn-ea"/>
              <a:cs typeface="+mn-cs"/>
            </a:endParaRPr>
          </a:p>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Costruire il rapporto: </a:t>
            </a:r>
            <a:r>
              <a:rPr kumimoji="0" lang="en-US" sz="1600" b="0" i="0" strike="noStrike" kern="1200" cap="none" spc="0" normalizeH="0" baseline="0" noProof="0" dirty="0">
                <a:ln>
                  <a:noFill/>
                </a:ln>
                <a:solidFill>
                  <a:schemeClr val="accent1"/>
                </a:solidFill>
                <a:effectLst/>
                <a:uLnTx/>
                <a:uFillTx/>
                <a:ea typeface="+mn-ea"/>
                <a:cs typeface="+mn-cs"/>
              </a:rPr>
              <a:t>ChatGPT-4 può fornire consigli su come costruire il rapporto e la fiducia durante le trattative, suggerendo argomenti per rompere il ghiaccio o conversazioni casuali che possono allentare le tensioni e favorire un ambiente positivo.</a:t>
            </a:r>
            <a:endParaRPr lang="it-IT" sz="1600" b="0" dirty="0">
              <a:solidFill>
                <a:schemeClr val="accent1"/>
              </a:solidFill>
            </a:endParaRPr>
          </a:p>
          <a:p>
            <a:pPr lvl="1" algn="just">
              <a:lnSpc>
                <a:spcPct val="100000"/>
              </a:lnSpc>
              <a:spcBef>
                <a:spcPts val="600"/>
              </a:spcBef>
              <a:spcAft>
                <a:spcPts val="600"/>
              </a:spcAft>
            </a:pPr>
            <a:r>
              <a:rPr kumimoji="0" lang="en-US" sz="1600" b="0" i="0" strike="noStrike" kern="1200" cap="none" spc="0" normalizeH="0" baseline="0" noProof="0" dirty="0">
                <a:ln>
                  <a:noFill/>
                </a:ln>
                <a:solidFill>
                  <a:srgbClr val="1D1D1B"/>
                </a:solidFill>
                <a:effectLst/>
                <a:uLnTx/>
                <a:uFillTx/>
                <a:ea typeface="+mn-ea"/>
                <a:cs typeface="+mn-cs"/>
              </a:rPr>
              <a:t>Sfruttando queste capacità, è possibile potenziare le proprie abilità di negoziazione e migliorare i risultati di networking.</a:t>
            </a:r>
            <a:endParaRPr kumimoji="0" lang="it-IT" sz="1600" b="0" i="0" strike="noStrike" kern="1200" cap="none" spc="0" normalizeH="0" baseline="0" noProof="0" dirty="0">
              <a:ln>
                <a:noFill/>
              </a:ln>
              <a:solidFill>
                <a:srgbClr val="1D1D1B"/>
              </a:solidFill>
              <a:effectLst/>
              <a:uLnTx/>
              <a:uFillTx/>
              <a:ea typeface="+mn-ea"/>
              <a:cs typeface="+mn-cs"/>
            </a:endParaRPr>
          </a:p>
          <a:p>
            <a:pPr marL="0" indent="0">
              <a:lnSpc>
                <a:spcPct val="150000"/>
              </a:lnSpc>
              <a:spcBef>
                <a:spcPts val="600"/>
              </a:spcBef>
              <a:spcAft>
                <a:spcPts val="600"/>
              </a:spcAft>
              <a:buNone/>
            </a:pPr>
            <a:endParaRPr lang="it-IT" sz="1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spcBef>
                <a:spcPts val="600"/>
              </a:spcBef>
              <a:spcAft>
                <a:spcPts val="600"/>
              </a:spcAft>
              <a:buNone/>
            </a:pPr>
            <a:r>
              <a:rPr lang="it-IT" sz="1600" b="0" dirty="0">
                <a:solidFill>
                  <a:schemeClr val="accent1"/>
                </a:solidFill>
              </a:rPr>
              <a:t> </a:t>
            </a: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p:txBody>
      </p:sp>
      <p:pic>
        <p:nvPicPr>
          <p:cNvPr id="7" name="Resim 6" descr="simge, sembol, grafik, daire, yazı tipi içeren bir resim&#10;&#10;Açıklama otomatik olarak oluşturuldu">
            <a:hlinkClick r:id="rId3"/>
            <a:extLst>
              <a:ext uri="{FF2B5EF4-FFF2-40B4-BE49-F238E27FC236}">
                <a16:creationId xmlns:a16="http://schemas.microsoft.com/office/drawing/2014/main" id="{D6805CBB-CC1B-AB2A-08FD-6B510DDE21A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338314" y="2808425"/>
            <a:ext cx="1691856" cy="1691856"/>
          </a:xfrm>
          <a:prstGeom prst="rect">
            <a:avLst/>
          </a:prstGeom>
        </p:spPr>
      </p:pic>
      <p:sp>
        <p:nvSpPr>
          <p:cNvPr id="4" name="Metin kutusu 3">
            <a:extLst>
              <a:ext uri="{FF2B5EF4-FFF2-40B4-BE49-F238E27FC236}">
                <a16:creationId xmlns:a16="http://schemas.microsoft.com/office/drawing/2014/main" id="{5B1262C6-B6B7-6D7B-A958-F8255F4FA72D}"/>
              </a:ext>
            </a:extLst>
          </p:cNvPr>
          <p:cNvSpPr txBox="1"/>
          <p:nvPr/>
        </p:nvSpPr>
        <p:spPr>
          <a:xfrm>
            <a:off x="9338314" y="4601882"/>
            <a:ext cx="3008462" cy="246221"/>
          </a:xfrm>
          <a:prstGeom prst="rect">
            <a:avLst/>
          </a:prstGeom>
          <a:noFill/>
        </p:spPr>
        <p:txBody>
          <a:bodyPr wrap="square">
            <a:spAutoFit/>
          </a:bodyPr>
          <a:lstStyle/>
          <a:p>
            <a:r>
              <a:rPr lang="en-US" sz="1000" dirty="0">
                <a:solidFill>
                  <a:schemeClr val="accent1"/>
                </a:solidFill>
              </a:rPr>
              <a:t>Fonte dell'immagine: </a:t>
            </a:r>
            <a:r>
              <a:rPr lang="tr-TR" sz="1000" dirty="0">
                <a:solidFill>
                  <a:schemeClr val="accent1"/>
                </a:solidFill>
              </a:rPr>
              <a:t>Chatgpt.</a:t>
            </a:r>
            <a:r>
              <a:rPr lang="sl-SI" sz="1000" dirty="0">
                <a:solidFill>
                  <a:schemeClr val="accent1"/>
                </a:solidFill>
              </a:rPr>
              <a:t>com  </a:t>
            </a:r>
            <a:endParaRPr lang="tr-TR" sz="1000" dirty="0"/>
          </a:p>
        </p:txBody>
      </p:sp>
      <p:sp>
        <p:nvSpPr>
          <p:cNvPr id="2" name="CasellaDiTesto 8">
            <a:extLst>
              <a:ext uri="{FF2B5EF4-FFF2-40B4-BE49-F238E27FC236}">
                <a16:creationId xmlns:a16="http://schemas.microsoft.com/office/drawing/2014/main" id="{4B8FF6DE-C5EA-3218-03C0-AA82A0AC1F3E}"/>
              </a:ext>
            </a:extLst>
          </p:cNvPr>
          <p:cNvSpPr txBox="1"/>
          <p:nvPr/>
        </p:nvSpPr>
        <p:spPr>
          <a:xfrm>
            <a:off x="309226" y="565427"/>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 Strumenti di intelligenza artificiale per applicazioni pratiche: ChatGPT-4</a:t>
            </a:r>
          </a:p>
        </p:txBody>
      </p:sp>
    </p:spTree>
    <p:extLst>
      <p:ext uri="{BB962C8B-B14F-4D97-AF65-F5344CB8AC3E}">
        <p14:creationId xmlns:p14="http://schemas.microsoft.com/office/powerpoint/2010/main" val="195812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27180" y="461415"/>
            <a:ext cx="10414518" cy="267394"/>
          </a:xfrm>
        </p:spPr>
        <p:txBody>
          <a:bodyPr>
            <a:noAutofit/>
          </a:bodyPr>
          <a:lstStyle/>
          <a:p>
            <a:r>
              <a:rPr lang="sl-SI" sz="3400" dirty="0"/>
              <a:t>Fonti</a:t>
            </a:r>
            <a:br>
              <a:rPr lang="en-US" sz="3400" dirty="0"/>
            </a:br>
            <a:endParaRPr lang="it-IT" sz="3400" dirty="0"/>
          </a:p>
        </p:txBody>
      </p:sp>
      <p:sp>
        <p:nvSpPr>
          <p:cNvPr id="5" name="Metin kutusu 4">
            <a:extLst>
              <a:ext uri="{FF2B5EF4-FFF2-40B4-BE49-F238E27FC236}">
                <a16:creationId xmlns:a16="http://schemas.microsoft.com/office/drawing/2014/main" id="{60E84316-03B6-0B3D-02DB-430173B63FAD}"/>
              </a:ext>
            </a:extLst>
          </p:cNvPr>
          <p:cNvSpPr txBox="1"/>
          <p:nvPr/>
        </p:nvSpPr>
        <p:spPr>
          <a:xfrm>
            <a:off x="602878" y="728809"/>
            <a:ext cx="10986243" cy="5209503"/>
          </a:xfrm>
          <a:prstGeom prst="rect">
            <a:avLst/>
          </a:prstGeom>
          <a:noFill/>
        </p:spPr>
        <p:txBody>
          <a:bodyPr wrap="square" lIns="91440" tIns="45720" rIns="91440" bIns="45720" anchor="t">
            <a:spAutoFit/>
          </a:bodyPr>
          <a:lstStyle/>
          <a:p>
            <a:pPr>
              <a:lnSpc>
                <a:spcPct val="115000"/>
              </a:lnSpc>
              <a:spcAft>
                <a:spcPts val="800"/>
              </a:spcAft>
            </a:pPr>
            <a:r>
              <a:rPr lang="tr-TR" sz="1600" b="1" kern="100" dirty="0" err="1">
                <a:solidFill>
                  <a:schemeClr val="bg1"/>
                </a:solidFill>
                <a:ea typeface="Aptos" panose="020B0004020202020204" pitchFamily="34" charset="0"/>
                <a:cs typeface="Times New Roman"/>
              </a:rPr>
              <a:t>Sezione </a:t>
            </a:r>
            <a:r>
              <a:rPr lang="tr-TR" sz="1600" b="1" kern="100" dirty="0">
                <a:solidFill>
                  <a:schemeClr val="bg1"/>
                </a:solidFill>
                <a:ea typeface="Aptos" panose="020B0004020202020204" pitchFamily="34" charset="0"/>
                <a:cs typeface="Times New Roman"/>
              </a:rPr>
              <a:t>1</a:t>
            </a:r>
            <a:endParaRPr lang="tr-TR" sz="1600" b="1" kern="100" dirty="0">
              <a:solidFill>
                <a:schemeClr val="bg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Tabassum, I. (2020). L'importanza della negoziazione e della gestione dei conflitti. </a:t>
            </a:r>
            <a:r>
              <a:rPr lang="en-US" sz="1600" i="1" kern="100" dirty="0">
                <a:solidFill>
                  <a:schemeClr val="accent1"/>
                </a:solidFill>
                <a:effectLst/>
                <a:ea typeface="Aptos" panose="020B0004020202020204" pitchFamily="34" charset="0"/>
                <a:cs typeface="Times New Roman"/>
              </a:rPr>
              <a:t>Journal of Management and Science</a:t>
            </a:r>
            <a:r>
              <a:rPr lang="en-US" sz="1600" kern="100" dirty="0">
                <a:solidFill>
                  <a:schemeClr val="accent1"/>
                </a:solidFill>
                <a:effectLst/>
                <a:ea typeface="Aptos" panose="020B0004020202020204" pitchFamily="34" charset="0"/>
                <a:cs typeface="Times New Roman"/>
              </a:rPr>
              <a:t>, </a:t>
            </a:r>
            <a:r>
              <a:rPr lang="en-US" sz="1600" i="1" kern="100" dirty="0">
                <a:solidFill>
                  <a:schemeClr val="accent1"/>
                </a:solidFill>
                <a:effectLst/>
                <a:ea typeface="Aptos" panose="020B0004020202020204" pitchFamily="34" charset="0"/>
                <a:cs typeface="Times New Roman"/>
              </a:rPr>
              <a:t>10</a:t>
            </a:r>
            <a:r>
              <a:rPr lang="en-US" sz="1600" kern="100" dirty="0">
                <a:solidFill>
                  <a:schemeClr val="accent1"/>
                </a:solidFill>
                <a:effectLst/>
                <a:ea typeface="Aptos" panose="020B0004020202020204" pitchFamily="34" charset="0"/>
                <a:cs typeface="Times New Roman"/>
              </a:rPr>
              <a:t>(2), 15-19.</a:t>
            </a:r>
            <a:endParaRPr lang="tr-TR"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Coburn, C. (2015). Stili di conflitto nella negoziazione. </a:t>
            </a:r>
            <a:r>
              <a:rPr lang="en-US" sz="1600" i="1" kern="100" dirty="0">
                <a:solidFill>
                  <a:schemeClr val="accent1"/>
                </a:solidFill>
                <a:effectLst/>
                <a:ea typeface="Aptos" panose="020B0004020202020204" pitchFamily="34" charset="0"/>
                <a:cs typeface="Times New Roman"/>
              </a:rPr>
              <a:t>Boston: Harvard Medical School Ombuds</a:t>
            </a:r>
            <a:r>
              <a:rPr lang="en-US" sz="1600" kern="100" dirty="0">
                <a:solidFill>
                  <a:schemeClr val="accent1"/>
                </a:solidFill>
                <a:effectLst/>
                <a:ea typeface="Aptos" panose="020B0004020202020204" pitchFamily="34" charset="0"/>
                <a:cs typeface="Times New Roman"/>
              </a:rPr>
              <a:t>.</a:t>
            </a:r>
            <a:endParaRPr lang="tr-TR"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tr-TR" sz="1600" kern="100" dirty="0">
                <a:solidFill>
                  <a:schemeClr val="accent1"/>
                </a:solidFill>
                <a:effectLst/>
                <a:ea typeface="Aptos" panose="020B0004020202020204" pitchFamily="34" charset="0"/>
                <a:cs typeface="Times New Roman"/>
              </a:rPr>
              <a:t>https://www.egyankosh.ac.in/bitstream/123456789/6522/3/Unit-16.pdf</a:t>
            </a:r>
          </a:p>
          <a:p>
            <a:pPr marL="285750" indent="-285750">
              <a:lnSpc>
                <a:spcPct val="115000"/>
              </a:lnSpc>
              <a:spcAft>
                <a:spcPts val="800"/>
              </a:spcAft>
              <a:buFont typeface="Courier New" panose="02070309020205020404" pitchFamily="49" charset="0"/>
              <a:buChar char="o"/>
            </a:pPr>
            <a:r>
              <a:rPr lang="tr-TR" sz="1600" kern="100" dirty="0" err="1">
                <a:solidFill>
                  <a:schemeClr val="accent1"/>
                </a:solidFill>
                <a:effectLst/>
                <a:ea typeface="Aptos" panose="020B0004020202020204" pitchFamily="34" charset="0"/>
                <a:cs typeface="Times New Roman"/>
              </a:rPr>
              <a:t>Katz e McNulty </a:t>
            </a:r>
            <a:r>
              <a:rPr lang="tr-TR" sz="1600" kern="100" dirty="0">
                <a:solidFill>
                  <a:schemeClr val="accent1"/>
                </a:solidFill>
                <a:effectLst/>
                <a:ea typeface="Aptos" panose="020B0004020202020204" pitchFamily="34" charset="0"/>
                <a:cs typeface="Times New Roman"/>
              </a:rPr>
              <a:t>(1995). </a:t>
            </a:r>
            <a:r>
              <a:rPr lang="tr-TR" sz="1600" kern="100" dirty="0" err="1">
                <a:solidFill>
                  <a:schemeClr val="accent1"/>
                </a:solidFill>
                <a:effectLst/>
                <a:ea typeface="Aptos" panose="020B0004020202020204" pitchFamily="34" charset="0"/>
                <a:cs typeface="Times New Roman"/>
              </a:rPr>
              <a:t>Negoziazione basata sugli interessi</a:t>
            </a:r>
            <a:r>
              <a:rPr lang="tr-TR" sz="1600" kern="100" dirty="0">
                <a:solidFill>
                  <a:schemeClr val="accent1"/>
                </a:solidFill>
                <a:effectLst/>
                <a:ea typeface="Aptos" panose="020B0004020202020204" pitchFamily="34" charset="0"/>
                <a:cs typeface="Times New Roman"/>
              </a:rPr>
              <a:t>, </a:t>
            </a:r>
            <a:r>
              <a:rPr lang="tr-TR" sz="1600" kern="100" dirty="0" err="1">
                <a:solidFill>
                  <a:schemeClr val="accent1"/>
                </a:solidFill>
                <a:effectLst/>
                <a:ea typeface="Aptos" panose="020B0004020202020204" pitchFamily="34" charset="0"/>
                <a:cs typeface="Times New Roman"/>
              </a:rPr>
              <a:t>fonte </a:t>
            </a:r>
            <a:r>
              <a:rPr lang="tr-TR" sz="1600" kern="100" dirty="0">
                <a:solidFill>
                  <a:schemeClr val="accent1"/>
                </a:solidFill>
                <a:effectLst/>
                <a:ea typeface="Aptos" panose="020B0004020202020204" pitchFamily="34" charset="0"/>
                <a:cs typeface="Times New Roman"/>
              </a:rPr>
              <a:t>online: </a:t>
            </a:r>
            <a:r>
              <a:rPr lang="tr-TR" sz="1600" kern="100" dirty="0">
                <a:solidFill>
                  <a:schemeClr val="accent1"/>
                </a:solidFill>
                <a:effectLst/>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https://www.maxwell.syr.edu/docs/default-source/ektron-files/interested-based-negotiation-neil-katz-and-kevin-mcnulty.pdf?sfvrsn=2cd0bff1_7.</a:t>
            </a:r>
            <a:endParaRPr lang="tr-TR" sz="1600" kern="100" dirty="0">
              <a:solidFill>
                <a:schemeClr val="accent1"/>
              </a:solidFill>
              <a:effectLst/>
              <a:ea typeface="Aptos" panose="020B000402020202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endParaRPr>
          </a:p>
          <a:p>
            <a:pPr>
              <a:lnSpc>
                <a:spcPct val="114999"/>
              </a:lnSpc>
              <a:spcAft>
                <a:spcPts val="800"/>
              </a:spcAft>
            </a:pPr>
            <a:r>
              <a:rPr lang="tr-TR" sz="1600" b="1" kern="100" dirty="0" err="1">
                <a:solidFill>
                  <a:schemeClr val="bg1"/>
                </a:solidFill>
                <a:ea typeface="Aptos" panose="020B0004020202020204" pitchFamily="34" charset="0"/>
                <a:cs typeface="Times New Roman"/>
              </a:rPr>
              <a:t>Sezione </a:t>
            </a:r>
            <a:r>
              <a:rPr lang="tr-TR" sz="1600" b="1" kern="100" dirty="0">
                <a:solidFill>
                  <a:schemeClr val="bg1"/>
                </a:solidFill>
                <a:ea typeface="Aptos" panose="020B0004020202020204" pitchFamily="34" charset="0"/>
                <a:cs typeface="Times New Roman"/>
              </a:rPr>
              <a:t>2</a:t>
            </a:r>
            <a:endParaRPr lang="tr-TR" sz="1600" kern="100" dirty="0">
              <a:solidFill>
                <a:schemeClr val="bg1"/>
              </a:solidFill>
              <a:ea typeface="Aptos" panose="020B0004020202020204" pitchFamily="34" charset="0"/>
              <a:cs typeface="Times New Roman" panose="02020603050405020304" pitchFamily="18" charset="0"/>
            </a:endParaRPr>
          </a:p>
          <a:p>
            <a:pPr marL="285750" indent="-285750">
              <a:lnSpc>
                <a:spcPct val="114999"/>
              </a:lnSpc>
              <a:spcAft>
                <a:spcPts val="800"/>
              </a:spcAft>
              <a:buFont typeface="Courier New" panose="02070309020205020404" pitchFamily="49" charset="0"/>
              <a:buChar char="o"/>
            </a:pPr>
            <a:r>
              <a:rPr lang="en-US" sz="1600" kern="100" dirty="0" err="1">
                <a:solidFill>
                  <a:schemeClr val="accent1"/>
                </a:solidFill>
                <a:cs typeface="Times New Roman" panose="02020603050405020304" pitchFamily="18" charset="0"/>
              </a:rPr>
              <a:t>Gole</a:t>
            </a:r>
            <a:r>
              <a:rPr lang="en-US" sz="1600" kern="100" dirty="0">
                <a:solidFill>
                  <a:schemeClr val="accent1"/>
                </a:solidFill>
                <a:cs typeface="Times New Roman" panose="02020603050405020304" pitchFamily="18" charset="0"/>
              </a:rPr>
              <a:t>, W. (2018) Partnership strategiche APPLICANDO UN PROCESSO IN SEI FASI, Chartered Professional Accountants Canada.</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American Public Human Services Association (2010), Strategic Partnerships Guidance (Guida ai partenariati strategici), fonte online: </a:t>
            </a:r>
            <a:r>
              <a:rPr lang="en-US" sz="1600" kern="100" dirty="0">
                <a:solidFill>
                  <a:schemeClr val="accent1"/>
                </a:solidFill>
                <a:cs typeface="Times New Roman" panose="02020603050405020304" pitchFamily="18" charset="0"/>
                <a:hlinkClick r:id="rId3">
                  <a:extLst>
                    <a:ext uri="{A12FA001-AC4F-418D-AE19-62706E023703}">
                      <ahyp:hlinkClr xmlns:ahyp="http://schemas.microsoft.com/office/drawing/2018/hyperlinkcolor" val="tx"/>
                    </a:ext>
                  </a:extLst>
                </a:hlinkClick>
              </a:rPr>
              <a:t>https://ncwwi.org/files/PPCW_Strategic_Partnerships_Guidance.pdf.</a:t>
            </a:r>
            <a:endParaRPr lang="en-US" sz="1600" kern="100" dirty="0">
              <a:solidFill>
                <a:schemeClr val="accent1"/>
              </a:solidFill>
              <a:cs typeface="Times New Roman" panose="02020603050405020304" pitchFamily="18" charset="0"/>
            </a:endParaRP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Customer Value Foundation, (2018) Fonte online: </a:t>
            </a:r>
            <a:r>
              <a:rPr lang="en-US" sz="1600" kern="100" dirty="0">
                <a:solidFill>
                  <a:schemeClr val="accent1"/>
                </a:solidFill>
                <a:cs typeface="Times New Roman" panose="02020603050405020304" pitchFamily="18" charset="0"/>
                <a:hlinkClick r:id="rId4">
                  <a:extLst>
                    <a:ext uri="{A12FA001-AC4F-418D-AE19-62706E023703}">
                      <ahyp:hlinkClr xmlns:ahyp="http://schemas.microsoft.com/office/drawing/2018/hyperlinkcolor" val="tx"/>
                    </a:ext>
                  </a:extLst>
                </a:hlinkClick>
              </a:rPr>
              <a:t>https://customervaluefoundation.wordpress.com/2018/04/18/is-value-co-creation-always-necessary/</a:t>
            </a:r>
            <a:endParaRPr lang="en-US" sz="1600" kern="100" dirty="0">
              <a:solidFill>
                <a:schemeClr val="accent1"/>
              </a:solidFill>
              <a:cs typeface="Times New Roman" panose="02020603050405020304" pitchFamily="18" charset="0"/>
            </a:endParaRPr>
          </a:p>
        </p:txBody>
      </p:sp>
    </p:spTree>
    <p:extLst>
      <p:ext uri="{BB962C8B-B14F-4D97-AF65-F5344CB8AC3E}">
        <p14:creationId xmlns:p14="http://schemas.microsoft.com/office/powerpoint/2010/main" val="3119389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5A7DA-CEE7-74AB-C4BD-445E08AEB597}"/>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624E9A32-F26F-5301-06B3-D1E867D50FD0}"/>
              </a:ext>
            </a:extLst>
          </p:cNvPr>
          <p:cNvSpPr txBox="1"/>
          <p:nvPr/>
        </p:nvSpPr>
        <p:spPr>
          <a:xfrm>
            <a:off x="331711" y="594988"/>
            <a:ext cx="10834847" cy="4547783"/>
          </a:xfrm>
          <a:prstGeom prst="rect">
            <a:avLst/>
          </a:prstGeom>
          <a:noFill/>
        </p:spPr>
        <p:txBody>
          <a:bodyPr wrap="square" lIns="91440" tIns="45720" rIns="91440" bIns="45720" anchor="t">
            <a:spAutoFit/>
          </a:bodyPr>
          <a:lstStyle/>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Elo, J., </a:t>
            </a:r>
            <a:r>
              <a:rPr lang="en-US" sz="1600" kern="100" dirty="0" err="1">
                <a:solidFill>
                  <a:schemeClr val="accent1"/>
                </a:solidFill>
                <a:cs typeface="Times New Roman" panose="02020603050405020304" pitchFamily="18" charset="0"/>
              </a:rPr>
              <a:t>Pekkala</a:t>
            </a:r>
            <a:r>
              <a:rPr lang="en-US" sz="1600" kern="100" dirty="0">
                <a:solidFill>
                  <a:schemeClr val="accent1"/>
                </a:solidFill>
                <a:cs typeface="Times New Roman" panose="02020603050405020304" pitchFamily="18" charset="0"/>
              </a:rPr>
              <a:t>, K., </a:t>
            </a:r>
            <a:r>
              <a:rPr lang="en-US" sz="1600" kern="100" dirty="0" err="1">
                <a:solidFill>
                  <a:schemeClr val="accent1"/>
                </a:solidFill>
                <a:cs typeface="Times New Roman" panose="02020603050405020304" pitchFamily="18" charset="0"/>
              </a:rPr>
              <a:t>Tuunanen</a:t>
            </a:r>
            <a:r>
              <a:rPr lang="en-US" sz="1600" kern="100" dirty="0">
                <a:solidFill>
                  <a:schemeClr val="accent1"/>
                </a:solidFill>
                <a:cs typeface="Times New Roman" panose="02020603050405020304" pitchFamily="18" charset="0"/>
              </a:rPr>
              <a:t>, T., &amp; Salo, M. (2023). Costruire partnership strategiche per la co-creazione di valore: Un quadro concettuale per le organizzazioni di servizi digitali. In Conferenza europea sui sistemi informativi. Associazione per i sistemi informativi.</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Dibley, A. e Clark, M. (2011). Co-creazione di valore nelle partnership strategiche: Una prospettiva di outsourcing. Logica dominante dei servizi, teoria delle reti e dei sistemi e scienza dei servizi: Integrazione di tre prospettive per una nuova agenda dei servizi, Giannini </a:t>
            </a:r>
            <a:r>
              <a:rPr lang="en-US" sz="1600" kern="100" dirty="0" err="1">
                <a:solidFill>
                  <a:schemeClr val="accent1"/>
                </a:solidFill>
                <a:cs typeface="Times New Roman" panose="02020603050405020304" pitchFamily="18" charset="0"/>
              </a:rPr>
              <a:t>Editore</a:t>
            </a:r>
            <a:r>
              <a:rPr lang="en-US" sz="1600" kern="100" dirty="0">
                <a:solidFill>
                  <a:schemeClr val="accent1"/>
                </a:solidFill>
                <a:cs typeface="Times New Roman" panose="02020603050405020304" pitchFamily="18" charset="0"/>
              </a:rPr>
              <a:t>, Napoli.</a:t>
            </a:r>
            <a:endParaRPr lang="tr-TR" sz="1600" dirty="0">
              <a:solidFill>
                <a:schemeClr val="accent1"/>
              </a:solidFill>
            </a:endParaRPr>
          </a:p>
          <a:p>
            <a:pPr>
              <a:lnSpc>
                <a:spcPct val="114999"/>
              </a:lnSpc>
              <a:spcAft>
                <a:spcPts val="800"/>
              </a:spcAft>
            </a:pPr>
            <a:r>
              <a:rPr lang="sl-SI" sz="1600" b="1" kern="100" dirty="0">
                <a:solidFill>
                  <a:schemeClr val="bg1"/>
                </a:solidFill>
                <a:cs typeface="Times New Roman"/>
              </a:rPr>
              <a:t>Sezione </a:t>
            </a:r>
            <a:r>
              <a:rPr lang="it-IT" sz="1600" b="1" kern="100" dirty="0">
                <a:solidFill>
                  <a:schemeClr val="bg1"/>
                </a:solidFill>
                <a:cs typeface="Times New Roman"/>
              </a:rPr>
              <a:t>3 </a:t>
            </a:r>
            <a:endParaRPr lang="en-US" sz="1600" dirty="0">
              <a:solidFill>
                <a:schemeClr val="bg1"/>
              </a:solidFill>
            </a:endParaRPr>
          </a:p>
          <a:p>
            <a:pPr marL="285750" indent="-285750">
              <a:lnSpc>
                <a:spcPct val="114999"/>
              </a:lnSpc>
              <a:spcAft>
                <a:spcPts val="8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Majava</a:t>
            </a:r>
            <a:r>
              <a:rPr lang="en-US" sz="1600" kern="100" dirty="0">
                <a:solidFill>
                  <a:schemeClr val="accent1"/>
                </a:solidFill>
                <a:effectLst/>
                <a:ea typeface="Aptos" panose="020B0004020202020204" pitchFamily="34" charset="0"/>
                <a:cs typeface="Times New Roman"/>
              </a:rPr>
              <a:t>, J., </a:t>
            </a:r>
            <a:r>
              <a:rPr lang="en-US" sz="1600" kern="100" dirty="0" err="1">
                <a:solidFill>
                  <a:schemeClr val="accent1"/>
                </a:solidFill>
                <a:effectLst/>
                <a:ea typeface="Aptos" panose="020B0004020202020204" pitchFamily="34" charset="0"/>
                <a:cs typeface="Times New Roman"/>
              </a:rPr>
              <a:t>Isoherranen</a:t>
            </a:r>
            <a:r>
              <a:rPr lang="en-US" sz="1600" kern="100" dirty="0">
                <a:solidFill>
                  <a:schemeClr val="accent1"/>
                </a:solidFill>
                <a:effectLst/>
                <a:ea typeface="Aptos" panose="020B0004020202020204" pitchFamily="34" charset="0"/>
                <a:cs typeface="Times New Roman"/>
              </a:rPr>
              <a:t>, V., &amp; </a:t>
            </a:r>
            <a:r>
              <a:rPr lang="en-US" sz="1600" kern="100" dirty="0" err="1">
                <a:solidFill>
                  <a:schemeClr val="accent1"/>
                </a:solidFill>
                <a:effectLst/>
                <a:ea typeface="Aptos" panose="020B0004020202020204" pitchFamily="34" charset="0"/>
                <a:cs typeface="Times New Roman"/>
              </a:rPr>
              <a:t>Kess</a:t>
            </a:r>
            <a:r>
              <a:rPr lang="en-US" sz="1600" kern="100" dirty="0">
                <a:solidFill>
                  <a:schemeClr val="accent1"/>
                </a:solidFill>
                <a:effectLst/>
                <a:ea typeface="Aptos" panose="020B0004020202020204" pitchFamily="34" charset="0"/>
                <a:cs typeface="Times New Roman"/>
              </a:rPr>
              <a:t>, P. (2013). Concetti di collaborazione aziendale e implicazioni per le aziende. International Journal of Synergy and Research, 2(1-2).</a:t>
            </a:r>
            <a:endParaRPr lang="en-US" sz="1600" dirty="0">
              <a:solidFill>
                <a:schemeClr val="accent1"/>
              </a:solidFill>
              <a:cs typeface="Times New Roman"/>
            </a:endParaRPr>
          </a:p>
          <a:p>
            <a:pPr marL="285750" indent="-285750">
              <a:lnSpc>
                <a:spcPct val="115000"/>
              </a:lnSpc>
              <a:spcAft>
                <a:spcPts val="8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Mirčetić</a:t>
            </a:r>
            <a:r>
              <a:rPr lang="en-US" sz="1600" kern="100" dirty="0">
                <a:solidFill>
                  <a:schemeClr val="accent1"/>
                </a:solidFill>
                <a:effectLst/>
                <a:ea typeface="Aptos" panose="020B0004020202020204" pitchFamily="34" charset="0"/>
                <a:cs typeface="Times New Roman"/>
              </a:rPr>
              <a:t>, V., </a:t>
            </a:r>
            <a:r>
              <a:rPr lang="en-US" sz="1600" kern="100" dirty="0" err="1">
                <a:solidFill>
                  <a:schemeClr val="accent1"/>
                </a:solidFill>
                <a:effectLst/>
                <a:ea typeface="Aptos" panose="020B0004020202020204" pitchFamily="34" charset="0"/>
                <a:cs typeface="Times New Roman"/>
              </a:rPr>
              <a:t>Vukotić</a:t>
            </a:r>
            <a:r>
              <a:rPr lang="en-US" sz="1600" kern="100" dirty="0">
                <a:solidFill>
                  <a:schemeClr val="accent1"/>
                </a:solidFill>
                <a:effectLst/>
                <a:ea typeface="Aptos" panose="020B0004020202020204" pitchFamily="34" charset="0"/>
                <a:cs typeface="Times New Roman"/>
              </a:rPr>
              <a:t>, S., &amp; </a:t>
            </a:r>
            <a:r>
              <a:rPr lang="en-US" sz="1600" kern="100" dirty="0" err="1">
                <a:solidFill>
                  <a:schemeClr val="accent1"/>
                </a:solidFill>
                <a:effectLst/>
                <a:ea typeface="Aptos" panose="020B0004020202020204" pitchFamily="34" charset="0"/>
                <a:cs typeface="Times New Roman"/>
              </a:rPr>
              <a:t>Cvijanović</a:t>
            </a:r>
            <a:r>
              <a:rPr lang="en-US" sz="1600" kern="100" dirty="0">
                <a:solidFill>
                  <a:schemeClr val="accent1"/>
                </a:solidFill>
                <a:effectLst/>
                <a:ea typeface="Aptos" panose="020B0004020202020204" pitchFamily="34" charset="0"/>
                <a:cs typeface="Times New Roman"/>
              </a:rPr>
              <a:t>, D. (2019). Il concetto di cluster di imprese e il suo impatto sul miglioramento delle imprese turistiche. </a:t>
            </a:r>
            <a:r>
              <a:rPr lang="en-US" sz="1600" kern="100" dirty="0" err="1">
                <a:solidFill>
                  <a:schemeClr val="accent1"/>
                </a:solidFill>
                <a:effectLst/>
                <a:ea typeface="Aptos" panose="020B0004020202020204" pitchFamily="34" charset="0"/>
                <a:cs typeface="Times New Roman"/>
              </a:rPr>
              <a:t>Економика пољопривреде</a:t>
            </a:r>
            <a:r>
              <a:rPr lang="en-US" sz="1600" kern="100" dirty="0">
                <a:solidFill>
                  <a:schemeClr val="accent1"/>
                </a:solidFill>
                <a:effectLst/>
                <a:ea typeface="Aptos" panose="020B0004020202020204" pitchFamily="34" charset="0"/>
                <a:cs typeface="Times New Roman"/>
              </a:rPr>
              <a:t>, 66(3), 851-868.</a:t>
            </a: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Christensen, P., McIntyre, N., &amp; </a:t>
            </a:r>
            <a:r>
              <a:rPr lang="en-US" sz="1600" kern="100" dirty="0" err="1">
                <a:solidFill>
                  <a:schemeClr val="accent1"/>
                </a:solidFill>
                <a:effectLst/>
                <a:ea typeface="Aptos" panose="020B0004020202020204" pitchFamily="34" charset="0"/>
                <a:cs typeface="Times New Roman"/>
              </a:rPr>
              <a:t>Pikholz</a:t>
            </a:r>
            <a:r>
              <a:rPr lang="en-US" sz="1600" kern="100" dirty="0">
                <a:solidFill>
                  <a:schemeClr val="accent1"/>
                </a:solidFill>
                <a:effectLst/>
                <a:ea typeface="Aptos" panose="020B0004020202020204" pitchFamily="34" charset="0"/>
                <a:cs typeface="Times New Roman"/>
              </a:rPr>
              <a:t>, L. (2002). Un ponte tra comunità </a:t>
            </a:r>
            <a:r>
              <a:rPr lang="en-US" sz="1600" kern="100" dirty="0" err="1">
                <a:solidFill>
                  <a:schemeClr val="accent1"/>
                </a:solidFill>
                <a:effectLst/>
                <a:ea typeface="Aptos" panose="020B0004020202020204" pitchFamily="34" charset="0"/>
                <a:cs typeface="Times New Roman"/>
              </a:rPr>
              <a:t>e </a:t>
            </a:r>
            <a:r>
              <a:rPr lang="en-US" sz="1600" kern="100" dirty="0">
                <a:solidFill>
                  <a:schemeClr val="accent1"/>
                </a:solidFill>
                <a:effectLst/>
                <a:ea typeface="Aptos" panose="020B0004020202020204" pitchFamily="34" charset="0"/>
                <a:cs typeface="Times New Roman"/>
              </a:rPr>
              <a:t>sviluppo </a:t>
            </a:r>
            <a:r>
              <a:rPr lang="en-US" sz="1600" kern="100" dirty="0" err="1">
                <a:solidFill>
                  <a:schemeClr val="accent1"/>
                </a:solidFill>
                <a:effectLst/>
                <a:ea typeface="Aptos" panose="020B0004020202020204" pitchFamily="34" charset="0"/>
                <a:cs typeface="Times New Roman"/>
              </a:rPr>
              <a:t>economico </a:t>
            </a:r>
            <a:r>
              <a:rPr lang="en-US" sz="1600" kern="100" dirty="0">
                <a:solidFill>
                  <a:schemeClr val="accent1"/>
                </a:solidFill>
                <a:effectLst/>
                <a:ea typeface="Aptos" panose="020B0004020202020204" pitchFamily="34" charset="0"/>
                <a:cs typeface="Times New Roman"/>
              </a:rPr>
              <a:t>- Una strategia per utilizzare i cluster industriali per collegare i </a:t>
            </a:r>
            <a:r>
              <a:rPr lang="en-US" sz="1600" kern="100" dirty="0" err="1">
                <a:solidFill>
                  <a:schemeClr val="accent1"/>
                </a:solidFill>
                <a:effectLst/>
                <a:ea typeface="Aptos" panose="020B0004020202020204" pitchFamily="34" charset="0"/>
                <a:cs typeface="Times New Roman"/>
              </a:rPr>
              <a:t>quartieri all'</a:t>
            </a:r>
            <a:r>
              <a:rPr lang="en-US" sz="1600" kern="100" dirty="0">
                <a:solidFill>
                  <a:schemeClr val="accent1"/>
                </a:solidFill>
                <a:effectLst/>
                <a:ea typeface="Aptos" panose="020B0004020202020204" pitchFamily="34" charset="0"/>
                <a:cs typeface="Times New Roman"/>
              </a:rPr>
              <a:t>economia regionale. (1) (PDF) Il concetto di cluster di imprese e il suo impatto sul miglioramento delle imprese turistiche. </a:t>
            </a:r>
          </a:p>
        </p:txBody>
      </p:sp>
    </p:spTree>
    <p:extLst>
      <p:ext uri="{BB962C8B-B14F-4D97-AF65-F5344CB8AC3E}">
        <p14:creationId xmlns:p14="http://schemas.microsoft.com/office/powerpoint/2010/main" val="35570487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E48D-666A-4DBF-4F38-93E3B99CC50F}"/>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E0B0B30D-6DC5-DE28-622D-4D141CE1DE4A}"/>
              </a:ext>
            </a:extLst>
          </p:cNvPr>
          <p:cNvSpPr txBox="1"/>
          <p:nvPr/>
        </p:nvSpPr>
        <p:spPr>
          <a:xfrm>
            <a:off x="363822" y="890916"/>
            <a:ext cx="11464355" cy="5342873"/>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Haze, V., &amp; Ch, R. (2021). Modelli di business dei cluster: Esplorare i modelli di business nei cluster di innovazione globale.</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Möhring</a:t>
            </a:r>
            <a:r>
              <a:rPr lang="en-US" sz="1600" kern="100" dirty="0">
                <a:solidFill>
                  <a:schemeClr val="accent1"/>
                </a:solidFill>
                <a:effectLst/>
                <a:ea typeface="Aptos" panose="020B0004020202020204" pitchFamily="34" charset="0"/>
                <a:cs typeface="Times New Roman"/>
              </a:rPr>
              <a:t>, J. (2005). I cluster: Definizione e metodologia. Cluster aziendali, 21.</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Anggraeni</a:t>
            </a:r>
            <a:r>
              <a:rPr lang="en-US" sz="1600" kern="100" dirty="0">
                <a:solidFill>
                  <a:schemeClr val="accent1"/>
                </a:solidFill>
                <a:effectLst/>
                <a:ea typeface="Aptos" panose="020B0004020202020204" pitchFamily="34" charset="0"/>
                <a:cs typeface="Times New Roman"/>
              </a:rPr>
              <a:t>, E., Den </a:t>
            </a:r>
            <a:r>
              <a:rPr lang="en-US" sz="1600" kern="100" dirty="0" err="1">
                <a:solidFill>
                  <a:schemeClr val="accent1"/>
                </a:solidFill>
                <a:effectLst/>
                <a:ea typeface="Aptos" panose="020B0004020202020204" pitchFamily="34" charset="0"/>
                <a:cs typeface="Times New Roman"/>
              </a:rPr>
              <a:t>Hartigh</a:t>
            </a:r>
            <a:r>
              <a:rPr lang="en-US" sz="1600" kern="100" dirty="0">
                <a:solidFill>
                  <a:schemeClr val="accent1"/>
                </a:solidFill>
                <a:effectLst/>
                <a:ea typeface="Aptos" panose="020B0004020202020204" pitchFamily="34" charset="0"/>
                <a:cs typeface="Times New Roman"/>
              </a:rPr>
              <a:t>, E., &amp; </a:t>
            </a:r>
            <a:r>
              <a:rPr lang="en-US" sz="1600" kern="100" dirty="0" err="1">
                <a:solidFill>
                  <a:schemeClr val="accent1"/>
                </a:solidFill>
                <a:effectLst/>
                <a:ea typeface="Aptos" panose="020B0004020202020204" pitchFamily="34" charset="0"/>
                <a:cs typeface="Times New Roman"/>
              </a:rPr>
              <a:t>Zegveld</a:t>
            </a:r>
            <a:r>
              <a:rPr lang="en-US" sz="1600" kern="100" dirty="0">
                <a:solidFill>
                  <a:schemeClr val="accent1"/>
                </a:solidFill>
                <a:effectLst/>
                <a:ea typeface="Aptos" panose="020B0004020202020204" pitchFamily="34" charset="0"/>
                <a:cs typeface="Times New Roman"/>
              </a:rPr>
              <a:t>, M. (2007, ottobre). L'ecosistema aziendale come prospettiva per studiare le relazioni tra le imprese e le loro reti commerciali. In ECCON 2007 Annual meeting (pp. 1-28). Paesi Bassi: Bergen </a:t>
            </a:r>
            <a:r>
              <a:rPr lang="en-US" sz="1600" kern="100" dirty="0" err="1">
                <a:solidFill>
                  <a:schemeClr val="accent1"/>
                </a:solidFill>
                <a:effectLst/>
                <a:ea typeface="Aptos" panose="020B0004020202020204" pitchFamily="34" charset="0"/>
                <a:cs typeface="Times New Roman"/>
              </a:rPr>
              <a:t>aan </a:t>
            </a:r>
            <a:r>
              <a:rPr lang="en-US" sz="1600" kern="100" dirty="0">
                <a:solidFill>
                  <a:schemeClr val="accent1"/>
                </a:solidFill>
                <a:effectLst/>
                <a:ea typeface="Aptos" panose="020B0004020202020204" pitchFamily="34" charset="0"/>
                <a:cs typeface="Times New Roman"/>
              </a:rPr>
              <a:t>Zee.</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Heikkilä</a:t>
            </a:r>
            <a:r>
              <a:rPr lang="en-US" sz="1600" kern="100" dirty="0">
                <a:solidFill>
                  <a:schemeClr val="accent1"/>
                </a:solidFill>
                <a:effectLst/>
                <a:ea typeface="Aptos" panose="020B0004020202020204" pitchFamily="34" charset="0"/>
                <a:cs typeface="Times New Roman"/>
              </a:rPr>
              <a:t>, M. e </a:t>
            </a:r>
            <a:r>
              <a:rPr lang="en-US" sz="1600" kern="100" dirty="0" err="1">
                <a:solidFill>
                  <a:schemeClr val="accent1"/>
                </a:solidFill>
                <a:effectLst/>
                <a:ea typeface="Aptos" panose="020B0004020202020204" pitchFamily="34" charset="0"/>
                <a:cs typeface="Times New Roman"/>
              </a:rPr>
              <a:t>Kuivaniemi</a:t>
            </a:r>
            <a:r>
              <a:rPr lang="en-US" sz="1600" kern="100" dirty="0">
                <a:solidFill>
                  <a:schemeClr val="accent1"/>
                </a:solidFill>
                <a:effectLst/>
                <a:ea typeface="Aptos" panose="020B0004020202020204" pitchFamily="34" charset="0"/>
                <a:cs typeface="Times New Roman"/>
              </a:rPr>
              <a:t>, L. (2012). Ecosistema in costruzione: Uno studio di ricerca-azione sull'imprenditorialità in un ecosistema aziendale. Technology innovation management review, (6).</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Deloitte (2023) Gli ecosistemi aziendali diventano maggiorenni, fonte online: https://www2.deloitte.com/content/dam/insights/us/articles/platform-strategy-new-level-business-trends/DUP_1048-Business-ecosystems-come-of-age_MASTER_FINAL.pdf</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panose="02020603050405020304" pitchFamily="18" charset="0"/>
              </a:rPr>
              <a:t>Todeva</a:t>
            </a:r>
            <a:r>
              <a:rPr lang="en-US" sz="1600" kern="100" dirty="0">
                <a:solidFill>
                  <a:schemeClr val="accent1"/>
                </a:solidFill>
                <a:effectLst/>
                <a:ea typeface="Aptos" panose="020B0004020202020204" pitchFamily="34" charset="0"/>
                <a:cs typeface="Times New Roman" panose="02020603050405020304" pitchFamily="18" charset="0"/>
              </a:rPr>
              <a:t>, E. (2006) Reti di imprese: Strategy &amp; Structure, New York: Taylor &amp; Francis</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panose="02020603050405020304" pitchFamily="18" charset="0"/>
              </a:rPr>
              <a:t>Todeva</a:t>
            </a:r>
            <a:r>
              <a:rPr lang="en-US" sz="1600" kern="100" dirty="0">
                <a:solidFill>
                  <a:schemeClr val="accent1"/>
                </a:solidFill>
                <a:effectLst/>
                <a:ea typeface="Aptos" panose="020B0004020202020204" pitchFamily="34" charset="0"/>
                <a:cs typeface="Times New Roman" panose="02020603050405020304" pitchFamily="18" charset="0"/>
              </a:rPr>
              <a:t>, E. (2011) Reti di imprese, fonte online: https://www.researchgate.net/publication/228215998_Business_Networks</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Interreg Europe, (2022), "Sviluppo dei Digital Innovation Hub" Fonte online: https://programme2014-20.interreg-central.eu/Content.Node/4STEPS/4STEPS-D.T2.3.2-Digital-Innovation-Hub-development-CNA.pdf</a:t>
            </a: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80232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F11B1-CEF6-5FA9-DC82-161B05F5D5D9}"/>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132EBCBA-12F5-11CA-2176-56C5BA63D369}"/>
              </a:ext>
            </a:extLst>
          </p:cNvPr>
          <p:cNvSpPr txBox="1"/>
          <p:nvPr/>
        </p:nvSpPr>
        <p:spPr>
          <a:xfrm>
            <a:off x="444128" y="865285"/>
            <a:ext cx="11464355" cy="5127429"/>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La Città di </a:t>
            </a:r>
            <a:r>
              <a:rPr lang="en-US" sz="1600" kern="100" dirty="0" err="1">
                <a:solidFill>
                  <a:schemeClr val="accent1"/>
                </a:solidFill>
                <a:effectLst/>
                <a:ea typeface="Aptos" panose="020B0004020202020204" pitchFamily="34" charset="0"/>
                <a:cs typeface="Times New Roman" panose="02020603050405020304" pitchFamily="18" charset="0"/>
              </a:rPr>
              <a:t>Gawler </a:t>
            </a:r>
            <a:r>
              <a:rPr lang="en-US" sz="1600" kern="100" dirty="0">
                <a:solidFill>
                  <a:schemeClr val="accent1"/>
                </a:solidFill>
                <a:effectLst/>
                <a:ea typeface="Aptos" panose="020B0004020202020204" pitchFamily="34" charset="0"/>
                <a:cs typeface="Times New Roman" panose="02020603050405020304" pitchFamily="18" charset="0"/>
              </a:rPr>
              <a:t>(2016) THE BUSINESS INNOVATION HUB un luogo per far crescere le imprese e creare posti di lavoro a </a:t>
            </a:r>
            <a:r>
              <a:rPr lang="en-US" sz="1600" kern="100" dirty="0" err="1">
                <a:solidFill>
                  <a:schemeClr val="accent1"/>
                </a:solidFill>
                <a:effectLst/>
                <a:ea typeface="Aptos" panose="020B0004020202020204" pitchFamily="34" charset="0"/>
                <a:cs typeface="Times New Roman" panose="02020603050405020304" pitchFamily="18" charset="0"/>
              </a:rPr>
              <a:t>Gawler </a:t>
            </a:r>
            <a:r>
              <a:rPr lang="en-US" sz="1600" kern="100" dirty="0">
                <a:solidFill>
                  <a:schemeClr val="accent1"/>
                </a:solidFill>
                <a:effectLst/>
                <a:ea typeface="Aptos" panose="020B0004020202020204" pitchFamily="34" charset="0"/>
                <a:cs typeface="Times New Roman" panose="02020603050405020304" pitchFamily="18" charset="0"/>
              </a:rPr>
              <a:t>attraverso il business digitale, fonte online: https://www.gawler.sa.gov.au/__data/assets/pdf_file/0024/219552/28-02-2017-council-agenda-item-15.3-attachments-confidential-revoked-22-05-2018.pdf</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Chowdhury, E. H., </a:t>
            </a:r>
            <a:r>
              <a:rPr lang="en-US" sz="1600" kern="100" dirty="0" err="1">
                <a:solidFill>
                  <a:schemeClr val="accent1"/>
                </a:solidFill>
                <a:effectLst/>
                <a:ea typeface="Aptos" panose="020B0004020202020204" pitchFamily="34" charset="0"/>
                <a:cs typeface="Times New Roman" panose="02020603050405020304" pitchFamily="18" charset="0"/>
              </a:rPr>
              <a:t>Fjellström</a:t>
            </a:r>
            <a:r>
              <a:rPr lang="en-US" sz="1600" kern="100" dirty="0">
                <a:solidFill>
                  <a:schemeClr val="accent1"/>
                </a:solidFill>
                <a:effectLst/>
                <a:ea typeface="Aptos" panose="020B0004020202020204" pitchFamily="34" charset="0"/>
                <a:cs typeface="Times New Roman" panose="02020603050405020304" pitchFamily="18" charset="0"/>
              </a:rPr>
              <a:t>, D., </a:t>
            </a:r>
            <a:r>
              <a:rPr lang="en-US" sz="1600" kern="100" dirty="0" err="1">
                <a:solidFill>
                  <a:schemeClr val="accent1"/>
                </a:solidFill>
                <a:effectLst/>
                <a:ea typeface="Aptos" panose="020B0004020202020204" pitchFamily="34" charset="0"/>
                <a:cs typeface="Times New Roman" panose="02020603050405020304" pitchFamily="18" charset="0"/>
              </a:rPr>
              <a:t>Osarenkhoe</a:t>
            </a:r>
            <a:r>
              <a:rPr lang="en-US" sz="1600" kern="100" dirty="0">
                <a:solidFill>
                  <a:schemeClr val="accent1"/>
                </a:solidFill>
                <a:effectLst/>
                <a:ea typeface="Aptos" panose="020B0004020202020204" pitchFamily="34" charset="0"/>
                <a:cs typeface="Times New Roman" panose="02020603050405020304" pitchFamily="18" charset="0"/>
              </a:rPr>
              <a:t>, A., </a:t>
            </a:r>
            <a:r>
              <a:rPr lang="en-US" sz="1600" kern="100" dirty="0" err="1">
                <a:solidFill>
                  <a:schemeClr val="accent1"/>
                </a:solidFill>
                <a:effectLst/>
                <a:ea typeface="Aptos" panose="020B0004020202020204" pitchFamily="34" charset="0"/>
                <a:cs typeface="Times New Roman" panose="02020603050405020304" pitchFamily="18" charset="0"/>
              </a:rPr>
              <a:t>Hannadige</a:t>
            </a:r>
            <a:r>
              <a:rPr lang="en-US" sz="1600" kern="100" dirty="0">
                <a:solidFill>
                  <a:schemeClr val="accent1"/>
                </a:solidFill>
                <a:effectLst/>
                <a:ea typeface="Aptos" panose="020B0004020202020204" pitchFamily="34" charset="0"/>
                <a:cs typeface="Times New Roman" panose="02020603050405020304" pitchFamily="18" charset="0"/>
              </a:rPr>
              <a:t>, S. V. S., &amp; Weerasinghe, D. K. C. (2023). Il contributo dei poli di innovazione al rafforzamento dello sviluppo regionale in Svezia. International Journal of Innovation and Technology Management, 20(02), 2350010.</a:t>
            </a:r>
            <a:endParaRPr lang="tr-TR"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La Città di </a:t>
            </a:r>
            <a:r>
              <a:rPr lang="en-US" sz="1600" kern="100" dirty="0" err="1">
                <a:solidFill>
                  <a:schemeClr val="accent1"/>
                </a:solidFill>
                <a:effectLst/>
                <a:ea typeface="Aptos" panose="020B0004020202020204" pitchFamily="34" charset="0"/>
                <a:cs typeface="Times New Roman"/>
              </a:rPr>
              <a:t>Gawler </a:t>
            </a:r>
            <a:r>
              <a:rPr lang="en-US" sz="1600" kern="100" dirty="0">
                <a:solidFill>
                  <a:schemeClr val="accent1"/>
                </a:solidFill>
                <a:effectLst/>
                <a:ea typeface="Aptos" panose="020B0004020202020204" pitchFamily="34" charset="0"/>
                <a:cs typeface="Times New Roman"/>
              </a:rPr>
              <a:t>(2016) THE BUSINESS INNOVATION HUB un luogo per far crescere le imprese e creare posti di lavoro a </a:t>
            </a:r>
            <a:r>
              <a:rPr lang="en-US" sz="1600" kern="100" dirty="0" err="1">
                <a:solidFill>
                  <a:schemeClr val="accent1"/>
                </a:solidFill>
                <a:effectLst/>
                <a:ea typeface="Aptos" panose="020B0004020202020204" pitchFamily="34" charset="0"/>
                <a:cs typeface="Times New Roman"/>
              </a:rPr>
              <a:t>Gawler </a:t>
            </a:r>
            <a:r>
              <a:rPr lang="en-US" sz="1600" kern="100" dirty="0">
                <a:solidFill>
                  <a:schemeClr val="accent1"/>
                </a:solidFill>
                <a:effectLst/>
                <a:ea typeface="Aptos" panose="020B0004020202020204" pitchFamily="34" charset="0"/>
                <a:cs typeface="Times New Roman"/>
              </a:rPr>
              <a:t>attraverso il business digitale, fonte online: </a:t>
            </a:r>
            <a:r>
              <a:rPr lang="en-US" sz="1600" kern="100" dirty="0">
                <a:solidFill>
                  <a:schemeClr val="accent1"/>
                </a:solidFill>
                <a:effectLst/>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https:</a:t>
            </a:r>
            <a:r>
              <a:rPr lang="en-US" sz="1600" kern="100" dirty="0">
                <a:solidFill>
                  <a:schemeClr val="accent1"/>
                </a:solidFill>
                <a:ea typeface="Aptos" panose="020B0004020202020204" pitchFamily="34" charset="0"/>
                <a:cs typeface="Times New Roman"/>
              </a:rPr>
              <a:t>//www.gawler.sa.gov.au/__data/assets/pdf_file/0024/219552/28-02-2017-council-agenda-item-15.3-attachments-confidential-revoked-22-05-2018.pdf </a:t>
            </a:r>
            <a:endParaRPr lang="it-IT" sz="20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Chowdhury, E. H., </a:t>
            </a:r>
            <a:r>
              <a:rPr lang="en-US" sz="1600" kern="100" dirty="0" err="1">
                <a:solidFill>
                  <a:schemeClr val="accent1"/>
                </a:solidFill>
                <a:effectLst/>
                <a:ea typeface="Aptos" panose="020B0004020202020204" pitchFamily="34" charset="0"/>
                <a:cs typeface="Times New Roman"/>
              </a:rPr>
              <a:t>Fjellström</a:t>
            </a:r>
            <a:r>
              <a:rPr lang="en-US" sz="1600" kern="100" dirty="0">
                <a:solidFill>
                  <a:schemeClr val="accent1"/>
                </a:solidFill>
                <a:effectLst/>
                <a:ea typeface="Aptos" panose="020B0004020202020204" pitchFamily="34" charset="0"/>
                <a:cs typeface="Times New Roman"/>
              </a:rPr>
              <a:t>, D., </a:t>
            </a:r>
            <a:r>
              <a:rPr lang="en-US" sz="1600" kern="100" dirty="0" err="1">
                <a:solidFill>
                  <a:schemeClr val="accent1"/>
                </a:solidFill>
                <a:effectLst/>
                <a:ea typeface="Aptos" panose="020B0004020202020204" pitchFamily="34" charset="0"/>
                <a:cs typeface="Times New Roman"/>
              </a:rPr>
              <a:t>Osarenkhoe</a:t>
            </a:r>
            <a:r>
              <a:rPr lang="en-US" sz="1600" kern="100" dirty="0">
                <a:solidFill>
                  <a:schemeClr val="accent1"/>
                </a:solidFill>
                <a:effectLst/>
                <a:ea typeface="Aptos" panose="020B0004020202020204" pitchFamily="34" charset="0"/>
                <a:cs typeface="Times New Roman"/>
              </a:rPr>
              <a:t>, A., </a:t>
            </a:r>
            <a:r>
              <a:rPr lang="en-US" sz="1600" kern="100" dirty="0" err="1">
                <a:solidFill>
                  <a:schemeClr val="accent1"/>
                </a:solidFill>
                <a:effectLst/>
                <a:ea typeface="Aptos" panose="020B0004020202020204" pitchFamily="34" charset="0"/>
                <a:cs typeface="Times New Roman"/>
              </a:rPr>
              <a:t>Hannadige</a:t>
            </a:r>
            <a:r>
              <a:rPr lang="en-US" sz="1600" kern="100" dirty="0">
                <a:solidFill>
                  <a:schemeClr val="accent1"/>
                </a:solidFill>
                <a:effectLst/>
                <a:ea typeface="Aptos" panose="020B0004020202020204" pitchFamily="34" charset="0"/>
                <a:cs typeface="Times New Roman"/>
              </a:rPr>
              <a:t>, S. V. S., &amp; Weerasinghe, D. K. C. (2023). Il contributo dei poli di innovazione al rafforzamento dello sviluppo regionale in Svezia. International Journal of Innovation and Technology Management, 20(02), 2350010</a:t>
            </a:r>
            <a:r>
              <a:rPr lang="en-US" sz="1600" kern="100" dirty="0">
                <a:solidFill>
                  <a:schemeClr val="accent1"/>
                </a:solidFill>
                <a:ea typeface="Aptos" panose="020B0004020202020204" pitchFamily="34" charset="0"/>
                <a:cs typeface="Times New Roman"/>
              </a:rPr>
              <a:t>. </a:t>
            </a:r>
            <a:endParaRPr lang="en-US"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Interreg Europe, (2022), "Sviluppo dei Digital Innovation Hub" Fonte online: https://programme2014-20.interreg-central.eu/Content.Node/4STEPS/4STEPS-D.T2.3.2-Digital-Innovation-Hub-development-CNA.pdf</a:t>
            </a: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50967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65E05-DCC7-8F8A-EEA7-0AB05927EF05}"/>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05708795-847E-4D79-931B-4576E32FB3C8}"/>
              </a:ext>
            </a:extLst>
          </p:cNvPr>
          <p:cNvSpPr txBox="1"/>
          <p:nvPr/>
        </p:nvSpPr>
        <p:spPr>
          <a:xfrm>
            <a:off x="438995" y="832940"/>
            <a:ext cx="10834847" cy="4368375"/>
          </a:xfrm>
          <a:prstGeom prst="rect">
            <a:avLst/>
          </a:prstGeom>
          <a:noFill/>
        </p:spPr>
        <p:txBody>
          <a:bodyPr wrap="square" lIns="91440" tIns="45720" rIns="91440" bIns="45720" anchor="t">
            <a:spAutoFit/>
          </a:bodyPr>
          <a:lstStyle/>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Grabowiecki</a:t>
            </a:r>
            <a:r>
              <a:rPr lang="en-US" sz="1600" kern="100" dirty="0">
                <a:solidFill>
                  <a:schemeClr val="accent1"/>
                </a:solidFill>
                <a:effectLst/>
                <a:ea typeface="Aptos" panose="020B0004020202020204" pitchFamily="34" charset="0"/>
                <a:cs typeface="Times New Roman"/>
              </a:rPr>
              <a:t>, J. (2006). I gruppi Keiretsu: Il loro ruolo nell'economia giapponese e un punto di riferimento (o un paradigma) per altri Paesi. (Senza titolo).</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Dow, S., McGuire, J. e Yoshikawa, T. (2011). Disaggregazione dell'effetto di gruppo: Il keiretsu verticale e orizzontale in tempi di cambiamento economico. Asia Pacific Journal of Management, 28, 299-323.</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Twomey, B. (2020). Capire il Keiretsu giapponese. Investopedia, LLC. New York, NY, USA. Disponibile in: &lt; https://www. </a:t>
            </a:r>
            <a:r>
              <a:rPr lang="en-US" sz="1600" kern="100" dirty="0" err="1">
                <a:solidFill>
                  <a:schemeClr val="accent1"/>
                </a:solidFill>
                <a:effectLst/>
                <a:ea typeface="Aptos" panose="020B0004020202020204" pitchFamily="34" charset="0"/>
                <a:cs typeface="Times New Roman"/>
              </a:rPr>
              <a:t>investopedia</a:t>
            </a:r>
            <a:r>
              <a:rPr lang="en-US" sz="1600" kern="100" dirty="0">
                <a:solidFill>
                  <a:schemeClr val="accent1"/>
                </a:solidFill>
                <a:effectLst/>
                <a:ea typeface="Aptos" panose="020B0004020202020204" pitchFamily="34" charset="0"/>
                <a:cs typeface="Times New Roman"/>
              </a:rPr>
              <a:t>. </a:t>
            </a:r>
            <a:r>
              <a:rPr lang="en-US" sz="1600" kern="100" dirty="0" err="1">
                <a:solidFill>
                  <a:schemeClr val="accent1"/>
                </a:solidFill>
                <a:effectLst/>
                <a:ea typeface="Aptos" panose="020B0004020202020204" pitchFamily="34" charset="0"/>
                <a:cs typeface="Times New Roman"/>
              </a:rPr>
              <a:t>com/articles/economics/09/japanese-keiretsu</a:t>
            </a:r>
            <a:r>
              <a:rPr lang="en-US" sz="1600" kern="100" dirty="0">
                <a:solidFill>
                  <a:schemeClr val="accent1"/>
                </a:solidFill>
                <a:effectLst/>
                <a:ea typeface="Aptos" panose="020B0004020202020204" pitchFamily="34" charset="0"/>
                <a:cs typeface="Times New Roman"/>
              </a:rPr>
              <a:t>. asp&gt;. Accesso: 21 </a:t>
            </a:r>
            <a:r>
              <a:rPr lang="en-US" sz="1600" kern="100" dirty="0" err="1">
                <a:solidFill>
                  <a:schemeClr val="accent1"/>
                </a:solidFill>
                <a:effectLst/>
                <a:ea typeface="Aptos" panose="020B0004020202020204" pitchFamily="34" charset="0"/>
                <a:cs typeface="Times New Roman"/>
              </a:rPr>
              <a:t>settembre </a:t>
            </a:r>
            <a:r>
              <a:rPr lang="en-US" sz="1600" kern="100" dirty="0">
                <a:solidFill>
                  <a:schemeClr val="accent1"/>
                </a:solidFill>
                <a:effectLst/>
                <a:ea typeface="Aptos" panose="020B0004020202020204" pitchFamily="34" charset="0"/>
                <a:cs typeface="Times New Roman"/>
              </a:rPr>
              <a:t>2020.</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Ranga, M., &amp; </a:t>
            </a:r>
            <a:r>
              <a:rPr lang="en-US" sz="1600" kern="100" dirty="0" err="1">
                <a:solidFill>
                  <a:schemeClr val="accent1"/>
                </a:solidFill>
                <a:cs typeface="Times New Roman"/>
              </a:rPr>
              <a:t>Etzkowitz</a:t>
            </a:r>
            <a:r>
              <a:rPr lang="en-US" sz="1600" kern="100" dirty="0">
                <a:solidFill>
                  <a:schemeClr val="accent1"/>
                </a:solidFill>
                <a:cs typeface="Times New Roman"/>
              </a:rPr>
              <a:t>, H. (2015). Sistemi a tripla elica: un quadro analitico per la politica e la pratica dell'innovazione nella società della conoscenza. Imprenditorialità e scambio di conoscenze, 117-158.</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Lawton Smith, H., &amp; </a:t>
            </a:r>
            <a:r>
              <a:rPr lang="en-US" sz="1600" kern="100" dirty="0" err="1">
                <a:solidFill>
                  <a:schemeClr val="accent1"/>
                </a:solidFill>
                <a:cs typeface="Times New Roman"/>
              </a:rPr>
              <a:t>Leydesdorff</a:t>
            </a:r>
            <a:r>
              <a:rPr lang="en-US" sz="1600" kern="100" dirty="0">
                <a:solidFill>
                  <a:schemeClr val="accent1"/>
                </a:solidFill>
                <a:cs typeface="Times New Roman"/>
              </a:rPr>
              <a:t>, L. (2014). La tripla elica nel contesto del cambiamento globale: dinamiche e sfide. Prometheus, 32(4), 321-336.</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Lindberg, M., Lindgren, M., &amp; </a:t>
            </a:r>
            <a:r>
              <a:rPr lang="en-US" sz="1600" kern="100" dirty="0" err="1">
                <a:solidFill>
                  <a:schemeClr val="accent1"/>
                </a:solidFill>
                <a:cs typeface="Times New Roman"/>
              </a:rPr>
              <a:t>Packendorff</a:t>
            </a:r>
            <a:r>
              <a:rPr lang="en-US" sz="1600" kern="100" dirty="0">
                <a:solidFill>
                  <a:schemeClr val="accent1"/>
                </a:solidFill>
                <a:cs typeface="Times New Roman"/>
              </a:rPr>
              <a:t>, J. (2014). La quadrupla elica come strumento per colmare il divario di genere nell'imprenditorialità: il caso di un progetto di sistema di innovazione nella regione del Mar Baltico. Journal of the Knowledge Economy, 5, 94-113.</a:t>
            </a:r>
            <a:endParaRPr lang="en-US" sz="2000" dirty="0">
              <a:solidFill>
                <a:schemeClr val="accent1"/>
              </a:solidFill>
              <a:cs typeface="Times New Roman"/>
            </a:endParaRPr>
          </a:p>
          <a:p>
            <a:pPr>
              <a:lnSpc>
                <a:spcPct val="115000"/>
              </a:lnSpc>
              <a:spcAft>
                <a:spcPts val="800"/>
              </a:spcAft>
            </a:pPr>
            <a:endParaRPr lang="en-US" sz="1400" kern="100" dirty="0">
              <a:solidFill>
                <a:schemeClr val="accent1"/>
              </a:solidFill>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408532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47E270B-DEA2-0421-B68E-768A0CA9A9B1}"/>
              </a:ext>
            </a:extLst>
          </p:cNvPr>
          <p:cNvSpPr txBox="1"/>
          <p:nvPr/>
        </p:nvSpPr>
        <p:spPr>
          <a:xfrm>
            <a:off x="1561132" y="3075057"/>
            <a:ext cx="9069735" cy="707886"/>
          </a:xfrm>
          <a:prstGeom prst="rect">
            <a:avLst/>
          </a:prstGeom>
          <a:noFill/>
        </p:spPr>
        <p:txBody>
          <a:bodyPr wrap="square" rtlCol="0">
            <a:spAutoFit/>
          </a:bodyPr>
          <a:lstStyle/>
          <a:p>
            <a:pPr algn="ctr"/>
            <a:r>
              <a:rPr lang="en-US" sz="2000" i="1" dirty="0">
                <a:solidFill>
                  <a:schemeClr val="accent1"/>
                </a:solidFill>
              </a:rPr>
              <a:t>La negoziazione consiste nell'ottenere il miglior accordo possibile nel miglior modo possibile</a:t>
            </a:r>
            <a:r>
              <a:rPr lang="tr-TR" sz="2000" dirty="0">
                <a:solidFill>
                  <a:schemeClr val="accent1"/>
                </a:solidFill>
              </a:rPr>
              <a:t>' Anonimo</a:t>
            </a:r>
          </a:p>
        </p:txBody>
      </p:sp>
      <p:pic>
        <p:nvPicPr>
          <p:cNvPr id="4" name="Resim 3" descr="insan yüzü, karanlık, kişi, şahıs, kadın içeren bir resim&#10;&#10;Açıklama otomatik olarak oluşturuldu">
            <a:extLst>
              <a:ext uri="{FF2B5EF4-FFF2-40B4-BE49-F238E27FC236}">
                <a16:creationId xmlns:a16="http://schemas.microsoft.com/office/drawing/2014/main" id="{E03E8834-481B-A62A-E628-4B1DF7EE96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317" y="1977209"/>
            <a:ext cx="10210800" cy="5743575"/>
          </a:xfrm>
          <a:prstGeom prst="rect">
            <a:avLst/>
          </a:prstGeom>
        </p:spPr>
      </p:pic>
      <p:sp>
        <p:nvSpPr>
          <p:cNvPr id="6" name="Metin kutusu 5">
            <a:extLst>
              <a:ext uri="{FF2B5EF4-FFF2-40B4-BE49-F238E27FC236}">
                <a16:creationId xmlns:a16="http://schemas.microsoft.com/office/drawing/2014/main" id="{CBAA8127-125F-6729-1B9C-88FA828D5427}"/>
              </a:ext>
            </a:extLst>
          </p:cNvPr>
          <p:cNvSpPr txBox="1"/>
          <p:nvPr/>
        </p:nvSpPr>
        <p:spPr>
          <a:xfrm>
            <a:off x="6998758" y="6334667"/>
            <a:ext cx="2792941"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Istockphoto.com</a:t>
            </a:r>
          </a:p>
        </p:txBody>
      </p:sp>
    </p:spTree>
    <p:extLst>
      <p:ext uri="{BB962C8B-B14F-4D97-AF65-F5344CB8AC3E}">
        <p14:creationId xmlns:p14="http://schemas.microsoft.com/office/powerpoint/2010/main" val="1457328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B1D32CD2-AC8A-8FEA-3B8F-C649978F6ACF}"/>
              </a:ext>
            </a:extLst>
          </p:cNvPr>
          <p:cNvSpPr txBox="1">
            <a:spLocks noGrp="1"/>
          </p:cNvSpPr>
          <p:nvPr>
            <p:ph type="title"/>
          </p:nvPr>
        </p:nvSpPr>
        <p:spPr>
          <a:xfrm>
            <a:off x="504112" y="-8965"/>
            <a:ext cx="10750296" cy="2566857"/>
          </a:xfrm>
          <a:prstGeom prst="rect">
            <a:avLst/>
          </a:prstGeom>
          <a:noFill/>
        </p:spPr>
        <p:txBody>
          <a:bodyPr wrap="square">
            <a:spAutoFit/>
          </a:bodyPr>
          <a:lstStyle/>
          <a:p>
            <a:br>
              <a:rPr lang="tr-TR" sz="3400" b="1" dirty="0"/>
            </a:br>
            <a:r>
              <a:rPr lang="en-US" sz="3400" b="1" dirty="0" err="1"/>
              <a:t>Introduzione</a:t>
            </a:r>
            <a:r>
              <a:rPr lang="en-US" sz="3400" b="1" dirty="0"/>
              <a:t> ai concetti di base della negoziazione e delle abilità </a:t>
            </a:r>
            <a:r>
              <a:rPr lang="en-US" sz="3400" b="1" dirty="0" err="1"/>
              <a:t>negoziali</a:t>
            </a:r>
            <a:r>
              <a:rPr lang="en-US" sz="3400" b="1" dirty="0"/>
              <a:t>.</a:t>
            </a:r>
            <a:endParaRPr lang="tr-TR" sz="1600" b="1" dirty="0">
              <a:solidFill>
                <a:schemeClr val="accent1"/>
              </a:solidFill>
              <a:latin typeface="+mn-lt"/>
              <a:ea typeface="Noto Sans" panose="020B0502040504020204" pitchFamily="34" charset="0"/>
              <a:cs typeface="Noto Sans" panose="020B0502040504020204" pitchFamily="34" charset="0"/>
            </a:endParaRPr>
          </a:p>
          <a:p>
            <a:pPr algn="just">
              <a:lnSpc>
                <a:spcPct val="100000"/>
              </a:lnSpc>
              <a:spcBef>
                <a:spcPts val="600"/>
              </a:spcBef>
              <a:spcAft>
                <a:spcPts val="600"/>
              </a:spcAft>
            </a:pPr>
            <a:r>
              <a:rPr lang="en-US" sz="1600" b="1" dirty="0">
                <a:solidFill>
                  <a:schemeClr val="accent1"/>
                </a:solidFill>
                <a:latin typeface="+mn-lt"/>
                <a:ea typeface="Noto Sans"/>
                <a:cs typeface="Noto Sans"/>
              </a:rPr>
              <a:t>La negoziazione </a:t>
            </a:r>
            <a:r>
              <a:rPr lang="en-US" sz="1600" dirty="0">
                <a:solidFill>
                  <a:schemeClr val="accent1"/>
                </a:solidFill>
                <a:latin typeface="+mn-lt"/>
                <a:ea typeface="Noto Sans"/>
                <a:cs typeface="Noto Sans"/>
              </a:rPr>
              <a:t>è un processo attraverso il quale le persone risolvono le differenze e i problemi tra loro. Si usa per evitare e concordare qualsiasi tipo di controversia e disaccordo, mentre la </a:t>
            </a:r>
            <a:r>
              <a:rPr lang="en-US" sz="1600" b="1" dirty="0">
                <a:solidFill>
                  <a:schemeClr val="accent1"/>
                </a:solidFill>
                <a:latin typeface="+mn-lt"/>
                <a:ea typeface="Noto Sans"/>
                <a:cs typeface="Noto Sans"/>
              </a:rPr>
              <a:t>gestione dei conflitti </a:t>
            </a:r>
            <a:r>
              <a:rPr lang="en-US" sz="1600" dirty="0">
                <a:solidFill>
                  <a:schemeClr val="accent1"/>
                </a:solidFill>
                <a:latin typeface="+mn-lt"/>
                <a:ea typeface="Noto Sans"/>
                <a:cs typeface="Noto Sans"/>
              </a:rPr>
              <a:t>è la strategia per risolvere queste differenze identificate in modo positivo per risolvere le controversie e i disaccordi tra le persone.</a:t>
            </a:r>
            <a:endParaRPr lang="tr-TR" sz="1600" dirty="0">
              <a:solidFill>
                <a:schemeClr val="accent1"/>
              </a:solidFill>
              <a:highlight>
                <a:srgbClr val="FFFF00"/>
              </a:highlight>
              <a:latin typeface="+mn-lt"/>
              <a:ea typeface="Noto Sans"/>
              <a:cs typeface="Noto Sans"/>
            </a:endParaRPr>
          </a:p>
        </p:txBody>
      </p:sp>
      <p:sp>
        <p:nvSpPr>
          <p:cNvPr id="5" name="Metin kutusu 4">
            <a:extLst>
              <a:ext uri="{FF2B5EF4-FFF2-40B4-BE49-F238E27FC236}">
                <a16:creationId xmlns:a16="http://schemas.microsoft.com/office/drawing/2014/main" id="{A1B87E64-DC22-6E89-CA03-CBFB0B7C9BD2}"/>
              </a:ext>
            </a:extLst>
          </p:cNvPr>
          <p:cNvSpPr txBox="1"/>
          <p:nvPr/>
        </p:nvSpPr>
        <p:spPr>
          <a:xfrm>
            <a:off x="603504" y="2583227"/>
            <a:ext cx="6794823" cy="1969770"/>
          </a:xfrm>
          <a:prstGeom prst="rect">
            <a:avLst/>
          </a:prstGeom>
          <a:solidFill>
            <a:schemeClr val="bg1">
              <a:lumMod val="60000"/>
              <a:lumOff val="40000"/>
            </a:schemeClr>
          </a:solidFill>
          <a:ln>
            <a:noFill/>
          </a:ln>
        </p:spPr>
        <p:txBody>
          <a:bodyPr wrap="square">
            <a:spAutoFit/>
          </a:bodyPr>
          <a:lstStyle/>
          <a:p>
            <a:pPr>
              <a:spcBef>
                <a:spcPts val="600"/>
              </a:spcBef>
              <a:spcAft>
                <a:spcPts val="600"/>
              </a:spcAft>
            </a:pPr>
            <a:r>
              <a:rPr lang="en-US" sz="1600" b="1" dirty="0">
                <a:solidFill>
                  <a:schemeClr val="accent1"/>
                </a:solidFill>
                <a:latin typeface="Raleway  "/>
                <a:ea typeface="Noto Sans" panose="020B0502040504020204" pitchFamily="34" charset="0"/>
                <a:cs typeface="Noto Sans" panose="020B0502040504020204" pitchFamily="34" charset="0"/>
              </a:rPr>
              <a:t>La negoziazione è</a:t>
            </a:r>
            <a:r>
              <a:rPr lang="tr-TR" sz="1600" b="1" dirty="0">
                <a:solidFill>
                  <a:schemeClr val="accent1"/>
                </a:solidFill>
                <a:latin typeface="Raleway  "/>
                <a:ea typeface="Noto Sans" panose="020B0502040504020204" pitchFamily="34" charset="0"/>
                <a:cs typeface="Noto Sans" panose="020B0502040504020204" pitchFamily="34" charset="0"/>
              </a:rPr>
              <a:t>:</a:t>
            </a:r>
            <a:endParaRPr lang="sl-SI" sz="1600" b="1" dirty="0">
              <a:solidFill>
                <a:schemeClr val="accent1"/>
              </a:solidFill>
              <a:latin typeface="Raleway  "/>
              <a:ea typeface="Noto Sans" panose="020B0502040504020204" pitchFamily="34" charset="0"/>
              <a:cs typeface="Noto Sans" panose="020B0502040504020204" pitchFamily="34" charset="0"/>
            </a:endParaRPr>
          </a:p>
          <a:p>
            <a:pPr>
              <a:spcBef>
                <a:spcPts val="600"/>
              </a:spcBef>
              <a:spcAft>
                <a:spcPts val="600"/>
              </a:spcAft>
            </a:pPr>
            <a:r>
              <a:rPr lang="en-US" sz="1600" dirty="0">
                <a:solidFill>
                  <a:schemeClr val="accent1"/>
                </a:solidFill>
                <a:latin typeface="Raleway  "/>
                <a:ea typeface="Noto Sans" panose="020B0502040504020204" pitchFamily="34" charset="0"/>
                <a:cs typeface="Noto Sans" panose="020B0502040504020204" pitchFamily="34" charset="0"/>
              </a:rPr>
              <a:t>Un processo di comunicazione finalizzato al raggiungimento di determinati obiettivi...</a:t>
            </a:r>
            <a:br>
              <a:rPr lang="en-US" sz="1600" dirty="0">
                <a:solidFill>
                  <a:schemeClr val="accent1"/>
                </a:solidFill>
                <a:latin typeface="Raleway  "/>
                <a:ea typeface="Noto Sans" panose="020B0502040504020204" pitchFamily="34" charset="0"/>
                <a:cs typeface="Noto Sans" panose="020B0502040504020204" pitchFamily="34" charset="0"/>
              </a:rPr>
            </a:br>
            <a:br>
              <a:rPr lang="en-US" sz="1600" dirty="0">
                <a:solidFill>
                  <a:schemeClr val="accent1"/>
                </a:solidFill>
                <a:latin typeface="Raleway  "/>
                <a:ea typeface="Noto Sans" panose="020B0502040504020204" pitchFamily="34" charset="0"/>
                <a:cs typeface="Noto Sans" panose="020B0502040504020204" pitchFamily="34" charset="0"/>
              </a:rPr>
            </a:br>
            <a:r>
              <a:rPr lang="en-US" sz="1600" dirty="0">
                <a:solidFill>
                  <a:schemeClr val="accent1"/>
                </a:solidFill>
                <a:latin typeface="Raleway  "/>
                <a:ea typeface="Noto Sans" panose="020B0502040504020204" pitchFamily="34" charset="0"/>
                <a:cs typeface="Noto Sans" panose="020B0502040504020204" pitchFamily="34" charset="0"/>
              </a:rPr>
              <a:t>in cui le parti in conflitto accettano di lavorare insieme per raggiungere un </a:t>
            </a:r>
            <a:r>
              <a:rPr lang="en-US" sz="1600" dirty="0" err="1">
                <a:solidFill>
                  <a:schemeClr val="accent1"/>
                </a:solidFill>
                <a:latin typeface="Raleway  "/>
                <a:ea typeface="Noto Sans" panose="020B0502040504020204" pitchFamily="34" charset="0"/>
                <a:cs typeface="Noto Sans" panose="020B0502040504020204" pitchFamily="34" charset="0"/>
              </a:rPr>
              <a:t>risultato</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che</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soddisfi</a:t>
            </a:r>
            <a:r>
              <a:rPr lang="en-US" sz="1600" dirty="0">
                <a:solidFill>
                  <a:schemeClr val="accent1"/>
                </a:solidFill>
                <a:latin typeface="Raleway  "/>
                <a:ea typeface="Noto Sans" panose="020B0502040504020204" pitchFamily="34" charset="0"/>
                <a:cs typeface="Noto Sans" panose="020B0502040504020204" pitchFamily="34" charset="0"/>
              </a:rPr>
              <a:t> i loro interessi rispetto alle </a:t>
            </a:r>
            <a:r>
              <a:rPr lang="en-US" sz="1600" dirty="0" err="1">
                <a:solidFill>
                  <a:schemeClr val="accent1"/>
                </a:solidFill>
                <a:latin typeface="Raleway  "/>
                <a:ea typeface="Noto Sans" panose="020B0502040504020204" pitchFamily="34" charset="0"/>
                <a:cs typeface="Noto Sans" panose="020B0502040504020204" pitchFamily="34" charset="0"/>
              </a:rPr>
              <a:t>migliori</a:t>
            </a:r>
            <a:r>
              <a:rPr lang="en-US" sz="1600" dirty="0">
                <a:solidFill>
                  <a:schemeClr val="accent1"/>
                </a:solidFill>
                <a:latin typeface="Raleway  "/>
                <a:ea typeface="Noto Sans" panose="020B0502040504020204" pitchFamily="34" charset="0"/>
                <a:cs typeface="Noto Sans" panose="020B0502040504020204" pitchFamily="34" charset="0"/>
              </a:rPr>
              <a:t> alternative</a:t>
            </a:r>
            <a:endParaRPr lang="sl-SI" sz="1600" dirty="0">
              <a:solidFill>
                <a:schemeClr val="accent1"/>
              </a:solidFill>
              <a:latin typeface="Raleway  "/>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A927C1E-3136-7A55-E91A-8249C6B4D15E}"/>
              </a:ext>
            </a:extLst>
          </p:cNvPr>
          <p:cNvSpPr txBox="1"/>
          <p:nvPr/>
        </p:nvSpPr>
        <p:spPr>
          <a:xfrm>
            <a:off x="603504" y="4739701"/>
            <a:ext cx="7199376" cy="1877437"/>
          </a:xfrm>
          <a:prstGeom prst="rect">
            <a:avLst/>
          </a:prstGeom>
          <a:noFill/>
        </p:spPr>
        <p:txBody>
          <a:bodyPr wrap="square">
            <a:spAutoFit/>
          </a:bodyPr>
          <a:lstStyle/>
          <a:p>
            <a:pPr algn="just"/>
            <a:r>
              <a:rPr lang="tr-TR" sz="1600" b="1" i="0" dirty="0">
                <a:solidFill>
                  <a:schemeClr val="accent1"/>
                </a:solidFill>
                <a:effectLst/>
                <a:ea typeface="Noto Sans" panose="020B0502040504020204" pitchFamily="34" charset="0"/>
                <a:cs typeface="Noto Sans" panose="020B0502040504020204" pitchFamily="34" charset="0"/>
              </a:rPr>
              <a:t>Importanti capacità di negoziazione</a:t>
            </a:r>
          </a:p>
          <a:p>
            <a:pPr algn="just"/>
            <a:r>
              <a:rPr lang="tr-TR" sz="1600" i="1" dirty="0">
                <a:solidFill>
                  <a:srgbClr val="2D2D2D"/>
                </a:solidFill>
                <a:ea typeface="Noto Sans" panose="020B0502040504020204" pitchFamily="34" charset="0"/>
                <a:cs typeface="Noto Sans" panose="020B0502040504020204" pitchFamily="34" charset="0"/>
              </a:rPr>
              <a:t> </a:t>
            </a:r>
          </a:p>
          <a:p>
            <a:pPr algn="just"/>
            <a:r>
              <a:rPr lang="tr-TR" sz="1600" dirty="0" err="1">
                <a:solidFill>
                  <a:srgbClr val="2D2D2D"/>
                </a:solidFill>
                <a:ea typeface="Noto Sans" panose="020B0502040504020204" pitchFamily="34" charset="0"/>
                <a:cs typeface="Noto Sans" panose="020B0502040504020204" pitchFamily="34" charset="0"/>
              </a:rPr>
              <a:t>Comunicazione</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Ascolto </a:t>
            </a:r>
            <a:r>
              <a:rPr lang="tr-TR" sz="1600" dirty="0">
                <a:solidFill>
                  <a:srgbClr val="2D2D2D"/>
                </a:solidFill>
                <a:ea typeface="Noto Sans" panose="020B0502040504020204" pitchFamily="34" charset="0"/>
                <a:cs typeface="Noto Sans" panose="020B0502040504020204" pitchFamily="34" charset="0"/>
              </a:rPr>
              <a:t>attivo, </a:t>
            </a:r>
            <a:r>
              <a:rPr lang="tr-TR" sz="1600" dirty="0" err="1">
                <a:solidFill>
                  <a:srgbClr val="2D2D2D"/>
                </a:solidFill>
                <a:ea typeface="Noto Sans" panose="020B0502040504020204" pitchFamily="34" charset="0"/>
                <a:cs typeface="Noto Sans" panose="020B0502040504020204" pitchFamily="34" charset="0"/>
              </a:rPr>
              <a:t>Intelligenza emotiva</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Gestione delle aspettative</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Pazienza</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Adattabilità</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Persuasione</a:t>
            </a:r>
            <a:r>
              <a:rPr lang="tr-TR" sz="1600" dirty="0">
                <a:solidFill>
                  <a:srgbClr val="2D2D2D"/>
                </a:solidFill>
                <a:ea typeface="Noto Sans" panose="020B0502040504020204" pitchFamily="34" charset="0"/>
                <a:cs typeface="Noto Sans" panose="020B0502040504020204" pitchFamily="34" charset="0"/>
              </a:rPr>
              <a:t>, Pianificazione, </a:t>
            </a:r>
            <a:r>
              <a:rPr lang="tr-TR" sz="1600" dirty="0" err="1">
                <a:solidFill>
                  <a:srgbClr val="2D2D2D"/>
                </a:solidFill>
                <a:ea typeface="Noto Sans" panose="020B0502040504020204" pitchFamily="34" charset="0"/>
                <a:cs typeface="Noto Sans" panose="020B0502040504020204" pitchFamily="34" charset="0"/>
              </a:rPr>
              <a:t>Integrità</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Costruzione di relazioni</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Risoluzione</a:t>
            </a:r>
            <a:r>
              <a:rPr lang="tr-TR" sz="1600" dirty="0">
                <a:solidFill>
                  <a:srgbClr val="2D2D2D"/>
                </a:solidFill>
                <a:ea typeface="Noto Sans" panose="020B0502040504020204" pitchFamily="34" charset="0"/>
                <a:cs typeface="Noto Sans" panose="020B0502040504020204" pitchFamily="34" charset="0"/>
              </a:rPr>
              <a:t> di problemi, </a:t>
            </a:r>
            <a:r>
              <a:rPr lang="tr-TR" sz="1600" dirty="0" err="1">
                <a:solidFill>
                  <a:srgbClr val="2D2D2D"/>
                </a:solidFill>
                <a:ea typeface="Noto Sans" panose="020B0502040504020204" pitchFamily="34" charset="0"/>
                <a:cs typeface="Noto Sans" panose="020B0502040504020204" pitchFamily="34" charset="0"/>
              </a:rPr>
              <a:t>Processo </a:t>
            </a:r>
            <a:r>
              <a:rPr lang="tr-TR" sz="1600" dirty="0">
                <a:solidFill>
                  <a:srgbClr val="2D2D2D"/>
                </a:solidFill>
                <a:ea typeface="Noto Sans" panose="020B0502040504020204" pitchFamily="34" charset="0"/>
                <a:cs typeface="Noto Sans" panose="020B0502040504020204" pitchFamily="34" charset="0"/>
              </a:rPr>
              <a:t>decisionale.  </a:t>
            </a:r>
          </a:p>
          <a:p>
            <a:br>
              <a:rPr lang="tr-TR" dirty="0"/>
            </a:br>
            <a:endParaRPr lang="tr-TR" dirty="0"/>
          </a:p>
        </p:txBody>
      </p:sp>
      <p:pic>
        <p:nvPicPr>
          <p:cNvPr id="3" name="Resim 2" descr="renklilik, grafik, kalp, yaratıcılık içeren bir resim&#10;&#10;Açıklama otomatik olarak oluşturuldu">
            <a:extLst>
              <a:ext uri="{FF2B5EF4-FFF2-40B4-BE49-F238E27FC236}">
                <a16:creationId xmlns:a16="http://schemas.microsoft.com/office/drawing/2014/main" id="{A49555D0-D754-8D1C-0588-B27BAC37EA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8940" y="1930400"/>
            <a:ext cx="8760177" cy="4927600"/>
          </a:xfrm>
          <a:prstGeom prst="rect">
            <a:avLst/>
          </a:prstGeom>
        </p:spPr>
      </p:pic>
      <p:sp>
        <p:nvSpPr>
          <p:cNvPr id="8" name="Metin kutusu 7">
            <a:extLst>
              <a:ext uri="{FF2B5EF4-FFF2-40B4-BE49-F238E27FC236}">
                <a16:creationId xmlns:a16="http://schemas.microsoft.com/office/drawing/2014/main" id="{4126D578-E1D9-EAF2-6212-041C90027B41}"/>
              </a:ext>
            </a:extLst>
          </p:cNvPr>
          <p:cNvSpPr txBox="1"/>
          <p:nvPr/>
        </p:nvSpPr>
        <p:spPr>
          <a:xfrm>
            <a:off x="8525692" y="5678420"/>
            <a:ext cx="3326674"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Istockphoto.com</a:t>
            </a:r>
          </a:p>
        </p:txBody>
      </p:sp>
    </p:spTree>
    <p:extLst>
      <p:ext uri="{BB962C8B-B14F-4D97-AF65-F5344CB8AC3E}">
        <p14:creationId xmlns:p14="http://schemas.microsoft.com/office/powerpoint/2010/main" val="19376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731119" y="1485391"/>
            <a:ext cx="10952285" cy="3887218"/>
          </a:xfrm>
          <a:prstGeom prst="rect">
            <a:avLst/>
          </a:prstGeom>
          <a:noFill/>
        </p:spPr>
        <p:txBody>
          <a:bodyPr wrap="square">
            <a:spAutoFit/>
          </a:bodyPr>
          <a:lstStyle/>
          <a:p>
            <a:r>
              <a:rPr lang="en-GB" sz="1600" b="1" dirty="0">
                <a:solidFill>
                  <a:schemeClr val="accent1"/>
                </a:solidFill>
                <a:latin typeface="Raleway "/>
                <a:ea typeface="Noto Sans"/>
                <a:cs typeface="Noto Sans"/>
              </a:rPr>
              <a:t>Il prezzo di riserva </a:t>
            </a:r>
            <a:r>
              <a:rPr lang="en-GB" sz="1600" dirty="0">
                <a:solidFill>
                  <a:schemeClr val="accent1"/>
                </a:solidFill>
                <a:latin typeface="Raleway "/>
                <a:ea typeface="Noto Sans"/>
                <a:cs typeface="Noto Sans"/>
              </a:rPr>
              <a:t>è sempre un importo numerico. In parole povere, il prezzo di riserva è l'importo minimo che il venditore accetterà per un accordo e l'importo massimo che l'acquirente pagherà. Questo è anche noto come il punto di "fuga". </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Valore target</a:t>
            </a:r>
            <a:r>
              <a:rPr lang="en-US" sz="1600" dirty="0">
                <a:solidFill>
                  <a:schemeClr val="accent1"/>
                </a:solidFill>
                <a:latin typeface="Raleway "/>
                <a:ea typeface="Noto Sans"/>
                <a:cs typeface="Noto Sans"/>
              </a:rPr>
              <a:t>: Il vostro obiettivo è il valore target, spesso noto come valore di aspirazione: ciò che vorreste ottenere in futuro.</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BATNA </a:t>
            </a:r>
            <a:r>
              <a:rPr lang="tr-TR" sz="1600" dirty="0">
                <a:solidFill>
                  <a:schemeClr val="accent1"/>
                </a:solidFill>
                <a:latin typeface="Raleway "/>
                <a:ea typeface="Noto Sans"/>
                <a:cs typeface="Noto Sans"/>
              </a:rPr>
              <a:t>(</a:t>
            </a:r>
            <a:r>
              <a:rPr lang="en-US" sz="1600" dirty="0">
                <a:solidFill>
                  <a:schemeClr val="accent1"/>
                </a:solidFill>
                <a:latin typeface="Raleway "/>
                <a:ea typeface="Noto Sans"/>
                <a:cs typeface="Noto Sans"/>
              </a:rPr>
              <a:t>Best Alternative To a Negotiated Agreement</a:t>
            </a:r>
            <a:r>
              <a:rPr lang="tr-TR" sz="1600" dirty="0">
                <a:solidFill>
                  <a:schemeClr val="accent1"/>
                </a:solidFill>
                <a:latin typeface="Raleway "/>
                <a:ea typeface="Noto Sans"/>
                <a:cs typeface="Noto Sans"/>
              </a:rPr>
              <a:t>)</a:t>
            </a:r>
            <a:r>
              <a:rPr lang="en-US" sz="1600" dirty="0">
                <a:solidFill>
                  <a:schemeClr val="accent1"/>
                </a:solidFill>
                <a:latin typeface="Raleway "/>
                <a:ea typeface="Noto Sans"/>
                <a:cs typeface="Noto Sans"/>
              </a:rPr>
              <a:t>: è l'opzione migliore secondo una delle parti di una trattativa, nel caso in cui i colloqui si interrompano. </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ZOPA </a:t>
            </a:r>
            <a:r>
              <a:rPr lang="en-US" sz="1600" dirty="0">
                <a:solidFill>
                  <a:schemeClr val="accent1"/>
                </a:solidFill>
                <a:latin typeface="Raleway "/>
                <a:ea typeface="Noto Sans"/>
                <a:cs typeface="Noto Sans"/>
              </a:rPr>
              <a:t>(Zone Of Possible Agreement) è un'area in cui due o più parti negoziali possono trovare un terreno comune.</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GB" sz="1600" b="1" dirty="0">
                <a:solidFill>
                  <a:schemeClr val="accent1"/>
                </a:solidFill>
                <a:latin typeface="Raleway "/>
                <a:ea typeface="Noto Sans"/>
                <a:cs typeface="Noto Sans"/>
              </a:rPr>
              <a:t>La zona di contrattazione positiva </a:t>
            </a:r>
            <a:r>
              <a:rPr lang="en-GB" sz="1600" dirty="0">
                <a:solidFill>
                  <a:schemeClr val="accent1"/>
                </a:solidFill>
                <a:latin typeface="Raleway "/>
                <a:ea typeface="Noto Sans"/>
                <a:cs typeface="Noto Sans"/>
              </a:rPr>
              <a:t>è l'area all'interno della ZOPA in cui tutte le parti della negoziazione sono disposte a trovare un accordo. </a:t>
            </a:r>
            <a:br>
              <a:rPr lang="en-GB" sz="1600" dirty="0">
                <a:latin typeface="Raleway "/>
                <a:ea typeface="Noto Sans" panose="020B0502040504020204" pitchFamily="34" charset="0"/>
                <a:cs typeface="Noto Sans" panose="020B0502040504020204" pitchFamily="34" charset="0"/>
              </a:rPr>
            </a:br>
            <a:br>
              <a:rPr lang="en-GB" sz="1600" b="1" dirty="0">
                <a:latin typeface="Raleway "/>
                <a:ea typeface="Noto Sans" panose="020B0502040504020204" pitchFamily="34" charset="0"/>
                <a:cs typeface="Noto Sans" panose="020B0502040504020204" pitchFamily="34" charset="0"/>
              </a:rPr>
            </a:br>
            <a:r>
              <a:rPr lang="en-GB" sz="1600" b="1" dirty="0">
                <a:solidFill>
                  <a:schemeClr val="accent1"/>
                </a:solidFill>
                <a:latin typeface="Raleway "/>
                <a:ea typeface="Noto Sans"/>
                <a:cs typeface="Noto Sans"/>
              </a:rPr>
              <a:t>La zona negativa </a:t>
            </a:r>
            <a:r>
              <a:rPr lang="en-GB" sz="1600" dirty="0">
                <a:solidFill>
                  <a:schemeClr val="accent1"/>
                </a:solidFill>
                <a:latin typeface="Raleway "/>
                <a:ea typeface="Noto Sans"/>
                <a:cs typeface="Noto Sans"/>
              </a:rPr>
              <a:t>è quella che entrambe le parti concordano all'inizio di una negoziazione e che non si sovrappone.</a:t>
            </a:r>
            <a:br>
              <a:rPr lang="tr-TR" sz="1800" dirty="0">
                <a:highlight>
                  <a:srgbClr val="FFFFFF"/>
                </a:highlight>
                <a:latin typeface="Raleway "/>
                <a:ea typeface="Noto Sans" panose="020B0502040504020204" pitchFamily="34" charset="0"/>
                <a:cs typeface="Noto Sans" panose="020B0502040504020204" pitchFamily="34" charset="0"/>
              </a:rPr>
            </a:br>
            <a:r>
              <a:rPr lang="tr-TR" sz="1800" b="1" dirty="0">
                <a:solidFill>
                  <a:schemeClr val="accent1"/>
                </a:solidFill>
                <a:highlight>
                  <a:srgbClr val="FFFFFF"/>
                </a:highlight>
                <a:latin typeface="Raleway "/>
                <a:ea typeface="Noto Sans"/>
                <a:cs typeface="Noto Sans"/>
              </a:rPr>
              <a:t> </a:t>
            </a:r>
            <a:endParaRPr lang="tr-TR" sz="1800" b="1" u="sng" dirty="0">
              <a:solidFill>
                <a:schemeClr val="accent1"/>
              </a:solidFill>
              <a:latin typeface="Raleway "/>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638755" y="831518"/>
            <a:ext cx="6080761" cy="369332"/>
          </a:xfrm>
          <a:prstGeom prst="rect">
            <a:avLst/>
          </a:prstGeom>
          <a:noFill/>
        </p:spPr>
        <p:txBody>
          <a:bodyPr wrap="square">
            <a:spAutoFit/>
          </a:bodyPr>
          <a:lstStyle/>
          <a:p>
            <a:pPr algn="just"/>
            <a:r>
              <a:rPr lang="tr-TR"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rPr>
              <a:t>Quali sono i </a:t>
            </a:r>
            <a:r>
              <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rPr>
              <a:t>termini chiave </a:t>
            </a:r>
            <a:r>
              <a:rPr lang="tr-TR"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rPr>
              <a:t>della negoziazione</a:t>
            </a:r>
            <a:r>
              <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rPr>
              <a:t>?</a:t>
            </a:r>
          </a:p>
        </p:txBody>
      </p:sp>
    </p:spTree>
    <p:extLst>
      <p:ext uri="{BB962C8B-B14F-4D97-AF65-F5344CB8AC3E}">
        <p14:creationId xmlns:p14="http://schemas.microsoft.com/office/powerpoint/2010/main" val="23104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271514" y="1188781"/>
            <a:ext cx="11018920" cy="4853508"/>
          </a:xfrm>
          <a:prstGeom prst="rect">
            <a:avLst/>
          </a:prstGeom>
          <a:noFill/>
        </p:spPr>
        <p:txBody>
          <a:bodyPr wrap="square">
            <a:spAutoFit/>
          </a:bodyPr>
          <a:lstStyle/>
          <a:p>
            <a:pPr lvl="0" defTabSz="457200">
              <a:lnSpc>
                <a:spcPct val="150000"/>
              </a:lnSpc>
              <a:spcBef>
                <a:spcPts val="600"/>
              </a:spcBef>
              <a:spcAft>
                <a:spcPts val="600"/>
              </a:spcAft>
            </a:pPr>
            <a:r>
              <a:rPr lang="en-US" sz="1600" b="1" dirty="0">
                <a:solidFill>
                  <a:prstClr val="black"/>
                </a:solidFill>
                <a:latin typeface="Raleway "/>
                <a:ea typeface="Noto Sans" panose="020B0502040504020204" pitchFamily="34" charset="0"/>
                <a:cs typeface="Noto Sans" panose="020B0502040504020204" pitchFamily="34" charset="0"/>
              </a:rPr>
              <a:t>Competizione (io vinco - tu perdi)</a:t>
            </a:r>
            <a:r>
              <a:rPr lang="tr-TR" sz="1600" b="1"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I negoziatori con stile competitivo perseguono le proprie esigenze. Spesso usano tutto il potere e le tattiche che possono mettere in campo, compresa la loro personalità, la posizione, le minacce economiche, la forza del marchio, le dimensioni o la quota di mercato.</a:t>
            </a:r>
            <a:br>
              <a:rPr lang="en-US" sz="1600" dirty="0">
                <a:solidFill>
                  <a:prstClr val="black"/>
                </a:solidFill>
                <a:latin typeface="Raleway "/>
                <a:ea typeface="Noto Sans" panose="020B0502040504020204" pitchFamily="34" charset="0"/>
                <a:cs typeface="Noto Sans" panose="020B0502040504020204" pitchFamily="34" charset="0"/>
              </a:rPr>
            </a:br>
            <a:br>
              <a:rPr lang="en-US" sz="1600"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Accommodare (io perdo - tu vinci)</a:t>
            </a:r>
            <a:r>
              <a:rPr lang="tr-TR" sz="1600" b="1"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L'opposto della competizione. Per i negoziatori accomodanti, la relazione è tutto. I profili accomodanti pensano che la strada per "</a:t>
            </a:r>
            <a:r>
              <a:rPr lang="en-US" sz="1600" i="1" dirty="0">
                <a:solidFill>
                  <a:prstClr val="black"/>
                </a:solidFill>
                <a:latin typeface="Raleway "/>
                <a:ea typeface="Noto Sans" panose="020B0502040504020204" pitchFamily="34" charset="0"/>
                <a:cs typeface="Noto Sans" panose="020B0502040504020204" pitchFamily="34" charset="0"/>
              </a:rPr>
              <a:t>conquistare le persone sia dare loro ciò che </a:t>
            </a:r>
            <a:r>
              <a:rPr lang="en-US" sz="1600" dirty="0">
                <a:solidFill>
                  <a:prstClr val="black"/>
                </a:solidFill>
                <a:latin typeface="Raleway "/>
                <a:ea typeface="Noto Sans" panose="020B0502040504020204" pitchFamily="34" charset="0"/>
                <a:cs typeface="Noto Sans" panose="020B0502040504020204" pitchFamily="34" charset="0"/>
              </a:rPr>
              <a:t>vogliono". </a:t>
            </a:r>
            <a:br>
              <a:rPr lang="tr-TR" sz="1600" dirty="0">
                <a:solidFill>
                  <a:prstClr val="black"/>
                </a:solidFill>
                <a:latin typeface="Raleway "/>
                <a:ea typeface="Noto Sans" panose="020B0502040504020204" pitchFamily="34" charset="0"/>
                <a:cs typeface="Noto Sans" panose="020B0502040504020204" pitchFamily="34" charset="0"/>
              </a:rPr>
            </a:br>
            <a:br>
              <a:rPr lang="en-US" sz="1600" b="1"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Evitare (io perdo - tu perdi)</a:t>
            </a:r>
            <a:r>
              <a:rPr lang="tr-TR" sz="1600"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Questo stile è più spesso definito "aggressivo passivo". Le persone che usano abitualmente questo stile non amano il conflitto. Piuttosto che parlare direttamente con voi del problema, lo stile evitante può cercare di vendicarsi senza che voi lo sappiate. Lo stile evitante può essere una reazione tipica dei negoziatori ad alta competizione. I venditori spesso chiamano meno spesso gli acquirenti ad alta concorrenza (cioè gli acquirenti che evitano) - e possono scegliere di investire denaro per il marketing e condividere le loro migliori idee e promozioni a premi con i profili non evitanti.</a:t>
            </a:r>
            <a:endParaRPr lang="tr-TR" sz="16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271514" y="377487"/>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Stili di negoziazione </a:t>
            </a:r>
            <a:r>
              <a:rPr kumimoji="0" lang="en-U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1/2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4270580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2CD3-C706-D3D8-019E-831BB0FD8DE2}"/>
            </a:ext>
          </a:extLst>
        </p:cNvPr>
        <p:cNvGrpSpPr/>
        <p:nvPr/>
      </p:nvGrpSpPr>
      <p:grpSpPr>
        <a:xfrm>
          <a:off x="0" y="0"/>
          <a:ext cx="0" cy="0"/>
          <a:chOff x="0" y="0"/>
          <a:chExt cx="0" cy="0"/>
        </a:xfrm>
      </p:grpSpPr>
      <p:sp>
        <p:nvSpPr>
          <p:cNvPr id="3" name="Unvan 2">
            <a:extLst>
              <a:ext uri="{FF2B5EF4-FFF2-40B4-BE49-F238E27FC236}">
                <a16:creationId xmlns:a16="http://schemas.microsoft.com/office/drawing/2014/main" id="{C36C2346-FAAC-D802-7FCF-C87D341C76C3}"/>
              </a:ext>
            </a:extLst>
          </p:cNvPr>
          <p:cNvSpPr txBox="1">
            <a:spLocks noGrp="1"/>
          </p:cNvSpPr>
          <p:nvPr>
            <p:ph type="title"/>
          </p:nvPr>
        </p:nvSpPr>
        <p:spPr>
          <a:xfrm>
            <a:off x="484632" y="1237598"/>
            <a:ext cx="11420855" cy="4382803"/>
          </a:xfrm>
          <a:prstGeom prst="rect">
            <a:avLst/>
          </a:prstGeom>
          <a:noFill/>
        </p:spPr>
        <p:txBody>
          <a:bodyPr wrap="square">
            <a:spAutoFit/>
          </a:bodyPr>
          <a:lstStyle/>
          <a:p>
            <a:pPr lvl="0" defTabSz="457200">
              <a:lnSpc>
                <a:spcPct val="150000"/>
              </a:lnSpc>
              <a:spcBef>
                <a:spcPts val="600"/>
              </a:spcBef>
              <a:spcAft>
                <a:spcPts val="600"/>
              </a:spcAft>
            </a:pPr>
            <a:r>
              <a:rPr lang="en-US" sz="1600" b="1" dirty="0">
                <a:solidFill>
                  <a:prstClr val="black"/>
                </a:solidFill>
                <a:latin typeface="Raleway "/>
                <a:ea typeface="Noto Sans" panose="020B0502040504020204" pitchFamily="34" charset="0"/>
                <a:cs typeface="Noto Sans" panose="020B0502040504020204" pitchFamily="34" charset="0"/>
              </a:rPr>
              <a:t>Compromesso (io perdo/vinco qualcosa - tu perdi/vinci qualcosa)</a:t>
            </a:r>
            <a:r>
              <a:rPr lang="tr-TR" sz="1600" dirty="0">
                <a:solidFill>
                  <a:prstClr val="black"/>
                </a:solidFill>
                <a:latin typeface="Raleway "/>
                <a:ea typeface="Noto Sans" panose="020B0502040504020204" pitchFamily="34" charset="0"/>
                <a:cs typeface="Noto Sans" panose="020B0502040504020204" pitchFamily="34" charset="0"/>
              </a:rPr>
              <a:t>:</a:t>
            </a:r>
            <a:r>
              <a:rPr lang="en-US" sz="1600" dirty="0">
                <a:solidFill>
                  <a:prstClr val="black"/>
                </a:solidFill>
                <a:latin typeface="Raleway "/>
                <a:ea typeface="Noto Sans" panose="020B0502040504020204" pitchFamily="34" charset="0"/>
                <a:cs typeface="Noto Sans" panose="020B0502040504020204" pitchFamily="34" charset="0"/>
              </a:rPr>
              <a:t> Il compromesso è lo stile che la maggior parte delle persone pensa sia la negoziazione, mentre la metà è di solito un semplice mercanteggiamento. Il compromesso comporta spesso una divisione della differenza, che di solito si traduce in una posizione finale a metà strada tra le posizioni iniziali di entrambe le parti. </a:t>
            </a:r>
            <a:br>
              <a:rPr lang="sl-SI" sz="1600" dirty="0">
                <a:solidFill>
                  <a:prstClr val="black"/>
                </a:solidFill>
                <a:latin typeface="Raleway "/>
                <a:ea typeface="Noto Sans" panose="020B0502040504020204" pitchFamily="34" charset="0"/>
                <a:cs typeface="Noto Sans" panose="020B0502040504020204" pitchFamily="34" charset="0"/>
              </a:rPr>
            </a:br>
            <a:br>
              <a:rPr lang="tr-TR" sz="1600"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Collaborare (io vinco - tu vinci)</a:t>
            </a:r>
            <a:r>
              <a:rPr lang="tr-TR" sz="1600" dirty="0">
                <a:solidFill>
                  <a:prstClr val="black"/>
                </a:solidFill>
                <a:latin typeface="Raleway "/>
                <a:ea typeface="Noto Sans" panose="020B0502040504020204" pitchFamily="34" charset="0"/>
                <a:cs typeface="Noto Sans" panose="020B0502040504020204" pitchFamily="34" charset="0"/>
              </a:rPr>
              <a:t>:</a:t>
            </a:r>
            <a:r>
              <a:rPr lang="en-US" sz="1600" dirty="0">
                <a:solidFill>
                  <a:prstClr val="black"/>
                </a:solidFill>
                <a:latin typeface="Raleway "/>
                <a:ea typeface="Noto Sans" panose="020B0502040504020204" pitchFamily="34" charset="0"/>
                <a:cs typeface="Noto Sans" panose="020B0502040504020204" pitchFamily="34" charset="0"/>
              </a:rPr>
              <a:t> La maggior parte delle persone confonde lo stile "Win/Win" o lo stile di collaborazione con lo stile del compromesso. Non è assolutamente così. Il "Win/Win" consiste nell'assicurarsi che entrambe le parti soddisfino le loro esigenze e che venga creato il massimo valore reciproco possibile. I negoziatori "Win/Win" di solito si evolvono attraverso gli altri profili e si trasformano in uno stile di negoziazione collaborativo. </a:t>
            </a:r>
            <a:br>
              <a:rPr lang="tr-TR" sz="2000" dirty="0">
                <a:solidFill>
                  <a:prstClr val="black"/>
                </a:solidFill>
                <a:latin typeface="+mn-lt"/>
                <a:ea typeface="Noto Sans" panose="020B0502040504020204" pitchFamily="34" charset="0"/>
                <a:cs typeface="Noto Sans" panose="020B0502040504020204" pitchFamily="34" charset="0"/>
              </a:rPr>
            </a:br>
            <a:br>
              <a:rPr lang="tr-TR" sz="2000" dirty="0">
                <a:solidFill>
                  <a:schemeClr val="accent1"/>
                </a:solidFill>
                <a:latin typeface="+mn-lt"/>
                <a:ea typeface="Noto Sans" panose="020B0502040504020204" pitchFamily="34" charset="0"/>
                <a:cs typeface="Noto Sans" panose="020B0502040504020204" pitchFamily="34" charset="0"/>
              </a:rPr>
            </a:br>
            <a:r>
              <a:rPr lang="tr-TR" sz="2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 </a:t>
            </a:r>
            <a:br>
              <a:rPr lang="tr-TR" sz="200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br>
            <a:r>
              <a:rPr lang="tr-TR" sz="2000" b="1"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t> </a:t>
            </a:r>
            <a:endParaRPr lang="tr-TR" sz="20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Resim 3" descr="sanat içeren bir resim&#10;&#10;Açıklama otomatik olarak düşük güvenilirlik düzeyiyle oluşturuldu">
            <a:extLst>
              <a:ext uri="{FF2B5EF4-FFF2-40B4-BE49-F238E27FC236}">
                <a16:creationId xmlns:a16="http://schemas.microsoft.com/office/drawing/2014/main" id="{5B9C8908-6840-B8B6-5B58-32234D912C78}"/>
              </a:ext>
            </a:extLst>
          </p:cNvPr>
          <p:cNvPicPr>
            <a:picLocks noChangeAspect="1"/>
          </p:cNvPicPr>
          <p:nvPr/>
        </p:nvPicPr>
        <p:blipFill>
          <a:blip r:embed="rId2">
            <a:extLst>
              <a:ext uri="{28A0092B-C50C-407E-A947-70E740481C1C}">
                <a14:useLocalDpi xmlns:a14="http://schemas.microsoft.com/office/drawing/2010/main" val="0"/>
              </a:ext>
            </a:extLst>
          </a:blip>
          <a:srcRect l="29970" t="24995" r="27586" b="20917"/>
          <a:stretch/>
        </p:blipFill>
        <p:spPr>
          <a:xfrm>
            <a:off x="4464518" y="4450931"/>
            <a:ext cx="3262964" cy="2338939"/>
          </a:xfrm>
          <a:prstGeom prst="rect">
            <a:avLst/>
          </a:prstGeom>
        </p:spPr>
      </p:pic>
      <p:sp>
        <p:nvSpPr>
          <p:cNvPr id="7" name="Metin kutusu 6">
            <a:extLst>
              <a:ext uri="{FF2B5EF4-FFF2-40B4-BE49-F238E27FC236}">
                <a16:creationId xmlns:a16="http://schemas.microsoft.com/office/drawing/2014/main" id="{91DC1FC5-B3E0-8AB0-C1CE-D771F368ACB8}"/>
              </a:ext>
            </a:extLst>
          </p:cNvPr>
          <p:cNvSpPr txBox="1"/>
          <p:nvPr/>
        </p:nvSpPr>
        <p:spPr>
          <a:xfrm>
            <a:off x="3377078" y="6247589"/>
            <a:ext cx="5068388"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Istockphoto.com</a:t>
            </a:r>
          </a:p>
        </p:txBody>
      </p:sp>
      <p:sp>
        <p:nvSpPr>
          <p:cNvPr id="2" name="Metin kutusu 4">
            <a:extLst>
              <a:ext uri="{FF2B5EF4-FFF2-40B4-BE49-F238E27FC236}">
                <a16:creationId xmlns:a16="http://schemas.microsoft.com/office/drawing/2014/main" id="{5254BB69-0FEC-E24C-30B2-8C6013ED67FF}"/>
              </a:ext>
            </a:extLst>
          </p:cNvPr>
          <p:cNvSpPr txBox="1"/>
          <p:nvPr/>
        </p:nvSpPr>
        <p:spPr>
          <a:xfrm>
            <a:off x="484632" y="364513"/>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Stili di negoziazione </a:t>
            </a:r>
            <a:r>
              <a:rPr kumimoji="0" lang="en-U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2/2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1192520547"/>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A0A9DD8-C3FB-4E3D-9B99-2DECB1FA1AC1}"/>
</file>

<file path=docProps/app.xml><?xml version="1.0" encoding="utf-8"?>
<Properties xmlns="http://schemas.openxmlformats.org/officeDocument/2006/extended-properties" xmlns:vt="http://schemas.openxmlformats.org/officeDocument/2006/docPropsVTypes">
  <TotalTime>6687</TotalTime>
  <Words>8414</Words>
  <Application>Microsoft Office PowerPoint</Application>
  <PresentationFormat>Widescreen</PresentationFormat>
  <Paragraphs>445</Paragraphs>
  <Slides>48</Slides>
  <Notes>3</Notes>
  <HiddenSlides>0</HiddenSlides>
  <MMClips>4</MMClips>
  <ScaleCrop>false</ScaleCrop>
  <HeadingPairs>
    <vt:vector size="6" baseType="variant">
      <vt:variant>
        <vt:lpstr>Caratteri utilizzati</vt:lpstr>
      </vt:variant>
      <vt:variant>
        <vt:i4>14</vt:i4>
      </vt:variant>
      <vt:variant>
        <vt:lpstr>Tema</vt:lpstr>
      </vt:variant>
      <vt:variant>
        <vt:i4>2</vt:i4>
      </vt:variant>
      <vt:variant>
        <vt:lpstr>Titoli diapositive</vt:lpstr>
      </vt:variant>
      <vt:variant>
        <vt:i4>48</vt:i4>
      </vt:variant>
    </vt:vector>
  </HeadingPairs>
  <TitlesOfParts>
    <vt:vector size="64" baseType="lpstr">
      <vt:lpstr>Aptos</vt:lpstr>
      <vt:lpstr>Arial</vt:lpstr>
      <vt:lpstr>Courier New</vt:lpstr>
      <vt:lpstr>Noto Sans</vt:lpstr>
      <vt:lpstr>Raleway</vt:lpstr>
      <vt:lpstr>Raleway </vt:lpstr>
      <vt:lpstr>Raleway  </vt:lpstr>
      <vt:lpstr>Raleway Medium</vt:lpstr>
      <vt:lpstr>Raleway SemiBold</vt:lpstr>
      <vt:lpstr>Segoe UI</vt:lpstr>
      <vt:lpstr>Times New Roman</vt:lpstr>
      <vt:lpstr>Trebuchet MS</vt:lpstr>
      <vt:lpstr>TT Firs Neue</vt:lpstr>
      <vt:lpstr>Wingdings</vt:lpstr>
      <vt:lpstr>Tema de Office</vt:lpstr>
      <vt:lpstr>Tema de Office</vt:lpstr>
      <vt:lpstr>Networking Negoziazione e partnership strategica</vt:lpstr>
      <vt:lpstr>Obiettivo di questa unità</vt:lpstr>
      <vt:lpstr>Risultati di apprendimento dell'unità</vt:lpstr>
      <vt:lpstr>1°: Strategie di negoziazione per il successo aziendale</vt:lpstr>
      <vt:lpstr>Presentazione standard di PowerPoint</vt:lpstr>
      <vt:lpstr> Introduzione ai concetti di base della negoziazione e delle abilità negoziali. La negoziazione è un processo attraverso il quale le persone risolvono le differenze e i problemi tra loro. Si usa per evitare e concordare qualsiasi tipo di controversia e disaccordo, mentre la gestione dei conflitti è la strategia per risolvere queste differenze identificate in modo positivo per risolvere le controversie e i disaccordi tra le persone.</vt:lpstr>
      <vt:lpstr>Il prezzo di riserva è sempre un importo numerico. In parole povere, il prezzo di riserva è l'importo minimo che il venditore accetterà per un accordo e l'importo massimo che l'acquirente pagherà. Questo è anche noto come il punto di "fuga".   Valore target: Il vostro obiettivo è il valore target, spesso noto come valore di aspirazione: ciò che vorreste ottenere in futuro.  BATNA (Best Alternative To a Negotiated Agreement): è l'opzione migliore secondo una delle parti di una trattativa, nel caso in cui i colloqui si interrompano.   ZOPA (Zone Of Possible Agreement) è un'area in cui due o più parti negoziali possono trovare un terreno comune.  La zona di contrattazione positiva è l'area all'interno della ZOPA in cui tutte le parti della negoziazione sono disposte a trovare un accordo.   La zona negativa è quella che entrambe le parti concordano all'inizio di una negoziazione e che non si sovrappone.  </vt:lpstr>
      <vt:lpstr>Competizione (io vinco - tu perdi):  I negoziatori con stile competitivo perseguono le proprie esigenze. Spesso usano tutto il potere e le tattiche che possono mettere in campo, compresa la loro personalità, la posizione, le minacce economiche, la forza del marchio, le dimensioni o la quota di mercato.  Accommodare (io perdo - tu vinci): L'opposto della competizione. Per i negoziatori accomodanti, la relazione è tutto. I profili accomodanti pensano che la strada per "conquistare le persone sia dare loro ciò che vogliono".   Evitare (io perdo - tu perdi): Questo stile è più spesso definito "aggressivo passivo". Le persone che usano abitualmente questo stile non amano il conflitto. Piuttosto che parlare direttamente con voi del problema, lo stile evitante può cercare di vendicarsi senza che voi lo sappiate. Lo stile evitante può essere una reazione tipica dei negoziatori ad alta competizione. I venditori spesso chiamano meno spesso gli acquirenti ad alta concorrenza (cioè gli acquirenti che evitano) - e possono scegliere di investire denaro per il marketing e condividere le loro migliori idee e promozioni a premi con i profili non evitanti.</vt:lpstr>
      <vt:lpstr>Compromesso (io perdo/vinco qualcosa - tu perdi/vinci qualcosa): Il compromesso è lo stile che la maggior parte delle persone pensa sia la negoziazione, mentre la metà è di solito un semplice mercanteggiamento. Il compromesso comporta spesso una divisione della differenza, che di solito si traduce in una posizione finale a metà strada tra le posizioni iniziali di entrambe le parti.   Collaborare (io vinco - tu vinci): La maggior parte delle persone confonde lo stile "Win/Win" o lo stile di collaborazione con lo stile del compromesso. Non è assolutamente così. Il "Win/Win" consiste nell'assicurarsi che entrambe le parti soddisfino le loro esigenze e che venga creato il massimo valore reciproco possibile. I negoziatori "Win/Win" di solito si evolvono attraverso gli altri profili e si trasformano in uno stile di negoziazione collaborativo.      </vt:lpstr>
      <vt:lpstr>Presentazione standard di PowerPoint</vt:lpstr>
      <vt:lpstr>7 fasi di preparazione alla negoziazione  Identificazione delle posizioni.   Emergere gli interessi.   Elaborazione di una dichiarazione del problema.   Brainstorming delle opzioni.   Valutare e selezionare le opzioni migliori.   Definizione di criteri oggettivi.   Identificare la migliore alternativa a un accordo negoziato (BATNA). </vt:lpstr>
      <vt:lpstr>Presentazione standard di PowerPoint</vt:lpstr>
      <vt:lpstr>Presentazione standard di PowerPoint</vt:lpstr>
      <vt:lpstr>Presentazione standard di PowerPoint</vt:lpstr>
      <vt:lpstr>Presentazione standard di PowerPoint</vt:lpstr>
      <vt:lpstr>2°: Costruire e coltivare il partenariato strategico - 1/2</vt:lpstr>
      <vt:lpstr> Costruire e coltivare partnership strategiche - 2/2</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3°: Collaborazione e lavoro di squadra per la crescita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Fonti </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docId:E7182FC38BC1AF0AE21D25B28066F3BB</cp:keywords>
  <cp:lastModifiedBy>Daniela Florio</cp:lastModifiedBy>
  <cp:revision>138</cp:revision>
  <dcterms:created xsi:type="dcterms:W3CDTF">2023-12-21T13:42:43Z</dcterms:created>
  <dcterms:modified xsi:type="dcterms:W3CDTF">2025-01-14T15:19:37Z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