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modernComment_13D_6251F30B.xml" ContentType="application/vnd.ms-powerpoint.comments+xml"/>
  <Override PartName="/ppt/comments/modernComment_13E_547DE0C7.xml" ContentType="application/vnd.ms-powerpoint.comments+xml"/>
  <Override PartName="/ppt/comments/modernComment_13F_CEE224B6.xml" ContentType="application/vnd.ms-powerpoint.comments+xml"/>
  <Override PartName="/ppt/notesSlides/notesSlide7.xml" ContentType="application/vnd.openxmlformats-officedocument.presentationml.notesSlide+xml"/>
  <Override PartName="/ppt/comments/modernComment_141_1D105C0F.xml" ContentType="application/vnd.ms-powerpoint.comment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142_6A5DF9FB.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omments/modernComment_15C_F49094D7.xml" ContentType="application/vnd.ms-powerpoint.comments+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omments/modernComment_147_8DFACE54.xml" ContentType="application/vnd.ms-powerpoint.comments+xml"/>
  <Override PartName="/ppt/notesSlides/notesSlide17.xml" ContentType="application/vnd.openxmlformats-officedocument.presentationml.notesSlide+xml"/>
  <Override PartName="/ppt/comments/modernComment_148_11768EBC.xml" ContentType="application/vnd.ms-powerpoint.comments+xml"/>
  <Override PartName="/ppt/comments/modernComment_149_AA2DFEB5.xml" ContentType="application/vnd.ms-powerpoint.comments+xml"/>
  <Override PartName="/ppt/comments/modernComment_14B_7292B626.xml" ContentType="application/vnd.ms-powerpoint.comments+xml"/>
  <Override PartName="/ppt/comments/modernComment_14C_68F53069.xml" ContentType="application/vnd.ms-powerpoint.comment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omments/modernComment_153_791000A6.xml" ContentType="application/vnd.ms-powerpoint.comment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notesMasterIdLst>
    <p:notesMasterId r:id="rId64"/>
  </p:notesMasterIdLst>
  <p:sldIdLst>
    <p:sldId id="303" r:id="rId6"/>
    <p:sldId id="257" r:id="rId7"/>
    <p:sldId id="258" r:id="rId8"/>
    <p:sldId id="262" r:id="rId9"/>
    <p:sldId id="307" r:id="rId10"/>
    <p:sldId id="302" r:id="rId11"/>
    <p:sldId id="309" r:id="rId12"/>
    <p:sldId id="310" r:id="rId13"/>
    <p:sldId id="341" r:id="rId14"/>
    <p:sldId id="311" r:id="rId15"/>
    <p:sldId id="342" r:id="rId16"/>
    <p:sldId id="312" r:id="rId17"/>
    <p:sldId id="313" r:id="rId18"/>
    <p:sldId id="343" r:id="rId19"/>
    <p:sldId id="314" r:id="rId20"/>
    <p:sldId id="315" r:id="rId21"/>
    <p:sldId id="344" r:id="rId22"/>
    <p:sldId id="316" r:id="rId23"/>
    <p:sldId id="317" r:id="rId24"/>
    <p:sldId id="318" r:id="rId25"/>
    <p:sldId id="319" r:id="rId26"/>
    <p:sldId id="320" r:id="rId27"/>
    <p:sldId id="321" r:id="rId28"/>
    <p:sldId id="346" r:id="rId29"/>
    <p:sldId id="355" r:id="rId30"/>
    <p:sldId id="361" r:id="rId31"/>
    <p:sldId id="322" r:id="rId32"/>
    <p:sldId id="356" r:id="rId33"/>
    <p:sldId id="357" r:id="rId34"/>
    <p:sldId id="323" r:id="rId35"/>
    <p:sldId id="358" r:id="rId36"/>
    <p:sldId id="348" r:id="rId37"/>
    <p:sldId id="324" r:id="rId38"/>
    <p:sldId id="305" r:id="rId39"/>
    <p:sldId id="338" r:id="rId40"/>
    <p:sldId id="325" r:id="rId41"/>
    <p:sldId id="326" r:id="rId42"/>
    <p:sldId id="327" r:id="rId43"/>
    <p:sldId id="328" r:id="rId44"/>
    <p:sldId id="351" r:id="rId45"/>
    <p:sldId id="329" r:id="rId46"/>
    <p:sldId id="350" r:id="rId47"/>
    <p:sldId id="330" r:id="rId48"/>
    <p:sldId id="331" r:id="rId49"/>
    <p:sldId id="332" r:id="rId50"/>
    <p:sldId id="333" r:id="rId51"/>
    <p:sldId id="354" r:id="rId52"/>
    <p:sldId id="359" r:id="rId53"/>
    <p:sldId id="360" r:id="rId54"/>
    <p:sldId id="349" r:id="rId55"/>
    <p:sldId id="339" r:id="rId56"/>
    <p:sldId id="335" r:id="rId57"/>
    <p:sldId id="336" r:id="rId58"/>
    <p:sldId id="353" r:id="rId59"/>
    <p:sldId id="352" r:id="rId60"/>
    <p:sldId id="275" r:id="rId61"/>
    <p:sldId id="340" r:id="rId62"/>
    <p:sldId id="263" r:id="rId6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B801C-F34F-79B0-CD32-56E5F1816302}" name="Mateja Geder, DOBA" initials="MD" userId="S::mateja.geder@doba.si::ccfd40d0-487c-4fcf-87d0-5a1ee1eda87d" providerId="AD"/>
  <p188:author id="{C6924B3F-1C0E-E709-45BA-6C8D332A7CD5}" name="Martina Plantak, DOBA" initials="MP" userId="S::martina.plantak@doba.si::de674679-c024-4d92-9c12-6923d982c1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2F10B4-27B4-A8BF-54D2-F3C387D43544}" v="214" dt="2024-12-16T16:48:52.693"/>
    <p1510:client id="{8D356124-35B3-2CBA-761F-E97E596116DC}" v="169" dt="2024-12-16T16:49:50.880"/>
  </p1510:revLst>
</p1510:revInfo>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Açık Stil 2 - Vurgu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689" autoAdjust="0"/>
    <p:restoredTop sz="94915" autoAdjust="0"/>
  </p:normalViewPr>
  <p:slideViewPr>
    <p:cSldViewPr snapToGrid="0">
      <p:cViewPr varScale="1">
        <p:scale>
          <a:sx n="74" d="100"/>
          <a:sy n="74" d="100"/>
        </p:scale>
        <p:origin x="1099"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notesMaster" Target="notesMasters/notesMaster1.xml"/><Relationship Id="rId69" Type="http://schemas.microsoft.com/office/2015/10/relationships/revisionInfo" Target="revisionInfo.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s>
</file>

<file path=ppt/comments/modernComment_13D_6251F30B.xml><?xml version="1.0" encoding="utf-8"?>
<p188:cmLst xmlns:a="http://schemas.openxmlformats.org/drawingml/2006/main" xmlns:r="http://schemas.openxmlformats.org/officeDocument/2006/relationships" xmlns:p188="http://schemas.microsoft.com/office/powerpoint/2018/8/main">
  <p188:cm id="{65BA1584-72FD-42BA-9923-C176F3A26EC3}" authorId="{3F3B801C-F34F-79B0-CD32-56E5F1816302}" created="2024-11-22T10:31:50.923">
    <ac:txMkLst xmlns:ac="http://schemas.microsoft.com/office/drawing/2013/main/command">
      <pc:docMk xmlns:pc="http://schemas.microsoft.com/office/powerpoint/2013/main/command"/>
      <pc:sldMk xmlns:pc="http://schemas.microsoft.com/office/powerpoint/2013/main/command" cId="1649537803" sldId="317"/>
      <ac:spMk id="4" creationId="{649B5E92-BE52-AD1C-DEB8-6AF4F5175264}"/>
      <ac:txMk cp="615" len="13">
        <ac:context len="629" hash="2988446919"/>
      </ac:txMk>
    </ac:txMkLst>
    <p188:pos x="3895725" y="2952750"/>
    <p188:txBody>
      <a:bodyPr/>
      <a:lstStyle/>
      <a:p>
        <a:r>
          <a:rPr lang="en-US"/>
          <a:t>Have this been explained?</a:t>
        </a:r>
      </a:p>
    </p188:txBody>
  </p188:cm>
</p188:cmLst>
</file>

<file path=ppt/comments/modernComment_13E_547DE0C7.xml><?xml version="1.0" encoding="utf-8"?>
<p188:cmLst xmlns:a="http://schemas.openxmlformats.org/drawingml/2006/main" xmlns:r="http://schemas.openxmlformats.org/officeDocument/2006/relationships" xmlns:p188="http://schemas.microsoft.com/office/powerpoint/2018/8/main">
  <p188:cm id="{3AE149D2-E654-4D14-885A-C05BD49444A3}" authorId="{3F3B801C-F34F-79B0-CD32-56E5F1816302}" created="2024-11-22T10:32:31.315">
    <pc:sldMkLst xmlns:pc="http://schemas.microsoft.com/office/powerpoint/2013/main/command">
      <pc:docMk/>
      <pc:sldMk cId="1417535687" sldId="318"/>
    </pc:sldMkLst>
    <p188:txBody>
      <a:bodyPr/>
      <a:lstStyle/>
      <a:p>
        <a:r>
          <a:rPr lang="en-US"/>
          <a:t>What as an image?
Explain the purpose</a:t>
        </a:r>
      </a:p>
    </p188:txBody>
  </p188:cm>
</p188:cmLst>
</file>

<file path=ppt/comments/modernComment_13F_CEE224B6.xml><?xml version="1.0" encoding="utf-8"?>
<p188:cmLst xmlns:a="http://schemas.openxmlformats.org/drawingml/2006/main" xmlns:r="http://schemas.openxmlformats.org/officeDocument/2006/relationships" xmlns:p188="http://schemas.microsoft.com/office/powerpoint/2018/8/main">
  <p188:cm id="{75A5519E-26DC-4887-B564-A871ED4DA60B}" authorId="{3F3B801C-F34F-79B0-CD32-56E5F1816302}" created="2024-11-22T10:32:45.612">
    <pc:sldMkLst xmlns:pc="http://schemas.microsoft.com/office/powerpoint/2013/main/command">
      <pc:docMk/>
      <pc:sldMk cId="3470927030" sldId="319"/>
    </pc:sldMkLst>
    <p188:txBody>
      <a:bodyPr/>
      <a:lstStyle/>
      <a:p>
        <a:r>
          <a:rPr lang="en-US"/>
          <a:t>same as before</a:t>
        </a:r>
      </a:p>
    </p188:txBody>
  </p188:cm>
</p188:cmLst>
</file>

<file path=ppt/comments/modernComment_141_1D105C0F.xml><?xml version="1.0" encoding="utf-8"?>
<p188:cmLst xmlns:a="http://schemas.openxmlformats.org/drawingml/2006/main" xmlns:r="http://schemas.openxmlformats.org/officeDocument/2006/relationships" xmlns:p188="http://schemas.microsoft.com/office/powerpoint/2018/8/main">
  <p188:cm id="{284DB0C7-E57F-4F40-B648-C05A02A4E924}" authorId="{3F3B801C-F34F-79B0-CD32-56E5F1816302}" created="2024-11-22T10:34:27.850">
    <ac:deMkLst xmlns:ac="http://schemas.microsoft.com/office/drawing/2013/main/command">
      <pc:docMk xmlns:pc="http://schemas.microsoft.com/office/powerpoint/2013/main/command"/>
      <pc:sldMk xmlns:pc="http://schemas.microsoft.com/office/powerpoint/2013/main/command" cId="487611407" sldId="321"/>
      <ac:spMk id="4" creationId="{3A41AB80-C23A-26A1-7F3B-55FABFD7966B}"/>
    </ac:deMkLst>
    <p188:txBody>
      <a:bodyPr/>
      <a:lstStyle/>
      <a:p>
        <a:r>
          <a:rPr lang="en-US"/>
          <a:t>Is this properly explained?
Image? reference?
Image  with the arrow - explaination </a:t>
        </a:r>
      </a:p>
    </p188:txBody>
  </p188:cm>
</p188:cmLst>
</file>

<file path=ppt/comments/modernComment_142_6A5DF9FB.xml><?xml version="1.0" encoding="utf-8"?>
<p188:cmLst xmlns:a="http://schemas.openxmlformats.org/drawingml/2006/main" xmlns:r="http://schemas.openxmlformats.org/officeDocument/2006/relationships" xmlns:p188="http://schemas.microsoft.com/office/powerpoint/2018/8/main">
  <p188:cm id="{1507EE8A-DF56-483C-935E-0EFD229858CF}" authorId="{3F3B801C-F34F-79B0-CD32-56E5F1816302}" created="2024-11-22T10:34:47.444">
    <pc:sldMkLst xmlns:pc="http://schemas.microsoft.com/office/powerpoint/2013/main/command">
      <pc:docMk/>
      <pc:sldMk cId="1784543739" sldId="322"/>
    </pc:sldMkLst>
    <p188:txBody>
      <a:bodyPr/>
      <a:lstStyle/>
      <a:p>
        <a:r>
          <a:rPr lang="en-US"/>
          <a:t>IMages!</a:t>
        </a:r>
      </a:p>
    </p188:txBody>
  </p188:cm>
</p188:cmLst>
</file>

<file path=ppt/comments/modernComment_147_8DFACE54.xml><?xml version="1.0" encoding="utf-8"?>
<p188:cmLst xmlns:a="http://schemas.openxmlformats.org/drawingml/2006/main" xmlns:r="http://schemas.openxmlformats.org/officeDocument/2006/relationships" xmlns:p188="http://schemas.microsoft.com/office/powerpoint/2018/8/main">
  <p188:cm id="{3F80B9BF-B5DB-445E-A47C-EA1C0BA3F84C}" authorId="{C6924B3F-1C0E-E709-45BA-6C8D332A7CD5}" created="2024-12-16T10:56:40.076">
    <ac:deMkLst xmlns:ac="http://schemas.microsoft.com/office/drawing/2013/main/command">
      <pc:docMk xmlns:pc="http://schemas.microsoft.com/office/powerpoint/2013/main/command"/>
      <pc:sldMk xmlns:pc="http://schemas.microsoft.com/office/powerpoint/2013/main/command" cId="2382024276" sldId="327"/>
      <ac:spMk id="2" creationId="{3D8F9C47-19E7-B7D0-10C1-A6634393E679}"/>
    </ac:deMkLst>
    <p188:txBody>
      <a:bodyPr/>
      <a:lstStyle/>
      <a:p>
        <a:r>
          <a:rPr lang="sl-SI"/>
          <a:t>Please check if it is ok written/check grammar. Idea?</a:t>
        </a:r>
      </a:p>
    </p188:txBody>
  </p188:cm>
</p188:cmLst>
</file>

<file path=ppt/comments/modernComment_148_11768EBC.xml><?xml version="1.0" encoding="utf-8"?>
<p188:cmLst xmlns:a="http://schemas.openxmlformats.org/drawingml/2006/main" xmlns:r="http://schemas.openxmlformats.org/officeDocument/2006/relationships" xmlns:p188="http://schemas.microsoft.com/office/powerpoint/2018/8/main">
  <p188:cm id="{2CABCB60-7F19-4137-BC4B-6E3B2616C2B9}" authorId="{3F3B801C-F34F-79B0-CD32-56E5F1816302}" created="2024-11-22T10:39:14.023">
    <pc:sldMkLst xmlns:pc="http://schemas.microsoft.com/office/powerpoint/2013/main/command">
      <pc:docMk/>
      <pc:sldMk cId="292982460" sldId="328"/>
    </pc:sldMkLst>
    <p188:txBody>
      <a:bodyPr/>
      <a:lstStyle/>
      <a:p>
        <a:r>
          <a:rPr lang="en-US"/>
          <a:t>image?</a:t>
        </a:r>
      </a:p>
    </p188:txBody>
  </p188:cm>
  <p188:cm id="{317ED096-D3F3-43B6-AEB7-B057C388353D}" authorId="{C6924B3F-1C0E-E709-45BA-6C8D332A7CD5}" created="2024-12-16T10:57:34.764">
    <ac:deMkLst xmlns:ac="http://schemas.microsoft.com/office/drawing/2013/main/command">
      <pc:docMk xmlns:pc="http://schemas.microsoft.com/office/powerpoint/2013/main/command"/>
      <pc:sldMk xmlns:pc="http://schemas.microsoft.com/office/powerpoint/2013/main/command" cId="292982460" sldId="328"/>
      <ac:spMk id="6" creationId="{4D42410B-F289-91D1-5A3E-30879299C726}"/>
    </ac:deMkLst>
    <p188:txBody>
      <a:bodyPr/>
      <a:lstStyle/>
      <a:p>
        <a:r>
          <a:rPr lang="sl-SI"/>
          <a:t>Image source?</a:t>
        </a:r>
      </a:p>
    </p188:txBody>
  </p188:cm>
</p188:cmLst>
</file>

<file path=ppt/comments/modernComment_149_AA2DFEB5.xml><?xml version="1.0" encoding="utf-8"?>
<p188:cmLst xmlns:a="http://schemas.openxmlformats.org/drawingml/2006/main" xmlns:r="http://schemas.openxmlformats.org/officeDocument/2006/relationships" xmlns:p188="http://schemas.microsoft.com/office/powerpoint/2018/8/main">
  <p188:cm id="{52217CBA-F31E-49D9-A4E5-FBA003783EEE}" authorId="{3F3B801C-F34F-79B0-CD32-56E5F1816302}" created="2024-11-22T10:41:35.465">
    <pc:sldMkLst xmlns:pc="http://schemas.microsoft.com/office/powerpoint/2013/main/command">
      <pc:docMk/>
      <pc:sldMk cId="2855141045" sldId="329"/>
    </pc:sldMkLst>
    <p188:txBody>
      <a:bodyPr/>
      <a:lstStyle/>
      <a:p>
        <a:r>
          <a:rPr lang="en-US"/>
          <a:t>Image?</a:t>
        </a:r>
      </a:p>
    </p188:txBody>
  </p188:cm>
  <p188:cm id="{B7789F43-B050-4742-AD6A-59B68A358C2C}" authorId="{C6924B3F-1C0E-E709-45BA-6C8D332A7CD5}" created="2024-12-16T11:00:52.243">
    <ac:deMkLst xmlns:ac="http://schemas.microsoft.com/office/drawing/2013/main/command">
      <pc:docMk xmlns:pc="http://schemas.microsoft.com/office/powerpoint/2013/main/command"/>
      <pc:sldMk xmlns:pc="http://schemas.microsoft.com/office/powerpoint/2013/main/command" cId="2855141045" sldId="329"/>
      <ac:spMk id="10" creationId="{B0B99863-035F-DB6D-E8B2-5F77E783BF7E}"/>
    </ac:deMkLst>
    <p188:txBody>
      <a:bodyPr/>
      <a:lstStyle/>
      <a:p>
        <a:r>
          <a:rPr lang="sl-SI"/>
          <a:t>Image source?</a:t>
        </a:r>
      </a:p>
    </p188:txBody>
  </p188:cm>
</p188:cmLst>
</file>

<file path=ppt/comments/modernComment_14B_7292B626.xml><?xml version="1.0" encoding="utf-8"?>
<p188:cmLst xmlns:a="http://schemas.openxmlformats.org/drawingml/2006/main" xmlns:r="http://schemas.openxmlformats.org/officeDocument/2006/relationships" xmlns:p188="http://schemas.microsoft.com/office/powerpoint/2018/8/main">
  <p188:cm id="{C7DB4DA8-9D1F-46DA-A1FB-EF404387F814}" authorId="{3F3B801C-F34F-79B0-CD32-56E5F1816302}" created="2024-11-22T10:41:41.418">
    <pc:sldMkLst xmlns:pc="http://schemas.microsoft.com/office/powerpoint/2013/main/command">
      <pc:docMk/>
      <pc:sldMk cId="1922217510" sldId="331"/>
    </pc:sldMkLst>
    <p188:txBody>
      <a:bodyPr/>
      <a:lstStyle/>
      <a:p>
        <a:r>
          <a:rPr lang="en-US"/>
          <a:t>Image?</a:t>
        </a:r>
      </a:p>
    </p188:txBody>
  </p188:cm>
  <p188:cm id="{0BC4A015-977C-45DF-81D4-D69B026FF7ED}" authorId="{C6924B3F-1C0E-E709-45BA-6C8D332A7CD5}" created="2024-12-16T11:04:00.841">
    <pc:sldMkLst xmlns:pc="http://schemas.microsoft.com/office/powerpoint/2013/main/command">
      <pc:docMk/>
      <pc:sldMk cId="1922217510" sldId="331"/>
    </pc:sldMkLst>
    <p188:txBody>
      <a:bodyPr/>
      <a:lstStyle/>
      <a:p>
        <a:r>
          <a:rPr lang="sl-SI"/>
          <a:t>If it is possible, please remove the picture or write a source.</a:t>
        </a:r>
      </a:p>
    </p188:txBody>
  </p188:cm>
</p188:cmLst>
</file>

<file path=ppt/comments/modernComment_14C_68F53069.xml><?xml version="1.0" encoding="utf-8"?>
<p188:cmLst xmlns:a="http://schemas.openxmlformats.org/drawingml/2006/main" xmlns:r="http://schemas.openxmlformats.org/officeDocument/2006/relationships" xmlns:p188="http://schemas.microsoft.com/office/powerpoint/2018/8/main">
  <p188:cm id="{EB841649-1BBE-4693-9714-A3FA422A6CC7}" authorId="{3F3B801C-F34F-79B0-CD32-56E5F1816302}" created="2024-11-22T10:41:51.059">
    <pc:sldMkLst xmlns:pc="http://schemas.microsoft.com/office/powerpoint/2013/main/command">
      <pc:docMk/>
      <pc:sldMk cId="1760899177" sldId="332"/>
    </pc:sldMkLst>
    <p188:txBody>
      <a:bodyPr/>
      <a:lstStyle/>
      <a:p>
        <a:r>
          <a:rPr lang="en-US"/>
          <a:t>Image?</a:t>
        </a:r>
      </a:p>
    </p188:txBody>
  </p188:cm>
  <p188:cm id="{9851925C-82E3-4B62-AE48-33D3F667497E}" authorId="{C6924B3F-1C0E-E709-45BA-6C8D332A7CD5}" created="2024-12-16T11:04:47.645">
    <ac:txMkLst xmlns:ac="http://schemas.microsoft.com/office/drawing/2013/main/command">
      <pc:docMk xmlns:pc="http://schemas.microsoft.com/office/powerpoint/2013/main/command"/>
      <pc:sldMk xmlns:pc="http://schemas.microsoft.com/office/powerpoint/2013/main/command" cId="1760899177" sldId="332"/>
      <ac:spMk id="4" creationId="{AE5E0C18-4EE2-A2B1-1A45-5769BEB57D0E}"/>
      <ac:txMk cp="369">
        <ac:context len="690" hash="1239820230"/>
      </ac:txMk>
    </ac:txMkLst>
    <p188:pos x="11203613" y="2530673"/>
    <p188:txBody>
      <a:bodyPr/>
      <a:lstStyle/>
      <a:p>
        <a:r>
          <a:rPr lang="sl-SI"/>
          <a:t>Image source?</a:t>
        </a:r>
      </a:p>
    </p188:txBody>
  </p188:cm>
</p188:cmLst>
</file>

<file path=ppt/comments/modernComment_153_791000A6.xml><?xml version="1.0" encoding="utf-8"?>
<p188:cmLst xmlns:a="http://schemas.openxmlformats.org/drawingml/2006/main" xmlns:r="http://schemas.openxmlformats.org/officeDocument/2006/relationships" xmlns:p188="http://schemas.microsoft.com/office/powerpoint/2018/8/main">
  <p188:cm id="{38D598B2-A261-4D4C-A576-B6AABC6AC5D8}" authorId="{3F3B801C-F34F-79B0-CD32-56E5F1816302}" created="2024-11-22T10:44:06.891">
    <pc:sldMkLst xmlns:pc="http://schemas.microsoft.com/office/powerpoint/2013/main/command">
      <pc:docMk/>
      <pc:sldMk cId="2031091878" sldId="339"/>
    </pc:sldMkLst>
    <p188:txBody>
      <a:bodyPr/>
      <a:lstStyle/>
      <a:p>
        <a:r>
          <a:rPr lang="en-US"/>
          <a:t>Formatting/layout is also a learning message? Why different?
Image?</a:t>
        </a:r>
      </a:p>
    </p188:txBody>
  </p188:cm>
</p188:cmLst>
</file>

<file path=ppt/comments/modernComment_15C_F49094D7.xml><?xml version="1.0" encoding="utf-8"?>
<p188:cmLst xmlns:a="http://schemas.openxmlformats.org/drawingml/2006/main" xmlns:r="http://schemas.openxmlformats.org/officeDocument/2006/relationships" xmlns:p188="http://schemas.microsoft.com/office/powerpoint/2018/8/main">
  <p188:cm id="{93D04112-EA1A-4C09-B165-98E4612619FA}" authorId="{C6924B3F-1C0E-E709-45BA-6C8D332A7CD5}" created="2024-12-16T10:54:13.153">
    <ac:deMkLst xmlns:ac="http://schemas.microsoft.com/office/drawing/2013/main/command">
      <pc:docMk xmlns:pc="http://schemas.microsoft.com/office/powerpoint/2013/main/command"/>
      <pc:sldMk xmlns:pc="http://schemas.microsoft.com/office/powerpoint/2013/main/command" cId="4103115991" sldId="348"/>
      <ac:spMk id="2" creationId="{E6618726-C47A-CB2D-C68F-C49CDFEA4A95}"/>
    </ac:deMkLst>
    <p188:txBody>
      <a:bodyPr/>
      <a:lstStyle/>
      <a:p>
        <a:r>
          <a:rPr lang="sl-SI"/>
          <a:t>Please reference it properly (I cannot, as it is posted as an image).</a:t>
        </a:r>
      </a:p>
    </p188:txBody>
  </p188:cm>
</p188:cmLst>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ED2380-E6F8-4A4B-83E1-0CFBE7F140CB}" type="doc">
      <dgm:prSet loTypeId="urn:microsoft.com/office/officeart/2005/8/layout/arrow6" loCatId="relationship" qsTypeId="urn:microsoft.com/office/officeart/2005/8/quickstyle/simple1" qsCatId="simple" csTypeId="urn:microsoft.com/office/officeart/2005/8/colors/accent0_2" csCatId="mainScheme" phldr="1"/>
      <dgm:spPr/>
      <dgm:t>
        <a:bodyPr/>
        <a:lstStyle/>
        <a:p>
          <a:endParaRPr lang="tr-TR"/>
        </a:p>
      </dgm:t>
    </dgm:pt>
    <dgm:pt modelId="{53DC90D7-5298-403C-BE68-769BCA2E3FD9}">
      <dgm:prSet phldrT="[Metin]" custT="1"/>
      <dgm:spPr/>
      <dgm:t>
        <a:bodyPr/>
        <a:lstStyle/>
        <a:p>
          <a:r>
            <a:rPr lang="tr-TR" sz="1600" dirty="0" err="1">
              <a:solidFill>
                <a:schemeClr val="accent1"/>
              </a:solidFill>
              <a:latin typeface="Internal"/>
            </a:rPr>
            <a:t>Chi siamo</a:t>
          </a:r>
          <a:r>
            <a:rPr lang="tr-TR" sz="1600" dirty="0">
              <a:solidFill>
                <a:schemeClr val="accent1"/>
              </a:solidFill>
              <a:latin typeface="Internal"/>
            </a:rPr>
            <a:t>? </a:t>
          </a:r>
          <a:r>
            <a:rPr lang="tr-TR" sz="1600" dirty="0" err="1">
              <a:solidFill>
                <a:schemeClr val="accent1"/>
              </a:solidFill>
              <a:latin typeface="Internal"/>
            </a:rPr>
            <a:t>E cosa </a:t>
          </a:r>
          <a:r>
            <a:rPr lang="tr-TR" sz="1600" dirty="0">
              <a:solidFill>
                <a:schemeClr val="accent1"/>
              </a:solidFill>
              <a:latin typeface="Internal"/>
            </a:rPr>
            <a:t>facciamo?</a:t>
          </a:r>
        </a:p>
      </dgm:t>
    </dgm:pt>
    <dgm:pt modelId="{0EB5465E-3BBF-4D42-91A2-E6113013DD31}" type="parTrans" cxnId="{1BADD04A-E4EA-4DFD-9F9A-C3DEC853BC7B}">
      <dgm:prSet/>
      <dgm:spPr/>
      <dgm:t>
        <a:bodyPr/>
        <a:lstStyle/>
        <a:p>
          <a:endParaRPr lang="tr-TR" sz="2800">
            <a:solidFill>
              <a:schemeClr val="tx1">
                <a:lumMod val="50000"/>
              </a:schemeClr>
            </a:solidFill>
          </a:endParaRPr>
        </a:p>
      </dgm:t>
    </dgm:pt>
    <dgm:pt modelId="{793A7E6C-5910-4B0C-B637-FBD908F80D2F}" type="sibTrans" cxnId="{1BADD04A-E4EA-4DFD-9F9A-C3DEC853BC7B}">
      <dgm:prSet/>
      <dgm:spPr/>
      <dgm:t>
        <a:bodyPr/>
        <a:lstStyle/>
        <a:p>
          <a:endParaRPr lang="tr-TR" sz="2800">
            <a:solidFill>
              <a:schemeClr val="tx1">
                <a:lumMod val="50000"/>
              </a:schemeClr>
            </a:solidFill>
          </a:endParaRPr>
        </a:p>
      </dgm:t>
    </dgm:pt>
    <dgm:pt modelId="{A636A7B6-8BDD-49A0-99BF-3E625D76FA97}">
      <dgm:prSet phldrT="[Metin]" custT="1"/>
      <dgm:spPr/>
      <dgm:t>
        <a:bodyPr/>
        <a:lstStyle/>
        <a:p>
          <a:r>
            <a:rPr lang="tr-TR" sz="1600" dirty="0" err="1">
              <a:solidFill>
                <a:schemeClr val="accent1"/>
              </a:solidFill>
              <a:latin typeface="Internal"/>
            </a:rPr>
            <a:t>Chi sono</a:t>
          </a:r>
          <a:r>
            <a:rPr lang="tr-TR" sz="1600" dirty="0">
              <a:solidFill>
                <a:schemeClr val="accent1"/>
              </a:solidFill>
              <a:latin typeface="Internal"/>
            </a:rPr>
            <a:t>? </a:t>
          </a:r>
          <a:r>
            <a:rPr lang="tr-TR" sz="1600" dirty="0" err="1">
              <a:solidFill>
                <a:schemeClr val="accent1"/>
              </a:solidFill>
              <a:latin typeface="Internal"/>
            </a:rPr>
            <a:t>E cosa vogliono</a:t>
          </a:r>
          <a:r>
            <a:rPr lang="tr-TR" sz="1600" dirty="0">
              <a:solidFill>
                <a:schemeClr val="accent1"/>
              </a:solidFill>
              <a:latin typeface="Internal"/>
            </a:rPr>
            <a:t>?</a:t>
          </a:r>
        </a:p>
      </dgm:t>
    </dgm:pt>
    <dgm:pt modelId="{BBEB87C7-B8CF-4E2B-BAF6-493330CD5569}" type="parTrans" cxnId="{F8C68D20-2979-4204-B930-E6D21B20ACD4}">
      <dgm:prSet/>
      <dgm:spPr/>
      <dgm:t>
        <a:bodyPr/>
        <a:lstStyle/>
        <a:p>
          <a:endParaRPr lang="tr-TR" sz="2800">
            <a:solidFill>
              <a:schemeClr val="tx1">
                <a:lumMod val="50000"/>
              </a:schemeClr>
            </a:solidFill>
          </a:endParaRPr>
        </a:p>
      </dgm:t>
    </dgm:pt>
    <dgm:pt modelId="{1F22E84E-90A6-484C-8FEE-C8EFDCDE7888}" type="sibTrans" cxnId="{F8C68D20-2979-4204-B930-E6D21B20ACD4}">
      <dgm:prSet/>
      <dgm:spPr/>
      <dgm:t>
        <a:bodyPr/>
        <a:lstStyle/>
        <a:p>
          <a:endParaRPr lang="tr-TR" sz="2800">
            <a:solidFill>
              <a:schemeClr val="tx1">
                <a:lumMod val="50000"/>
              </a:schemeClr>
            </a:solidFill>
          </a:endParaRPr>
        </a:p>
      </dgm:t>
    </dgm:pt>
    <dgm:pt modelId="{53A22BA9-6FB4-4C49-AC6A-CD3D8C0AF8B3}" type="pres">
      <dgm:prSet presAssocID="{3FED2380-E6F8-4A4B-83E1-0CFBE7F140CB}" presName="compositeShape" presStyleCnt="0">
        <dgm:presLayoutVars>
          <dgm:chMax val="2"/>
          <dgm:dir/>
          <dgm:resizeHandles val="exact"/>
        </dgm:presLayoutVars>
      </dgm:prSet>
      <dgm:spPr/>
    </dgm:pt>
    <dgm:pt modelId="{DA2D2E81-0B83-4259-A910-F226E6B78831}" type="pres">
      <dgm:prSet presAssocID="{3FED2380-E6F8-4A4B-83E1-0CFBE7F140CB}" presName="ribbon" presStyleLbl="node1" presStyleIdx="0" presStyleCnt="1"/>
      <dgm:spPr>
        <a:ln>
          <a:solidFill>
            <a:schemeClr val="accent1"/>
          </a:solidFill>
        </a:ln>
      </dgm:spPr>
    </dgm:pt>
    <dgm:pt modelId="{F19161F8-9E53-4674-8C12-1398B26B8B06}" type="pres">
      <dgm:prSet presAssocID="{3FED2380-E6F8-4A4B-83E1-0CFBE7F140CB}" presName="leftArrowText" presStyleLbl="node1" presStyleIdx="0" presStyleCnt="1">
        <dgm:presLayoutVars>
          <dgm:chMax val="0"/>
          <dgm:bulletEnabled val="1"/>
        </dgm:presLayoutVars>
      </dgm:prSet>
      <dgm:spPr/>
    </dgm:pt>
    <dgm:pt modelId="{D4AA2195-31BF-466A-9011-EAD8379BAD14}" type="pres">
      <dgm:prSet presAssocID="{3FED2380-E6F8-4A4B-83E1-0CFBE7F140CB}" presName="rightArrowText" presStyleLbl="node1" presStyleIdx="0" presStyleCnt="1">
        <dgm:presLayoutVars>
          <dgm:chMax val="0"/>
          <dgm:bulletEnabled val="1"/>
        </dgm:presLayoutVars>
      </dgm:prSet>
      <dgm:spPr/>
    </dgm:pt>
  </dgm:ptLst>
  <dgm:cxnLst>
    <dgm:cxn modelId="{F8C68D20-2979-4204-B930-E6D21B20ACD4}" srcId="{3FED2380-E6F8-4A4B-83E1-0CFBE7F140CB}" destId="{A636A7B6-8BDD-49A0-99BF-3E625D76FA97}" srcOrd="1" destOrd="0" parTransId="{BBEB87C7-B8CF-4E2B-BAF6-493330CD5569}" sibTransId="{1F22E84E-90A6-484C-8FEE-C8EFDCDE7888}"/>
    <dgm:cxn modelId="{1BADD04A-E4EA-4DFD-9F9A-C3DEC853BC7B}" srcId="{3FED2380-E6F8-4A4B-83E1-0CFBE7F140CB}" destId="{53DC90D7-5298-403C-BE68-769BCA2E3FD9}" srcOrd="0" destOrd="0" parTransId="{0EB5465E-3BBF-4D42-91A2-E6113013DD31}" sibTransId="{793A7E6C-5910-4B0C-B637-FBD908F80D2F}"/>
    <dgm:cxn modelId="{9C6DA9BA-38C7-4781-A3F3-F1D7EBEB1863}" type="presOf" srcId="{53DC90D7-5298-403C-BE68-769BCA2E3FD9}" destId="{F19161F8-9E53-4674-8C12-1398B26B8B06}" srcOrd="0" destOrd="0" presId="urn:microsoft.com/office/officeart/2005/8/layout/arrow6"/>
    <dgm:cxn modelId="{64FF30CD-9455-4214-BCC6-B6AB53D884A9}" type="presOf" srcId="{A636A7B6-8BDD-49A0-99BF-3E625D76FA97}" destId="{D4AA2195-31BF-466A-9011-EAD8379BAD14}" srcOrd="0" destOrd="0" presId="urn:microsoft.com/office/officeart/2005/8/layout/arrow6"/>
    <dgm:cxn modelId="{D852C6F1-C546-4414-8D0F-3E465C6BD7CB}" type="presOf" srcId="{3FED2380-E6F8-4A4B-83E1-0CFBE7F140CB}" destId="{53A22BA9-6FB4-4C49-AC6A-CD3D8C0AF8B3}" srcOrd="0" destOrd="0" presId="urn:microsoft.com/office/officeart/2005/8/layout/arrow6"/>
    <dgm:cxn modelId="{EAD97DE7-5E01-45D0-A050-1E6D65EA7A4B}" type="presParOf" srcId="{53A22BA9-6FB4-4C49-AC6A-CD3D8C0AF8B3}" destId="{DA2D2E81-0B83-4259-A910-F226E6B78831}" srcOrd="0" destOrd="0" presId="urn:microsoft.com/office/officeart/2005/8/layout/arrow6"/>
    <dgm:cxn modelId="{8F4A329D-CF3D-4CF7-8559-F4ADE474EAA5}" type="presParOf" srcId="{53A22BA9-6FB4-4C49-AC6A-CD3D8C0AF8B3}" destId="{F19161F8-9E53-4674-8C12-1398B26B8B06}" srcOrd="1" destOrd="0" presId="urn:microsoft.com/office/officeart/2005/8/layout/arrow6"/>
    <dgm:cxn modelId="{24646FDB-8DE9-4CFA-8C1E-933F4FC3027A}" type="presParOf" srcId="{53A22BA9-6FB4-4C49-AC6A-CD3D8C0AF8B3}" destId="{D4AA2195-31BF-466A-9011-EAD8379BAD14}"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4B41FF4-D182-4F6B-9F14-B73546EF48F8}" type="doc">
      <dgm:prSet loTypeId="urn:microsoft.com/office/officeart/2005/8/layout/chevron1" loCatId="process" qsTypeId="urn:microsoft.com/office/officeart/2005/8/quickstyle/simple1" qsCatId="simple" csTypeId="urn:microsoft.com/office/officeart/2005/8/colors/accent0_1" csCatId="mainScheme" phldr="1"/>
      <dgm:spPr/>
    </dgm:pt>
    <dgm:pt modelId="{058D6FFD-0574-48C9-BE75-55E7EB4D2833}">
      <dgm:prSet phldrT="[Metin]" custT="1"/>
      <dgm:spPr/>
      <dgm:t>
        <a:bodyPr/>
        <a:lstStyle/>
        <a:p>
          <a:r>
            <a:rPr lang="tr-TR" sz="1200" dirty="0">
              <a:solidFill>
                <a:schemeClr val="accent1"/>
              </a:solidFill>
            </a:rPr>
            <a:t>Definire l'idea</a:t>
          </a:r>
        </a:p>
      </dgm:t>
    </dgm:pt>
    <dgm:pt modelId="{6E0B1927-C595-4960-BBCC-A2CF0A7ACC3B}" type="parTrans" cxnId="{104E23F6-C3C6-4A9D-90BC-50A8C5347662}">
      <dgm:prSet/>
      <dgm:spPr/>
      <dgm:t>
        <a:bodyPr/>
        <a:lstStyle/>
        <a:p>
          <a:endParaRPr lang="tr-TR" sz="3600">
            <a:solidFill>
              <a:schemeClr val="accent1"/>
            </a:solidFill>
          </a:endParaRPr>
        </a:p>
      </dgm:t>
    </dgm:pt>
    <dgm:pt modelId="{62A61E98-AEC7-42D2-8BDE-6A40973D5387}" type="sibTrans" cxnId="{104E23F6-C3C6-4A9D-90BC-50A8C5347662}">
      <dgm:prSet/>
      <dgm:spPr/>
      <dgm:t>
        <a:bodyPr/>
        <a:lstStyle/>
        <a:p>
          <a:endParaRPr lang="tr-TR" sz="3600">
            <a:solidFill>
              <a:schemeClr val="accent1"/>
            </a:solidFill>
          </a:endParaRPr>
        </a:p>
      </dgm:t>
    </dgm:pt>
    <dgm:pt modelId="{24555ABB-0A20-4E01-96DA-FCA6F4EBF12F}">
      <dgm:prSet phldrT="[Metin]" custT="1"/>
      <dgm:spPr/>
      <dgm:t>
        <a:bodyPr/>
        <a:lstStyle/>
        <a:p>
          <a:r>
            <a:rPr lang="tr-TR" sz="1200" dirty="0">
              <a:solidFill>
                <a:schemeClr val="accent1"/>
              </a:solidFill>
            </a:rPr>
            <a:t>Sviluppo del concetto</a:t>
          </a:r>
        </a:p>
      </dgm:t>
    </dgm:pt>
    <dgm:pt modelId="{6261A654-D068-44F3-996B-59867395A18A}" type="parTrans" cxnId="{8FD433D5-6F2D-417B-A145-8196E4DF93FB}">
      <dgm:prSet/>
      <dgm:spPr/>
      <dgm:t>
        <a:bodyPr/>
        <a:lstStyle/>
        <a:p>
          <a:endParaRPr lang="tr-TR" sz="3600">
            <a:solidFill>
              <a:schemeClr val="accent1"/>
            </a:solidFill>
          </a:endParaRPr>
        </a:p>
      </dgm:t>
    </dgm:pt>
    <dgm:pt modelId="{D30E6F8B-107A-40E2-BEC4-FE11435B97AB}" type="sibTrans" cxnId="{8FD433D5-6F2D-417B-A145-8196E4DF93FB}">
      <dgm:prSet/>
      <dgm:spPr/>
      <dgm:t>
        <a:bodyPr/>
        <a:lstStyle/>
        <a:p>
          <a:endParaRPr lang="tr-TR" sz="3600">
            <a:solidFill>
              <a:schemeClr val="accent1"/>
            </a:solidFill>
          </a:endParaRPr>
        </a:p>
      </dgm:t>
    </dgm:pt>
    <dgm:pt modelId="{6DE6C602-5CA2-479A-8789-105264EA18A9}">
      <dgm:prSet phldrT="[Metin]" custT="1"/>
      <dgm:spPr/>
      <dgm:t>
        <a:bodyPr/>
        <a:lstStyle/>
        <a:p>
          <a:r>
            <a:rPr lang="tr-TR" sz="1200" dirty="0">
              <a:solidFill>
                <a:schemeClr val="accent1"/>
              </a:solidFill>
            </a:rPr>
            <a:t>Test</a:t>
          </a:r>
        </a:p>
      </dgm:t>
    </dgm:pt>
    <dgm:pt modelId="{3E850A12-D6FD-464E-9646-9D85718F5627}" type="parTrans" cxnId="{D1C54554-5D7E-4B32-876C-89CFAAE69B9F}">
      <dgm:prSet/>
      <dgm:spPr/>
      <dgm:t>
        <a:bodyPr/>
        <a:lstStyle/>
        <a:p>
          <a:endParaRPr lang="tr-TR" sz="3600">
            <a:solidFill>
              <a:schemeClr val="accent1"/>
            </a:solidFill>
          </a:endParaRPr>
        </a:p>
      </dgm:t>
    </dgm:pt>
    <dgm:pt modelId="{2346FB7F-66BB-48B5-89EF-BCE2D87C5D43}" type="sibTrans" cxnId="{D1C54554-5D7E-4B32-876C-89CFAAE69B9F}">
      <dgm:prSet/>
      <dgm:spPr/>
      <dgm:t>
        <a:bodyPr/>
        <a:lstStyle/>
        <a:p>
          <a:endParaRPr lang="tr-TR" sz="3600">
            <a:solidFill>
              <a:schemeClr val="accent1"/>
            </a:solidFill>
          </a:endParaRPr>
        </a:p>
      </dgm:t>
    </dgm:pt>
    <dgm:pt modelId="{D1A9C6AD-1E3E-48BD-AE68-774AF8882F12}">
      <dgm:prSet phldrT="[Metin]" custT="1"/>
      <dgm:spPr/>
      <dgm:t>
        <a:bodyPr/>
        <a:lstStyle/>
        <a:p>
          <a:r>
            <a:rPr lang="tr-TR" sz="1200" dirty="0">
              <a:solidFill>
                <a:schemeClr val="accent1"/>
              </a:solidFill>
            </a:rPr>
            <a:t>Creare una strategia di mercato</a:t>
          </a:r>
        </a:p>
      </dgm:t>
    </dgm:pt>
    <dgm:pt modelId="{0675FCED-C0C2-44C4-A55C-DDA2ADE9386F}" type="parTrans" cxnId="{D3BEBFA6-2978-40C6-9FF0-DF43D9ED5D3D}">
      <dgm:prSet/>
      <dgm:spPr/>
      <dgm:t>
        <a:bodyPr/>
        <a:lstStyle/>
        <a:p>
          <a:endParaRPr lang="tr-TR" sz="3600">
            <a:solidFill>
              <a:schemeClr val="accent1"/>
            </a:solidFill>
          </a:endParaRPr>
        </a:p>
      </dgm:t>
    </dgm:pt>
    <dgm:pt modelId="{AB453B21-6D10-41E3-872E-A40C468758A6}" type="sibTrans" cxnId="{D3BEBFA6-2978-40C6-9FF0-DF43D9ED5D3D}">
      <dgm:prSet/>
      <dgm:spPr/>
      <dgm:t>
        <a:bodyPr/>
        <a:lstStyle/>
        <a:p>
          <a:endParaRPr lang="tr-TR" sz="3600">
            <a:solidFill>
              <a:schemeClr val="accent1"/>
            </a:solidFill>
          </a:endParaRPr>
        </a:p>
      </dgm:t>
    </dgm:pt>
    <dgm:pt modelId="{7BEDC44A-E242-41FD-BCD7-62D980D19B88}">
      <dgm:prSet phldrT="[Metin]" custT="1"/>
      <dgm:spPr/>
      <dgm:t>
        <a:bodyPr/>
        <a:lstStyle/>
        <a:p>
          <a:r>
            <a:rPr lang="tr-TR" sz="1200" dirty="0">
              <a:solidFill>
                <a:schemeClr val="accent1"/>
              </a:solidFill>
            </a:rPr>
            <a:t>Ingresso nel mercato e commercializzazione</a:t>
          </a:r>
        </a:p>
      </dgm:t>
    </dgm:pt>
    <dgm:pt modelId="{E50D3840-2126-498F-8EF6-C967919DFFAF}" type="parTrans" cxnId="{4E4FEB6D-053A-4B6D-8F05-A58FE3462C31}">
      <dgm:prSet/>
      <dgm:spPr/>
      <dgm:t>
        <a:bodyPr/>
        <a:lstStyle/>
        <a:p>
          <a:endParaRPr lang="tr-TR" sz="3600">
            <a:solidFill>
              <a:schemeClr val="accent1"/>
            </a:solidFill>
          </a:endParaRPr>
        </a:p>
      </dgm:t>
    </dgm:pt>
    <dgm:pt modelId="{A3B73528-17D3-456C-929F-129A8678A991}" type="sibTrans" cxnId="{4E4FEB6D-053A-4B6D-8F05-A58FE3462C31}">
      <dgm:prSet/>
      <dgm:spPr/>
      <dgm:t>
        <a:bodyPr/>
        <a:lstStyle/>
        <a:p>
          <a:endParaRPr lang="tr-TR" sz="3600">
            <a:solidFill>
              <a:schemeClr val="accent1"/>
            </a:solidFill>
          </a:endParaRPr>
        </a:p>
      </dgm:t>
    </dgm:pt>
    <dgm:pt modelId="{AFFA625C-0F62-4CE1-8375-DEEDC03D23CD}" type="pres">
      <dgm:prSet presAssocID="{84B41FF4-D182-4F6B-9F14-B73546EF48F8}" presName="Name0" presStyleCnt="0">
        <dgm:presLayoutVars>
          <dgm:dir/>
          <dgm:animLvl val="lvl"/>
          <dgm:resizeHandles val="exact"/>
        </dgm:presLayoutVars>
      </dgm:prSet>
      <dgm:spPr/>
    </dgm:pt>
    <dgm:pt modelId="{669733D3-9C8B-43D3-A2E4-0705474D1AA7}" type="pres">
      <dgm:prSet presAssocID="{058D6FFD-0574-48C9-BE75-55E7EB4D2833}" presName="parTxOnly" presStyleLbl="node1" presStyleIdx="0" presStyleCnt="5">
        <dgm:presLayoutVars>
          <dgm:chMax val="0"/>
          <dgm:chPref val="0"/>
          <dgm:bulletEnabled val="1"/>
        </dgm:presLayoutVars>
      </dgm:prSet>
      <dgm:spPr/>
    </dgm:pt>
    <dgm:pt modelId="{CD3FF354-466F-4ECC-AB30-ADB5A610C29E}" type="pres">
      <dgm:prSet presAssocID="{62A61E98-AEC7-42D2-8BDE-6A40973D5387}" presName="parTxOnlySpace" presStyleCnt="0"/>
      <dgm:spPr/>
    </dgm:pt>
    <dgm:pt modelId="{11758354-EF22-4CB5-9B07-3E8D21D01681}" type="pres">
      <dgm:prSet presAssocID="{24555ABB-0A20-4E01-96DA-FCA6F4EBF12F}" presName="parTxOnly" presStyleLbl="node1" presStyleIdx="1" presStyleCnt="5">
        <dgm:presLayoutVars>
          <dgm:chMax val="0"/>
          <dgm:chPref val="0"/>
          <dgm:bulletEnabled val="1"/>
        </dgm:presLayoutVars>
      </dgm:prSet>
      <dgm:spPr/>
    </dgm:pt>
    <dgm:pt modelId="{88A40698-5DC5-40A9-96E6-A82F251F3DBB}" type="pres">
      <dgm:prSet presAssocID="{D30E6F8B-107A-40E2-BEC4-FE11435B97AB}" presName="parTxOnlySpace" presStyleCnt="0"/>
      <dgm:spPr/>
    </dgm:pt>
    <dgm:pt modelId="{29ADB8C2-E952-4673-881C-E90C2C187F5E}" type="pres">
      <dgm:prSet presAssocID="{6DE6C602-5CA2-479A-8789-105264EA18A9}" presName="parTxOnly" presStyleLbl="node1" presStyleIdx="2" presStyleCnt="5">
        <dgm:presLayoutVars>
          <dgm:chMax val="0"/>
          <dgm:chPref val="0"/>
          <dgm:bulletEnabled val="1"/>
        </dgm:presLayoutVars>
      </dgm:prSet>
      <dgm:spPr/>
    </dgm:pt>
    <dgm:pt modelId="{9930411E-D193-4247-8F68-00F34E605A4C}" type="pres">
      <dgm:prSet presAssocID="{2346FB7F-66BB-48B5-89EF-BCE2D87C5D43}" presName="parTxOnlySpace" presStyleCnt="0"/>
      <dgm:spPr/>
    </dgm:pt>
    <dgm:pt modelId="{95367C4E-46A8-4AF8-9E5E-0BF5942C845F}" type="pres">
      <dgm:prSet presAssocID="{D1A9C6AD-1E3E-48BD-AE68-774AF8882F12}" presName="parTxOnly" presStyleLbl="node1" presStyleIdx="3" presStyleCnt="5">
        <dgm:presLayoutVars>
          <dgm:chMax val="0"/>
          <dgm:chPref val="0"/>
          <dgm:bulletEnabled val="1"/>
        </dgm:presLayoutVars>
      </dgm:prSet>
      <dgm:spPr/>
    </dgm:pt>
    <dgm:pt modelId="{5FDC86EB-F9A4-432F-A4A4-F2A22C5E7330}" type="pres">
      <dgm:prSet presAssocID="{AB453B21-6D10-41E3-872E-A40C468758A6}" presName="parTxOnlySpace" presStyleCnt="0"/>
      <dgm:spPr/>
    </dgm:pt>
    <dgm:pt modelId="{3947D3B8-5CFD-4192-AE01-0615E519303C}" type="pres">
      <dgm:prSet presAssocID="{7BEDC44A-E242-41FD-BCD7-62D980D19B88}" presName="parTxOnly" presStyleLbl="node1" presStyleIdx="4" presStyleCnt="5">
        <dgm:presLayoutVars>
          <dgm:chMax val="0"/>
          <dgm:chPref val="0"/>
          <dgm:bulletEnabled val="1"/>
        </dgm:presLayoutVars>
      </dgm:prSet>
      <dgm:spPr/>
    </dgm:pt>
  </dgm:ptLst>
  <dgm:cxnLst>
    <dgm:cxn modelId="{A9A16827-7B47-4DE0-BC4B-7E7A03931D9F}" type="presOf" srcId="{6DE6C602-5CA2-479A-8789-105264EA18A9}" destId="{29ADB8C2-E952-4673-881C-E90C2C187F5E}" srcOrd="0" destOrd="0" presId="urn:microsoft.com/office/officeart/2005/8/layout/chevron1"/>
    <dgm:cxn modelId="{4E4FEB6D-053A-4B6D-8F05-A58FE3462C31}" srcId="{84B41FF4-D182-4F6B-9F14-B73546EF48F8}" destId="{7BEDC44A-E242-41FD-BCD7-62D980D19B88}" srcOrd="4" destOrd="0" parTransId="{E50D3840-2126-498F-8EF6-C967919DFFAF}" sibTransId="{A3B73528-17D3-456C-929F-129A8678A991}"/>
    <dgm:cxn modelId="{D1C54554-5D7E-4B32-876C-89CFAAE69B9F}" srcId="{84B41FF4-D182-4F6B-9F14-B73546EF48F8}" destId="{6DE6C602-5CA2-479A-8789-105264EA18A9}" srcOrd="2" destOrd="0" parTransId="{3E850A12-D6FD-464E-9646-9D85718F5627}" sibTransId="{2346FB7F-66BB-48B5-89EF-BCE2D87C5D43}"/>
    <dgm:cxn modelId="{7AC79155-C8C8-4F26-BAAC-46F5FC6DF947}" type="presOf" srcId="{058D6FFD-0574-48C9-BE75-55E7EB4D2833}" destId="{669733D3-9C8B-43D3-A2E4-0705474D1AA7}" srcOrd="0" destOrd="0" presId="urn:microsoft.com/office/officeart/2005/8/layout/chevron1"/>
    <dgm:cxn modelId="{7FB9EF7F-E370-4AC0-BE67-7FE1B0646940}" type="presOf" srcId="{24555ABB-0A20-4E01-96DA-FCA6F4EBF12F}" destId="{11758354-EF22-4CB5-9B07-3E8D21D01681}" srcOrd="0" destOrd="0" presId="urn:microsoft.com/office/officeart/2005/8/layout/chevron1"/>
    <dgm:cxn modelId="{4E272F97-92D5-4E58-8E9E-F14898CE5A0C}" type="presOf" srcId="{D1A9C6AD-1E3E-48BD-AE68-774AF8882F12}" destId="{95367C4E-46A8-4AF8-9E5E-0BF5942C845F}" srcOrd="0" destOrd="0" presId="urn:microsoft.com/office/officeart/2005/8/layout/chevron1"/>
    <dgm:cxn modelId="{D3BEBFA6-2978-40C6-9FF0-DF43D9ED5D3D}" srcId="{84B41FF4-D182-4F6B-9F14-B73546EF48F8}" destId="{D1A9C6AD-1E3E-48BD-AE68-774AF8882F12}" srcOrd="3" destOrd="0" parTransId="{0675FCED-C0C2-44C4-A55C-DDA2ADE9386F}" sibTransId="{AB453B21-6D10-41E3-872E-A40C468758A6}"/>
    <dgm:cxn modelId="{8FD433D5-6F2D-417B-A145-8196E4DF93FB}" srcId="{84B41FF4-D182-4F6B-9F14-B73546EF48F8}" destId="{24555ABB-0A20-4E01-96DA-FCA6F4EBF12F}" srcOrd="1" destOrd="0" parTransId="{6261A654-D068-44F3-996B-59867395A18A}" sibTransId="{D30E6F8B-107A-40E2-BEC4-FE11435B97AB}"/>
    <dgm:cxn modelId="{DE82E8F1-A5CD-44CB-A342-D2DE48684AC4}" type="presOf" srcId="{84B41FF4-D182-4F6B-9F14-B73546EF48F8}" destId="{AFFA625C-0F62-4CE1-8375-DEEDC03D23CD}" srcOrd="0" destOrd="0" presId="urn:microsoft.com/office/officeart/2005/8/layout/chevron1"/>
    <dgm:cxn modelId="{D2E502F6-8D36-4748-8164-C87EAC215E60}" type="presOf" srcId="{7BEDC44A-E242-41FD-BCD7-62D980D19B88}" destId="{3947D3B8-5CFD-4192-AE01-0615E519303C}" srcOrd="0" destOrd="0" presId="urn:microsoft.com/office/officeart/2005/8/layout/chevron1"/>
    <dgm:cxn modelId="{104E23F6-C3C6-4A9D-90BC-50A8C5347662}" srcId="{84B41FF4-D182-4F6B-9F14-B73546EF48F8}" destId="{058D6FFD-0574-48C9-BE75-55E7EB4D2833}" srcOrd="0" destOrd="0" parTransId="{6E0B1927-C595-4960-BBCC-A2CF0A7ACC3B}" sibTransId="{62A61E98-AEC7-42D2-8BDE-6A40973D5387}"/>
    <dgm:cxn modelId="{E3AA24FF-F2F6-4113-ACB4-FE769CBC9301}" type="presParOf" srcId="{AFFA625C-0F62-4CE1-8375-DEEDC03D23CD}" destId="{669733D3-9C8B-43D3-A2E4-0705474D1AA7}" srcOrd="0" destOrd="0" presId="urn:microsoft.com/office/officeart/2005/8/layout/chevron1"/>
    <dgm:cxn modelId="{DE8B8470-E3E0-42C1-AECE-28D4749BD0F9}" type="presParOf" srcId="{AFFA625C-0F62-4CE1-8375-DEEDC03D23CD}" destId="{CD3FF354-466F-4ECC-AB30-ADB5A610C29E}" srcOrd="1" destOrd="0" presId="urn:microsoft.com/office/officeart/2005/8/layout/chevron1"/>
    <dgm:cxn modelId="{3CC9B939-E537-46BF-88EE-972A44350F8D}" type="presParOf" srcId="{AFFA625C-0F62-4CE1-8375-DEEDC03D23CD}" destId="{11758354-EF22-4CB5-9B07-3E8D21D01681}" srcOrd="2" destOrd="0" presId="urn:microsoft.com/office/officeart/2005/8/layout/chevron1"/>
    <dgm:cxn modelId="{359AB208-379D-4B3A-B1BC-6540D0FBEAFD}" type="presParOf" srcId="{AFFA625C-0F62-4CE1-8375-DEEDC03D23CD}" destId="{88A40698-5DC5-40A9-96E6-A82F251F3DBB}" srcOrd="3" destOrd="0" presId="urn:microsoft.com/office/officeart/2005/8/layout/chevron1"/>
    <dgm:cxn modelId="{958451EB-4120-4C83-AF20-002C8C20E442}" type="presParOf" srcId="{AFFA625C-0F62-4CE1-8375-DEEDC03D23CD}" destId="{29ADB8C2-E952-4673-881C-E90C2C187F5E}" srcOrd="4" destOrd="0" presId="urn:microsoft.com/office/officeart/2005/8/layout/chevron1"/>
    <dgm:cxn modelId="{6922FF13-A045-4E83-B453-3DC2180B814F}" type="presParOf" srcId="{AFFA625C-0F62-4CE1-8375-DEEDC03D23CD}" destId="{9930411E-D193-4247-8F68-00F34E605A4C}" srcOrd="5" destOrd="0" presId="urn:microsoft.com/office/officeart/2005/8/layout/chevron1"/>
    <dgm:cxn modelId="{2A050121-F383-4154-A468-D8C53D0F3EB0}" type="presParOf" srcId="{AFFA625C-0F62-4CE1-8375-DEEDC03D23CD}" destId="{95367C4E-46A8-4AF8-9E5E-0BF5942C845F}" srcOrd="6" destOrd="0" presId="urn:microsoft.com/office/officeart/2005/8/layout/chevron1"/>
    <dgm:cxn modelId="{F72115FB-2F16-4643-A56C-EE9BDB2C9AF0}" type="presParOf" srcId="{AFFA625C-0F62-4CE1-8375-DEEDC03D23CD}" destId="{5FDC86EB-F9A4-432F-A4A4-F2A22C5E7330}" srcOrd="7" destOrd="0" presId="urn:microsoft.com/office/officeart/2005/8/layout/chevron1"/>
    <dgm:cxn modelId="{A3F0DEC0-1C29-4174-9DCB-D15082AC441B}" type="presParOf" srcId="{AFFA625C-0F62-4CE1-8375-DEEDC03D23CD}" destId="{3947D3B8-5CFD-4192-AE01-0615E519303C}" srcOrd="8" destOrd="0" presId="urn:microsoft.com/office/officeart/2005/8/layout/chevro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2D2E81-0B83-4259-A910-F226E6B78831}">
      <dsp:nvSpPr>
        <dsp:cNvPr id="0" name=""/>
        <dsp:cNvSpPr/>
      </dsp:nvSpPr>
      <dsp:spPr>
        <a:xfrm>
          <a:off x="642475" y="0"/>
          <a:ext cx="3789360" cy="1515744"/>
        </a:xfrm>
        <a:prstGeom prst="leftRightRibbon">
          <a:avLst/>
        </a:prstGeom>
        <a:solidFill>
          <a:schemeClr val="lt1">
            <a:hueOff val="0"/>
            <a:satOff val="0"/>
            <a:lumOff val="0"/>
            <a:alphaOff val="0"/>
          </a:schemeClr>
        </a:solid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19161F8-9E53-4674-8C12-1398B26B8B06}">
      <dsp:nvSpPr>
        <dsp:cNvPr id="0" name=""/>
        <dsp:cNvSpPr/>
      </dsp:nvSpPr>
      <dsp:spPr>
        <a:xfrm>
          <a:off x="1097199" y="265255"/>
          <a:ext cx="1250488"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tr-TR" sz="1600" kern="1200" dirty="0" err="1">
              <a:solidFill>
                <a:schemeClr val="accent1"/>
              </a:solidFill>
              <a:latin typeface="Internal"/>
            </a:rPr>
            <a:t>Chi siamo</a:t>
          </a:r>
          <a:r>
            <a:rPr lang="tr-TR" sz="1600" kern="1200" dirty="0">
              <a:solidFill>
                <a:schemeClr val="accent1"/>
              </a:solidFill>
              <a:latin typeface="Internal"/>
            </a:rPr>
            <a:t>? </a:t>
          </a:r>
          <a:r>
            <a:rPr lang="tr-TR" sz="1600" kern="1200" dirty="0" err="1">
              <a:solidFill>
                <a:schemeClr val="accent1"/>
              </a:solidFill>
              <a:latin typeface="Internal"/>
            </a:rPr>
            <a:t>E cosa </a:t>
          </a:r>
          <a:r>
            <a:rPr lang="tr-TR" sz="1600" kern="1200" dirty="0">
              <a:solidFill>
                <a:schemeClr val="accent1"/>
              </a:solidFill>
              <a:latin typeface="Internal"/>
            </a:rPr>
            <a:t>facciamo?</a:t>
          </a:r>
        </a:p>
      </dsp:txBody>
      <dsp:txXfrm>
        <a:off x="1097199" y="265255"/>
        <a:ext cx="1250488" cy="742714"/>
      </dsp:txXfrm>
    </dsp:sp>
    <dsp:sp modelId="{D4AA2195-31BF-466A-9011-EAD8379BAD14}">
      <dsp:nvSpPr>
        <dsp:cNvPr id="0" name=""/>
        <dsp:cNvSpPr/>
      </dsp:nvSpPr>
      <dsp:spPr>
        <a:xfrm>
          <a:off x="2537155" y="507774"/>
          <a:ext cx="1477850" cy="742714"/>
        </a:xfrm>
        <a:prstGeom prst="rect">
          <a:avLst/>
        </a:prstGeom>
        <a:noFill/>
        <a:ln w="12700" cap="flat" cmpd="sng" algn="ctr">
          <a:noFill/>
          <a:prstDash val="solid"/>
          <a:miter lim="800000"/>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56896" rIns="0" bIns="60960" numCol="1" spcCol="1270" anchor="ctr" anchorCtr="0">
          <a:noAutofit/>
        </a:bodyPr>
        <a:lstStyle/>
        <a:p>
          <a:pPr marL="0" lvl="0" indent="0" algn="ctr" defTabSz="711200">
            <a:lnSpc>
              <a:spcPct val="90000"/>
            </a:lnSpc>
            <a:spcBef>
              <a:spcPct val="0"/>
            </a:spcBef>
            <a:spcAft>
              <a:spcPct val="35000"/>
            </a:spcAft>
            <a:buNone/>
          </a:pPr>
          <a:r>
            <a:rPr lang="tr-TR" sz="1600" kern="1200" dirty="0" err="1">
              <a:solidFill>
                <a:schemeClr val="accent1"/>
              </a:solidFill>
              <a:latin typeface="Internal"/>
            </a:rPr>
            <a:t>Chi sono</a:t>
          </a:r>
          <a:r>
            <a:rPr lang="tr-TR" sz="1600" kern="1200" dirty="0">
              <a:solidFill>
                <a:schemeClr val="accent1"/>
              </a:solidFill>
              <a:latin typeface="Internal"/>
            </a:rPr>
            <a:t>? </a:t>
          </a:r>
          <a:r>
            <a:rPr lang="tr-TR" sz="1600" kern="1200" dirty="0" err="1">
              <a:solidFill>
                <a:schemeClr val="accent1"/>
              </a:solidFill>
              <a:latin typeface="Internal"/>
            </a:rPr>
            <a:t>E cosa vogliono</a:t>
          </a:r>
          <a:r>
            <a:rPr lang="tr-TR" sz="1600" kern="1200" dirty="0">
              <a:solidFill>
                <a:schemeClr val="accent1"/>
              </a:solidFill>
              <a:latin typeface="Internal"/>
            </a:rPr>
            <a:t>?</a:t>
          </a:r>
        </a:p>
      </dsp:txBody>
      <dsp:txXfrm>
        <a:off x="2537155" y="507774"/>
        <a:ext cx="1477850" cy="74271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9733D3-9C8B-43D3-A2E4-0705474D1AA7}">
      <dsp:nvSpPr>
        <dsp:cNvPr id="0" name=""/>
        <dsp:cNvSpPr/>
      </dsp:nvSpPr>
      <dsp:spPr>
        <a:xfrm>
          <a:off x="2582"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dirty="0">
              <a:solidFill>
                <a:schemeClr val="accent1"/>
              </a:solidFill>
            </a:rPr>
            <a:t>Definire l'idea</a:t>
          </a:r>
        </a:p>
      </dsp:txBody>
      <dsp:txXfrm>
        <a:off x="462284" y="1371644"/>
        <a:ext cx="1379107" cy="919404"/>
      </dsp:txXfrm>
    </dsp:sp>
    <dsp:sp modelId="{11758354-EF22-4CB5-9B07-3E8D21D01681}">
      <dsp:nvSpPr>
        <dsp:cNvPr id="0" name=""/>
        <dsp:cNvSpPr/>
      </dsp:nvSpPr>
      <dsp:spPr>
        <a:xfrm>
          <a:off x="2071243"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dirty="0">
              <a:solidFill>
                <a:schemeClr val="accent1"/>
              </a:solidFill>
            </a:rPr>
            <a:t>Sviluppo del concetto</a:t>
          </a:r>
        </a:p>
      </dsp:txBody>
      <dsp:txXfrm>
        <a:off x="2530945" y="1371644"/>
        <a:ext cx="1379107" cy="919404"/>
      </dsp:txXfrm>
    </dsp:sp>
    <dsp:sp modelId="{29ADB8C2-E952-4673-881C-E90C2C187F5E}">
      <dsp:nvSpPr>
        <dsp:cNvPr id="0" name=""/>
        <dsp:cNvSpPr/>
      </dsp:nvSpPr>
      <dsp:spPr>
        <a:xfrm>
          <a:off x="4139903"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dirty="0">
              <a:solidFill>
                <a:schemeClr val="accent1"/>
              </a:solidFill>
            </a:rPr>
            <a:t>Test</a:t>
          </a:r>
        </a:p>
      </dsp:txBody>
      <dsp:txXfrm>
        <a:off x="4599605" y="1371644"/>
        <a:ext cx="1379107" cy="919404"/>
      </dsp:txXfrm>
    </dsp:sp>
    <dsp:sp modelId="{95367C4E-46A8-4AF8-9E5E-0BF5942C845F}">
      <dsp:nvSpPr>
        <dsp:cNvPr id="0" name=""/>
        <dsp:cNvSpPr/>
      </dsp:nvSpPr>
      <dsp:spPr>
        <a:xfrm>
          <a:off x="6208564"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dirty="0">
              <a:solidFill>
                <a:schemeClr val="accent1"/>
              </a:solidFill>
            </a:rPr>
            <a:t>Creare una strategia di mercato</a:t>
          </a:r>
        </a:p>
      </dsp:txBody>
      <dsp:txXfrm>
        <a:off x="6668266" y="1371644"/>
        <a:ext cx="1379107" cy="919404"/>
      </dsp:txXfrm>
    </dsp:sp>
    <dsp:sp modelId="{3947D3B8-5CFD-4192-AE01-0615E519303C}">
      <dsp:nvSpPr>
        <dsp:cNvPr id="0" name=""/>
        <dsp:cNvSpPr/>
      </dsp:nvSpPr>
      <dsp:spPr>
        <a:xfrm>
          <a:off x="8277224" y="1371644"/>
          <a:ext cx="2298511" cy="919404"/>
        </a:xfrm>
        <a:prstGeom prst="chevron">
          <a:avLst/>
        </a:prstGeom>
        <a:solidFill>
          <a:schemeClr val="lt1">
            <a:hueOff val="0"/>
            <a:satOff val="0"/>
            <a:lumOff val="0"/>
            <a:alphaOff val="0"/>
          </a:schemeClr>
        </a:solidFill>
        <a:ln w="12700" cap="flat" cmpd="sng" algn="ctr">
          <a:solidFill>
            <a:schemeClr val="dk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16002" rIns="16002" bIns="16002" numCol="1" spcCol="1270" anchor="ctr" anchorCtr="0">
          <a:noAutofit/>
        </a:bodyPr>
        <a:lstStyle/>
        <a:p>
          <a:pPr marL="0" lvl="0" indent="0" algn="ctr" defTabSz="533400">
            <a:lnSpc>
              <a:spcPct val="90000"/>
            </a:lnSpc>
            <a:spcBef>
              <a:spcPct val="0"/>
            </a:spcBef>
            <a:spcAft>
              <a:spcPct val="35000"/>
            </a:spcAft>
            <a:buNone/>
          </a:pPr>
          <a:r>
            <a:rPr lang="tr-TR" sz="1200" kern="1200" dirty="0">
              <a:solidFill>
                <a:schemeClr val="accent1"/>
              </a:solidFill>
            </a:rPr>
            <a:t>Ingresso nel mercato e commercializzazione</a:t>
          </a:r>
        </a:p>
      </dsp:txBody>
      <dsp:txXfrm>
        <a:off x="8736926" y="1371644"/>
        <a:ext cx="1379107" cy="919404"/>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C0E9E5-AFA6-408C-9DF1-0EA0B9307054}" type="datetimeFigureOut">
              <a:rPr lang="tr-TR" smtClean="0"/>
              <a:t>31.01.2025</a:t>
            </a:fld>
            <a:endParaRPr lang="tr-TR"/>
          </a:p>
        </p:txBody>
      </p:sp>
      <p:sp>
        <p:nvSpPr>
          <p:cNvPr id="4" name="Slayt Resmi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AB966-5367-46D6-B14B-4E9B1C4E054A}" type="slidenum">
              <a:rPr lang="tr-TR" smtClean="0"/>
              <a:t>‹N›</a:t>
            </a:fld>
            <a:endParaRPr lang="tr-TR"/>
          </a:p>
        </p:txBody>
      </p:sp>
    </p:spTree>
    <p:extLst>
      <p:ext uri="{BB962C8B-B14F-4D97-AF65-F5344CB8AC3E}">
        <p14:creationId xmlns:p14="http://schemas.microsoft.com/office/powerpoint/2010/main" val="4117294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2</a:t>
            </a:fld>
            <a:endParaRPr lang="tr-TR"/>
          </a:p>
        </p:txBody>
      </p:sp>
    </p:spTree>
    <p:extLst>
      <p:ext uri="{BB962C8B-B14F-4D97-AF65-F5344CB8AC3E}">
        <p14:creationId xmlns:p14="http://schemas.microsoft.com/office/powerpoint/2010/main" val="31252687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7640E1-2E79-2345-4329-4EE17774CDA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5C60492C-0AD0-9D33-B346-F084A0386933}"/>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66F89144-EB79-1453-4719-5135706EFD6D}"/>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93B526DC-9517-E07D-7AE5-272FA318A87C}"/>
              </a:ext>
            </a:extLst>
          </p:cNvPr>
          <p:cNvSpPr>
            <a:spLocks noGrp="1"/>
          </p:cNvSpPr>
          <p:nvPr>
            <p:ph type="sldNum" sz="quarter" idx="5"/>
          </p:nvPr>
        </p:nvSpPr>
        <p:spPr/>
        <p:txBody>
          <a:bodyPr/>
          <a:lstStyle/>
          <a:p>
            <a:fld id="{0CBAB966-5367-46D6-B14B-4E9B1C4E054A}" type="slidenum">
              <a:rPr lang="tr-TR" smtClean="0"/>
              <a:t>26</a:t>
            </a:fld>
            <a:endParaRPr lang="tr-TR"/>
          </a:p>
        </p:txBody>
      </p:sp>
    </p:spTree>
    <p:extLst>
      <p:ext uri="{BB962C8B-B14F-4D97-AF65-F5344CB8AC3E}">
        <p14:creationId xmlns:p14="http://schemas.microsoft.com/office/powerpoint/2010/main" val="23246675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27</a:t>
            </a:fld>
            <a:endParaRPr lang="tr-TR"/>
          </a:p>
        </p:txBody>
      </p:sp>
    </p:spTree>
    <p:extLst>
      <p:ext uri="{BB962C8B-B14F-4D97-AF65-F5344CB8AC3E}">
        <p14:creationId xmlns:p14="http://schemas.microsoft.com/office/powerpoint/2010/main" val="22645624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FCD988-EA0E-1219-FB57-54C1D331C9EF}"/>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EB9988-FC2E-2298-E596-2542CD14B1CC}"/>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B941FBC0-A47D-DE33-2841-EFA8D3C43EC2}"/>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7765FBC6-E73B-018C-12FA-52EE4525E5A0}"/>
              </a:ext>
            </a:extLst>
          </p:cNvPr>
          <p:cNvSpPr>
            <a:spLocks noGrp="1"/>
          </p:cNvSpPr>
          <p:nvPr>
            <p:ph type="sldNum" sz="quarter" idx="5"/>
          </p:nvPr>
        </p:nvSpPr>
        <p:spPr/>
        <p:txBody>
          <a:bodyPr/>
          <a:lstStyle/>
          <a:p>
            <a:fld id="{0CBAB966-5367-46D6-B14B-4E9B1C4E054A}" type="slidenum">
              <a:rPr lang="tr-TR" smtClean="0"/>
              <a:t>28</a:t>
            </a:fld>
            <a:endParaRPr lang="tr-TR"/>
          </a:p>
        </p:txBody>
      </p:sp>
    </p:spTree>
    <p:extLst>
      <p:ext uri="{BB962C8B-B14F-4D97-AF65-F5344CB8AC3E}">
        <p14:creationId xmlns:p14="http://schemas.microsoft.com/office/powerpoint/2010/main" val="3078310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B1A387-8E58-8E26-46FD-0D6955E654D5}"/>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F8D49FD-CE13-BBA0-1B4F-6B92B0DE3D46}"/>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88CCC4E3-976A-C998-C84C-783918EFFAEA}"/>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50F8A39A-9EEE-FAD5-D0D0-943C1D4AA4B5}"/>
              </a:ext>
            </a:extLst>
          </p:cNvPr>
          <p:cNvSpPr>
            <a:spLocks noGrp="1"/>
          </p:cNvSpPr>
          <p:nvPr>
            <p:ph type="sldNum" sz="quarter" idx="5"/>
          </p:nvPr>
        </p:nvSpPr>
        <p:spPr/>
        <p:txBody>
          <a:bodyPr/>
          <a:lstStyle/>
          <a:p>
            <a:fld id="{0CBAB966-5367-46D6-B14B-4E9B1C4E054A}" type="slidenum">
              <a:rPr lang="tr-TR" smtClean="0"/>
              <a:t>29</a:t>
            </a:fld>
            <a:endParaRPr lang="tr-TR"/>
          </a:p>
        </p:txBody>
      </p:sp>
    </p:spTree>
    <p:extLst>
      <p:ext uri="{BB962C8B-B14F-4D97-AF65-F5344CB8AC3E}">
        <p14:creationId xmlns:p14="http://schemas.microsoft.com/office/powerpoint/2010/main" val="33788054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30</a:t>
            </a:fld>
            <a:endParaRPr lang="tr-TR"/>
          </a:p>
        </p:txBody>
      </p:sp>
    </p:spTree>
    <p:extLst>
      <p:ext uri="{BB962C8B-B14F-4D97-AF65-F5344CB8AC3E}">
        <p14:creationId xmlns:p14="http://schemas.microsoft.com/office/powerpoint/2010/main" val="36970802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A4CA-F211-52B3-4508-B67C59574B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29EC3E-2022-7F27-796A-6B402108F26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E14A207-42B3-F652-A66C-E07F23A82135}"/>
              </a:ext>
            </a:extLst>
          </p:cNvPr>
          <p:cNvSpPr>
            <a:spLocks noGrp="1"/>
          </p:cNvSpPr>
          <p:nvPr>
            <p:ph type="body" idx="1"/>
          </p:nvPr>
        </p:nvSpPr>
        <p:spPr/>
        <p:txBody>
          <a:bodyPr/>
          <a:lstStyle/>
          <a:p>
            <a:endParaRPr lang="sl-SI"/>
          </a:p>
        </p:txBody>
      </p:sp>
      <p:sp>
        <p:nvSpPr>
          <p:cNvPr id="4" name="Slide Number Placeholder 3">
            <a:extLst>
              <a:ext uri="{FF2B5EF4-FFF2-40B4-BE49-F238E27FC236}">
                <a16:creationId xmlns:a16="http://schemas.microsoft.com/office/drawing/2014/main" id="{75DCC93F-2063-3089-0209-793B76D8034D}"/>
              </a:ext>
            </a:extLst>
          </p:cNvPr>
          <p:cNvSpPr>
            <a:spLocks noGrp="1"/>
          </p:cNvSpPr>
          <p:nvPr>
            <p:ph type="sldNum" sz="quarter" idx="5"/>
          </p:nvPr>
        </p:nvSpPr>
        <p:spPr/>
        <p:txBody>
          <a:bodyPr/>
          <a:lstStyle/>
          <a:p>
            <a:fld id="{0CBAB966-5367-46D6-B14B-4E9B1C4E054A}" type="slidenum">
              <a:rPr lang="tr-TR" smtClean="0"/>
              <a:t>31</a:t>
            </a:fld>
            <a:endParaRPr lang="tr-TR"/>
          </a:p>
        </p:txBody>
      </p:sp>
    </p:spTree>
    <p:extLst>
      <p:ext uri="{BB962C8B-B14F-4D97-AF65-F5344CB8AC3E}">
        <p14:creationId xmlns:p14="http://schemas.microsoft.com/office/powerpoint/2010/main" val="22454748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32</a:t>
            </a:fld>
            <a:endParaRPr lang="tr-TR"/>
          </a:p>
        </p:txBody>
      </p:sp>
    </p:spTree>
    <p:extLst>
      <p:ext uri="{BB962C8B-B14F-4D97-AF65-F5344CB8AC3E}">
        <p14:creationId xmlns:p14="http://schemas.microsoft.com/office/powerpoint/2010/main" val="252654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39</a:t>
            </a:fld>
            <a:endParaRPr lang="tr-TR"/>
          </a:p>
        </p:txBody>
      </p:sp>
    </p:spTree>
    <p:extLst>
      <p:ext uri="{BB962C8B-B14F-4D97-AF65-F5344CB8AC3E}">
        <p14:creationId xmlns:p14="http://schemas.microsoft.com/office/powerpoint/2010/main" val="718960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46</a:t>
            </a:fld>
            <a:endParaRPr lang="tr-TR"/>
          </a:p>
        </p:txBody>
      </p:sp>
    </p:spTree>
    <p:extLst>
      <p:ext uri="{BB962C8B-B14F-4D97-AF65-F5344CB8AC3E}">
        <p14:creationId xmlns:p14="http://schemas.microsoft.com/office/powerpoint/2010/main" val="2065864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a:t>mira a sensibilizzare gli studenti</a:t>
            </a:r>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51</a:t>
            </a:fld>
            <a:endParaRPr lang="tr-TR"/>
          </a:p>
        </p:txBody>
      </p:sp>
    </p:spTree>
    <p:extLst>
      <p:ext uri="{BB962C8B-B14F-4D97-AF65-F5344CB8AC3E}">
        <p14:creationId xmlns:p14="http://schemas.microsoft.com/office/powerpoint/2010/main" val="27288924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7</a:t>
            </a:fld>
            <a:endParaRPr lang="tr-TR"/>
          </a:p>
        </p:txBody>
      </p:sp>
    </p:spTree>
    <p:extLst>
      <p:ext uri="{BB962C8B-B14F-4D97-AF65-F5344CB8AC3E}">
        <p14:creationId xmlns:p14="http://schemas.microsoft.com/office/powerpoint/2010/main" val="39989513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53</a:t>
            </a:fld>
            <a:endParaRPr lang="tr-TR"/>
          </a:p>
        </p:txBody>
      </p:sp>
    </p:spTree>
    <p:extLst>
      <p:ext uri="{BB962C8B-B14F-4D97-AF65-F5344CB8AC3E}">
        <p14:creationId xmlns:p14="http://schemas.microsoft.com/office/powerpoint/2010/main" val="40530404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CAE86A-4F0D-3E54-0C0D-E60C7941854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443B6C97-7070-CF0B-15FE-C3844085CCE1}"/>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10F8CD59-BED5-15FB-B03B-614D49613E8E}"/>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016D8348-FF72-B28A-BD0A-D4F8A92993B6}"/>
              </a:ext>
            </a:extLst>
          </p:cNvPr>
          <p:cNvSpPr>
            <a:spLocks noGrp="1"/>
          </p:cNvSpPr>
          <p:nvPr>
            <p:ph type="sldNum" sz="quarter" idx="5"/>
          </p:nvPr>
        </p:nvSpPr>
        <p:spPr/>
        <p:txBody>
          <a:bodyPr/>
          <a:lstStyle/>
          <a:p>
            <a:fld id="{0CBAB966-5367-46D6-B14B-4E9B1C4E054A}" type="slidenum">
              <a:rPr lang="tr-TR" smtClean="0"/>
              <a:t>54</a:t>
            </a:fld>
            <a:endParaRPr lang="tr-TR"/>
          </a:p>
        </p:txBody>
      </p:sp>
    </p:spTree>
    <p:extLst>
      <p:ext uri="{BB962C8B-B14F-4D97-AF65-F5344CB8AC3E}">
        <p14:creationId xmlns:p14="http://schemas.microsoft.com/office/powerpoint/2010/main" val="3298534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15</a:t>
            </a:fld>
            <a:endParaRPr lang="tr-TR"/>
          </a:p>
        </p:txBody>
      </p:sp>
    </p:spTree>
    <p:extLst>
      <p:ext uri="{BB962C8B-B14F-4D97-AF65-F5344CB8AC3E}">
        <p14:creationId xmlns:p14="http://schemas.microsoft.com/office/powerpoint/2010/main" val="21379744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16</a:t>
            </a:fld>
            <a:endParaRPr lang="tr-TR"/>
          </a:p>
        </p:txBody>
      </p:sp>
    </p:spTree>
    <p:extLst>
      <p:ext uri="{BB962C8B-B14F-4D97-AF65-F5344CB8AC3E}">
        <p14:creationId xmlns:p14="http://schemas.microsoft.com/office/powerpoint/2010/main" val="434370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18</a:t>
            </a:fld>
            <a:endParaRPr lang="tr-TR"/>
          </a:p>
        </p:txBody>
      </p:sp>
    </p:spTree>
    <p:extLst>
      <p:ext uri="{BB962C8B-B14F-4D97-AF65-F5344CB8AC3E}">
        <p14:creationId xmlns:p14="http://schemas.microsoft.com/office/powerpoint/2010/main" val="27227274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5"/>
          </p:nvPr>
        </p:nvSpPr>
        <p:spPr/>
        <p:txBody>
          <a:bodyPr/>
          <a:lstStyle/>
          <a:p>
            <a:fld id="{0CBAB966-5367-46D6-B14B-4E9B1C4E054A}" type="slidenum">
              <a:rPr lang="tr-TR" smtClean="0"/>
              <a:t>19</a:t>
            </a:fld>
            <a:endParaRPr lang="tr-TR"/>
          </a:p>
        </p:txBody>
      </p:sp>
    </p:spTree>
    <p:extLst>
      <p:ext uri="{BB962C8B-B14F-4D97-AF65-F5344CB8AC3E}">
        <p14:creationId xmlns:p14="http://schemas.microsoft.com/office/powerpoint/2010/main" val="42513910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Resmi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a:p>
        </p:txBody>
      </p:sp>
      <p:sp>
        <p:nvSpPr>
          <p:cNvPr id="4" name="Slayt Numarası Yer Tutucusu 3"/>
          <p:cNvSpPr>
            <a:spLocks noGrp="1"/>
          </p:cNvSpPr>
          <p:nvPr>
            <p:ph type="sldNum" sz="quarter" idx="5"/>
          </p:nvPr>
        </p:nvSpPr>
        <p:spPr/>
        <p:txBody>
          <a:bodyPr/>
          <a:lstStyle/>
          <a:p>
            <a:fld id="{0CBAB966-5367-46D6-B14B-4E9B1C4E054A}" type="slidenum">
              <a:rPr lang="tr-TR" smtClean="0"/>
              <a:t>23</a:t>
            </a:fld>
            <a:endParaRPr lang="tr-TR"/>
          </a:p>
        </p:txBody>
      </p:sp>
    </p:spTree>
    <p:extLst>
      <p:ext uri="{BB962C8B-B14F-4D97-AF65-F5344CB8AC3E}">
        <p14:creationId xmlns:p14="http://schemas.microsoft.com/office/powerpoint/2010/main" val="2335206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A8F51-51BF-F5B2-0C41-336516B2C7DB}"/>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3E124E8-5FC9-90B3-DEBF-F9DF44810B38}"/>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C2106F77-4DE2-4606-5CDC-FCF72BAC44C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BDEAF764-E794-B761-02EE-91B0526D772D}"/>
              </a:ext>
            </a:extLst>
          </p:cNvPr>
          <p:cNvSpPr>
            <a:spLocks noGrp="1"/>
          </p:cNvSpPr>
          <p:nvPr>
            <p:ph type="sldNum" sz="quarter" idx="5"/>
          </p:nvPr>
        </p:nvSpPr>
        <p:spPr/>
        <p:txBody>
          <a:bodyPr/>
          <a:lstStyle/>
          <a:p>
            <a:fld id="{0CBAB966-5367-46D6-B14B-4E9B1C4E054A}" type="slidenum">
              <a:rPr lang="tr-TR" smtClean="0"/>
              <a:t>24</a:t>
            </a:fld>
            <a:endParaRPr lang="tr-TR"/>
          </a:p>
        </p:txBody>
      </p:sp>
    </p:spTree>
    <p:extLst>
      <p:ext uri="{BB962C8B-B14F-4D97-AF65-F5344CB8AC3E}">
        <p14:creationId xmlns:p14="http://schemas.microsoft.com/office/powerpoint/2010/main" val="1277196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1E3A5-682D-7784-8B10-ADCD8120735A}"/>
            </a:ext>
          </a:extLst>
        </p:cNvPr>
        <p:cNvGrpSpPr/>
        <p:nvPr/>
      </p:nvGrpSpPr>
      <p:grpSpPr>
        <a:xfrm>
          <a:off x="0" y="0"/>
          <a:ext cx="0" cy="0"/>
          <a:chOff x="0" y="0"/>
          <a:chExt cx="0" cy="0"/>
        </a:xfrm>
      </p:grpSpPr>
      <p:sp>
        <p:nvSpPr>
          <p:cNvPr id="2" name="Slayt Resmi Yer Tutucusu 1">
            <a:extLst>
              <a:ext uri="{FF2B5EF4-FFF2-40B4-BE49-F238E27FC236}">
                <a16:creationId xmlns:a16="http://schemas.microsoft.com/office/drawing/2014/main" id="{92437FA9-712F-9A87-DA22-86477DD617C5}"/>
              </a:ext>
            </a:extLst>
          </p:cNvPr>
          <p:cNvSpPr>
            <a:spLocks noGrp="1" noRot="1" noChangeAspect="1"/>
          </p:cNvSpPr>
          <p:nvPr>
            <p:ph type="sldImg"/>
          </p:nvPr>
        </p:nvSpPr>
        <p:spPr/>
      </p:sp>
      <p:sp>
        <p:nvSpPr>
          <p:cNvPr id="3" name="Not Yer Tutucusu 2">
            <a:extLst>
              <a:ext uri="{FF2B5EF4-FFF2-40B4-BE49-F238E27FC236}">
                <a16:creationId xmlns:a16="http://schemas.microsoft.com/office/drawing/2014/main" id="{91506052-274B-9735-2203-95984A8F7184}"/>
              </a:ext>
            </a:extLst>
          </p:cNvPr>
          <p:cNvSpPr>
            <a:spLocks noGrp="1"/>
          </p:cNvSpPr>
          <p:nvPr>
            <p:ph type="body" idx="1"/>
          </p:nvPr>
        </p:nvSpPr>
        <p:spPr/>
        <p:txBody>
          <a:bodyPr/>
          <a:lstStyle/>
          <a:p>
            <a:endParaRPr lang="tr-TR"/>
          </a:p>
        </p:txBody>
      </p:sp>
      <p:sp>
        <p:nvSpPr>
          <p:cNvPr id="4" name="Slayt Numarası Yer Tutucusu 3">
            <a:extLst>
              <a:ext uri="{FF2B5EF4-FFF2-40B4-BE49-F238E27FC236}">
                <a16:creationId xmlns:a16="http://schemas.microsoft.com/office/drawing/2014/main" id="{6F1A9D2D-204F-01C4-7226-68A3D326AB9D}"/>
              </a:ext>
            </a:extLst>
          </p:cNvPr>
          <p:cNvSpPr>
            <a:spLocks noGrp="1"/>
          </p:cNvSpPr>
          <p:nvPr>
            <p:ph type="sldNum" sz="quarter" idx="5"/>
          </p:nvPr>
        </p:nvSpPr>
        <p:spPr/>
        <p:txBody>
          <a:bodyPr/>
          <a:lstStyle/>
          <a:p>
            <a:fld id="{0CBAB966-5367-46D6-B14B-4E9B1C4E054A}" type="slidenum">
              <a:rPr lang="tr-TR" smtClean="0"/>
              <a:t>25</a:t>
            </a:fld>
            <a:endParaRPr lang="tr-TR"/>
          </a:p>
        </p:txBody>
      </p:sp>
    </p:spTree>
    <p:extLst>
      <p:ext uri="{BB962C8B-B14F-4D97-AF65-F5344CB8AC3E}">
        <p14:creationId xmlns:p14="http://schemas.microsoft.com/office/powerpoint/2010/main" val="24461369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Fare clic per modificare l'aspetto del nome del marchio.</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Fare clic per modificare gli estratti di testo del marchio.</a:t>
            </a:r>
          </a:p>
          <a:p>
            <a:pPr lvl="1"/>
            <a:r>
              <a:rPr lang="es-ES"/>
              <a:t>Segundo nivel</a:t>
            </a:r>
          </a:p>
          <a:p>
            <a:pPr lvl="2"/>
            <a:r>
              <a:rPr lang="es-ES"/>
              <a:t>Tercer nivel</a:t>
            </a:r>
          </a:p>
          <a:p>
            <a:pPr lvl="3"/>
            <a:r>
              <a:rPr lang="es-ES"/>
              <a:t>Cuarto nivel</a:t>
            </a:r>
          </a:p>
          <a:p>
            <a:pPr lvl="4"/>
            <a:r>
              <a:rPr lang="es-ES"/>
              <a:t>Quinto livello</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Layout" Target="../slideLayouts/slideLayout7.xml"/><Relationship Id="rId1" Type="http://schemas.openxmlformats.org/officeDocument/2006/relationships/video" Target="https://www.youtube.com/embed/JXXHqM6RzZQ?feature=oembed"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microsoft.com/office/2018/10/relationships/comments" Target="../comments/modernComment_13D_6251F30B.xml"/><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microsoft.com/office/2018/10/relationships/comments" Target="../comments/modernComment_13E_547DE0C7.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microsoft.com/office/2018/10/relationships/comments" Target="../comments/modernComment_13F_CEE224B6.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microsoft.com/office/2018/10/relationships/comments" Target="../comments/modernComment_141_1D105C0F.xm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27.xml.rels><?xml version="1.0" encoding="UTF-8" standalone="yes"?>
<Relationships xmlns="http://schemas.openxmlformats.org/package/2006/relationships"><Relationship Id="rId3" Type="http://schemas.microsoft.com/office/2018/10/relationships/comments" Target="../comments/modernComment_142_6A5DF9FB.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video" Target="https://www.youtube.com/embed/oE6VD23Kr0I?feature=oembed" TargetMode="External"/><Relationship Id="rId4" Type="http://schemas.openxmlformats.org/officeDocument/2006/relationships/image" Target="../media/image24.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microsoft.com/office/2007/relationships/diagramDrawing" Target="../diagrams/drawing2.xml"/><Relationship Id="rId3" Type="http://schemas.microsoft.com/office/2018/10/relationships/comments" Target="../comments/modernComment_15C_F49094D7.xml"/><Relationship Id="rId7" Type="http://schemas.openxmlformats.org/officeDocument/2006/relationships/diagramColors" Target="../diagrams/colors2.xml"/><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microsoft.com/office/2018/10/relationships/comments" Target="../comments/modernComment_147_8DFACE5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microsoft.com/office/2018/10/relationships/comments" Target="../comments/modernComment_148_11768EBC.xml"/><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hyperlink" Target="https://web.stanford.edu/~mshanks/MichaelShanks/files/509554.pdf" TargetMode="External"/><Relationship Id="rId2" Type="http://schemas.openxmlformats.org/officeDocument/2006/relationships/slideLayout" Target="../slideLayouts/slideLayout7.xml"/><Relationship Id="rId1" Type="http://schemas.openxmlformats.org/officeDocument/2006/relationships/video" Target="https://www.youtube.com/embed/_WI3B54m6SU?feature=oembed" TargetMode="External"/><Relationship Id="rId4" Type="http://schemas.openxmlformats.org/officeDocument/2006/relationships/image" Target="../media/image26.jpeg"/></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microsoft.com/office/2018/10/relationships/comments" Target="../comments/modernComment_149_AA2DFEB5.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microsoft.com/office/2018/10/relationships/comments" Target="../comments/modernComment_14B_7292B626.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microsoft.com/office/2018/10/relationships/comments" Target="../comments/modernComment_14C_68F5306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video" Target="https://www.youtube.com/embed/i1xz5Kv-7VY?feature=oembed"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microsoft.com/office/2018/10/relationships/comments" Target="../comments/modernComment_153_791000A6.xml"/><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hyperlink" Target="https://www.canva.com/" TargetMode="External"/><Relationship Id="rId3" Type="http://schemas.openxmlformats.org/officeDocument/2006/relationships/hyperlink" Target="https://mailchimp.com/landers/email-marketing-platform/?ds_c=DEPT_AOC_Google_Search_ROW_EN_Brand_Acquire_Omega_Manual-NE_T3&amp;ds_kids=p81005570474&amp;ds_a_lid=kwd-2285511033&amp;ds_cid=71700000120288589&amp;ds_agid=58700008803527157&amp;gad_source=1&amp;gclid=CjwKCAiAmfq6BhAsEiwAX1jsZ2RhwPduREeUIEVEZ75JNe55irh2NRONdJCqleKsIou1pU9dqnFteRoC-doQAvD_BwE&amp;gclsrc=aw.ds" TargetMode="External"/><Relationship Id="rId7" Type="http://schemas.openxmlformats.org/officeDocument/2006/relationships/hyperlink" Target="https://www.hootsuite.com/" TargetMode="External"/><Relationship Id="rId2" Type="http://schemas.openxmlformats.org/officeDocument/2006/relationships/hyperlink" Target="https://www.shopify.com/free-trial?term=shopify%20email&amp;adid=702859616379&amp;campaignid=21389451358&amp;branded_enterprise=1&amp;BOID=brand&amp;utm_medium=cpc&amp;utm_source=google&amp;gad_source=1&amp;gclid=CjwKCAiAmfq6BhAsEiwAX1jsZ2xtG1wl3WO5ty_ckN-rufhrn06RNtiwzGMY1qCjAK2yvqKoNJJ4thoCUsAQAvD_BwE&amp;cmadid=516752332;cmadvertiserid=10730501;cmcampaignid=26990768;cmplacementid=324494362;cmcreativeid=163722649;cmsiteid=5500011" TargetMode="External"/><Relationship Id="rId1" Type="http://schemas.openxmlformats.org/officeDocument/2006/relationships/slideLayout" Target="../slideLayouts/slideLayout7.xml"/><Relationship Id="rId6" Type="http://schemas.openxmlformats.org/officeDocument/2006/relationships/hyperlink" Target="https://buffer.com/" TargetMode="External"/><Relationship Id="rId5" Type="http://schemas.openxmlformats.org/officeDocument/2006/relationships/hyperlink" Target="https://www.automizely.com/dropshipping" TargetMode="External"/><Relationship Id="rId10" Type="http://schemas.openxmlformats.org/officeDocument/2006/relationships/hyperlink" Target="https://promo.com/" TargetMode="External"/><Relationship Id="rId4" Type="http://schemas.openxmlformats.org/officeDocument/2006/relationships/hyperlink" Target="https://www.klaviyo.com/" TargetMode="External"/><Relationship Id="rId9" Type="http://schemas.openxmlformats.org/officeDocument/2006/relationships/hyperlink" Target="https://buzzsumo.com/"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apps.shopify.com/collabs?locale=tr" TargetMode="External"/><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video" Target="https://www.youtube.com/embed/9Z0Gx-87kiw?feature=oembed" TargetMode="External"/><Relationship Id="rId4" Type="http://schemas.openxmlformats.org/officeDocument/2006/relationships/image" Target="../media/image30.jpeg"/></Relationships>
</file>

<file path=ppt/slides/_rels/slide55.xml.rels><?xml version="1.0" encoding="UTF-8" standalone="yes"?>
<Relationships xmlns="http://schemas.openxmlformats.org/package/2006/relationships"><Relationship Id="rId3" Type="http://schemas.openxmlformats.org/officeDocument/2006/relationships/hyperlink" Target="https://copysmith.ai/" TargetMode="External"/><Relationship Id="rId2" Type="http://schemas.openxmlformats.org/officeDocument/2006/relationships/slideLayout" Target="../slideLayouts/slideLayout2.xml"/><Relationship Id="rId1" Type="http://schemas.openxmlformats.org/officeDocument/2006/relationships/video" Target="https://www.youtube.com/embed/0kjRG6B_mpo?feature=oembed" TargetMode="External"/><Relationship Id="rId4" Type="http://schemas.openxmlformats.org/officeDocument/2006/relationships/image" Target="../media/image31.jpeg"/></Relationships>
</file>

<file path=ppt/slides/_rels/slide56.xml.rels><?xml version="1.0" encoding="UTF-8" standalone="yes"?>
<Relationships xmlns="http://schemas.openxmlformats.org/package/2006/relationships"><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hyperlink" Target="https://www.brandwatch.com/blog/market-research-methods/" TargetMode="External"/><Relationship Id="rId2" Type="http://schemas.openxmlformats.org/officeDocument/2006/relationships/hyperlink" Target="https://www.wix.com/blog/marketing-tools" TargetMode="External"/><Relationship Id="rId1" Type="http://schemas.openxmlformats.org/officeDocument/2006/relationships/slideLayout" Target="../slideLayouts/slideLayout2.xml"/><Relationship Id="rId5" Type="http://schemas.openxmlformats.org/officeDocument/2006/relationships/hyperlink" Target="https://www.movingforwardsmallbusiness.com/wp-content/uploads/2021/12/The-Ultimate-List-Of-Market-Research-Tools.pdf" TargetMode="External"/><Relationship Id="rId4" Type="http://schemas.openxmlformats.org/officeDocument/2006/relationships/hyperlink" Target="https://educons.edu.rs/wp-content/uploads/2020/05/2019A-Concise-Guide-To-Market-Research.pdf" TargetMode="Externa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en-US" dirty="0" err="1"/>
              <a:t>Competenze</a:t>
            </a:r>
            <a:r>
              <a:rPr lang="en-US" dirty="0"/>
              <a:t> di marketing</a:t>
            </a:r>
            <a:endParaRPr lang="it-IT" dirty="0"/>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6000" y="3407225"/>
            <a:ext cx="4259262" cy="1658937"/>
          </a:xfrm>
        </p:spPr>
        <p:txBody>
          <a:bodyPr/>
          <a:lstStyle/>
          <a:p>
            <a:r>
              <a:rPr lang="it-IT" sz="2000" b="0">
                <a:solidFill>
                  <a:schemeClr val="accent1"/>
                </a:solidFill>
              </a:rPr>
              <a:t>BENVENUTO NELL'UNITÀ</a:t>
            </a:r>
            <a:endParaRPr lang="it-IT">
              <a:solidFill>
                <a:schemeClr val="accent1"/>
              </a:solidFill>
            </a:endParaRPr>
          </a:p>
        </p:txBody>
      </p:sp>
      <p:sp>
        <p:nvSpPr>
          <p:cNvPr id="4" name="Marcador de posición de imagen 2">
            <a:extLst>
              <a:ext uri="{FF2B5EF4-FFF2-40B4-BE49-F238E27FC236}">
                <a16:creationId xmlns:a16="http://schemas.microsoft.com/office/drawing/2014/main" id="{73B06CFA-549F-BF01-84DA-E23DFB02BD4F}"/>
              </a:ext>
            </a:extLst>
          </p:cNvPr>
          <p:cNvSpPr>
            <a:spLocks noGrp="1"/>
          </p:cNvSpPr>
          <p:nvPr/>
        </p:nvSpPr>
        <p:spPr>
          <a:xfrm>
            <a:off x="8756585" y="2427418"/>
            <a:ext cx="2735262" cy="1658937"/>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sl-SI"/>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F68BF-620A-3A0A-1BEE-B96941A9968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6ECAC22-58D7-B63A-3E40-5257F9B3422D}"/>
              </a:ext>
            </a:extLst>
          </p:cNvPr>
          <p:cNvSpPr txBox="1"/>
          <p:nvPr/>
        </p:nvSpPr>
        <p:spPr>
          <a:xfrm>
            <a:off x="356935" y="469988"/>
            <a:ext cx="11375704" cy="499945"/>
          </a:xfrm>
          <a:prstGeom prst="rect">
            <a:avLst/>
          </a:prstGeom>
          <a:noFill/>
        </p:spPr>
        <p:txBody>
          <a:bodyPr wrap="square" lIns="91440" tIns="45720" rIns="91440" bIns="45720" rtlCol="0" anchor="t">
            <a:spAutoFit/>
          </a:bodyPr>
          <a:lstStyle/>
          <a:p>
            <a:pPr>
              <a:lnSpc>
                <a:spcPct val="150000"/>
              </a:lnSpc>
            </a:pPr>
            <a:r>
              <a:rPr lang="en-US" sz="2000" b="1" dirty="0">
                <a:solidFill>
                  <a:schemeClr val="bg1"/>
                </a:solidFill>
              </a:rPr>
              <a:t>Analisi della struttura competitiva del mercato - 3/3</a:t>
            </a:r>
            <a:endParaRPr lang="tr-TR" sz="2000" b="1" dirty="0">
              <a:solidFill>
                <a:schemeClr val="bg1"/>
              </a:solidFill>
            </a:endParaRPr>
          </a:p>
        </p:txBody>
      </p:sp>
      <p:sp>
        <p:nvSpPr>
          <p:cNvPr id="4" name="Metin kutusu 3">
            <a:extLst>
              <a:ext uri="{FF2B5EF4-FFF2-40B4-BE49-F238E27FC236}">
                <a16:creationId xmlns:a16="http://schemas.microsoft.com/office/drawing/2014/main" id="{6B36DA5C-922D-1665-9B87-0EA4D5CD06E3}"/>
              </a:ext>
            </a:extLst>
          </p:cNvPr>
          <p:cNvSpPr txBox="1"/>
          <p:nvPr/>
        </p:nvSpPr>
        <p:spPr>
          <a:xfrm>
            <a:off x="356935" y="1506113"/>
            <a:ext cx="11032960" cy="2123658"/>
          </a:xfrm>
          <a:prstGeom prst="rect">
            <a:avLst/>
          </a:prstGeom>
          <a:noFill/>
        </p:spPr>
        <p:txBody>
          <a:bodyPr wrap="square">
            <a:spAutoFit/>
          </a:bodyPr>
          <a:lstStyle/>
          <a:p>
            <a:pPr algn="just" rtl="0" fontAlgn="base">
              <a:spcBef>
                <a:spcPts val="600"/>
              </a:spcBef>
              <a:spcAft>
                <a:spcPts val="600"/>
              </a:spcAft>
            </a:pPr>
            <a:r>
              <a:rPr lang="en-US" sz="1600" b="0" i="0" u="none" strike="noStrike" dirty="0">
                <a:solidFill>
                  <a:srgbClr val="000000"/>
                </a:solidFill>
                <a:effectLst/>
                <a:latin typeface="Raleway "/>
              </a:rPr>
              <a:t>L'analisi SWOT è un tipo di analisi importante e facilmente applicabile da utilizzare nel confronto con i concorrenti. L'analisi SWOT è ideale per un'azienda per vedere i propri punti di forza e di debolezza e per valutare le opportunità e le minacce provenienti dal mondo esterno.</a:t>
            </a:r>
            <a:endParaRPr lang="en-US" sz="1600" dirty="0">
              <a:solidFill>
                <a:srgbClr val="000000"/>
              </a:solidFill>
              <a:latin typeface="Raleway "/>
            </a:endParaRPr>
          </a:p>
          <a:p>
            <a:pPr algn="just" rtl="0" fontAlgn="base">
              <a:spcBef>
                <a:spcPts val="600"/>
              </a:spcBef>
              <a:spcAft>
                <a:spcPts val="600"/>
              </a:spcAft>
            </a:pPr>
            <a:r>
              <a:rPr lang="en-US" sz="1600" b="1" i="0" dirty="0">
                <a:solidFill>
                  <a:srgbClr val="000000"/>
                </a:solidFill>
                <a:effectLst/>
                <a:latin typeface="Raleway "/>
              </a:rPr>
              <a:t>Fattori interni: </a:t>
            </a:r>
            <a:r>
              <a:rPr lang="en-US" sz="1600" b="0" i="0" dirty="0">
                <a:solidFill>
                  <a:srgbClr val="000000"/>
                </a:solidFill>
                <a:effectLst/>
                <a:latin typeface="Raleway "/>
              </a:rPr>
              <a:t>I fattori interni sono quelli su cui voi o la vostra </a:t>
            </a:r>
            <a:r>
              <a:rPr lang="en-US" sz="1600" b="0" i="0" dirty="0" err="1">
                <a:solidFill>
                  <a:srgbClr val="000000"/>
                </a:solidFill>
                <a:effectLst/>
                <a:latin typeface="Raleway "/>
              </a:rPr>
              <a:t>organizzazione </a:t>
            </a:r>
            <a:r>
              <a:rPr lang="en-US" sz="1600" b="0" i="0" dirty="0">
                <a:solidFill>
                  <a:srgbClr val="000000"/>
                </a:solidFill>
                <a:effectLst/>
                <a:latin typeface="Raleway "/>
              </a:rPr>
              <a:t>avete il controllo. I punti di forza e di debolezza sono fattori interni. </a:t>
            </a:r>
          </a:p>
          <a:p>
            <a:pPr algn="just" rtl="0" fontAlgn="base">
              <a:spcBef>
                <a:spcPts val="600"/>
              </a:spcBef>
              <a:spcAft>
                <a:spcPts val="600"/>
              </a:spcAft>
            </a:pPr>
            <a:r>
              <a:rPr lang="en-US" sz="1600" b="1" i="0" dirty="0">
                <a:solidFill>
                  <a:srgbClr val="000000"/>
                </a:solidFill>
                <a:effectLst/>
                <a:latin typeface="Raleway "/>
              </a:rPr>
              <a:t>Fattori esterni: </a:t>
            </a:r>
            <a:r>
              <a:rPr lang="en-US" sz="1600" b="0" i="0" dirty="0">
                <a:solidFill>
                  <a:srgbClr val="000000"/>
                </a:solidFill>
                <a:effectLst/>
                <a:latin typeface="Raleway "/>
              </a:rPr>
              <a:t>I fattori esterni sono quelli su cui voi o la vostra </a:t>
            </a:r>
            <a:r>
              <a:rPr lang="en-US" sz="1600" b="0" i="0" dirty="0" err="1">
                <a:solidFill>
                  <a:srgbClr val="000000"/>
                </a:solidFill>
                <a:effectLst/>
                <a:latin typeface="Raleway "/>
              </a:rPr>
              <a:t>organizzazione </a:t>
            </a:r>
            <a:r>
              <a:rPr lang="en-US" sz="1600" b="0" i="0" dirty="0">
                <a:solidFill>
                  <a:srgbClr val="000000"/>
                </a:solidFill>
                <a:effectLst/>
                <a:latin typeface="Raleway "/>
              </a:rPr>
              <a:t>avete poco o nessun controllo. Le opportunità e le minacce sono fattori esterni.</a:t>
            </a:r>
          </a:p>
        </p:txBody>
      </p:sp>
      <p:sp>
        <p:nvSpPr>
          <p:cNvPr id="5" name="TextBox 4">
            <a:extLst>
              <a:ext uri="{FF2B5EF4-FFF2-40B4-BE49-F238E27FC236}">
                <a16:creationId xmlns:a16="http://schemas.microsoft.com/office/drawing/2014/main" id="{3C4676E7-A19A-069D-26EA-B2BE599CD955}"/>
              </a:ext>
            </a:extLst>
          </p:cNvPr>
          <p:cNvSpPr txBox="1"/>
          <p:nvPr/>
        </p:nvSpPr>
        <p:spPr>
          <a:xfrm>
            <a:off x="8058779" y="6070547"/>
            <a:ext cx="3929461" cy="677108"/>
          </a:xfrm>
          <a:prstGeom prst="rect">
            <a:avLst/>
          </a:prstGeom>
          <a:noFill/>
        </p:spPr>
        <p:txBody>
          <a:bodyPr wrap="square" rtlCol="0">
            <a:spAutoFit/>
          </a:bodyPr>
          <a:lstStyle/>
          <a:p>
            <a:r>
              <a:rPr lang="sl-SI" sz="1000" dirty="0">
                <a:solidFill>
                  <a:schemeClr val="accent1"/>
                </a:solidFill>
              </a:rPr>
              <a:t>Fonte: </a:t>
            </a:r>
            <a:r>
              <a:rPr lang="en-US" sz="1000" dirty="0">
                <a:solidFill>
                  <a:schemeClr val="accent1"/>
                </a:solidFill>
                <a:latin typeface="Raleway "/>
                <a:ea typeface="Roboto"/>
                <a:cs typeface="Roboto"/>
              </a:rPr>
              <a:t>Analisi SWOT - Cos'è la SWOT? Definizione, esempi e come fare un'analisi SWOT </a:t>
            </a:r>
            <a:r>
              <a:rPr lang="sl-SI" sz="1000" dirty="0">
                <a:solidFill>
                  <a:schemeClr val="accent1"/>
                </a:solidFill>
                <a:latin typeface="Raleway "/>
              </a:rPr>
              <a:t>da SmartDraw</a:t>
            </a:r>
          </a:p>
          <a:p>
            <a:endParaRPr lang="sl-SI" dirty="0"/>
          </a:p>
        </p:txBody>
      </p:sp>
      <p:sp>
        <p:nvSpPr>
          <p:cNvPr id="6" name="Rettangolo con angoli arrotondati 12">
            <a:extLst>
              <a:ext uri="{FF2B5EF4-FFF2-40B4-BE49-F238E27FC236}">
                <a16:creationId xmlns:a16="http://schemas.microsoft.com/office/drawing/2014/main" id="{60DEABA2-E3C7-1BFB-4CD6-EFBC3A783ED7}"/>
              </a:ext>
            </a:extLst>
          </p:cNvPr>
          <p:cNvSpPr/>
          <p:nvPr/>
        </p:nvSpPr>
        <p:spPr>
          <a:xfrm>
            <a:off x="4887271" y="4297080"/>
            <a:ext cx="2766467" cy="118911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n-US" sz="1200" b="0" i="0" dirty="0">
                <a:solidFill>
                  <a:srgbClr val="131313"/>
                </a:solidFill>
                <a:effectLst/>
              </a:rPr>
              <a:t>In questa video-lezione introduttiva sull'</a:t>
            </a:r>
            <a:r>
              <a:rPr lang="tr-TR" sz="1200" b="0" i="0" dirty="0">
                <a:solidFill>
                  <a:srgbClr val="131313"/>
                </a:solidFill>
                <a:effectLst/>
              </a:rPr>
              <a:t>analisi SWOT </a:t>
            </a:r>
            <a:r>
              <a:rPr lang="en-US" sz="1200" b="0" i="0" dirty="0">
                <a:solidFill>
                  <a:srgbClr val="131313"/>
                </a:solidFill>
                <a:effectLst/>
              </a:rPr>
              <a:t>imparerete cos'è l'</a:t>
            </a:r>
            <a:r>
              <a:rPr lang="tr-TR" sz="1200" b="0" i="0" dirty="0" err="1">
                <a:solidFill>
                  <a:srgbClr val="131313"/>
                </a:solidFill>
                <a:effectLst/>
              </a:rPr>
              <a:t>analisi </a:t>
            </a:r>
            <a:r>
              <a:rPr lang="tr-TR" sz="1200" b="0" i="0" dirty="0">
                <a:solidFill>
                  <a:srgbClr val="131313"/>
                </a:solidFill>
                <a:effectLst/>
              </a:rPr>
              <a:t>SWOT </a:t>
            </a:r>
            <a:r>
              <a:rPr lang="tr-TR" sz="1200" b="0" i="0" dirty="0" err="1">
                <a:solidFill>
                  <a:srgbClr val="131313"/>
                </a:solidFill>
                <a:effectLst/>
              </a:rPr>
              <a:t>e </a:t>
            </a:r>
            <a:r>
              <a:rPr lang="tr-TR" sz="1200" b="0" i="0" dirty="0">
                <a:solidFill>
                  <a:srgbClr val="131313"/>
                </a:solidFill>
                <a:effectLst/>
              </a:rPr>
              <a:t>come </a:t>
            </a:r>
            <a:r>
              <a:rPr lang="tr-TR" sz="1200" b="0" i="0" dirty="0" err="1">
                <a:solidFill>
                  <a:srgbClr val="131313"/>
                </a:solidFill>
                <a:effectLst/>
              </a:rPr>
              <a:t>si </a:t>
            </a:r>
            <a:r>
              <a:rPr lang="tr-TR" sz="1200" b="0" i="0" dirty="0">
                <a:solidFill>
                  <a:srgbClr val="131313"/>
                </a:solidFill>
                <a:effectLst/>
              </a:rPr>
              <a:t>fa un'</a:t>
            </a:r>
            <a:r>
              <a:rPr lang="tr-TR" sz="1200" b="0" i="0" dirty="0" err="1">
                <a:solidFill>
                  <a:srgbClr val="131313"/>
                </a:solidFill>
                <a:effectLst/>
              </a:rPr>
              <a:t>analisi </a:t>
            </a:r>
            <a:r>
              <a:rPr lang="tr-TR" sz="1200" b="0" i="0" dirty="0">
                <a:solidFill>
                  <a:srgbClr val="131313"/>
                </a:solidFill>
                <a:effectLst/>
              </a:rPr>
              <a:t>SWOT.</a:t>
            </a:r>
            <a:endParaRPr lang="en-GB" sz="1200" dirty="0">
              <a:solidFill>
                <a:schemeClr val="accent1"/>
              </a:solidFill>
            </a:endParaRPr>
          </a:p>
        </p:txBody>
      </p:sp>
      <p:sp>
        <p:nvSpPr>
          <p:cNvPr id="7" name="Freccia in giù 2">
            <a:extLst>
              <a:ext uri="{FF2B5EF4-FFF2-40B4-BE49-F238E27FC236}">
                <a16:creationId xmlns:a16="http://schemas.microsoft.com/office/drawing/2014/main" id="{597D5A86-25BD-5526-0271-587F6B455BB0}"/>
              </a:ext>
            </a:extLst>
          </p:cNvPr>
          <p:cNvSpPr/>
          <p:nvPr/>
        </p:nvSpPr>
        <p:spPr>
          <a:xfrm rot="16200000">
            <a:off x="7736272" y="4711915"/>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10" name="Metin kutusu 9">
            <a:extLst>
              <a:ext uri="{FF2B5EF4-FFF2-40B4-BE49-F238E27FC236}">
                <a16:creationId xmlns:a16="http://schemas.microsoft.com/office/drawing/2014/main" id="{D5AD6530-BA9F-14FA-E554-A64A826B36E1}"/>
              </a:ext>
            </a:extLst>
          </p:cNvPr>
          <p:cNvSpPr txBox="1"/>
          <p:nvPr/>
        </p:nvSpPr>
        <p:spPr>
          <a:xfrm>
            <a:off x="457200" y="4278435"/>
            <a:ext cx="4283978" cy="1169551"/>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r>
              <a:rPr lang="tr-TR" sz="1400" dirty="0" err="1">
                <a:solidFill>
                  <a:schemeClr val="accent1"/>
                </a:solidFill>
              </a:rPr>
              <a:t>Le informazioni </a:t>
            </a:r>
            <a:r>
              <a:rPr lang="tr-TR" sz="1400" dirty="0">
                <a:solidFill>
                  <a:schemeClr val="accent1"/>
                </a:solidFill>
              </a:rPr>
              <a:t>contenute in </a:t>
            </a:r>
            <a:r>
              <a:rPr lang="tr-TR" sz="1400" dirty="0" err="1">
                <a:solidFill>
                  <a:schemeClr val="accent1"/>
                </a:solidFill>
              </a:rPr>
              <a:t>questa sezione riguardano l'uso </a:t>
            </a:r>
            <a:r>
              <a:rPr lang="tr-TR" sz="1400" dirty="0">
                <a:solidFill>
                  <a:schemeClr val="accent1"/>
                </a:solidFill>
              </a:rPr>
              <a:t>dell'</a:t>
            </a:r>
            <a:r>
              <a:rPr lang="tr-TR" sz="1400" dirty="0" err="1">
                <a:solidFill>
                  <a:schemeClr val="accent1"/>
                </a:solidFill>
              </a:rPr>
              <a:t>analisi </a:t>
            </a:r>
            <a:r>
              <a:rPr lang="tr-TR" sz="1400" dirty="0">
                <a:solidFill>
                  <a:schemeClr val="accent1"/>
                </a:solidFill>
              </a:rPr>
              <a:t>SWOT nelle </a:t>
            </a:r>
            <a:r>
              <a:rPr lang="tr-TR" sz="1400" dirty="0" err="1">
                <a:solidFill>
                  <a:schemeClr val="accent1"/>
                </a:solidFill>
              </a:rPr>
              <a:t>ricerche </a:t>
            </a:r>
            <a:r>
              <a:rPr lang="tr-TR" sz="1400" dirty="0">
                <a:solidFill>
                  <a:schemeClr val="accent1"/>
                </a:solidFill>
              </a:rPr>
              <a:t>di mercato. Per informazioni dettagliate sull'analisi SWOT, </a:t>
            </a:r>
            <a:r>
              <a:rPr lang="en-US" sz="1400" dirty="0">
                <a:solidFill>
                  <a:schemeClr val="accent1"/>
                </a:solidFill>
              </a:rPr>
              <a:t>consultare l'unità </a:t>
            </a:r>
            <a:r>
              <a:rPr lang="tr-TR" sz="1400" i="1" dirty="0">
                <a:solidFill>
                  <a:schemeClr val="accent1"/>
                </a:solidFill>
              </a:rPr>
              <a:t>Pianificazione e strategia aziendale</a:t>
            </a:r>
            <a:r>
              <a:rPr lang="tr-TR" sz="1400" dirty="0">
                <a:solidFill>
                  <a:schemeClr val="accent1"/>
                </a:solidFill>
              </a:rPr>
              <a:t>.</a:t>
            </a:r>
          </a:p>
        </p:txBody>
      </p:sp>
      <p:pic>
        <p:nvPicPr>
          <p:cNvPr id="3" name="Çevrimiçi Medya 2" title="SWOT Analysis - What is SWOT? Definition, Examples and How to Do a SWOT Analysis">
            <a:hlinkClick r:id="" action="ppaction://media"/>
            <a:extLst>
              <a:ext uri="{FF2B5EF4-FFF2-40B4-BE49-F238E27FC236}">
                <a16:creationId xmlns:a16="http://schemas.microsoft.com/office/drawing/2014/main" id="{78CC78F2-DAA4-F7D4-CE07-40FAEC1273FF}"/>
              </a:ext>
            </a:extLst>
          </p:cNvPr>
          <p:cNvPicPr>
            <a:picLocks noRot="1" noChangeAspect="1"/>
          </p:cNvPicPr>
          <p:nvPr>
            <a:videoFile r:link="rId1"/>
          </p:nvPr>
        </p:nvPicPr>
        <p:blipFill>
          <a:blip r:embed="rId3"/>
          <a:stretch>
            <a:fillRect/>
          </a:stretch>
        </p:blipFill>
        <p:spPr>
          <a:xfrm>
            <a:off x="8145700" y="3790026"/>
            <a:ext cx="3755617" cy="2120265"/>
          </a:xfrm>
          <a:prstGeom prst="rect">
            <a:avLst/>
          </a:prstGeom>
        </p:spPr>
      </p:pic>
    </p:spTree>
    <p:extLst>
      <p:ext uri="{BB962C8B-B14F-4D97-AF65-F5344CB8AC3E}">
        <p14:creationId xmlns:p14="http://schemas.microsoft.com/office/powerpoint/2010/main" val="145542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591C79-04C2-297C-A435-8FD509C5AEF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1C2D37C6-2781-2C51-FF11-102E5C695E61}"/>
              </a:ext>
            </a:extLst>
          </p:cNvPr>
          <p:cNvSpPr txBox="1"/>
          <p:nvPr/>
        </p:nvSpPr>
        <p:spPr>
          <a:xfrm>
            <a:off x="356935" y="587217"/>
            <a:ext cx="10610461" cy="499945"/>
          </a:xfrm>
          <a:prstGeom prst="rect">
            <a:avLst/>
          </a:prstGeom>
          <a:noFill/>
        </p:spPr>
        <p:txBody>
          <a:bodyPr wrap="square" lIns="91440" tIns="45720" rIns="91440" bIns="45720" rtlCol="0" anchor="t">
            <a:spAutoFit/>
          </a:bodyPr>
          <a:lstStyle/>
          <a:p>
            <a:pPr>
              <a:lnSpc>
                <a:spcPct val="150000"/>
              </a:lnSpc>
            </a:pPr>
            <a:r>
              <a:rPr lang="en-US" sz="2000" b="1" dirty="0">
                <a:solidFill>
                  <a:schemeClr val="bg1"/>
                </a:solidFill>
              </a:rPr>
              <a:t>Analisi della </a:t>
            </a:r>
            <a:r>
              <a:rPr lang="en-US" sz="2000" b="1" dirty="0" err="1">
                <a:solidFill>
                  <a:schemeClr val="bg1"/>
                </a:solidFill>
              </a:rPr>
              <a:t>struttura competitiva </a:t>
            </a:r>
            <a:r>
              <a:rPr lang="en-US" sz="2000" b="1" dirty="0">
                <a:solidFill>
                  <a:schemeClr val="bg1"/>
                </a:solidFill>
              </a:rPr>
              <a:t>del </a:t>
            </a:r>
            <a:r>
              <a:rPr lang="en-US" sz="2000" b="1" dirty="0" err="1">
                <a:solidFill>
                  <a:schemeClr val="bg1"/>
                </a:solidFill>
              </a:rPr>
              <a:t>mercato</a:t>
            </a:r>
            <a:r>
              <a:rPr lang="en-US" sz="2000" b="1" dirty="0">
                <a:solidFill>
                  <a:schemeClr val="bg1"/>
                </a:solidFill>
              </a:rPr>
              <a:t>: </a:t>
            </a:r>
            <a:r>
              <a:rPr lang="tr-TR" sz="2000" b="1" dirty="0">
                <a:solidFill>
                  <a:schemeClr val="bg1"/>
                </a:solidFill>
              </a:rPr>
              <a:t>Utilizzo dell'analisi SWOT </a:t>
            </a:r>
            <a:r>
              <a:rPr lang="en-US" sz="2000" b="1" dirty="0">
                <a:solidFill>
                  <a:schemeClr val="bg1"/>
                </a:solidFill>
              </a:rPr>
              <a:t>- 1/2</a:t>
            </a:r>
          </a:p>
        </p:txBody>
      </p:sp>
      <p:sp>
        <p:nvSpPr>
          <p:cNvPr id="4" name="Metin kutusu 3">
            <a:extLst>
              <a:ext uri="{FF2B5EF4-FFF2-40B4-BE49-F238E27FC236}">
                <a16:creationId xmlns:a16="http://schemas.microsoft.com/office/drawing/2014/main" id="{8A02C4CC-9F42-4A7B-F56E-794AF47AB84E}"/>
              </a:ext>
            </a:extLst>
          </p:cNvPr>
          <p:cNvSpPr txBox="1"/>
          <p:nvPr/>
        </p:nvSpPr>
        <p:spPr>
          <a:xfrm>
            <a:off x="356935" y="1452043"/>
            <a:ext cx="11032960" cy="584775"/>
          </a:xfrm>
          <a:prstGeom prst="rect">
            <a:avLst/>
          </a:prstGeom>
          <a:noFill/>
        </p:spPr>
        <p:txBody>
          <a:bodyPr wrap="square" lIns="91440" tIns="45720" rIns="91440" bIns="45720" anchor="t">
            <a:spAutoFit/>
          </a:bodyPr>
          <a:lstStyle/>
          <a:p>
            <a:pPr algn="just" rtl="0" fontAlgn="base"/>
            <a:r>
              <a:rPr lang="en-US" sz="1600" b="0" i="0" u="none" strike="noStrike" dirty="0">
                <a:solidFill>
                  <a:srgbClr val="000000"/>
                </a:solidFill>
                <a:effectLst/>
                <a:latin typeface="Raleway "/>
              </a:rPr>
              <a:t>È importante che l'analisi SWOT sia presentata da una prospettiva "oggettiva" e "realistica". Di seguito sono riportati alcuni esempi di variabili che possono essere utilizzate in un'analisi SWOT</a:t>
            </a:r>
            <a:r>
              <a:rPr lang="tr-TR" sz="1600" dirty="0">
                <a:solidFill>
                  <a:srgbClr val="000000"/>
                </a:solidFill>
                <a:latin typeface="Raleway "/>
              </a:rPr>
              <a:t>.</a:t>
            </a:r>
            <a:endParaRPr lang="en-US" sz="1600" b="0" i="0" dirty="0">
              <a:solidFill>
                <a:srgbClr val="000000"/>
              </a:solidFill>
              <a:effectLst/>
              <a:latin typeface="Raleway "/>
            </a:endParaRPr>
          </a:p>
        </p:txBody>
      </p:sp>
      <p:sp>
        <p:nvSpPr>
          <p:cNvPr id="5" name="Metin kutusu 4">
            <a:extLst>
              <a:ext uri="{FF2B5EF4-FFF2-40B4-BE49-F238E27FC236}">
                <a16:creationId xmlns:a16="http://schemas.microsoft.com/office/drawing/2014/main" id="{39F3B975-4982-24FD-0447-184CF0C5687F}"/>
              </a:ext>
            </a:extLst>
          </p:cNvPr>
          <p:cNvSpPr txBox="1"/>
          <p:nvPr/>
        </p:nvSpPr>
        <p:spPr>
          <a:xfrm>
            <a:off x="454211" y="2266636"/>
            <a:ext cx="4664244" cy="2846933"/>
          </a:xfrm>
          <a:prstGeom prst="rect">
            <a:avLst/>
          </a:prstGeom>
          <a:noFill/>
        </p:spPr>
        <p:txBody>
          <a:bodyPr wrap="square">
            <a:spAutoFit/>
          </a:bodyPr>
          <a:lstStyle/>
          <a:p>
            <a:pPr algn="just" rtl="0" fontAlgn="base"/>
            <a:r>
              <a:rPr lang="tr-TR" sz="1600" b="1" i="0" strike="noStrike" dirty="0" err="1">
                <a:solidFill>
                  <a:srgbClr val="000000"/>
                </a:solidFill>
                <a:effectLst/>
              </a:rPr>
              <a:t>Punti di forza</a:t>
            </a:r>
            <a:r>
              <a:rPr lang="tr-TR" sz="1600" b="1" i="0" strike="noStrike" dirty="0">
                <a:solidFill>
                  <a:srgbClr val="000000"/>
                </a:solidFill>
                <a:effectLst/>
              </a:rPr>
              <a:t>:</a:t>
            </a:r>
            <a:r>
              <a:rPr lang="en-US" sz="1600" b="0" i="0" dirty="0">
                <a:solidFill>
                  <a:srgbClr val="000000"/>
                </a:solidFill>
                <a:effectLst/>
              </a:rPr>
              <a:t> </a:t>
            </a:r>
          </a:p>
          <a:p>
            <a:pPr marL="285750" indent="-285750" algn="just" rtl="0" fontAlgn="base">
              <a:spcBef>
                <a:spcPts val="600"/>
              </a:spcBef>
              <a:spcAft>
                <a:spcPts val="600"/>
              </a:spcAft>
              <a:buFont typeface="Wingdings" panose="05000000000000000000" pitchFamily="2" charset="2"/>
              <a:buChar char="ü"/>
            </a:pPr>
            <a:r>
              <a:rPr lang="en-US" sz="1600" b="0" i="0" u="none" strike="noStrike" dirty="0">
                <a:solidFill>
                  <a:srgbClr val="000000"/>
                </a:solidFill>
                <a:effectLst/>
              </a:rPr>
              <a:t>Punti di forza finanziari. Un bilancio solido, un buon flusso di cassa e un buon rating di credito</a:t>
            </a:r>
            <a:r>
              <a:rPr lang="tr-TR" sz="1600" b="0" i="0" dirty="0">
                <a:solidFill>
                  <a:srgbClr val="000000"/>
                </a:solidFill>
                <a:effectLst/>
              </a:rPr>
              <a:t>.</a:t>
            </a:r>
          </a:p>
          <a:p>
            <a:pPr marL="285750" indent="-285750" algn="just" rtl="0" fontAlgn="base">
              <a:spcBef>
                <a:spcPts val="600"/>
              </a:spcBef>
              <a:spcAft>
                <a:spcPts val="600"/>
              </a:spcAft>
              <a:buFont typeface="Wingdings" panose="05000000000000000000" pitchFamily="2" charset="2"/>
              <a:buChar char="ü"/>
            </a:pPr>
            <a:r>
              <a:rPr lang="tr-TR" sz="1600" b="0" i="0" u="none" strike="noStrike" dirty="0" err="1">
                <a:solidFill>
                  <a:srgbClr val="000000"/>
                </a:solidFill>
                <a:effectLst/>
              </a:rPr>
              <a:t>Vantaggi tecnologici e produttivi </a:t>
            </a:r>
            <a:r>
              <a:rPr lang="tr-TR" sz="1600" b="0" i="0" u="none" strike="noStrike" dirty="0">
                <a:solidFill>
                  <a:srgbClr val="000000"/>
                </a:solidFill>
                <a:effectLst/>
              </a:rPr>
              <a:t>(</a:t>
            </a:r>
            <a:r>
              <a:rPr lang="tr-TR" sz="1600" b="0" i="0" u="none" strike="noStrike" dirty="0" err="1">
                <a:solidFill>
                  <a:srgbClr val="000000"/>
                </a:solidFill>
                <a:effectLst/>
              </a:rPr>
              <a:t>impianti</a:t>
            </a:r>
            <a:r>
              <a:rPr lang="tr-TR" sz="1600" b="0" i="0" u="none" strike="noStrike" dirty="0">
                <a:solidFill>
                  <a:srgbClr val="000000"/>
                </a:solidFill>
                <a:effectLst/>
              </a:rPr>
              <a:t>, </a:t>
            </a:r>
            <a:r>
              <a:rPr lang="tr-TR" sz="1600" b="0" i="0" u="none" strike="noStrike" dirty="0" err="1">
                <a:solidFill>
                  <a:srgbClr val="000000"/>
                </a:solidFill>
                <a:effectLst/>
              </a:rPr>
              <a:t>macchine</a:t>
            </a:r>
            <a:r>
              <a:rPr lang="tr-TR" sz="1600" b="0" i="0" u="none" strike="noStrike" dirty="0">
                <a:solidFill>
                  <a:srgbClr val="000000"/>
                </a:solidFill>
                <a:effectLst/>
              </a:rPr>
              <a:t>, </a:t>
            </a:r>
            <a:r>
              <a:rPr lang="tr-TR" sz="1600" b="0" i="0" u="none" strike="noStrike" dirty="0" err="1">
                <a:solidFill>
                  <a:srgbClr val="000000"/>
                </a:solidFill>
                <a:effectLst/>
              </a:rPr>
              <a:t>tecniche, ecc.</a:t>
            </a:r>
            <a:r>
              <a:rPr lang="en-US" sz="1600" b="0" i="0" dirty="0">
                <a:solidFill>
                  <a:srgbClr val="000000"/>
                </a:solidFill>
                <a:effectLst/>
              </a:rPr>
              <a:t>)</a:t>
            </a:r>
          </a:p>
          <a:p>
            <a:pPr marL="285750" indent="-285750" algn="just" rtl="0" fontAlgn="base">
              <a:spcBef>
                <a:spcPts val="600"/>
              </a:spcBef>
              <a:spcAft>
                <a:spcPts val="600"/>
              </a:spcAft>
              <a:buFont typeface="Wingdings" panose="05000000000000000000" pitchFamily="2" charset="2"/>
              <a:buChar char="ü"/>
            </a:pPr>
            <a:r>
              <a:rPr lang="tr-TR" sz="1600" b="0" i="0" u="none" strike="noStrike" dirty="0" err="1">
                <a:solidFill>
                  <a:srgbClr val="000000"/>
                </a:solidFill>
                <a:effectLst/>
              </a:rPr>
              <a:t>Vantaggi </a:t>
            </a:r>
            <a:r>
              <a:rPr lang="tr-TR" sz="1600" b="0" i="0" u="none" strike="noStrike" dirty="0">
                <a:solidFill>
                  <a:srgbClr val="000000"/>
                </a:solidFill>
                <a:effectLst/>
              </a:rPr>
              <a:t>del servizio </a:t>
            </a:r>
            <a:r>
              <a:rPr lang="tr-TR" sz="1600" b="0" i="0" u="none" strike="noStrike" dirty="0" err="1">
                <a:solidFill>
                  <a:srgbClr val="000000"/>
                </a:solidFill>
                <a:effectLst/>
              </a:rPr>
              <a:t>clienti </a:t>
            </a:r>
            <a:r>
              <a:rPr lang="tr-TR" sz="1600" b="0" i="0" u="none" strike="noStrike" dirty="0">
                <a:solidFill>
                  <a:srgbClr val="000000"/>
                </a:solidFill>
                <a:effectLst/>
              </a:rPr>
              <a:t>nel marketing, nelle </a:t>
            </a:r>
            <a:r>
              <a:rPr lang="tr-TR" sz="1600" b="0" i="0" u="none" strike="noStrike" dirty="0" err="1">
                <a:solidFill>
                  <a:srgbClr val="000000"/>
                </a:solidFill>
                <a:effectLst/>
              </a:rPr>
              <a:t>vendite e nella reputazione</a:t>
            </a:r>
            <a:r>
              <a:rPr lang="en-US" sz="1600" b="0" i="0" dirty="0">
                <a:solidFill>
                  <a:srgbClr val="000000"/>
                </a:solidFill>
                <a:effectLst/>
              </a:rPr>
              <a:t>.</a:t>
            </a:r>
          </a:p>
          <a:p>
            <a:pPr marL="285750" indent="-285750" algn="just" rtl="0" fontAlgn="base">
              <a:spcBef>
                <a:spcPts val="600"/>
              </a:spcBef>
              <a:spcAft>
                <a:spcPts val="600"/>
              </a:spcAft>
              <a:buFont typeface="Wingdings" panose="05000000000000000000" pitchFamily="2" charset="2"/>
              <a:buChar char="ü"/>
            </a:pPr>
            <a:r>
              <a:rPr lang="tr-TR" sz="1600" b="0" i="0" u="none" strike="noStrike" dirty="0" err="1">
                <a:solidFill>
                  <a:srgbClr val="000000"/>
                </a:solidFill>
                <a:effectLst/>
              </a:rPr>
              <a:t>Dipendenti di talento</a:t>
            </a:r>
            <a:r>
              <a:rPr lang="tr-TR" sz="1600" b="0" i="0" u="none" strike="noStrike" dirty="0">
                <a:solidFill>
                  <a:srgbClr val="000000"/>
                </a:solidFill>
                <a:effectLst/>
              </a:rPr>
              <a:t>, </a:t>
            </a:r>
            <a:r>
              <a:rPr lang="tr-TR" sz="1600" b="0" i="0" u="none" strike="noStrike" dirty="0" err="1">
                <a:solidFill>
                  <a:srgbClr val="000000"/>
                </a:solidFill>
                <a:effectLst/>
              </a:rPr>
              <a:t>dedicati e ben formati</a:t>
            </a:r>
            <a:r>
              <a:rPr lang="tr-TR" sz="1600" b="0" i="0" u="none" strike="noStrike" dirty="0">
                <a:solidFill>
                  <a:srgbClr val="000000"/>
                </a:solidFill>
                <a:effectLst/>
              </a:rPr>
              <a:t>.</a:t>
            </a:r>
            <a:endParaRPr lang="en-US" sz="1600" b="0" i="0" dirty="0">
              <a:solidFill>
                <a:srgbClr val="000000"/>
              </a:solidFill>
              <a:effectLst/>
            </a:endParaRPr>
          </a:p>
        </p:txBody>
      </p:sp>
      <p:sp>
        <p:nvSpPr>
          <p:cNvPr id="6" name="Metin kutusu 5">
            <a:extLst>
              <a:ext uri="{FF2B5EF4-FFF2-40B4-BE49-F238E27FC236}">
                <a16:creationId xmlns:a16="http://schemas.microsoft.com/office/drawing/2014/main" id="{912F6F5B-D646-AFFB-24D5-81EDC286B330}"/>
              </a:ext>
            </a:extLst>
          </p:cNvPr>
          <p:cNvSpPr txBox="1"/>
          <p:nvPr/>
        </p:nvSpPr>
        <p:spPr>
          <a:xfrm>
            <a:off x="6096000" y="2282025"/>
            <a:ext cx="4664244" cy="2354491"/>
          </a:xfrm>
          <a:prstGeom prst="rect">
            <a:avLst/>
          </a:prstGeom>
          <a:noFill/>
        </p:spPr>
        <p:txBody>
          <a:bodyPr wrap="square">
            <a:spAutoFit/>
          </a:bodyPr>
          <a:lstStyle/>
          <a:p>
            <a:pPr algn="just" rtl="0" fontAlgn="base"/>
            <a:r>
              <a:rPr lang="en-US" sz="1600" b="1" i="0" strike="noStrike" dirty="0">
                <a:solidFill>
                  <a:srgbClr val="000000"/>
                </a:solidFill>
                <a:effectLst/>
              </a:rPr>
              <a:t>Punti deboli.</a:t>
            </a:r>
          </a:p>
          <a:p>
            <a:pPr marL="285750" indent="-285750" algn="just" rtl="0" fontAlgn="base">
              <a:spcBef>
                <a:spcPts val="600"/>
              </a:spcBef>
              <a:spcAft>
                <a:spcPts val="600"/>
              </a:spcAft>
              <a:buFont typeface="Wingdings" panose="05000000000000000000" pitchFamily="2" charset="2"/>
              <a:buChar char="ü"/>
            </a:pPr>
            <a:r>
              <a:rPr lang="en-US" sz="1600" b="0" i="0" u="none" strike="noStrike" dirty="0">
                <a:solidFill>
                  <a:srgbClr val="000000"/>
                </a:solidFill>
                <a:effectLst/>
              </a:rPr>
              <a:t>Debolezze finanziarie, come un elevato rapporto di indebitamento.</a:t>
            </a:r>
          </a:p>
          <a:p>
            <a:pPr marL="285750" indent="-285750" algn="just" rtl="0" fontAlgn="base">
              <a:spcBef>
                <a:spcPts val="600"/>
              </a:spcBef>
              <a:spcAft>
                <a:spcPts val="600"/>
              </a:spcAft>
              <a:buFont typeface="Wingdings" panose="05000000000000000000" pitchFamily="2" charset="2"/>
              <a:buChar char="ü"/>
            </a:pPr>
            <a:r>
              <a:rPr lang="en-US" sz="1600" b="0" i="0" u="none" strike="noStrike" dirty="0">
                <a:solidFill>
                  <a:srgbClr val="000000"/>
                </a:solidFill>
                <a:effectLst/>
              </a:rPr>
              <a:t>Tecnologia vecchia o poco flessibile.</a:t>
            </a:r>
          </a:p>
          <a:p>
            <a:pPr marL="285750" indent="-285750" algn="just" rtl="0" fontAlgn="base">
              <a:spcBef>
                <a:spcPts val="600"/>
              </a:spcBef>
              <a:spcAft>
                <a:spcPts val="600"/>
              </a:spcAft>
              <a:buFont typeface="Wingdings" panose="05000000000000000000" pitchFamily="2" charset="2"/>
              <a:buChar char="ü"/>
            </a:pPr>
            <a:r>
              <a:rPr lang="en-US" sz="1600" b="0" i="0" u="none" strike="noStrike" dirty="0">
                <a:solidFill>
                  <a:srgbClr val="000000"/>
                </a:solidFill>
                <a:effectLst/>
              </a:rPr>
              <a:t>Punti deboli del servizio clienti: tempi di consegna lunghi o scarsa comunicazione con i clienti.</a:t>
            </a:r>
          </a:p>
          <a:p>
            <a:pPr marL="285750" indent="-285750" algn="just" rtl="0" fontAlgn="base">
              <a:spcBef>
                <a:spcPts val="600"/>
              </a:spcBef>
              <a:spcAft>
                <a:spcPts val="600"/>
              </a:spcAft>
              <a:buFont typeface="Wingdings" panose="05000000000000000000" pitchFamily="2" charset="2"/>
              <a:buChar char="ü"/>
            </a:pPr>
            <a:r>
              <a:rPr lang="en-US" sz="1600" b="0" i="0" u="none" strike="noStrike" dirty="0">
                <a:solidFill>
                  <a:srgbClr val="000000"/>
                </a:solidFill>
                <a:effectLst/>
              </a:rPr>
              <a:t>Mancanza di competenze o scarso morale dei dipendenti</a:t>
            </a:r>
            <a:r>
              <a:rPr lang="tr-TR" sz="1600" b="0" i="0" u="none" strike="noStrike" dirty="0">
                <a:solidFill>
                  <a:srgbClr val="000000"/>
                </a:solidFill>
                <a:effectLst/>
              </a:rPr>
              <a:t>.</a:t>
            </a:r>
            <a:endParaRPr lang="en-US" sz="1600" b="0" i="0" dirty="0">
              <a:solidFill>
                <a:srgbClr val="000000"/>
              </a:solidFill>
              <a:effectLst/>
            </a:endParaRPr>
          </a:p>
        </p:txBody>
      </p:sp>
    </p:spTree>
    <p:extLst>
      <p:ext uri="{BB962C8B-B14F-4D97-AF65-F5344CB8AC3E}">
        <p14:creationId xmlns:p14="http://schemas.microsoft.com/office/powerpoint/2010/main" val="24521663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5F9211-3E0E-4965-BCD0-F2A58B8723B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AE7A2D2-B4BA-81A9-42EA-441A8D0A90A1}"/>
              </a:ext>
            </a:extLst>
          </p:cNvPr>
          <p:cNvSpPr txBox="1"/>
          <p:nvPr/>
        </p:nvSpPr>
        <p:spPr>
          <a:xfrm>
            <a:off x="356935" y="718761"/>
            <a:ext cx="10610461" cy="499945"/>
          </a:xfrm>
          <a:prstGeom prst="rect">
            <a:avLst/>
          </a:prstGeom>
          <a:noFill/>
        </p:spPr>
        <p:txBody>
          <a:bodyPr wrap="square" lIns="91440" tIns="45720" rIns="91440" bIns="45720" rtlCol="0" anchor="t">
            <a:spAutoFit/>
          </a:bodyPr>
          <a:lstStyle/>
          <a:p>
            <a:pPr>
              <a:lnSpc>
                <a:spcPct val="150000"/>
              </a:lnSpc>
            </a:pPr>
            <a:r>
              <a:rPr lang="en-US" sz="2000" b="1" dirty="0">
                <a:solidFill>
                  <a:schemeClr val="bg1"/>
                </a:solidFill>
              </a:rPr>
              <a:t>Analisi della </a:t>
            </a:r>
            <a:r>
              <a:rPr lang="en-US" sz="2000" b="1" dirty="0" err="1">
                <a:solidFill>
                  <a:schemeClr val="bg1"/>
                </a:solidFill>
              </a:rPr>
              <a:t>struttura competitiva </a:t>
            </a:r>
            <a:r>
              <a:rPr lang="en-US" sz="2000" b="1" dirty="0">
                <a:solidFill>
                  <a:schemeClr val="bg1"/>
                </a:solidFill>
              </a:rPr>
              <a:t>del </a:t>
            </a:r>
            <a:r>
              <a:rPr lang="en-US" sz="2000" b="1" dirty="0" err="1">
                <a:solidFill>
                  <a:schemeClr val="bg1"/>
                </a:solidFill>
              </a:rPr>
              <a:t>mercato</a:t>
            </a:r>
            <a:r>
              <a:rPr lang="en-US" sz="2000" b="1" dirty="0">
                <a:solidFill>
                  <a:schemeClr val="bg1"/>
                </a:solidFill>
              </a:rPr>
              <a:t>: </a:t>
            </a:r>
            <a:r>
              <a:rPr lang="tr-TR" sz="2000" b="1" dirty="0">
                <a:solidFill>
                  <a:schemeClr val="bg1"/>
                </a:solidFill>
              </a:rPr>
              <a:t>Utilizzo dell'analisi SWOT </a:t>
            </a:r>
            <a:r>
              <a:rPr lang="en-US" sz="2000" b="1" dirty="0">
                <a:solidFill>
                  <a:schemeClr val="bg1"/>
                </a:solidFill>
              </a:rPr>
              <a:t>- 2/2</a:t>
            </a:r>
          </a:p>
        </p:txBody>
      </p:sp>
      <p:sp>
        <p:nvSpPr>
          <p:cNvPr id="7" name="Metin kutusu 6">
            <a:extLst>
              <a:ext uri="{FF2B5EF4-FFF2-40B4-BE49-F238E27FC236}">
                <a16:creationId xmlns:a16="http://schemas.microsoft.com/office/drawing/2014/main" id="{0EAF0D02-9EFE-0F4C-6731-87EE87176156}"/>
              </a:ext>
            </a:extLst>
          </p:cNvPr>
          <p:cNvSpPr txBox="1"/>
          <p:nvPr/>
        </p:nvSpPr>
        <p:spPr>
          <a:xfrm>
            <a:off x="356935" y="1821375"/>
            <a:ext cx="4664244" cy="2372829"/>
          </a:xfrm>
          <a:prstGeom prst="rect">
            <a:avLst/>
          </a:prstGeom>
          <a:noFill/>
        </p:spPr>
        <p:txBody>
          <a:bodyPr wrap="square" lIns="91440" tIns="45720" rIns="91440" bIns="45720" anchor="t">
            <a:spAutoFit/>
          </a:bodyPr>
          <a:lstStyle/>
          <a:p>
            <a:pPr algn="just" rtl="0" fontAlgn="base"/>
            <a:r>
              <a:rPr lang="tr-TR" sz="1600" b="1" i="0" strike="noStrike" dirty="0" err="1">
                <a:solidFill>
                  <a:srgbClr val="000000"/>
                </a:solidFill>
                <a:effectLst/>
                <a:latin typeface="Raleway "/>
              </a:rPr>
              <a:t>Opportunità</a:t>
            </a:r>
            <a:endParaRPr lang="sl-SI" sz="1600" b="1" i="0" strike="noStrike" dirty="0">
              <a:solidFill>
                <a:srgbClr val="000000"/>
              </a:solidFill>
              <a:effectLst/>
              <a:latin typeface="Raleway "/>
            </a:endParaRPr>
          </a:p>
          <a:p>
            <a:pPr algn="just" rtl="0" fontAlgn="base">
              <a:lnSpc>
                <a:spcPct val="150000"/>
              </a:lnSpc>
              <a:spcBef>
                <a:spcPts val="600"/>
              </a:spcBef>
              <a:spcAft>
                <a:spcPts val="600"/>
              </a:spcAft>
            </a:pPr>
            <a:r>
              <a:rPr lang="en-US" sz="1600" b="0" i="0" u="none" strike="noStrike" dirty="0">
                <a:solidFill>
                  <a:srgbClr val="000000"/>
                </a:solidFill>
                <a:effectLst/>
                <a:latin typeface="Raleway "/>
              </a:rPr>
              <a:t>Le opportunità sono fattori esterni sui quali non avete alcun controllo e sono utili.</a:t>
            </a:r>
          </a:p>
          <a:p>
            <a:pPr marL="285750" indent="-285750" algn="just" rtl="0" fontAlgn="base">
              <a:lnSpc>
                <a:spcPct val="150000"/>
              </a:lnSpc>
              <a:spcBef>
                <a:spcPts val="600"/>
              </a:spcBef>
              <a:spcAft>
                <a:spcPts val="600"/>
              </a:spcAft>
              <a:buFont typeface="Wingdings" panose="05000000000000000000" pitchFamily="2" charset="2"/>
              <a:buChar char="ü"/>
            </a:pPr>
            <a:r>
              <a:rPr lang="en-US" sz="1600" b="0" i="0" u="none" strike="noStrike" dirty="0">
                <a:solidFill>
                  <a:srgbClr val="000000"/>
                </a:solidFill>
                <a:effectLst/>
                <a:latin typeface="Raleway "/>
              </a:rPr>
              <a:t>I concorrenti si ritirano dal mercato, le nuove tendenze sociali, le </a:t>
            </a:r>
            <a:r>
              <a:rPr lang="en-US" sz="1600" dirty="0">
                <a:solidFill>
                  <a:srgbClr val="000000"/>
                </a:solidFill>
                <a:latin typeface="Raleway "/>
              </a:rPr>
              <a:t>innovazioni </a:t>
            </a:r>
            <a:r>
              <a:rPr lang="en-US" sz="1600" b="0" i="0" u="none" strike="noStrike" dirty="0">
                <a:solidFill>
                  <a:srgbClr val="000000"/>
                </a:solidFill>
                <a:effectLst/>
                <a:latin typeface="Raleway "/>
              </a:rPr>
              <a:t>tecnologiche. </a:t>
            </a:r>
            <a:endParaRPr lang="en-US"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71426590-3EE1-4012-1D40-39085A0B3AD1}"/>
              </a:ext>
            </a:extLst>
          </p:cNvPr>
          <p:cNvSpPr txBox="1"/>
          <p:nvPr/>
        </p:nvSpPr>
        <p:spPr>
          <a:xfrm>
            <a:off x="5873415" y="1821375"/>
            <a:ext cx="4664244" cy="3480825"/>
          </a:xfrm>
          <a:prstGeom prst="rect">
            <a:avLst/>
          </a:prstGeom>
          <a:noFill/>
        </p:spPr>
        <p:txBody>
          <a:bodyPr wrap="square">
            <a:spAutoFit/>
          </a:bodyPr>
          <a:lstStyle/>
          <a:p>
            <a:pPr algn="just" rtl="0" fontAlgn="base"/>
            <a:r>
              <a:rPr lang="tr-TR" sz="1600" b="1" i="0" strike="noStrike" dirty="0" err="1">
                <a:solidFill>
                  <a:srgbClr val="000000"/>
                </a:solidFill>
                <a:effectLst/>
              </a:rPr>
              <a:t>Minacce</a:t>
            </a:r>
            <a:endParaRPr lang="sl-SI" sz="1600" b="1" i="0" strike="noStrike" dirty="0">
              <a:solidFill>
                <a:srgbClr val="000000"/>
              </a:solidFill>
              <a:effectLst/>
            </a:endParaRPr>
          </a:p>
          <a:p>
            <a:pPr algn="just" rtl="0" fontAlgn="base">
              <a:lnSpc>
                <a:spcPct val="150000"/>
              </a:lnSpc>
              <a:spcBef>
                <a:spcPts val="600"/>
              </a:spcBef>
              <a:spcAft>
                <a:spcPts val="600"/>
              </a:spcAft>
            </a:pPr>
            <a:r>
              <a:rPr lang="en-US" sz="1600" b="0" i="0" u="none" strike="noStrike" dirty="0">
                <a:solidFill>
                  <a:srgbClr val="000000"/>
                </a:solidFill>
                <a:effectLst/>
              </a:rPr>
              <a:t>Le minacce sono fattori esterni sui quali non si ha alcun controllo e che sono dannosi.</a:t>
            </a:r>
            <a:endParaRPr lang="tr-TR" sz="1600" b="0" i="0" u="none" strike="noStrike" dirty="0">
              <a:solidFill>
                <a:srgbClr val="000000"/>
              </a:solidFill>
              <a:effectLst/>
            </a:endParaRPr>
          </a:p>
          <a:p>
            <a:pPr marL="285750" indent="-285750" algn="just" rtl="0" fontAlgn="base">
              <a:lnSpc>
                <a:spcPct val="150000"/>
              </a:lnSpc>
              <a:spcBef>
                <a:spcPts val="600"/>
              </a:spcBef>
              <a:spcAft>
                <a:spcPts val="600"/>
              </a:spcAft>
              <a:buFont typeface="Wingdings" panose="05000000000000000000" pitchFamily="2" charset="2"/>
              <a:buChar char="ü"/>
            </a:pPr>
            <a:r>
              <a:rPr lang="en-US" sz="1600" b="0" i="0" u="none" strike="noStrike" dirty="0">
                <a:solidFill>
                  <a:srgbClr val="000000"/>
                </a:solidFill>
                <a:effectLst/>
              </a:rPr>
              <a:t>Le minacce possono essere tangibili o intangibili. Una minaccia tangibile può essere un'offerta di acquisto ostile, una legislazione restrittiva o addirittura un furto. Le minacce immateriali includono, ad esempio, la perdita di reputazione o fattori che danneggiano il marchio.</a:t>
            </a:r>
            <a:endParaRPr lang="tr-TR" sz="1600" b="0" i="0" u="none" strike="noStrike" dirty="0">
              <a:solidFill>
                <a:srgbClr val="000000"/>
              </a:solidFill>
              <a:effectLst/>
            </a:endParaRPr>
          </a:p>
        </p:txBody>
      </p:sp>
    </p:spTree>
    <p:extLst>
      <p:ext uri="{BB962C8B-B14F-4D97-AF65-F5344CB8AC3E}">
        <p14:creationId xmlns:p14="http://schemas.microsoft.com/office/powerpoint/2010/main" val="34155486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DBB6B1-54CF-F6D6-6966-B9BFCFCCD54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3833D06-0976-6886-B72E-2D5E429CF142}"/>
              </a:ext>
            </a:extLst>
          </p:cNvPr>
          <p:cNvSpPr txBox="1"/>
          <p:nvPr/>
        </p:nvSpPr>
        <p:spPr>
          <a:xfrm>
            <a:off x="430716" y="417009"/>
            <a:ext cx="10610461" cy="1243995"/>
          </a:xfrm>
          <a:prstGeom prst="rect">
            <a:avLst/>
          </a:prstGeom>
          <a:noFill/>
        </p:spPr>
        <p:txBody>
          <a:bodyPr wrap="square" lIns="91440" tIns="45720" rIns="91440" bIns="45720" rtlCol="0" anchor="t">
            <a:spAutoFit/>
          </a:bodyPr>
          <a:lstStyle/>
          <a:p>
            <a:pPr>
              <a:lnSpc>
                <a:spcPct val="150000"/>
              </a:lnSpc>
            </a:pPr>
            <a:r>
              <a:rPr lang="en-US" sz="3400" b="1" dirty="0" err="1">
                <a:solidFill>
                  <a:schemeClr val="accent3">
                    <a:lumMod val="75000"/>
                  </a:schemeClr>
                </a:solidFill>
              </a:rPr>
              <a:t>Differenze di </a:t>
            </a:r>
            <a:r>
              <a:rPr lang="en-US" sz="3400" b="1" dirty="0">
                <a:solidFill>
                  <a:schemeClr val="accent3">
                    <a:lumMod val="75000"/>
                  </a:schemeClr>
                </a:solidFill>
              </a:rPr>
              <a:t>mercato</a:t>
            </a:r>
            <a:r>
              <a:rPr lang="tr-TR" sz="3400" b="1" dirty="0">
                <a:solidFill>
                  <a:schemeClr val="accent3">
                    <a:lumMod val="75000"/>
                  </a:schemeClr>
                </a:solidFill>
              </a:rPr>
              <a:t>: Utilizzo dell'analisi PESTEL </a:t>
            </a:r>
            <a:r>
              <a:rPr lang="en-US" sz="3400" b="1" dirty="0">
                <a:solidFill>
                  <a:schemeClr val="accent3">
                    <a:lumMod val="75000"/>
                  </a:schemeClr>
                </a:solidFill>
              </a:rPr>
              <a:t>- </a:t>
            </a:r>
            <a:r>
              <a:rPr lang="tr-TR" sz="3400" b="1" dirty="0">
                <a:solidFill>
                  <a:schemeClr val="accent3">
                    <a:lumMod val="75000"/>
                  </a:schemeClr>
                </a:solidFill>
              </a:rPr>
              <a:t>1/2 </a:t>
            </a:r>
          </a:p>
          <a:p>
            <a:pPr>
              <a:lnSpc>
                <a:spcPct val="150000"/>
              </a:lnSpc>
            </a:pPr>
            <a:r>
              <a:rPr lang="en-US" b="1" dirty="0">
                <a:solidFill>
                  <a:schemeClr val="bg1"/>
                </a:solidFill>
              </a:rPr>
              <a:t>Analizzare le differenze culturali, economiche e geografiche</a:t>
            </a:r>
            <a:endParaRPr lang="en-US" sz="2800" b="1" dirty="0">
              <a:solidFill>
                <a:schemeClr val="bg1"/>
              </a:solidFill>
            </a:endParaRPr>
          </a:p>
        </p:txBody>
      </p:sp>
      <p:sp>
        <p:nvSpPr>
          <p:cNvPr id="4" name="Metin kutusu 3">
            <a:extLst>
              <a:ext uri="{FF2B5EF4-FFF2-40B4-BE49-F238E27FC236}">
                <a16:creationId xmlns:a16="http://schemas.microsoft.com/office/drawing/2014/main" id="{75703FE7-35CA-CA67-CA97-8673E6EA755E}"/>
              </a:ext>
            </a:extLst>
          </p:cNvPr>
          <p:cNvSpPr txBox="1"/>
          <p:nvPr/>
        </p:nvSpPr>
        <p:spPr>
          <a:xfrm>
            <a:off x="430716" y="2419140"/>
            <a:ext cx="11330568" cy="3403881"/>
          </a:xfrm>
          <a:prstGeom prst="rect">
            <a:avLst/>
          </a:prstGeom>
          <a:noFill/>
        </p:spPr>
        <p:txBody>
          <a:bodyPr wrap="square">
            <a:spAutoFit/>
          </a:bodyPr>
          <a:lstStyle/>
          <a:p>
            <a:pPr algn="just" rtl="0" fontAlgn="base">
              <a:lnSpc>
                <a:spcPct val="150000"/>
              </a:lnSpc>
              <a:spcBef>
                <a:spcPts val="600"/>
              </a:spcBef>
              <a:spcAft>
                <a:spcPts val="600"/>
              </a:spcAft>
            </a:pPr>
            <a:r>
              <a:rPr lang="en-US" sz="1600" b="0" i="0" u="none" strike="noStrike" dirty="0">
                <a:solidFill>
                  <a:srgbClr val="000000"/>
                </a:solidFill>
                <a:effectLst/>
                <a:latin typeface="Raleway "/>
              </a:rPr>
              <a:t>L'analisi PEST è un metodo di analisi competitiva utilizzato per comprendere e valutare le influenze esterne come i fattori </a:t>
            </a:r>
            <a:r>
              <a:rPr lang="en-US" sz="1600" b="0" i="0" u="none" strike="noStrike" dirty="0" err="1">
                <a:solidFill>
                  <a:srgbClr val="000000"/>
                </a:solidFill>
                <a:effectLst/>
                <a:latin typeface="Raleway "/>
              </a:rPr>
              <a:t>politici</a:t>
            </a:r>
            <a:r>
              <a:rPr lang="en-US" sz="1600" b="0" i="0" u="none" strike="noStrike" dirty="0">
                <a:solidFill>
                  <a:srgbClr val="000000"/>
                </a:solidFill>
                <a:effectLst/>
                <a:latin typeface="Raleway "/>
              </a:rPr>
              <a:t>, economici, sociali e tecnologici. </a:t>
            </a:r>
          </a:p>
          <a:p>
            <a:pPr algn="just" rtl="0" fontAlgn="base">
              <a:lnSpc>
                <a:spcPct val="150000"/>
              </a:lnSpc>
              <a:spcBef>
                <a:spcPts val="600"/>
              </a:spcBef>
              <a:spcAft>
                <a:spcPts val="600"/>
              </a:spcAft>
            </a:pPr>
            <a:r>
              <a:rPr lang="en-US" sz="1600" b="0" i="0" u="none" strike="noStrike" dirty="0">
                <a:solidFill>
                  <a:srgbClr val="000000"/>
                </a:solidFill>
                <a:effectLst/>
                <a:latin typeface="Raleway "/>
              </a:rPr>
              <a:t>PEST" rappresenta le prime lettere dei fattori politici, economici, sociali e tecnologici.</a:t>
            </a:r>
            <a:endParaRPr lang="en-US" sz="1600" b="1" i="0" u="none" strike="noStrike" dirty="0">
              <a:solidFill>
                <a:srgbClr val="000000"/>
              </a:solidFill>
              <a:effectLst/>
              <a:latin typeface="Raleway "/>
            </a:endParaRPr>
          </a:p>
          <a:p>
            <a:pPr algn="just" fontAlgn="base">
              <a:lnSpc>
                <a:spcPct val="150000"/>
              </a:lnSpc>
              <a:spcBef>
                <a:spcPts val="600"/>
              </a:spcBef>
              <a:spcAft>
                <a:spcPts val="600"/>
              </a:spcAft>
            </a:pPr>
            <a:r>
              <a:rPr lang="en-US" sz="1600" b="1" i="0" u="none" strike="noStrike" dirty="0">
                <a:solidFill>
                  <a:srgbClr val="000000"/>
                </a:solidFill>
                <a:effectLst/>
                <a:latin typeface="Raleway "/>
              </a:rPr>
              <a:t>1. Fattori politici: </a:t>
            </a:r>
            <a:r>
              <a:rPr lang="en-US" sz="1600" b="0" i="0" u="none" strike="noStrike" dirty="0">
                <a:solidFill>
                  <a:srgbClr val="000000"/>
                </a:solidFill>
                <a:effectLst/>
                <a:latin typeface="Raleway "/>
              </a:rPr>
              <a:t>Politiche governative, politiche fiscali e politiche del lavoro</a:t>
            </a:r>
          </a:p>
          <a:p>
            <a:pPr algn="just" fontAlgn="base">
              <a:lnSpc>
                <a:spcPct val="150000"/>
              </a:lnSpc>
              <a:spcBef>
                <a:spcPts val="600"/>
              </a:spcBef>
              <a:spcAft>
                <a:spcPts val="600"/>
              </a:spcAft>
            </a:pPr>
            <a:r>
              <a:rPr lang="en-US" sz="1600" b="1" i="0" u="none" strike="noStrike" dirty="0">
                <a:solidFill>
                  <a:srgbClr val="000000"/>
                </a:solidFill>
                <a:effectLst/>
                <a:latin typeface="Raleway "/>
              </a:rPr>
              <a:t>2. Fattori economici</a:t>
            </a:r>
            <a:r>
              <a:rPr lang="en-US" sz="1600" b="0" i="0" u="none" strike="noStrike" dirty="0">
                <a:solidFill>
                  <a:srgbClr val="000000"/>
                </a:solidFill>
                <a:effectLst/>
                <a:latin typeface="Raleway "/>
              </a:rPr>
              <a:t>: Tassi di interesse, equilibrio domanda-offerta, inflazione, recessione e crescita.</a:t>
            </a:r>
          </a:p>
          <a:p>
            <a:pPr algn="just" fontAlgn="base">
              <a:lnSpc>
                <a:spcPct val="150000"/>
              </a:lnSpc>
              <a:spcBef>
                <a:spcPts val="600"/>
              </a:spcBef>
              <a:spcAft>
                <a:spcPts val="600"/>
              </a:spcAft>
            </a:pPr>
            <a:r>
              <a:rPr lang="en-US" sz="1600" b="1" i="0" u="none" strike="noStrike" dirty="0">
                <a:solidFill>
                  <a:srgbClr val="000000"/>
                </a:solidFill>
                <a:effectLst/>
                <a:latin typeface="Raleway "/>
              </a:rPr>
              <a:t>3. Fattori sociali: </a:t>
            </a:r>
            <a:r>
              <a:rPr lang="en-US" sz="1600" b="0" i="0" u="none" strike="noStrike" dirty="0">
                <a:solidFill>
                  <a:srgbClr val="000000"/>
                </a:solidFill>
                <a:effectLst/>
                <a:latin typeface="Raleway "/>
              </a:rPr>
              <a:t>Demografia del pubblico di riferimento, distribuzione dell'età, tendenze culturali e stili di vita.</a:t>
            </a:r>
          </a:p>
          <a:p>
            <a:pPr algn="just" fontAlgn="base">
              <a:lnSpc>
                <a:spcPct val="150000"/>
              </a:lnSpc>
              <a:spcBef>
                <a:spcPts val="600"/>
              </a:spcBef>
              <a:spcAft>
                <a:spcPts val="600"/>
              </a:spcAft>
            </a:pPr>
            <a:r>
              <a:rPr lang="en-US" sz="1600" b="1" i="0" u="none" strike="noStrike" dirty="0">
                <a:solidFill>
                  <a:srgbClr val="000000"/>
                </a:solidFill>
                <a:effectLst/>
                <a:latin typeface="Raleway "/>
              </a:rPr>
              <a:t>4. Fattori tecnologici: </a:t>
            </a:r>
            <a:r>
              <a:rPr lang="en-US" sz="1600" b="0" i="0" u="none" strike="noStrike" dirty="0">
                <a:solidFill>
                  <a:srgbClr val="000000"/>
                </a:solidFill>
                <a:effectLst/>
                <a:latin typeface="Raleway "/>
              </a:rPr>
              <a:t>Lo sviluppo e il ruolo delle tecnologie utilizzate nel settore e le tendenze tecnologiche.</a:t>
            </a:r>
            <a:endParaRPr lang="tr-TR" sz="1600" b="0" i="0" u="none" strike="noStrike" dirty="0">
              <a:solidFill>
                <a:srgbClr val="000000"/>
              </a:solidFill>
              <a:effectLst/>
              <a:latin typeface="Raleway "/>
            </a:endParaRPr>
          </a:p>
        </p:txBody>
      </p:sp>
    </p:spTree>
    <p:extLst>
      <p:ext uri="{BB962C8B-B14F-4D97-AF65-F5344CB8AC3E}">
        <p14:creationId xmlns:p14="http://schemas.microsoft.com/office/powerpoint/2010/main" val="721563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259ABA-9D28-5B86-11D7-938AF2AF607B}"/>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CABB9BCC-5243-8BEE-9F2F-AA432CBC050C}"/>
              </a:ext>
            </a:extLst>
          </p:cNvPr>
          <p:cNvSpPr txBox="1"/>
          <p:nvPr/>
        </p:nvSpPr>
        <p:spPr>
          <a:xfrm>
            <a:off x="356935" y="2214532"/>
            <a:ext cx="11032960" cy="2428935"/>
          </a:xfrm>
          <a:prstGeom prst="rect">
            <a:avLst/>
          </a:prstGeom>
          <a:noFill/>
        </p:spPr>
        <p:txBody>
          <a:bodyPr wrap="square">
            <a:spAutoFit/>
          </a:bodyPr>
          <a:lstStyle/>
          <a:p>
            <a:pPr algn="just" fontAlgn="base">
              <a:lnSpc>
                <a:spcPct val="150000"/>
              </a:lnSpc>
              <a:spcBef>
                <a:spcPts val="600"/>
              </a:spcBef>
              <a:spcAft>
                <a:spcPts val="600"/>
              </a:spcAft>
            </a:pPr>
            <a:r>
              <a:rPr lang="en-US" b="0" i="0" u="none" strike="noStrike" dirty="0">
                <a:solidFill>
                  <a:srgbClr val="000000"/>
                </a:solidFill>
                <a:effectLst/>
                <a:latin typeface="Raleway "/>
              </a:rPr>
              <a:t>L'analisi </a:t>
            </a:r>
            <a:r>
              <a:rPr lang="en-US" b="1" i="0" u="none" strike="noStrike" dirty="0">
                <a:solidFill>
                  <a:srgbClr val="000000"/>
                </a:solidFill>
                <a:effectLst/>
                <a:latin typeface="Raleway "/>
              </a:rPr>
              <a:t>PEST </a:t>
            </a:r>
            <a:r>
              <a:rPr lang="en-US" b="0" i="0" u="none" strike="noStrike" dirty="0">
                <a:solidFill>
                  <a:srgbClr val="000000"/>
                </a:solidFill>
                <a:effectLst/>
                <a:latin typeface="Raleway "/>
              </a:rPr>
              <a:t>si è recentemente evoluta in analisi </a:t>
            </a:r>
            <a:r>
              <a:rPr lang="en-US" b="1" i="0" u="none" strike="noStrike" dirty="0">
                <a:solidFill>
                  <a:srgbClr val="000000"/>
                </a:solidFill>
                <a:effectLst/>
                <a:latin typeface="Raleway "/>
              </a:rPr>
              <a:t>PESTEL</a:t>
            </a:r>
            <a:r>
              <a:rPr lang="en-US" b="0" i="0" u="none" strike="noStrike" dirty="0">
                <a:solidFill>
                  <a:srgbClr val="000000"/>
                </a:solidFill>
                <a:effectLst/>
                <a:latin typeface="Raleway "/>
              </a:rPr>
              <a:t>. Di conseguenza, i fattori "ambientali" e "legali" sono stati gradualmente inclusi nell'analisi delle differenze di mercato. Di conseguenza.</a:t>
            </a:r>
            <a:endParaRPr lang="tr-TR" dirty="0">
              <a:solidFill>
                <a:srgbClr val="000000"/>
              </a:solidFill>
              <a:latin typeface="Raleway "/>
            </a:endParaRPr>
          </a:p>
          <a:p>
            <a:pPr algn="just" fontAlgn="base">
              <a:lnSpc>
                <a:spcPct val="150000"/>
              </a:lnSpc>
              <a:spcBef>
                <a:spcPts val="600"/>
              </a:spcBef>
              <a:spcAft>
                <a:spcPts val="600"/>
              </a:spcAft>
            </a:pPr>
            <a:r>
              <a:rPr lang="en-US" b="1" i="0" u="none" strike="noStrike" dirty="0">
                <a:solidFill>
                  <a:srgbClr val="000000"/>
                </a:solidFill>
                <a:effectLst/>
                <a:latin typeface="Raleway "/>
              </a:rPr>
              <a:t>5. Fattori legali: </a:t>
            </a:r>
            <a:r>
              <a:rPr lang="en-US" b="0" i="0" u="none" strike="noStrike" dirty="0">
                <a:solidFill>
                  <a:srgbClr val="000000"/>
                </a:solidFill>
                <a:effectLst/>
                <a:latin typeface="Raleway "/>
              </a:rPr>
              <a:t>Regolamenti legali che influenzano il settore</a:t>
            </a:r>
            <a:endParaRPr lang="en-US" b="1" i="0" u="none" strike="noStrike" dirty="0">
              <a:solidFill>
                <a:srgbClr val="000000"/>
              </a:solidFill>
              <a:effectLst/>
              <a:latin typeface="Raleway "/>
            </a:endParaRPr>
          </a:p>
          <a:p>
            <a:pPr algn="just" fontAlgn="base">
              <a:lnSpc>
                <a:spcPct val="150000"/>
              </a:lnSpc>
              <a:spcBef>
                <a:spcPts val="600"/>
              </a:spcBef>
              <a:spcAft>
                <a:spcPts val="600"/>
              </a:spcAft>
            </a:pPr>
            <a:r>
              <a:rPr lang="en-US" b="1" i="0" u="none" strike="noStrike" dirty="0">
                <a:solidFill>
                  <a:srgbClr val="000000"/>
                </a:solidFill>
                <a:effectLst/>
                <a:latin typeface="Raleway "/>
              </a:rPr>
              <a:t>6. Fattori ambientali: </a:t>
            </a:r>
            <a:r>
              <a:rPr lang="en-US" b="0" i="0" u="none" strike="noStrike" dirty="0">
                <a:solidFill>
                  <a:srgbClr val="000000"/>
                </a:solidFill>
                <a:effectLst/>
                <a:latin typeface="Raleway "/>
              </a:rPr>
              <a:t>Leggi ambientali, clima e suoi effetti, struttura e dinamica ecologica</a:t>
            </a:r>
            <a:r>
              <a:rPr lang="tr-TR" b="0" i="0" u="none" strike="noStrike" dirty="0">
                <a:solidFill>
                  <a:srgbClr val="000000"/>
                </a:solidFill>
                <a:effectLst/>
                <a:latin typeface="Raleway "/>
              </a:rPr>
              <a:t>.</a:t>
            </a:r>
          </a:p>
        </p:txBody>
      </p:sp>
      <p:sp>
        <p:nvSpPr>
          <p:cNvPr id="3" name="Dikdörtgen 2">
            <a:extLst>
              <a:ext uri="{FF2B5EF4-FFF2-40B4-BE49-F238E27FC236}">
                <a16:creationId xmlns:a16="http://schemas.microsoft.com/office/drawing/2014/main" id="{BD67E5E8-1235-B907-8CF4-F44086AAAB27}"/>
              </a:ext>
            </a:extLst>
          </p:cNvPr>
          <p:cNvSpPr/>
          <p:nvPr/>
        </p:nvSpPr>
        <p:spPr>
          <a:xfrm>
            <a:off x="5982147" y="4642800"/>
            <a:ext cx="2240768" cy="769441"/>
          </a:xfrm>
          <a:prstGeom prst="rect">
            <a:avLst/>
          </a:prstGeom>
        </p:spPr>
        <p:txBody>
          <a:bodyPr wrap="squar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r-TR" sz="4400" dirty="0">
                <a:solidFill>
                  <a:srgbClr val="3E424B"/>
                </a:solidFill>
                <a:latin typeface="Inter"/>
              </a:rPr>
              <a:t>PEST </a:t>
            </a:r>
            <a:endParaRPr lang="tr-TR" sz="4400" dirty="0"/>
          </a:p>
        </p:txBody>
      </p:sp>
      <p:sp>
        <p:nvSpPr>
          <p:cNvPr id="5" name="Sağ Ok 9">
            <a:extLst>
              <a:ext uri="{FF2B5EF4-FFF2-40B4-BE49-F238E27FC236}">
                <a16:creationId xmlns:a16="http://schemas.microsoft.com/office/drawing/2014/main" id="{763D2CAE-A823-0995-1F86-CE6249742E6A}"/>
              </a:ext>
            </a:extLst>
          </p:cNvPr>
          <p:cNvSpPr/>
          <p:nvPr/>
        </p:nvSpPr>
        <p:spPr>
          <a:xfrm>
            <a:off x="7492034" y="4542569"/>
            <a:ext cx="949520" cy="969901"/>
          </a:xfrm>
          <a:prstGeom prst="rightArrow">
            <a:avLst/>
          </a:prstGeom>
          <a:solidFill>
            <a:schemeClr val="bg1">
              <a:lumMod val="60000"/>
              <a:lumOff val="40000"/>
            </a:schemeClr>
          </a:solidFill>
          <a:ln>
            <a:solidFill>
              <a:schemeClr val="accent1"/>
            </a:solidFill>
          </a:ln>
        </p:spPr>
        <p:style>
          <a:lnRef idx="0">
            <a:schemeClr val="accent2"/>
          </a:lnRef>
          <a:fillRef idx="3">
            <a:schemeClr val="accent2"/>
          </a:fillRef>
          <a:effectRef idx="3">
            <a:schemeClr val="accent2"/>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tr-TR" dirty="0"/>
          </a:p>
        </p:txBody>
      </p:sp>
      <p:sp>
        <p:nvSpPr>
          <p:cNvPr id="6" name="Dikdörtgen 5">
            <a:extLst>
              <a:ext uri="{FF2B5EF4-FFF2-40B4-BE49-F238E27FC236}">
                <a16:creationId xmlns:a16="http://schemas.microsoft.com/office/drawing/2014/main" id="{13432ED7-1E6B-AB92-08C5-3C7AC0C64AE9}"/>
              </a:ext>
            </a:extLst>
          </p:cNvPr>
          <p:cNvSpPr/>
          <p:nvPr/>
        </p:nvSpPr>
        <p:spPr>
          <a:xfrm>
            <a:off x="8659935" y="4648256"/>
            <a:ext cx="1791131" cy="769441"/>
          </a:xfrm>
          <a:prstGeom prst="rect">
            <a:avLst/>
          </a:prstGeom>
        </p:spPr>
        <p:txBody>
          <a:bodyPr wrap="none">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tr-TR" sz="4400" dirty="0">
                <a:solidFill>
                  <a:srgbClr val="3E424B"/>
                </a:solidFill>
                <a:latin typeface="Inter"/>
              </a:rPr>
              <a:t>PESTEL</a:t>
            </a:r>
            <a:endParaRPr lang="tr-TR" sz="4400" dirty="0"/>
          </a:p>
        </p:txBody>
      </p:sp>
      <p:sp>
        <p:nvSpPr>
          <p:cNvPr id="7" name="Metin kutusu 6">
            <a:extLst>
              <a:ext uri="{FF2B5EF4-FFF2-40B4-BE49-F238E27FC236}">
                <a16:creationId xmlns:a16="http://schemas.microsoft.com/office/drawing/2014/main" id="{63C861A5-C6BA-0105-A8B5-2DA66B77B32A}"/>
              </a:ext>
            </a:extLst>
          </p:cNvPr>
          <p:cNvSpPr txBox="1"/>
          <p:nvPr/>
        </p:nvSpPr>
        <p:spPr>
          <a:xfrm>
            <a:off x="1026157" y="4491486"/>
            <a:ext cx="4636008" cy="954107"/>
          </a:xfrm>
          <a:prstGeom prst="rect">
            <a:avLst/>
          </a:prstGeom>
          <a:solidFill>
            <a:schemeClr val="bg1">
              <a:lumMod val="60000"/>
              <a:lumOff val="40000"/>
            </a:schemeClr>
          </a:solidFill>
        </p:spPr>
        <p:style>
          <a:lnRef idx="2">
            <a:schemeClr val="dk1">
              <a:shade val="15000"/>
            </a:schemeClr>
          </a:lnRef>
          <a:fillRef idx="1">
            <a:schemeClr val="dk1"/>
          </a:fillRef>
          <a:effectRef idx="0">
            <a:schemeClr val="dk1"/>
          </a:effectRef>
          <a:fontRef idx="minor">
            <a:schemeClr val="lt1"/>
          </a:fontRef>
        </p:style>
        <p:txBody>
          <a:bodyPr wrap="square">
            <a:spAutoFit/>
          </a:bodyPr>
          <a:lstStyle/>
          <a:p>
            <a:pPr algn="just"/>
            <a:r>
              <a:rPr lang="tr-TR" sz="1400" dirty="0" err="1">
                <a:solidFill>
                  <a:schemeClr val="accent1"/>
                </a:solidFill>
              </a:rPr>
              <a:t>Le informazioni </a:t>
            </a:r>
            <a:r>
              <a:rPr lang="tr-TR" sz="1400" dirty="0">
                <a:solidFill>
                  <a:schemeClr val="accent1"/>
                </a:solidFill>
              </a:rPr>
              <a:t>contenute in </a:t>
            </a:r>
            <a:r>
              <a:rPr lang="tr-TR" sz="1400" dirty="0" err="1">
                <a:solidFill>
                  <a:schemeClr val="accent1"/>
                </a:solidFill>
              </a:rPr>
              <a:t>questa sezione riguardano l'uso </a:t>
            </a:r>
            <a:r>
              <a:rPr lang="tr-TR" sz="1400" dirty="0">
                <a:solidFill>
                  <a:schemeClr val="accent1"/>
                </a:solidFill>
              </a:rPr>
              <a:t>dell'</a:t>
            </a:r>
            <a:r>
              <a:rPr lang="tr-TR" sz="1400" dirty="0" err="1">
                <a:solidFill>
                  <a:schemeClr val="accent1"/>
                </a:solidFill>
              </a:rPr>
              <a:t>analisi </a:t>
            </a:r>
            <a:r>
              <a:rPr lang="tr-TR" sz="1400" dirty="0">
                <a:solidFill>
                  <a:schemeClr val="accent1"/>
                </a:solidFill>
              </a:rPr>
              <a:t>PESTEL nelle </a:t>
            </a:r>
            <a:r>
              <a:rPr lang="tr-TR" sz="1400" dirty="0" err="1">
                <a:solidFill>
                  <a:schemeClr val="accent1"/>
                </a:solidFill>
              </a:rPr>
              <a:t>ricerche </a:t>
            </a:r>
            <a:r>
              <a:rPr lang="tr-TR" sz="1400" dirty="0">
                <a:solidFill>
                  <a:schemeClr val="accent1"/>
                </a:solidFill>
              </a:rPr>
              <a:t>di mercato. Per informazioni dettagliate sull'analisi PESTEL, consultare </a:t>
            </a:r>
            <a:r>
              <a:rPr lang="en-US" sz="1400" dirty="0">
                <a:solidFill>
                  <a:schemeClr val="accent1"/>
                </a:solidFill>
              </a:rPr>
              <a:t>l'unità </a:t>
            </a:r>
            <a:r>
              <a:rPr lang="tr-TR" sz="1400" i="1" dirty="0">
                <a:solidFill>
                  <a:schemeClr val="accent1"/>
                </a:solidFill>
              </a:rPr>
              <a:t>Pianificazione e strategia aziendale.</a:t>
            </a:r>
          </a:p>
        </p:txBody>
      </p:sp>
      <p:sp>
        <p:nvSpPr>
          <p:cNvPr id="8" name="CasellaDiTesto 1">
            <a:extLst>
              <a:ext uri="{FF2B5EF4-FFF2-40B4-BE49-F238E27FC236}">
                <a16:creationId xmlns:a16="http://schemas.microsoft.com/office/drawing/2014/main" id="{0D22DAF9-FEC3-6DBC-16D5-3DE0B71E42B3}"/>
              </a:ext>
            </a:extLst>
          </p:cNvPr>
          <p:cNvSpPr txBox="1"/>
          <p:nvPr/>
        </p:nvSpPr>
        <p:spPr>
          <a:xfrm>
            <a:off x="356935" y="288993"/>
            <a:ext cx="10610461" cy="1243995"/>
          </a:xfrm>
          <a:prstGeom prst="rect">
            <a:avLst/>
          </a:prstGeom>
          <a:noFill/>
        </p:spPr>
        <p:txBody>
          <a:bodyPr wrap="square" lIns="91440" tIns="45720" rIns="91440" bIns="45720" rtlCol="0" anchor="t">
            <a:spAutoFit/>
          </a:bodyPr>
          <a:lstStyle/>
          <a:p>
            <a:pPr>
              <a:lnSpc>
                <a:spcPct val="150000"/>
              </a:lnSpc>
            </a:pPr>
            <a:r>
              <a:rPr lang="en-US" sz="3400" b="1" dirty="0" err="1">
                <a:solidFill>
                  <a:schemeClr val="accent3">
                    <a:lumMod val="75000"/>
                  </a:schemeClr>
                </a:solidFill>
              </a:rPr>
              <a:t>Differenze di </a:t>
            </a:r>
            <a:r>
              <a:rPr lang="en-US" sz="3400" b="1" dirty="0">
                <a:solidFill>
                  <a:schemeClr val="accent3">
                    <a:lumMod val="75000"/>
                  </a:schemeClr>
                </a:solidFill>
              </a:rPr>
              <a:t>mercato</a:t>
            </a:r>
            <a:r>
              <a:rPr lang="tr-TR" sz="3400" b="1" dirty="0">
                <a:solidFill>
                  <a:schemeClr val="accent3">
                    <a:lumMod val="75000"/>
                  </a:schemeClr>
                </a:solidFill>
              </a:rPr>
              <a:t>: Utilizzo dell'analisi PESTEL </a:t>
            </a:r>
            <a:r>
              <a:rPr lang="en-US" sz="3400" b="1" dirty="0">
                <a:solidFill>
                  <a:schemeClr val="accent3">
                    <a:lumMod val="75000"/>
                  </a:schemeClr>
                </a:solidFill>
              </a:rPr>
              <a:t>- </a:t>
            </a:r>
            <a:r>
              <a:rPr lang="tr-TR" sz="3400" b="1" dirty="0">
                <a:solidFill>
                  <a:schemeClr val="accent3">
                    <a:lumMod val="75000"/>
                  </a:schemeClr>
                </a:solidFill>
              </a:rPr>
              <a:t>2/2 </a:t>
            </a:r>
          </a:p>
          <a:p>
            <a:pPr>
              <a:lnSpc>
                <a:spcPct val="150000"/>
              </a:lnSpc>
            </a:pPr>
            <a:r>
              <a:rPr lang="en-US" b="1" dirty="0">
                <a:solidFill>
                  <a:schemeClr val="bg1"/>
                </a:solidFill>
              </a:rPr>
              <a:t>Analizzare le differenze culturali, economiche e geografiche</a:t>
            </a:r>
            <a:endParaRPr lang="en-US" sz="2800" b="1" dirty="0">
              <a:solidFill>
                <a:schemeClr val="bg1"/>
              </a:solidFill>
            </a:endParaRPr>
          </a:p>
        </p:txBody>
      </p:sp>
    </p:spTree>
    <p:extLst>
      <p:ext uri="{BB962C8B-B14F-4D97-AF65-F5344CB8AC3E}">
        <p14:creationId xmlns:p14="http://schemas.microsoft.com/office/powerpoint/2010/main" val="1046125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C80BD-13FD-8EDC-368A-D0DE68313DDE}"/>
            </a:ext>
          </a:extLst>
        </p:cNvPr>
        <p:cNvGrpSpPr/>
        <p:nvPr/>
      </p:nvGrpSpPr>
      <p:grpSpPr>
        <a:xfrm>
          <a:off x="0" y="0"/>
          <a:ext cx="0" cy="0"/>
          <a:chOff x="0" y="0"/>
          <a:chExt cx="0" cy="0"/>
        </a:xfrm>
      </p:grpSpPr>
      <p:pic>
        <p:nvPicPr>
          <p:cNvPr id="5122" name="Picture 2">
            <a:extLst>
              <a:ext uri="{FF2B5EF4-FFF2-40B4-BE49-F238E27FC236}">
                <a16:creationId xmlns:a16="http://schemas.microsoft.com/office/drawing/2014/main" id="{84A424D9-33CE-1833-3B02-B9FA5A84A4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54985" y="104272"/>
            <a:ext cx="8934155" cy="5953347"/>
          </a:xfrm>
          <a:prstGeom prst="rect">
            <a:avLst/>
          </a:prstGeom>
          <a:noFill/>
          <a:extLst>
            <a:ext uri="{909E8E84-426E-40DD-AFC4-6F175D3DCCD1}">
              <a14:hiddenFill xmlns:a14="http://schemas.microsoft.com/office/drawing/2010/main">
                <a:solidFill>
                  <a:srgbClr val="FFFFFF"/>
                </a:solidFill>
              </a14:hiddenFill>
            </a:ext>
          </a:extLst>
        </p:spPr>
      </p:pic>
      <p:sp>
        <p:nvSpPr>
          <p:cNvPr id="3" name="Metin kutusu 2">
            <a:extLst>
              <a:ext uri="{FF2B5EF4-FFF2-40B4-BE49-F238E27FC236}">
                <a16:creationId xmlns:a16="http://schemas.microsoft.com/office/drawing/2014/main" id="{399296F0-4A1B-CB00-ABFB-18139156DFF1}"/>
              </a:ext>
            </a:extLst>
          </p:cNvPr>
          <p:cNvSpPr txBox="1"/>
          <p:nvPr/>
        </p:nvSpPr>
        <p:spPr>
          <a:xfrm>
            <a:off x="3144466" y="6230508"/>
            <a:ext cx="6094378" cy="246221"/>
          </a:xfrm>
          <a:prstGeom prst="rect">
            <a:avLst/>
          </a:prstGeom>
          <a:noFill/>
        </p:spPr>
        <p:txBody>
          <a:bodyPr wrap="square">
            <a:spAutoFit/>
          </a:bodyPr>
          <a:lstStyle/>
          <a:p>
            <a:pPr algn="ctr"/>
            <a:r>
              <a:rPr lang="tr-TR" sz="1000" dirty="0" err="1">
                <a:solidFill>
                  <a:schemeClr val="accent1"/>
                </a:solidFill>
              </a:rPr>
              <a:t>Fonte </a:t>
            </a:r>
            <a:r>
              <a:rPr lang="tr-TR" sz="1000" dirty="0">
                <a:solidFill>
                  <a:schemeClr val="accent1"/>
                </a:solidFill>
              </a:rPr>
              <a:t>dell'immagine: Istockphoto.com</a:t>
            </a:r>
          </a:p>
        </p:txBody>
      </p:sp>
    </p:spTree>
    <p:extLst>
      <p:ext uri="{BB962C8B-B14F-4D97-AF65-F5344CB8AC3E}">
        <p14:creationId xmlns:p14="http://schemas.microsoft.com/office/powerpoint/2010/main" val="2768418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349418-0F85-DD92-D0BB-9EEC3847A44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7406AE6A-9734-C226-DEA5-A457F56290C8}"/>
              </a:ext>
            </a:extLst>
          </p:cNvPr>
          <p:cNvSpPr txBox="1"/>
          <p:nvPr/>
        </p:nvSpPr>
        <p:spPr>
          <a:xfrm>
            <a:off x="356935" y="288993"/>
            <a:ext cx="10610461" cy="1243995"/>
          </a:xfrm>
          <a:prstGeom prst="rect">
            <a:avLst/>
          </a:prstGeom>
          <a:noFill/>
        </p:spPr>
        <p:txBody>
          <a:bodyPr wrap="square" rtlCol="0">
            <a:spAutoFit/>
          </a:bodyPr>
          <a:lstStyle/>
          <a:p>
            <a:pPr>
              <a:lnSpc>
                <a:spcPct val="150000"/>
              </a:lnSpc>
            </a:pPr>
            <a:r>
              <a:rPr lang="en-US" sz="3400" b="1" dirty="0" err="1">
                <a:solidFill>
                  <a:schemeClr val="accent3">
                    <a:lumMod val="75000"/>
                  </a:schemeClr>
                </a:solidFill>
              </a:rPr>
              <a:t>Struttura </a:t>
            </a:r>
            <a:r>
              <a:rPr lang="en-US" sz="3400" b="1" dirty="0">
                <a:solidFill>
                  <a:schemeClr val="accent3">
                    <a:lumMod val="75000"/>
                  </a:schemeClr>
                </a:solidFill>
              </a:rPr>
              <a:t>del mercato - 1/2</a:t>
            </a:r>
            <a:endParaRPr lang="tr-TR" sz="3400" b="1" dirty="0">
              <a:solidFill>
                <a:schemeClr val="accent3">
                  <a:lumMod val="75000"/>
                </a:schemeClr>
              </a:solidFill>
            </a:endParaRPr>
          </a:p>
          <a:p>
            <a:pPr>
              <a:lnSpc>
                <a:spcPct val="150000"/>
              </a:lnSpc>
            </a:pPr>
            <a:r>
              <a:rPr lang="en-US" b="1" dirty="0">
                <a:solidFill>
                  <a:schemeClr val="bg1"/>
                </a:solidFill>
              </a:rPr>
              <a:t>Analizzare la struttura del mercato in cui verranno offerti prodotti e servizi.</a:t>
            </a:r>
            <a:endParaRPr lang="en-US" sz="2800" b="1" dirty="0">
              <a:solidFill>
                <a:schemeClr val="bg1"/>
              </a:solidFill>
            </a:endParaRPr>
          </a:p>
        </p:txBody>
      </p:sp>
      <p:sp>
        <p:nvSpPr>
          <p:cNvPr id="4" name="Metin kutusu 3">
            <a:extLst>
              <a:ext uri="{FF2B5EF4-FFF2-40B4-BE49-F238E27FC236}">
                <a16:creationId xmlns:a16="http://schemas.microsoft.com/office/drawing/2014/main" id="{19A02EBE-B806-403D-BC91-67D327301DF0}"/>
              </a:ext>
            </a:extLst>
          </p:cNvPr>
          <p:cNvSpPr txBox="1"/>
          <p:nvPr/>
        </p:nvSpPr>
        <p:spPr>
          <a:xfrm>
            <a:off x="420943" y="1752304"/>
            <a:ext cx="6907465" cy="4816703"/>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u="none" strike="noStrike" dirty="0">
                <a:solidFill>
                  <a:srgbClr val="000000"/>
                </a:solidFill>
                <a:effectLst/>
                <a:latin typeface="Raleway "/>
              </a:rPr>
              <a:t>L'analisi della struttura del mercato target è la condizione più importante per l'ingresso nel mercato. </a:t>
            </a:r>
            <a:r>
              <a:rPr lang="tr-TR" sz="1600" b="0" i="0" u="none" strike="noStrike" dirty="0">
                <a:solidFill>
                  <a:srgbClr val="000000"/>
                </a:solidFill>
                <a:effectLst/>
                <a:latin typeface="Raleway "/>
              </a:rPr>
              <a:t>Il modello sul lato destro aiuta a effettuare l'</a:t>
            </a:r>
            <a:r>
              <a:rPr lang="en-US" sz="1600" b="0" i="0" u="none" strike="noStrike" dirty="0">
                <a:solidFill>
                  <a:srgbClr val="000000"/>
                </a:solidFill>
                <a:effectLst/>
                <a:latin typeface="Raleway "/>
              </a:rPr>
              <a:t>analisi di marketing utilizzando criteri specifici </a:t>
            </a:r>
            <a:r>
              <a:rPr lang="tr-TR" sz="1600" b="0" i="0" u="none" strike="noStrike" dirty="0" err="1">
                <a:solidFill>
                  <a:srgbClr val="000000"/>
                </a:solidFill>
                <a:effectLst/>
                <a:latin typeface="Raleway "/>
              </a:rPr>
              <a:t>che consentono </a:t>
            </a:r>
            <a:r>
              <a:rPr lang="en-US" sz="1600" b="0" i="0" u="none" strike="noStrike" dirty="0">
                <a:solidFill>
                  <a:srgbClr val="000000"/>
                </a:solidFill>
                <a:effectLst/>
                <a:latin typeface="Raleway "/>
              </a:rPr>
              <a:t>a singoli, aziende </a:t>
            </a:r>
            <a:r>
              <a:rPr lang="tr-TR" sz="1600" b="0" i="0" u="none" strike="noStrike" dirty="0">
                <a:solidFill>
                  <a:srgbClr val="000000"/>
                </a:solidFill>
                <a:effectLst/>
                <a:latin typeface="Raleway "/>
              </a:rPr>
              <a:t>e </a:t>
            </a:r>
            <a:r>
              <a:rPr lang="en-US" sz="1600" b="0" i="0" u="none" strike="noStrike" dirty="0">
                <a:solidFill>
                  <a:srgbClr val="000000"/>
                </a:solidFill>
                <a:effectLst/>
                <a:latin typeface="Raleway "/>
              </a:rPr>
              <a:t>team di confrontare in modo oggettivo le scelte e determinarle: </a:t>
            </a:r>
          </a:p>
          <a:p>
            <a:pPr algn="just" rtl="0" fontAlgn="base">
              <a:spcBef>
                <a:spcPts val="600"/>
              </a:spcBef>
              <a:spcAft>
                <a:spcPts val="600"/>
              </a:spcAft>
            </a:pPr>
            <a:r>
              <a:rPr lang="en-US" sz="1600" b="1" i="0" u="none" strike="noStrike" dirty="0">
                <a:solidFill>
                  <a:srgbClr val="000000"/>
                </a:solidFill>
                <a:effectLst/>
                <a:latin typeface="Raleway "/>
              </a:rPr>
              <a:t>Quali prodotti/servizi sono urgenti e critici per il mercato target?</a:t>
            </a:r>
          </a:p>
          <a:p>
            <a:pPr algn="just" rtl="0" fontAlgn="base">
              <a:spcBef>
                <a:spcPts val="600"/>
              </a:spcBef>
              <a:spcAft>
                <a:spcPts val="600"/>
              </a:spcAft>
            </a:pPr>
            <a:endParaRPr lang="en-US" sz="1600" b="0" i="0" u="none" strike="noStrike" dirty="0">
              <a:solidFill>
                <a:srgbClr val="000000"/>
              </a:solidFill>
              <a:effectLst/>
              <a:latin typeface="Raleway "/>
            </a:endParaRPr>
          </a:p>
          <a:p>
            <a:pPr algn="just" rtl="0" fontAlgn="base">
              <a:spcBef>
                <a:spcPts val="600"/>
              </a:spcBef>
              <a:spcAft>
                <a:spcPts val="600"/>
              </a:spcAft>
            </a:pPr>
            <a:r>
              <a:rPr lang="en-US" sz="1600" b="1" i="0" u="none" strike="noStrike" dirty="0">
                <a:solidFill>
                  <a:srgbClr val="000000"/>
                </a:solidFill>
                <a:effectLst/>
                <a:latin typeface="Raleway "/>
              </a:rPr>
              <a:t>Questo </a:t>
            </a:r>
            <a:r>
              <a:rPr lang="tr-TR" sz="1600" b="1" i="0" u="none" strike="noStrike" dirty="0" err="1">
                <a:solidFill>
                  <a:srgbClr val="000000"/>
                </a:solidFill>
                <a:effectLst/>
                <a:latin typeface="Raleway "/>
              </a:rPr>
              <a:t>grafico</a:t>
            </a:r>
            <a:r>
              <a:rPr lang="en-US" sz="1600" b="1" i="0" u="none" strike="noStrike" dirty="0">
                <a:solidFill>
                  <a:srgbClr val="000000"/>
                </a:solidFill>
                <a:effectLst/>
                <a:latin typeface="Raleway "/>
              </a:rPr>
              <a:t>, che facilita le scelte per l'offerta di prodotti e servizi al mercato target, facilita il processo decisionale sugli assi Sforzo/Costo e Beneficio/Valore. </a:t>
            </a:r>
          </a:p>
          <a:p>
            <a:pPr algn="just" rtl="0" fontAlgn="base">
              <a:spcBef>
                <a:spcPts val="600"/>
              </a:spcBef>
              <a:spcAft>
                <a:spcPts val="600"/>
              </a:spcAft>
            </a:pPr>
            <a:r>
              <a:rPr lang="en-US" sz="1600" b="0" i="0" u="none" strike="noStrike" dirty="0">
                <a:solidFill>
                  <a:srgbClr val="000000"/>
                </a:solidFill>
                <a:effectLst/>
                <a:latin typeface="Raleway "/>
              </a:rPr>
              <a:t>Questo </a:t>
            </a:r>
            <a:r>
              <a:rPr lang="tr-TR" sz="1600" b="0" i="0" u="none" strike="noStrike" dirty="0">
                <a:solidFill>
                  <a:srgbClr val="000000"/>
                </a:solidFill>
                <a:effectLst/>
                <a:latin typeface="Raleway "/>
              </a:rPr>
              <a:t>grafico </a:t>
            </a:r>
            <a:r>
              <a:rPr lang="en-US" sz="1600" b="0" i="0" u="none" strike="noStrike" dirty="0">
                <a:solidFill>
                  <a:srgbClr val="000000"/>
                </a:solidFill>
                <a:effectLst/>
                <a:latin typeface="Raleway "/>
              </a:rPr>
              <a:t>è una guida importante nell'implementazione della strategia di "localizzazione", soprattutto quando si entra in uno o più mercati esteri; ci permette di capire quali prodotti/servizi saranno posizionati nel mercato di destinazione.</a:t>
            </a:r>
          </a:p>
          <a:p>
            <a:pPr algn="just" rtl="0" fontAlgn="base"/>
            <a:endParaRPr lang="en-US" b="0" i="0" u="none" strike="noStrike" dirty="0">
              <a:solidFill>
                <a:srgbClr val="000000"/>
              </a:solidFill>
              <a:effectLst/>
              <a:latin typeface="Raleway "/>
            </a:endParaRPr>
          </a:p>
          <a:p>
            <a:pPr algn="just" rtl="0" fontAlgn="base"/>
            <a:endParaRPr lang="en-US" b="0" i="0" u="none" strike="noStrike" dirty="0">
              <a:solidFill>
                <a:srgbClr val="000000"/>
              </a:solidFill>
              <a:effectLst/>
              <a:latin typeface="Raleway "/>
            </a:endParaRPr>
          </a:p>
          <a:p>
            <a:pPr algn="just" rtl="0" fontAlgn="base"/>
            <a:endParaRPr lang="en-US" b="0" i="0" u="none" strike="noStrike" dirty="0">
              <a:solidFill>
                <a:srgbClr val="000000"/>
              </a:solidFill>
              <a:effectLst/>
              <a:latin typeface="Raleway "/>
            </a:endParaRPr>
          </a:p>
        </p:txBody>
      </p:sp>
      <p:pic>
        <p:nvPicPr>
          <p:cNvPr id="6146" name="Picture 2">
            <a:extLst>
              <a:ext uri="{FF2B5EF4-FFF2-40B4-BE49-F238E27FC236}">
                <a16:creationId xmlns:a16="http://schemas.microsoft.com/office/drawing/2014/main" id="{F03F73DA-82F8-7C22-6BE1-9912DBB2F6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7097" y="1621988"/>
            <a:ext cx="5306489" cy="4257231"/>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B18FEA9A-54D4-FB00-0D8D-077ADC1AEDD2}"/>
              </a:ext>
            </a:extLst>
          </p:cNvPr>
          <p:cNvSpPr txBox="1"/>
          <p:nvPr/>
        </p:nvSpPr>
        <p:spPr>
          <a:xfrm>
            <a:off x="6274535" y="5405957"/>
            <a:ext cx="7037960" cy="400110"/>
          </a:xfrm>
          <a:prstGeom prst="rect">
            <a:avLst/>
          </a:prstGeom>
          <a:noFill/>
        </p:spPr>
        <p:txBody>
          <a:bodyPr wrap="square">
            <a:spAutoFit/>
          </a:bodyPr>
          <a:lstStyle/>
          <a:p>
            <a:pPr algn="ctr"/>
            <a:r>
              <a:rPr lang="tr-TR" sz="1000" b="1" dirty="0">
                <a:solidFill>
                  <a:schemeClr val="accent1"/>
                </a:solidFill>
              </a:rPr>
              <a:t> </a:t>
            </a:r>
          </a:p>
          <a:p>
            <a:pPr algn="ctr"/>
            <a:r>
              <a:rPr lang="tr-TR" sz="1000" dirty="0">
                <a:solidFill>
                  <a:schemeClr val="accent1"/>
                </a:solidFill>
              </a:rPr>
              <a:t>Fonte:</a:t>
            </a:r>
            <a:r>
              <a:rPr lang="en-US" sz="1000" dirty="0">
                <a:solidFill>
                  <a:schemeClr val="accent1"/>
                </a:solidFill>
              </a:rPr>
              <a:t> FEM-Up</a:t>
            </a:r>
            <a:endParaRPr lang="tr-TR" sz="1000" dirty="0">
              <a:solidFill>
                <a:schemeClr val="accent1"/>
              </a:solidFill>
            </a:endParaRPr>
          </a:p>
        </p:txBody>
      </p:sp>
    </p:spTree>
    <p:extLst>
      <p:ext uri="{BB962C8B-B14F-4D97-AF65-F5344CB8AC3E}">
        <p14:creationId xmlns:p14="http://schemas.microsoft.com/office/powerpoint/2010/main" val="16773326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BC8F2E-5FC1-E629-3574-15229E54FEEE}"/>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4F44FA4-A57D-6239-6C07-ADF7B25C5395}"/>
              </a:ext>
            </a:extLst>
          </p:cNvPr>
          <p:cNvSpPr txBox="1"/>
          <p:nvPr/>
        </p:nvSpPr>
        <p:spPr>
          <a:xfrm>
            <a:off x="356935" y="288993"/>
            <a:ext cx="10610461" cy="785215"/>
          </a:xfrm>
          <a:prstGeom prst="rect">
            <a:avLst/>
          </a:prstGeom>
          <a:noFill/>
        </p:spPr>
        <p:txBody>
          <a:bodyPr wrap="square" rtlCol="0">
            <a:spAutoFit/>
          </a:bodyPr>
          <a:lstStyle/>
          <a:p>
            <a:pPr>
              <a:lnSpc>
                <a:spcPct val="150000"/>
              </a:lnSpc>
            </a:pPr>
            <a:r>
              <a:rPr lang="en-US" sz="3400" b="1" dirty="0">
                <a:solidFill>
                  <a:schemeClr val="accent3">
                    <a:lumMod val="75000"/>
                  </a:schemeClr>
                </a:solidFill>
              </a:rPr>
              <a:t>Struttura del mercato - 2/2</a:t>
            </a:r>
            <a:endParaRPr lang="tr-TR" sz="3400" b="1" dirty="0">
              <a:solidFill>
                <a:schemeClr val="accent3">
                  <a:lumMod val="75000"/>
                </a:schemeClr>
              </a:solidFill>
            </a:endParaRPr>
          </a:p>
        </p:txBody>
      </p:sp>
      <p:sp>
        <p:nvSpPr>
          <p:cNvPr id="4" name="Metin kutusu 3">
            <a:extLst>
              <a:ext uri="{FF2B5EF4-FFF2-40B4-BE49-F238E27FC236}">
                <a16:creationId xmlns:a16="http://schemas.microsoft.com/office/drawing/2014/main" id="{ABF9D194-D14A-61A4-BE45-5B3B2DDF0027}"/>
              </a:ext>
            </a:extLst>
          </p:cNvPr>
          <p:cNvSpPr txBox="1"/>
          <p:nvPr/>
        </p:nvSpPr>
        <p:spPr>
          <a:xfrm>
            <a:off x="434756" y="1233887"/>
            <a:ext cx="10761780" cy="1726498"/>
          </a:xfrm>
          <a:prstGeom prst="rect">
            <a:avLst/>
          </a:prstGeom>
          <a:noFill/>
        </p:spPr>
        <p:txBody>
          <a:bodyPr wrap="square" lIns="91440" tIns="45720" rIns="91440" bIns="45720" anchor="t">
            <a:spAutoFit/>
          </a:bodyPr>
          <a:lstStyle/>
          <a:p>
            <a:pPr algn="just" rtl="0" fontAlgn="base">
              <a:lnSpc>
                <a:spcPct val="150000"/>
              </a:lnSpc>
              <a:spcBef>
                <a:spcPts val="600"/>
              </a:spcBef>
              <a:spcAft>
                <a:spcPts val="600"/>
              </a:spcAft>
            </a:pPr>
            <a:r>
              <a:rPr lang="en-US" b="1" i="0" u="none" strike="noStrike" dirty="0" err="1">
                <a:solidFill>
                  <a:schemeClr val="bg1"/>
                </a:solidFill>
                <a:effectLst/>
                <a:latin typeface="Raleway "/>
              </a:rPr>
              <a:t>Localizzazione</a:t>
            </a:r>
            <a:endParaRPr lang="en-US" b="1" i="0" u="none" strike="noStrike" dirty="0">
              <a:solidFill>
                <a:schemeClr val="bg1"/>
              </a:solidFill>
              <a:effectLst/>
              <a:latin typeface="Raleway "/>
            </a:endParaRPr>
          </a:p>
          <a:p>
            <a:pPr algn="just" rtl="0" fontAlgn="base">
              <a:lnSpc>
                <a:spcPct val="150000"/>
              </a:lnSpc>
              <a:spcBef>
                <a:spcPts val="600"/>
              </a:spcBef>
              <a:spcAft>
                <a:spcPts val="600"/>
              </a:spcAft>
            </a:pPr>
            <a:r>
              <a:rPr lang="en-US" sz="1600" b="0" i="0" u="none" strike="noStrike" dirty="0">
                <a:solidFill>
                  <a:srgbClr val="000000"/>
                </a:solidFill>
                <a:effectLst/>
                <a:latin typeface="Raleway "/>
              </a:rPr>
              <a:t>La localizzazione è una strategia con cui le aziende entrano nel mercato adattando i loro prodotti e/o servizi alla lingua e alla cultura del mercato di destinazione. Ad esempio, la lingua utilizzata nel sito web per gli acquisti, l'abbigliamento di uomini e donne nelle pubblicità dei marchi, il tipo di carne utilizzato nei beni di largo consumo, ecc.</a:t>
            </a:r>
            <a:endParaRPr lang="en-US" sz="1600" b="0" i="0" dirty="0">
              <a:solidFill>
                <a:srgbClr val="000000"/>
              </a:solidFill>
              <a:effectLst/>
              <a:latin typeface="Raleway "/>
            </a:endParaRPr>
          </a:p>
        </p:txBody>
      </p:sp>
      <p:pic>
        <p:nvPicPr>
          <p:cNvPr id="1028" name="Picture 4" descr="people in the supermarket choose goods and supermarket cart with products. vector cartoon flat style illustration - market structure illust stock illustrations">
            <a:extLst>
              <a:ext uri="{FF2B5EF4-FFF2-40B4-BE49-F238E27FC236}">
                <a16:creationId xmlns:a16="http://schemas.microsoft.com/office/drawing/2014/main" id="{92998324-B31F-953D-24E0-A12B10B4D1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97533" y="3508933"/>
            <a:ext cx="5829300" cy="2990850"/>
          </a:xfrm>
          <a:prstGeom prst="rect">
            <a:avLst/>
          </a:prstGeom>
          <a:noFill/>
          <a:extLst>
            <a:ext uri="{909E8E84-426E-40DD-AFC4-6F175D3DCCD1}">
              <a14:hiddenFill xmlns:a14="http://schemas.microsoft.com/office/drawing/2010/main">
                <a:solidFill>
                  <a:srgbClr val="FFFFFF"/>
                </a:solidFill>
              </a14:hiddenFill>
            </a:ext>
          </a:extLst>
        </p:spPr>
      </p:pic>
      <p:sp>
        <p:nvSpPr>
          <p:cNvPr id="5" name="Metin kutusu 4">
            <a:extLst>
              <a:ext uri="{FF2B5EF4-FFF2-40B4-BE49-F238E27FC236}">
                <a16:creationId xmlns:a16="http://schemas.microsoft.com/office/drawing/2014/main" id="{FDF99E8C-D072-168F-6E07-E9CFCE305CF7}"/>
              </a:ext>
            </a:extLst>
          </p:cNvPr>
          <p:cNvSpPr txBox="1"/>
          <p:nvPr/>
        </p:nvSpPr>
        <p:spPr>
          <a:xfrm>
            <a:off x="5164183" y="6569007"/>
            <a:ext cx="6096000" cy="276999"/>
          </a:xfrm>
          <a:prstGeom prst="rect">
            <a:avLst/>
          </a:prstGeom>
          <a:noFill/>
        </p:spPr>
        <p:txBody>
          <a:bodyPr wrap="square">
            <a:spAutoFit/>
          </a:bodyPr>
          <a:lstStyle/>
          <a:p>
            <a:pPr algn="ctr"/>
            <a:r>
              <a:rPr lang="tr-TR" sz="1200" dirty="0" err="1">
                <a:solidFill>
                  <a:schemeClr val="accent1"/>
                </a:solidFill>
              </a:rPr>
              <a:t>Fonte </a:t>
            </a:r>
            <a:r>
              <a:rPr lang="tr-TR" sz="1200" dirty="0">
                <a:solidFill>
                  <a:schemeClr val="accent1"/>
                </a:solidFill>
              </a:rPr>
              <a:t>dell'immagine: Istockphoto.com</a:t>
            </a:r>
          </a:p>
        </p:txBody>
      </p:sp>
    </p:spTree>
    <p:extLst>
      <p:ext uri="{BB962C8B-B14F-4D97-AF65-F5344CB8AC3E}">
        <p14:creationId xmlns:p14="http://schemas.microsoft.com/office/powerpoint/2010/main" val="12856773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B4B059-9641-83DF-9288-C3CAF6E7462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F1BE385A-8067-6C0D-E56C-54E1048E491D}"/>
              </a:ext>
            </a:extLst>
          </p:cNvPr>
          <p:cNvSpPr txBox="1"/>
          <p:nvPr/>
        </p:nvSpPr>
        <p:spPr>
          <a:xfrm>
            <a:off x="277898" y="260717"/>
            <a:ext cx="11507353" cy="1659493"/>
          </a:xfrm>
          <a:prstGeom prst="rect">
            <a:avLst/>
          </a:prstGeom>
          <a:noFill/>
        </p:spPr>
        <p:txBody>
          <a:bodyPr wrap="square" rtlCol="0">
            <a:spAutoFit/>
          </a:bodyPr>
          <a:lstStyle/>
          <a:p>
            <a:pPr>
              <a:lnSpc>
                <a:spcPct val="150000"/>
              </a:lnSpc>
            </a:pPr>
            <a:r>
              <a:rPr lang="en-US" sz="3400" b="1" dirty="0" err="1">
                <a:solidFill>
                  <a:schemeClr val="accent3">
                    <a:lumMod val="75000"/>
                  </a:schemeClr>
                </a:solidFill>
              </a:rPr>
              <a:t>Analisi delle dimensioni </a:t>
            </a:r>
            <a:r>
              <a:rPr lang="en-US" sz="3400" b="1" dirty="0">
                <a:solidFill>
                  <a:schemeClr val="accent3">
                    <a:lumMod val="75000"/>
                  </a:schemeClr>
                </a:solidFill>
              </a:rPr>
              <a:t>del mercato - 1/2</a:t>
            </a:r>
            <a:endParaRPr lang="tr-TR" sz="3400" b="1" dirty="0">
              <a:solidFill>
                <a:schemeClr val="accent3">
                  <a:lumMod val="75000"/>
                </a:schemeClr>
              </a:solidFill>
            </a:endParaRPr>
          </a:p>
          <a:p>
            <a:pPr>
              <a:lnSpc>
                <a:spcPct val="150000"/>
              </a:lnSpc>
            </a:pPr>
            <a:r>
              <a:rPr lang="en-US" b="1" dirty="0">
                <a:solidFill>
                  <a:schemeClr val="accent1"/>
                </a:solidFill>
              </a:rPr>
              <a:t>È un approccio per analizzare le dimensioni attuali del mercato e il posto del nostro marchio/prodotto/servizio in questo mercato.</a:t>
            </a:r>
          </a:p>
        </p:txBody>
      </p:sp>
      <p:sp>
        <p:nvSpPr>
          <p:cNvPr id="4" name="Metin kutusu 3">
            <a:extLst>
              <a:ext uri="{FF2B5EF4-FFF2-40B4-BE49-F238E27FC236}">
                <a16:creationId xmlns:a16="http://schemas.microsoft.com/office/drawing/2014/main" id="{93D46D91-9981-AFC8-66AB-070EE7920A54}"/>
              </a:ext>
            </a:extLst>
          </p:cNvPr>
          <p:cNvSpPr txBox="1"/>
          <p:nvPr/>
        </p:nvSpPr>
        <p:spPr>
          <a:xfrm>
            <a:off x="277898" y="2255579"/>
            <a:ext cx="6435403" cy="3139321"/>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u="none" strike="noStrike" dirty="0">
                <a:solidFill>
                  <a:srgbClr val="000000"/>
                </a:solidFill>
                <a:effectLst/>
                <a:latin typeface="Raleway "/>
              </a:rPr>
              <a:t>La quota di </a:t>
            </a:r>
            <a:r>
              <a:rPr lang="en-US" sz="1600" b="0" i="0" u="none" strike="noStrike" dirty="0" err="1">
                <a:solidFill>
                  <a:srgbClr val="000000"/>
                </a:solidFill>
                <a:effectLst/>
                <a:latin typeface="Raleway "/>
              </a:rPr>
              <a:t>mercato </a:t>
            </a:r>
            <a:r>
              <a:rPr lang="en-US" sz="1600" b="0" i="0" u="none" strike="noStrike" dirty="0">
                <a:solidFill>
                  <a:srgbClr val="000000"/>
                </a:solidFill>
                <a:effectLst/>
                <a:latin typeface="Raleway "/>
              </a:rPr>
              <a:t>si riferisce alla percentuale delle vendite totali dell'azienda sul mercato in un determinato periodo di tempo.</a:t>
            </a:r>
          </a:p>
          <a:p>
            <a:pPr algn="just" rtl="0" fontAlgn="base">
              <a:spcBef>
                <a:spcPts val="600"/>
              </a:spcBef>
              <a:spcAft>
                <a:spcPts val="600"/>
              </a:spcAft>
            </a:pPr>
            <a:r>
              <a:rPr lang="en-US" sz="1600" b="0" i="0" u="none" strike="noStrike" dirty="0">
                <a:solidFill>
                  <a:srgbClr val="000000"/>
                </a:solidFill>
                <a:effectLst/>
                <a:latin typeface="Raleway "/>
              </a:rPr>
              <a:t>L'analisi della quota di mercato è l'analisi che determina la posizione del prodotto/servizio e della vostra azienda sul mercato insieme ai concorrenti. La base di questo approccio, che può anche essere definito un'estensione dell'analisi della concorrenza, è la seguente: Quali concorrenti - e quali prodotti/servizi - detengono una quota di mercato? L'analisi di mercato aiuta a valutare la strategia di crescita dell'azienda e lo spazio di mercato del prodotto e del servizio offerto.</a:t>
            </a:r>
            <a:endParaRPr lang="tr-TR" sz="1600" b="0" i="0" u="none" strike="noStrike" dirty="0">
              <a:solidFill>
                <a:srgbClr val="000000"/>
              </a:solidFill>
              <a:effectLst/>
              <a:latin typeface="Raleway "/>
            </a:endParaRPr>
          </a:p>
          <a:p>
            <a:pPr algn="just" rtl="0" fontAlgn="base">
              <a:spcBef>
                <a:spcPts val="600"/>
              </a:spcBef>
              <a:spcAft>
                <a:spcPts val="600"/>
              </a:spcAft>
            </a:pPr>
            <a:endParaRPr lang="tr-TR" dirty="0">
              <a:solidFill>
                <a:srgbClr val="000000"/>
              </a:solidFill>
              <a:latin typeface="Raleway "/>
            </a:endParaRPr>
          </a:p>
        </p:txBody>
      </p:sp>
      <p:sp>
        <p:nvSpPr>
          <p:cNvPr id="7" name="Metin kutusu 6">
            <a:extLst>
              <a:ext uri="{FF2B5EF4-FFF2-40B4-BE49-F238E27FC236}">
                <a16:creationId xmlns:a16="http://schemas.microsoft.com/office/drawing/2014/main" id="{33369A12-A610-F9DF-05AD-7C6446205867}"/>
              </a:ext>
            </a:extLst>
          </p:cNvPr>
          <p:cNvSpPr txBox="1"/>
          <p:nvPr/>
        </p:nvSpPr>
        <p:spPr>
          <a:xfrm>
            <a:off x="277898" y="5131417"/>
            <a:ext cx="6435404" cy="584775"/>
          </a:xfrm>
          <a:prstGeom prst="rect">
            <a:avLst/>
          </a:prstGeom>
          <a:noFill/>
        </p:spPr>
        <p:txBody>
          <a:bodyPr wrap="square">
            <a:spAutoFit/>
          </a:bodyPr>
          <a:lstStyle/>
          <a:p>
            <a:pPr algn="just" rtl="0" fontAlgn="base"/>
            <a:r>
              <a:rPr lang="en-US" sz="1600" b="0" i="0" dirty="0">
                <a:solidFill>
                  <a:srgbClr val="000000"/>
                </a:solidFill>
                <a:effectLst/>
                <a:latin typeface="Raleway "/>
              </a:rPr>
              <a:t>La quota di mercato si calcola dividendo le vendite di un'azienda per le vendite totali del settore in un determinato periodo.</a:t>
            </a:r>
            <a:endParaRPr lang="tr-TR" sz="1600" b="0" i="0" dirty="0">
              <a:solidFill>
                <a:srgbClr val="000000"/>
              </a:solidFill>
              <a:effectLst/>
              <a:latin typeface="Raleway "/>
            </a:endParaRPr>
          </a:p>
        </p:txBody>
      </p:sp>
      <p:sp>
        <p:nvSpPr>
          <p:cNvPr id="9" name="Metin kutusu 8">
            <a:extLst>
              <a:ext uri="{FF2B5EF4-FFF2-40B4-BE49-F238E27FC236}">
                <a16:creationId xmlns:a16="http://schemas.microsoft.com/office/drawing/2014/main" id="{9D4D0B79-229D-30D2-3E25-B24AD480A20A}"/>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5" name="Metin kutusu 4">
            <a:extLst>
              <a:ext uri="{FF2B5EF4-FFF2-40B4-BE49-F238E27FC236}">
                <a16:creationId xmlns:a16="http://schemas.microsoft.com/office/drawing/2014/main" id="{AFD3B326-23E9-E89C-8ACD-63FE801D8006}"/>
              </a:ext>
            </a:extLst>
          </p:cNvPr>
          <p:cNvSpPr txBox="1"/>
          <p:nvPr/>
        </p:nvSpPr>
        <p:spPr>
          <a:xfrm>
            <a:off x="7052703" y="2074783"/>
            <a:ext cx="4861399" cy="2708434"/>
          </a:xfrm>
          <a:prstGeom prst="rect">
            <a:avLst/>
          </a:prstGeom>
          <a:solidFill>
            <a:schemeClr val="bg1">
              <a:lumMod val="60000"/>
              <a:lumOff val="40000"/>
            </a:schemeClr>
          </a:solidFill>
        </p:spPr>
        <p:txBody>
          <a:bodyPr wrap="square" lIns="91440" tIns="45720" rIns="91440" bIns="45720" anchor="t">
            <a:spAutoFit/>
          </a:bodyPr>
          <a:lstStyle/>
          <a:p>
            <a:pPr algn="just" fontAlgn="base">
              <a:spcBef>
                <a:spcPts val="600"/>
              </a:spcBef>
              <a:spcAft>
                <a:spcPts val="600"/>
              </a:spcAft>
            </a:pPr>
            <a:r>
              <a:rPr lang="tr-TR" sz="1600" b="1" dirty="0" err="1">
                <a:solidFill>
                  <a:srgbClr val="000000"/>
                </a:solidFill>
                <a:latin typeface="Raleway "/>
              </a:rPr>
              <a:t>Esercizio </a:t>
            </a:r>
            <a:r>
              <a:rPr lang="tr-TR" sz="1600" b="1" i="0" dirty="0">
                <a:solidFill>
                  <a:srgbClr val="000000"/>
                </a:solidFill>
                <a:effectLst/>
                <a:latin typeface="Raleway "/>
              </a:rPr>
              <a:t>1</a:t>
            </a:r>
            <a:r>
              <a:rPr lang="en-US" sz="1600" b="1" i="0" dirty="0">
                <a:solidFill>
                  <a:srgbClr val="000000"/>
                </a:solidFill>
                <a:effectLst/>
                <a:latin typeface="Raleway "/>
              </a:rPr>
              <a:t>: </a:t>
            </a:r>
          </a:p>
          <a:p>
            <a:pPr algn="just" fontAlgn="base">
              <a:spcBef>
                <a:spcPts val="600"/>
              </a:spcBef>
              <a:spcAft>
                <a:spcPts val="600"/>
              </a:spcAft>
            </a:pPr>
            <a:r>
              <a:rPr lang="en-US" sz="1600" b="0" i="0" dirty="0">
                <a:solidFill>
                  <a:srgbClr val="000000"/>
                </a:solidFill>
                <a:effectLst/>
                <a:latin typeface="Raleway "/>
              </a:rPr>
              <a:t>Sia la quantità totale di deodoranti venduti nel mercato del Paese X, dove ci sono 8 diverse marche di deodoranti, pari a 1.002.458 per l'anno 2024. Dai nostri registri di magazzino, il numero di deodoranti venduti dal nostro marchio è di 134.761 per l'anno 2024. In questo contesto, calcolate la quota di mercato </a:t>
            </a:r>
            <a:r>
              <a:rPr lang="tr-TR" sz="1600" dirty="0" err="1">
                <a:solidFill>
                  <a:srgbClr val="000000"/>
                </a:solidFill>
                <a:latin typeface="Raleway "/>
              </a:rPr>
              <a:t>del </a:t>
            </a:r>
            <a:r>
              <a:rPr lang="en-US" sz="1600" b="0" i="0" dirty="0">
                <a:solidFill>
                  <a:srgbClr val="000000"/>
                </a:solidFill>
                <a:effectLst/>
                <a:latin typeface="Raleway "/>
              </a:rPr>
              <a:t>vostro </a:t>
            </a:r>
            <a:r>
              <a:rPr lang="tr-TR" sz="1600" dirty="0" err="1">
                <a:solidFill>
                  <a:srgbClr val="000000"/>
                </a:solidFill>
                <a:latin typeface="Raleway "/>
              </a:rPr>
              <a:t>modello aziendale </a:t>
            </a:r>
            <a:r>
              <a:rPr lang="en-US" sz="1600" b="0" i="0" dirty="0">
                <a:solidFill>
                  <a:srgbClr val="000000"/>
                </a:solidFill>
                <a:effectLst/>
                <a:latin typeface="Raleway "/>
              </a:rPr>
              <a:t>per l'anno 2024. Quali strategie e come applichereste per aumentare questa quota di mercato? Discutete questa situazione.</a:t>
            </a:r>
          </a:p>
        </p:txBody>
      </p:sp>
      <p:sp>
        <p:nvSpPr>
          <p:cNvPr id="8" name="Metin kutusu 7">
            <a:extLst>
              <a:ext uri="{FF2B5EF4-FFF2-40B4-BE49-F238E27FC236}">
                <a16:creationId xmlns:a16="http://schemas.microsoft.com/office/drawing/2014/main" id="{144CFF56-FB0C-6635-19AA-46DACF248976}"/>
              </a:ext>
            </a:extLst>
          </p:cNvPr>
          <p:cNvSpPr txBox="1"/>
          <p:nvPr/>
        </p:nvSpPr>
        <p:spPr>
          <a:xfrm>
            <a:off x="7052703" y="5137354"/>
            <a:ext cx="4861399"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tr-TR" sz="1600" b="1" dirty="0" err="1">
                <a:solidFill>
                  <a:schemeClr val="accent1"/>
                </a:solidFill>
              </a:rPr>
              <a:t>Quota di </a:t>
            </a:r>
            <a:r>
              <a:rPr lang="tr-TR" sz="1600" b="1" dirty="0">
                <a:solidFill>
                  <a:schemeClr val="accent1"/>
                </a:solidFill>
              </a:rPr>
              <a:t>mercato </a:t>
            </a:r>
            <a:r>
              <a:rPr lang="tr-TR" sz="1600" dirty="0">
                <a:solidFill>
                  <a:schemeClr val="accent1"/>
                </a:solidFill>
              </a:rPr>
              <a:t>= </a:t>
            </a:r>
            <a:r>
              <a:rPr lang="tr-TR" sz="1600" dirty="0" err="1">
                <a:solidFill>
                  <a:schemeClr val="accent1"/>
                </a:solidFill>
              </a:rPr>
              <a:t>Vendite </a:t>
            </a:r>
            <a:r>
              <a:rPr lang="tr-TR" sz="1600" dirty="0">
                <a:solidFill>
                  <a:schemeClr val="accent1"/>
                </a:solidFill>
              </a:rPr>
              <a:t>totali </a:t>
            </a:r>
            <a:r>
              <a:rPr lang="tr-TR" sz="1600" dirty="0" err="1">
                <a:solidFill>
                  <a:schemeClr val="accent1"/>
                </a:solidFill>
              </a:rPr>
              <a:t>dell'azienda </a:t>
            </a:r>
            <a:r>
              <a:rPr lang="tr-TR" sz="1600" dirty="0">
                <a:solidFill>
                  <a:schemeClr val="accent1"/>
                </a:solidFill>
              </a:rPr>
              <a:t>/ </a:t>
            </a:r>
            <a:r>
              <a:rPr lang="tr-TR" sz="1600" dirty="0" err="1">
                <a:solidFill>
                  <a:schemeClr val="accent1"/>
                </a:solidFill>
              </a:rPr>
              <a:t>Vendite </a:t>
            </a:r>
            <a:r>
              <a:rPr lang="tr-TR" sz="1600" dirty="0">
                <a:solidFill>
                  <a:schemeClr val="accent1"/>
                </a:solidFill>
              </a:rPr>
              <a:t>totali </a:t>
            </a:r>
            <a:r>
              <a:rPr lang="tr-TR" sz="1600" dirty="0" err="1">
                <a:solidFill>
                  <a:schemeClr val="accent1"/>
                </a:solidFill>
              </a:rPr>
              <a:t>del settore </a:t>
            </a:r>
            <a:r>
              <a:rPr lang="tr-TR" sz="1600" dirty="0">
                <a:solidFill>
                  <a:schemeClr val="accent1"/>
                </a:solidFill>
              </a:rPr>
              <a:t>* 100</a:t>
            </a:r>
          </a:p>
        </p:txBody>
      </p:sp>
    </p:spTree>
    <p:extLst>
      <p:ext uri="{BB962C8B-B14F-4D97-AF65-F5344CB8AC3E}">
        <p14:creationId xmlns:p14="http://schemas.microsoft.com/office/powerpoint/2010/main" val="15591023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554CF1-53C3-18A0-0BF1-AD7D00FEF700}"/>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649B5E92-BE52-AD1C-DEB8-6AF4F5175264}"/>
              </a:ext>
            </a:extLst>
          </p:cNvPr>
          <p:cNvSpPr txBox="1"/>
          <p:nvPr/>
        </p:nvSpPr>
        <p:spPr>
          <a:xfrm>
            <a:off x="356936" y="1452043"/>
            <a:ext cx="7030454" cy="2862322"/>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u="none" strike="noStrike" dirty="0">
                <a:solidFill>
                  <a:srgbClr val="000000"/>
                </a:solidFill>
                <a:effectLst/>
                <a:latin typeface="Raleway "/>
              </a:rPr>
              <a:t>La penetrazione del mercato è un altro termine importante che a volte viene utilizzato al posto delle dimensioni del mercato e a volte in aggiunta ad esse.</a:t>
            </a:r>
          </a:p>
          <a:p>
            <a:pPr algn="just" rtl="0" fontAlgn="base">
              <a:spcBef>
                <a:spcPts val="600"/>
              </a:spcBef>
              <a:spcAft>
                <a:spcPts val="600"/>
              </a:spcAft>
            </a:pPr>
            <a:r>
              <a:rPr lang="en-US" sz="1600" b="0" i="0" u="none" strike="noStrike" dirty="0">
                <a:solidFill>
                  <a:srgbClr val="000000"/>
                </a:solidFill>
                <a:effectLst/>
                <a:latin typeface="Raleway "/>
              </a:rPr>
              <a:t>La penetrazione del mercato è uno strumento per valutare un settore nel suo complesso e determinare le opportunità per le aziende di aumentare la propria quota di mercato o di generare maggiori ricavi dalle vendite.</a:t>
            </a:r>
            <a:endParaRPr lang="tr-TR" sz="1600" b="0" i="0" u="none" strike="noStrike"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Un'azienda può calcolare il proprio tasso di penetrazione del mercato dividendo il numero di clienti acquisiti per le dimensioni del mercato target. In questo modo, può monitorare la percentuale di successo delle sue precedenti strategie di mercato e migliorare le proprie strategie. Questo è importante anche per sviluppare obiettivi KPI misurabili e trasparenti.</a:t>
            </a:r>
          </a:p>
        </p:txBody>
      </p:sp>
      <p:sp>
        <p:nvSpPr>
          <p:cNvPr id="7" name="Metin kutusu 6">
            <a:extLst>
              <a:ext uri="{FF2B5EF4-FFF2-40B4-BE49-F238E27FC236}">
                <a16:creationId xmlns:a16="http://schemas.microsoft.com/office/drawing/2014/main" id="{CF3D6F83-3B76-8A44-7E0D-D4386D9015E5}"/>
              </a:ext>
            </a:extLst>
          </p:cNvPr>
          <p:cNvSpPr txBox="1"/>
          <p:nvPr/>
        </p:nvSpPr>
        <p:spPr>
          <a:xfrm>
            <a:off x="7876675" y="1428678"/>
            <a:ext cx="3882188" cy="3539430"/>
          </a:xfrm>
          <a:prstGeom prst="rect">
            <a:avLst/>
          </a:prstGeom>
          <a:noFill/>
        </p:spPr>
        <p:txBody>
          <a:bodyPr wrap="square">
            <a:spAutoFit/>
          </a:bodyPr>
          <a:lstStyle/>
          <a:p>
            <a:pPr algn="just" rtl="0" fontAlgn="base">
              <a:spcBef>
                <a:spcPts val="600"/>
              </a:spcBef>
              <a:spcAft>
                <a:spcPts val="600"/>
              </a:spcAft>
            </a:pPr>
            <a:r>
              <a:rPr lang="en-US" sz="1600" b="0" i="0" dirty="0">
                <a:solidFill>
                  <a:srgbClr val="000000"/>
                </a:solidFill>
                <a:effectLst/>
                <a:latin typeface="Raleway "/>
              </a:rPr>
              <a:t>L'aumento della penetrazione del mercato è associato all'aumento dell'acquisizione complessiva di clienti. I canali strategici che possono essere perseguiti per conservare i clienti esistenti e acquisirne di nuovi sono: Implementazione di nuove tecnologie e innovazioni, rafforzamento della strategia di marketing (pubblicità, programmi di fidelizzazione dei clienti, politiche di prezzo-costo, canali di marketing, ecc.), attrazione di dipendenti di talento, creazione di nuove collaborazioni e partnership strategiche</a:t>
            </a:r>
            <a:r>
              <a:rPr lang="sl-SI" sz="1600" b="0" i="0" dirty="0">
                <a:solidFill>
                  <a:srgbClr val="000000"/>
                </a:solidFill>
                <a:effectLst/>
                <a:latin typeface="Raleway "/>
              </a:rPr>
              <a:t>.</a:t>
            </a:r>
            <a:endParaRPr lang="tr-TR" sz="1600" b="0" i="0" dirty="0">
              <a:solidFill>
                <a:srgbClr val="000000"/>
              </a:solidFill>
              <a:effectLst/>
              <a:latin typeface="Raleway "/>
            </a:endParaRPr>
          </a:p>
        </p:txBody>
      </p:sp>
      <p:sp>
        <p:nvSpPr>
          <p:cNvPr id="9" name="Metin kutusu 8">
            <a:extLst>
              <a:ext uri="{FF2B5EF4-FFF2-40B4-BE49-F238E27FC236}">
                <a16:creationId xmlns:a16="http://schemas.microsoft.com/office/drawing/2014/main" id="{9217EC80-CAF2-D848-22E2-F2C347B1E73B}"/>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5" name="Metin kutusu 4">
            <a:extLst>
              <a:ext uri="{FF2B5EF4-FFF2-40B4-BE49-F238E27FC236}">
                <a16:creationId xmlns:a16="http://schemas.microsoft.com/office/drawing/2014/main" id="{3285140F-DB12-547D-BB16-6A47982B1D51}"/>
              </a:ext>
            </a:extLst>
          </p:cNvPr>
          <p:cNvSpPr txBox="1"/>
          <p:nvPr/>
        </p:nvSpPr>
        <p:spPr>
          <a:xfrm>
            <a:off x="7928811" y="5183664"/>
            <a:ext cx="3777915" cy="523220"/>
          </a:xfrm>
          <a:prstGeom prst="rect">
            <a:avLst/>
          </a:prstGeom>
          <a:solidFill>
            <a:schemeClr val="bg1">
              <a:lumMod val="40000"/>
              <a:lumOff val="60000"/>
            </a:schemeClr>
          </a:solidFill>
        </p:spPr>
        <p:style>
          <a:lnRef idx="2">
            <a:schemeClr val="dk1">
              <a:shade val="15000"/>
            </a:schemeClr>
          </a:lnRef>
          <a:fillRef idx="1">
            <a:schemeClr val="dk1"/>
          </a:fillRef>
          <a:effectRef idx="0">
            <a:schemeClr val="dk1"/>
          </a:effectRef>
          <a:fontRef idx="minor">
            <a:schemeClr val="lt1"/>
          </a:fontRef>
        </p:style>
        <p:txBody>
          <a:bodyPr wrap="square" lIns="91440" tIns="45720" rIns="91440" bIns="45720" anchor="t">
            <a:spAutoFit/>
          </a:bodyPr>
          <a:lstStyle/>
          <a:p>
            <a:r>
              <a:rPr lang="en-US" sz="1400" b="0" u="none" strike="noStrike" dirty="0">
                <a:solidFill>
                  <a:srgbClr val="111111"/>
                </a:solidFill>
                <a:effectLst/>
              </a:rPr>
              <a:t>Secondo lei, quali sono le altre strategie per aumentare il </a:t>
            </a:r>
            <a:r>
              <a:rPr lang="tr-TR" sz="1400" b="0" u="none" strike="noStrike" dirty="0">
                <a:solidFill>
                  <a:srgbClr val="111111"/>
                </a:solidFill>
                <a:effectLst/>
              </a:rPr>
              <a:t>tasso di </a:t>
            </a:r>
            <a:r>
              <a:rPr lang="en-US" sz="1400" b="0" u="none" strike="noStrike" dirty="0">
                <a:solidFill>
                  <a:srgbClr val="111111"/>
                </a:solidFill>
                <a:effectLst/>
              </a:rPr>
              <a:t>quota di mercato</a:t>
            </a:r>
            <a:r>
              <a:rPr lang="en-US" sz="1400" b="0" dirty="0">
                <a:solidFill>
                  <a:srgbClr val="000000"/>
                </a:solidFill>
                <a:effectLst/>
              </a:rPr>
              <a:t>?</a:t>
            </a:r>
            <a:endParaRPr lang="tr-TR" sz="1400" dirty="0"/>
          </a:p>
        </p:txBody>
      </p:sp>
      <p:sp>
        <p:nvSpPr>
          <p:cNvPr id="6" name="Metin kutusu 5">
            <a:extLst>
              <a:ext uri="{FF2B5EF4-FFF2-40B4-BE49-F238E27FC236}">
                <a16:creationId xmlns:a16="http://schemas.microsoft.com/office/drawing/2014/main" id="{A3A1CEF2-2C67-FDA2-4BEF-B2802EDE75DA}"/>
              </a:ext>
            </a:extLst>
          </p:cNvPr>
          <p:cNvSpPr txBox="1"/>
          <p:nvPr/>
        </p:nvSpPr>
        <p:spPr>
          <a:xfrm>
            <a:off x="485274" y="5060553"/>
            <a:ext cx="6094378" cy="646331"/>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tr-TR" b="1" dirty="0">
                <a:solidFill>
                  <a:schemeClr val="accent1"/>
                </a:solidFill>
              </a:rPr>
              <a:t>Tasso di </a:t>
            </a:r>
            <a:r>
              <a:rPr lang="tr-TR" b="1" dirty="0" err="1">
                <a:solidFill>
                  <a:schemeClr val="accent1"/>
                </a:solidFill>
              </a:rPr>
              <a:t>penetrazione </a:t>
            </a:r>
            <a:r>
              <a:rPr lang="tr-TR" b="1" dirty="0">
                <a:solidFill>
                  <a:schemeClr val="accent1"/>
                </a:solidFill>
              </a:rPr>
              <a:t>del mercato </a:t>
            </a:r>
            <a:r>
              <a:rPr lang="tr-TR" dirty="0">
                <a:solidFill>
                  <a:schemeClr val="accent1"/>
                </a:solidFill>
              </a:rPr>
              <a:t>= </a:t>
            </a:r>
            <a:r>
              <a:rPr lang="tr-TR" dirty="0" err="1">
                <a:solidFill>
                  <a:schemeClr val="accent1"/>
                </a:solidFill>
              </a:rPr>
              <a:t>Numero </a:t>
            </a:r>
            <a:r>
              <a:rPr lang="tr-TR" dirty="0">
                <a:solidFill>
                  <a:schemeClr val="accent1"/>
                </a:solidFill>
              </a:rPr>
              <a:t>di </a:t>
            </a:r>
            <a:r>
              <a:rPr lang="tr-TR" dirty="0" err="1">
                <a:solidFill>
                  <a:schemeClr val="accent1"/>
                </a:solidFill>
              </a:rPr>
              <a:t>clienti </a:t>
            </a:r>
            <a:r>
              <a:rPr lang="tr-TR" dirty="0">
                <a:solidFill>
                  <a:schemeClr val="accent1"/>
                </a:solidFill>
              </a:rPr>
              <a:t>/ Dimensione del mercato </a:t>
            </a:r>
            <a:r>
              <a:rPr lang="tr-TR" dirty="0" err="1">
                <a:solidFill>
                  <a:schemeClr val="accent1"/>
                </a:solidFill>
              </a:rPr>
              <a:t>target </a:t>
            </a:r>
            <a:r>
              <a:rPr lang="tr-TR" dirty="0">
                <a:solidFill>
                  <a:schemeClr val="accent1"/>
                </a:solidFill>
              </a:rPr>
              <a:t>* 100</a:t>
            </a:r>
          </a:p>
        </p:txBody>
      </p:sp>
      <p:sp>
        <p:nvSpPr>
          <p:cNvPr id="3" name="CasellaDiTesto 1">
            <a:extLst>
              <a:ext uri="{FF2B5EF4-FFF2-40B4-BE49-F238E27FC236}">
                <a16:creationId xmlns:a16="http://schemas.microsoft.com/office/drawing/2014/main" id="{684768FD-A1F9-21F5-A939-AC502885D79C}"/>
              </a:ext>
            </a:extLst>
          </p:cNvPr>
          <p:cNvSpPr txBox="1"/>
          <p:nvPr/>
        </p:nvSpPr>
        <p:spPr>
          <a:xfrm>
            <a:off x="356936" y="289408"/>
            <a:ext cx="11507353" cy="785215"/>
          </a:xfrm>
          <a:prstGeom prst="rect">
            <a:avLst/>
          </a:prstGeom>
          <a:noFill/>
        </p:spPr>
        <p:txBody>
          <a:bodyPr wrap="square" rtlCol="0">
            <a:spAutoFit/>
          </a:bodyPr>
          <a:lstStyle/>
          <a:p>
            <a:pPr>
              <a:lnSpc>
                <a:spcPct val="150000"/>
              </a:lnSpc>
            </a:pPr>
            <a:r>
              <a:rPr lang="en-US" sz="3400" b="1" dirty="0" err="1">
                <a:solidFill>
                  <a:schemeClr val="accent3">
                    <a:lumMod val="75000"/>
                  </a:schemeClr>
                </a:solidFill>
              </a:rPr>
              <a:t>Analisi delle dimensioni del </a:t>
            </a:r>
            <a:r>
              <a:rPr lang="en-US" sz="3400" b="1" dirty="0">
                <a:solidFill>
                  <a:schemeClr val="accent3">
                    <a:lumMod val="75000"/>
                  </a:schemeClr>
                </a:solidFill>
              </a:rPr>
              <a:t>mercato - 2/2</a:t>
            </a:r>
            <a:endParaRPr lang="tr-TR" sz="3400" b="1" dirty="0">
              <a:solidFill>
                <a:schemeClr val="accent3">
                  <a:lumMod val="75000"/>
                </a:schemeClr>
              </a:solidFill>
            </a:endParaRPr>
          </a:p>
        </p:txBody>
      </p:sp>
    </p:spTree>
    <p:extLst>
      <p:ext uri="{BB962C8B-B14F-4D97-AF65-F5344CB8AC3E}">
        <p14:creationId xmlns:p14="http://schemas.microsoft.com/office/powerpoint/2010/main" val="1649537803"/>
      </p:ext>
    </p:extLst>
  </p:cSld>
  <p:clrMapOvr>
    <a:masterClrMapping/>
  </p:clrMapOvr>
  <p:extLst>
    <p:ext uri="{6950BFC3-D8DA-4A85-94F7-54DA5524770B}">
      <p188:commentRel xmlns:p188="http://schemas.microsoft.com/office/powerpoint/2018/8/main" r:id="rId3"/>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283779" y="333041"/>
            <a:ext cx="10083324" cy="833607"/>
          </a:xfrm>
        </p:spPr>
        <p:txBody>
          <a:bodyPr>
            <a:normAutofit/>
          </a:bodyPr>
          <a:lstStyle/>
          <a:p>
            <a:r>
              <a:rPr lang="en-US" sz="3400" dirty="0"/>
              <a:t>Obiettivo </a:t>
            </a:r>
            <a:r>
              <a:rPr lang="sl-SI" sz="3400" dirty="0"/>
              <a:t>di questa unità</a:t>
            </a:r>
            <a:endParaRPr lang="en-US" sz="3400" dirty="0"/>
          </a:p>
        </p:txBody>
      </p:sp>
      <p:sp>
        <p:nvSpPr>
          <p:cNvPr id="5" name="Metin kutusu 4">
            <a:extLst>
              <a:ext uri="{FF2B5EF4-FFF2-40B4-BE49-F238E27FC236}">
                <a16:creationId xmlns:a16="http://schemas.microsoft.com/office/drawing/2014/main" id="{384F233A-4157-73C7-B3C5-3F182615ED08}"/>
              </a:ext>
            </a:extLst>
          </p:cNvPr>
          <p:cNvSpPr txBox="1"/>
          <p:nvPr/>
        </p:nvSpPr>
        <p:spPr>
          <a:xfrm>
            <a:off x="287306" y="1227890"/>
            <a:ext cx="11617387" cy="4542654"/>
          </a:xfrm>
          <a:prstGeom prst="rect">
            <a:avLst/>
          </a:prstGeom>
          <a:noFill/>
        </p:spPr>
        <p:txBody>
          <a:bodyPr wrap="square" lIns="91440" tIns="45720" rIns="91440" bIns="45720" anchor="t">
            <a:spAutoFit/>
          </a:bodyPr>
          <a:lstStyle/>
          <a:p>
            <a:pPr algn="just">
              <a:lnSpc>
                <a:spcPct val="150000"/>
              </a:lnSpc>
              <a:spcBef>
                <a:spcPts val="600"/>
              </a:spcBef>
            </a:pPr>
            <a:r>
              <a:rPr lang="sl-SI" sz="1800" b="1" dirty="0">
                <a:solidFill>
                  <a:srgbClr val="F3B75B"/>
                </a:solidFill>
              </a:rPr>
              <a:t>1. </a:t>
            </a:r>
            <a:r>
              <a:rPr lang="sl-SI" sz="1600" b="1" dirty="0">
                <a:solidFill>
                  <a:srgbClr val="F3B75B"/>
                </a:solidFill>
              </a:rPr>
              <a:t>Obiettivo generale</a:t>
            </a:r>
            <a:r>
              <a:rPr lang="tr-TR" sz="1600" b="1" dirty="0">
                <a:solidFill>
                  <a:schemeClr val="bg1">
                    <a:lumMod val="75000"/>
                  </a:schemeClr>
                </a:solidFill>
              </a:rPr>
              <a:t>: </a:t>
            </a:r>
            <a:endParaRPr lang="it-IT" sz="1600" dirty="0">
              <a:solidFill>
                <a:schemeClr val="bg1">
                  <a:lumMod val="75000"/>
                </a:schemeClr>
              </a:solidFill>
            </a:endParaRPr>
          </a:p>
          <a:p>
            <a:pPr algn="just">
              <a:lnSpc>
                <a:spcPct val="150000"/>
              </a:lnSpc>
              <a:spcBef>
                <a:spcPts val="600"/>
              </a:spcBef>
            </a:pPr>
            <a:r>
              <a:rPr lang="en-US" sz="1600" b="0" i="0" u="none" strike="noStrike" dirty="0">
                <a:solidFill>
                  <a:srgbClr val="000000"/>
                </a:solidFill>
                <a:effectLst/>
              </a:rPr>
              <a:t>Questa </a:t>
            </a:r>
            <a:r>
              <a:rPr lang="en-US" sz="1600" dirty="0">
                <a:solidFill>
                  <a:srgbClr val="000000"/>
                </a:solidFill>
              </a:rPr>
              <a:t>unità </a:t>
            </a:r>
            <a:r>
              <a:rPr lang="tr-TR" sz="1600" b="0" i="0" u="none" strike="noStrike" dirty="0">
                <a:solidFill>
                  <a:srgbClr val="000000"/>
                </a:solidFill>
                <a:effectLst/>
              </a:rPr>
              <a:t>consente </a:t>
            </a:r>
            <a:r>
              <a:rPr lang="tr-TR" sz="1600" i="0" u="none" strike="noStrike" dirty="0">
                <a:solidFill>
                  <a:srgbClr val="000000"/>
                </a:solidFill>
                <a:effectLst/>
              </a:rPr>
              <a:t>di </a:t>
            </a:r>
            <a:r>
              <a:rPr lang="en-US" sz="1600" i="0" u="none" strike="noStrike" dirty="0">
                <a:solidFill>
                  <a:srgbClr val="000000"/>
                </a:solidFill>
                <a:effectLst/>
              </a:rPr>
              <a:t>approfondire la </a:t>
            </a:r>
            <a:r>
              <a:rPr lang="en-US" sz="1600" b="1" i="0" u="none" strike="noStrike" dirty="0">
                <a:solidFill>
                  <a:srgbClr val="000000"/>
                </a:solidFill>
                <a:effectLst/>
              </a:rPr>
              <a:t>gestione del marketing</a:t>
            </a:r>
            <a:r>
              <a:rPr lang="en-US" sz="1600" b="0" i="0" u="none" strike="noStrike" dirty="0">
                <a:solidFill>
                  <a:srgbClr val="000000"/>
                </a:solidFill>
                <a:effectLst/>
              </a:rPr>
              <a:t>, le </a:t>
            </a:r>
            <a:r>
              <a:rPr lang="en-US" sz="1600" b="1" i="0" u="none" strike="noStrike" dirty="0">
                <a:solidFill>
                  <a:srgbClr val="000000"/>
                </a:solidFill>
                <a:effectLst/>
              </a:rPr>
              <a:t>ricerche di mercato e gli approcci innovativi</a:t>
            </a:r>
            <a:r>
              <a:rPr lang="en-US" sz="1600" b="0" i="0" u="none" strike="noStrike" dirty="0">
                <a:solidFill>
                  <a:srgbClr val="000000"/>
                </a:solidFill>
                <a:effectLst/>
              </a:rPr>
              <a:t>. </a:t>
            </a:r>
            <a:r>
              <a:rPr lang="en-US" sz="1600" b="1" dirty="0">
                <a:solidFill>
                  <a:srgbClr val="000000"/>
                </a:solidFill>
              </a:rPr>
              <a:t>Grazie </a:t>
            </a:r>
            <a:r>
              <a:rPr lang="en-US" sz="1600" b="1" i="0" u="none" strike="noStrike" dirty="0">
                <a:solidFill>
                  <a:srgbClr val="000000"/>
                </a:solidFill>
                <a:effectLst/>
              </a:rPr>
              <a:t>a questa unità, sarà più facile gestire le strategie di marketing e capire come sviluppare le competenze essenziali</a:t>
            </a:r>
            <a:r>
              <a:rPr lang="en-US" sz="1600" b="0" i="0" dirty="0">
                <a:solidFill>
                  <a:srgbClr val="000000"/>
                </a:solidFill>
                <a:effectLst/>
              </a:rPr>
              <a:t>.</a:t>
            </a:r>
          </a:p>
          <a:p>
            <a:pPr algn="just">
              <a:lnSpc>
                <a:spcPct val="150000"/>
              </a:lnSpc>
              <a:spcBef>
                <a:spcPts val="600"/>
              </a:spcBef>
            </a:pPr>
            <a:r>
              <a:rPr lang="en-US" sz="1600" dirty="0">
                <a:solidFill>
                  <a:srgbClr val="000000"/>
                </a:solidFill>
                <a:ea typeface="+mn-lt"/>
                <a:cs typeface="+mn-lt"/>
              </a:rPr>
              <a:t>L'unità </a:t>
            </a:r>
            <a:r>
              <a:rPr lang="tr-TR" sz="1600" dirty="0">
                <a:solidFill>
                  <a:srgbClr val="000000"/>
                </a:solidFill>
                <a:ea typeface="+mn-lt"/>
                <a:cs typeface="+mn-lt"/>
              </a:rPr>
              <a:t>inizia </a:t>
            </a:r>
            <a:r>
              <a:rPr lang="en-US" sz="1600" dirty="0">
                <a:solidFill>
                  <a:srgbClr val="000000"/>
                </a:solidFill>
                <a:ea typeface="+mn-lt"/>
                <a:cs typeface="+mn-lt"/>
              </a:rPr>
              <a:t>concentrandosi sul percorso che porta dall'identificazione di un problema allo sviluppo di un prodotto, dove imparerete a riconoscere le esigenze e le opportunità del mercato. Questo vi aiuterà a guidare le vostre </a:t>
            </a:r>
            <a:r>
              <a:rPr lang="en-US" sz="1600" b="1" dirty="0">
                <a:solidFill>
                  <a:srgbClr val="000000"/>
                </a:solidFill>
                <a:ea typeface="+mn-lt"/>
                <a:cs typeface="+mn-lt"/>
              </a:rPr>
              <a:t>strategie di marketing e innovazione.</a:t>
            </a:r>
            <a:r>
              <a:rPr lang="en-US" sz="1600" dirty="0">
                <a:solidFill>
                  <a:srgbClr val="000000"/>
                </a:solidFill>
                <a:ea typeface="+mn-lt"/>
                <a:cs typeface="+mn-lt"/>
              </a:rPr>
              <a:t> L'unità è suddivisa in tre sezioni: </a:t>
            </a:r>
            <a:r>
              <a:rPr lang="en-US" sz="1600" b="1" dirty="0">
                <a:solidFill>
                  <a:srgbClr val="000000"/>
                </a:solidFill>
                <a:ea typeface="+mn-lt"/>
                <a:cs typeface="+mn-lt"/>
              </a:rPr>
              <a:t>Dal problema al prodotto: Ricerca di mercato e identificazione delle opportunità</a:t>
            </a:r>
            <a:r>
              <a:rPr lang="en-US" sz="1600" b="1" dirty="0">
                <a:solidFill>
                  <a:schemeClr val="accent1"/>
                </a:solidFill>
                <a:ea typeface="+mn-lt"/>
                <a:cs typeface="+mn-lt"/>
              </a:rPr>
              <a:t>, </a:t>
            </a:r>
            <a:r>
              <a:rPr lang="en-US" sz="1600" b="1" dirty="0">
                <a:solidFill>
                  <a:schemeClr val="accent1"/>
                </a:solidFill>
              </a:rPr>
              <a:t>La centrale dell'innovazione: Liberare le idee creative </a:t>
            </a:r>
            <a:r>
              <a:rPr lang="en-US" sz="1600" dirty="0">
                <a:solidFill>
                  <a:schemeClr val="accent1"/>
                </a:solidFill>
              </a:rPr>
              <a:t>e </a:t>
            </a:r>
            <a:r>
              <a:rPr lang="en-US" sz="1600" b="1" dirty="0">
                <a:solidFill>
                  <a:schemeClr val="accent1"/>
                </a:solidFill>
              </a:rPr>
              <a:t>Il </a:t>
            </a:r>
            <a:r>
              <a:rPr lang="en-US" sz="1600" b="1" dirty="0" err="1">
                <a:solidFill>
                  <a:schemeClr val="accent1"/>
                </a:solidFill>
              </a:rPr>
              <a:t>marketing </a:t>
            </a:r>
            <a:r>
              <a:rPr lang="en-US" sz="1600" b="1" dirty="0">
                <a:solidFill>
                  <a:schemeClr val="accent1"/>
                </a:solidFill>
              </a:rPr>
              <a:t>mix: </a:t>
            </a:r>
            <a:r>
              <a:rPr lang="en-US" sz="1600" b="1" dirty="0" err="1">
                <a:solidFill>
                  <a:schemeClr val="accent1"/>
                </a:solidFill>
              </a:rPr>
              <a:t>Strumenti </a:t>
            </a:r>
            <a:r>
              <a:rPr lang="en-US" sz="1600" b="1" dirty="0">
                <a:solidFill>
                  <a:schemeClr val="accent1"/>
                </a:solidFill>
              </a:rPr>
              <a:t>per la crescita.</a:t>
            </a:r>
            <a:endParaRPr lang="tr-TR" sz="1600" dirty="0">
              <a:solidFill>
                <a:schemeClr val="accent1"/>
              </a:solidFill>
              <a:ea typeface="+mn-lt"/>
              <a:cs typeface="+mn-lt"/>
            </a:endParaRPr>
          </a:p>
          <a:p>
            <a:pPr algn="just">
              <a:lnSpc>
                <a:spcPct val="150000"/>
              </a:lnSpc>
              <a:spcBef>
                <a:spcPts val="600"/>
              </a:spcBef>
            </a:pPr>
            <a:r>
              <a:rPr lang="sl-SI" sz="1600" b="1" dirty="0">
                <a:solidFill>
                  <a:srgbClr val="F3B75B"/>
                </a:solidFill>
              </a:rPr>
              <a:t>2. Durata dell'unità: </a:t>
            </a:r>
            <a:r>
              <a:rPr lang="sl-SI" sz="1600" dirty="0">
                <a:solidFill>
                  <a:schemeClr val="accent1"/>
                </a:solidFill>
              </a:rPr>
              <a:t>1 settimana</a:t>
            </a:r>
          </a:p>
          <a:p>
            <a:pPr algn="just">
              <a:lnSpc>
                <a:spcPct val="150000"/>
              </a:lnSpc>
              <a:spcBef>
                <a:spcPts val="600"/>
              </a:spcBef>
            </a:pPr>
            <a:r>
              <a:rPr lang="sl-SI" sz="1600" b="1" dirty="0">
                <a:solidFill>
                  <a:srgbClr val="F3B75B"/>
                </a:solidFill>
              </a:rPr>
              <a:t>3. Carico di lavoro stimato</a:t>
            </a:r>
            <a:r>
              <a:rPr lang="sl-SI" sz="1600" dirty="0">
                <a:solidFill>
                  <a:schemeClr val="accent1"/>
                </a:solidFill>
              </a:rPr>
              <a:t>: 7 ore</a:t>
            </a:r>
          </a:p>
          <a:p>
            <a:pPr algn="just">
              <a:lnSpc>
                <a:spcPct val="150000"/>
              </a:lnSpc>
              <a:spcBef>
                <a:spcPts val="600"/>
              </a:spcBef>
            </a:pPr>
            <a:r>
              <a:rPr lang="sl-SI" sz="1600" b="1" dirty="0">
                <a:solidFill>
                  <a:srgbClr val="F3B75B"/>
                </a:solidFill>
              </a:rPr>
              <a:t>4. Metodo di valutazione:  </a:t>
            </a:r>
            <a:r>
              <a:rPr lang="sl-SI" sz="1600" dirty="0">
                <a:solidFill>
                  <a:schemeClr val="accent1"/>
                </a:solidFill>
              </a:rPr>
              <a:t>Quiz </a:t>
            </a:r>
            <a:r>
              <a:rPr lang="sl-SI" sz="1600" dirty="0">
                <a:solidFill>
                  <a:srgbClr val="1D1D1B"/>
                </a:solidFill>
              </a:rPr>
              <a:t>a scelta multipla</a:t>
            </a:r>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B70BA-30AA-8470-C427-FFBC6BFC37EE}"/>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64E9F5F8-CE7E-DAC8-D46B-FB3F7D4B9468}"/>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2" name="Metin kutusu 1">
            <a:extLst>
              <a:ext uri="{FF2B5EF4-FFF2-40B4-BE49-F238E27FC236}">
                <a16:creationId xmlns:a16="http://schemas.microsoft.com/office/drawing/2014/main" id="{2BE3EAB2-4FD2-CC83-033B-769AA19A8C10}"/>
              </a:ext>
            </a:extLst>
          </p:cNvPr>
          <p:cNvSpPr txBox="1"/>
          <p:nvPr/>
        </p:nvSpPr>
        <p:spPr>
          <a:xfrm>
            <a:off x="438064" y="198540"/>
            <a:ext cx="11090768" cy="4001095"/>
          </a:xfrm>
          <a:prstGeom prst="rect">
            <a:avLst/>
          </a:prstGeom>
          <a:noFill/>
        </p:spPr>
        <p:txBody>
          <a:bodyPr wrap="square" lIns="91440" tIns="45720" rIns="91440" bIns="45720" anchor="t">
            <a:spAutoFit/>
          </a:bodyPr>
          <a:lstStyle/>
          <a:p>
            <a:pPr algn="just" fontAlgn="base"/>
            <a:r>
              <a:rPr lang="tr-TR" sz="1600" b="1" dirty="0" err="1">
                <a:solidFill>
                  <a:srgbClr val="000000"/>
                </a:solidFill>
                <a:latin typeface="Raleway "/>
              </a:rPr>
              <a:t>Esercizio </a:t>
            </a:r>
            <a:r>
              <a:rPr lang="tr-TR" sz="1600" b="1" i="0" dirty="0">
                <a:solidFill>
                  <a:srgbClr val="000000"/>
                </a:solidFill>
                <a:effectLst/>
                <a:latin typeface="Raleway "/>
              </a:rPr>
              <a:t>2: </a:t>
            </a:r>
            <a:r>
              <a:rPr lang="en-US" sz="1600" dirty="0">
                <a:solidFill>
                  <a:schemeClr val="accent1"/>
                </a:solidFill>
              </a:rPr>
              <a:t>Prendiamo l'esempio di quattro </a:t>
            </a:r>
            <a:r>
              <a:rPr lang="tr-TR" sz="1600" dirty="0" err="1">
                <a:solidFill>
                  <a:schemeClr val="accent1"/>
                </a:solidFill>
              </a:rPr>
              <a:t>diverse </a:t>
            </a:r>
            <a:r>
              <a:rPr lang="en-US" sz="1600" dirty="0">
                <a:solidFill>
                  <a:schemeClr val="accent1"/>
                </a:solidFill>
              </a:rPr>
              <a:t>aziende </a:t>
            </a:r>
            <a:r>
              <a:rPr lang="en-US" sz="1600" dirty="0" err="1">
                <a:solidFill>
                  <a:schemeClr val="accent1"/>
                </a:solidFill>
              </a:rPr>
              <a:t>automobilistiche </a:t>
            </a:r>
            <a:r>
              <a:rPr lang="en-US" sz="1600" dirty="0">
                <a:solidFill>
                  <a:schemeClr val="accent1"/>
                </a:solidFill>
              </a:rPr>
              <a:t>- Clio, Mini</a:t>
            </a:r>
            <a:r>
              <a:rPr lang="tr-TR" sz="1600" dirty="0">
                <a:solidFill>
                  <a:schemeClr val="accent1"/>
                </a:solidFill>
              </a:rPr>
              <a:t>, </a:t>
            </a:r>
            <a:r>
              <a:rPr lang="en-US" sz="1600" dirty="0">
                <a:solidFill>
                  <a:schemeClr val="accent1"/>
                </a:solidFill>
              </a:rPr>
              <a:t>Dacia e Renault - che formano l'intero settore</a:t>
            </a:r>
            <a:r>
              <a:rPr lang="en-US" sz="1600" b="1" dirty="0">
                <a:solidFill>
                  <a:schemeClr val="accent1"/>
                </a:solidFill>
              </a:rPr>
              <a:t>.</a:t>
            </a:r>
            <a:endParaRPr lang="tr-TR" sz="1600" b="1" dirty="0">
              <a:solidFill>
                <a:schemeClr val="accent1"/>
              </a:solidFill>
            </a:endParaRPr>
          </a:p>
          <a:p>
            <a:pPr algn="just" rtl="0" fontAlgn="base"/>
            <a:br>
              <a:rPr lang="en-US" sz="1600" dirty="0">
                <a:solidFill>
                  <a:schemeClr val="accent1"/>
                </a:solidFill>
              </a:rPr>
            </a:br>
            <a:r>
              <a:rPr lang="en-US" sz="1600" dirty="0">
                <a:solidFill>
                  <a:schemeClr val="accent1"/>
                </a:solidFill>
              </a:rPr>
              <a:t>Nell'anno fiscale 18, le società A, B, C e D hanno registrato un fatturato totale di 55 milioni di dollari, 75 milioni di dollari, 35 milioni di dollari e 65 milioni di dollari rispettivamente. </a:t>
            </a:r>
            <a:endParaRPr lang="tr-TR" sz="1600" dirty="0">
              <a:solidFill>
                <a:schemeClr val="accent1"/>
              </a:solidFill>
            </a:endParaRPr>
          </a:p>
          <a:p>
            <a:pPr algn="just" rtl="0" fontAlgn="base"/>
            <a:endParaRPr lang="tr-TR" sz="1600" dirty="0">
              <a:solidFill>
                <a:schemeClr val="accent1"/>
              </a:solidFill>
            </a:endParaRPr>
          </a:p>
          <a:p>
            <a:pPr algn="just" rtl="0" fontAlgn="base"/>
            <a:r>
              <a:rPr lang="en-US" sz="1600" dirty="0">
                <a:solidFill>
                  <a:schemeClr val="accent1"/>
                </a:solidFill>
              </a:rPr>
              <a:t>Calcoliamo la quota di mercato dell'azienda B sulla base delle informazioni disponibili.</a:t>
            </a:r>
            <a:endParaRPr lang="tr-TR" sz="1600" dirty="0">
              <a:solidFill>
                <a:schemeClr val="accent1"/>
              </a:solidFill>
            </a:endParaRPr>
          </a:p>
          <a:p>
            <a:pPr algn="just" rtl="0" fontAlgn="base"/>
            <a:endParaRPr lang="tr-TR" sz="1600"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algn="just" rtl="0" fontAlgn="base"/>
            <a:endParaRPr lang="tr-TR" dirty="0">
              <a:solidFill>
                <a:schemeClr val="accent1"/>
              </a:solidFill>
            </a:endParaRPr>
          </a:p>
          <a:p>
            <a:pPr rtl="0" fontAlgn="base"/>
            <a:endParaRPr lang="en-US" b="0" i="0" dirty="0">
              <a:solidFill>
                <a:schemeClr val="accent1"/>
              </a:solidFill>
              <a:effectLst/>
              <a:latin typeface="Raleway "/>
            </a:endParaRPr>
          </a:p>
        </p:txBody>
      </p:sp>
      <p:graphicFrame>
        <p:nvGraphicFramePr>
          <p:cNvPr id="3" name="Tablo 2">
            <a:extLst>
              <a:ext uri="{FF2B5EF4-FFF2-40B4-BE49-F238E27FC236}">
                <a16:creationId xmlns:a16="http://schemas.microsoft.com/office/drawing/2014/main" id="{1DA41278-7883-85EF-89D5-50EEEB7FB471}"/>
              </a:ext>
            </a:extLst>
          </p:cNvPr>
          <p:cNvGraphicFramePr>
            <a:graphicFrameLocks noGrp="1"/>
          </p:cNvGraphicFramePr>
          <p:nvPr>
            <p:extLst>
              <p:ext uri="{D42A27DB-BD31-4B8C-83A1-F6EECF244321}">
                <p14:modId xmlns:p14="http://schemas.microsoft.com/office/powerpoint/2010/main" val="3130585870"/>
              </p:ext>
            </p:extLst>
          </p:nvPr>
        </p:nvGraphicFramePr>
        <p:xfrm>
          <a:off x="438064" y="2203311"/>
          <a:ext cx="5927132" cy="1315720"/>
        </p:xfrm>
        <a:graphic>
          <a:graphicData uri="http://schemas.openxmlformats.org/drawingml/2006/table">
            <a:tbl>
              <a:tblPr firstRow="1" bandRow="1">
                <a:tableStyleId>{5C22544A-7EE6-4342-B048-85BDC9FD1C3A}</a:tableStyleId>
              </a:tblPr>
              <a:tblGrid>
                <a:gridCol w="4059421">
                  <a:extLst>
                    <a:ext uri="{9D8B030D-6E8A-4147-A177-3AD203B41FA5}">
                      <a16:colId xmlns:a16="http://schemas.microsoft.com/office/drawing/2014/main" val="1107239545"/>
                    </a:ext>
                  </a:extLst>
                </a:gridCol>
                <a:gridCol w="1867711">
                  <a:extLst>
                    <a:ext uri="{9D8B030D-6E8A-4147-A177-3AD203B41FA5}">
                      <a16:colId xmlns:a16="http://schemas.microsoft.com/office/drawing/2014/main" val="151569678"/>
                    </a:ext>
                  </a:extLst>
                </a:gridCol>
              </a:tblGrid>
              <a:tr h="370840">
                <a:tc>
                  <a:txBody>
                    <a:bodyPr/>
                    <a:lstStyle/>
                    <a:p>
                      <a:r>
                        <a:rPr lang="tr-TR" dirty="0">
                          <a:solidFill>
                            <a:schemeClr val="bg1"/>
                          </a:solidFill>
                        </a:rPr>
                        <a:t>Dettagli</a:t>
                      </a:r>
                    </a:p>
                  </a:txBody>
                  <a:tcPr anchor="ctr"/>
                </a:tc>
                <a:tc>
                  <a:txBody>
                    <a:bodyPr/>
                    <a:lstStyle/>
                    <a:p>
                      <a:r>
                        <a:rPr lang="tr-TR" dirty="0"/>
                        <a:t>Valore (milioni)</a:t>
                      </a:r>
                    </a:p>
                  </a:txBody>
                  <a:tcPr anchor="ctr"/>
                </a:tc>
                <a:extLst>
                  <a:ext uri="{0D108BD9-81ED-4DB2-BD59-A6C34878D82A}">
                    <a16:rowId xmlns:a16="http://schemas.microsoft.com/office/drawing/2014/main" val="3994680878"/>
                  </a:ext>
                </a:extLst>
              </a:tr>
              <a:tr h="370840">
                <a:tc>
                  <a:txBody>
                    <a:bodyPr/>
                    <a:lstStyle/>
                    <a:p>
                      <a:r>
                        <a:rPr lang="en-US" sz="1400" dirty="0">
                          <a:solidFill>
                            <a:schemeClr val="accent1"/>
                          </a:solidFill>
                        </a:rPr>
                        <a:t>Vendite totali della Clio</a:t>
                      </a:r>
                      <a:endParaRPr lang="tr-TR" sz="1400" dirty="0">
                        <a:solidFill>
                          <a:schemeClr val="accent1"/>
                        </a:solidFill>
                      </a:endParaRPr>
                    </a:p>
                    <a:p>
                      <a:r>
                        <a:rPr lang="en-US" sz="1400" dirty="0">
                          <a:solidFill>
                            <a:schemeClr val="accent1"/>
                          </a:solidFill>
                        </a:rPr>
                        <a:t>Vendite totali della Mini Cooper</a:t>
                      </a:r>
                      <a:endParaRPr lang="tr-TR" sz="1400" dirty="0">
                        <a:solidFill>
                          <a:schemeClr val="accent1"/>
                        </a:solidFill>
                      </a:endParaRPr>
                    </a:p>
                    <a:p>
                      <a:r>
                        <a:rPr lang="en-US" sz="1400" dirty="0">
                          <a:solidFill>
                            <a:schemeClr val="accent1"/>
                          </a:solidFill>
                        </a:rPr>
                        <a:t>Vendite totali di Dacia</a:t>
                      </a:r>
                      <a:endParaRPr lang="tr-TR" sz="1400" dirty="0">
                        <a:solidFill>
                          <a:schemeClr val="accent1"/>
                        </a:solidFill>
                      </a:endParaRPr>
                    </a:p>
                    <a:p>
                      <a:r>
                        <a:rPr lang="en-US" sz="1400" dirty="0">
                          <a:solidFill>
                            <a:schemeClr val="accent1"/>
                          </a:solidFill>
                        </a:rPr>
                        <a:t>Vendite totali di Renault</a:t>
                      </a:r>
                      <a:endParaRPr lang="tr-TR" sz="1400" dirty="0">
                        <a:solidFill>
                          <a:schemeClr val="accent1"/>
                        </a:solidFill>
                      </a:endParaRPr>
                    </a:p>
                  </a:txBody>
                  <a:tcPr/>
                </a:tc>
                <a:tc>
                  <a:txBody>
                    <a:bodyPr/>
                    <a:lstStyle/>
                    <a:p>
                      <a:r>
                        <a:rPr lang="tr-TR" sz="1400" dirty="0">
                          <a:solidFill>
                            <a:schemeClr val="accent1"/>
                          </a:solidFill>
                        </a:rPr>
                        <a:t>$50</a:t>
                      </a:r>
                    </a:p>
                    <a:p>
                      <a:r>
                        <a:rPr lang="tr-TR" sz="1400" dirty="0">
                          <a:solidFill>
                            <a:schemeClr val="accent1"/>
                          </a:solidFill>
                        </a:rPr>
                        <a:t>$75</a:t>
                      </a:r>
                    </a:p>
                    <a:p>
                      <a:r>
                        <a:rPr lang="tr-TR" sz="1400" dirty="0">
                          <a:solidFill>
                            <a:schemeClr val="accent1"/>
                          </a:solidFill>
                        </a:rPr>
                        <a:t>$35</a:t>
                      </a:r>
                    </a:p>
                    <a:p>
                      <a:r>
                        <a:rPr lang="tr-TR" sz="1400" dirty="0">
                          <a:solidFill>
                            <a:schemeClr val="accent1"/>
                          </a:solidFill>
                        </a:rPr>
                        <a:t>$65</a:t>
                      </a:r>
                    </a:p>
                  </a:txBody>
                  <a:tcPr/>
                </a:tc>
                <a:extLst>
                  <a:ext uri="{0D108BD9-81ED-4DB2-BD59-A6C34878D82A}">
                    <a16:rowId xmlns:a16="http://schemas.microsoft.com/office/drawing/2014/main" val="3042534393"/>
                  </a:ext>
                </a:extLst>
              </a:tr>
            </a:tbl>
          </a:graphicData>
        </a:graphic>
      </p:graphicFrame>
      <p:sp>
        <p:nvSpPr>
          <p:cNvPr id="4" name="Metin kutusu 1">
            <a:extLst>
              <a:ext uri="{FF2B5EF4-FFF2-40B4-BE49-F238E27FC236}">
                <a16:creationId xmlns:a16="http://schemas.microsoft.com/office/drawing/2014/main" id="{40EFFAD7-E032-4B94-6D3B-8813088C7037}"/>
              </a:ext>
            </a:extLst>
          </p:cNvPr>
          <p:cNvSpPr txBox="1"/>
          <p:nvPr/>
        </p:nvSpPr>
        <p:spPr>
          <a:xfrm>
            <a:off x="1451621" y="3547887"/>
            <a:ext cx="10380715" cy="3385542"/>
          </a:xfrm>
          <a:prstGeom prst="rect">
            <a:avLst/>
          </a:prstGeom>
          <a:solidFill>
            <a:schemeClr val="bg1">
              <a:lumMod val="40000"/>
              <a:lumOff val="60000"/>
            </a:schemeClr>
          </a:solidFill>
        </p:spPr>
        <p:txBody>
          <a:bodyPr wrap="square" lIns="91440" tIns="45720" rIns="91440" bIns="45720" anchor="t">
            <a:spAutoFit/>
          </a:bodyPr>
          <a:lstStyle/>
          <a:p>
            <a:pPr>
              <a:spcBef>
                <a:spcPts val="600"/>
              </a:spcBef>
              <a:spcAft>
                <a:spcPts val="600"/>
              </a:spcAft>
            </a:pPr>
            <a:endParaRPr lang="en-US" sz="800" b="1" dirty="0">
              <a:solidFill>
                <a:schemeClr val="accent1"/>
              </a:solidFill>
              <a:latin typeface="Raleway "/>
            </a:endParaRPr>
          </a:p>
          <a:p>
            <a:pPr>
              <a:spcBef>
                <a:spcPts val="600"/>
              </a:spcBef>
              <a:spcAft>
                <a:spcPts val="600"/>
              </a:spcAft>
            </a:pPr>
            <a:r>
              <a:rPr lang="en-US" sz="1600" b="1" dirty="0">
                <a:solidFill>
                  <a:schemeClr val="accent1"/>
                </a:solidFill>
                <a:latin typeface="Raleway "/>
              </a:rPr>
              <a:t>Quota di mercato della Mini Cooper</a:t>
            </a:r>
          </a:p>
          <a:p>
            <a:pPr>
              <a:spcBef>
                <a:spcPts val="600"/>
              </a:spcBef>
              <a:spcAft>
                <a:spcPts val="600"/>
              </a:spcAft>
            </a:pPr>
            <a:r>
              <a:rPr lang="en-US" sz="1600" b="1" dirty="0">
                <a:solidFill>
                  <a:schemeClr val="accent1"/>
                </a:solidFill>
                <a:latin typeface="Raleway "/>
              </a:rPr>
              <a:t>Le vendite totali del mercato </a:t>
            </a:r>
            <a:r>
              <a:rPr lang="en-US" sz="1600" dirty="0">
                <a:solidFill>
                  <a:schemeClr val="accent1"/>
                </a:solidFill>
                <a:latin typeface="Raleway "/>
              </a:rPr>
              <a:t>sono calcolate con la formula seguente:</a:t>
            </a:r>
            <a:endParaRPr lang="tr-TR" sz="1600" dirty="0">
              <a:solidFill>
                <a:schemeClr val="accent1"/>
              </a:solidFill>
              <a:latin typeface="Raleway "/>
            </a:endParaRPr>
          </a:p>
          <a:p>
            <a:pPr>
              <a:spcBef>
                <a:spcPts val="600"/>
              </a:spcBef>
              <a:spcAft>
                <a:spcPts val="600"/>
              </a:spcAft>
            </a:pPr>
            <a:r>
              <a:rPr lang="en-US" sz="1600" b="1" dirty="0">
                <a:solidFill>
                  <a:schemeClr val="accent1"/>
                </a:solidFill>
                <a:latin typeface="Raleway "/>
              </a:rPr>
              <a:t>Vendite totali del mercato = Vendite totali di Clio + Vendite totali di Mini Cooper + Vendite totali di Dacia + Vendite totali di Renault</a:t>
            </a:r>
            <a:endParaRPr lang="tr-TR" sz="1600" b="1" dirty="0">
              <a:solidFill>
                <a:schemeClr val="accent1"/>
              </a:solidFill>
              <a:latin typeface="Raleway "/>
            </a:endParaRPr>
          </a:p>
          <a:p>
            <a:pPr>
              <a:spcBef>
                <a:spcPts val="600"/>
              </a:spcBef>
              <a:spcAft>
                <a:spcPts val="600"/>
              </a:spcAft>
            </a:pPr>
            <a:r>
              <a:rPr lang="en-US" sz="1600" b="1" dirty="0">
                <a:solidFill>
                  <a:schemeClr val="accent1"/>
                </a:solidFill>
                <a:latin typeface="Raleway "/>
              </a:rPr>
              <a:t>Vendite totali del mercato = </a:t>
            </a:r>
            <a:r>
              <a:rPr lang="en-US" sz="1600" dirty="0">
                <a:solidFill>
                  <a:schemeClr val="accent1"/>
                </a:solidFill>
                <a:latin typeface="Raleway "/>
              </a:rPr>
              <a:t>225 milioni di dollari</a:t>
            </a:r>
          </a:p>
          <a:p>
            <a:pPr rtl="0" fontAlgn="base">
              <a:spcBef>
                <a:spcPts val="600"/>
              </a:spcBef>
              <a:spcAft>
                <a:spcPts val="600"/>
              </a:spcAft>
            </a:pPr>
            <a:r>
              <a:rPr lang="en-US" sz="1600" dirty="0">
                <a:solidFill>
                  <a:schemeClr val="accent1"/>
                </a:solidFill>
                <a:latin typeface="Raleway "/>
              </a:rPr>
              <a:t>La quota di mercato si calcola con la formula seguente:</a:t>
            </a:r>
            <a:br>
              <a:rPr lang="en-US" sz="1600" dirty="0">
                <a:solidFill>
                  <a:schemeClr val="accent1"/>
                </a:solidFill>
                <a:latin typeface="Raleway "/>
              </a:rPr>
            </a:br>
            <a:r>
              <a:rPr lang="en-US" sz="1600" b="1" dirty="0">
                <a:solidFill>
                  <a:schemeClr val="accent1"/>
                </a:solidFill>
                <a:latin typeface="Raleway "/>
              </a:rPr>
              <a:t>Quota di mercato = (Vendite totali dell'azienda / Vendite totali del mercato) × 100</a:t>
            </a:r>
            <a:endParaRPr lang="tr-TR" sz="1600" b="1" dirty="0">
              <a:solidFill>
                <a:schemeClr val="accent1"/>
              </a:solidFill>
              <a:latin typeface="Raleway "/>
            </a:endParaRPr>
          </a:p>
          <a:p>
            <a:pPr fontAlgn="base">
              <a:spcBef>
                <a:spcPts val="600"/>
              </a:spcBef>
              <a:spcAft>
                <a:spcPts val="600"/>
              </a:spcAft>
            </a:pPr>
            <a:r>
              <a:rPr lang="en-US" sz="1600" b="1" dirty="0">
                <a:solidFill>
                  <a:schemeClr val="accent1"/>
                </a:solidFill>
                <a:latin typeface="Raleway "/>
              </a:rPr>
              <a:t>Quota di mercato della Mini Cooper = </a:t>
            </a:r>
            <a:r>
              <a:rPr lang="en-US" sz="1600" dirty="0">
                <a:solidFill>
                  <a:schemeClr val="accent1"/>
                </a:solidFill>
                <a:latin typeface="Raleway "/>
              </a:rPr>
              <a:t>33,33%.</a:t>
            </a:r>
          </a:p>
          <a:p>
            <a:pPr fontAlgn="base">
              <a:spcBef>
                <a:spcPts val="600"/>
              </a:spcBef>
              <a:spcAft>
                <a:spcPts val="600"/>
              </a:spcAft>
            </a:pPr>
            <a:endParaRPr lang="en-US" sz="800" b="0" i="0" dirty="0">
              <a:solidFill>
                <a:schemeClr val="accent1"/>
              </a:solidFill>
              <a:effectLst/>
              <a:latin typeface="Raleway "/>
            </a:endParaRPr>
          </a:p>
        </p:txBody>
      </p:sp>
      <p:pic>
        <p:nvPicPr>
          <p:cNvPr id="7" name="Resim 6">
            <a:extLst>
              <a:ext uri="{FF2B5EF4-FFF2-40B4-BE49-F238E27FC236}">
                <a16:creationId xmlns:a16="http://schemas.microsoft.com/office/drawing/2014/main" id="{5CA82E39-0BE5-854F-7337-89E4CEB3F647}"/>
              </a:ext>
            </a:extLst>
          </p:cNvPr>
          <p:cNvPicPr>
            <a:picLocks noChangeAspect="1"/>
          </p:cNvPicPr>
          <p:nvPr/>
        </p:nvPicPr>
        <p:blipFill>
          <a:blip r:embed="rId3"/>
          <a:stretch>
            <a:fillRect/>
          </a:stretch>
        </p:blipFill>
        <p:spPr>
          <a:xfrm>
            <a:off x="8550107" y="4935302"/>
            <a:ext cx="3282229" cy="1634470"/>
          </a:xfrm>
          <a:prstGeom prst="rect">
            <a:avLst/>
          </a:prstGeom>
          <a:ln>
            <a:noFill/>
          </a:ln>
          <a:effectLst>
            <a:softEdge rad="112500"/>
          </a:effectLst>
        </p:spPr>
      </p:pic>
      <p:sp>
        <p:nvSpPr>
          <p:cNvPr id="5" name="Metin kutusu 5">
            <a:extLst>
              <a:ext uri="{FF2B5EF4-FFF2-40B4-BE49-F238E27FC236}">
                <a16:creationId xmlns:a16="http://schemas.microsoft.com/office/drawing/2014/main" id="{81B8B367-40DB-B4E6-FCD6-2B54A0ADB2C4}"/>
              </a:ext>
            </a:extLst>
          </p:cNvPr>
          <p:cNvSpPr txBox="1"/>
          <p:nvPr/>
        </p:nvSpPr>
        <p:spPr>
          <a:xfrm>
            <a:off x="8550107" y="6536349"/>
            <a:ext cx="3237689" cy="246221"/>
          </a:xfrm>
          <a:prstGeom prst="rect">
            <a:avLst/>
          </a:prstGeom>
          <a:noFill/>
        </p:spPr>
        <p:txBody>
          <a:bodyPr wrap="square" lIns="91440" tIns="45720" rIns="91440" bIns="45720" anchor="t">
            <a:spAutoFit/>
          </a:bodyPr>
          <a:lstStyle/>
          <a:p>
            <a:pPr algn="ctr"/>
            <a:r>
              <a:rPr lang="tr-TR" sz="1000" dirty="0" err="1">
                <a:solidFill>
                  <a:schemeClr val="accent1"/>
                </a:solidFill>
              </a:rPr>
              <a:t>Fonte </a:t>
            </a:r>
            <a:r>
              <a:rPr lang="tr-TR" sz="1000" dirty="0">
                <a:solidFill>
                  <a:schemeClr val="accent1"/>
                </a:solidFill>
              </a:rPr>
              <a:t>dell'immagine: Istockphoto.com</a:t>
            </a:r>
          </a:p>
        </p:txBody>
      </p:sp>
    </p:spTree>
    <p:extLst>
      <p:ext uri="{BB962C8B-B14F-4D97-AF65-F5344CB8AC3E}">
        <p14:creationId xmlns:p14="http://schemas.microsoft.com/office/powerpoint/2010/main" val="1417535687"/>
      </p:ext>
    </p:extLst>
  </p:cSld>
  <p:clrMapOvr>
    <a:masterClrMapping/>
  </p:clrMapOvr>
  <p:extLst>
    <p:ext uri="{6950BFC3-D8DA-4A85-94F7-54DA5524770B}">
      <p188:commentRel xmlns:p188="http://schemas.microsoft.com/office/powerpoint/2018/8/main" r:id="rId2"/>
    </p:ext>
  </p:extLs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C3CD71-0922-5B71-C472-A7F7F8C2E902}"/>
            </a:ext>
          </a:extLst>
        </p:cNvPr>
        <p:cNvGrpSpPr/>
        <p:nvPr/>
      </p:nvGrpSpPr>
      <p:grpSpPr>
        <a:xfrm>
          <a:off x="0" y="0"/>
          <a:ext cx="0" cy="0"/>
          <a:chOff x="0" y="0"/>
          <a:chExt cx="0" cy="0"/>
        </a:xfrm>
      </p:grpSpPr>
      <p:sp>
        <p:nvSpPr>
          <p:cNvPr id="9" name="Metin kutusu 8">
            <a:extLst>
              <a:ext uri="{FF2B5EF4-FFF2-40B4-BE49-F238E27FC236}">
                <a16:creationId xmlns:a16="http://schemas.microsoft.com/office/drawing/2014/main" id="{0643D8DC-08BE-76FF-E648-B9DBB640D81B}"/>
              </a:ext>
            </a:extLst>
          </p:cNvPr>
          <p:cNvSpPr txBox="1"/>
          <p:nvPr/>
        </p:nvSpPr>
        <p:spPr>
          <a:xfrm>
            <a:off x="3048000" y="3244334"/>
            <a:ext cx="6096000" cy="369332"/>
          </a:xfrm>
          <a:prstGeom prst="rect">
            <a:avLst/>
          </a:prstGeom>
          <a:noFill/>
        </p:spPr>
        <p:txBody>
          <a:bodyPr wrap="square">
            <a:spAutoFit/>
          </a:bodyPr>
          <a:lstStyle/>
          <a:p>
            <a:r>
              <a:rPr lang="tr-TR" b="0" i="0">
                <a:solidFill>
                  <a:srgbClr val="000000"/>
                </a:solidFill>
                <a:effectLst/>
                <a:latin typeface="Times New Roman" panose="02020603050405020304" pitchFamily="18" charset="0"/>
              </a:rPr>
              <a:t> </a:t>
            </a:r>
            <a:endParaRPr lang="tr-TR"/>
          </a:p>
        </p:txBody>
      </p:sp>
      <p:sp>
        <p:nvSpPr>
          <p:cNvPr id="4" name="Metin kutusu 3">
            <a:extLst>
              <a:ext uri="{FF2B5EF4-FFF2-40B4-BE49-F238E27FC236}">
                <a16:creationId xmlns:a16="http://schemas.microsoft.com/office/drawing/2014/main" id="{40592994-B10A-0677-615F-40CB0022D90A}"/>
              </a:ext>
            </a:extLst>
          </p:cNvPr>
          <p:cNvSpPr txBox="1"/>
          <p:nvPr/>
        </p:nvSpPr>
        <p:spPr>
          <a:xfrm>
            <a:off x="578580" y="687399"/>
            <a:ext cx="8694218" cy="4862870"/>
          </a:xfrm>
          <a:prstGeom prst="rect">
            <a:avLst/>
          </a:prstGeom>
          <a:solidFill>
            <a:schemeClr val="bg1">
              <a:lumMod val="40000"/>
              <a:lumOff val="60000"/>
            </a:schemeClr>
          </a:solidFill>
        </p:spPr>
        <p:txBody>
          <a:bodyPr wrap="square" lIns="91440" tIns="45720" rIns="91440" bIns="45720" anchor="t">
            <a:spAutoFit/>
          </a:bodyPr>
          <a:lstStyle/>
          <a:p>
            <a:endParaRPr lang="en-US" sz="1400" b="1" i="0" dirty="0">
              <a:solidFill>
                <a:srgbClr val="000000"/>
              </a:solidFill>
              <a:effectLst/>
            </a:endParaRPr>
          </a:p>
          <a:p>
            <a:r>
              <a:rPr lang="tr-TR" sz="1400" b="1" i="0" dirty="0">
                <a:solidFill>
                  <a:srgbClr val="000000"/>
                </a:solidFill>
                <a:effectLst/>
              </a:rPr>
              <a:t>Esercizio 3: </a:t>
            </a:r>
            <a:r>
              <a:rPr lang="tr-TR" sz="1400" b="1" dirty="0">
                <a:solidFill>
                  <a:srgbClr val="000000"/>
                </a:solidFill>
              </a:rPr>
              <a:t>Le </a:t>
            </a:r>
            <a:r>
              <a:rPr lang="en-US" sz="1400" b="1" dirty="0">
                <a:solidFill>
                  <a:schemeClr val="accent1"/>
                </a:solidFill>
              </a:rPr>
              <a:t>vendite globali di detersivi</a:t>
            </a:r>
            <a:br>
              <a:rPr lang="en-US" sz="1400" dirty="0">
                <a:solidFill>
                  <a:schemeClr val="accent1"/>
                </a:solidFill>
              </a:rPr>
            </a:br>
            <a:endParaRPr lang="tr-TR" sz="1400" dirty="0">
              <a:solidFill>
                <a:schemeClr val="accent1"/>
              </a:solidFill>
            </a:endParaRPr>
          </a:p>
          <a:p>
            <a:r>
              <a:rPr lang="en-US" sz="1400" dirty="0">
                <a:solidFill>
                  <a:schemeClr val="accent1"/>
                </a:solidFill>
              </a:rPr>
              <a:t>Nel quarto trimestre del 2018, OMO e Ariel hanno venduto rispettivamente 64,5 e 70,8 milioni di unità. Secondo le fonti, nello stesso periodo il volume totale delle vendite di detersivi dell'intero mercato globale si è attestato a 408,2 milioni di unità. Calcolare la quota di mercato di OMO e Ariel in base al numero di unità vendute.</a:t>
            </a:r>
            <a:r>
              <a:rPr lang="tr-TR" sz="1400" i="0" dirty="0">
                <a:solidFill>
                  <a:schemeClr val="accent1"/>
                </a:solidFill>
                <a:effectLst/>
              </a:rPr>
              <a:t>  </a:t>
            </a:r>
          </a:p>
          <a:p>
            <a:endParaRPr lang="tr-TR" sz="1400" dirty="0">
              <a:solidFill>
                <a:schemeClr val="accent1"/>
              </a:solidFill>
            </a:endParaRPr>
          </a:p>
          <a:p>
            <a:r>
              <a:rPr lang="en-US" sz="1400" b="1" dirty="0">
                <a:solidFill>
                  <a:schemeClr val="accent1"/>
                </a:solidFill>
              </a:rPr>
              <a:t>Quota di mercato di OMO</a:t>
            </a:r>
          </a:p>
          <a:p>
            <a:r>
              <a:rPr lang="en-US" sz="1400" dirty="0">
                <a:solidFill>
                  <a:schemeClr val="accent1"/>
                </a:solidFill>
              </a:rPr>
              <a:t>La quota di mercato viene calcolata con la formula riportata di seguito:</a:t>
            </a:r>
            <a:endParaRPr lang="tr-TR" sz="1400" dirty="0">
              <a:solidFill>
                <a:schemeClr val="accent1"/>
              </a:solidFill>
            </a:endParaRPr>
          </a:p>
          <a:p>
            <a:br>
              <a:rPr lang="en-US" sz="1400" b="1" dirty="0">
                <a:solidFill>
                  <a:schemeClr val="accent1"/>
                </a:solidFill>
              </a:rPr>
            </a:br>
            <a:r>
              <a:rPr lang="en-US" sz="1400" b="1" dirty="0">
                <a:solidFill>
                  <a:schemeClr val="accent1"/>
                </a:solidFill>
              </a:rPr>
              <a:t>Quota di mercato = (Numero totale di unità vendute dall'azienda / Numero totale di unità vendute sul mercato) × 100</a:t>
            </a:r>
          </a:p>
          <a:p>
            <a:r>
              <a:rPr lang="en-US" sz="1400" b="1" dirty="0">
                <a:solidFill>
                  <a:schemeClr val="accent1"/>
                </a:solidFill>
              </a:rPr>
              <a:t>Quota di mercato = 15,3%</a:t>
            </a:r>
            <a:endParaRPr lang="tr-TR" sz="1400" b="1" dirty="0">
              <a:solidFill>
                <a:schemeClr val="accent1"/>
              </a:solidFill>
            </a:endParaRPr>
          </a:p>
          <a:p>
            <a:endParaRPr lang="tr-TR" sz="1400" b="1" dirty="0">
              <a:solidFill>
                <a:schemeClr val="accent1"/>
              </a:solidFill>
            </a:endParaRPr>
          </a:p>
          <a:p>
            <a:r>
              <a:rPr lang="en-US" sz="1400" b="1" dirty="0">
                <a:solidFill>
                  <a:schemeClr val="accent1"/>
                </a:solidFill>
              </a:rPr>
              <a:t>Quota di mercato di Ariel</a:t>
            </a:r>
          </a:p>
          <a:p>
            <a:r>
              <a:rPr lang="en-US" sz="1400" dirty="0">
                <a:solidFill>
                  <a:schemeClr val="accent1"/>
                </a:solidFill>
              </a:rPr>
              <a:t>La quota di mercato viene calcolata con la formula riportata di seguito:</a:t>
            </a:r>
            <a:endParaRPr lang="tr-TR" sz="1400" dirty="0">
              <a:solidFill>
                <a:schemeClr val="accent1"/>
              </a:solidFill>
            </a:endParaRPr>
          </a:p>
          <a:p>
            <a:br>
              <a:rPr lang="en-US" sz="1400" b="1" dirty="0">
                <a:solidFill>
                  <a:schemeClr val="accent1"/>
                </a:solidFill>
              </a:rPr>
            </a:br>
            <a:r>
              <a:rPr lang="en-US" sz="1400" b="1" dirty="0">
                <a:solidFill>
                  <a:schemeClr val="accent1"/>
                </a:solidFill>
              </a:rPr>
              <a:t>Quota di mercato = (Numero totale di unità vendute dall'azienda / Numero totale di unità vendute sul mercato) × 100</a:t>
            </a:r>
          </a:p>
          <a:p>
            <a:r>
              <a:rPr lang="en-US" sz="1400" b="1" dirty="0">
                <a:solidFill>
                  <a:schemeClr val="accent1"/>
                </a:solidFill>
              </a:rPr>
              <a:t>Quota di mercato = 17,6%</a:t>
            </a:r>
          </a:p>
          <a:p>
            <a:endParaRPr lang="en-US" sz="1400" b="1" dirty="0">
              <a:solidFill>
                <a:schemeClr val="accent1"/>
              </a:solidFill>
            </a:endParaRPr>
          </a:p>
          <a:p>
            <a:endParaRPr lang="tr-TR" sz="1600" dirty="0">
              <a:solidFill>
                <a:schemeClr val="accent1"/>
              </a:solidFill>
            </a:endParaRPr>
          </a:p>
        </p:txBody>
      </p:sp>
      <p:pic>
        <p:nvPicPr>
          <p:cNvPr id="6" name="Resim 5">
            <a:extLst>
              <a:ext uri="{FF2B5EF4-FFF2-40B4-BE49-F238E27FC236}">
                <a16:creationId xmlns:a16="http://schemas.microsoft.com/office/drawing/2014/main" id="{41A37D90-DB02-CEB7-9489-31F00070C003}"/>
              </a:ext>
            </a:extLst>
          </p:cNvPr>
          <p:cNvPicPr>
            <a:picLocks noChangeAspect="1"/>
          </p:cNvPicPr>
          <p:nvPr/>
        </p:nvPicPr>
        <p:blipFill>
          <a:blip r:embed="rId3"/>
          <a:stretch>
            <a:fillRect/>
          </a:stretch>
        </p:blipFill>
        <p:spPr>
          <a:xfrm>
            <a:off x="9272797" y="3549957"/>
            <a:ext cx="2246967" cy="1846598"/>
          </a:xfrm>
          <a:prstGeom prst="rect">
            <a:avLst/>
          </a:prstGeom>
          <a:ln>
            <a:noFill/>
          </a:ln>
          <a:effectLst>
            <a:softEdge rad="112500"/>
          </a:effectLst>
        </p:spPr>
      </p:pic>
      <p:sp>
        <p:nvSpPr>
          <p:cNvPr id="8" name="Metin kutusu 7">
            <a:extLst>
              <a:ext uri="{FF2B5EF4-FFF2-40B4-BE49-F238E27FC236}">
                <a16:creationId xmlns:a16="http://schemas.microsoft.com/office/drawing/2014/main" id="{FEA61E85-1B7A-C029-DF28-BFC1C401AD3E}"/>
              </a:ext>
            </a:extLst>
          </p:cNvPr>
          <p:cNvSpPr txBox="1"/>
          <p:nvPr/>
        </p:nvSpPr>
        <p:spPr>
          <a:xfrm>
            <a:off x="8510329" y="5150333"/>
            <a:ext cx="3771901" cy="492443"/>
          </a:xfrm>
          <a:prstGeom prst="rect">
            <a:avLst/>
          </a:prstGeom>
          <a:noFill/>
        </p:spPr>
        <p:txBody>
          <a:bodyPr wrap="square" lIns="91440" tIns="45720" rIns="91440" bIns="45720" anchor="t">
            <a:spAutoFit/>
          </a:bodyPr>
          <a:lstStyle/>
          <a:p>
            <a:pPr algn="ctr"/>
            <a:r>
              <a:rPr lang="tr-TR" sz="1400" dirty="0">
                <a:solidFill>
                  <a:schemeClr val="accent1"/>
                </a:solidFill>
              </a:rPr>
              <a:t>  </a:t>
            </a:r>
          </a:p>
          <a:p>
            <a:pPr algn="ctr"/>
            <a:r>
              <a:rPr lang="tr-TR" sz="1200" dirty="0" err="1">
                <a:solidFill>
                  <a:schemeClr val="accent1"/>
                </a:solidFill>
              </a:rPr>
              <a:t>Fonte </a:t>
            </a:r>
            <a:r>
              <a:rPr lang="tr-TR" sz="1200" dirty="0">
                <a:solidFill>
                  <a:schemeClr val="accent1"/>
                </a:solidFill>
              </a:rPr>
              <a:t>dell'immagine: Istockphoto.com</a:t>
            </a:r>
          </a:p>
        </p:txBody>
      </p:sp>
    </p:spTree>
    <p:extLst>
      <p:ext uri="{BB962C8B-B14F-4D97-AF65-F5344CB8AC3E}">
        <p14:creationId xmlns:p14="http://schemas.microsoft.com/office/powerpoint/2010/main" val="3470927030"/>
      </p:ext>
    </p:extLst>
  </p:cSld>
  <p:clrMapOvr>
    <a:masterClrMapping/>
  </p:clrMapOvr>
  <p:extLst>
    <p:ext uri="{6950BFC3-D8DA-4A85-94F7-54DA5524770B}">
      <p188:commentRel xmlns:p188="http://schemas.microsoft.com/office/powerpoint/2018/8/main" r:id="rId2"/>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038A02-9CFA-BC58-585E-A826F3BC382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B5AAB96A-240C-01DB-4495-B384C7512DFA}"/>
              </a:ext>
            </a:extLst>
          </p:cNvPr>
          <p:cNvSpPr txBox="1"/>
          <p:nvPr/>
        </p:nvSpPr>
        <p:spPr>
          <a:xfrm>
            <a:off x="356935" y="136593"/>
            <a:ext cx="11741570" cy="1243995"/>
          </a:xfrm>
          <a:prstGeom prst="rect">
            <a:avLst/>
          </a:prstGeom>
          <a:noFill/>
        </p:spPr>
        <p:txBody>
          <a:bodyPr wrap="square" lIns="91440" tIns="45720" rIns="91440" bIns="45720" rtlCol="0" anchor="t">
            <a:spAutoFit/>
          </a:bodyPr>
          <a:lstStyle/>
          <a:p>
            <a:pPr>
              <a:lnSpc>
                <a:spcPct val="150000"/>
              </a:lnSpc>
            </a:pPr>
            <a:r>
              <a:rPr lang="en-US" sz="3400" b="1" dirty="0" err="1">
                <a:solidFill>
                  <a:schemeClr val="accent3">
                    <a:lumMod val="76000"/>
                  </a:schemeClr>
                </a:solidFill>
              </a:rPr>
              <a:t>Analisi del pubblico di </a:t>
            </a:r>
            <a:r>
              <a:rPr lang="en-US" sz="3400" b="1" dirty="0">
                <a:solidFill>
                  <a:schemeClr val="accent3">
                    <a:lumMod val="76000"/>
                  </a:schemeClr>
                </a:solidFill>
              </a:rPr>
              <a:t>riferimento</a:t>
            </a:r>
            <a:endParaRPr lang="tr-TR" sz="3400" b="1" dirty="0">
              <a:solidFill>
                <a:schemeClr val="accent3">
                  <a:lumMod val="76000"/>
                </a:schemeClr>
              </a:solidFill>
            </a:endParaRPr>
          </a:p>
          <a:p>
            <a:pPr>
              <a:lnSpc>
                <a:spcPct val="150000"/>
              </a:lnSpc>
            </a:pPr>
            <a:r>
              <a:rPr lang="en-US" b="1" dirty="0">
                <a:solidFill>
                  <a:schemeClr val="bg1"/>
                </a:solidFill>
              </a:rPr>
              <a:t>Analizzare i consumatori e le loro aspettative in continua evoluzione</a:t>
            </a:r>
            <a:endParaRPr lang="en-US" sz="2800" b="1" dirty="0">
              <a:solidFill>
                <a:schemeClr val="bg1"/>
              </a:solidFill>
            </a:endParaRPr>
          </a:p>
        </p:txBody>
      </p:sp>
      <p:sp>
        <p:nvSpPr>
          <p:cNvPr id="4" name="Metin kutusu 3">
            <a:extLst>
              <a:ext uri="{FF2B5EF4-FFF2-40B4-BE49-F238E27FC236}">
                <a16:creationId xmlns:a16="http://schemas.microsoft.com/office/drawing/2014/main" id="{D3594BA5-C259-5DBE-C80E-D774C64BBBE9}"/>
              </a:ext>
            </a:extLst>
          </p:cNvPr>
          <p:cNvSpPr txBox="1"/>
          <p:nvPr/>
        </p:nvSpPr>
        <p:spPr>
          <a:xfrm>
            <a:off x="356935" y="1462875"/>
            <a:ext cx="11353801" cy="1077218"/>
          </a:xfrm>
          <a:prstGeom prst="rect">
            <a:avLst/>
          </a:prstGeom>
          <a:noFill/>
        </p:spPr>
        <p:txBody>
          <a:bodyPr wrap="square" lIns="91440" tIns="45720" rIns="91440" bIns="45720" anchor="t">
            <a:spAutoFit/>
          </a:bodyPr>
          <a:lstStyle/>
          <a:p>
            <a:pPr algn="just" rtl="0" fontAlgn="base"/>
            <a:r>
              <a:rPr lang="en-US" sz="1600" i="0" u="none" strike="noStrike" dirty="0">
                <a:solidFill>
                  <a:srgbClr val="000000"/>
                </a:solidFill>
                <a:effectLst/>
                <a:latin typeface="Raleway "/>
              </a:rPr>
              <a:t>L'analisi dei </a:t>
            </a:r>
            <a:r>
              <a:rPr lang="en-US" sz="1600" b="0" i="0" u="none" strike="noStrike" dirty="0">
                <a:solidFill>
                  <a:srgbClr val="000000"/>
                </a:solidFill>
                <a:effectLst/>
                <a:latin typeface="Raleway "/>
              </a:rPr>
              <a:t>gruppi target viene utilizzata per dividere il mercato in segmenti. Lo scopo della segmentazione del mercato è quello di creare gruppi più mirati, dividendo i segmenti di consumatori in base a diverse caratteristiche demografiche. In termini di prodotto, prezzi, pubblicità e ubicazione, ciò consente all'azienda di stabilire dove, a chi, a quale prezzo e attraverso quale canale di comunicazione </a:t>
            </a:r>
            <a:r>
              <a:rPr lang="tr-TR" sz="1600" b="0" i="0" u="none" strike="noStrike" dirty="0">
                <a:solidFill>
                  <a:srgbClr val="000000"/>
                </a:solidFill>
                <a:effectLst/>
                <a:latin typeface="Raleway "/>
              </a:rPr>
              <a:t>rivolgersi. </a:t>
            </a:r>
            <a:endParaRPr lang="en-US" sz="1600" b="0" i="0" dirty="0">
              <a:solidFill>
                <a:srgbClr val="000000"/>
              </a:solidFill>
              <a:effectLst/>
              <a:highlight>
                <a:srgbClr val="FFFF00"/>
              </a:highlight>
              <a:latin typeface="Raleway "/>
            </a:endParaRPr>
          </a:p>
        </p:txBody>
      </p:sp>
      <p:sp>
        <p:nvSpPr>
          <p:cNvPr id="7" name="Metin kutusu 6">
            <a:extLst>
              <a:ext uri="{FF2B5EF4-FFF2-40B4-BE49-F238E27FC236}">
                <a16:creationId xmlns:a16="http://schemas.microsoft.com/office/drawing/2014/main" id="{7F4BF872-0BD9-20A6-5E83-47E9EE8644B7}"/>
              </a:ext>
            </a:extLst>
          </p:cNvPr>
          <p:cNvSpPr txBox="1"/>
          <p:nvPr/>
        </p:nvSpPr>
        <p:spPr>
          <a:xfrm>
            <a:off x="356935" y="2532804"/>
            <a:ext cx="11353800" cy="3570208"/>
          </a:xfrm>
          <a:prstGeom prst="rect">
            <a:avLst/>
          </a:prstGeom>
          <a:noFill/>
        </p:spPr>
        <p:txBody>
          <a:bodyPr wrap="square">
            <a:spAutoFit/>
          </a:bodyPr>
          <a:lstStyle/>
          <a:p>
            <a:pPr marL="285750" indent="-285750" algn="just" rtl="0" fontAlgn="base">
              <a:spcBef>
                <a:spcPts val="600"/>
              </a:spcBef>
              <a:spcAft>
                <a:spcPts val="600"/>
              </a:spcAft>
              <a:buFont typeface="Wingdings" panose="05000000000000000000" pitchFamily="2" charset="2"/>
              <a:buChar char="ü"/>
            </a:pPr>
            <a:r>
              <a:rPr lang="en-US" sz="1600" b="1" i="0" dirty="0">
                <a:solidFill>
                  <a:srgbClr val="000000"/>
                </a:solidFill>
                <a:effectLst/>
                <a:latin typeface="Raleway "/>
              </a:rPr>
              <a:t>Definite l'obiettivo della vostra analisi:</a:t>
            </a:r>
            <a:r>
              <a:rPr lang="en-US" sz="1600" b="0" i="0" dirty="0">
                <a:solidFill>
                  <a:srgbClr val="000000"/>
                </a:solidFill>
                <a:effectLst/>
                <a:latin typeface="Raleway "/>
              </a:rPr>
              <a:t> Definire chiaramente l'obiettivo che si vuole raggiungere.</a:t>
            </a:r>
          </a:p>
          <a:p>
            <a:pPr marL="285750" indent="-285750" algn="just" rtl="0" fontAlgn="base">
              <a:spcBef>
                <a:spcPts val="600"/>
              </a:spcBef>
              <a:spcAft>
                <a:spcPts val="600"/>
              </a:spcAft>
              <a:buFont typeface="Wingdings" panose="05000000000000000000" pitchFamily="2" charset="2"/>
              <a:buChar char="ü"/>
            </a:pPr>
            <a:r>
              <a:rPr lang="en-US" sz="1600" b="0" i="0" dirty="0">
                <a:solidFill>
                  <a:srgbClr val="000000"/>
                </a:solidFill>
                <a:effectLst/>
                <a:latin typeface="Raleway "/>
              </a:rPr>
              <a:t>Identificare il pubblico di riferimento: A chi vogliamo rispondere con il nostro prodotto o servizio?</a:t>
            </a:r>
          </a:p>
          <a:p>
            <a:pPr marL="285750" indent="-285750" algn="just" rtl="0" fontAlgn="base">
              <a:spcBef>
                <a:spcPts val="600"/>
              </a:spcBef>
              <a:spcAft>
                <a:spcPts val="600"/>
              </a:spcAft>
              <a:buFont typeface="Wingdings" panose="05000000000000000000" pitchFamily="2" charset="2"/>
              <a:buChar char="ü"/>
            </a:pPr>
            <a:r>
              <a:rPr lang="en-US" sz="1600" b="1" i="0" dirty="0">
                <a:solidFill>
                  <a:srgbClr val="000000"/>
                </a:solidFill>
                <a:effectLst/>
                <a:latin typeface="Raleway "/>
              </a:rPr>
              <a:t>Raccogliere dati: </a:t>
            </a:r>
            <a:r>
              <a:rPr lang="en-US" sz="1600" b="0" i="0" dirty="0">
                <a:solidFill>
                  <a:srgbClr val="000000"/>
                </a:solidFill>
                <a:effectLst/>
                <a:latin typeface="Raleway "/>
              </a:rPr>
              <a:t>Raccogliere informazioni sugli atteggiamenti, i comportamenti e le tendenze del pubblico target da diverse fonti, come ricerche di mercato, dati sui clienti, analisi dei social media e sondaggi online. Chi sono e come vivono?</a:t>
            </a:r>
          </a:p>
          <a:p>
            <a:pPr marL="285750" indent="-285750" algn="just" rtl="0" fontAlgn="base">
              <a:spcBef>
                <a:spcPts val="600"/>
              </a:spcBef>
              <a:spcAft>
                <a:spcPts val="600"/>
              </a:spcAft>
              <a:buFont typeface="Wingdings" panose="05000000000000000000" pitchFamily="2" charset="2"/>
              <a:buChar char="ü"/>
            </a:pPr>
            <a:r>
              <a:rPr lang="en-US" sz="1600" b="1" i="0" dirty="0">
                <a:solidFill>
                  <a:srgbClr val="000000"/>
                </a:solidFill>
                <a:effectLst/>
                <a:latin typeface="Raleway "/>
              </a:rPr>
              <a:t>Analizzare i dati: </a:t>
            </a:r>
            <a:r>
              <a:rPr lang="en-US" sz="1600" b="0" i="0" dirty="0">
                <a:solidFill>
                  <a:srgbClr val="000000"/>
                </a:solidFill>
                <a:effectLst/>
                <a:latin typeface="Raleway "/>
              </a:rPr>
              <a:t>Analizzare i dati raccolti con metodi qualitativi e quantitativi, facendo attenzione a fornire "intuizioni", non solo risposte.</a:t>
            </a:r>
          </a:p>
          <a:p>
            <a:pPr marL="285750" indent="-285750" algn="just" rtl="0" fontAlgn="base">
              <a:spcBef>
                <a:spcPts val="600"/>
              </a:spcBef>
              <a:spcAft>
                <a:spcPts val="600"/>
              </a:spcAft>
              <a:buFont typeface="Wingdings" panose="05000000000000000000" pitchFamily="2" charset="2"/>
              <a:buChar char="ü"/>
            </a:pPr>
            <a:r>
              <a:rPr lang="en-US" sz="1600" b="1" i="0" dirty="0">
                <a:solidFill>
                  <a:srgbClr val="000000"/>
                </a:solidFill>
                <a:effectLst/>
                <a:latin typeface="Raleway "/>
              </a:rPr>
              <a:t>Creare profili del pubblico target: </a:t>
            </a:r>
            <a:r>
              <a:rPr lang="en-US" sz="1600" b="0" i="0" dirty="0">
                <a:solidFill>
                  <a:srgbClr val="000000"/>
                </a:solidFill>
                <a:effectLst/>
                <a:latin typeface="Raleway "/>
              </a:rPr>
              <a:t>Creare profili utilizzando i dati demografici, il livello di reddito, le attitudini, i valori, gli interessi, </a:t>
            </a:r>
            <a:r>
              <a:rPr lang="en-US" sz="1600" b="0" i="0" dirty="0" err="1">
                <a:solidFill>
                  <a:srgbClr val="000000"/>
                </a:solidFill>
                <a:effectLst/>
                <a:latin typeface="Raleway "/>
              </a:rPr>
              <a:t>ecc. </a:t>
            </a:r>
            <a:r>
              <a:rPr lang="en-US" sz="1600" b="0" i="0" dirty="0">
                <a:solidFill>
                  <a:srgbClr val="000000"/>
                </a:solidFill>
                <a:effectLst/>
                <a:latin typeface="Raleway "/>
              </a:rPr>
              <a:t>del pubblico.</a:t>
            </a:r>
          </a:p>
          <a:p>
            <a:pPr marL="285750" indent="-285750" algn="just" rtl="0" fontAlgn="base">
              <a:spcBef>
                <a:spcPts val="600"/>
              </a:spcBef>
              <a:spcAft>
                <a:spcPts val="600"/>
              </a:spcAft>
              <a:buFont typeface="Wingdings" panose="05000000000000000000" pitchFamily="2" charset="2"/>
              <a:buChar char="ü"/>
            </a:pPr>
            <a:r>
              <a:rPr lang="en-US" sz="1600" b="1" dirty="0">
                <a:solidFill>
                  <a:srgbClr val="000000"/>
                </a:solidFill>
                <a:effectLst/>
                <a:latin typeface="Raleway "/>
              </a:rPr>
              <a:t>Sviluppare una strategia</a:t>
            </a:r>
            <a:r>
              <a:rPr lang="en-US" sz="1600" b="0" i="0" dirty="0">
                <a:solidFill>
                  <a:srgbClr val="000000"/>
                </a:solidFill>
                <a:effectLst/>
                <a:latin typeface="Raleway "/>
              </a:rPr>
              <a:t>: Sviluppare la strategia di comunicazione e promozione più efficace per ogni profilo (pubblicità, politiche di prezzo e promozione, ecc.).</a:t>
            </a:r>
            <a:endParaRPr lang="tr-TR" sz="1600" b="0" i="0" dirty="0">
              <a:solidFill>
                <a:srgbClr val="000000"/>
              </a:solidFill>
              <a:effectLst/>
              <a:latin typeface="Raleway "/>
            </a:endParaRPr>
          </a:p>
        </p:txBody>
      </p:sp>
    </p:spTree>
    <p:extLst>
      <p:ext uri="{BB962C8B-B14F-4D97-AF65-F5344CB8AC3E}">
        <p14:creationId xmlns:p14="http://schemas.microsoft.com/office/powerpoint/2010/main" val="145785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A4D65-6094-A909-4689-27FB8C44E5B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60D435C0-30FB-D64A-F217-61A19C0D14EA}"/>
              </a:ext>
            </a:extLst>
          </p:cNvPr>
          <p:cNvSpPr txBox="1"/>
          <p:nvPr/>
        </p:nvSpPr>
        <p:spPr>
          <a:xfrm>
            <a:off x="356935" y="461682"/>
            <a:ext cx="11741570" cy="499945"/>
          </a:xfrm>
          <a:prstGeom prst="rect">
            <a:avLst/>
          </a:prstGeom>
          <a:noFill/>
        </p:spPr>
        <p:txBody>
          <a:bodyPr wrap="square" rtlCol="0">
            <a:spAutoFit/>
          </a:bodyPr>
          <a:lstStyle/>
          <a:p>
            <a:pPr>
              <a:lnSpc>
                <a:spcPct val="150000"/>
              </a:lnSpc>
            </a:pPr>
            <a:r>
              <a:rPr lang="en-US" sz="2000" b="1" dirty="0">
                <a:solidFill>
                  <a:schemeClr val="bg1"/>
                </a:solidFill>
              </a:rPr>
              <a:t>Un </a:t>
            </a:r>
            <a:r>
              <a:rPr lang="en-US" sz="2000" b="1" dirty="0" err="1">
                <a:solidFill>
                  <a:schemeClr val="bg1"/>
                </a:solidFill>
              </a:rPr>
              <a:t>esempio </a:t>
            </a:r>
            <a:r>
              <a:rPr lang="en-US" sz="2000" b="1" dirty="0">
                <a:solidFill>
                  <a:schemeClr val="bg1"/>
                </a:solidFill>
              </a:rPr>
              <a:t>di </a:t>
            </a:r>
            <a:r>
              <a:rPr lang="en-US" sz="2000" b="1" dirty="0" err="1">
                <a:solidFill>
                  <a:schemeClr val="bg1"/>
                </a:solidFill>
              </a:rPr>
              <a:t>profilazione basata </a:t>
            </a:r>
            <a:r>
              <a:rPr lang="en-US" sz="2000" b="1" dirty="0">
                <a:solidFill>
                  <a:schemeClr val="bg1"/>
                </a:solidFill>
              </a:rPr>
              <a:t>sul </a:t>
            </a:r>
            <a:r>
              <a:rPr lang="en-US" sz="2000" b="1" dirty="0" err="1">
                <a:solidFill>
                  <a:schemeClr val="bg1"/>
                </a:solidFill>
              </a:rPr>
              <a:t>gruppo di reddito </a:t>
            </a:r>
            <a:r>
              <a:rPr lang="en-US" sz="2000" b="1" dirty="0">
                <a:solidFill>
                  <a:schemeClr val="bg1">
                    <a:lumMod val="75000"/>
                  </a:schemeClr>
                </a:solidFill>
              </a:rPr>
              <a:t>1/2</a:t>
            </a:r>
          </a:p>
        </p:txBody>
      </p:sp>
      <p:sp>
        <p:nvSpPr>
          <p:cNvPr id="4" name="Metin kutusu 3">
            <a:extLst>
              <a:ext uri="{FF2B5EF4-FFF2-40B4-BE49-F238E27FC236}">
                <a16:creationId xmlns:a16="http://schemas.microsoft.com/office/drawing/2014/main" id="{3A41AB80-C23A-26A1-7F3B-55FABFD7966B}"/>
              </a:ext>
            </a:extLst>
          </p:cNvPr>
          <p:cNvSpPr txBox="1"/>
          <p:nvPr/>
        </p:nvSpPr>
        <p:spPr>
          <a:xfrm>
            <a:off x="356935" y="1104865"/>
            <a:ext cx="11353801" cy="830997"/>
          </a:xfrm>
          <a:prstGeom prst="rect">
            <a:avLst/>
          </a:prstGeom>
          <a:noFill/>
        </p:spPr>
        <p:txBody>
          <a:bodyPr wrap="square" lIns="91440" tIns="45720" rIns="91440" bIns="45720" anchor="t">
            <a:spAutoFit/>
          </a:bodyPr>
          <a:lstStyle/>
          <a:p>
            <a:pPr algn="just" fontAlgn="base"/>
            <a:r>
              <a:rPr lang="en-US" sz="1600" b="1" i="0" u="none" strike="noStrike" dirty="0">
                <a:solidFill>
                  <a:srgbClr val="000000"/>
                </a:solidFill>
                <a:effectLst/>
                <a:latin typeface="Raleway "/>
              </a:rPr>
              <a:t>Gruppo di reddito (gruppi basati sullo status </a:t>
            </a:r>
            <a:r>
              <a:rPr lang="en-US" sz="1600" b="1" dirty="0">
                <a:solidFill>
                  <a:srgbClr val="000000"/>
                </a:solidFill>
                <a:latin typeface="Raleway "/>
              </a:rPr>
              <a:t>socioeconomico</a:t>
            </a:r>
            <a:r>
              <a:rPr lang="en-US" sz="1600" b="1" i="0" u="none" strike="noStrike" dirty="0">
                <a:solidFill>
                  <a:srgbClr val="000000"/>
                </a:solidFill>
                <a:effectLst/>
                <a:latin typeface="Raleway "/>
              </a:rPr>
              <a:t>):  </a:t>
            </a:r>
            <a:r>
              <a:rPr lang="en-US" sz="1600" b="0" i="0" u="none" strike="noStrike" dirty="0">
                <a:solidFill>
                  <a:srgbClr val="000000"/>
                </a:solidFill>
                <a:effectLst/>
                <a:latin typeface="Raleway "/>
              </a:rPr>
              <a:t>I gruppi </a:t>
            </a:r>
            <a:r>
              <a:rPr lang="en-US" sz="1600" dirty="0">
                <a:solidFill>
                  <a:srgbClr val="000000"/>
                </a:solidFill>
                <a:latin typeface="Raleway "/>
              </a:rPr>
              <a:t>S.E.S. </a:t>
            </a:r>
            <a:r>
              <a:rPr lang="en-US" sz="1600" b="0" i="0" u="none" strike="noStrike" dirty="0">
                <a:solidFill>
                  <a:srgbClr val="000000"/>
                </a:solidFill>
                <a:effectLst/>
                <a:latin typeface="Raleway "/>
              </a:rPr>
              <a:t>sono una delle definizioni di base utilizzate nella segmentazione del mercato. Sebbene vari a seconda dei Paesi, i gruppi S.E.S. sono divisi in </a:t>
            </a:r>
            <a:r>
              <a:rPr lang="tr-TR" sz="1600" b="0" i="0" u="none" strike="noStrike" dirty="0">
                <a:solidFill>
                  <a:srgbClr val="000000"/>
                </a:solidFill>
                <a:effectLst/>
                <a:latin typeface="Raleway "/>
              </a:rPr>
              <a:t>5 </a:t>
            </a:r>
            <a:r>
              <a:rPr lang="en-US" sz="1600" b="0" i="0" u="none" strike="noStrike" dirty="0">
                <a:solidFill>
                  <a:srgbClr val="000000"/>
                </a:solidFill>
                <a:effectLst/>
                <a:latin typeface="Raleway "/>
              </a:rPr>
              <a:t>gruppi principali: </a:t>
            </a:r>
            <a:r>
              <a:rPr lang="en-US" sz="1600" b="1" i="1" u="none" strike="noStrike" dirty="0">
                <a:solidFill>
                  <a:srgbClr val="000000"/>
                </a:solidFill>
                <a:effectLst/>
                <a:latin typeface="Raleway "/>
              </a:rPr>
              <a:t>A, B, </a:t>
            </a:r>
            <a:r>
              <a:rPr lang="tr-TR" sz="1600" b="1" i="1" dirty="0">
                <a:solidFill>
                  <a:srgbClr val="000000"/>
                </a:solidFill>
                <a:latin typeface="Raleway "/>
              </a:rPr>
              <a:t>C</a:t>
            </a:r>
            <a:r>
              <a:rPr lang="tr-TR" sz="1600" b="1" i="1" u="none" strike="noStrike" dirty="0">
                <a:solidFill>
                  <a:srgbClr val="000000"/>
                </a:solidFill>
                <a:effectLst/>
                <a:latin typeface="Raleway "/>
              </a:rPr>
              <a:t>, </a:t>
            </a:r>
            <a:r>
              <a:rPr lang="en-US" sz="1600" b="1" i="1" u="none" strike="noStrike" dirty="0">
                <a:solidFill>
                  <a:srgbClr val="000000"/>
                </a:solidFill>
                <a:effectLst/>
                <a:latin typeface="Raleway "/>
              </a:rPr>
              <a:t>D </a:t>
            </a:r>
            <a:r>
              <a:rPr lang="en-US" sz="1600" i="0" u="none" strike="noStrike" dirty="0">
                <a:solidFill>
                  <a:srgbClr val="000000"/>
                </a:solidFill>
                <a:effectLst/>
                <a:latin typeface="Raleway "/>
              </a:rPr>
              <a:t>ed </a:t>
            </a:r>
            <a:r>
              <a:rPr lang="en-US" sz="1600" b="1" i="1" u="none" strike="noStrike" dirty="0">
                <a:solidFill>
                  <a:srgbClr val="000000"/>
                </a:solidFill>
                <a:effectLst/>
                <a:latin typeface="Raleway "/>
              </a:rPr>
              <a:t>E</a:t>
            </a:r>
            <a:r>
              <a:rPr lang="en-US" sz="1600" b="1" i="0" u="none" strike="noStrike" dirty="0">
                <a:solidFill>
                  <a:srgbClr val="000000"/>
                </a:solidFill>
                <a:effectLst/>
                <a:latin typeface="Raleway "/>
              </a:rPr>
              <a:t>.</a:t>
            </a:r>
            <a:endParaRPr lang="en-US" sz="1600" b="1" i="0" dirty="0">
              <a:solidFill>
                <a:srgbClr val="000000"/>
              </a:solidFill>
              <a:effectLst/>
              <a:latin typeface="Raleway "/>
            </a:endParaRPr>
          </a:p>
        </p:txBody>
      </p:sp>
      <p:sp>
        <p:nvSpPr>
          <p:cNvPr id="7" name="Metin kutusu 6">
            <a:extLst>
              <a:ext uri="{FF2B5EF4-FFF2-40B4-BE49-F238E27FC236}">
                <a16:creationId xmlns:a16="http://schemas.microsoft.com/office/drawing/2014/main" id="{B3C63AF3-EE44-F875-DD2B-A72AAFA3CC12}"/>
              </a:ext>
            </a:extLst>
          </p:cNvPr>
          <p:cNvSpPr txBox="1"/>
          <p:nvPr/>
        </p:nvSpPr>
        <p:spPr>
          <a:xfrm>
            <a:off x="397981" y="2143525"/>
            <a:ext cx="11312755" cy="584775"/>
          </a:xfrm>
          <a:prstGeom prst="rect">
            <a:avLst/>
          </a:prstGeom>
          <a:noFill/>
        </p:spPr>
        <p:txBody>
          <a:bodyPr wrap="square">
            <a:spAutoFit/>
          </a:bodyPr>
          <a:lstStyle/>
          <a:p>
            <a:pPr algn="just" rtl="0" fontAlgn="base"/>
            <a:r>
              <a:rPr lang="en-US" sz="1600" b="0" i="0" dirty="0">
                <a:solidFill>
                  <a:srgbClr val="000000"/>
                </a:solidFill>
                <a:effectLst/>
                <a:latin typeface="Raleway "/>
              </a:rPr>
              <a:t>Mentre il gruppo A rappresenta il gruppo S.E.S più elevato (con un alto livello di istruzione, profilo dirigenziale, ecc.), il gruppo E caratterizza individui con caratteristiche quali bassa istruzione e disoccupazione.</a:t>
            </a:r>
            <a:endParaRPr lang="tr-TR" sz="1600" b="0" i="0" dirty="0">
              <a:solidFill>
                <a:srgbClr val="000000"/>
              </a:solidFill>
              <a:effectLst/>
              <a:latin typeface="Raleway "/>
            </a:endParaRPr>
          </a:p>
        </p:txBody>
      </p:sp>
      <p:sp>
        <p:nvSpPr>
          <p:cNvPr id="8" name="Metin kutusu 7">
            <a:extLst>
              <a:ext uri="{FF2B5EF4-FFF2-40B4-BE49-F238E27FC236}">
                <a16:creationId xmlns:a16="http://schemas.microsoft.com/office/drawing/2014/main" id="{7491DF38-3233-6A83-986A-B920D5EF5469}"/>
              </a:ext>
            </a:extLst>
          </p:cNvPr>
          <p:cNvSpPr txBox="1"/>
          <p:nvPr/>
        </p:nvSpPr>
        <p:spPr>
          <a:xfrm>
            <a:off x="397981" y="3379330"/>
            <a:ext cx="6096000" cy="584775"/>
          </a:xfrm>
          <a:prstGeom prst="rect">
            <a:avLst/>
          </a:prstGeom>
          <a:noFill/>
        </p:spPr>
        <p:txBody>
          <a:bodyPr wrap="square">
            <a:spAutoFit/>
          </a:bodyPr>
          <a:lstStyle/>
          <a:p>
            <a:r>
              <a:rPr lang="en-US" sz="3200" b="1" i="0" u="none" strike="noStrike" dirty="0">
                <a:solidFill>
                  <a:srgbClr val="000000"/>
                </a:solidFill>
                <a:effectLst/>
                <a:latin typeface="Raleway "/>
              </a:rPr>
              <a:t> A </a:t>
            </a:r>
            <a:r>
              <a:rPr lang="tr-TR" dirty="0">
                <a:solidFill>
                  <a:srgbClr val="000000"/>
                </a:solidFill>
                <a:latin typeface="Raleway "/>
              </a:rPr>
              <a:t>-&gt; S.E.S. di alto livello</a:t>
            </a:r>
            <a:endParaRPr lang="tr-TR" sz="2800" dirty="0"/>
          </a:p>
        </p:txBody>
      </p:sp>
      <p:sp>
        <p:nvSpPr>
          <p:cNvPr id="10" name="Metin kutusu 9">
            <a:extLst>
              <a:ext uri="{FF2B5EF4-FFF2-40B4-BE49-F238E27FC236}">
                <a16:creationId xmlns:a16="http://schemas.microsoft.com/office/drawing/2014/main" id="{3723D2E8-B36E-B04E-04D8-DD14170F785C}"/>
              </a:ext>
            </a:extLst>
          </p:cNvPr>
          <p:cNvSpPr txBox="1"/>
          <p:nvPr/>
        </p:nvSpPr>
        <p:spPr>
          <a:xfrm>
            <a:off x="356935" y="4864470"/>
            <a:ext cx="6096000" cy="584775"/>
          </a:xfrm>
          <a:prstGeom prst="rect">
            <a:avLst/>
          </a:prstGeom>
          <a:noFill/>
        </p:spPr>
        <p:txBody>
          <a:bodyPr wrap="square">
            <a:spAutoFit/>
          </a:bodyPr>
          <a:lstStyle/>
          <a:p>
            <a:r>
              <a:rPr lang="tr-TR" sz="3200" b="1" dirty="0">
                <a:solidFill>
                  <a:srgbClr val="000000"/>
                </a:solidFill>
                <a:latin typeface="Raleway "/>
              </a:rPr>
              <a:t> E </a:t>
            </a:r>
            <a:r>
              <a:rPr lang="tr-TR" dirty="0">
                <a:solidFill>
                  <a:srgbClr val="000000"/>
                </a:solidFill>
                <a:latin typeface="Raleway "/>
              </a:rPr>
              <a:t>-&gt; S.E.S. di </a:t>
            </a:r>
            <a:r>
              <a:rPr lang="tr-TR" dirty="0" err="1">
                <a:solidFill>
                  <a:srgbClr val="000000"/>
                </a:solidFill>
                <a:latin typeface="Raleway "/>
              </a:rPr>
              <a:t>basso </a:t>
            </a:r>
            <a:r>
              <a:rPr lang="tr-TR" dirty="0">
                <a:solidFill>
                  <a:srgbClr val="000000"/>
                </a:solidFill>
                <a:latin typeface="Raleway "/>
              </a:rPr>
              <a:t>livello</a:t>
            </a:r>
            <a:endParaRPr lang="tr-TR" sz="2800" dirty="0"/>
          </a:p>
        </p:txBody>
      </p:sp>
      <p:sp>
        <p:nvSpPr>
          <p:cNvPr id="11" name="Ok: Aşağı 10">
            <a:extLst>
              <a:ext uri="{FF2B5EF4-FFF2-40B4-BE49-F238E27FC236}">
                <a16:creationId xmlns:a16="http://schemas.microsoft.com/office/drawing/2014/main" id="{5A126FDF-04D0-C5D3-8B26-1EE14DF922E0}"/>
              </a:ext>
            </a:extLst>
          </p:cNvPr>
          <p:cNvSpPr/>
          <p:nvPr/>
        </p:nvSpPr>
        <p:spPr>
          <a:xfrm>
            <a:off x="995841" y="4139988"/>
            <a:ext cx="448537" cy="635195"/>
          </a:xfrm>
          <a:prstGeom prst="down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a:p>
        </p:txBody>
      </p:sp>
      <p:sp>
        <p:nvSpPr>
          <p:cNvPr id="9" name="Metin kutusu 8">
            <a:extLst>
              <a:ext uri="{FF2B5EF4-FFF2-40B4-BE49-F238E27FC236}">
                <a16:creationId xmlns:a16="http://schemas.microsoft.com/office/drawing/2014/main" id="{BA93F2E1-8F0E-13DC-DCB1-A3F4F9D6AB23}"/>
              </a:ext>
            </a:extLst>
          </p:cNvPr>
          <p:cNvSpPr txBox="1"/>
          <p:nvPr/>
        </p:nvSpPr>
        <p:spPr>
          <a:xfrm>
            <a:off x="4794063" y="5633263"/>
            <a:ext cx="6094378" cy="246221"/>
          </a:xfrm>
          <a:prstGeom prst="rect">
            <a:avLst/>
          </a:prstGeom>
          <a:noFill/>
        </p:spPr>
        <p:txBody>
          <a:bodyPr wrap="square" lIns="91440" tIns="45720" rIns="91440" bIns="45720" anchor="t">
            <a:spAutoFit/>
          </a:bodyPr>
          <a:lstStyle/>
          <a:p>
            <a:pPr algn="ctr"/>
            <a:r>
              <a:rPr lang="tr-TR" sz="1000" dirty="0">
                <a:solidFill>
                  <a:schemeClr val="accent1"/>
                </a:solidFill>
              </a:rPr>
              <a:t>Fonte</a:t>
            </a:r>
            <a:r>
              <a:rPr lang="en-US" sz="1000" dirty="0">
                <a:solidFill>
                  <a:schemeClr val="accent1"/>
                </a:solidFill>
              </a:rPr>
              <a:t> dell'immagine</a:t>
            </a:r>
            <a:r>
              <a:rPr lang="tr-TR" sz="1000" dirty="0">
                <a:solidFill>
                  <a:schemeClr val="accent1"/>
                </a:solidFill>
              </a:rPr>
              <a:t>:  Categorie S.E.S. di: Nielsen, 2011</a:t>
            </a:r>
          </a:p>
        </p:txBody>
      </p:sp>
      <p:pic>
        <p:nvPicPr>
          <p:cNvPr id="13" name="Resim 12">
            <a:extLst>
              <a:ext uri="{FF2B5EF4-FFF2-40B4-BE49-F238E27FC236}">
                <a16:creationId xmlns:a16="http://schemas.microsoft.com/office/drawing/2014/main" id="{6EAD6C65-5688-F57D-4412-9929AE0F973F}"/>
              </a:ext>
            </a:extLst>
          </p:cNvPr>
          <p:cNvPicPr>
            <a:picLocks noChangeAspect="1"/>
          </p:cNvPicPr>
          <p:nvPr/>
        </p:nvPicPr>
        <p:blipFill>
          <a:blip r:embed="rId4"/>
          <a:stretch>
            <a:fillRect/>
          </a:stretch>
        </p:blipFill>
        <p:spPr>
          <a:xfrm>
            <a:off x="4491898" y="3553505"/>
            <a:ext cx="7201905" cy="1895740"/>
          </a:xfrm>
          <a:prstGeom prst="rect">
            <a:avLst/>
          </a:prstGeom>
        </p:spPr>
      </p:pic>
    </p:spTree>
    <p:extLst>
      <p:ext uri="{BB962C8B-B14F-4D97-AF65-F5344CB8AC3E}">
        <p14:creationId xmlns:p14="http://schemas.microsoft.com/office/powerpoint/2010/main" val="487611407"/>
      </p:ext>
    </p:extLst>
  </p:cSld>
  <p:clrMapOvr>
    <a:masterClrMapping/>
  </p:clrMapOvr>
  <p:extLst>
    <p:ext uri="{6950BFC3-D8DA-4A85-94F7-54DA5524770B}">
      <p188:commentRel xmlns:p188="http://schemas.microsoft.com/office/powerpoint/2018/8/main" r:id="rId3"/>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5401D-5130-3761-5EC5-24C25BE7FCC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621C18C-4CE5-D489-5B49-B0C90E601572}"/>
              </a:ext>
            </a:extLst>
          </p:cNvPr>
          <p:cNvSpPr txBox="1"/>
          <p:nvPr/>
        </p:nvSpPr>
        <p:spPr>
          <a:xfrm>
            <a:off x="419099" y="279849"/>
            <a:ext cx="11741570" cy="499945"/>
          </a:xfrm>
          <a:prstGeom prst="rect">
            <a:avLst/>
          </a:prstGeom>
          <a:noFill/>
        </p:spPr>
        <p:txBody>
          <a:bodyPr wrap="square" rtlCol="0">
            <a:spAutoFit/>
          </a:bodyPr>
          <a:lstStyle/>
          <a:p>
            <a:pPr>
              <a:lnSpc>
                <a:spcPct val="150000"/>
              </a:lnSpc>
            </a:pPr>
            <a:r>
              <a:rPr lang="en-US" sz="2000" b="1" dirty="0" err="1">
                <a:solidFill>
                  <a:schemeClr val="bg1"/>
                </a:solidFill>
                <a:latin typeface="Raleway (Gövde)"/>
              </a:rPr>
              <a:t>Analisi</a:t>
            </a:r>
            <a:r>
              <a:rPr lang="tr-TR" sz="2000" b="1" dirty="0">
                <a:solidFill>
                  <a:schemeClr val="bg1"/>
                </a:solidFill>
                <a:latin typeface="Raleway (Gövde)"/>
              </a:rPr>
              <a:t> S.E.S</a:t>
            </a:r>
            <a:r>
              <a:rPr lang="en-US" sz="2000" b="1" dirty="0">
                <a:solidFill>
                  <a:schemeClr val="bg1"/>
                </a:solidFill>
                <a:latin typeface="Raleway (Gövde)"/>
              </a:rPr>
              <a:t>: </a:t>
            </a:r>
            <a:r>
              <a:rPr lang="tr-TR" sz="2000" b="1" dirty="0">
                <a:solidFill>
                  <a:schemeClr val="bg1"/>
                </a:solidFill>
                <a:latin typeface="Raleway (Gövde)"/>
              </a:rPr>
              <a:t>Il caso delle </a:t>
            </a:r>
            <a:r>
              <a:rPr lang="en-US" b="1" dirty="0">
                <a:solidFill>
                  <a:schemeClr val="bg1">
                    <a:lumMod val="75000"/>
                  </a:schemeClr>
                </a:solidFill>
                <a:latin typeface="Raleway (Gövde)"/>
              </a:rPr>
              <a:t>famiglie </a:t>
            </a:r>
            <a:r>
              <a:rPr lang="en-US" sz="2000" b="1" dirty="0">
                <a:solidFill>
                  <a:schemeClr val="bg1"/>
                </a:solidFill>
                <a:latin typeface="Raleway (Gövde)"/>
              </a:rPr>
              <a:t>ceche</a:t>
            </a:r>
            <a:endParaRPr lang="tr-TR" b="1" dirty="0">
              <a:solidFill>
                <a:schemeClr val="bg1">
                  <a:lumMod val="75000"/>
                </a:schemeClr>
              </a:solidFill>
              <a:latin typeface="Raleway (Gövde)"/>
            </a:endParaRPr>
          </a:p>
        </p:txBody>
      </p:sp>
      <p:sp>
        <p:nvSpPr>
          <p:cNvPr id="3" name="Metin kutusu 2">
            <a:extLst>
              <a:ext uri="{FF2B5EF4-FFF2-40B4-BE49-F238E27FC236}">
                <a16:creationId xmlns:a16="http://schemas.microsoft.com/office/drawing/2014/main" id="{7F378F9B-8E7F-927D-E78B-7975981A58AE}"/>
              </a:ext>
            </a:extLst>
          </p:cNvPr>
          <p:cNvSpPr txBox="1"/>
          <p:nvPr/>
        </p:nvSpPr>
        <p:spPr>
          <a:xfrm>
            <a:off x="501395" y="982623"/>
            <a:ext cx="11353801" cy="2985433"/>
          </a:xfrm>
          <a:prstGeom prst="rect">
            <a:avLst/>
          </a:prstGeom>
          <a:solidFill>
            <a:schemeClr val="bg1">
              <a:lumMod val="60000"/>
              <a:lumOff val="40000"/>
            </a:schemeClr>
          </a:solidFill>
        </p:spPr>
        <p:txBody>
          <a:bodyPr wrap="square" lIns="91440" tIns="45720" rIns="91440" bIns="45720" anchor="t">
            <a:spAutoFit/>
          </a:bodyPr>
          <a:lstStyle/>
          <a:p>
            <a:pPr algn="just" rtl="0" fontAlgn="base">
              <a:spcBef>
                <a:spcPts val="600"/>
              </a:spcBef>
              <a:spcAft>
                <a:spcPts val="600"/>
              </a:spcAft>
            </a:pPr>
            <a:r>
              <a:rPr lang="en-US" sz="1400" b="1" dirty="0">
                <a:solidFill>
                  <a:schemeClr val="accent1"/>
                </a:solidFill>
              </a:rPr>
              <a:t>Gruppo A - </a:t>
            </a:r>
            <a:r>
              <a:rPr lang="en-US" sz="1400" dirty="0">
                <a:solidFill>
                  <a:schemeClr val="accent1"/>
                </a:solidFill>
              </a:rPr>
              <a:t>persone con il più alto status socio-economico. 1/8 delle famiglie ceche più ricche (e di tutti i loro membri) in base al reddito pro capite stimato: il minimo è 1,38 volte superiore alla media della popolazione ceca, la media addirittura 1,62 volte. La maggioranza assoluta dei capifamiglia è economicamente attiva, l'82% di loro è un manager o un imprenditore, con almeno la scuola secondaria. Il resto sono professionisti con istruzione universitaria. Queste famiglie sono molto ben equipaggiate.</a:t>
            </a:r>
            <a:endParaRPr lang="tr-TR" sz="1400" dirty="0">
              <a:solidFill>
                <a:schemeClr val="accent1"/>
              </a:solidFill>
            </a:endParaRPr>
          </a:p>
          <a:p>
            <a:pPr algn="just" rtl="0" fontAlgn="base">
              <a:spcBef>
                <a:spcPts val="600"/>
              </a:spcBef>
              <a:spcAft>
                <a:spcPts val="600"/>
              </a:spcAft>
            </a:pPr>
            <a:r>
              <a:rPr lang="tr-TR" sz="1400" b="1" dirty="0">
                <a:solidFill>
                  <a:schemeClr val="accent1"/>
                </a:solidFill>
              </a:rPr>
              <a:t>Gruppo B </a:t>
            </a:r>
            <a:r>
              <a:rPr lang="tr-TR" sz="1400" dirty="0">
                <a:solidFill>
                  <a:schemeClr val="accent1"/>
                </a:solidFill>
              </a:rPr>
              <a:t>- </a:t>
            </a:r>
            <a:r>
              <a:rPr lang="en-US" sz="1400" dirty="0">
                <a:solidFill>
                  <a:schemeClr val="accent1"/>
                </a:solidFill>
              </a:rPr>
              <a:t>1/8 delle famiglie con il secondo status socio-economico più elevato (punteggio da 1,18 a 1,38 volte la media). Standard di vita superiore alla media come reddito pro capite: 1,27 volte superiore alla famiglia media ceca. I capifamiglia sono per lo più impiegati senza subordinati con istruzione universitaria o manager e imprenditori con istruzione secondaria. </a:t>
            </a:r>
            <a:endParaRPr lang="tr-TR" sz="1400" dirty="0">
              <a:solidFill>
                <a:schemeClr val="accent1"/>
              </a:solidFill>
            </a:endParaRPr>
          </a:p>
          <a:p>
            <a:pPr algn="just" rtl="0" fontAlgn="base">
              <a:spcBef>
                <a:spcPts val="600"/>
              </a:spcBef>
              <a:spcAft>
                <a:spcPts val="600"/>
              </a:spcAft>
            </a:pPr>
            <a:r>
              <a:rPr lang="en-US" sz="1400" b="1" dirty="0">
                <a:solidFill>
                  <a:schemeClr val="accent1"/>
                </a:solidFill>
              </a:rPr>
              <a:t>Gruppo C - </a:t>
            </a:r>
            <a:r>
              <a:rPr lang="en-US" sz="1400" dirty="0">
                <a:solidFill>
                  <a:schemeClr val="accent1"/>
                </a:solidFill>
              </a:rPr>
              <a:t>3/8 di famiglie con reddito medio stimato pro capite - nell'intervallo 0,87 - 1,18 volte la media. In base al punteggio la categoria C è suddivisa in 3 sottocategorie: C1 (leggermente sopra la media), C2 (nella media) e C3 (leggermente sotto la media). Le professioni tipiche del capo sono quelle impiegatizie, tecniche e di vendita e di servizio. Nella maggior parte dei casi si tratta di dipendenti senza subordinati con un'istruzione secondaria (inferiore). Le famiglie con un capofamiglia economicamente attivo sono ancora prevalenti, circa 1/8 è costituito da famiglie di pensionati ben istruite e dotate di mezzi.</a:t>
            </a:r>
            <a:endParaRPr lang="en-US" sz="1400" b="1" i="0" dirty="0">
              <a:solidFill>
                <a:schemeClr val="accent1"/>
              </a:solidFill>
              <a:effectLst/>
              <a:latin typeface="Raleway "/>
            </a:endParaRPr>
          </a:p>
        </p:txBody>
      </p:sp>
      <p:sp>
        <p:nvSpPr>
          <p:cNvPr id="4" name="Metin kutusu 2">
            <a:extLst>
              <a:ext uri="{FF2B5EF4-FFF2-40B4-BE49-F238E27FC236}">
                <a16:creationId xmlns:a16="http://schemas.microsoft.com/office/drawing/2014/main" id="{A54A159F-AB37-AED3-7189-CD4093475808}"/>
              </a:ext>
            </a:extLst>
          </p:cNvPr>
          <p:cNvSpPr txBox="1"/>
          <p:nvPr/>
        </p:nvSpPr>
        <p:spPr>
          <a:xfrm>
            <a:off x="501395" y="3968056"/>
            <a:ext cx="11353801" cy="1969770"/>
          </a:xfrm>
          <a:prstGeom prst="rect">
            <a:avLst/>
          </a:prstGeom>
          <a:solidFill>
            <a:schemeClr val="bg1">
              <a:lumMod val="60000"/>
              <a:lumOff val="40000"/>
            </a:schemeClr>
          </a:solidFill>
        </p:spPr>
        <p:txBody>
          <a:bodyPr wrap="square" lIns="91440" tIns="45720" rIns="91440" bIns="45720" anchor="t">
            <a:spAutoFit/>
          </a:bodyPr>
          <a:lstStyle/>
          <a:p>
            <a:pPr algn="just" rtl="0" fontAlgn="base">
              <a:spcBef>
                <a:spcPts val="600"/>
              </a:spcBef>
              <a:spcAft>
                <a:spcPts val="600"/>
              </a:spcAft>
            </a:pPr>
            <a:r>
              <a:rPr lang="en-US" sz="1400" b="1" dirty="0">
                <a:solidFill>
                  <a:schemeClr val="accent1"/>
                </a:solidFill>
                <a:latin typeface="Raleway "/>
              </a:rPr>
              <a:t>Gruppo D </a:t>
            </a:r>
            <a:r>
              <a:rPr lang="en-US" sz="1400" dirty="0">
                <a:solidFill>
                  <a:schemeClr val="accent1"/>
                </a:solidFill>
                <a:latin typeface="Raleway "/>
              </a:rPr>
              <a:t>- 1/4 del reddito pro capite stimato delle famiglie medie (il reddito pro capite è circa 0,75 volte la media). Qui prevalgono le famiglie con capofamiglia economicamente inattivo - pensionati (circa il 67% delle famiglie). I capifamiglia economicamente attivi sono in genere lavoratori meno qualificati o non qualificati con un'istruzione inferiore. Il gruppo è ulteriormente suddiviso in due sottocategorie D1 e D2 in base al livello socio-economico (ciascuna 1/8 famiglie).</a:t>
            </a:r>
            <a:endParaRPr lang="tr-TR" sz="1400" dirty="0">
              <a:solidFill>
                <a:schemeClr val="accent1"/>
              </a:solidFill>
              <a:latin typeface="Raleway "/>
            </a:endParaRPr>
          </a:p>
          <a:p>
            <a:pPr algn="just" rtl="0" fontAlgn="base">
              <a:spcBef>
                <a:spcPts val="600"/>
              </a:spcBef>
              <a:spcAft>
                <a:spcPts val="600"/>
              </a:spcAft>
            </a:pPr>
            <a:r>
              <a:rPr lang="en-US" sz="1400" b="1" dirty="0">
                <a:solidFill>
                  <a:schemeClr val="accent1"/>
                </a:solidFill>
                <a:latin typeface="Raleway "/>
              </a:rPr>
              <a:t>Gruppo E </a:t>
            </a:r>
            <a:r>
              <a:rPr lang="en-US" sz="1400" dirty="0">
                <a:solidFill>
                  <a:schemeClr val="accent1"/>
                </a:solidFill>
                <a:latin typeface="Raleway "/>
              </a:rPr>
              <a:t>- in questa categoria si trovano 1/8 delle famiglie più povere per quanto riguarda il reddito pro capite stimato; il loro indice di reddito è circa 0,57 volte inferiore alla media. Questa categoria è composta esclusivamente da famiglie con capofamiglia economicamente inattivo. Si tratta dei pensionati più poveri e meno attrezzati o di famiglie con capofamiglia disoccupato, casalinghe, persone in congedo di maternità o studenti non lavoratori.</a:t>
            </a:r>
            <a:endParaRPr lang="tr-TR" sz="1400" b="1" i="0" dirty="0">
              <a:solidFill>
                <a:schemeClr val="accent1"/>
              </a:solidFill>
              <a:effectLst/>
              <a:latin typeface="Raleway "/>
            </a:endParaRPr>
          </a:p>
        </p:txBody>
      </p:sp>
    </p:spTree>
    <p:extLst>
      <p:ext uri="{BB962C8B-B14F-4D97-AF65-F5344CB8AC3E}">
        <p14:creationId xmlns:p14="http://schemas.microsoft.com/office/powerpoint/2010/main" val="1823689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E79A53-7F21-DE9B-6432-2E320BE37165}"/>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FA64B69-AE38-982B-E7AC-CC62FD68F7B7}"/>
              </a:ext>
            </a:extLst>
          </p:cNvPr>
          <p:cNvSpPr txBox="1"/>
          <p:nvPr/>
        </p:nvSpPr>
        <p:spPr>
          <a:xfrm>
            <a:off x="246282" y="345015"/>
            <a:ext cx="6087407" cy="499945"/>
          </a:xfrm>
          <a:prstGeom prst="rect">
            <a:avLst/>
          </a:prstGeom>
          <a:noFill/>
        </p:spPr>
        <p:txBody>
          <a:bodyPr wrap="square" rtlCol="0">
            <a:spAutoFit/>
          </a:bodyPr>
          <a:lstStyle/>
          <a:p>
            <a:pPr>
              <a:lnSpc>
                <a:spcPct val="150000"/>
              </a:lnSpc>
            </a:pPr>
            <a:r>
              <a:rPr lang="tr-TR" sz="2000" b="1" dirty="0">
                <a:solidFill>
                  <a:schemeClr val="bg1">
                    <a:lumMod val="75000"/>
                  </a:schemeClr>
                </a:solidFill>
              </a:rPr>
              <a:t>Caso </a:t>
            </a:r>
            <a:r>
              <a:rPr lang="tr-TR" sz="2000" b="1" dirty="0" err="1">
                <a:solidFill>
                  <a:schemeClr val="bg1">
                    <a:lumMod val="75000"/>
                  </a:schemeClr>
                </a:solidFill>
              </a:rPr>
              <a:t>Profili </a:t>
            </a:r>
            <a:r>
              <a:rPr lang="tr-TR" sz="2000" b="1" dirty="0">
                <a:solidFill>
                  <a:schemeClr val="bg1">
                    <a:lumMod val="75000"/>
                  </a:schemeClr>
                </a:solidFill>
              </a:rPr>
              <a:t>S.E.S:</a:t>
            </a:r>
            <a:endParaRPr lang="en-US" sz="2000" b="1" dirty="0">
              <a:solidFill>
                <a:schemeClr val="bg1">
                  <a:lumMod val="75000"/>
                </a:schemeClr>
              </a:solidFill>
            </a:endParaRPr>
          </a:p>
        </p:txBody>
      </p:sp>
      <p:sp>
        <p:nvSpPr>
          <p:cNvPr id="4" name="Metin kutusu 3">
            <a:extLst>
              <a:ext uri="{FF2B5EF4-FFF2-40B4-BE49-F238E27FC236}">
                <a16:creationId xmlns:a16="http://schemas.microsoft.com/office/drawing/2014/main" id="{2BDF8000-EF84-C41C-EB3C-B7AA9F9EB5C8}"/>
              </a:ext>
            </a:extLst>
          </p:cNvPr>
          <p:cNvSpPr txBox="1"/>
          <p:nvPr/>
        </p:nvSpPr>
        <p:spPr>
          <a:xfrm>
            <a:off x="348672" y="1017647"/>
            <a:ext cx="3483100"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UN S.E.S.</a:t>
            </a:r>
          </a:p>
          <a:p>
            <a:pPr algn="just" fontAlgn="base"/>
            <a:endParaRPr lang="tr-TR" sz="1600" dirty="0">
              <a:solidFill>
                <a:schemeClr val="accent1"/>
              </a:solidFill>
            </a:endParaRPr>
          </a:p>
          <a:p>
            <a:pPr algn="just" fontAlgn="base"/>
            <a:r>
              <a:rPr lang="tr-TR" sz="1600" dirty="0" err="1">
                <a:solidFill>
                  <a:schemeClr val="accent1"/>
                </a:solidFill>
              </a:rPr>
              <a:t>Dirigente di alto livello</a:t>
            </a:r>
            <a:endParaRPr lang="tr-TR" sz="1600" dirty="0">
              <a:solidFill>
                <a:schemeClr val="accent1"/>
              </a:solidFill>
            </a:endParaRPr>
          </a:p>
          <a:p>
            <a:pPr algn="just" fontAlgn="base"/>
            <a:r>
              <a:rPr lang="tr-TR" sz="1600" dirty="0" err="1">
                <a:solidFill>
                  <a:schemeClr val="accent1"/>
                </a:solidFill>
              </a:rPr>
              <a:t>Laurea</a:t>
            </a:r>
            <a:r>
              <a:rPr lang="tr-TR" sz="1600" dirty="0">
                <a:solidFill>
                  <a:schemeClr val="accent1"/>
                </a:solidFill>
              </a:rPr>
              <a:t> magistrale</a:t>
            </a:r>
          </a:p>
          <a:p>
            <a:pPr algn="just" fontAlgn="base"/>
            <a:r>
              <a:rPr lang="tr-TR" sz="1600" dirty="0" err="1">
                <a:solidFill>
                  <a:schemeClr val="accent1"/>
                </a:solidFill>
              </a:rPr>
              <a:t>Lavorare attivamente</a:t>
            </a:r>
            <a:endParaRPr lang="tr-TR" sz="1600" dirty="0">
              <a:solidFill>
                <a:schemeClr val="accent1"/>
              </a:solidFill>
            </a:endParaRPr>
          </a:p>
          <a:p>
            <a:pPr algn="just" fontAlgn="base"/>
            <a:r>
              <a:rPr lang="tr-TR" sz="1600" dirty="0" err="1">
                <a:solidFill>
                  <a:schemeClr val="accent1"/>
                </a:solidFill>
              </a:rPr>
              <a:t>Reddito da stipendio </a:t>
            </a:r>
            <a:r>
              <a:rPr lang="tr-TR" sz="1600" dirty="0">
                <a:solidFill>
                  <a:schemeClr val="accent1"/>
                </a:solidFill>
              </a:rPr>
              <a:t>di </a:t>
            </a:r>
            <a:r>
              <a:rPr lang="tr-TR" sz="1600" dirty="0" err="1">
                <a:solidFill>
                  <a:schemeClr val="accent1"/>
                </a:solidFill>
              </a:rPr>
              <a:t>alto</a:t>
            </a:r>
            <a:r>
              <a:rPr lang="tr-TR" sz="1600" dirty="0">
                <a:solidFill>
                  <a:schemeClr val="accent1"/>
                </a:solidFill>
              </a:rPr>
              <a:t> livello</a:t>
            </a:r>
          </a:p>
          <a:p>
            <a:pPr algn="just" fontAlgn="base"/>
            <a:r>
              <a:rPr lang="en-US" sz="1600" dirty="0" err="1">
                <a:solidFill>
                  <a:schemeClr val="accent1"/>
                </a:solidFill>
              </a:rPr>
              <a:t>Migliore </a:t>
            </a:r>
            <a:r>
              <a:rPr lang="en-US" sz="1600" dirty="0">
                <a:solidFill>
                  <a:schemeClr val="accent1"/>
                </a:solidFill>
              </a:rPr>
              <a:t>qualità di </a:t>
            </a:r>
            <a:r>
              <a:rPr lang="tr-TR" sz="1600" dirty="0">
                <a:solidFill>
                  <a:schemeClr val="accent1"/>
                </a:solidFill>
              </a:rPr>
              <a:t>vita </a:t>
            </a:r>
            <a:endParaRPr lang="en-US" sz="1600" b="1" i="0" dirty="0">
              <a:solidFill>
                <a:srgbClr val="000000"/>
              </a:solidFill>
              <a:effectLst/>
              <a:latin typeface="Raleway "/>
            </a:endParaRPr>
          </a:p>
        </p:txBody>
      </p:sp>
      <p:pic>
        <p:nvPicPr>
          <p:cNvPr id="12" name="Resim 11" descr="insan yüzü, giyim, kişi, şahıs, gülümsemek, gülüş içeren bir resim&#10;&#10;Açıklama otomatik olarak oluşturuldu">
            <a:extLst>
              <a:ext uri="{FF2B5EF4-FFF2-40B4-BE49-F238E27FC236}">
                <a16:creationId xmlns:a16="http://schemas.microsoft.com/office/drawing/2014/main" id="{6C044D25-B5DF-191C-82AD-BC067E4426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30863" y="1846217"/>
            <a:ext cx="8564552" cy="5011783"/>
          </a:xfrm>
          <a:prstGeom prst="rect">
            <a:avLst/>
          </a:prstGeom>
        </p:spPr>
      </p:pic>
      <p:pic>
        <p:nvPicPr>
          <p:cNvPr id="18" name="Resim 17" descr="giyim, insan yüzü, kişi, şahıs, dizüstü içeren bir resim&#10;&#10;Açıklama otomatik olarak oluşturuldu">
            <a:extLst>
              <a:ext uri="{FF2B5EF4-FFF2-40B4-BE49-F238E27FC236}">
                <a16:creationId xmlns:a16="http://schemas.microsoft.com/office/drawing/2014/main" id="{557B79AE-1100-6878-D126-C76DCCCC10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42933" y="1612569"/>
            <a:ext cx="9740582" cy="5479078"/>
          </a:xfrm>
          <a:prstGeom prst="rect">
            <a:avLst/>
          </a:prstGeom>
        </p:spPr>
      </p:pic>
      <p:sp>
        <p:nvSpPr>
          <p:cNvPr id="19" name="Metin kutusu 18">
            <a:extLst>
              <a:ext uri="{FF2B5EF4-FFF2-40B4-BE49-F238E27FC236}">
                <a16:creationId xmlns:a16="http://schemas.microsoft.com/office/drawing/2014/main" id="{374B7EDD-E92D-A050-06EE-F32675E9C851}"/>
              </a:ext>
            </a:extLst>
          </p:cNvPr>
          <p:cNvSpPr txBox="1"/>
          <p:nvPr/>
        </p:nvSpPr>
        <p:spPr>
          <a:xfrm>
            <a:off x="8360230" y="1017647"/>
            <a:ext cx="3578472"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C S.E.S</a:t>
            </a:r>
          </a:p>
          <a:p>
            <a:pPr algn="just" fontAlgn="base"/>
            <a:endParaRPr lang="tr-TR" sz="1600" dirty="0">
              <a:solidFill>
                <a:schemeClr val="accent1"/>
              </a:solidFill>
            </a:endParaRPr>
          </a:p>
          <a:p>
            <a:pPr algn="just" fontAlgn="base"/>
            <a:r>
              <a:rPr lang="en-US" sz="1600" dirty="0">
                <a:solidFill>
                  <a:schemeClr val="accent1"/>
                </a:solidFill>
              </a:rPr>
              <a:t>Laureato all'università</a:t>
            </a:r>
            <a:endParaRPr lang="tr-TR" sz="1600" dirty="0">
              <a:solidFill>
                <a:schemeClr val="accent1"/>
              </a:solidFill>
            </a:endParaRPr>
          </a:p>
          <a:p>
            <a:pPr algn="just" fontAlgn="base"/>
            <a:r>
              <a:rPr lang="en-US" sz="1600" dirty="0">
                <a:solidFill>
                  <a:schemeClr val="accent1"/>
                </a:solidFill>
              </a:rPr>
              <a:t>Assistente marketing</a:t>
            </a:r>
            <a:endParaRPr lang="tr-TR" sz="1600" dirty="0">
              <a:solidFill>
                <a:schemeClr val="accent1"/>
              </a:solidFill>
            </a:endParaRPr>
          </a:p>
          <a:p>
            <a:pPr algn="just" fontAlgn="base"/>
            <a:r>
              <a:rPr lang="en-US" sz="1600" dirty="0">
                <a:solidFill>
                  <a:schemeClr val="accent1"/>
                </a:solidFill>
              </a:rPr>
              <a:t>Ha appena iniziato il suo percorso professionale</a:t>
            </a:r>
            <a:endParaRPr lang="tr-TR" sz="1600" dirty="0">
              <a:solidFill>
                <a:schemeClr val="accent1"/>
              </a:solidFill>
            </a:endParaRPr>
          </a:p>
          <a:p>
            <a:pPr algn="just" fontAlgn="base"/>
            <a:r>
              <a:rPr lang="en-US" sz="1600" dirty="0">
                <a:solidFill>
                  <a:schemeClr val="accent1"/>
                </a:solidFill>
              </a:rPr>
              <a:t>Stipendio di medio livello</a:t>
            </a:r>
            <a:endParaRPr lang="tr-TR" sz="1600" dirty="0">
              <a:solidFill>
                <a:schemeClr val="accent1"/>
              </a:solidFill>
            </a:endParaRPr>
          </a:p>
          <a:p>
            <a:pPr algn="just" fontAlgn="base"/>
            <a:endParaRPr lang="en-US" sz="1600" b="1" i="0" dirty="0">
              <a:solidFill>
                <a:srgbClr val="000000"/>
              </a:solidFill>
              <a:effectLst/>
              <a:latin typeface="Raleway "/>
            </a:endParaRPr>
          </a:p>
        </p:txBody>
      </p:sp>
      <p:sp>
        <p:nvSpPr>
          <p:cNvPr id="20" name="Ok: Aşağı 19">
            <a:extLst>
              <a:ext uri="{FF2B5EF4-FFF2-40B4-BE49-F238E27FC236}">
                <a16:creationId xmlns:a16="http://schemas.microsoft.com/office/drawing/2014/main" id="{6AC055BE-1B1A-5072-4D30-1072B6BB8E8D}"/>
              </a:ext>
            </a:extLst>
          </p:cNvPr>
          <p:cNvSpPr/>
          <p:nvPr/>
        </p:nvSpPr>
        <p:spPr>
          <a:xfrm>
            <a:off x="1970507" y="3254198"/>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2" name="Ok: Aşağı 21">
            <a:extLst>
              <a:ext uri="{FF2B5EF4-FFF2-40B4-BE49-F238E27FC236}">
                <a16:creationId xmlns:a16="http://schemas.microsoft.com/office/drawing/2014/main" id="{44A88056-2DBB-E5D3-538A-E1B2A98D77DE}"/>
              </a:ext>
            </a:extLst>
          </p:cNvPr>
          <p:cNvSpPr/>
          <p:nvPr/>
        </p:nvSpPr>
        <p:spPr>
          <a:xfrm>
            <a:off x="10030004" y="3292010"/>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24" name="Metin kutusu 23">
            <a:extLst>
              <a:ext uri="{FF2B5EF4-FFF2-40B4-BE49-F238E27FC236}">
                <a16:creationId xmlns:a16="http://schemas.microsoft.com/office/drawing/2014/main" id="{10E1AB9D-0CA4-4CC7-220D-74F4F4628CCB}"/>
              </a:ext>
            </a:extLst>
          </p:cNvPr>
          <p:cNvSpPr txBox="1"/>
          <p:nvPr/>
        </p:nvSpPr>
        <p:spPr>
          <a:xfrm>
            <a:off x="4584448" y="1017647"/>
            <a:ext cx="3234267" cy="1815882"/>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B S.E.S</a:t>
            </a:r>
          </a:p>
          <a:p>
            <a:pPr algn="just" fontAlgn="base"/>
            <a:endParaRPr lang="tr-TR" sz="1600" dirty="0">
              <a:solidFill>
                <a:schemeClr val="accent1"/>
              </a:solidFill>
            </a:endParaRPr>
          </a:p>
          <a:p>
            <a:pPr algn="just" fontAlgn="base"/>
            <a:r>
              <a:rPr lang="en-US" sz="1600" dirty="0">
                <a:solidFill>
                  <a:schemeClr val="accent1"/>
                </a:solidFill>
              </a:rPr>
              <a:t>Dipendenti pubblici non dirigenti / personale tecnico</a:t>
            </a:r>
            <a:endParaRPr lang="tr-TR" sz="1600" dirty="0">
              <a:solidFill>
                <a:schemeClr val="accent1"/>
              </a:solidFill>
            </a:endParaRPr>
          </a:p>
          <a:p>
            <a:pPr algn="just" fontAlgn="base"/>
            <a:r>
              <a:rPr lang="en-US" sz="1600" dirty="0">
                <a:solidFill>
                  <a:schemeClr val="accent1"/>
                </a:solidFill>
              </a:rPr>
              <a:t>Laurea o titolo equivalente</a:t>
            </a:r>
            <a:endParaRPr lang="tr-TR" sz="1600" dirty="0">
              <a:solidFill>
                <a:schemeClr val="accent1"/>
              </a:solidFill>
            </a:endParaRPr>
          </a:p>
          <a:p>
            <a:pPr algn="just" fontAlgn="base"/>
            <a:r>
              <a:rPr lang="en-US" sz="1600" dirty="0">
                <a:solidFill>
                  <a:schemeClr val="accent1"/>
                </a:solidFill>
              </a:rPr>
              <a:t>Stipendio di livello medio-alto</a:t>
            </a:r>
            <a:endParaRPr lang="tr-TR" sz="1600" dirty="0">
              <a:solidFill>
                <a:schemeClr val="accent1"/>
              </a:solidFill>
            </a:endParaRPr>
          </a:p>
          <a:p>
            <a:pPr algn="just" fontAlgn="base"/>
            <a:r>
              <a:rPr lang="en-US" sz="1600" dirty="0">
                <a:solidFill>
                  <a:schemeClr val="accent1"/>
                </a:solidFill>
              </a:rPr>
              <a:t>Buon tenore di vita</a:t>
            </a:r>
            <a:endParaRPr lang="en-US" sz="1600" b="1" i="0" dirty="0">
              <a:solidFill>
                <a:srgbClr val="000000"/>
              </a:solidFill>
              <a:effectLst/>
              <a:latin typeface="Raleway "/>
            </a:endParaRPr>
          </a:p>
        </p:txBody>
      </p:sp>
      <p:pic>
        <p:nvPicPr>
          <p:cNvPr id="26" name="Resim 25" descr="giyim, kişi, şahıs, insan yüzü, ayakta durma içeren bir resim&#10;&#10;Açıklama otomatik olarak oluşturuldu">
            <a:extLst>
              <a:ext uri="{FF2B5EF4-FFF2-40B4-BE49-F238E27FC236}">
                <a16:creationId xmlns:a16="http://schemas.microsoft.com/office/drawing/2014/main" id="{7B600042-4E13-1272-EA85-F1E4F5117B6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3348" y="827804"/>
            <a:ext cx="10106987" cy="5685181"/>
          </a:xfrm>
          <a:prstGeom prst="rect">
            <a:avLst/>
          </a:prstGeom>
        </p:spPr>
      </p:pic>
      <p:sp>
        <p:nvSpPr>
          <p:cNvPr id="27" name="Metin kutusu 26">
            <a:extLst>
              <a:ext uri="{FF2B5EF4-FFF2-40B4-BE49-F238E27FC236}">
                <a16:creationId xmlns:a16="http://schemas.microsoft.com/office/drawing/2014/main" id="{E89D0D8C-7130-BDFC-9EF8-5B7129AD9779}"/>
              </a:ext>
            </a:extLst>
          </p:cNvPr>
          <p:cNvSpPr txBox="1"/>
          <p:nvPr/>
        </p:nvSpPr>
        <p:spPr>
          <a:xfrm>
            <a:off x="3048811" y="6580191"/>
            <a:ext cx="6094378" cy="246221"/>
          </a:xfrm>
          <a:prstGeom prst="rect">
            <a:avLst/>
          </a:prstGeom>
          <a:noFill/>
        </p:spPr>
        <p:txBody>
          <a:bodyPr wrap="square">
            <a:spAutoFit/>
          </a:bodyPr>
          <a:lstStyle/>
          <a:p>
            <a:pPr algn="ctr"/>
            <a:r>
              <a:rPr lang="tr-TR" sz="1000" dirty="0" err="1">
                <a:solidFill>
                  <a:schemeClr val="accent1"/>
                </a:solidFill>
              </a:rPr>
              <a:t>Fonte delle immagini</a:t>
            </a:r>
            <a:r>
              <a:rPr lang="tr-TR" sz="1000" dirty="0">
                <a:solidFill>
                  <a:schemeClr val="accent1"/>
                </a:solidFill>
              </a:rPr>
              <a:t>: Istockphoto.com</a:t>
            </a:r>
          </a:p>
        </p:txBody>
      </p:sp>
    </p:spTree>
    <p:extLst>
      <p:ext uri="{BB962C8B-B14F-4D97-AF65-F5344CB8AC3E}">
        <p14:creationId xmlns:p14="http://schemas.microsoft.com/office/powerpoint/2010/main" val="58280428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929391-1542-3798-452F-D036FEA36EB3}"/>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5788A1F-B631-3486-9398-FF4D162C845E}"/>
              </a:ext>
            </a:extLst>
          </p:cNvPr>
          <p:cNvSpPr txBox="1"/>
          <p:nvPr/>
        </p:nvSpPr>
        <p:spPr>
          <a:xfrm>
            <a:off x="278558" y="336545"/>
            <a:ext cx="6087407" cy="499945"/>
          </a:xfrm>
          <a:prstGeom prst="rect">
            <a:avLst/>
          </a:prstGeom>
          <a:noFill/>
        </p:spPr>
        <p:txBody>
          <a:bodyPr wrap="square" rtlCol="0">
            <a:spAutoFit/>
          </a:bodyPr>
          <a:lstStyle/>
          <a:p>
            <a:pPr>
              <a:lnSpc>
                <a:spcPct val="150000"/>
              </a:lnSpc>
            </a:pPr>
            <a:r>
              <a:rPr lang="tr-TR" sz="2000" b="1" dirty="0">
                <a:solidFill>
                  <a:schemeClr val="bg1">
                    <a:lumMod val="75000"/>
                  </a:schemeClr>
                </a:solidFill>
              </a:rPr>
              <a:t>Caso </a:t>
            </a:r>
            <a:r>
              <a:rPr lang="tr-TR" sz="2000" b="1" dirty="0" err="1">
                <a:solidFill>
                  <a:schemeClr val="bg1">
                    <a:lumMod val="75000"/>
                  </a:schemeClr>
                </a:solidFill>
              </a:rPr>
              <a:t>Profili </a:t>
            </a:r>
            <a:r>
              <a:rPr lang="tr-TR" sz="2000" b="1" dirty="0">
                <a:solidFill>
                  <a:schemeClr val="bg1">
                    <a:lumMod val="75000"/>
                  </a:schemeClr>
                </a:solidFill>
              </a:rPr>
              <a:t>S.E.S:</a:t>
            </a:r>
            <a:endParaRPr lang="en-US" sz="2000" b="1" dirty="0">
              <a:solidFill>
                <a:schemeClr val="bg1">
                  <a:lumMod val="75000"/>
                </a:schemeClr>
              </a:solidFill>
            </a:endParaRPr>
          </a:p>
        </p:txBody>
      </p:sp>
      <p:sp>
        <p:nvSpPr>
          <p:cNvPr id="16" name="Metin kutusu 15">
            <a:extLst>
              <a:ext uri="{FF2B5EF4-FFF2-40B4-BE49-F238E27FC236}">
                <a16:creationId xmlns:a16="http://schemas.microsoft.com/office/drawing/2014/main" id="{64A9AF3F-E4C1-FA7C-F917-DA3DEE3F51D7}"/>
              </a:ext>
            </a:extLst>
          </p:cNvPr>
          <p:cNvSpPr txBox="1"/>
          <p:nvPr/>
        </p:nvSpPr>
        <p:spPr>
          <a:xfrm>
            <a:off x="1390106" y="952416"/>
            <a:ext cx="3234267" cy="2062103"/>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D S.E.S</a:t>
            </a:r>
          </a:p>
          <a:p>
            <a:pPr algn="just" fontAlgn="base"/>
            <a:endParaRPr lang="tr-TR" sz="1600" b="1" dirty="0">
              <a:solidFill>
                <a:schemeClr val="accent1"/>
              </a:solidFill>
            </a:endParaRPr>
          </a:p>
          <a:p>
            <a:pPr algn="just" fontAlgn="base"/>
            <a:r>
              <a:rPr lang="en-US" sz="1600" dirty="0">
                <a:solidFill>
                  <a:schemeClr val="accent1"/>
                </a:solidFill>
              </a:rPr>
              <a:t>Livello di istruzione basso o medio</a:t>
            </a:r>
            <a:endParaRPr lang="tr-TR" sz="1600" dirty="0">
              <a:solidFill>
                <a:schemeClr val="accent1"/>
              </a:solidFill>
            </a:endParaRPr>
          </a:p>
          <a:p>
            <a:pPr algn="just" fontAlgn="base"/>
            <a:r>
              <a:rPr lang="en-US" sz="1600" dirty="0">
                <a:solidFill>
                  <a:schemeClr val="accent1"/>
                </a:solidFill>
              </a:rPr>
              <a:t>Occupati a tempo determinato o indeterminato</a:t>
            </a:r>
            <a:endParaRPr lang="tr-TR" sz="1600" dirty="0">
              <a:solidFill>
                <a:schemeClr val="accent1"/>
              </a:solidFill>
            </a:endParaRPr>
          </a:p>
          <a:p>
            <a:pPr algn="just" fontAlgn="base"/>
            <a:r>
              <a:rPr lang="en-US" sz="1600" dirty="0">
                <a:solidFill>
                  <a:schemeClr val="accent1"/>
                </a:solidFill>
              </a:rPr>
              <a:t>Basso reddito</a:t>
            </a:r>
            <a:endParaRPr lang="tr-TR" sz="1600" b="1" i="0" dirty="0">
              <a:solidFill>
                <a:schemeClr val="accent1"/>
              </a:solidFill>
              <a:effectLst/>
              <a:latin typeface="Raleway "/>
            </a:endParaRPr>
          </a:p>
          <a:p>
            <a:pPr algn="just" fontAlgn="base"/>
            <a:endParaRPr lang="en-US" sz="1600" b="1" i="0" dirty="0">
              <a:solidFill>
                <a:srgbClr val="000000"/>
              </a:solidFill>
              <a:effectLst/>
              <a:latin typeface="Raleway "/>
            </a:endParaRPr>
          </a:p>
        </p:txBody>
      </p:sp>
      <p:sp>
        <p:nvSpPr>
          <p:cNvPr id="22" name="Ok: Aşağı 21">
            <a:extLst>
              <a:ext uri="{FF2B5EF4-FFF2-40B4-BE49-F238E27FC236}">
                <a16:creationId xmlns:a16="http://schemas.microsoft.com/office/drawing/2014/main" id="{03BA345B-6B38-D27D-719B-16412A7867FA}"/>
              </a:ext>
            </a:extLst>
          </p:cNvPr>
          <p:cNvSpPr/>
          <p:nvPr/>
        </p:nvSpPr>
        <p:spPr>
          <a:xfrm>
            <a:off x="2722194" y="320828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pic>
        <p:nvPicPr>
          <p:cNvPr id="5" name="Resim 4" descr="giyim, kişi, şahıs, sarı, gömlek, tişört içeren bir resim&#10;&#10;Açıklama otomatik olarak oluşturuldu">
            <a:extLst>
              <a:ext uri="{FF2B5EF4-FFF2-40B4-BE49-F238E27FC236}">
                <a16:creationId xmlns:a16="http://schemas.microsoft.com/office/drawing/2014/main" id="{756D6202-1E94-0B83-229C-DE22C8E09FE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40119" y="1706225"/>
            <a:ext cx="9250437" cy="5203371"/>
          </a:xfrm>
          <a:prstGeom prst="rect">
            <a:avLst/>
          </a:prstGeom>
        </p:spPr>
      </p:pic>
      <p:sp>
        <p:nvSpPr>
          <p:cNvPr id="8" name="Metin kutusu 7">
            <a:extLst>
              <a:ext uri="{FF2B5EF4-FFF2-40B4-BE49-F238E27FC236}">
                <a16:creationId xmlns:a16="http://schemas.microsoft.com/office/drawing/2014/main" id="{6FFF4A66-023A-E84F-2D4C-CA509745C2B1}"/>
              </a:ext>
            </a:extLst>
          </p:cNvPr>
          <p:cNvSpPr txBox="1"/>
          <p:nvPr/>
        </p:nvSpPr>
        <p:spPr>
          <a:xfrm>
            <a:off x="7478391" y="952416"/>
            <a:ext cx="3008482" cy="2062103"/>
          </a:xfrm>
          <a:prstGeom prst="rect">
            <a:avLst/>
          </a:prstGeom>
        </p:spPr>
        <p:style>
          <a:lnRef idx="2">
            <a:schemeClr val="accent1"/>
          </a:lnRef>
          <a:fillRef idx="1">
            <a:schemeClr val="lt1"/>
          </a:fillRef>
          <a:effectRef idx="0">
            <a:schemeClr val="accent1"/>
          </a:effectRef>
          <a:fontRef idx="minor">
            <a:schemeClr val="dk1"/>
          </a:fontRef>
        </p:style>
        <p:txBody>
          <a:bodyPr wrap="square" lIns="91440" tIns="45720" rIns="91440" bIns="45720" anchor="t">
            <a:spAutoFit/>
          </a:bodyPr>
          <a:lstStyle/>
          <a:p>
            <a:pPr algn="just" fontAlgn="base"/>
            <a:r>
              <a:rPr lang="tr-TR" sz="1600" b="1" dirty="0">
                <a:solidFill>
                  <a:schemeClr val="accent1"/>
                </a:solidFill>
              </a:rPr>
              <a:t>E S.E.S</a:t>
            </a:r>
          </a:p>
          <a:p>
            <a:pPr algn="just" fontAlgn="base"/>
            <a:endParaRPr lang="tr-TR" sz="1600" dirty="0">
              <a:solidFill>
                <a:schemeClr val="accent1"/>
              </a:solidFill>
            </a:endParaRPr>
          </a:p>
          <a:p>
            <a:pPr algn="just" fontAlgn="base"/>
            <a:r>
              <a:rPr lang="en-US" sz="1600" dirty="0">
                <a:solidFill>
                  <a:schemeClr val="accent1"/>
                </a:solidFill>
              </a:rPr>
              <a:t>Diploma di scuola secondaria </a:t>
            </a:r>
            <a:r>
              <a:rPr lang="tr-TR" sz="1600" dirty="0">
                <a:solidFill>
                  <a:schemeClr val="accent1"/>
                </a:solidFill>
              </a:rPr>
              <a:t>(</a:t>
            </a:r>
            <a:r>
              <a:rPr lang="tr-TR" sz="1600" dirty="0" err="1">
                <a:solidFill>
                  <a:schemeClr val="accent1"/>
                </a:solidFill>
              </a:rPr>
              <a:t>o anche meno</a:t>
            </a:r>
            <a:r>
              <a:rPr lang="tr-TR" sz="1600" dirty="0">
                <a:solidFill>
                  <a:schemeClr val="accent1"/>
                </a:solidFill>
              </a:rPr>
              <a:t>)</a:t>
            </a:r>
          </a:p>
          <a:p>
            <a:pPr algn="just" fontAlgn="base"/>
            <a:r>
              <a:rPr lang="en-US" sz="1600" dirty="0">
                <a:solidFill>
                  <a:schemeClr val="accent1"/>
                </a:solidFill>
              </a:rPr>
              <a:t>Disoccupato</a:t>
            </a:r>
            <a:endParaRPr lang="tr-TR" sz="1600" dirty="0">
              <a:solidFill>
                <a:schemeClr val="accent1"/>
              </a:solidFill>
            </a:endParaRPr>
          </a:p>
          <a:p>
            <a:pPr algn="just" fontAlgn="base"/>
            <a:r>
              <a:rPr lang="en-US" sz="1600" dirty="0">
                <a:solidFill>
                  <a:schemeClr val="accent1"/>
                </a:solidFill>
              </a:rPr>
              <a:t>Standard di vita scadenti</a:t>
            </a:r>
            <a:endParaRPr lang="tr-TR" sz="1600" dirty="0">
              <a:solidFill>
                <a:schemeClr val="accent1"/>
              </a:solidFill>
            </a:endParaRPr>
          </a:p>
          <a:p>
            <a:pPr algn="just" fontAlgn="base"/>
            <a:endParaRPr lang="tr-TR" sz="1600" b="1" i="0" dirty="0">
              <a:solidFill>
                <a:schemeClr val="accent1"/>
              </a:solidFill>
              <a:effectLst/>
              <a:latin typeface="Raleway "/>
            </a:endParaRPr>
          </a:p>
          <a:p>
            <a:pPr algn="just" fontAlgn="base"/>
            <a:endParaRPr lang="en-US" sz="1600" b="1" i="0" dirty="0">
              <a:solidFill>
                <a:srgbClr val="000000"/>
              </a:solidFill>
              <a:effectLst/>
              <a:latin typeface="Raleway "/>
            </a:endParaRPr>
          </a:p>
        </p:txBody>
      </p:sp>
      <p:pic>
        <p:nvPicPr>
          <p:cNvPr id="9" name="Resim 8" descr="giyim, insan yüzü, adam, insan, kişi, şahıs içeren bir resim&#10;&#10;Açıklama otomatik olarak oluşturuldu">
            <a:extLst>
              <a:ext uri="{FF2B5EF4-FFF2-40B4-BE49-F238E27FC236}">
                <a16:creationId xmlns:a16="http://schemas.microsoft.com/office/drawing/2014/main" id="{DAB6365A-823D-0407-F66B-EDDAA23357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39576" y="1247209"/>
            <a:ext cx="10066466" cy="5662387"/>
          </a:xfrm>
          <a:prstGeom prst="rect">
            <a:avLst/>
          </a:prstGeom>
        </p:spPr>
      </p:pic>
      <p:sp>
        <p:nvSpPr>
          <p:cNvPr id="10" name="Ok: Aşağı 9">
            <a:extLst>
              <a:ext uri="{FF2B5EF4-FFF2-40B4-BE49-F238E27FC236}">
                <a16:creationId xmlns:a16="http://schemas.microsoft.com/office/drawing/2014/main" id="{AC404AAF-FA07-8625-AA07-628D34AEA2C8}"/>
              </a:ext>
            </a:extLst>
          </p:cNvPr>
          <p:cNvSpPr/>
          <p:nvPr/>
        </p:nvSpPr>
        <p:spPr>
          <a:xfrm>
            <a:off x="8758363" y="3272246"/>
            <a:ext cx="448537" cy="635195"/>
          </a:xfrm>
          <a:prstGeom prst="downArrow">
            <a:avLst/>
          </a:prstGeom>
          <a:gradFill flip="none" rotWithShape="1">
            <a:gsLst>
              <a:gs pos="0">
                <a:schemeClr val="dk1">
                  <a:lumMod val="67000"/>
                </a:schemeClr>
              </a:gs>
              <a:gs pos="48000">
                <a:schemeClr val="dk1">
                  <a:lumMod val="97000"/>
                  <a:lumOff val="3000"/>
                </a:schemeClr>
              </a:gs>
              <a:gs pos="100000">
                <a:schemeClr val="dk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tr-TR" dirty="0"/>
          </a:p>
        </p:txBody>
      </p:sp>
      <p:sp>
        <p:nvSpPr>
          <p:cNvPr id="11" name="Metin kutusu 10">
            <a:extLst>
              <a:ext uri="{FF2B5EF4-FFF2-40B4-BE49-F238E27FC236}">
                <a16:creationId xmlns:a16="http://schemas.microsoft.com/office/drawing/2014/main" id="{BD05F165-060B-2541-5803-E80322E9CAD7}"/>
              </a:ext>
            </a:extLst>
          </p:cNvPr>
          <p:cNvSpPr txBox="1"/>
          <p:nvPr/>
        </p:nvSpPr>
        <p:spPr>
          <a:xfrm>
            <a:off x="4289446" y="6521455"/>
            <a:ext cx="3613107" cy="246221"/>
          </a:xfrm>
          <a:prstGeom prst="rect">
            <a:avLst/>
          </a:prstGeom>
          <a:noFill/>
        </p:spPr>
        <p:txBody>
          <a:bodyPr wrap="square">
            <a:spAutoFit/>
          </a:bodyPr>
          <a:lstStyle/>
          <a:p>
            <a:pPr algn="ctr"/>
            <a:r>
              <a:rPr lang="tr-TR" sz="1000" dirty="0" err="1">
                <a:solidFill>
                  <a:schemeClr val="accent1"/>
                </a:solidFill>
              </a:rPr>
              <a:t>Fonte delle immagini</a:t>
            </a:r>
            <a:r>
              <a:rPr lang="tr-TR" sz="1000" dirty="0">
                <a:solidFill>
                  <a:schemeClr val="accent1"/>
                </a:solidFill>
              </a:rPr>
              <a:t>: Istockphoto.com</a:t>
            </a:r>
          </a:p>
        </p:txBody>
      </p:sp>
    </p:spTree>
    <p:extLst>
      <p:ext uri="{BB962C8B-B14F-4D97-AF65-F5344CB8AC3E}">
        <p14:creationId xmlns:p14="http://schemas.microsoft.com/office/powerpoint/2010/main" val="30218094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061035-9578-C93A-2E1C-D98279EA601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8B2A859-200B-D731-E66B-C85C508AE688}"/>
              </a:ext>
            </a:extLst>
          </p:cNvPr>
          <p:cNvSpPr txBox="1"/>
          <p:nvPr/>
        </p:nvSpPr>
        <p:spPr>
          <a:xfrm>
            <a:off x="356935" y="529295"/>
            <a:ext cx="11741570" cy="499945"/>
          </a:xfrm>
          <a:prstGeom prst="rect">
            <a:avLst/>
          </a:prstGeom>
          <a:noFill/>
        </p:spPr>
        <p:txBody>
          <a:bodyPr wrap="square" rtlCol="0">
            <a:spAutoFit/>
          </a:bodyPr>
          <a:lstStyle/>
          <a:p>
            <a:pPr>
              <a:lnSpc>
                <a:spcPct val="150000"/>
              </a:lnSpc>
            </a:pPr>
            <a:r>
              <a:rPr lang="en-US" sz="2000" b="1" dirty="0">
                <a:solidFill>
                  <a:schemeClr val="bg1"/>
                </a:solidFill>
              </a:rPr>
              <a:t>Un </a:t>
            </a:r>
            <a:r>
              <a:rPr lang="en-US" sz="2000" b="1" dirty="0" err="1">
                <a:solidFill>
                  <a:schemeClr val="bg1"/>
                </a:solidFill>
              </a:rPr>
              <a:t>esempio </a:t>
            </a:r>
            <a:r>
              <a:rPr lang="en-US" sz="2000" b="1" dirty="0">
                <a:solidFill>
                  <a:schemeClr val="bg1"/>
                </a:solidFill>
              </a:rPr>
              <a:t>di </a:t>
            </a:r>
            <a:r>
              <a:rPr lang="en-US" sz="2000" b="1" dirty="0" err="1">
                <a:solidFill>
                  <a:schemeClr val="bg1"/>
                </a:solidFill>
              </a:rPr>
              <a:t>profilazione generazionale </a:t>
            </a:r>
            <a:r>
              <a:rPr lang="en-US" sz="2000" b="1" dirty="0">
                <a:solidFill>
                  <a:schemeClr val="bg1"/>
                </a:solidFill>
              </a:rPr>
              <a:t>2/2</a:t>
            </a:r>
          </a:p>
        </p:txBody>
      </p:sp>
      <p:sp>
        <p:nvSpPr>
          <p:cNvPr id="7" name="Metin kutusu 6">
            <a:extLst>
              <a:ext uri="{FF2B5EF4-FFF2-40B4-BE49-F238E27FC236}">
                <a16:creationId xmlns:a16="http://schemas.microsoft.com/office/drawing/2014/main" id="{36407AA9-A6B6-A29F-0990-F994D2613213}"/>
              </a:ext>
            </a:extLst>
          </p:cNvPr>
          <p:cNvSpPr txBox="1"/>
          <p:nvPr/>
        </p:nvSpPr>
        <p:spPr>
          <a:xfrm>
            <a:off x="356935" y="1214256"/>
            <a:ext cx="5261813" cy="6401753"/>
          </a:xfrm>
          <a:prstGeom prst="rect">
            <a:avLst/>
          </a:prstGeom>
          <a:noFill/>
        </p:spPr>
        <p:txBody>
          <a:bodyPr wrap="square">
            <a:spAutoFit/>
          </a:bodyPr>
          <a:lstStyle/>
          <a:p>
            <a:pPr algn="just" rtl="0" fontAlgn="base">
              <a:spcBef>
                <a:spcPts val="600"/>
              </a:spcBef>
              <a:spcAft>
                <a:spcPts val="600"/>
              </a:spcAft>
            </a:pPr>
            <a:r>
              <a:rPr lang="en-US" sz="1600" b="0" i="0" dirty="0">
                <a:solidFill>
                  <a:srgbClr val="000000"/>
                </a:solidFill>
                <a:effectLst/>
                <a:latin typeface="Raleway "/>
              </a:rPr>
              <a:t>Le generazioni sono uno dei raggruppamenti più elementari e importanti utilizzati nella segmentazione del mercato. </a:t>
            </a:r>
          </a:p>
          <a:p>
            <a:pPr algn="just" rtl="0" fontAlgn="base">
              <a:spcBef>
                <a:spcPts val="600"/>
              </a:spcBef>
              <a:spcAft>
                <a:spcPts val="600"/>
              </a:spcAft>
            </a:pPr>
            <a:r>
              <a:rPr lang="en-US" sz="1600" b="0" i="0" dirty="0">
                <a:solidFill>
                  <a:srgbClr val="000000"/>
                </a:solidFill>
                <a:effectLst/>
                <a:latin typeface="Raleway "/>
              </a:rPr>
              <a:t>Il comportamento d'acquisto di ciascuna generazione differisce in modo significativo. Questa situazione rende essenziale la definizione di strategie di marketing specifiche per le generazioni. Sebbene i gruppi generazionali siano definiti in diverse fasce d'età, di seguito viene condiviso un esempio di raggruppamento.</a:t>
            </a:r>
          </a:p>
          <a:p>
            <a:pPr>
              <a:spcBef>
                <a:spcPts val="600"/>
              </a:spcBef>
              <a:spcAft>
                <a:spcPts val="600"/>
              </a:spcAft>
            </a:pPr>
            <a:r>
              <a:rPr lang="tr-TR" sz="1600" b="1" dirty="0" err="1">
                <a:solidFill>
                  <a:schemeClr val="accent1"/>
                </a:solidFill>
              </a:rPr>
              <a:t>Generazione </a:t>
            </a:r>
            <a:r>
              <a:rPr lang="tr-TR" sz="1600" b="1" dirty="0">
                <a:solidFill>
                  <a:schemeClr val="accent1"/>
                </a:solidFill>
              </a:rPr>
              <a:t>Z: </a:t>
            </a:r>
            <a:r>
              <a:rPr lang="tr-TR" sz="1600" dirty="0" err="1">
                <a:solidFill>
                  <a:schemeClr val="accent1"/>
                </a:solidFill>
              </a:rPr>
              <a:t>età </a:t>
            </a:r>
            <a:r>
              <a:rPr lang="tr-TR" sz="1600" dirty="0">
                <a:solidFill>
                  <a:schemeClr val="accent1"/>
                </a:solidFill>
              </a:rPr>
              <a:t>18-24 </a:t>
            </a:r>
            <a:r>
              <a:rPr lang="tr-TR" sz="1600" dirty="0" err="1">
                <a:solidFill>
                  <a:schemeClr val="accent1"/>
                </a:solidFill>
              </a:rPr>
              <a:t>anni</a:t>
            </a:r>
          </a:p>
          <a:p>
            <a:pPr>
              <a:spcBef>
                <a:spcPts val="600"/>
              </a:spcBef>
              <a:spcAft>
                <a:spcPts val="600"/>
              </a:spcAft>
            </a:pPr>
            <a:r>
              <a:rPr lang="tr-TR" sz="1600" b="1" dirty="0" err="1">
                <a:solidFill>
                  <a:schemeClr val="accent1"/>
                </a:solidFill>
              </a:rPr>
              <a:t>Millennials </a:t>
            </a:r>
            <a:r>
              <a:rPr lang="tr-TR" sz="1600" b="1" dirty="0">
                <a:solidFill>
                  <a:schemeClr val="accent1"/>
                </a:solidFill>
              </a:rPr>
              <a:t>- </a:t>
            </a:r>
            <a:r>
              <a:rPr lang="tr-TR" sz="1600" b="1" dirty="0" err="1">
                <a:solidFill>
                  <a:schemeClr val="accent1"/>
                </a:solidFill>
              </a:rPr>
              <a:t>Generazione </a:t>
            </a:r>
            <a:r>
              <a:rPr lang="tr-TR" sz="1600" b="1" dirty="0">
                <a:solidFill>
                  <a:schemeClr val="accent1"/>
                </a:solidFill>
              </a:rPr>
              <a:t>Y</a:t>
            </a:r>
            <a:r>
              <a:rPr lang="tr-TR" sz="1600" dirty="0">
                <a:solidFill>
                  <a:schemeClr val="accent1"/>
                </a:solidFill>
              </a:rPr>
              <a:t>: </a:t>
            </a:r>
            <a:r>
              <a:rPr lang="tr-TR" sz="1600" dirty="0" err="1">
                <a:solidFill>
                  <a:schemeClr val="accent1"/>
                </a:solidFill>
              </a:rPr>
              <a:t>Età </a:t>
            </a:r>
            <a:r>
              <a:rPr lang="tr-TR" sz="1600" dirty="0">
                <a:solidFill>
                  <a:schemeClr val="accent1"/>
                </a:solidFill>
              </a:rPr>
              <a:t>25-40 </a:t>
            </a:r>
            <a:r>
              <a:rPr lang="tr-TR" sz="1600" dirty="0" err="1">
                <a:solidFill>
                  <a:schemeClr val="accent1"/>
                </a:solidFill>
              </a:rPr>
              <a:t>anni</a:t>
            </a:r>
          </a:p>
          <a:p>
            <a:pPr>
              <a:spcBef>
                <a:spcPts val="600"/>
              </a:spcBef>
              <a:spcAft>
                <a:spcPts val="600"/>
              </a:spcAft>
            </a:pPr>
            <a:r>
              <a:rPr lang="tr-TR" sz="1600" b="1" dirty="0" err="1">
                <a:solidFill>
                  <a:schemeClr val="accent1"/>
                </a:solidFill>
              </a:rPr>
              <a:t>Generazione </a:t>
            </a:r>
            <a:r>
              <a:rPr lang="tr-TR" sz="1600" b="1" dirty="0">
                <a:solidFill>
                  <a:schemeClr val="accent1"/>
                </a:solidFill>
              </a:rPr>
              <a:t>X</a:t>
            </a:r>
            <a:r>
              <a:rPr lang="tr-TR" sz="1600" dirty="0">
                <a:solidFill>
                  <a:schemeClr val="accent1"/>
                </a:solidFill>
              </a:rPr>
              <a:t>: </a:t>
            </a:r>
            <a:r>
              <a:rPr lang="tr-TR" sz="1600" dirty="0" err="1">
                <a:solidFill>
                  <a:schemeClr val="accent1"/>
                </a:solidFill>
              </a:rPr>
              <a:t>età compresa tra </a:t>
            </a:r>
            <a:r>
              <a:rPr lang="tr-TR" sz="1600" dirty="0">
                <a:solidFill>
                  <a:schemeClr val="accent1"/>
                </a:solidFill>
              </a:rPr>
              <a:t>41 e 56 </a:t>
            </a:r>
            <a:r>
              <a:rPr lang="tr-TR" sz="1600" dirty="0" err="1">
                <a:solidFill>
                  <a:schemeClr val="accent1"/>
                </a:solidFill>
              </a:rPr>
              <a:t>anni</a:t>
            </a:r>
          </a:p>
          <a:p>
            <a:pPr>
              <a:spcBef>
                <a:spcPts val="600"/>
              </a:spcBef>
              <a:spcAft>
                <a:spcPts val="600"/>
              </a:spcAft>
            </a:pPr>
            <a:r>
              <a:rPr lang="tr-TR" sz="1600" b="1" dirty="0" err="1">
                <a:solidFill>
                  <a:schemeClr val="accent1"/>
                </a:solidFill>
              </a:rPr>
              <a:t>Baby Boomers</a:t>
            </a:r>
            <a:r>
              <a:rPr lang="tr-TR" sz="1600" b="1" dirty="0">
                <a:solidFill>
                  <a:schemeClr val="accent1"/>
                </a:solidFill>
              </a:rPr>
              <a:t>: </a:t>
            </a:r>
            <a:r>
              <a:rPr lang="tr-TR" sz="1600" dirty="0" err="1">
                <a:solidFill>
                  <a:schemeClr val="accent1"/>
                </a:solidFill>
              </a:rPr>
              <a:t>Età </a:t>
            </a:r>
            <a:r>
              <a:rPr lang="tr-TR" sz="1600" dirty="0">
                <a:solidFill>
                  <a:schemeClr val="accent1"/>
                </a:solidFill>
              </a:rPr>
              <a:t>57-74 </a:t>
            </a:r>
            <a:r>
              <a:rPr lang="tr-TR" sz="1600" dirty="0" err="1">
                <a:solidFill>
                  <a:schemeClr val="accent1"/>
                </a:solidFill>
              </a:rPr>
              <a:t>anni</a:t>
            </a: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en-US" sz="1400" b="0" i="0" dirty="0">
              <a:solidFill>
                <a:srgbClr val="000000"/>
              </a:solidFill>
              <a:effectLst/>
              <a:latin typeface="Raleway "/>
            </a:endParaRPr>
          </a:p>
          <a:p>
            <a:pPr algn="just" rtl="0" fontAlgn="base">
              <a:spcBef>
                <a:spcPts val="600"/>
              </a:spcBef>
              <a:spcAft>
                <a:spcPts val="600"/>
              </a:spcAft>
            </a:pPr>
            <a:endParaRPr lang="tr-TR" sz="1400" b="0" i="0" dirty="0">
              <a:solidFill>
                <a:srgbClr val="000000"/>
              </a:solidFill>
              <a:effectLst/>
              <a:latin typeface="Raleway "/>
            </a:endParaRPr>
          </a:p>
        </p:txBody>
      </p:sp>
      <p:pic>
        <p:nvPicPr>
          <p:cNvPr id="12" name="Resim 11">
            <a:extLst>
              <a:ext uri="{FF2B5EF4-FFF2-40B4-BE49-F238E27FC236}">
                <a16:creationId xmlns:a16="http://schemas.microsoft.com/office/drawing/2014/main" id="{819C9E3C-2328-B2F8-F9F7-538D10248A13}"/>
              </a:ext>
            </a:extLst>
          </p:cNvPr>
          <p:cNvPicPr>
            <a:picLocks noChangeAspect="1"/>
          </p:cNvPicPr>
          <p:nvPr/>
        </p:nvPicPr>
        <p:blipFill>
          <a:blip r:embed="rId4"/>
          <a:stretch>
            <a:fillRect/>
          </a:stretch>
        </p:blipFill>
        <p:spPr>
          <a:xfrm>
            <a:off x="7356964" y="1325880"/>
            <a:ext cx="3167021" cy="3863566"/>
          </a:xfrm>
          <a:prstGeom prst="rect">
            <a:avLst/>
          </a:prstGeom>
        </p:spPr>
      </p:pic>
      <p:sp>
        <p:nvSpPr>
          <p:cNvPr id="5" name="Metin kutusu 4">
            <a:extLst>
              <a:ext uri="{FF2B5EF4-FFF2-40B4-BE49-F238E27FC236}">
                <a16:creationId xmlns:a16="http://schemas.microsoft.com/office/drawing/2014/main" id="{F113DD36-E280-E0F0-4F35-BFDC25ED2050}"/>
              </a:ext>
            </a:extLst>
          </p:cNvPr>
          <p:cNvSpPr txBox="1"/>
          <p:nvPr/>
        </p:nvSpPr>
        <p:spPr>
          <a:xfrm>
            <a:off x="5914003" y="5294729"/>
            <a:ext cx="6094378" cy="246221"/>
          </a:xfrm>
          <a:prstGeom prst="rect">
            <a:avLst/>
          </a:prstGeom>
          <a:noFill/>
        </p:spPr>
        <p:txBody>
          <a:bodyPr wrap="square">
            <a:spAutoFit/>
          </a:bodyPr>
          <a:lstStyle/>
          <a:p>
            <a:pPr algn="ctr"/>
            <a:r>
              <a:rPr lang="tr-TR" sz="1000" dirty="0" err="1">
                <a:solidFill>
                  <a:schemeClr val="accent1"/>
                </a:solidFill>
              </a:rPr>
              <a:t>Fonte </a:t>
            </a:r>
            <a:r>
              <a:rPr lang="tr-TR" sz="1000" dirty="0">
                <a:solidFill>
                  <a:schemeClr val="accent1"/>
                </a:solidFill>
              </a:rPr>
              <a:t>dell'immagine: Istockphoto.com</a:t>
            </a:r>
          </a:p>
        </p:txBody>
      </p:sp>
    </p:spTree>
    <p:extLst>
      <p:ext uri="{BB962C8B-B14F-4D97-AF65-F5344CB8AC3E}">
        <p14:creationId xmlns:p14="http://schemas.microsoft.com/office/powerpoint/2010/main" val="1784543739"/>
      </p:ext>
    </p:extLst>
  </p:cSld>
  <p:clrMapOvr>
    <a:masterClrMapping/>
  </p:clrMapOvr>
  <p:extLst>
    <p:ext uri="{6950BFC3-D8DA-4A85-94F7-54DA5524770B}">
      <p188:commentRel xmlns:p188="http://schemas.microsoft.com/office/powerpoint/2018/8/main" r:id="rId3"/>
    </p:ext>
  </p:extLs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C5DBA9-F52E-2C32-60AA-604681C83A2A}"/>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BD5CCDF-969F-D5B4-849C-717A46088E04}"/>
              </a:ext>
            </a:extLst>
          </p:cNvPr>
          <p:cNvSpPr txBox="1"/>
          <p:nvPr/>
        </p:nvSpPr>
        <p:spPr>
          <a:xfrm>
            <a:off x="356935" y="529295"/>
            <a:ext cx="11741570" cy="400110"/>
          </a:xfrm>
          <a:prstGeom prst="rect">
            <a:avLst/>
          </a:prstGeom>
          <a:noFill/>
        </p:spPr>
        <p:txBody>
          <a:bodyPr wrap="square" rtlCol="0">
            <a:spAutoFit/>
          </a:bodyPr>
          <a:lstStyle/>
          <a:p>
            <a:pPr algn="l"/>
            <a:r>
              <a:rPr lang="tr-TR" sz="2000" b="1" i="0" u="none" strike="noStrike" dirty="0" err="1">
                <a:solidFill>
                  <a:schemeClr val="bg1">
                    <a:lumMod val="75000"/>
                  </a:schemeClr>
                </a:solidFill>
                <a:effectLst/>
                <a:latin typeface="Outfit"/>
              </a:rPr>
              <a:t>Tendenze </a:t>
            </a:r>
            <a:r>
              <a:rPr lang="tr-TR" sz="2000" b="1" i="0" u="none" strike="noStrike" dirty="0">
                <a:solidFill>
                  <a:schemeClr val="bg1">
                    <a:lumMod val="75000"/>
                  </a:schemeClr>
                </a:solidFill>
                <a:effectLst/>
                <a:latin typeface="Outfit"/>
              </a:rPr>
              <a:t>dei consumatori </a:t>
            </a:r>
            <a:r>
              <a:rPr lang="tr-TR" sz="2000" b="1" i="0" u="none" strike="noStrike" dirty="0" err="1">
                <a:solidFill>
                  <a:schemeClr val="bg1">
                    <a:lumMod val="75000"/>
                  </a:schemeClr>
                </a:solidFill>
                <a:effectLst/>
                <a:latin typeface="Outfit"/>
              </a:rPr>
              <a:t>europei</a:t>
            </a:r>
            <a:r>
              <a:rPr lang="tr-TR" sz="2000" b="1" i="0" u="none" strike="noStrike" dirty="0">
                <a:solidFill>
                  <a:schemeClr val="bg1">
                    <a:lumMod val="75000"/>
                  </a:schemeClr>
                </a:solidFill>
                <a:effectLst/>
                <a:latin typeface="Outfit"/>
              </a:rPr>
              <a:t>: </a:t>
            </a:r>
            <a:r>
              <a:rPr lang="tr-TR" sz="2000" b="1" i="0" u="none" strike="noStrike" dirty="0" err="1">
                <a:solidFill>
                  <a:schemeClr val="bg1">
                    <a:lumMod val="75000"/>
                  </a:schemeClr>
                </a:solidFill>
                <a:effectLst/>
                <a:latin typeface="Outfit"/>
              </a:rPr>
              <a:t>Differenze generazionali</a:t>
            </a:r>
            <a:endParaRPr lang="tr-TR" sz="2000" b="1" i="0" u="none" strike="noStrike" dirty="0">
              <a:solidFill>
                <a:schemeClr val="bg1">
                  <a:lumMod val="75000"/>
                </a:schemeClr>
              </a:solidFill>
              <a:effectLst/>
              <a:latin typeface="Outfit"/>
            </a:endParaRPr>
          </a:p>
        </p:txBody>
      </p:sp>
      <p:sp>
        <p:nvSpPr>
          <p:cNvPr id="7" name="Metin kutusu 6">
            <a:extLst>
              <a:ext uri="{FF2B5EF4-FFF2-40B4-BE49-F238E27FC236}">
                <a16:creationId xmlns:a16="http://schemas.microsoft.com/office/drawing/2014/main" id="{62479987-DED3-3C2F-1946-250E0DEDC5F8}"/>
              </a:ext>
            </a:extLst>
          </p:cNvPr>
          <p:cNvSpPr txBox="1"/>
          <p:nvPr/>
        </p:nvSpPr>
        <p:spPr>
          <a:xfrm>
            <a:off x="356935" y="1214256"/>
            <a:ext cx="5261813" cy="2062103"/>
          </a:xfrm>
          <a:prstGeom prst="rect">
            <a:avLst/>
          </a:prstGeom>
          <a:noFill/>
        </p:spPr>
        <p:txBody>
          <a:bodyPr wrap="square">
            <a:spAutoFit/>
          </a:bodyPr>
          <a:lstStyle/>
          <a:p>
            <a:pPr algn="just" rtl="0" fontAlgn="base">
              <a:spcBef>
                <a:spcPts val="600"/>
              </a:spcBef>
              <a:spcAft>
                <a:spcPts val="600"/>
              </a:spcAft>
            </a:pPr>
            <a:r>
              <a:rPr lang="en-US" sz="1600" b="1" i="0" dirty="0">
                <a:solidFill>
                  <a:srgbClr val="0D0740"/>
                </a:solidFill>
                <a:effectLst/>
              </a:rPr>
              <a:t>La Generazione Z </a:t>
            </a:r>
            <a:r>
              <a:rPr lang="en-US" sz="1600" b="0" i="0" dirty="0">
                <a:solidFill>
                  <a:srgbClr val="0D0740"/>
                </a:solidFill>
                <a:effectLst/>
              </a:rPr>
              <a:t>ha un basso reddito familiare annuo disponibile a causa della limitata esperienza lavorativa e della condizione di single. Essendo all'inizio della loro carriera, il loro reddito è in costante aumento. Danno priorità all'esercizio fisico, alla cura della pelle, all'energia e alla resistenza. Sono la generazione più attiva socialmente e amano socializzare in vari luoghi. Si affidano molto alle piattaforme digitali per la connessione e l'intrattenimento</a:t>
            </a:r>
            <a:r>
              <a:rPr lang="en-US" sz="1600" b="0" i="0" dirty="0">
                <a:solidFill>
                  <a:srgbClr val="000000"/>
                </a:solidFill>
                <a:effectLst/>
              </a:rPr>
              <a:t>.</a:t>
            </a:r>
            <a:endParaRPr lang="tr-TR" sz="1400" b="0" i="0" dirty="0">
              <a:solidFill>
                <a:srgbClr val="000000"/>
              </a:solidFill>
              <a:effectLst/>
            </a:endParaRPr>
          </a:p>
        </p:txBody>
      </p:sp>
      <p:sp>
        <p:nvSpPr>
          <p:cNvPr id="3" name="Metin kutusu 2">
            <a:extLst>
              <a:ext uri="{FF2B5EF4-FFF2-40B4-BE49-F238E27FC236}">
                <a16:creationId xmlns:a16="http://schemas.microsoft.com/office/drawing/2014/main" id="{8E6668E6-8992-A499-DFEA-C817FF33C13E}"/>
              </a:ext>
            </a:extLst>
          </p:cNvPr>
          <p:cNvSpPr txBox="1"/>
          <p:nvPr/>
        </p:nvSpPr>
        <p:spPr>
          <a:xfrm>
            <a:off x="6461401" y="1214255"/>
            <a:ext cx="5261813" cy="2308324"/>
          </a:xfrm>
          <a:prstGeom prst="rect">
            <a:avLst/>
          </a:prstGeom>
          <a:noFill/>
        </p:spPr>
        <p:txBody>
          <a:bodyPr wrap="square">
            <a:spAutoFit/>
          </a:bodyPr>
          <a:lstStyle/>
          <a:p>
            <a:pPr algn="just" rtl="0" fontAlgn="base">
              <a:spcBef>
                <a:spcPts val="600"/>
              </a:spcBef>
              <a:spcAft>
                <a:spcPts val="600"/>
              </a:spcAft>
            </a:pPr>
            <a:r>
              <a:rPr lang="en-US" sz="1600" b="1" i="0" dirty="0">
                <a:solidFill>
                  <a:srgbClr val="0D0740"/>
                </a:solidFill>
                <a:effectLst/>
              </a:rPr>
              <a:t>I Millennial </a:t>
            </a:r>
            <a:r>
              <a:rPr lang="en-US" sz="1600" b="0" i="0" dirty="0">
                <a:solidFill>
                  <a:srgbClr val="0D0740"/>
                </a:solidFill>
                <a:effectLst/>
              </a:rPr>
              <a:t>hanno il reddito familiare disponibile più alto grazie alla loro maggiore competenza e autorità sul lavoro, e vivono per lo più con lo stipendio di due persone. Come la Gen Z, si concentrano sull'esercizio fisico e su un'alimentazione sana, ma danno maggiore importanza alla salute del cuore, all'energia e alla resistenza e alla cura della pelle. Lo stress e l'ansia sono le principali preoccupazioni di questo gruppo di età. Sono un gruppo socialmente attivo e utilizzano le piattaforme digitali per connettersi con gli altri, intrattenersi e lavorare.</a:t>
            </a:r>
            <a:endParaRPr lang="tr-TR" sz="1400" b="0" i="0" dirty="0">
              <a:solidFill>
                <a:srgbClr val="000000"/>
              </a:solidFill>
              <a:effectLst/>
            </a:endParaRPr>
          </a:p>
        </p:txBody>
      </p:sp>
      <p:pic>
        <p:nvPicPr>
          <p:cNvPr id="6" name="Resim 5" descr="insan yüzü, giyim, dizüstü, kişi, şahıs içeren bir resim&#10;&#10;Açıklama otomatik olarak oluşturuldu">
            <a:extLst>
              <a:ext uri="{FF2B5EF4-FFF2-40B4-BE49-F238E27FC236}">
                <a16:creationId xmlns:a16="http://schemas.microsoft.com/office/drawing/2014/main" id="{9B30E4EA-6325-E2F7-C67D-DE1C39AA30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6082" y="1454331"/>
            <a:ext cx="9606523" cy="5403669"/>
          </a:xfrm>
          <a:prstGeom prst="rect">
            <a:avLst/>
          </a:prstGeom>
        </p:spPr>
      </p:pic>
      <p:pic>
        <p:nvPicPr>
          <p:cNvPr id="9" name="Resim 8" descr="dizüstü, insan yüzü, giyim, kişi, şahıs içeren bir resim&#10;&#10;Açıklama otomatik olarak oluşturuldu">
            <a:extLst>
              <a:ext uri="{FF2B5EF4-FFF2-40B4-BE49-F238E27FC236}">
                <a16:creationId xmlns:a16="http://schemas.microsoft.com/office/drawing/2014/main" id="{ADC4D284-B68D-84F9-DE61-634EAF70EC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8534" y="1341256"/>
            <a:ext cx="9807545" cy="5516744"/>
          </a:xfrm>
          <a:prstGeom prst="rect">
            <a:avLst/>
          </a:prstGeom>
        </p:spPr>
      </p:pic>
      <p:sp>
        <p:nvSpPr>
          <p:cNvPr id="5" name="Metin kutusu 4">
            <a:extLst>
              <a:ext uri="{FF2B5EF4-FFF2-40B4-BE49-F238E27FC236}">
                <a16:creationId xmlns:a16="http://schemas.microsoft.com/office/drawing/2014/main" id="{217BCFA2-8816-9FAA-488C-DA7323AF9DAE}"/>
              </a:ext>
            </a:extLst>
          </p:cNvPr>
          <p:cNvSpPr txBox="1"/>
          <p:nvPr/>
        </p:nvSpPr>
        <p:spPr>
          <a:xfrm>
            <a:off x="2371747" y="6508742"/>
            <a:ext cx="8179308" cy="261610"/>
          </a:xfrm>
          <a:prstGeom prst="rect">
            <a:avLst/>
          </a:prstGeom>
          <a:noFill/>
        </p:spPr>
        <p:txBody>
          <a:bodyPr wrap="square">
            <a:spAutoFit/>
          </a:bodyPr>
          <a:lstStyle/>
          <a:p>
            <a:pPr algn="ctr"/>
            <a:r>
              <a:rPr lang="tr-TR" sz="1050" dirty="0" err="1">
                <a:solidFill>
                  <a:schemeClr val="accent1"/>
                </a:solidFill>
              </a:rPr>
              <a:t>Fonte delle immagini</a:t>
            </a:r>
            <a:r>
              <a:rPr lang="tr-TR" sz="1050" dirty="0">
                <a:solidFill>
                  <a:schemeClr val="accent1"/>
                </a:solidFill>
              </a:rPr>
              <a:t>: Istockphoto.com</a:t>
            </a:r>
          </a:p>
        </p:txBody>
      </p:sp>
    </p:spTree>
    <p:extLst>
      <p:ext uri="{BB962C8B-B14F-4D97-AF65-F5344CB8AC3E}">
        <p14:creationId xmlns:p14="http://schemas.microsoft.com/office/powerpoint/2010/main" val="285211713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82B635-E575-C176-A088-E21E2AAB885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9405729-79F7-7947-9D18-39EDDD18EA96}"/>
              </a:ext>
            </a:extLst>
          </p:cNvPr>
          <p:cNvSpPr txBox="1"/>
          <p:nvPr/>
        </p:nvSpPr>
        <p:spPr>
          <a:xfrm>
            <a:off x="356935" y="529295"/>
            <a:ext cx="11741570" cy="400110"/>
          </a:xfrm>
          <a:prstGeom prst="rect">
            <a:avLst/>
          </a:prstGeom>
          <a:noFill/>
        </p:spPr>
        <p:txBody>
          <a:bodyPr wrap="square" rtlCol="0">
            <a:spAutoFit/>
          </a:bodyPr>
          <a:lstStyle/>
          <a:p>
            <a:pPr algn="l"/>
            <a:r>
              <a:rPr lang="tr-TR" sz="2000" b="1" i="0" u="none" strike="noStrike" dirty="0" err="1">
                <a:solidFill>
                  <a:schemeClr val="bg1">
                    <a:lumMod val="75000"/>
                  </a:schemeClr>
                </a:solidFill>
                <a:effectLst/>
                <a:latin typeface="Outfit"/>
              </a:rPr>
              <a:t>Tendenze </a:t>
            </a:r>
            <a:r>
              <a:rPr lang="tr-TR" sz="2000" b="1" i="0" u="none" strike="noStrike" dirty="0">
                <a:solidFill>
                  <a:schemeClr val="bg1">
                    <a:lumMod val="75000"/>
                  </a:schemeClr>
                </a:solidFill>
                <a:effectLst/>
                <a:latin typeface="Outfit"/>
              </a:rPr>
              <a:t>dei consumatori </a:t>
            </a:r>
            <a:r>
              <a:rPr lang="tr-TR" sz="2000" b="1" i="0" u="none" strike="noStrike" dirty="0" err="1">
                <a:solidFill>
                  <a:schemeClr val="bg1">
                    <a:lumMod val="75000"/>
                  </a:schemeClr>
                </a:solidFill>
                <a:effectLst/>
                <a:latin typeface="Outfit"/>
              </a:rPr>
              <a:t>europei</a:t>
            </a:r>
            <a:r>
              <a:rPr lang="tr-TR" sz="2000" b="1" i="0" u="none" strike="noStrike" dirty="0">
                <a:solidFill>
                  <a:schemeClr val="bg1">
                    <a:lumMod val="75000"/>
                  </a:schemeClr>
                </a:solidFill>
                <a:effectLst/>
                <a:latin typeface="Outfit"/>
              </a:rPr>
              <a:t>: </a:t>
            </a:r>
            <a:r>
              <a:rPr lang="tr-TR" sz="2000" b="1" i="0" u="none" strike="noStrike" dirty="0" err="1">
                <a:solidFill>
                  <a:schemeClr val="bg1">
                    <a:lumMod val="75000"/>
                  </a:schemeClr>
                </a:solidFill>
                <a:effectLst/>
                <a:latin typeface="Outfit"/>
              </a:rPr>
              <a:t>Differenze generazionali</a:t>
            </a:r>
            <a:endParaRPr lang="tr-TR" sz="2000" b="1" i="0" u="none" strike="noStrike" dirty="0">
              <a:solidFill>
                <a:schemeClr val="bg1">
                  <a:lumMod val="75000"/>
                </a:schemeClr>
              </a:solidFill>
              <a:effectLst/>
              <a:latin typeface="Outfit"/>
            </a:endParaRPr>
          </a:p>
        </p:txBody>
      </p:sp>
      <p:sp>
        <p:nvSpPr>
          <p:cNvPr id="7" name="Metin kutusu 6">
            <a:extLst>
              <a:ext uri="{FF2B5EF4-FFF2-40B4-BE49-F238E27FC236}">
                <a16:creationId xmlns:a16="http://schemas.microsoft.com/office/drawing/2014/main" id="{3CCEEDDE-8059-E214-6285-E55CE8CB7E48}"/>
              </a:ext>
            </a:extLst>
          </p:cNvPr>
          <p:cNvSpPr txBox="1"/>
          <p:nvPr/>
        </p:nvSpPr>
        <p:spPr>
          <a:xfrm>
            <a:off x="356935" y="1214256"/>
            <a:ext cx="5261813" cy="2308324"/>
          </a:xfrm>
          <a:prstGeom prst="rect">
            <a:avLst/>
          </a:prstGeom>
          <a:noFill/>
        </p:spPr>
        <p:txBody>
          <a:bodyPr wrap="square">
            <a:spAutoFit/>
          </a:bodyPr>
          <a:lstStyle/>
          <a:p>
            <a:pPr algn="just"/>
            <a:r>
              <a:rPr lang="tr-TR" sz="1600" b="1" dirty="0" err="1">
                <a:solidFill>
                  <a:srgbClr val="0D0740"/>
                </a:solidFill>
              </a:rPr>
              <a:t>La Generazione </a:t>
            </a:r>
            <a:r>
              <a:rPr lang="tr-TR" sz="1600" b="1" dirty="0">
                <a:solidFill>
                  <a:srgbClr val="0D0740"/>
                </a:solidFill>
              </a:rPr>
              <a:t>X </a:t>
            </a:r>
            <a:r>
              <a:rPr lang="en-US" sz="1600" b="0" i="0" dirty="0">
                <a:solidFill>
                  <a:srgbClr val="0D0740"/>
                </a:solidFill>
                <a:effectLst/>
              </a:rPr>
              <a:t>ha un reddito familiare disponibile relativamente alto e vive con lo stipendio di due persone. Molti hanno raggiunto un plateau di carriera e il loro reddito è rimasto invariato nell'ultimo anno. Sono meno attivi fisicamente e danno priorità alla salute del cuore, delle ossa e delle articolazioni e a un invecchiamento sano. I problemi di salute mentale, come stress e ansia, sono simili a quelli dei Millennial. Preferiscono socializzare a casa e sono esperti di tecnologia.</a:t>
            </a:r>
            <a:endParaRPr lang="tr-TR" sz="1400" b="0" i="0" dirty="0">
              <a:solidFill>
                <a:srgbClr val="000000"/>
              </a:solidFill>
              <a:effectLst/>
            </a:endParaRPr>
          </a:p>
        </p:txBody>
      </p:sp>
      <p:sp>
        <p:nvSpPr>
          <p:cNvPr id="3" name="Metin kutusu 2">
            <a:extLst>
              <a:ext uri="{FF2B5EF4-FFF2-40B4-BE49-F238E27FC236}">
                <a16:creationId xmlns:a16="http://schemas.microsoft.com/office/drawing/2014/main" id="{D0EA7C8B-4644-2E72-84F8-88C9513E86B2}"/>
              </a:ext>
            </a:extLst>
          </p:cNvPr>
          <p:cNvSpPr txBox="1"/>
          <p:nvPr/>
        </p:nvSpPr>
        <p:spPr>
          <a:xfrm>
            <a:off x="6461401" y="1214255"/>
            <a:ext cx="5261813" cy="2308324"/>
          </a:xfrm>
          <a:prstGeom prst="rect">
            <a:avLst/>
          </a:prstGeom>
          <a:noFill/>
        </p:spPr>
        <p:txBody>
          <a:bodyPr wrap="square">
            <a:spAutoFit/>
          </a:bodyPr>
          <a:lstStyle/>
          <a:p>
            <a:pPr algn="just" rtl="0" fontAlgn="base">
              <a:spcBef>
                <a:spcPts val="600"/>
              </a:spcBef>
              <a:spcAft>
                <a:spcPts val="600"/>
              </a:spcAft>
            </a:pPr>
            <a:r>
              <a:rPr lang="en-US" sz="1600" b="1" i="0" dirty="0">
                <a:solidFill>
                  <a:srgbClr val="0D0740"/>
                </a:solidFill>
                <a:effectLst/>
              </a:rPr>
              <a:t>I Boomers </a:t>
            </a:r>
            <a:r>
              <a:rPr lang="en-US" sz="1600" b="0" i="0" dirty="0">
                <a:solidFill>
                  <a:srgbClr val="0D0740"/>
                </a:solidFill>
                <a:effectLst/>
              </a:rPr>
              <a:t>hanno un basso reddito familiare disponibile. La maggior parte di loro è in pensione con un reddito fisso. La salute del cuore, delle ossa e delle articolazioni e l'invecchiamento in buona salute sono le loro priorità più di qualsiasi altro gruppo. Si preoccupano maggiormente della memoria e dell'agilità mentale. Sono i meno attivi socialmente e preferiscono socializzare a casa. Sono il gruppo con meno conoscenze digitali, ma più della metà di loro usa la tecnologia digitale per rimanere in contatto con gli altri.</a:t>
            </a:r>
            <a:endParaRPr lang="tr-TR" sz="1400" b="0" i="0" dirty="0">
              <a:solidFill>
                <a:srgbClr val="000000"/>
              </a:solidFill>
              <a:effectLst/>
            </a:endParaRPr>
          </a:p>
        </p:txBody>
      </p:sp>
      <p:pic>
        <p:nvPicPr>
          <p:cNvPr id="5" name="Resim 4" descr="giyim, insan yüzü, kişi, şahıs, sanat içeren bir resim&#10;&#10;Açıklama otomatik olarak oluşturuldu">
            <a:extLst>
              <a:ext uri="{FF2B5EF4-FFF2-40B4-BE49-F238E27FC236}">
                <a16:creationId xmlns:a16="http://schemas.microsoft.com/office/drawing/2014/main" id="{2BE2BF4C-1C35-32B1-99BD-B76CC33E7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43751" y="1309960"/>
            <a:ext cx="9863183" cy="5548040"/>
          </a:xfrm>
          <a:prstGeom prst="rect">
            <a:avLst/>
          </a:prstGeom>
        </p:spPr>
      </p:pic>
      <p:pic>
        <p:nvPicPr>
          <p:cNvPr id="8" name="Resim 7" descr="giyim, kişi, şahıs, insan yüzü, öpmek; öpücük içeren bir resim&#10;&#10;Açıklama otomatik olarak oluşturuldu">
            <a:extLst>
              <a:ext uri="{FF2B5EF4-FFF2-40B4-BE49-F238E27FC236}">
                <a16:creationId xmlns:a16="http://schemas.microsoft.com/office/drawing/2014/main" id="{99673D37-998C-A78C-FDFA-F4E884D58D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73494" y="109226"/>
            <a:ext cx="11897844" cy="6692537"/>
          </a:xfrm>
          <a:prstGeom prst="rect">
            <a:avLst/>
          </a:prstGeom>
        </p:spPr>
      </p:pic>
      <p:sp>
        <p:nvSpPr>
          <p:cNvPr id="6" name="Metin kutusu 5">
            <a:extLst>
              <a:ext uri="{FF2B5EF4-FFF2-40B4-BE49-F238E27FC236}">
                <a16:creationId xmlns:a16="http://schemas.microsoft.com/office/drawing/2014/main" id="{EF42BFB0-55C1-11D7-AFD0-76BF76C03E16}"/>
              </a:ext>
            </a:extLst>
          </p:cNvPr>
          <p:cNvSpPr txBox="1"/>
          <p:nvPr/>
        </p:nvSpPr>
        <p:spPr>
          <a:xfrm>
            <a:off x="1798320" y="6540153"/>
            <a:ext cx="8595360" cy="261610"/>
          </a:xfrm>
          <a:prstGeom prst="rect">
            <a:avLst/>
          </a:prstGeom>
          <a:noFill/>
        </p:spPr>
        <p:txBody>
          <a:bodyPr wrap="square">
            <a:spAutoFit/>
          </a:bodyPr>
          <a:lstStyle/>
          <a:p>
            <a:pPr algn="ctr"/>
            <a:r>
              <a:rPr lang="tr-TR" sz="1050" dirty="0" err="1">
                <a:solidFill>
                  <a:schemeClr val="accent1"/>
                </a:solidFill>
              </a:rPr>
              <a:t>Fonte delle immagini</a:t>
            </a:r>
            <a:r>
              <a:rPr lang="tr-TR" sz="1050" dirty="0">
                <a:solidFill>
                  <a:schemeClr val="accent1"/>
                </a:solidFill>
              </a:rPr>
              <a:t>: Istockphoto.com</a:t>
            </a:r>
          </a:p>
        </p:txBody>
      </p:sp>
    </p:spTree>
    <p:extLst>
      <p:ext uri="{BB962C8B-B14F-4D97-AF65-F5344CB8AC3E}">
        <p14:creationId xmlns:p14="http://schemas.microsoft.com/office/powerpoint/2010/main" val="23464545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372533" y="326013"/>
            <a:ext cx="10187152" cy="705751"/>
          </a:xfrm>
        </p:spPr>
        <p:txBody>
          <a:bodyPr>
            <a:noAutofit/>
          </a:bodyPr>
          <a:lstStyle/>
          <a:p>
            <a:r>
              <a:rPr lang="sl-SI" sz="3400" dirty="0"/>
              <a:t>Risultati di apprendimento di questa unità</a:t>
            </a:r>
            <a:endParaRPr lang="en-US" sz="3400" dirty="0"/>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372533" y="1194619"/>
            <a:ext cx="6578599" cy="4984492"/>
          </a:xfrm>
        </p:spPr>
        <p:txBody>
          <a:bodyPr vert="horz" lIns="91440" tIns="45720" rIns="91440" bIns="45720" rtlCol="0" anchor="t">
            <a:normAutofit fontScale="25000" lnSpcReduction="20000"/>
          </a:bodyPr>
          <a:lstStyle/>
          <a:p>
            <a:pPr>
              <a:lnSpc>
                <a:spcPct val="160000"/>
              </a:lnSpc>
            </a:pPr>
            <a:r>
              <a:rPr lang="en-US" sz="6200" b="1" i="0" u="none" strike="noStrike" dirty="0">
                <a:solidFill>
                  <a:srgbClr val="F3B75B"/>
                </a:solidFill>
                <a:effectLst/>
              </a:rPr>
              <a:t>Si acquisisce una comprensione più approfondita di:</a:t>
            </a:r>
          </a:p>
          <a:p>
            <a:pPr>
              <a:lnSpc>
                <a:spcPct val="160000"/>
              </a:lnSpc>
            </a:pPr>
            <a:endParaRPr lang="tr-TR" sz="3200" b="1" i="0" u="none" strike="noStrike" dirty="0">
              <a:solidFill>
                <a:srgbClr val="F3B75B"/>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Cos'è il marketing management e come creare una strategia di marketing management</a:t>
            </a:r>
            <a:endParaRPr lang="en-US" sz="6200" b="0" i="0" dirty="0">
              <a:solidFill>
                <a:srgbClr val="000000"/>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Quali sono le 5C e le 4P del </a:t>
            </a:r>
            <a:r>
              <a:rPr lang="en-US" sz="6200" b="0" i="0" dirty="0">
                <a:solidFill>
                  <a:srgbClr val="000000"/>
                </a:solidFill>
                <a:effectLst/>
              </a:rPr>
              <a:t>marketing?</a:t>
            </a: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Che cosa sono le analisi PEST e PESTEL?</a:t>
            </a:r>
            <a:endParaRPr lang="en-US" sz="6200" b="0" i="0" dirty="0">
              <a:solidFill>
                <a:srgbClr val="000000"/>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Che cos'è l'analisi SWOT e come si usa per la strategia di marketing?</a:t>
            </a:r>
            <a:endParaRPr lang="en-US" sz="6200" b="0" i="0" dirty="0">
              <a:solidFill>
                <a:srgbClr val="000000"/>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Come creare una strategia di sviluppo del prodotto</a:t>
            </a:r>
            <a:endParaRPr lang="en-US" sz="6200" b="0" i="0" dirty="0">
              <a:solidFill>
                <a:srgbClr val="000000"/>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Come calcolare le dimensioni del mercato e il tasso di penetrazione del mercato</a:t>
            </a:r>
            <a:endParaRPr lang="en-US" sz="6200" b="0" i="0" dirty="0">
              <a:solidFill>
                <a:srgbClr val="000000"/>
              </a:solidFill>
              <a:effectLst/>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Che cos'è la gestione dell'innovazione e quali sono le sue tecniche</a:t>
            </a:r>
            <a:endParaRPr lang="en-US" sz="6200" b="0" i="0" dirty="0">
              <a:solidFill>
                <a:srgbClr val="000000"/>
              </a:solidFill>
            </a:endParaRPr>
          </a:p>
          <a:p>
            <a:pPr marL="342900" indent="-342900" algn="just" rtl="0" fontAlgn="base">
              <a:lnSpc>
                <a:spcPct val="120000"/>
              </a:lnSpc>
              <a:spcBef>
                <a:spcPts val="600"/>
              </a:spcBef>
              <a:spcAft>
                <a:spcPts val="600"/>
              </a:spcAft>
              <a:buFont typeface="Arial" panose="020B0604020202020204" pitchFamily="34" charset="0"/>
              <a:buChar char="•"/>
            </a:pPr>
            <a:r>
              <a:rPr lang="en-US" sz="6200" b="0" i="0" u="none" strike="noStrike" dirty="0">
                <a:solidFill>
                  <a:srgbClr val="000000"/>
                </a:solidFill>
                <a:effectLst/>
              </a:rPr>
              <a:t>Come viene utilizzato lo strumento di analisi dei dati </a:t>
            </a:r>
            <a:r>
              <a:rPr lang="en-US" sz="6200" b="0" i="0" u="none" strike="noStrike" dirty="0" err="1">
                <a:solidFill>
                  <a:srgbClr val="000000"/>
                </a:solidFill>
                <a:effectLst/>
              </a:rPr>
              <a:t>MaxQDA </a:t>
            </a:r>
            <a:r>
              <a:rPr lang="en-US" sz="6200" b="0" i="0" u="none" strike="noStrike" dirty="0">
                <a:solidFill>
                  <a:srgbClr val="000000"/>
                </a:solidFill>
                <a:effectLst/>
              </a:rPr>
              <a:t>per le ricerche di mercato e di consumo?</a:t>
            </a:r>
            <a:endParaRPr lang="tr-TR" sz="6200" b="0" i="0" dirty="0">
              <a:solidFill>
                <a:srgbClr val="000000"/>
              </a:solidFill>
              <a:effectLst/>
            </a:endParaRPr>
          </a:p>
          <a:p>
            <a:pPr>
              <a:lnSpc>
                <a:spcPct val="160000"/>
              </a:lnSpc>
            </a:pPr>
            <a:endParaRPr lang="en-US" dirty="0"/>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7302169" y="1194619"/>
            <a:ext cx="4673084" cy="3688277"/>
          </a:xfrm>
        </p:spPr>
        <p:txBody>
          <a:bodyPr vert="horz" lIns="91440" tIns="45720" rIns="91440" bIns="45720" rtlCol="0" anchor="t">
            <a:normAutofit fontScale="25000" lnSpcReduction="20000"/>
          </a:bodyPr>
          <a:lstStyle/>
          <a:p>
            <a:pPr>
              <a:lnSpc>
                <a:spcPct val="170000"/>
              </a:lnSpc>
              <a:spcBef>
                <a:spcPts val="600"/>
              </a:spcBef>
              <a:spcAft>
                <a:spcPts val="600"/>
              </a:spcAft>
            </a:pPr>
            <a:r>
              <a:rPr lang="en-US" sz="6400" b="1" i="0" u="none" strike="noStrike" dirty="0">
                <a:solidFill>
                  <a:srgbClr val="F3B75B"/>
                </a:solidFill>
                <a:effectLst/>
              </a:rPr>
              <a:t>Svilupperete le competenze per:</a:t>
            </a:r>
          </a:p>
          <a:p>
            <a:pPr>
              <a:lnSpc>
                <a:spcPct val="170000"/>
              </a:lnSpc>
              <a:spcBef>
                <a:spcPts val="600"/>
              </a:spcBef>
              <a:spcAft>
                <a:spcPts val="600"/>
              </a:spcAft>
            </a:pPr>
            <a:endParaRPr lang="tr-TR" sz="3200" dirty="0">
              <a:solidFill>
                <a:srgbClr val="F3B75B"/>
              </a:solidFill>
            </a:endParaRPr>
          </a:p>
          <a:p>
            <a:pPr marL="342900" indent="-342900" rtl="0" fontAlgn="base">
              <a:lnSpc>
                <a:spcPct val="120000"/>
              </a:lnSpc>
              <a:spcBef>
                <a:spcPts val="600"/>
              </a:spcBef>
              <a:spcAft>
                <a:spcPts val="600"/>
              </a:spcAft>
              <a:buFont typeface="Arial" panose="020B0604020202020204" pitchFamily="34" charset="0"/>
              <a:buChar char="•"/>
            </a:pPr>
            <a:r>
              <a:rPr lang="en-US" sz="6400" b="0" i="0" u="none" strike="noStrike" dirty="0">
                <a:solidFill>
                  <a:srgbClr val="000000"/>
                </a:solidFill>
                <a:effectLst/>
              </a:rPr>
              <a:t>Ridurre al minimo i rischi di ingresso nel mercato</a:t>
            </a:r>
          </a:p>
          <a:p>
            <a:pPr marL="342900" indent="-342900" rtl="0"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Saper </a:t>
            </a:r>
            <a:r>
              <a:rPr lang="en-US" sz="6400" b="0" i="0" u="none" strike="noStrike" dirty="0">
                <a:solidFill>
                  <a:srgbClr val="000000"/>
                </a:solidFill>
                <a:effectLst/>
              </a:rPr>
              <a:t>creare strategie di marketing efficaci</a:t>
            </a:r>
          </a:p>
          <a:p>
            <a:pPr marL="342900" indent="-342900" rtl="0"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Saper </a:t>
            </a:r>
            <a:r>
              <a:rPr lang="en-US" sz="6400" b="0" i="0" u="none" strike="noStrike" dirty="0">
                <a:solidFill>
                  <a:srgbClr val="000000"/>
                </a:solidFill>
                <a:effectLst/>
              </a:rPr>
              <a:t>migliorare i processi di sviluppo del prodotto</a:t>
            </a:r>
          </a:p>
          <a:p>
            <a:pPr marL="342900" indent="-342900" rtl="0" fontAlgn="base">
              <a:lnSpc>
                <a:spcPct val="120000"/>
              </a:lnSpc>
              <a:spcBef>
                <a:spcPts val="600"/>
              </a:spcBef>
              <a:spcAft>
                <a:spcPts val="600"/>
              </a:spcAft>
              <a:buFont typeface="Arial" panose="020B0604020202020204" pitchFamily="34" charset="0"/>
              <a:buChar char="•"/>
            </a:pPr>
            <a:r>
              <a:rPr lang="en-US" sz="6400" b="0" i="0" u="none" strike="noStrike" dirty="0">
                <a:solidFill>
                  <a:srgbClr val="000000"/>
                </a:solidFill>
                <a:effectLst/>
              </a:rPr>
              <a:t>Rafforzare le capacità di ricerca di mercato</a:t>
            </a:r>
          </a:p>
          <a:p>
            <a:pPr marL="342900" indent="-342900" rtl="0" fontAlgn="base">
              <a:lnSpc>
                <a:spcPct val="120000"/>
              </a:lnSpc>
              <a:spcBef>
                <a:spcPts val="600"/>
              </a:spcBef>
              <a:spcAft>
                <a:spcPts val="600"/>
              </a:spcAft>
              <a:buFont typeface="Arial" panose="020B0604020202020204" pitchFamily="34" charset="0"/>
              <a:buChar char="•"/>
            </a:pPr>
            <a:r>
              <a:rPr lang="en-US" sz="6400" b="0" dirty="0">
                <a:solidFill>
                  <a:srgbClr val="000000"/>
                </a:solidFill>
              </a:rPr>
              <a:t>Saper </a:t>
            </a:r>
            <a:r>
              <a:rPr lang="en-US" sz="6400" b="0" i="0" u="none" strike="noStrike" dirty="0">
                <a:solidFill>
                  <a:srgbClr val="000000"/>
                </a:solidFill>
                <a:effectLst/>
              </a:rPr>
              <a:t>padroneggiare </a:t>
            </a:r>
            <a:r>
              <a:rPr lang="tr-TR" sz="6400" b="0" i="0" dirty="0">
                <a:solidFill>
                  <a:srgbClr val="000000"/>
                </a:solidFill>
                <a:effectLst/>
              </a:rPr>
              <a:t>la gestione</a:t>
            </a:r>
            <a:r>
              <a:rPr lang="en-US" sz="6400" b="0" i="0" u="none" strike="noStrike" dirty="0">
                <a:solidFill>
                  <a:srgbClr val="000000"/>
                </a:solidFill>
                <a:effectLst/>
              </a:rPr>
              <a:t> dell'innovazione</a:t>
            </a:r>
            <a:endParaRPr lang="en-US" dirty="0"/>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25215" y="246144"/>
            <a:ext cx="11741570" cy="1203278"/>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Strategia </a:t>
            </a:r>
            <a:r>
              <a:rPr lang="en-US" sz="3400" b="1" dirty="0" err="1">
                <a:solidFill>
                  <a:schemeClr val="accent3">
                    <a:lumMod val="76000"/>
                  </a:schemeClr>
                </a:solidFill>
              </a:rPr>
              <a:t>di sviluppo </a:t>
            </a:r>
            <a:r>
              <a:rPr lang="en-US" sz="3400" b="1" dirty="0">
                <a:solidFill>
                  <a:schemeClr val="accent3">
                    <a:lumMod val="76000"/>
                  </a:schemeClr>
                </a:solidFill>
              </a:rPr>
              <a:t>del prodotto</a:t>
            </a:r>
            <a:endParaRPr lang="tr-TR" sz="3400" b="1" dirty="0">
              <a:solidFill>
                <a:schemeClr val="accent3">
                  <a:lumMod val="76000"/>
                </a:schemeClr>
              </a:solidFill>
            </a:endParaRPr>
          </a:p>
          <a:p>
            <a:pPr>
              <a:lnSpc>
                <a:spcPct val="150000"/>
              </a:lnSpc>
            </a:pPr>
            <a:r>
              <a:rPr lang="tr-TR" sz="1600" b="1" dirty="0">
                <a:solidFill>
                  <a:schemeClr val="accent1"/>
                </a:solidFill>
              </a:rPr>
              <a:t> </a:t>
            </a:r>
            <a:endParaRPr lang="en-US" sz="2400" b="1" dirty="0">
              <a:solidFill>
                <a:schemeClr val="accent1"/>
              </a:solidFill>
            </a:endParaRPr>
          </a:p>
        </p:txBody>
      </p:sp>
      <p:sp>
        <p:nvSpPr>
          <p:cNvPr id="7" name="Metin kutusu 6">
            <a:extLst>
              <a:ext uri="{FF2B5EF4-FFF2-40B4-BE49-F238E27FC236}">
                <a16:creationId xmlns:a16="http://schemas.microsoft.com/office/drawing/2014/main" id="{8C873430-A144-EDA2-ED9A-2FAA80534086}"/>
              </a:ext>
            </a:extLst>
          </p:cNvPr>
          <p:cNvSpPr txBox="1"/>
          <p:nvPr/>
        </p:nvSpPr>
        <p:spPr>
          <a:xfrm>
            <a:off x="225215" y="1523137"/>
            <a:ext cx="11543452" cy="830997"/>
          </a:xfrm>
          <a:prstGeom prst="rect">
            <a:avLst/>
          </a:prstGeom>
          <a:noFill/>
        </p:spPr>
        <p:txBody>
          <a:bodyPr wrap="square">
            <a:spAutoFit/>
          </a:bodyPr>
          <a:lstStyle/>
          <a:p>
            <a:pPr algn="just" rtl="0" fontAlgn="base">
              <a:spcBef>
                <a:spcPts val="600"/>
              </a:spcBef>
              <a:spcAft>
                <a:spcPts val="600"/>
              </a:spcAft>
            </a:pPr>
            <a:r>
              <a:rPr lang="en-US" sz="1600" b="0" i="0" dirty="0">
                <a:solidFill>
                  <a:srgbClr val="000000"/>
                </a:solidFill>
                <a:effectLst/>
                <a:latin typeface="Raleway "/>
              </a:rPr>
              <a:t>Lo sviluppo di nuovi prodotti aiuta le aziende a diversificare lo spettro dei clienti target e ad espandersi in nuovi segmenti di mercato. Per questo motivo, è importante analizzare bene le esperienze dei consumatori e comprenderne le esigenze e le aspettative per poter lanciare un prodotto.</a:t>
            </a:r>
            <a:endParaRPr lang="tr-TR" sz="1600" b="0" i="0" dirty="0">
              <a:solidFill>
                <a:srgbClr val="000000"/>
              </a:solidFill>
              <a:effectLst/>
              <a:latin typeface="Raleway "/>
            </a:endParaRPr>
          </a:p>
        </p:txBody>
      </p:sp>
      <p:sp>
        <p:nvSpPr>
          <p:cNvPr id="4" name="TextBox 3">
            <a:extLst>
              <a:ext uri="{FF2B5EF4-FFF2-40B4-BE49-F238E27FC236}">
                <a16:creationId xmlns:a16="http://schemas.microsoft.com/office/drawing/2014/main" id="{43CFAD65-301B-A056-F699-47985DB96970}"/>
              </a:ext>
            </a:extLst>
          </p:cNvPr>
          <p:cNvSpPr txBox="1"/>
          <p:nvPr/>
        </p:nvSpPr>
        <p:spPr>
          <a:xfrm>
            <a:off x="7717523" y="5490590"/>
            <a:ext cx="3552496" cy="400110"/>
          </a:xfrm>
          <a:prstGeom prst="rect">
            <a:avLst/>
          </a:prstGeom>
          <a:noFill/>
        </p:spPr>
        <p:txBody>
          <a:bodyPr wrap="square" rtlCol="0">
            <a:spAutoFit/>
          </a:bodyPr>
          <a:lstStyle/>
          <a:p>
            <a:r>
              <a:rPr lang="sl-SI" sz="1000" dirty="0">
                <a:solidFill>
                  <a:schemeClr val="accent1"/>
                </a:solidFill>
              </a:rPr>
              <a:t>Fonte: </a:t>
            </a:r>
            <a:r>
              <a:rPr lang="sl-SI" sz="1000" i="1" dirty="0">
                <a:solidFill>
                  <a:schemeClr val="accent1"/>
                </a:solidFill>
                <a:latin typeface="Raleway "/>
                <a:ea typeface="Roboto"/>
                <a:cs typeface="Roboto"/>
              </a:rPr>
              <a:t>Cos'è lo sviluppo del prodotto? | Sviluppo di un nuovo prodotto da Educationleaves</a:t>
            </a:r>
            <a:endParaRPr lang="sl-SI" sz="1000" dirty="0">
              <a:solidFill>
                <a:schemeClr val="accent1"/>
              </a:solidFill>
            </a:endParaRPr>
          </a:p>
        </p:txBody>
      </p:sp>
      <p:sp>
        <p:nvSpPr>
          <p:cNvPr id="3" name="Rettangolo con angoli arrotondati 12">
            <a:extLst>
              <a:ext uri="{FF2B5EF4-FFF2-40B4-BE49-F238E27FC236}">
                <a16:creationId xmlns:a16="http://schemas.microsoft.com/office/drawing/2014/main" id="{251D3764-4653-82F7-FF33-BFA6F6A63BF9}"/>
              </a:ext>
            </a:extLst>
          </p:cNvPr>
          <p:cNvSpPr/>
          <p:nvPr/>
        </p:nvSpPr>
        <p:spPr>
          <a:xfrm>
            <a:off x="4048474" y="4069570"/>
            <a:ext cx="3115036" cy="880113"/>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tr-TR" sz="1200" dirty="0">
                <a:solidFill>
                  <a:srgbClr val="131313"/>
                </a:solidFill>
              </a:rPr>
              <a:t>Questo </a:t>
            </a:r>
            <a:r>
              <a:rPr lang="en-US" sz="1200" b="0" i="0" dirty="0">
                <a:solidFill>
                  <a:srgbClr val="131313"/>
                </a:solidFill>
                <a:effectLst/>
              </a:rPr>
              <a:t>video </a:t>
            </a:r>
            <a:r>
              <a:rPr lang="en-US" sz="1200" dirty="0">
                <a:solidFill>
                  <a:srgbClr val="131313"/>
                </a:solidFill>
              </a:rPr>
              <a:t>vi aiuterà </a:t>
            </a:r>
            <a:r>
              <a:rPr lang="tr-TR" sz="1200" b="0" i="0" dirty="0">
                <a:solidFill>
                  <a:srgbClr val="131313"/>
                </a:solidFill>
                <a:effectLst/>
              </a:rPr>
              <a:t>a imparare </a:t>
            </a:r>
            <a:r>
              <a:rPr lang="en-US" sz="1200" b="0" i="0" dirty="0">
                <a:solidFill>
                  <a:srgbClr val="131313"/>
                </a:solidFill>
                <a:effectLst/>
              </a:rPr>
              <a:t>"Sviluppo del prodotto o sviluppo di un nuovo prodotto".</a:t>
            </a:r>
            <a:endParaRPr lang="en-GB" sz="1200" dirty="0">
              <a:solidFill>
                <a:schemeClr val="accent1"/>
              </a:solidFill>
            </a:endParaRPr>
          </a:p>
        </p:txBody>
      </p:sp>
      <p:sp>
        <p:nvSpPr>
          <p:cNvPr id="5" name="Freccia in giù 2">
            <a:extLst>
              <a:ext uri="{FF2B5EF4-FFF2-40B4-BE49-F238E27FC236}">
                <a16:creationId xmlns:a16="http://schemas.microsoft.com/office/drawing/2014/main" id="{9BFF1CF9-9BD6-E5DA-7AD7-B92C511ABA38}"/>
              </a:ext>
            </a:extLst>
          </p:cNvPr>
          <p:cNvSpPr/>
          <p:nvPr/>
        </p:nvSpPr>
        <p:spPr>
          <a:xfrm rot="16200000">
            <a:off x="7297734" y="4329902"/>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8" name="Çevrimiçi Medya 7" title="What is Product development? | New Product development">
            <a:hlinkClick r:id="" action="ppaction://media"/>
            <a:extLst>
              <a:ext uri="{FF2B5EF4-FFF2-40B4-BE49-F238E27FC236}">
                <a16:creationId xmlns:a16="http://schemas.microsoft.com/office/drawing/2014/main" id="{C749E10E-21AD-914F-6AFF-445CC8723C29}"/>
              </a:ext>
            </a:extLst>
          </p:cNvPr>
          <p:cNvPicPr>
            <a:picLocks noRot="1" noChangeAspect="1"/>
          </p:cNvPicPr>
          <p:nvPr>
            <a:videoFile r:link="rId1"/>
          </p:nvPr>
        </p:nvPicPr>
        <p:blipFill>
          <a:blip r:embed="rId4"/>
          <a:stretch>
            <a:fillRect/>
          </a:stretch>
        </p:blipFill>
        <p:spPr>
          <a:xfrm>
            <a:off x="7717523" y="3107267"/>
            <a:ext cx="3945732" cy="2227596"/>
          </a:xfrm>
          <a:prstGeom prst="rect">
            <a:avLst/>
          </a:prstGeom>
        </p:spPr>
      </p:pic>
    </p:spTree>
    <p:extLst>
      <p:ext uri="{BB962C8B-B14F-4D97-AF65-F5344CB8AC3E}">
        <p14:creationId xmlns:p14="http://schemas.microsoft.com/office/powerpoint/2010/main" val="3872207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B5456F-5798-DCE1-594E-0B866FEBC7DB}"/>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528A18-7A97-D769-A401-B86F24991614}"/>
              </a:ext>
            </a:extLst>
          </p:cNvPr>
          <p:cNvSpPr txBox="1"/>
          <p:nvPr/>
        </p:nvSpPr>
        <p:spPr>
          <a:xfrm>
            <a:off x="296523" y="552251"/>
            <a:ext cx="11741570" cy="499945"/>
          </a:xfrm>
          <a:prstGeom prst="rect">
            <a:avLst/>
          </a:prstGeom>
          <a:noFill/>
        </p:spPr>
        <p:txBody>
          <a:bodyPr wrap="square" rtlCol="0">
            <a:spAutoFit/>
          </a:bodyPr>
          <a:lstStyle/>
          <a:p>
            <a:pPr>
              <a:lnSpc>
                <a:spcPct val="150000"/>
              </a:lnSpc>
            </a:pPr>
            <a:r>
              <a:rPr lang="tr-TR" sz="2000" b="1" dirty="0">
                <a:solidFill>
                  <a:schemeClr val="bg1"/>
                </a:solidFill>
              </a:rPr>
              <a:t>Fasi della strategia di</a:t>
            </a:r>
            <a:r>
              <a:rPr lang="en-US" sz="2000" b="1" dirty="0">
                <a:solidFill>
                  <a:schemeClr val="bg1"/>
                </a:solidFill>
              </a:rPr>
              <a:t> sviluppo del prodotto </a:t>
            </a:r>
          </a:p>
        </p:txBody>
      </p:sp>
      <p:sp>
        <p:nvSpPr>
          <p:cNvPr id="7" name="Metin kutusu 6">
            <a:extLst>
              <a:ext uri="{FF2B5EF4-FFF2-40B4-BE49-F238E27FC236}">
                <a16:creationId xmlns:a16="http://schemas.microsoft.com/office/drawing/2014/main" id="{75FFBC79-9C4A-F2A6-C4AA-98FDAD1ABD6C}"/>
              </a:ext>
            </a:extLst>
          </p:cNvPr>
          <p:cNvSpPr txBox="1"/>
          <p:nvPr/>
        </p:nvSpPr>
        <p:spPr>
          <a:xfrm>
            <a:off x="296523" y="1184370"/>
            <a:ext cx="11159945" cy="2769989"/>
          </a:xfrm>
          <a:prstGeom prst="rect">
            <a:avLst/>
          </a:prstGeom>
          <a:noFill/>
        </p:spPr>
        <p:txBody>
          <a:bodyPr wrap="square">
            <a:spAutoFit/>
          </a:bodyPr>
          <a:lstStyle/>
          <a:p>
            <a:pPr algn="just" rtl="0" fontAlgn="base"/>
            <a:endParaRPr lang="en-US" sz="1600" b="0" i="0" dirty="0">
              <a:solidFill>
                <a:srgbClr val="000000"/>
              </a:solidFill>
              <a:effectLst/>
              <a:latin typeface="Raleway "/>
            </a:endParaRPr>
          </a:p>
          <a:p>
            <a:pPr algn="just" rtl="0" fontAlgn="base">
              <a:spcBef>
                <a:spcPts val="600"/>
              </a:spcBef>
              <a:spcAft>
                <a:spcPts val="600"/>
              </a:spcAft>
            </a:pPr>
            <a:r>
              <a:rPr lang="en-US" sz="1600" b="0" dirty="0">
                <a:solidFill>
                  <a:srgbClr val="000000"/>
                </a:solidFill>
                <a:effectLst/>
                <a:latin typeface="Raleway "/>
              </a:rPr>
              <a:t>Le seguenti fasi sono importanti per lo sviluppo e il lancio del prodotto.</a:t>
            </a:r>
          </a:p>
          <a:p>
            <a:pPr lvl="1" algn="just" fontAlgn="base">
              <a:spcBef>
                <a:spcPts val="600"/>
              </a:spcBef>
              <a:spcAft>
                <a:spcPts val="600"/>
              </a:spcAft>
            </a:pPr>
            <a:r>
              <a:rPr lang="en-US" sz="1600" b="1" dirty="0">
                <a:solidFill>
                  <a:srgbClr val="000000"/>
                </a:solidFill>
                <a:effectLst/>
                <a:latin typeface="Raleway "/>
              </a:rPr>
              <a:t>1. </a:t>
            </a:r>
            <a:r>
              <a:rPr lang="en-US" sz="1600" b="0" dirty="0">
                <a:solidFill>
                  <a:srgbClr val="000000"/>
                </a:solidFill>
                <a:effectLst/>
                <a:latin typeface="Raleway "/>
              </a:rPr>
              <a:t>Cosa vuole il consumatore?</a:t>
            </a:r>
          </a:p>
          <a:p>
            <a:pPr lvl="1" algn="just" fontAlgn="base">
              <a:spcBef>
                <a:spcPts val="600"/>
              </a:spcBef>
              <a:spcAft>
                <a:spcPts val="600"/>
              </a:spcAft>
            </a:pPr>
            <a:r>
              <a:rPr lang="en-US" sz="1600" b="1" dirty="0">
                <a:solidFill>
                  <a:srgbClr val="000000"/>
                </a:solidFill>
                <a:effectLst/>
                <a:latin typeface="Raleway "/>
              </a:rPr>
              <a:t>2. </a:t>
            </a:r>
            <a:r>
              <a:rPr lang="en-US" sz="1600" b="0" dirty="0">
                <a:solidFill>
                  <a:srgbClr val="000000"/>
                </a:solidFill>
                <a:effectLst/>
                <a:latin typeface="Raleway "/>
              </a:rPr>
              <a:t>In che modo il nostro prodotto risponde alle esigenze dei consumatori?</a:t>
            </a:r>
          </a:p>
          <a:p>
            <a:pPr lvl="1" algn="just" fontAlgn="base">
              <a:spcBef>
                <a:spcPts val="600"/>
              </a:spcBef>
              <a:spcAft>
                <a:spcPts val="600"/>
              </a:spcAft>
            </a:pPr>
            <a:r>
              <a:rPr lang="en-US" sz="1600" b="1" dirty="0">
                <a:solidFill>
                  <a:srgbClr val="000000"/>
                </a:solidFill>
                <a:effectLst/>
                <a:latin typeface="Raleway "/>
              </a:rPr>
              <a:t>3. </a:t>
            </a:r>
            <a:r>
              <a:rPr lang="en-US" sz="1600" b="0" dirty="0">
                <a:solidFill>
                  <a:srgbClr val="000000"/>
                </a:solidFill>
                <a:effectLst/>
                <a:latin typeface="Raleway "/>
              </a:rPr>
              <a:t>Come si colloca rispetto alla concorrenza?</a:t>
            </a:r>
          </a:p>
          <a:p>
            <a:pPr lvl="1" algn="just" fontAlgn="base">
              <a:spcBef>
                <a:spcPts val="600"/>
              </a:spcBef>
              <a:spcAft>
                <a:spcPts val="600"/>
              </a:spcAft>
            </a:pPr>
            <a:r>
              <a:rPr lang="en-US" sz="1600" b="1" dirty="0">
                <a:solidFill>
                  <a:srgbClr val="000000"/>
                </a:solidFill>
                <a:effectLst/>
                <a:latin typeface="Raleway "/>
              </a:rPr>
              <a:t>4. </a:t>
            </a:r>
            <a:r>
              <a:rPr lang="en-US" sz="1600" b="0" dirty="0">
                <a:solidFill>
                  <a:srgbClr val="000000"/>
                </a:solidFill>
                <a:effectLst/>
                <a:latin typeface="Raleway "/>
              </a:rPr>
              <a:t>Quali sono i valori e le caratteristiche che differenziano il vostro prodotto dagli altri?</a:t>
            </a:r>
          </a:p>
          <a:p>
            <a:pPr algn="just" rtl="0" fontAlgn="base"/>
            <a:endParaRPr lang="en-US" sz="1400" b="0" i="0" dirty="0">
              <a:solidFill>
                <a:srgbClr val="000000"/>
              </a:solidFill>
              <a:effectLst/>
              <a:latin typeface="Raleway "/>
            </a:endParaRPr>
          </a:p>
          <a:p>
            <a:pPr algn="just" rtl="0" fontAlgn="base"/>
            <a:endParaRPr lang="tr-TR" sz="1400" b="0" i="0" dirty="0">
              <a:solidFill>
                <a:srgbClr val="000000"/>
              </a:solidFill>
              <a:effectLst/>
              <a:latin typeface="Raleway "/>
            </a:endParaRPr>
          </a:p>
        </p:txBody>
      </p:sp>
    </p:spTree>
    <p:extLst>
      <p:ext uri="{BB962C8B-B14F-4D97-AF65-F5344CB8AC3E}">
        <p14:creationId xmlns:p14="http://schemas.microsoft.com/office/powerpoint/2010/main" val="34913281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15EF40-D7FF-0D2A-847B-1834C9EB2BE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6618726-C47A-CB2D-C68F-C49CDFEA4A95}"/>
              </a:ext>
            </a:extLst>
          </p:cNvPr>
          <p:cNvSpPr txBox="1"/>
          <p:nvPr/>
        </p:nvSpPr>
        <p:spPr>
          <a:xfrm>
            <a:off x="296523" y="247451"/>
            <a:ext cx="11741570" cy="499945"/>
          </a:xfrm>
          <a:prstGeom prst="rect">
            <a:avLst/>
          </a:prstGeom>
          <a:noFill/>
        </p:spPr>
        <p:txBody>
          <a:bodyPr wrap="square" rtlCol="0">
            <a:spAutoFit/>
          </a:bodyPr>
          <a:lstStyle/>
          <a:p>
            <a:pPr>
              <a:lnSpc>
                <a:spcPct val="150000"/>
              </a:lnSpc>
            </a:pPr>
            <a:r>
              <a:rPr lang="tr-TR" sz="2000" b="1" dirty="0">
                <a:solidFill>
                  <a:schemeClr val="bg1"/>
                </a:solidFill>
              </a:rPr>
              <a:t>Fasi della strategia di</a:t>
            </a:r>
            <a:r>
              <a:rPr lang="en-US" sz="2000" b="1" dirty="0">
                <a:solidFill>
                  <a:schemeClr val="bg1"/>
                </a:solidFill>
              </a:rPr>
              <a:t> sviluppo del prodotto </a:t>
            </a:r>
          </a:p>
        </p:txBody>
      </p:sp>
      <p:sp>
        <p:nvSpPr>
          <p:cNvPr id="7" name="Metin kutusu 6">
            <a:extLst>
              <a:ext uri="{FF2B5EF4-FFF2-40B4-BE49-F238E27FC236}">
                <a16:creationId xmlns:a16="http://schemas.microsoft.com/office/drawing/2014/main" id="{8C873430-A144-EDA2-ED9A-2FAA80534086}"/>
              </a:ext>
            </a:extLst>
          </p:cNvPr>
          <p:cNvSpPr txBox="1"/>
          <p:nvPr/>
        </p:nvSpPr>
        <p:spPr>
          <a:xfrm>
            <a:off x="296523" y="862637"/>
            <a:ext cx="11159945" cy="3539430"/>
          </a:xfrm>
          <a:prstGeom prst="rect">
            <a:avLst/>
          </a:prstGeom>
          <a:noFill/>
        </p:spPr>
        <p:txBody>
          <a:bodyPr wrap="square">
            <a:spAutoFit/>
          </a:bodyPr>
          <a:lstStyle/>
          <a:p>
            <a:pPr algn="just" rtl="0" fontAlgn="base"/>
            <a:r>
              <a:rPr lang="tr-TR" sz="1600" b="1" dirty="0" err="1">
                <a:solidFill>
                  <a:schemeClr val="accent1"/>
                </a:solidFill>
              </a:rPr>
              <a:t>Fase </a:t>
            </a:r>
            <a:r>
              <a:rPr lang="tr-TR" sz="1600" b="1" dirty="0">
                <a:solidFill>
                  <a:schemeClr val="accent1"/>
                </a:solidFill>
              </a:rPr>
              <a:t>1. </a:t>
            </a:r>
            <a:r>
              <a:rPr lang="en-US" sz="1600" dirty="0">
                <a:solidFill>
                  <a:schemeClr val="accent1"/>
                </a:solidFill>
              </a:rPr>
              <a:t>La definizione dell'idea in una strategia di sviluppo del prodotto implica la chiarificazione e il perfezionamento di un concetto per garantire che sia in linea con le esigenze del mercato, gli obiettivi aziendali e le risorse disponibili.</a:t>
            </a:r>
            <a:endParaRPr lang="tr-TR" sz="1600" dirty="0">
              <a:solidFill>
                <a:schemeClr val="accent1"/>
              </a:solidFill>
            </a:endParaRPr>
          </a:p>
          <a:p>
            <a:pPr algn="just" rtl="0" fontAlgn="base"/>
            <a:endParaRPr lang="tr-TR" sz="1600" b="0" i="0" dirty="0">
              <a:solidFill>
                <a:schemeClr val="accent1"/>
              </a:solidFill>
              <a:effectLst/>
            </a:endParaRPr>
          </a:p>
          <a:p>
            <a:pPr algn="just" rtl="0" fontAlgn="base"/>
            <a:r>
              <a:rPr lang="tr-TR" sz="1600" b="1" dirty="0" err="1">
                <a:solidFill>
                  <a:schemeClr val="accent1"/>
                </a:solidFill>
              </a:rPr>
              <a:t>Fase </a:t>
            </a:r>
            <a:r>
              <a:rPr lang="tr-TR" sz="1600" b="1" dirty="0">
                <a:solidFill>
                  <a:schemeClr val="accent1"/>
                </a:solidFill>
              </a:rPr>
              <a:t>2. </a:t>
            </a:r>
            <a:r>
              <a:rPr lang="en-US" sz="1600" dirty="0">
                <a:solidFill>
                  <a:schemeClr val="accent1"/>
                </a:solidFill>
              </a:rPr>
              <a:t>Lo sviluppo del concetto è il processo di affinamento di un'idea iniziale in un concetto di prodotto chiaro e dettagliato che soddisfi le esigenze dei clienti e sia in linea con gli obiettivi aziendali.</a:t>
            </a:r>
            <a:endParaRPr lang="tr-TR" sz="1600" dirty="0">
              <a:solidFill>
                <a:schemeClr val="accent1"/>
              </a:solidFill>
            </a:endParaRPr>
          </a:p>
          <a:p>
            <a:pPr algn="just" rtl="0" fontAlgn="base"/>
            <a:endParaRPr lang="tr-TR" sz="1600" dirty="0">
              <a:solidFill>
                <a:schemeClr val="accent1"/>
              </a:solidFill>
            </a:endParaRPr>
          </a:p>
          <a:p>
            <a:pPr algn="just" rtl="0" fontAlgn="base"/>
            <a:r>
              <a:rPr lang="tr-TR" sz="1600" b="1" dirty="0" err="1">
                <a:solidFill>
                  <a:schemeClr val="accent1"/>
                </a:solidFill>
              </a:rPr>
              <a:t>Fase </a:t>
            </a:r>
            <a:r>
              <a:rPr lang="tr-TR" sz="1600" b="1" dirty="0">
                <a:solidFill>
                  <a:schemeClr val="accent1"/>
                </a:solidFill>
              </a:rPr>
              <a:t>3. </a:t>
            </a:r>
            <a:r>
              <a:rPr lang="en-US" sz="1600" dirty="0">
                <a:solidFill>
                  <a:schemeClr val="accent1"/>
                </a:solidFill>
              </a:rPr>
              <a:t>Il collaudo è una fase cruciale del ciclo di vita dello sviluppo del prodotto, in quanto garantisce che l'idea, la progettazione e la funzionalità di un prodotto soddisfino le aspettative dei clienti e gli standard tecnici.</a:t>
            </a:r>
            <a:endParaRPr lang="tr-TR" sz="1600" dirty="0">
              <a:solidFill>
                <a:schemeClr val="accent1"/>
              </a:solidFill>
            </a:endParaRPr>
          </a:p>
          <a:p>
            <a:pPr algn="just" rtl="0" fontAlgn="base"/>
            <a:endParaRPr lang="tr-TR" sz="1600" b="0" i="0" dirty="0">
              <a:solidFill>
                <a:schemeClr val="accent1"/>
              </a:solidFill>
              <a:effectLst/>
            </a:endParaRPr>
          </a:p>
          <a:p>
            <a:pPr algn="just" rtl="0" fontAlgn="base"/>
            <a:r>
              <a:rPr lang="tr-TR" sz="1600" b="1" dirty="0" err="1">
                <a:solidFill>
                  <a:schemeClr val="accent1"/>
                </a:solidFill>
              </a:rPr>
              <a:t>Fase </a:t>
            </a:r>
            <a:r>
              <a:rPr lang="tr-TR" sz="1600" b="1" dirty="0">
                <a:solidFill>
                  <a:schemeClr val="accent1"/>
                </a:solidFill>
              </a:rPr>
              <a:t>4. </a:t>
            </a:r>
            <a:r>
              <a:rPr lang="en-US" sz="1600" b="0" i="0" dirty="0">
                <a:solidFill>
                  <a:schemeClr val="accent1"/>
                </a:solidFill>
                <a:effectLst/>
              </a:rPr>
              <a:t>Una strategia di mercato delinea come posizionare, promuovere e distribuire un prodotto per raggiungere gli obiettivi aziendali e soddisfare efficacemente le esigenze dei clienti.</a:t>
            </a:r>
            <a:endParaRPr lang="tr-TR" sz="1600" b="0" i="0" dirty="0">
              <a:solidFill>
                <a:schemeClr val="accent1"/>
              </a:solidFill>
              <a:effectLst/>
            </a:endParaRPr>
          </a:p>
          <a:p>
            <a:pPr algn="just" rtl="0" fontAlgn="base"/>
            <a:endParaRPr lang="tr-TR" sz="1600" dirty="0">
              <a:solidFill>
                <a:schemeClr val="accent1"/>
              </a:solidFill>
            </a:endParaRPr>
          </a:p>
          <a:p>
            <a:pPr algn="just" rtl="0" fontAlgn="base"/>
            <a:r>
              <a:rPr lang="tr-TR" sz="1600" b="1" dirty="0" err="1">
                <a:solidFill>
                  <a:schemeClr val="accent1"/>
                </a:solidFill>
              </a:rPr>
              <a:t>Fase </a:t>
            </a:r>
            <a:r>
              <a:rPr lang="tr-TR" sz="1600" b="1" dirty="0">
                <a:solidFill>
                  <a:schemeClr val="accent1"/>
                </a:solidFill>
              </a:rPr>
              <a:t>5. </a:t>
            </a:r>
            <a:r>
              <a:rPr lang="en-US" sz="1600" dirty="0">
                <a:solidFill>
                  <a:schemeClr val="accent1"/>
                </a:solidFill>
              </a:rPr>
              <a:t>L'ingresso sul mercato e la commercializzazione comportano il lancio del prodotto e il successo della sua adozione sul mercato.</a:t>
            </a:r>
            <a:endParaRPr lang="en-US" sz="1600" b="0" i="0" dirty="0">
              <a:solidFill>
                <a:schemeClr val="accent1"/>
              </a:solidFill>
              <a:effectLst/>
            </a:endParaRPr>
          </a:p>
        </p:txBody>
      </p:sp>
      <p:graphicFrame>
        <p:nvGraphicFramePr>
          <p:cNvPr id="4" name="Diyagram 3">
            <a:extLst>
              <a:ext uri="{FF2B5EF4-FFF2-40B4-BE49-F238E27FC236}">
                <a16:creationId xmlns:a16="http://schemas.microsoft.com/office/drawing/2014/main" id="{9D611A8C-EF6B-1EA9-37C4-B82D94A94791}"/>
              </a:ext>
            </a:extLst>
          </p:cNvPr>
          <p:cNvGraphicFramePr/>
          <p:nvPr>
            <p:extLst>
              <p:ext uri="{D42A27DB-BD31-4B8C-83A1-F6EECF244321}">
                <p14:modId xmlns:p14="http://schemas.microsoft.com/office/powerpoint/2010/main" val="904639428"/>
              </p:ext>
            </p:extLst>
          </p:nvPr>
        </p:nvGraphicFramePr>
        <p:xfrm>
          <a:off x="735532" y="3429000"/>
          <a:ext cx="10578319" cy="366269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Metin kutusu 2">
            <a:extLst>
              <a:ext uri="{FF2B5EF4-FFF2-40B4-BE49-F238E27FC236}">
                <a16:creationId xmlns:a16="http://schemas.microsoft.com/office/drawing/2014/main" id="{EB8106F7-F561-1666-19C1-B40B227B005A}"/>
              </a:ext>
            </a:extLst>
          </p:cNvPr>
          <p:cNvSpPr txBox="1"/>
          <p:nvPr/>
        </p:nvSpPr>
        <p:spPr>
          <a:xfrm>
            <a:off x="2954866" y="6096963"/>
            <a:ext cx="5579533" cy="338554"/>
          </a:xfrm>
          <a:prstGeom prst="rect">
            <a:avLst/>
          </a:prstGeom>
          <a:solidFill>
            <a:schemeClr val="bg1">
              <a:lumMod val="60000"/>
              <a:lumOff val="40000"/>
            </a:schemeClr>
          </a:solidFill>
        </p:spPr>
        <p:txBody>
          <a:bodyPr wrap="square">
            <a:spAutoFit/>
          </a:bodyPr>
          <a:lstStyle/>
          <a:p>
            <a:pPr algn="ctr"/>
            <a:r>
              <a:rPr lang="tr-TR" sz="1600" dirty="0" err="1">
                <a:solidFill>
                  <a:schemeClr val="accent1"/>
                </a:solidFill>
              </a:rPr>
              <a:t>Fasi </a:t>
            </a:r>
            <a:r>
              <a:rPr lang="tr-TR" sz="1600" dirty="0">
                <a:solidFill>
                  <a:schemeClr val="accent1"/>
                </a:solidFill>
              </a:rPr>
              <a:t>della </a:t>
            </a:r>
            <a:r>
              <a:rPr lang="en-US" sz="1600" dirty="0">
                <a:solidFill>
                  <a:schemeClr val="accent1"/>
                </a:solidFill>
              </a:rPr>
              <a:t>strategia di sviluppo </a:t>
            </a:r>
            <a:r>
              <a:rPr lang="en-US" sz="1600" dirty="0" err="1">
                <a:solidFill>
                  <a:schemeClr val="accent1"/>
                </a:solidFill>
              </a:rPr>
              <a:t>del prodotto</a:t>
            </a:r>
          </a:p>
        </p:txBody>
      </p:sp>
    </p:spTree>
    <p:extLst>
      <p:ext uri="{BB962C8B-B14F-4D97-AF65-F5344CB8AC3E}">
        <p14:creationId xmlns:p14="http://schemas.microsoft.com/office/powerpoint/2010/main" val="4103115991"/>
      </p:ext>
    </p:extLst>
  </p:cSld>
  <p:clrMapOvr>
    <a:masterClrMapping/>
  </p:clrMapOvr>
  <p:extLst>
    <p:ext uri="{6950BFC3-D8DA-4A85-94F7-54DA5524770B}">
      <p188:commentRel xmlns:p188="http://schemas.microsoft.com/office/powerpoint/2018/8/main" r:id="rId3"/>
    </p:ext>
  </p:extLs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72D3BE-A52E-E86B-43BE-F7020C281D46}"/>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EE42823E-AFFB-2212-9329-715357274912}"/>
              </a:ext>
            </a:extLst>
          </p:cNvPr>
          <p:cNvSpPr txBox="1"/>
          <p:nvPr/>
        </p:nvSpPr>
        <p:spPr>
          <a:xfrm>
            <a:off x="172779" y="223485"/>
            <a:ext cx="11741570" cy="793743"/>
          </a:xfrm>
          <a:prstGeom prst="rect">
            <a:avLst/>
          </a:prstGeom>
          <a:noFill/>
        </p:spPr>
        <p:txBody>
          <a:bodyPr wrap="square" lIns="91440" tIns="45720" rIns="91440" bIns="45720" rtlCol="0" anchor="t">
            <a:spAutoFit/>
          </a:bodyPr>
          <a:lstStyle/>
          <a:p>
            <a:pPr>
              <a:lnSpc>
                <a:spcPct val="150000"/>
              </a:lnSpc>
            </a:pPr>
            <a:r>
              <a:rPr lang="en-US" sz="3400" b="1" i="0" dirty="0">
                <a:solidFill>
                  <a:schemeClr val="accent3">
                    <a:lumMod val="75000"/>
                  </a:schemeClr>
                </a:solidFill>
                <a:effectLst/>
              </a:rPr>
              <a:t>Come creare una strategia di sviluppo del prodotto</a:t>
            </a:r>
            <a:endParaRPr lang="en-US" sz="3400" b="1" dirty="0">
              <a:solidFill>
                <a:schemeClr val="accent3">
                  <a:lumMod val="75000"/>
                </a:schemeClr>
              </a:solidFill>
            </a:endParaRPr>
          </a:p>
        </p:txBody>
      </p:sp>
      <p:sp>
        <p:nvSpPr>
          <p:cNvPr id="7" name="Metin kutusu 6">
            <a:extLst>
              <a:ext uri="{FF2B5EF4-FFF2-40B4-BE49-F238E27FC236}">
                <a16:creationId xmlns:a16="http://schemas.microsoft.com/office/drawing/2014/main" id="{C0921FCC-BCB8-2374-4FCA-DB1C8D8BB92E}"/>
              </a:ext>
            </a:extLst>
          </p:cNvPr>
          <p:cNvSpPr txBox="1"/>
          <p:nvPr/>
        </p:nvSpPr>
        <p:spPr>
          <a:xfrm>
            <a:off x="172779" y="1254901"/>
            <a:ext cx="11234865" cy="4585871"/>
          </a:xfrm>
          <a:prstGeom prst="rect">
            <a:avLst/>
          </a:prstGeom>
          <a:noFill/>
        </p:spPr>
        <p:txBody>
          <a:bodyPr wrap="square">
            <a:spAutoFit/>
          </a:bodyPr>
          <a:lstStyle/>
          <a:p>
            <a:pPr algn="just" rtl="0" fontAlgn="base"/>
            <a:r>
              <a:rPr lang="en-US" sz="1600" b="0" i="0" dirty="0">
                <a:solidFill>
                  <a:srgbClr val="000000"/>
                </a:solidFill>
                <a:effectLst/>
                <a:latin typeface="Raleway "/>
              </a:rPr>
              <a:t>La preparazione di una strategia di sviluppo del prodotto inizia con l'</a:t>
            </a:r>
            <a:r>
              <a:rPr lang="en-US" sz="1600" b="1" i="0" dirty="0">
                <a:solidFill>
                  <a:srgbClr val="000000"/>
                </a:solidFill>
                <a:effectLst/>
                <a:latin typeface="Raleway "/>
              </a:rPr>
              <a:t>identificazione dei bisogni dei consumatori. </a:t>
            </a:r>
            <a:r>
              <a:rPr lang="en-US" sz="1600" b="0" i="0" dirty="0">
                <a:solidFill>
                  <a:srgbClr val="000000"/>
                </a:solidFill>
                <a:effectLst/>
                <a:latin typeface="Raleway "/>
              </a:rPr>
              <a:t>In questo contesto, il primo passo consiste nell'identificare le esigenze dei consumatori utilizzando vari metodi di ricerca di mercato, come riunioni di focus group, interviste e sondaggi sui consumatori o analisi dei social media.</a:t>
            </a:r>
          </a:p>
          <a:p>
            <a:pPr algn="just" rtl="0" fontAlgn="base"/>
            <a:endParaRPr lang="en-US" sz="1600" b="0" i="0" dirty="0">
              <a:solidFill>
                <a:srgbClr val="000000"/>
              </a:solidFill>
              <a:effectLst/>
              <a:latin typeface="Raleway "/>
            </a:endParaRPr>
          </a:p>
          <a:p>
            <a:pPr algn="just" rtl="0" fontAlgn="base"/>
            <a:r>
              <a:rPr lang="en-US" sz="1600" b="0" i="0" dirty="0">
                <a:solidFill>
                  <a:srgbClr val="000000"/>
                </a:solidFill>
                <a:effectLst/>
                <a:latin typeface="Raleway "/>
              </a:rPr>
              <a:t>Il passo successivo è lo </a:t>
            </a:r>
            <a:r>
              <a:rPr lang="en-US" sz="1600" b="1" i="0" dirty="0">
                <a:solidFill>
                  <a:srgbClr val="000000"/>
                </a:solidFill>
                <a:effectLst/>
                <a:latin typeface="Raleway "/>
              </a:rPr>
              <a:t>sviluppo di un prodotto/servizio che soddisfi le esigenze identificate</a:t>
            </a:r>
            <a:r>
              <a:rPr lang="en-US" sz="1600" b="0" i="0" dirty="0">
                <a:solidFill>
                  <a:srgbClr val="000000"/>
                </a:solidFill>
                <a:effectLst/>
                <a:latin typeface="Raleway "/>
              </a:rPr>
              <a:t>. Chi sono le persone che hanno bisogno di questo prodotto? Una definizione realistica della gamma di potenziali acquirenti è importante per la commercializzazione del prodotto.</a:t>
            </a:r>
          </a:p>
          <a:p>
            <a:pPr algn="just" rtl="0" fontAlgn="base"/>
            <a:endParaRPr lang="en-US" sz="1600" b="0" i="0" dirty="0">
              <a:solidFill>
                <a:srgbClr val="000000"/>
              </a:solidFill>
              <a:effectLst/>
              <a:latin typeface="Raleway "/>
            </a:endParaRPr>
          </a:p>
          <a:p>
            <a:pPr algn="just" rtl="0" fontAlgn="base"/>
            <a:r>
              <a:rPr lang="en-US" sz="1600" b="0" i="0" dirty="0">
                <a:solidFill>
                  <a:srgbClr val="000000"/>
                </a:solidFill>
                <a:effectLst/>
                <a:latin typeface="Raleway "/>
              </a:rPr>
              <a:t>Il passo successivo consiste nel confrontare </a:t>
            </a:r>
            <a:r>
              <a:rPr lang="en-US" sz="1600" b="1" i="0" dirty="0">
                <a:solidFill>
                  <a:srgbClr val="000000"/>
                </a:solidFill>
                <a:effectLst/>
                <a:latin typeface="Raleway "/>
              </a:rPr>
              <a:t>il nostro prodotto con quello dei concorrenti esistenti sul mercato e nell'esaminare le loro caratteristiche salienti </a:t>
            </a:r>
            <a:r>
              <a:rPr lang="tr-TR" sz="1600" dirty="0">
                <a:solidFill>
                  <a:srgbClr val="000000"/>
                </a:solidFill>
                <a:latin typeface="Raleway "/>
              </a:rPr>
              <a:t>(benchmarking </a:t>
            </a:r>
            <a:r>
              <a:rPr lang="tr-TR" sz="1600" dirty="0" err="1">
                <a:solidFill>
                  <a:srgbClr val="000000"/>
                </a:solidFill>
                <a:latin typeface="Raleway "/>
              </a:rPr>
              <a:t>con altre aziende </a:t>
            </a:r>
            <a:r>
              <a:rPr lang="tr-TR" sz="1600" dirty="0">
                <a:solidFill>
                  <a:srgbClr val="000000"/>
                </a:solidFill>
                <a:latin typeface="Raleway "/>
              </a:rPr>
              <a:t>presenti sul mercato)</a:t>
            </a:r>
            <a:r>
              <a:rPr lang="en-US" sz="1600" b="0" i="0" dirty="0">
                <a:solidFill>
                  <a:srgbClr val="000000"/>
                </a:solidFill>
                <a:effectLst/>
                <a:latin typeface="Raleway "/>
              </a:rPr>
              <a:t>. I nostri punti di forza saranno gli elementi che enfatizzeremo nella nostra strategia di marketing, mentre i nostri punti di debolezza ci permetteranno di prendere decisioni su come affrontare questi aspetti negativi.</a:t>
            </a:r>
          </a:p>
          <a:p>
            <a:pPr algn="just" rtl="0" fontAlgn="base"/>
            <a:endParaRPr lang="en-US" sz="1600" b="0" i="0" dirty="0">
              <a:solidFill>
                <a:srgbClr val="000000"/>
              </a:solidFill>
              <a:effectLst/>
              <a:latin typeface="Raleway "/>
            </a:endParaRPr>
          </a:p>
          <a:p>
            <a:pPr algn="just" rtl="0" fontAlgn="base"/>
            <a:r>
              <a:rPr lang="en-US" sz="1600" b="0" i="0" dirty="0">
                <a:solidFill>
                  <a:srgbClr val="000000"/>
                </a:solidFill>
                <a:effectLst/>
                <a:latin typeface="Raleway "/>
              </a:rPr>
              <a:t>Dopo tutto questo processo, inizia la fase di "test". </a:t>
            </a:r>
            <a:r>
              <a:rPr lang="en-US" sz="1600" b="1" i="0" dirty="0">
                <a:solidFill>
                  <a:srgbClr val="000000"/>
                </a:solidFill>
                <a:effectLst/>
                <a:latin typeface="Raleway "/>
              </a:rPr>
              <a:t>La fase di test può assumere la forma di preparazione di prototipi del prodotto e di campioni (digitali o reali)</a:t>
            </a:r>
            <a:r>
              <a:rPr lang="en-US" sz="1600" b="0" i="0" dirty="0">
                <a:solidFill>
                  <a:srgbClr val="000000"/>
                </a:solidFill>
                <a:effectLst/>
                <a:latin typeface="Raleway "/>
              </a:rPr>
              <a:t>. Le opinioni dei consumatori sui campioni ricevuti vengono a loro volta testate con metodi qualitativi e quantitativi. Una volta completate tutte queste fasi, si può preparare la strategia di marketing e avviare la fase di lancio sul mercato.</a:t>
            </a:r>
          </a:p>
          <a:p>
            <a:pPr algn="just" rtl="0" fontAlgn="base"/>
            <a:endParaRPr lang="en-US" sz="1600" b="0" i="0" dirty="0">
              <a:solidFill>
                <a:srgbClr val="000000"/>
              </a:solidFill>
              <a:effectLst/>
              <a:latin typeface="Raleway "/>
            </a:endParaRPr>
          </a:p>
          <a:p>
            <a:pPr algn="just" rtl="0" fontAlgn="base"/>
            <a:endParaRPr lang="tr-TR" sz="1600" b="0" i="0" dirty="0">
              <a:solidFill>
                <a:srgbClr val="000000"/>
              </a:solidFill>
              <a:effectLst/>
              <a:latin typeface="Raleway "/>
            </a:endParaRPr>
          </a:p>
        </p:txBody>
      </p:sp>
    </p:spTree>
    <p:extLst>
      <p:ext uri="{BB962C8B-B14F-4D97-AF65-F5344CB8AC3E}">
        <p14:creationId xmlns:p14="http://schemas.microsoft.com/office/powerpoint/2010/main" val="2853641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3413B-6D0C-1D06-09A1-B8B88B7F3E13}"/>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5529DCD1-D0C5-B171-6EBB-AD16732BDE2C}"/>
              </a:ext>
            </a:extLst>
          </p:cNvPr>
          <p:cNvSpPr>
            <a:spLocks noGrp="1"/>
          </p:cNvSpPr>
          <p:nvPr>
            <p:ph type="title"/>
          </p:nvPr>
        </p:nvSpPr>
        <p:spPr>
          <a:xfrm>
            <a:off x="557463" y="430729"/>
            <a:ext cx="10515600" cy="959822"/>
          </a:xfrm>
        </p:spPr>
        <p:txBody>
          <a:bodyPr>
            <a:noAutofit/>
          </a:bodyPr>
          <a:lstStyle/>
          <a:p>
            <a:r>
              <a:rPr lang="en-US" sz="3400" b="1" dirty="0"/>
              <a:t>2°: Potenza dell'innovazione: Liberare le idee creative</a:t>
            </a:r>
          </a:p>
        </p:txBody>
      </p:sp>
      <p:sp>
        <p:nvSpPr>
          <p:cNvPr id="2" name="CasellaDiTesto 1">
            <a:extLst>
              <a:ext uri="{FF2B5EF4-FFF2-40B4-BE49-F238E27FC236}">
                <a16:creationId xmlns:a16="http://schemas.microsoft.com/office/drawing/2014/main" id="{658921C0-D8A6-3374-DB12-E491056093DC}"/>
              </a:ext>
            </a:extLst>
          </p:cNvPr>
          <p:cNvSpPr txBox="1"/>
          <p:nvPr/>
        </p:nvSpPr>
        <p:spPr>
          <a:xfrm>
            <a:off x="557463" y="1390551"/>
            <a:ext cx="10610461" cy="880113"/>
          </a:xfrm>
          <a:prstGeom prst="rect">
            <a:avLst/>
          </a:prstGeom>
          <a:noFill/>
        </p:spPr>
        <p:txBody>
          <a:bodyPr wrap="square" rtlCol="0">
            <a:spAutoFit/>
          </a:bodyPr>
          <a:lstStyle/>
          <a:p>
            <a:pPr>
              <a:lnSpc>
                <a:spcPct val="150000"/>
              </a:lnSpc>
            </a:pPr>
            <a:r>
              <a:rPr lang="en-US" sz="2000" b="1" dirty="0">
                <a:solidFill>
                  <a:schemeClr val="bg1"/>
                </a:solidFill>
              </a:rPr>
              <a:t>Introduzione </a:t>
            </a:r>
          </a:p>
          <a:p>
            <a:pPr>
              <a:lnSpc>
                <a:spcPct val="150000"/>
              </a:lnSpc>
            </a:pPr>
            <a:r>
              <a:rPr lang="en-US" sz="1600" b="1" dirty="0">
                <a:solidFill>
                  <a:schemeClr val="accent1"/>
                </a:solidFill>
              </a:rPr>
              <a:t>Che cos'è l'innovazione? Definizione, tipi, esempi e processo </a:t>
            </a:r>
          </a:p>
        </p:txBody>
      </p:sp>
      <p:sp>
        <p:nvSpPr>
          <p:cNvPr id="4" name="Metin kutusu 3">
            <a:extLst>
              <a:ext uri="{FF2B5EF4-FFF2-40B4-BE49-F238E27FC236}">
                <a16:creationId xmlns:a16="http://schemas.microsoft.com/office/drawing/2014/main" id="{EE307CD3-701F-8E52-58EF-CCAB6D774D3D}"/>
              </a:ext>
            </a:extLst>
          </p:cNvPr>
          <p:cNvSpPr txBox="1"/>
          <p:nvPr/>
        </p:nvSpPr>
        <p:spPr>
          <a:xfrm>
            <a:off x="522259" y="2413604"/>
            <a:ext cx="10270958" cy="3323987"/>
          </a:xfrm>
          <a:prstGeom prst="rect">
            <a:avLst/>
          </a:prstGeom>
          <a:noFill/>
        </p:spPr>
        <p:txBody>
          <a:bodyPr wrap="square" lIns="91440" tIns="45720" rIns="91440" bIns="45720" anchor="t">
            <a:spAutoFit/>
          </a:bodyPr>
          <a:lstStyle/>
          <a:p>
            <a:pPr algn="just" fontAlgn="base"/>
            <a:r>
              <a:rPr lang="en-US" sz="1600" b="0" i="0" u="none" strike="noStrike" dirty="0">
                <a:solidFill>
                  <a:srgbClr val="000000"/>
                </a:solidFill>
                <a:effectLst/>
                <a:latin typeface="Raleway "/>
              </a:rPr>
              <a:t>Questa sezione è stata progettata per coprire </a:t>
            </a:r>
            <a:r>
              <a:rPr lang="en-US" sz="1600" b="1" i="0" u="none" strike="noStrike" dirty="0">
                <a:solidFill>
                  <a:srgbClr val="000000"/>
                </a:solidFill>
                <a:effectLst/>
                <a:latin typeface="Raleway "/>
              </a:rPr>
              <a:t>tutti gli aspetti della </a:t>
            </a:r>
            <a:r>
              <a:rPr lang="tr-TR" sz="1600" b="1" dirty="0" err="1">
                <a:solidFill>
                  <a:srgbClr val="000000"/>
                </a:solidFill>
                <a:latin typeface="Raleway "/>
              </a:rPr>
              <a:t>liberazione delle idee creative</a:t>
            </a:r>
            <a:r>
              <a:rPr lang="en-US" sz="1600" b="1" i="0" u="none" strike="noStrike" dirty="0">
                <a:solidFill>
                  <a:srgbClr val="000000"/>
                </a:solidFill>
                <a:effectLst/>
                <a:latin typeface="Raleway "/>
              </a:rPr>
              <a:t>. </a:t>
            </a:r>
            <a:r>
              <a:rPr lang="en-US" sz="1600" b="0" i="0" u="none" strike="noStrike" dirty="0">
                <a:solidFill>
                  <a:srgbClr val="000000"/>
                </a:solidFill>
                <a:effectLst/>
                <a:latin typeface="Raleway "/>
              </a:rPr>
              <a:t>Una volta completata con successo l'</a:t>
            </a:r>
            <a:r>
              <a:rPr lang="en-US" sz="1600" dirty="0">
                <a:solidFill>
                  <a:srgbClr val="000000"/>
                </a:solidFill>
                <a:latin typeface="Raleway "/>
              </a:rPr>
              <a:t>unità</a:t>
            </a:r>
            <a:r>
              <a:rPr lang="en-US" sz="1600" b="0" i="0" u="none" strike="noStrike" dirty="0">
                <a:solidFill>
                  <a:srgbClr val="000000"/>
                </a:solidFill>
                <a:effectLst/>
                <a:latin typeface="Raleway "/>
              </a:rPr>
              <a:t>, conoscerete le competenze pratiche e teoriche per il marketing e la gestione dell'innovazione necessarie nelle aziende</a:t>
            </a:r>
            <a:r>
              <a:rPr lang="en-US" sz="1600" b="0" i="0" dirty="0">
                <a:solidFill>
                  <a:srgbClr val="000000"/>
                </a:solidFill>
                <a:effectLst/>
                <a:latin typeface="Raleway "/>
              </a:rPr>
              <a:t>.</a:t>
            </a:r>
            <a:endParaRPr lang="tr-TR" sz="1600" b="0" i="0" dirty="0">
              <a:solidFill>
                <a:srgbClr val="000000"/>
              </a:solidFill>
              <a:effectLst/>
              <a:latin typeface="Raleway "/>
            </a:endParaRPr>
          </a:p>
          <a:p>
            <a:pPr algn="just" fontAlgn="base"/>
            <a:endParaRPr lang="tr-TR" sz="1600" dirty="0">
              <a:solidFill>
                <a:srgbClr val="000000"/>
              </a:solidFill>
              <a:latin typeface="Raleway "/>
            </a:endParaRPr>
          </a:p>
          <a:p>
            <a:pPr algn="just" fontAlgn="base"/>
            <a:r>
              <a:rPr lang="en-US" sz="1600" b="0" i="0" dirty="0">
                <a:solidFill>
                  <a:srgbClr val="000000"/>
                </a:solidFill>
                <a:effectLst/>
                <a:latin typeface="Raleway "/>
              </a:rPr>
              <a:t>Questa sezione offre una base completa delle metodologie e dei principi fondamentali della gestione dell'innovazione. Introduce a una serie di tecniche creative, come il brainstorming, che incoraggia il libero flusso di idee, e la mappatura mentale, che aiuta a organizzare visivamente concetti e relazioni complesse. Esplorando questi metodi, otterrete strumenti pratici per generare e perfezionare idee innovative. Una parte significativa della sezione è dedicata all'approccio del design thinking, una struttura molto apprezzata nell'ambito della gestione dell'innovazione.</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a:p>
            <a:pPr algn="just" rtl="0" fontAlgn="base"/>
            <a:endParaRPr lang="en-US" sz="1600" b="0" i="0" dirty="0">
              <a:solidFill>
                <a:srgbClr val="000000"/>
              </a:solidFill>
              <a:effectLst/>
              <a:latin typeface="Raleway "/>
            </a:endParaRPr>
          </a:p>
          <a:p>
            <a:pPr algn="just" rtl="0" fontAlgn="base"/>
            <a:endParaRPr lang="en-US" sz="1600" b="0" i="0" dirty="0">
              <a:solidFill>
                <a:srgbClr val="000000"/>
              </a:solidFill>
              <a:effectLst/>
              <a:latin typeface="Raleway "/>
            </a:endParaRPr>
          </a:p>
        </p:txBody>
      </p:sp>
    </p:spTree>
    <p:extLst>
      <p:ext uri="{BB962C8B-B14F-4D97-AF65-F5344CB8AC3E}">
        <p14:creationId xmlns:p14="http://schemas.microsoft.com/office/powerpoint/2010/main" val="32875624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4ECA6-A452-71C4-A14B-60AF57D3447F}"/>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62FA58C-321D-1184-9A9C-90DD4B7F4DD5}"/>
              </a:ext>
            </a:extLst>
          </p:cNvPr>
          <p:cNvSpPr txBox="1"/>
          <p:nvPr/>
        </p:nvSpPr>
        <p:spPr>
          <a:xfrm>
            <a:off x="387711" y="232432"/>
            <a:ext cx="10610461" cy="785215"/>
          </a:xfrm>
          <a:prstGeom prst="rect">
            <a:avLst/>
          </a:prstGeom>
          <a:noFill/>
        </p:spPr>
        <p:txBody>
          <a:bodyPr wrap="square" rtlCol="0">
            <a:spAutoFit/>
          </a:bodyPr>
          <a:lstStyle/>
          <a:p>
            <a:pPr>
              <a:lnSpc>
                <a:spcPct val="150000"/>
              </a:lnSpc>
            </a:pPr>
            <a:r>
              <a:rPr lang="tr-TR" sz="3400" b="1" dirty="0">
                <a:solidFill>
                  <a:schemeClr val="bg2"/>
                </a:solidFill>
                <a:latin typeface="+mj-lt"/>
                <a:ea typeface="+mj-ea"/>
                <a:cs typeface="+mj-cs"/>
              </a:rPr>
              <a:t>Gestione dell'innovazione </a:t>
            </a:r>
            <a:r>
              <a:rPr lang="en-US" sz="3400" b="1" dirty="0">
                <a:solidFill>
                  <a:schemeClr val="bg2"/>
                </a:solidFill>
                <a:latin typeface="+mj-lt"/>
                <a:ea typeface="+mj-ea"/>
                <a:cs typeface="+mj-cs"/>
              </a:rPr>
              <a:t>- 1/2</a:t>
            </a:r>
          </a:p>
        </p:txBody>
      </p:sp>
      <p:sp>
        <p:nvSpPr>
          <p:cNvPr id="4" name="Metin kutusu 3">
            <a:extLst>
              <a:ext uri="{FF2B5EF4-FFF2-40B4-BE49-F238E27FC236}">
                <a16:creationId xmlns:a16="http://schemas.microsoft.com/office/drawing/2014/main" id="{AECCF6A3-0B7C-AB24-6244-507EACD0A135}"/>
              </a:ext>
            </a:extLst>
          </p:cNvPr>
          <p:cNvSpPr txBox="1"/>
          <p:nvPr/>
        </p:nvSpPr>
        <p:spPr>
          <a:xfrm>
            <a:off x="387711" y="1233940"/>
            <a:ext cx="10270958" cy="5324535"/>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dirty="0">
                <a:solidFill>
                  <a:srgbClr val="000000"/>
                </a:solidFill>
                <a:effectLst/>
                <a:latin typeface="Raleway "/>
              </a:rPr>
              <a:t>Il concetto di innovazione </a:t>
            </a:r>
            <a:r>
              <a:rPr lang="en-US" sz="1600" dirty="0">
                <a:solidFill>
                  <a:srgbClr val="000000"/>
                </a:solidFill>
                <a:latin typeface="Raleway "/>
              </a:rPr>
              <a:t>può essere definito </a:t>
            </a:r>
            <a:r>
              <a:rPr lang="en-US" sz="1600" b="0" i="0" dirty="0">
                <a:solidFill>
                  <a:srgbClr val="000000"/>
                </a:solidFill>
                <a:effectLst/>
                <a:latin typeface="Raleway "/>
              </a:rPr>
              <a:t>come il risultato dell'adattamento, dello sviluppo e della creazione di nuove idee. </a:t>
            </a:r>
            <a:endParaRPr lang="tr-TR" sz="1600" b="0" i="0"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D'altra parte, ha </a:t>
            </a:r>
            <a:r>
              <a:rPr lang="en-US" sz="1600" b="1" i="0" dirty="0">
                <a:solidFill>
                  <a:srgbClr val="000000"/>
                </a:solidFill>
                <a:effectLst/>
                <a:latin typeface="Raleway "/>
              </a:rPr>
              <a:t>definito l'innovazione come la gestione di tutte le attività che comprendono la creazione di idee, lo sviluppo tecnologico, la produzione e la commercializzazione di un prodotto, di un processo di produzione o di un'attrezzatura nuova o migliorata. L'innovazione è parte integrante del ciclo di vita del prodotto per rafforzare le dinamiche di marketing.</a:t>
            </a:r>
            <a:endParaRPr lang="tr-TR" sz="1600" b="1" i="0"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Il numero di fasi del ciclo di vita può variare 6 fasi diverse</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Design del prodotto</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Estrazione e lavorazione delle materie prime.</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Fabbricazione del prodotto.</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Confezionamento e distribuzione al consumatore.</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Uso e manutenzione del prodotto.</a:t>
            </a:r>
          </a:p>
          <a:p>
            <a:pPr marL="800100" lvl="1" indent="-342900" algn="just" fontAlgn="base">
              <a:spcBef>
                <a:spcPts val="600"/>
              </a:spcBef>
              <a:spcAft>
                <a:spcPts val="600"/>
              </a:spcAft>
              <a:buFont typeface="+mj-lt"/>
              <a:buAutoNum type="arabicPeriod"/>
            </a:pPr>
            <a:r>
              <a:rPr lang="en-US" sz="1600" b="0" i="0" dirty="0">
                <a:solidFill>
                  <a:srgbClr val="000000"/>
                </a:solidFill>
                <a:effectLst/>
                <a:latin typeface="Raleway "/>
              </a:rPr>
              <a:t>Gestione del fine vita: riutilizzo, riciclaggio e smaltimento.</a:t>
            </a:r>
          </a:p>
          <a:p>
            <a:pPr algn="just" rtl="0" fontAlgn="base">
              <a:spcBef>
                <a:spcPts val="600"/>
              </a:spcBef>
              <a:spcAft>
                <a:spcPts val="600"/>
              </a:spcAft>
            </a:pPr>
            <a:endParaRPr lang="en-US" sz="1600" b="0" i="0" dirty="0">
              <a:solidFill>
                <a:srgbClr val="000000"/>
              </a:solidFill>
              <a:effectLst/>
              <a:latin typeface="Raleway "/>
            </a:endParaRPr>
          </a:p>
          <a:p>
            <a:pPr algn="just" rtl="0" fontAlgn="base">
              <a:spcBef>
                <a:spcPts val="600"/>
              </a:spcBef>
              <a:spcAft>
                <a:spcPts val="600"/>
              </a:spcAft>
            </a:pPr>
            <a:endParaRPr lang="en-US" sz="1600" b="0" i="0" dirty="0">
              <a:solidFill>
                <a:srgbClr val="000000"/>
              </a:solidFill>
              <a:effectLst/>
              <a:latin typeface="Raleway "/>
            </a:endParaRPr>
          </a:p>
        </p:txBody>
      </p:sp>
    </p:spTree>
    <p:extLst>
      <p:ext uri="{BB962C8B-B14F-4D97-AF65-F5344CB8AC3E}">
        <p14:creationId xmlns:p14="http://schemas.microsoft.com/office/powerpoint/2010/main" val="212494525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4373D-D884-C30F-647E-2E3D13F942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D7031A-45CF-5E7A-1DFA-C8129BFDA9D7}"/>
              </a:ext>
            </a:extLst>
          </p:cNvPr>
          <p:cNvSpPr txBox="1"/>
          <p:nvPr/>
        </p:nvSpPr>
        <p:spPr>
          <a:xfrm>
            <a:off x="248652" y="1322448"/>
            <a:ext cx="11197388" cy="923330"/>
          </a:xfrm>
          <a:prstGeom prst="rect">
            <a:avLst/>
          </a:prstGeom>
          <a:noFill/>
        </p:spPr>
        <p:txBody>
          <a:bodyPr wrap="square">
            <a:spAutoFit/>
          </a:bodyPr>
          <a:lstStyle/>
          <a:p>
            <a:pPr algn="just" rtl="0" fontAlgn="base">
              <a:spcBef>
                <a:spcPts val="600"/>
              </a:spcBef>
              <a:spcAft>
                <a:spcPts val="600"/>
              </a:spcAft>
            </a:pPr>
            <a:r>
              <a:rPr lang="en-US" b="0" i="0" dirty="0">
                <a:solidFill>
                  <a:srgbClr val="000000"/>
                </a:solidFill>
                <a:effectLst/>
                <a:latin typeface="Raleway "/>
              </a:rPr>
              <a:t>Il concetto di innovazione è una variabile importante utilizzata in tutti i processi, come il processo di progettazione del prodotto, la fabbricazione del prodotto, l'imballaggio e il riutilizzo dei prodotti. Di seguito sono riportati alcuni esempi di utilizzo dell'innovazione (per la sostenibilità) nei processi del ciclo di vita dei prodotti.</a:t>
            </a:r>
            <a:endParaRPr lang="tr-TR" b="0" i="0" dirty="0">
              <a:solidFill>
                <a:srgbClr val="000000"/>
              </a:solidFill>
              <a:effectLst/>
              <a:latin typeface="Raleway "/>
            </a:endParaRPr>
          </a:p>
        </p:txBody>
      </p:sp>
      <p:sp>
        <p:nvSpPr>
          <p:cNvPr id="8" name="Metin kutusu 7">
            <a:extLst>
              <a:ext uri="{FF2B5EF4-FFF2-40B4-BE49-F238E27FC236}">
                <a16:creationId xmlns:a16="http://schemas.microsoft.com/office/drawing/2014/main" id="{9FD88736-C141-3AEE-274A-A4AED04E39E7}"/>
              </a:ext>
            </a:extLst>
          </p:cNvPr>
          <p:cNvSpPr txBox="1"/>
          <p:nvPr/>
        </p:nvSpPr>
        <p:spPr>
          <a:xfrm>
            <a:off x="387711" y="2570447"/>
            <a:ext cx="5061284" cy="2062103"/>
          </a:xfrm>
          <a:prstGeom prst="rect">
            <a:avLst/>
          </a:prstGeom>
          <a:noFill/>
        </p:spPr>
        <p:txBody>
          <a:bodyPr wrap="square">
            <a:spAutoFit/>
          </a:bodyPr>
          <a:lstStyle/>
          <a:p>
            <a:pPr marL="285750" indent="-285750">
              <a:spcBef>
                <a:spcPts val="600"/>
              </a:spcBef>
              <a:spcAft>
                <a:spcPts val="600"/>
              </a:spcAft>
              <a:buFont typeface="Wingdings" panose="05000000000000000000" pitchFamily="2" charset="2"/>
              <a:buChar char="ü"/>
            </a:pPr>
            <a:r>
              <a:rPr lang="en-US" dirty="0">
                <a:solidFill>
                  <a:schemeClr val="accent1"/>
                </a:solidFill>
              </a:rPr>
              <a:t>Come possiamo rendere il nostro prodotto (ad esempio, una maglietta) più sostenibile?</a:t>
            </a:r>
          </a:p>
          <a:p>
            <a:pPr marL="285750" indent="-285750" algn="just">
              <a:spcBef>
                <a:spcPts val="600"/>
              </a:spcBef>
              <a:spcAft>
                <a:spcPts val="600"/>
              </a:spcAft>
              <a:buFont typeface="Wingdings" panose="05000000000000000000" pitchFamily="2" charset="2"/>
              <a:buChar char="ü"/>
            </a:pPr>
            <a:r>
              <a:rPr lang="en-US" dirty="0">
                <a:solidFill>
                  <a:schemeClr val="accent1"/>
                </a:solidFill>
              </a:rPr>
              <a:t>Come possiamo rendere il processo produttivo più sostenibile?</a:t>
            </a:r>
          </a:p>
          <a:p>
            <a:pPr marL="285750" indent="-285750">
              <a:spcBef>
                <a:spcPts val="600"/>
              </a:spcBef>
              <a:spcAft>
                <a:spcPts val="600"/>
              </a:spcAft>
              <a:buFont typeface="Wingdings" panose="05000000000000000000" pitchFamily="2" charset="2"/>
              <a:buChar char="ü"/>
            </a:pPr>
            <a:r>
              <a:rPr lang="en-US" dirty="0">
                <a:solidFill>
                  <a:schemeClr val="accent1"/>
                </a:solidFill>
              </a:rPr>
              <a:t>Come possiamo rendere il packaging dei prodotti più portatile?</a:t>
            </a:r>
          </a:p>
        </p:txBody>
      </p:sp>
      <p:sp>
        <p:nvSpPr>
          <p:cNvPr id="9" name="Metin kutusu 8">
            <a:extLst>
              <a:ext uri="{FF2B5EF4-FFF2-40B4-BE49-F238E27FC236}">
                <a16:creationId xmlns:a16="http://schemas.microsoft.com/office/drawing/2014/main" id="{E84A052A-4D93-0841-5EBC-F27D3921A63E}"/>
              </a:ext>
            </a:extLst>
          </p:cNvPr>
          <p:cNvSpPr txBox="1"/>
          <p:nvPr/>
        </p:nvSpPr>
        <p:spPr>
          <a:xfrm>
            <a:off x="6872919" y="2659557"/>
            <a:ext cx="4848727" cy="1538883"/>
          </a:xfrm>
          <a:prstGeom prst="rect">
            <a:avLst/>
          </a:prstGeom>
          <a:noFill/>
        </p:spPr>
        <p:txBody>
          <a:bodyPr wrap="square">
            <a:spAutoFit/>
          </a:bodyPr>
          <a:lstStyle/>
          <a:p>
            <a:pPr marL="285750" indent="-285750" algn="just">
              <a:spcBef>
                <a:spcPts val="600"/>
              </a:spcBef>
              <a:spcAft>
                <a:spcPts val="600"/>
              </a:spcAft>
              <a:buFont typeface="Wingdings" panose="05000000000000000000" pitchFamily="2" charset="2"/>
              <a:buChar char="ü"/>
            </a:pPr>
            <a:r>
              <a:rPr lang="en-US" dirty="0">
                <a:solidFill>
                  <a:schemeClr val="accent1"/>
                </a:solidFill>
              </a:rPr>
              <a:t>Utilizzo di poliestere riciclato</a:t>
            </a:r>
            <a:endParaRPr lang="tr-TR" dirty="0">
              <a:solidFill>
                <a:schemeClr val="accent1"/>
              </a:solidFill>
            </a:endParaRPr>
          </a:p>
          <a:p>
            <a:pPr marL="285750" indent="-285750" algn="just">
              <a:spcBef>
                <a:spcPts val="600"/>
              </a:spcBef>
              <a:spcAft>
                <a:spcPts val="600"/>
              </a:spcAft>
              <a:buFont typeface="Wingdings" panose="05000000000000000000" pitchFamily="2" charset="2"/>
              <a:buChar char="ü"/>
            </a:pPr>
            <a:r>
              <a:rPr lang="en-US" dirty="0">
                <a:solidFill>
                  <a:schemeClr val="accent1"/>
                </a:solidFill>
              </a:rPr>
              <a:t>L'uso delle nanotecnologie nei processi di eco-produzione.</a:t>
            </a:r>
            <a:endParaRPr lang="tr-TR" dirty="0">
              <a:solidFill>
                <a:schemeClr val="accent1"/>
              </a:solidFill>
            </a:endParaRPr>
          </a:p>
          <a:p>
            <a:pPr marL="285750" indent="-285750" algn="just">
              <a:spcBef>
                <a:spcPts val="600"/>
              </a:spcBef>
              <a:spcAft>
                <a:spcPts val="600"/>
              </a:spcAft>
              <a:buFont typeface="Wingdings" panose="05000000000000000000" pitchFamily="2" charset="2"/>
              <a:buChar char="ü"/>
            </a:pPr>
            <a:r>
              <a:rPr lang="en-US" dirty="0">
                <a:solidFill>
                  <a:schemeClr val="accent1"/>
                </a:solidFill>
              </a:rPr>
              <a:t>Utilizzo di </a:t>
            </a:r>
            <a:r>
              <a:rPr lang="en-US" sz="2000" dirty="0">
                <a:solidFill>
                  <a:schemeClr val="accent1"/>
                </a:solidFill>
              </a:rPr>
              <a:t>imballaggi</a:t>
            </a:r>
            <a:r>
              <a:rPr lang="en-US" dirty="0">
                <a:solidFill>
                  <a:schemeClr val="accent1"/>
                </a:solidFill>
              </a:rPr>
              <a:t> biodegradabili</a:t>
            </a:r>
          </a:p>
        </p:txBody>
      </p:sp>
      <p:sp>
        <p:nvSpPr>
          <p:cNvPr id="10" name="Ok: Sağa Bükülü 9">
            <a:extLst>
              <a:ext uri="{FF2B5EF4-FFF2-40B4-BE49-F238E27FC236}">
                <a16:creationId xmlns:a16="http://schemas.microsoft.com/office/drawing/2014/main" id="{01902414-46A3-BB66-3031-C165BB80F24A}"/>
              </a:ext>
            </a:extLst>
          </p:cNvPr>
          <p:cNvSpPr/>
          <p:nvPr/>
        </p:nvSpPr>
        <p:spPr>
          <a:xfrm>
            <a:off x="5738060" y="3096103"/>
            <a:ext cx="715879" cy="665793"/>
          </a:xfrm>
          <a:prstGeom prst="curvedRightArrow">
            <a:avLst/>
          </a:prstGeom>
          <a:solidFill>
            <a:schemeClr val="bg1"/>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tr-TR">
              <a:solidFill>
                <a:schemeClr val="tx1"/>
              </a:solidFill>
            </a:endParaRPr>
          </a:p>
        </p:txBody>
      </p:sp>
      <p:sp>
        <p:nvSpPr>
          <p:cNvPr id="2" name="CasellaDiTesto 1">
            <a:extLst>
              <a:ext uri="{FF2B5EF4-FFF2-40B4-BE49-F238E27FC236}">
                <a16:creationId xmlns:a16="http://schemas.microsoft.com/office/drawing/2014/main" id="{904EE68C-BAA1-767F-C6CE-4B7CE6465248}"/>
              </a:ext>
            </a:extLst>
          </p:cNvPr>
          <p:cNvSpPr txBox="1"/>
          <p:nvPr/>
        </p:nvSpPr>
        <p:spPr>
          <a:xfrm>
            <a:off x="387711" y="232432"/>
            <a:ext cx="10610461" cy="785215"/>
          </a:xfrm>
          <a:prstGeom prst="rect">
            <a:avLst/>
          </a:prstGeom>
          <a:noFill/>
        </p:spPr>
        <p:txBody>
          <a:bodyPr wrap="square" rtlCol="0">
            <a:spAutoFit/>
          </a:bodyPr>
          <a:lstStyle/>
          <a:p>
            <a:pPr>
              <a:lnSpc>
                <a:spcPct val="150000"/>
              </a:lnSpc>
            </a:pPr>
            <a:r>
              <a:rPr lang="tr-TR" sz="3400" b="1" dirty="0">
                <a:solidFill>
                  <a:schemeClr val="bg2"/>
                </a:solidFill>
                <a:latin typeface="+mj-lt"/>
                <a:ea typeface="+mj-ea"/>
                <a:cs typeface="+mj-cs"/>
              </a:rPr>
              <a:t>Gestione dell'innovazione </a:t>
            </a:r>
            <a:r>
              <a:rPr lang="en-US" sz="3400" b="1" dirty="0">
                <a:solidFill>
                  <a:schemeClr val="bg2"/>
                </a:solidFill>
                <a:latin typeface="+mj-lt"/>
                <a:ea typeface="+mj-ea"/>
                <a:cs typeface="+mj-cs"/>
              </a:rPr>
              <a:t>- 2/2</a:t>
            </a:r>
          </a:p>
        </p:txBody>
      </p:sp>
    </p:spTree>
    <p:extLst>
      <p:ext uri="{BB962C8B-B14F-4D97-AF65-F5344CB8AC3E}">
        <p14:creationId xmlns:p14="http://schemas.microsoft.com/office/powerpoint/2010/main" val="31783887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0F7C85-1C61-3743-55BB-04D7A7B84A5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4120A373-D00C-958D-35DB-AFE988789E84}"/>
              </a:ext>
            </a:extLst>
          </p:cNvPr>
          <p:cNvSpPr txBox="1"/>
          <p:nvPr/>
        </p:nvSpPr>
        <p:spPr>
          <a:xfrm>
            <a:off x="566607" y="292608"/>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Promuovere l'</a:t>
            </a:r>
            <a:r>
              <a:rPr lang="en-US" sz="3400" b="1" dirty="0">
                <a:solidFill>
                  <a:schemeClr val="accent3">
                    <a:lumMod val="76000"/>
                  </a:schemeClr>
                </a:solidFill>
                <a:highlight>
                  <a:srgbClr val="FFFF00"/>
                </a:highlight>
              </a:rPr>
              <a:t>innovazione</a:t>
            </a:r>
          </a:p>
        </p:txBody>
      </p:sp>
      <p:sp>
        <p:nvSpPr>
          <p:cNvPr id="4" name="Metin kutusu 3">
            <a:extLst>
              <a:ext uri="{FF2B5EF4-FFF2-40B4-BE49-F238E27FC236}">
                <a16:creationId xmlns:a16="http://schemas.microsoft.com/office/drawing/2014/main" id="{FF329864-F142-C397-6285-AE6922696919}"/>
              </a:ext>
            </a:extLst>
          </p:cNvPr>
          <p:cNvSpPr txBox="1"/>
          <p:nvPr/>
        </p:nvSpPr>
        <p:spPr>
          <a:xfrm>
            <a:off x="630615" y="1289923"/>
            <a:ext cx="10270958" cy="4770537"/>
          </a:xfrm>
          <a:prstGeom prst="rect">
            <a:avLst/>
          </a:prstGeom>
          <a:noFill/>
        </p:spPr>
        <p:txBody>
          <a:bodyPr wrap="square" lIns="91440" tIns="45720" rIns="91440" bIns="45720" anchor="t">
            <a:spAutoFit/>
          </a:bodyPr>
          <a:lstStyle/>
          <a:p>
            <a:pPr algn="just" rtl="0" fontAlgn="base"/>
            <a:r>
              <a:rPr lang="en-US" sz="1600" b="0" i="0" dirty="0">
                <a:solidFill>
                  <a:srgbClr val="000000"/>
                </a:solidFill>
                <a:effectLst/>
                <a:latin typeface="Raleway "/>
              </a:rPr>
              <a:t>L'innovazione è un fattore chiave per "migliorare" i prodotti e i processi. Per questo motivo, vengono utilizzati vari metodi per incoraggiare l'innovazione. </a:t>
            </a:r>
            <a:r>
              <a:rPr lang="en-US" sz="1600" b="1" i="0" dirty="0">
                <a:solidFill>
                  <a:srgbClr val="000000"/>
                </a:solidFill>
                <a:effectLst/>
                <a:latin typeface="Raleway "/>
              </a:rPr>
              <a:t>Di seguito sono riportate alcune delle metodologie che possono essere utilizzate per lo sviluppo dell'innovazione. </a:t>
            </a:r>
            <a:endParaRPr lang="tr-TR" sz="1600" b="1" i="0" dirty="0">
              <a:solidFill>
                <a:srgbClr val="000000"/>
              </a:solidFill>
              <a:effectLst/>
              <a:latin typeface="Raleway "/>
            </a:endParaRPr>
          </a:p>
          <a:p>
            <a:pPr algn="just" rtl="0" fontAlgn="base"/>
            <a:endParaRPr lang="tr-TR" sz="1600" b="1" dirty="0">
              <a:solidFill>
                <a:srgbClr val="000000"/>
              </a:solidFill>
              <a:latin typeface="Raleway "/>
            </a:endParaRPr>
          </a:p>
          <a:p>
            <a:pPr marL="742950" lvl="1" indent="-285750" algn="just" fontAlgn="base">
              <a:buFont typeface="Wingdings" panose="05000000000000000000" pitchFamily="2" charset="2"/>
              <a:buChar char="Ø"/>
            </a:pPr>
            <a:r>
              <a:rPr lang="en-US" sz="1600" b="1" i="0" dirty="0">
                <a:solidFill>
                  <a:srgbClr val="000000"/>
                </a:solidFill>
                <a:effectLst/>
                <a:latin typeface="Raleway "/>
              </a:rPr>
              <a:t>Il brainstorming </a:t>
            </a:r>
            <a:r>
              <a:rPr lang="en-US" sz="1600" b="0" i="0" dirty="0">
                <a:solidFill>
                  <a:srgbClr val="000000"/>
                </a:solidFill>
                <a:effectLst/>
                <a:latin typeface="Raleway "/>
              </a:rPr>
              <a:t>è un metodo di riflessione collettiva che consente a un gruppo di lavoro di trovare una o più soluzioni a un determinato problema. Si basa sul principio della libera associazione di idee e sull'impulso creativo dei partecipanti. L'obiettivo di questo metodo è ottenere una sequenza di associazioni reciproche positive attraverso una discussione sostenuta di tutti i partecipanti per generare un massimo di proposte il cui giudizio e valutazione avverranno in un secondo momento.</a:t>
            </a:r>
            <a:endParaRPr lang="tr-TR" sz="1600" b="0" i="0" dirty="0">
              <a:solidFill>
                <a:srgbClr val="000000"/>
              </a:solidFill>
              <a:effectLst/>
              <a:latin typeface="Raleway "/>
            </a:endParaRPr>
          </a:p>
          <a:p>
            <a:pPr marL="742950" lvl="1" indent="-285750" algn="just" fontAlgn="base">
              <a:buFont typeface="Wingdings" panose="05000000000000000000" pitchFamily="2" charset="2"/>
              <a:buChar char="Ø"/>
            </a:pPr>
            <a:endParaRPr lang="tr-TR" sz="1600" dirty="0">
              <a:solidFill>
                <a:srgbClr val="000000"/>
              </a:solidFill>
              <a:latin typeface="Raleway "/>
            </a:endParaRPr>
          </a:p>
          <a:p>
            <a:pPr marL="742950" lvl="1" indent="-285750" algn="just" fontAlgn="base">
              <a:buFont typeface="Wingdings" panose="05000000000000000000" pitchFamily="2" charset="2"/>
              <a:buChar char="Ø"/>
            </a:pPr>
            <a:r>
              <a:rPr lang="en-US" sz="1600" b="1" i="0" dirty="0">
                <a:solidFill>
                  <a:srgbClr val="000000"/>
                </a:solidFill>
                <a:effectLst/>
                <a:latin typeface="Raleway "/>
              </a:rPr>
              <a:t>Suggestion Box: </a:t>
            </a:r>
            <a:r>
              <a:rPr lang="en-US" sz="1600" b="0" i="0" dirty="0">
                <a:solidFill>
                  <a:srgbClr val="000000"/>
                </a:solidFill>
                <a:effectLst/>
                <a:latin typeface="Raleway "/>
              </a:rPr>
              <a:t>Questo metodo, ispirato all'obiettivo di miglioramento continuo della tecnica giapponese Kaizen, consente a qualsiasi dipendente dell'azienda, indipendentemente dal suo livello gerarchico e dalla sua qualifica, di comunicare i suoi pensieri e di far conoscere le sue nuove idee</a:t>
            </a:r>
            <a:r>
              <a:rPr lang="tr-TR" sz="1600" b="0" i="0" dirty="0">
                <a:solidFill>
                  <a:srgbClr val="000000"/>
                </a:solidFill>
                <a:effectLst/>
                <a:latin typeface="Raleway "/>
              </a:rPr>
              <a:t>.</a:t>
            </a:r>
          </a:p>
          <a:p>
            <a:pPr marL="742950" lvl="1" indent="-285750" algn="just" fontAlgn="base">
              <a:buFont typeface="Wingdings" panose="05000000000000000000" pitchFamily="2" charset="2"/>
              <a:buChar char="Ø"/>
            </a:pPr>
            <a:endParaRPr lang="tr-TR" sz="1600" b="1" dirty="0">
              <a:solidFill>
                <a:srgbClr val="000000"/>
              </a:solidFill>
              <a:latin typeface="Raleway "/>
            </a:endParaRPr>
          </a:p>
          <a:p>
            <a:pPr marL="742950" lvl="1" indent="-285750" algn="just" fontAlgn="base">
              <a:buFont typeface="Wingdings" panose="05000000000000000000" pitchFamily="2" charset="2"/>
              <a:buChar char="Ø"/>
            </a:pPr>
            <a:r>
              <a:rPr lang="en-US" sz="1600" b="0" i="0" dirty="0">
                <a:solidFill>
                  <a:srgbClr val="000000"/>
                </a:solidFill>
                <a:effectLst/>
                <a:latin typeface="Raleway "/>
              </a:rPr>
              <a:t>La </a:t>
            </a:r>
            <a:r>
              <a:rPr lang="en-US" sz="1600" b="1" i="0" dirty="0">
                <a:solidFill>
                  <a:srgbClr val="000000"/>
                </a:solidFill>
                <a:effectLst/>
                <a:latin typeface="Raleway "/>
              </a:rPr>
              <a:t>mappatura mentale </a:t>
            </a:r>
            <a:r>
              <a:rPr lang="en-US" sz="1600" b="0" i="0" dirty="0">
                <a:solidFill>
                  <a:srgbClr val="000000"/>
                </a:solidFill>
                <a:effectLst/>
                <a:latin typeface="Raleway "/>
              </a:rPr>
              <a:t>è una tecnica grafica molto potente perché sblocca il potenziale del cervello; aiuta inoltre a esprimere le emozioni e a rafforzare i ricordi. La tecnica della mappatura mentale inizia con un singolo pensiero, che poi comprende altri concetti successivi. Alla fine, collega tutti i pensieri correlati e li presenta insieme come un grafico.</a:t>
            </a:r>
          </a:p>
          <a:p>
            <a:pPr algn="just" rtl="0" fontAlgn="base"/>
            <a:endParaRPr lang="en-US" sz="1600" b="0" i="0" dirty="0">
              <a:solidFill>
                <a:srgbClr val="000000"/>
              </a:solidFill>
              <a:effectLst/>
              <a:latin typeface="Raleway "/>
            </a:endParaRPr>
          </a:p>
        </p:txBody>
      </p:sp>
    </p:spTree>
    <p:extLst>
      <p:ext uri="{BB962C8B-B14F-4D97-AF65-F5344CB8AC3E}">
        <p14:creationId xmlns:p14="http://schemas.microsoft.com/office/powerpoint/2010/main" val="16626006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34B4F1-4ED7-BA9C-C6AB-FDEA737F1829}"/>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3D8F9C47-19E7-B7D0-10C1-A6634393E679}"/>
              </a:ext>
            </a:extLst>
          </p:cNvPr>
          <p:cNvSpPr txBox="1"/>
          <p:nvPr/>
        </p:nvSpPr>
        <p:spPr>
          <a:xfrm>
            <a:off x="391411" y="124646"/>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 Approccio</a:t>
            </a:r>
            <a:r>
              <a:rPr lang="sl-SI" sz="3400" b="1" dirty="0">
                <a:solidFill>
                  <a:schemeClr val="accent3">
                    <a:lumMod val="76000"/>
                  </a:schemeClr>
                </a:solidFill>
              </a:rPr>
              <a:t> al ciclo di vita dell'idea</a:t>
            </a:r>
          </a:p>
        </p:txBody>
      </p:sp>
      <p:sp>
        <p:nvSpPr>
          <p:cNvPr id="4" name="Metin kutusu 3">
            <a:extLst>
              <a:ext uri="{FF2B5EF4-FFF2-40B4-BE49-F238E27FC236}">
                <a16:creationId xmlns:a16="http://schemas.microsoft.com/office/drawing/2014/main" id="{CFC5E81C-1975-4686-E96E-001E5CFCD100}"/>
              </a:ext>
            </a:extLst>
          </p:cNvPr>
          <p:cNvSpPr txBox="1"/>
          <p:nvPr/>
        </p:nvSpPr>
        <p:spPr>
          <a:xfrm>
            <a:off x="460766" y="1186823"/>
            <a:ext cx="10984831" cy="5262979"/>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600" b="0" i="0" dirty="0">
                <a:solidFill>
                  <a:srgbClr val="000000"/>
                </a:solidFill>
                <a:effectLst/>
                <a:latin typeface="Raleway "/>
              </a:rPr>
              <a:t>La generazione di nuove idee e l'incoraggiamento dell'innovazione sono importanti per l'ingresso nel mercato, il mantenimento del mercato e il suo successo. Per questo motivo, nel corso del tempo sono stati prodotti diversi approcci allo sviluppo e al ciclo di vita dei prodotti.   Un sistema di gestione delle idee è un approccio assistito da software per gestire l'innovazione nelle sue fasi evolutive: generazione di idee, </a:t>
            </a:r>
            <a:r>
              <a:rPr lang="en-US" sz="1600" b="1" i="0" dirty="0">
                <a:solidFill>
                  <a:srgbClr val="000000"/>
                </a:solidFill>
                <a:effectLst/>
                <a:latin typeface="Raleway "/>
              </a:rPr>
              <a:t>miglioramento delle idee, selezione delle idee, implementazione delle idee e diffusione delle idee</a:t>
            </a:r>
            <a:r>
              <a:rPr lang="tr-TR" sz="1600" b="1" dirty="0">
                <a:solidFill>
                  <a:srgbClr val="000000"/>
                </a:solidFill>
                <a:latin typeface="Raleway "/>
              </a:rPr>
              <a:t>.</a:t>
            </a:r>
            <a:endParaRPr lang="sl-SI" sz="1600" b="1" dirty="0">
              <a:solidFill>
                <a:srgbClr val="000000"/>
              </a:solidFill>
              <a:latin typeface="Raleway "/>
            </a:endParaRPr>
          </a:p>
          <a:p>
            <a:pPr algn="just" rtl="0" fontAlgn="base">
              <a:spcBef>
                <a:spcPts val="600"/>
              </a:spcBef>
              <a:spcAft>
                <a:spcPts val="600"/>
              </a:spcAft>
            </a:pPr>
            <a:endParaRPr lang="tr-TR" sz="1600" b="1" dirty="0">
              <a:solidFill>
                <a:srgbClr val="000000"/>
              </a:solidFill>
              <a:highlight>
                <a:srgbClr val="FFFF00"/>
              </a:highlight>
              <a:latin typeface="Raleway "/>
            </a:endParaRP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La generazione di idee </a:t>
            </a:r>
            <a:r>
              <a:rPr lang="en-US" sz="1600" i="0" dirty="0">
                <a:solidFill>
                  <a:srgbClr val="000000"/>
                </a:solidFill>
                <a:effectLst/>
                <a:latin typeface="Raleway "/>
              </a:rPr>
              <a:t>consiste nel rivolgersi alla comunità o a un particolare gruppo di persone e nell'estrarre le idee da loro.</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Il miglioramento delle idee </a:t>
            </a:r>
            <a:r>
              <a:rPr lang="en-US" sz="1600" i="0" dirty="0">
                <a:solidFill>
                  <a:srgbClr val="000000"/>
                </a:solidFill>
                <a:effectLst/>
                <a:latin typeface="Raleway "/>
              </a:rPr>
              <a:t>consiste nel consentire alle persone di collaborare tra loro per migliorare le idee raccolte.</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La selezione delle idee </a:t>
            </a:r>
            <a:r>
              <a:rPr lang="en-US" sz="1600" i="0" dirty="0">
                <a:solidFill>
                  <a:srgbClr val="000000"/>
                </a:solidFill>
                <a:effectLst/>
                <a:latin typeface="Raleway "/>
              </a:rPr>
              <a:t>mira a sfruttare l'elevato volume di dati inviati dalla folla e a scegliere le idee migliori.</a:t>
            </a:r>
          </a:p>
          <a:p>
            <a:pPr marL="742950" lvl="1" indent="-285750" algn="just" fontAlgn="base">
              <a:spcBef>
                <a:spcPts val="600"/>
              </a:spcBef>
              <a:spcAft>
                <a:spcPts val="600"/>
              </a:spcAft>
              <a:buFont typeface="Wingdings" panose="05000000000000000000" pitchFamily="2" charset="2"/>
              <a:buChar char="Ø"/>
            </a:pPr>
            <a:r>
              <a:rPr lang="en-US" sz="1600" i="0" dirty="0">
                <a:solidFill>
                  <a:srgbClr val="000000"/>
                </a:solidFill>
                <a:effectLst/>
                <a:latin typeface="Raleway "/>
              </a:rPr>
              <a:t>L</a:t>
            </a:r>
            <a:r>
              <a:rPr lang="en-US" sz="1600" b="1" i="0" dirty="0">
                <a:solidFill>
                  <a:srgbClr val="000000"/>
                </a:solidFill>
                <a:effectLst/>
                <a:latin typeface="Raleway "/>
              </a:rPr>
              <a:t>'implementazione dell'idea </a:t>
            </a:r>
            <a:r>
              <a:rPr lang="en-US" sz="1600" i="0" dirty="0">
                <a:solidFill>
                  <a:srgbClr val="000000"/>
                </a:solidFill>
                <a:effectLst/>
                <a:latin typeface="Raleway "/>
              </a:rPr>
              <a:t>inizia nel momento in cui un'idea ottiene una revisione positiva e viene accettata per essere messa in produzione. L'obiettivo di questa fase è trasformare le idee in prodotti o servizi</a:t>
            </a:r>
            <a:r>
              <a:rPr lang="en-US" sz="1600" b="1" i="0" dirty="0">
                <a:solidFill>
                  <a:srgbClr val="000000"/>
                </a:solidFill>
                <a:effectLst/>
                <a:latin typeface="Raleway "/>
              </a:rPr>
              <a:t>.</a:t>
            </a:r>
          </a:p>
          <a:p>
            <a:pPr marL="742950" lvl="1" indent="-285750" algn="just" fontAlgn="base">
              <a:spcBef>
                <a:spcPts val="600"/>
              </a:spcBef>
              <a:spcAft>
                <a:spcPts val="600"/>
              </a:spcAft>
              <a:buFont typeface="Wingdings" panose="05000000000000000000" pitchFamily="2" charset="2"/>
              <a:buChar char="Ø"/>
            </a:pPr>
            <a:r>
              <a:rPr lang="en-US" sz="1600" b="1" i="0" dirty="0">
                <a:solidFill>
                  <a:srgbClr val="000000"/>
                </a:solidFill>
                <a:effectLst/>
                <a:latin typeface="Raleway "/>
              </a:rPr>
              <a:t>Il deployment delle idee </a:t>
            </a:r>
            <a:r>
              <a:rPr lang="en-US" sz="1600" i="0" dirty="0">
                <a:solidFill>
                  <a:srgbClr val="000000"/>
                </a:solidFill>
                <a:effectLst/>
                <a:latin typeface="Raleway "/>
              </a:rPr>
              <a:t>è il processo che traccia il successo delle idee dopo che sono state consegnate al pubblico di destinazione come prodotti. </a:t>
            </a:r>
          </a:p>
          <a:p>
            <a:pPr lvl="1" algn="just" fontAlgn="base">
              <a:spcBef>
                <a:spcPts val="600"/>
              </a:spcBef>
              <a:spcAft>
                <a:spcPts val="600"/>
              </a:spcAft>
            </a:pPr>
            <a:endParaRPr lang="en-US" sz="1600" b="1" i="0" dirty="0">
              <a:solidFill>
                <a:srgbClr val="000000"/>
              </a:solidFill>
              <a:effectLst/>
              <a:latin typeface="Raleway "/>
            </a:endParaRPr>
          </a:p>
          <a:p>
            <a:pPr lvl="1" algn="just" fontAlgn="base">
              <a:spcBef>
                <a:spcPts val="600"/>
              </a:spcBef>
              <a:spcAft>
                <a:spcPts val="600"/>
              </a:spcAft>
            </a:pPr>
            <a:endParaRPr lang="en-US" sz="1600" b="0" i="0" dirty="0">
              <a:solidFill>
                <a:srgbClr val="000000"/>
              </a:solidFill>
              <a:effectLst/>
              <a:latin typeface="Raleway "/>
            </a:endParaRPr>
          </a:p>
        </p:txBody>
      </p:sp>
    </p:spTree>
    <p:extLst>
      <p:ext uri="{BB962C8B-B14F-4D97-AF65-F5344CB8AC3E}">
        <p14:creationId xmlns:p14="http://schemas.microsoft.com/office/powerpoint/2010/main" val="2382024276"/>
      </p:ext>
    </p:extLst>
  </p:cSld>
  <p:clrMapOvr>
    <a:masterClrMapping/>
  </p:clrMapOvr>
  <p:extLst>
    <p:ext uri="{6950BFC3-D8DA-4A85-94F7-54DA5524770B}">
      <p188:commentRel xmlns:p188="http://schemas.microsoft.com/office/powerpoint/2018/8/main" r:id="rId2"/>
    </p:ext>
  </p:extLs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DEEAD8-1585-44E6-452B-A3FACE3E3ED1}"/>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2B03DEE3-6C09-45D8-3F71-BAFFF8A918A0}"/>
              </a:ext>
            </a:extLst>
          </p:cNvPr>
          <p:cNvSpPr txBox="1"/>
          <p:nvPr/>
        </p:nvSpPr>
        <p:spPr>
          <a:xfrm>
            <a:off x="213218" y="163812"/>
            <a:ext cx="11801998" cy="1138773"/>
          </a:xfrm>
          <a:prstGeom prst="rect">
            <a:avLst/>
          </a:prstGeom>
          <a:noFill/>
        </p:spPr>
        <p:txBody>
          <a:bodyPr wrap="square" lIns="91440" tIns="45720" rIns="91440" bIns="45720" rtlCol="0" anchor="t">
            <a:spAutoFit/>
          </a:bodyPr>
          <a:lstStyle/>
          <a:p>
            <a:r>
              <a:rPr lang="en-US" sz="3400" b="1" dirty="0" err="1">
                <a:solidFill>
                  <a:schemeClr val="accent3">
                    <a:lumMod val="76000"/>
                  </a:schemeClr>
                </a:solidFill>
              </a:rPr>
              <a:t>Idee </a:t>
            </a:r>
            <a:r>
              <a:rPr lang="en-US" sz="3400" b="1" dirty="0">
                <a:solidFill>
                  <a:schemeClr val="accent3">
                    <a:lumMod val="76000"/>
                  </a:schemeClr>
                </a:solidFill>
              </a:rPr>
              <a:t>innovative e metodologie</a:t>
            </a:r>
            <a:r>
              <a:rPr lang="en-US" sz="3400" b="1" dirty="0" err="1">
                <a:solidFill>
                  <a:schemeClr val="accent3">
                    <a:lumMod val="76000"/>
                  </a:schemeClr>
                </a:solidFill>
              </a:rPr>
              <a:t> di sviluppo dell'</a:t>
            </a:r>
            <a:r>
              <a:rPr lang="en-US" sz="3400" b="1" dirty="0">
                <a:solidFill>
                  <a:schemeClr val="accent3">
                    <a:lumMod val="76000"/>
                  </a:schemeClr>
                </a:solidFill>
              </a:rPr>
              <a:t>innovazione</a:t>
            </a:r>
          </a:p>
        </p:txBody>
      </p:sp>
      <p:sp>
        <p:nvSpPr>
          <p:cNvPr id="4" name="Metin kutusu 3">
            <a:extLst>
              <a:ext uri="{FF2B5EF4-FFF2-40B4-BE49-F238E27FC236}">
                <a16:creationId xmlns:a16="http://schemas.microsoft.com/office/drawing/2014/main" id="{5952ADD2-30F5-3D6E-D264-AD3A96CE4A18}"/>
              </a:ext>
            </a:extLst>
          </p:cNvPr>
          <p:cNvSpPr txBox="1"/>
          <p:nvPr/>
        </p:nvSpPr>
        <p:spPr>
          <a:xfrm>
            <a:off x="371843" y="1483180"/>
            <a:ext cx="7206916" cy="4616648"/>
          </a:xfrm>
          <a:prstGeom prst="rect">
            <a:avLst/>
          </a:prstGeom>
          <a:noFill/>
        </p:spPr>
        <p:txBody>
          <a:bodyPr wrap="square">
            <a:spAutoFit/>
          </a:bodyPr>
          <a:lstStyle/>
          <a:p>
            <a:pPr algn="just" rtl="0" fontAlgn="base">
              <a:spcBef>
                <a:spcPts val="600"/>
              </a:spcBef>
              <a:spcAft>
                <a:spcPts val="600"/>
              </a:spcAft>
            </a:pPr>
            <a:r>
              <a:rPr lang="en-US" sz="1600" b="1" i="0" dirty="0">
                <a:solidFill>
                  <a:schemeClr val="bg1"/>
                </a:solidFill>
                <a:effectLst/>
                <a:latin typeface="Raleway "/>
              </a:rPr>
              <a:t>Modello a clessidra</a:t>
            </a:r>
          </a:p>
          <a:p>
            <a:pPr algn="just" rtl="0" fontAlgn="base">
              <a:spcBef>
                <a:spcPts val="600"/>
              </a:spcBef>
              <a:spcAft>
                <a:spcPts val="600"/>
              </a:spcAft>
            </a:pPr>
            <a:r>
              <a:rPr lang="en-US" sz="1600" b="0" i="0" dirty="0">
                <a:solidFill>
                  <a:srgbClr val="000000"/>
                </a:solidFill>
                <a:effectLst/>
                <a:latin typeface="Raleway "/>
              </a:rPr>
              <a:t>Il modello della Clessidra </a:t>
            </a:r>
            <a:r>
              <a:rPr lang="en-US" sz="1600" b="0" i="0" dirty="0" err="1">
                <a:solidFill>
                  <a:srgbClr val="000000"/>
                </a:solidFill>
                <a:effectLst/>
                <a:latin typeface="Raleway "/>
              </a:rPr>
              <a:t>di Gaspersz </a:t>
            </a:r>
            <a:r>
              <a:rPr lang="en-US" sz="1600" b="0" i="0" dirty="0">
                <a:solidFill>
                  <a:srgbClr val="000000"/>
                </a:solidFill>
                <a:effectLst/>
                <a:latin typeface="Raleway "/>
              </a:rPr>
              <a:t>prevede cinque fasi per l'evoluzione di un'idea. Queste sono</a:t>
            </a:r>
            <a:r>
              <a:rPr lang="sl-SI" sz="1600" dirty="0">
                <a:solidFill>
                  <a:srgbClr val="000000"/>
                </a:solidFill>
                <a:latin typeface="Raleway "/>
              </a:rPr>
              <a:t>: </a:t>
            </a:r>
            <a:endParaRPr lang="en-US" sz="1600" b="0" i="0" dirty="0">
              <a:solidFill>
                <a:srgbClr val="000000"/>
              </a:solidFill>
              <a:effectLst/>
              <a:latin typeface="Raleway "/>
            </a:endParaRPr>
          </a:p>
          <a:p>
            <a:pPr lvl="1" algn="just" fontAlgn="base">
              <a:spcBef>
                <a:spcPts val="600"/>
              </a:spcBef>
              <a:spcAft>
                <a:spcPts val="600"/>
              </a:spcAft>
            </a:pPr>
            <a:r>
              <a:rPr lang="en-US" sz="1600" b="0" i="0" dirty="0">
                <a:solidFill>
                  <a:srgbClr val="000000"/>
                </a:solidFill>
                <a:effectLst/>
                <a:latin typeface="Raleway "/>
              </a:rPr>
              <a:t>1- Emersione delle idee</a:t>
            </a:r>
          </a:p>
          <a:p>
            <a:pPr lvl="1" algn="just" fontAlgn="base">
              <a:spcBef>
                <a:spcPts val="600"/>
              </a:spcBef>
              <a:spcAft>
                <a:spcPts val="600"/>
              </a:spcAft>
            </a:pPr>
            <a:r>
              <a:rPr lang="en-US" sz="1600" b="0" i="0" dirty="0">
                <a:solidFill>
                  <a:srgbClr val="000000"/>
                </a:solidFill>
                <a:effectLst/>
                <a:latin typeface="Raleway "/>
              </a:rPr>
              <a:t>2- Selezione</a:t>
            </a:r>
          </a:p>
          <a:p>
            <a:pPr lvl="1" algn="just" fontAlgn="base">
              <a:spcBef>
                <a:spcPts val="600"/>
              </a:spcBef>
              <a:spcAft>
                <a:spcPts val="600"/>
              </a:spcAft>
            </a:pPr>
            <a:r>
              <a:rPr lang="en-US" sz="1600" b="0" i="0" dirty="0">
                <a:solidFill>
                  <a:srgbClr val="000000"/>
                </a:solidFill>
                <a:effectLst/>
                <a:latin typeface="Raleway "/>
              </a:rPr>
              <a:t>3- Valutazione</a:t>
            </a:r>
          </a:p>
          <a:p>
            <a:pPr lvl="1" algn="just" fontAlgn="base">
              <a:spcBef>
                <a:spcPts val="600"/>
              </a:spcBef>
              <a:spcAft>
                <a:spcPts val="600"/>
              </a:spcAft>
            </a:pPr>
            <a:r>
              <a:rPr lang="en-US" sz="1600" b="0" i="0" dirty="0">
                <a:solidFill>
                  <a:srgbClr val="000000"/>
                </a:solidFill>
                <a:effectLst/>
                <a:latin typeface="Raleway "/>
              </a:rPr>
              <a:t>4- Rinforzo</a:t>
            </a:r>
          </a:p>
          <a:p>
            <a:pPr lvl="1" algn="just" fontAlgn="base">
              <a:spcBef>
                <a:spcPts val="600"/>
              </a:spcBef>
              <a:spcAft>
                <a:spcPts val="600"/>
              </a:spcAft>
            </a:pPr>
            <a:r>
              <a:rPr lang="en-US" sz="1600" b="0" i="0" dirty="0">
                <a:solidFill>
                  <a:srgbClr val="000000"/>
                </a:solidFill>
                <a:effectLst/>
                <a:latin typeface="Raleway "/>
              </a:rPr>
              <a:t> 5- Applicazione</a:t>
            </a:r>
            <a:endParaRPr lang="sl-SI" sz="1600" b="0" i="0" dirty="0">
              <a:solidFill>
                <a:srgbClr val="000000"/>
              </a:solidFill>
              <a:effectLst/>
              <a:latin typeface="Raleway "/>
            </a:endParaRPr>
          </a:p>
          <a:p>
            <a:pPr algn="just" rtl="0" fontAlgn="base">
              <a:spcBef>
                <a:spcPts val="600"/>
              </a:spcBef>
              <a:spcAft>
                <a:spcPts val="600"/>
              </a:spcAft>
            </a:pPr>
            <a:r>
              <a:rPr lang="en-US" sz="1600" b="0" i="0" dirty="0">
                <a:solidFill>
                  <a:srgbClr val="000000"/>
                </a:solidFill>
                <a:effectLst/>
                <a:latin typeface="Raleway "/>
              </a:rPr>
              <a:t>Secondo questo modello, nella prima fase vengono raccolte e registrate le idee dei partecipanti e, una volta superata la seconda fase, le idee raccolte vengono gestite secondo i criteri stabiliti. Le idee di successo emerse come risultato della valutazione vengono trasferite alla terza e ultima sezione e inserite nella fase di implementazione e realizzazione.</a:t>
            </a:r>
          </a:p>
        </p:txBody>
      </p:sp>
      <p:pic>
        <p:nvPicPr>
          <p:cNvPr id="5" name="Resim 4">
            <a:extLst>
              <a:ext uri="{FF2B5EF4-FFF2-40B4-BE49-F238E27FC236}">
                <a16:creationId xmlns:a16="http://schemas.microsoft.com/office/drawing/2014/main" id="{57F91780-DD1B-7DAF-AC1D-D8E1B4441939}"/>
              </a:ext>
            </a:extLst>
          </p:cNvPr>
          <p:cNvPicPr>
            <a:picLocks noChangeAspect="1"/>
          </p:cNvPicPr>
          <p:nvPr/>
        </p:nvPicPr>
        <p:blipFill>
          <a:blip r:embed="rId4"/>
          <a:stretch>
            <a:fillRect/>
          </a:stretch>
        </p:blipFill>
        <p:spPr>
          <a:xfrm>
            <a:off x="8515402" y="1106424"/>
            <a:ext cx="2543438" cy="4762369"/>
          </a:xfrm>
          <a:prstGeom prst="rect">
            <a:avLst/>
          </a:prstGeom>
          <a:ln>
            <a:noFill/>
          </a:ln>
          <a:effectLst>
            <a:softEdge rad="112500"/>
          </a:effectLst>
        </p:spPr>
      </p:pic>
      <p:sp>
        <p:nvSpPr>
          <p:cNvPr id="6" name="Metin kutusu 5">
            <a:extLst>
              <a:ext uri="{FF2B5EF4-FFF2-40B4-BE49-F238E27FC236}">
                <a16:creationId xmlns:a16="http://schemas.microsoft.com/office/drawing/2014/main" id="{4D42410B-F289-91D1-5A3E-30879299C726}"/>
              </a:ext>
            </a:extLst>
          </p:cNvPr>
          <p:cNvSpPr txBox="1"/>
          <p:nvPr/>
        </p:nvSpPr>
        <p:spPr>
          <a:xfrm>
            <a:off x="7721886" y="5868793"/>
            <a:ext cx="3575208" cy="296107"/>
          </a:xfrm>
          <a:prstGeom prst="rect">
            <a:avLst/>
          </a:prstGeom>
          <a:noFill/>
        </p:spPr>
        <p:txBody>
          <a:bodyPr wrap="square" lIns="91440" tIns="45720" rIns="91440" bIns="45720" anchor="t">
            <a:spAutoFit/>
          </a:bodyPr>
          <a:lstStyle/>
          <a:p>
            <a:pPr>
              <a:lnSpc>
                <a:spcPct val="150000"/>
              </a:lnSpc>
            </a:pPr>
            <a:r>
              <a:rPr lang="en-US" sz="1000" dirty="0">
                <a:solidFill>
                  <a:schemeClr val="accent1"/>
                </a:solidFill>
              </a:rPr>
              <a:t>                        Fonte dell'immagine: </a:t>
            </a:r>
            <a:r>
              <a:rPr lang="tr-TR" sz="1000" dirty="0">
                <a:solidFill>
                  <a:schemeClr val="accent1"/>
                </a:solidFill>
              </a:rPr>
              <a:t>Modello a clessidra di </a:t>
            </a:r>
            <a:r>
              <a:rPr lang="en-US" sz="1000" b="0" i="0" dirty="0" err="1">
                <a:solidFill>
                  <a:srgbClr val="000000"/>
                </a:solidFill>
                <a:effectLst/>
                <a:latin typeface="Raleway "/>
              </a:rPr>
              <a:t>Gaspersz</a:t>
            </a:r>
            <a:endParaRPr lang="tr-TR" sz="1000" dirty="0">
              <a:solidFill>
                <a:schemeClr val="accent1"/>
              </a:solidFill>
            </a:endParaRPr>
          </a:p>
        </p:txBody>
      </p:sp>
    </p:spTree>
    <p:extLst>
      <p:ext uri="{BB962C8B-B14F-4D97-AF65-F5344CB8AC3E}">
        <p14:creationId xmlns:p14="http://schemas.microsoft.com/office/powerpoint/2010/main" val="292982460"/>
      </p:ext>
    </p:extLst>
  </p:cSld>
  <p:clrMapOvr>
    <a:masterClrMapping/>
  </p:clrMapOvr>
  <p:extLst>
    <p:ext uri="{6950BFC3-D8DA-4A85-94F7-54DA5524770B}">
      <p188:commentRel xmlns:p188="http://schemas.microsoft.com/office/powerpoint/2018/8/main"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356935" y="315760"/>
            <a:ext cx="11610475" cy="959822"/>
          </a:xfrm>
        </p:spPr>
        <p:txBody>
          <a:bodyPr>
            <a:noAutofit/>
          </a:bodyPr>
          <a:lstStyle/>
          <a:p>
            <a:r>
              <a:rPr lang="en-US" sz="3400" b="1" dirty="0"/>
              <a:t>1°: Dal </a:t>
            </a:r>
            <a:r>
              <a:rPr lang="en-US" sz="3400" b="1" dirty="0" err="1"/>
              <a:t>problema </a:t>
            </a:r>
            <a:r>
              <a:rPr lang="en-US" sz="3400" b="1" dirty="0"/>
              <a:t>al prodotto: </a:t>
            </a:r>
            <a:r>
              <a:rPr lang="en-US" sz="3400" b="1" dirty="0" err="1"/>
              <a:t>Ricerca di </a:t>
            </a:r>
            <a:r>
              <a:rPr lang="en-US" sz="3400" b="1" dirty="0"/>
              <a:t>mercato e identificazione </a:t>
            </a:r>
            <a:r>
              <a:rPr lang="en-US" sz="3400" b="1" dirty="0" err="1"/>
              <a:t>delle opportunità</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356935" y="1522647"/>
            <a:ext cx="10610461" cy="459165"/>
          </a:xfrm>
          <a:prstGeom prst="rect">
            <a:avLst/>
          </a:prstGeom>
          <a:noFill/>
        </p:spPr>
        <p:txBody>
          <a:bodyPr wrap="square" rtlCol="0">
            <a:spAutoFit/>
          </a:bodyPr>
          <a:lstStyle/>
          <a:p>
            <a:pPr>
              <a:lnSpc>
                <a:spcPct val="150000"/>
              </a:lnSpc>
            </a:pPr>
            <a:r>
              <a:rPr lang="en-US" b="1" dirty="0">
                <a:solidFill>
                  <a:schemeClr val="bg1"/>
                </a:solidFill>
              </a:rPr>
              <a:t>Scopo  </a:t>
            </a:r>
          </a:p>
        </p:txBody>
      </p:sp>
      <p:sp>
        <p:nvSpPr>
          <p:cNvPr id="4" name="Metin kutusu 3">
            <a:extLst>
              <a:ext uri="{FF2B5EF4-FFF2-40B4-BE49-F238E27FC236}">
                <a16:creationId xmlns:a16="http://schemas.microsoft.com/office/drawing/2014/main" id="{1D80D5D3-A628-7AE3-C688-713A31CCE45A}"/>
              </a:ext>
            </a:extLst>
          </p:cNvPr>
          <p:cNvSpPr txBox="1"/>
          <p:nvPr/>
        </p:nvSpPr>
        <p:spPr>
          <a:xfrm>
            <a:off x="356935" y="2064285"/>
            <a:ext cx="11032960" cy="2418996"/>
          </a:xfrm>
          <a:prstGeom prst="rect">
            <a:avLst/>
          </a:prstGeom>
          <a:noFill/>
        </p:spPr>
        <p:txBody>
          <a:bodyPr wrap="square" lIns="91440" tIns="45720" rIns="91440" bIns="45720" anchor="t">
            <a:spAutoFit/>
          </a:bodyPr>
          <a:lstStyle/>
          <a:p>
            <a:pPr algn="just" fontAlgn="base">
              <a:lnSpc>
                <a:spcPct val="150000"/>
              </a:lnSpc>
              <a:spcBef>
                <a:spcPts val="600"/>
              </a:spcBef>
              <a:spcAft>
                <a:spcPts val="600"/>
              </a:spcAft>
            </a:pPr>
            <a:r>
              <a:rPr lang="en-US" sz="1600" b="0" i="0" u="none" strike="noStrike" dirty="0">
                <a:solidFill>
                  <a:srgbClr val="000000"/>
                </a:solidFill>
                <a:effectLst/>
                <a:latin typeface="Raleway "/>
              </a:rPr>
              <a:t>Questa </a:t>
            </a:r>
            <a:r>
              <a:rPr lang="tr-TR" sz="1600" dirty="0" err="1">
                <a:solidFill>
                  <a:srgbClr val="000000"/>
                </a:solidFill>
                <a:latin typeface="Raleway "/>
              </a:rPr>
              <a:t>sezione </a:t>
            </a:r>
            <a:r>
              <a:rPr lang="en-US" sz="1600" b="0" i="0" u="none" strike="noStrike" dirty="0">
                <a:solidFill>
                  <a:srgbClr val="000000"/>
                </a:solidFill>
                <a:effectLst/>
                <a:latin typeface="Raleway "/>
              </a:rPr>
              <a:t>è stata progettata per coprire </a:t>
            </a:r>
            <a:r>
              <a:rPr lang="en-US" sz="1600" b="1" i="0" u="none" strike="noStrike" dirty="0">
                <a:solidFill>
                  <a:srgbClr val="000000"/>
                </a:solidFill>
                <a:effectLst/>
                <a:latin typeface="Raleway "/>
              </a:rPr>
              <a:t>tutti gli aspetti della gestione del marketing e dell'innovazione. </a:t>
            </a:r>
            <a:r>
              <a:rPr lang="en-US" sz="1600" b="0" i="0" u="none" strike="noStrike" dirty="0">
                <a:solidFill>
                  <a:srgbClr val="000000"/>
                </a:solidFill>
                <a:effectLst/>
                <a:latin typeface="Raleway "/>
              </a:rPr>
              <a:t>Una volta completata con successo l'</a:t>
            </a:r>
            <a:r>
              <a:rPr lang="tr-TR" sz="1600" b="0" i="0" u="none" strike="noStrike" dirty="0" err="1">
                <a:solidFill>
                  <a:srgbClr val="000000"/>
                </a:solidFill>
                <a:effectLst/>
                <a:latin typeface="Raleway "/>
              </a:rPr>
              <a:t>unità</a:t>
            </a:r>
            <a:r>
              <a:rPr lang="en-US" sz="1600" b="0" i="0" u="none" strike="noStrike" dirty="0">
                <a:solidFill>
                  <a:srgbClr val="000000"/>
                </a:solidFill>
                <a:effectLst/>
                <a:latin typeface="Raleway "/>
              </a:rPr>
              <a:t>, conoscerete le competenze pratiche e teoriche necessarie per la gestione del marketing e dell'innovazione in ambito aziendale</a:t>
            </a:r>
            <a:r>
              <a:rPr lang="en-US" sz="1600" b="0" i="0" dirty="0">
                <a:solidFill>
                  <a:srgbClr val="000000"/>
                </a:solidFill>
                <a:effectLst/>
                <a:latin typeface="Raleway "/>
              </a:rPr>
              <a:t>.</a:t>
            </a:r>
          </a:p>
          <a:p>
            <a:pPr algn="just" rtl="0" fontAlgn="base">
              <a:lnSpc>
                <a:spcPct val="150000"/>
              </a:lnSpc>
              <a:spcBef>
                <a:spcPts val="600"/>
              </a:spcBef>
              <a:spcAft>
                <a:spcPts val="600"/>
              </a:spcAft>
            </a:pPr>
            <a:r>
              <a:rPr lang="en-US" sz="1600" b="0" i="0" u="none" strike="noStrike" dirty="0">
                <a:solidFill>
                  <a:srgbClr val="000000"/>
                </a:solidFill>
                <a:effectLst/>
                <a:latin typeface="Raleway "/>
              </a:rPr>
              <a:t>La parte teorica di </a:t>
            </a:r>
            <a:r>
              <a:rPr lang="en-US" sz="1600" dirty="0">
                <a:solidFill>
                  <a:srgbClr val="000000"/>
                </a:solidFill>
                <a:latin typeface="Raleway "/>
              </a:rPr>
              <a:t>questa sezione </a:t>
            </a:r>
            <a:r>
              <a:rPr lang="en-US" sz="1600" b="0" i="0" u="none" strike="noStrike" dirty="0">
                <a:solidFill>
                  <a:srgbClr val="000000"/>
                </a:solidFill>
                <a:effectLst/>
                <a:latin typeface="Raleway "/>
              </a:rPr>
              <a:t>copre i principi di base della gestione del marketing, compresa la gestione delle relazioni con i clienti nel campo della gestione dell'innovazione, delle ricerche di mercato e dello sviluppo dei prodotti nel contesto delle competenze di marketing</a:t>
            </a:r>
            <a:r>
              <a:rPr lang="tr-TR" sz="1600" b="0" i="0" u="none" strike="noStrike" dirty="0">
                <a:solidFill>
                  <a:srgbClr val="000000"/>
                </a:solidFill>
                <a:effectLst/>
                <a:latin typeface="Raleway "/>
              </a:rPr>
              <a:t>. </a:t>
            </a:r>
            <a:endParaRPr lang="en-US" sz="1600" b="0" i="0" dirty="0">
              <a:solidFill>
                <a:srgbClr val="000000"/>
              </a:solidFill>
              <a:latin typeface="Raleway "/>
            </a:endParaRPr>
          </a:p>
        </p:txBody>
      </p:sp>
    </p:spTree>
    <p:extLst>
      <p:ext uri="{BB962C8B-B14F-4D97-AF65-F5344CB8AC3E}">
        <p14:creationId xmlns:p14="http://schemas.microsoft.com/office/powerpoint/2010/main" val="2622686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919E9-4674-4AAA-7876-7BD4D11E6BE8}"/>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8F364DB5-C7E2-70D7-E23B-30FE13AA82F2}"/>
              </a:ext>
            </a:extLst>
          </p:cNvPr>
          <p:cNvSpPr txBox="1"/>
          <p:nvPr/>
        </p:nvSpPr>
        <p:spPr>
          <a:xfrm>
            <a:off x="400141" y="211288"/>
            <a:ext cx="11308698" cy="1138773"/>
          </a:xfrm>
          <a:prstGeom prst="rect">
            <a:avLst/>
          </a:prstGeom>
          <a:noFill/>
        </p:spPr>
        <p:txBody>
          <a:bodyPr wrap="square" lIns="91440" tIns="45720" rIns="91440" bIns="45720" rtlCol="0" anchor="t">
            <a:spAutoFit/>
          </a:bodyPr>
          <a:lstStyle/>
          <a:p>
            <a:r>
              <a:rPr lang="en-US" sz="3400" b="1" dirty="0" err="1">
                <a:solidFill>
                  <a:schemeClr val="accent3">
                    <a:lumMod val="75000"/>
                  </a:schemeClr>
                </a:solidFill>
              </a:rPr>
              <a:t>L'approccio</a:t>
            </a:r>
            <a:r>
              <a:rPr lang="en-US" sz="3400" b="1" dirty="0">
                <a:solidFill>
                  <a:schemeClr val="accent3">
                    <a:lumMod val="75000"/>
                  </a:schemeClr>
                </a:solidFill>
              </a:rPr>
              <a:t> del design thinking e la sua </a:t>
            </a:r>
            <a:r>
              <a:rPr lang="en-US" sz="3400" b="1" dirty="0" err="1">
                <a:solidFill>
                  <a:schemeClr val="accent3">
                    <a:lumMod val="75000"/>
                  </a:schemeClr>
                </a:solidFill>
              </a:rPr>
              <a:t>applicazione</a:t>
            </a:r>
            <a:r>
              <a:rPr lang="en-US" sz="3400" b="1" dirty="0">
                <a:solidFill>
                  <a:schemeClr val="accent3">
                    <a:lumMod val="75000"/>
                  </a:schemeClr>
                </a:solidFill>
              </a:rPr>
              <a:t> - 1/7</a:t>
            </a:r>
          </a:p>
        </p:txBody>
      </p:sp>
      <p:sp>
        <p:nvSpPr>
          <p:cNvPr id="19" name="Metin kutusu 18">
            <a:extLst>
              <a:ext uri="{FF2B5EF4-FFF2-40B4-BE49-F238E27FC236}">
                <a16:creationId xmlns:a16="http://schemas.microsoft.com/office/drawing/2014/main" id="{5685BEC7-3663-757D-3B80-2C3850F8C9B6}"/>
              </a:ext>
            </a:extLst>
          </p:cNvPr>
          <p:cNvSpPr txBox="1"/>
          <p:nvPr/>
        </p:nvSpPr>
        <p:spPr>
          <a:xfrm>
            <a:off x="400141" y="1682618"/>
            <a:ext cx="6420254" cy="4093428"/>
          </a:xfrm>
          <a:prstGeom prst="rect">
            <a:avLst/>
          </a:prstGeom>
          <a:noFill/>
        </p:spPr>
        <p:txBody>
          <a:bodyPr wrap="square">
            <a:spAutoFit/>
          </a:bodyPr>
          <a:lstStyle/>
          <a:p>
            <a:pPr algn="just">
              <a:spcBef>
                <a:spcPts val="600"/>
              </a:spcBef>
              <a:spcAft>
                <a:spcPts val="600"/>
              </a:spcAft>
            </a:pPr>
            <a:r>
              <a:rPr lang="en-US" sz="1600" b="1" dirty="0">
                <a:solidFill>
                  <a:schemeClr val="bg1"/>
                </a:solidFill>
              </a:rPr>
              <a:t>Il design </a:t>
            </a:r>
            <a:r>
              <a:rPr lang="en-US" sz="1600" b="1" dirty="0" err="1">
                <a:solidFill>
                  <a:schemeClr val="bg1"/>
                </a:solidFill>
              </a:rPr>
              <a:t>thinking </a:t>
            </a:r>
            <a:r>
              <a:rPr lang="en-US" sz="1600" b="1" dirty="0">
                <a:solidFill>
                  <a:schemeClr val="bg1"/>
                </a:solidFill>
              </a:rPr>
              <a:t>per il </a:t>
            </a:r>
            <a:r>
              <a:rPr lang="en-US" sz="1600" b="1" dirty="0" err="1">
                <a:solidFill>
                  <a:schemeClr val="bg1"/>
                </a:solidFill>
              </a:rPr>
              <a:t>marketing </a:t>
            </a:r>
            <a:r>
              <a:rPr lang="en-US" sz="1600" dirty="0">
                <a:solidFill>
                  <a:schemeClr val="accent1"/>
                </a:solidFill>
              </a:rPr>
              <a:t>è un approccio che applica i principi del design thinking, un processo iterativo incentrato sull'uomo, per risolvere le sfide del marketing e creare valore per i clienti. Si concentra sulla comprensione profonda delle esigenze dei clienti, sulla sperimentazione di soluzioni e sulla promozione dell'innovazione. </a:t>
            </a:r>
            <a:endParaRPr lang="tr-TR" sz="1600" dirty="0">
              <a:solidFill>
                <a:schemeClr val="accent1"/>
              </a:solidFill>
            </a:endParaRPr>
          </a:p>
          <a:p>
            <a:pPr algn="just">
              <a:spcBef>
                <a:spcPts val="600"/>
              </a:spcBef>
              <a:spcAft>
                <a:spcPts val="600"/>
              </a:spcAft>
            </a:pPr>
            <a:r>
              <a:rPr lang="en-US" sz="1600" dirty="0">
                <a:solidFill>
                  <a:schemeClr val="accent1"/>
                </a:solidFill>
              </a:rPr>
              <a:t>Il marketing tradizionale si concentra spesso sulla vendita di prodotti o servizi, inviando messaggi a un pubblico mirato. Il Design Thinking, invece, sposta l'attenzione sulla comprensione e sulla soluzione dei problemi reali dei clienti. In questo modo si creano campagne di marketing che non solo hanno una risonanza profonda, ma creano anche relazioni più forti e una fedeltà a lungo termine. </a:t>
            </a:r>
            <a:r>
              <a:rPr lang="tr-TR" sz="1600" dirty="0">
                <a:solidFill>
                  <a:schemeClr val="accent1"/>
                </a:solidFill>
              </a:rPr>
              <a:t>Per questo motivo</a:t>
            </a:r>
            <a:r>
              <a:rPr lang="en-US" sz="1600" dirty="0">
                <a:solidFill>
                  <a:schemeClr val="accent1"/>
                </a:solidFill>
              </a:rPr>
              <a:t>, il design thinking è uno strumento fondamentale sia per il marketing che per l'innovazione.</a:t>
            </a:r>
          </a:p>
          <a:p>
            <a:pPr algn="just">
              <a:spcBef>
                <a:spcPts val="600"/>
              </a:spcBef>
              <a:spcAft>
                <a:spcPts val="600"/>
              </a:spcAft>
            </a:pPr>
            <a:r>
              <a:rPr lang="en-US" sz="1600" dirty="0">
                <a:solidFill>
                  <a:schemeClr val="accent1"/>
                </a:solidFill>
              </a:rPr>
              <a:t>Con l'aiuto della guida </a:t>
            </a:r>
            <a:r>
              <a:rPr lang="en-US" sz="1600" dirty="0">
                <a:solidFill>
                  <a:schemeClr val="bg1"/>
                </a:solidFill>
                <a:hlinkClick r:id="rId3"/>
              </a:rPr>
              <a:t>An Introduction to Design Thinking PROCESS GUIDE </a:t>
            </a:r>
            <a:r>
              <a:rPr lang="en-US" sz="1600" dirty="0">
                <a:solidFill>
                  <a:schemeClr val="accent1"/>
                </a:solidFill>
              </a:rPr>
              <a:t>imparerete ad applicare il design thinking passo dopo passo.</a:t>
            </a:r>
          </a:p>
        </p:txBody>
      </p:sp>
      <p:sp>
        <p:nvSpPr>
          <p:cNvPr id="3" name="TextBox 2">
            <a:extLst>
              <a:ext uri="{FF2B5EF4-FFF2-40B4-BE49-F238E27FC236}">
                <a16:creationId xmlns:a16="http://schemas.microsoft.com/office/drawing/2014/main" id="{4E89A360-A28B-7B7D-BDC8-2EAA2BECF58E}"/>
              </a:ext>
            </a:extLst>
          </p:cNvPr>
          <p:cNvSpPr txBox="1"/>
          <p:nvPr/>
        </p:nvSpPr>
        <p:spPr>
          <a:xfrm>
            <a:off x="7315137" y="5005401"/>
            <a:ext cx="3736975" cy="677108"/>
          </a:xfrm>
          <a:prstGeom prst="rect">
            <a:avLst/>
          </a:prstGeom>
          <a:noFill/>
        </p:spPr>
        <p:txBody>
          <a:bodyPr wrap="square" rtlCol="0">
            <a:spAutoFit/>
          </a:bodyPr>
          <a:lstStyle/>
          <a:p>
            <a:r>
              <a:rPr lang="sl-SI" sz="1000" i="1" dirty="0">
                <a:solidFill>
                  <a:schemeClr val="accent1"/>
                </a:solidFill>
              </a:rPr>
              <a:t>Fonte: </a:t>
            </a:r>
            <a:r>
              <a:rPr lang="en-US" sz="1000" i="1" dirty="0">
                <a:solidFill>
                  <a:schemeClr val="accent1"/>
                </a:solidFill>
                <a:effectLst/>
                <a:latin typeface="Raleway "/>
              </a:rPr>
              <a:t>The Explainer: Cos'è il Design Thinking? </a:t>
            </a:r>
            <a:r>
              <a:rPr lang="sl-SI" sz="1000" i="1" dirty="0">
                <a:solidFill>
                  <a:schemeClr val="accent1"/>
                </a:solidFill>
                <a:effectLst/>
                <a:latin typeface="Raleway "/>
              </a:rPr>
              <a:t>di Harvard Business Review</a:t>
            </a:r>
            <a:endParaRPr lang="en-US" sz="1000" i="1" dirty="0">
              <a:solidFill>
                <a:schemeClr val="accent1"/>
              </a:solidFill>
              <a:effectLst/>
              <a:latin typeface="Raleway "/>
            </a:endParaRPr>
          </a:p>
          <a:p>
            <a:endParaRPr lang="sl-SI" dirty="0"/>
          </a:p>
        </p:txBody>
      </p:sp>
      <p:pic>
        <p:nvPicPr>
          <p:cNvPr id="4" name="Çevrimiçi Medya 3" title="The Explainer: What Is Design Thinking?">
            <a:hlinkClick r:id="" action="ppaction://media"/>
            <a:extLst>
              <a:ext uri="{FF2B5EF4-FFF2-40B4-BE49-F238E27FC236}">
                <a16:creationId xmlns:a16="http://schemas.microsoft.com/office/drawing/2014/main" id="{3F15272A-5C4E-465B-6CBC-7264BDD1D906}"/>
              </a:ext>
            </a:extLst>
          </p:cNvPr>
          <p:cNvPicPr>
            <a:picLocks noRot="1" noChangeAspect="1"/>
          </p:cNvPicPr>
          <p:nvPr>
            <a:videoFile r:link="rId1"/>
          </p:nvPr>
        </p:nvPicPr>
        <p:blipFill>
          <a:blip r:embed="rId4"/>
          <a:stretch>
            <a:fillRect/>
          </a:stretch>
        </p:blipFill>
        <p:spPr>
          <a:xfrm>
            <a:off x="7233795" y="2188633"/>
            <a:ext cx="4394113" cy="2480733"/>
          </a:xfrm>
          <a:prstGeom prst="rect">
            <a:avLst/>
          </a:prstGeom>
        </p:spPr>
      </p:pic>
    </p:spTree>
    <p:extLst>
      <p:ext uri="{BB962C8B-B14F-4D97-AF65-F5344CB8AC3E}">
        <p14:creationId xmlns:p14="http://schemas.microsoft.com/office/powerpoint/2010/main" val="105325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1EAAF6-6975-1F56-A8B5-ABA3AD26B44B}"/>
            </a:ext>
          </a:extLst>
        </p:cNvPr>
        <p:cNvGrpSpPr/>
        <p:nvPr/>
      </p:nvGrpSpPr>
      <p:grpSpPr>
        <a:xfrm>
          <a:off x="0" y="0"/>
          <a:ext cx="0" cy="0"/>
          <a:chOff x="0" y="0"/>
          <a:chExt cx="0" cy="0"/>
        </a:xfrm>
      </p:grpSpPr>
      <p:pic>
        <p:nvPicPr>
          <p:cNvPr id="8" name="Resim 7" descr="metin, daire, ekran görüntüsü, renklilik içeren bir resim&#10;&#10;Açıklama otomatik olarak oluşturuldu">
            <a:extLst>
              <a:ext uri="{FF2B5EF4-FFF2-40B4-BE49-F238E27FC236}">
                <a16:creationId xmlns:a16="http://schemas.microsoft.com/office/drawing/2014/main" id="{5636BAF3-0A49-04E2-49F6-2C125AAA21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618" y="1962108"/>
            <a:ext cx="6368032" cy="3582018"/>
          </a:xfrm>
          <a:prstGeom prst="rect">
            <a:avLst/>
          </a:prstGeom>
        </p:spPr>
      </p:pic>
      <p:sp>
        <p:nvSpPr>
          <p:cNvPr id="10" name="Metin kutusu 9">
            <a:extLst>
              <a:ext uri="{FF2B5EF4-FFF2-40B4-BE49-F238E27FC236}">
                <a16:creationId xmlns:a16="http://schemas.microsoft.com/office/drawing/2014/main" id="{B0B99863-035F-DB6D-E8B2-5F77E783BF7E}"/>
              </a:ext>
            </a:extLst>
          </p:cNvPr>
          <p:cNvSpPr txBox="1"/>
          <p:nvPr/>
        </p:nvSpPr>
        <p:spPr>
          <a:xfrm>
            <a:off x="1483372" y="5334902"/>
            <a:ext cx="3418826" cy="418448"/>
          </a:xfrm>
          <a:prstGeom prst="rect">
            <a:avLst/>
          </a:prstGeom>
          <a:noFill/>
        </p:spPr>
        <p:txBody>
          <a:bodyPr wrap="square">
            <a:spAutoFit/>
          </a:bodyPr>
          <a:lstStyle/>
          <a:p>
            <a:pPr>
              <a:lnSpc>
                <a:spcPct val="150000"/>
              </a:lnSpc>
            </a:pPr>
            <a:r>
              <a:rPr lang="tr-TR" sz="1600" b="1" dirty="0" err="1">
                <a:solidFill>
                  <a:schemeClr val="accent1"/>
                </a:solidFill>
              </a:rPr>
              <a:t>Cinque fasi </a:t>
            </a:r>
            <a:r>
              <a:rPr lang="tr-TR" sz="1600" b="1" dirty="0">
                <a:solidFill>
                  <a:schemeClr val="accent1"/>
                </a:solidFill>
              </a:rPr>
              <a:t>del Design </a:t>
            </a:r>
            <a:r>
              <a:rPr lang="tr-TR" sz="1600" b="1" dirty="0" err="1">
                <a:solidFill>
                  <a:schemeClr val="accent1"/>
                </a:solidFill>
              </a:rPr>
              <a:t>Thinking</a:t>
            </a:r>
            <a:endParaRPr lang="tr-TR" sz="1600" b="1" dirty="0">
              <a:solidFill>
                <a:schemeClr val="accent1"/>
              </a:solidFill>
            </a:endParaRPr>
          </a:p>
        </p:txBody>
      </p:sp>
      <p:sp>
        <p:nvSpPr>
          <p:cNvPr id="12" name="Metin kutusu 11">
            <a:extLst>
              <a:ext uri="{FF2B5EF4-FFF2-40B4-BE49-F238E27FC236}">
                <a16:creationId xmlns:a16="http://schemas.microsoft.com/office/drawing/2014/main" id="{BF1E4AFC-6C28-E3E3-C0AD-9888A1C8383D}"/>
              </a:ext>
            </a:extLst>
          </p:cNvPr>
          <p:cNvSpPr txBox="1"/>
          <p:nvPr/>
        </p:nvSpPr>
        <p:spPr>
          <a:xfrm>
            <a:off x="6257414" y="2042201"/>
            <a:ext cx="5749048" cy="3908762"/>
          </a:xfrm>
          <a:prstGeom prst="rect">
            <a:avLst/>
          </a:prstGeom>
          <a:noFill/>
        </p:spPr>
        <p:txBody>
          <a:bodyPr wrap="square">
            <a:spAutoFit/>
          </a:bodyPr>
          <a:lstStyle/>
          <a:p>
            <a:pPr algn="just">
              <a:spcBef>
                <a:spcPts val="600"/>
              </a:spcBef>
              <a:spcAft>
                <a:spcPts val="600"/>
              </a:spcAft>
            </a:pPr>
            <a:r>
              <a:rPr lang="en-US" sz="1600" b="1" dirty="0">
                <a:solidFill>
                  <a:schemeClr val="accent1"/>
                </a:solidFill>
                <a:effectLst/>
              </a:rPr>
              <a:t>Empatizzare: </a:t>
            </a:r>
            <a:r>
              <a:rPr lang="en-US" sz="1600" b="0" dirty="0">
                <a:solidFill>
                  <a:schemeClr val="accent1"/>
                </a:solidFill>
                <a:effectLst/>
              </a:rPr>
              <a:t>la prima fase del design thinking, in cui si acquisisce una reale conoscenza degli utenti e delle loro esigenze.</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rPr>
              <a:t>Definire: </a:t>
            </a:r>
            <a:r>
              <a:rPr lang="en-US" sz="1600" b="0" dirty="0">
                <a:solidFill>
                  <a:schemeClr val="accent1"/>
                </a:solidFill>
                <a:effectLst/>
              </a:rPr>
              <a:t>la seconda fase del design thinking, in cui si definisce il problema in modo incentrato sull'uomo.</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rPr>
              <a:t>Ideare: </a:t>
            </a:r>
            <a:r>
              <a:rPr lang="en-US" sz="1600" b="0" dirty="0">
                <a:solidFill>
                  <a:schemeClr val="accent1"/>
                </a:solidFill>
                <a:effectLst/>
              </a:rPr>
              <a:t>la terza fase del design thinking, in cui si individuano soluzioni innovative al problema creato.</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rPr>
              <a:t>Prototipo: </a:t>
            </a:r>
            <a:r>
              <a:rPr lang="en-US" sz="1600" b="0" dirty="0">
                <a:solidFill>
                  <a:schemeClr val="accent1"/>
                </a:solidFill>
                <a:effectLst/>
              </a:rPr>
              <a:t>la quarta fase del design thinking, in cui si identifica la migliore soluzione possibile.</a:t>
            </a:r>
            <a:endParaRPr lang="tr-TR" sz="1600" b="0" dirty="0">
              <a:solidFill>
                <a:schemeClr val="accent1"/>
              </a:solidFill>
              <a:effectLst/>
            </a:endParaRPr>
          </a:p>
          <a:p>
            <a:pPr algn="just">
              <a:spcBef>
                <a:spcPts val="600"/>
              </a:spcBef>
              <a:spcAft>
                <a:spcPts val="600"/>
              </a:spcAft>
            </a:pPr>
            <a:r>
              <a:rPr lang="en-US" sz="1600" b="1" dirty="0">
                <a:solidFill>
                  <a:schemeClr val="accent1"/>
                </a:solidFill>
                <a:effectLst/>
                <a:latin typeface="Raleway "/>
              </a:rPr>
              <a:t>Test: </a:t>
            </a:r>
            <a:r>
              <a:rPr lang="en-US" sz="1600" b="0" dirty="0">
                <a:solidFill>
                  <a:schemeClr val="accent1"/>
                </a:solidFill>
                <a:effectLst/>
                <a:latin typeface="Raleway "/>
              </a:rPr>
              <a:t>la quinta e ultima fase del processo di design thinking, in cui si testano le soluzioni per ottenere una comprensione profonda del prodotto e dei suoi utenti.</a:t>
            </a:r>
            <a:endParaRPr lang="tr-TR" dirty="0"/>
          </a:p>
        </p:txBody>
      </p:sp>
      <p:sp>
        <p:nvSpPr>
          <p:cNvPr id="4" name="Metin kutusu 3">
            <a:extLst>
              <a:ext uri="{FF2B5EF4-FFF2-40B4-BE49-F238E27FC236}">
                <a16:creationId xmlns:a16="http://schemas.microsoft.com/office/drawing/2014/main" id="{63C8BECF-856F-37F1-5330-CE998930ACC9}"/>
              </a:ext>
            </a:extLst>
          </p:cNvPr>
          <p:cNvSpPr txBox="1"/>
          <p:nvPr/>
        </p:nvSpPr>
        <p:spPr>
          <a:xfrm>
            <a:off x="1244597" y="5717738"/>
            <a:ext cx="3657601" cy="246221"/>
          </a:xfrm>
          <a:prstGeom prst="rect">
            <a:avLst/>
          </a:prstGeom>
          <a:noFill/>
        </p:spPr>
        <p:txBody>
          <a:bodyPr wrap="square">
            <a:spAutoFit/>
          </a:bodyPr>
          <a:lstStyle/>
          <a:p>
            <a:pPr algn="ctr"/>
            <a:r>
              <a:rPr lang="tr-TR" sz="1000" dirty="0">
                <a:solidFill>
                  <a:schemeClr val="accent1"/>
                </a:solidFill>
              </a:rPr>
              <a:t>Fonte</a:t>
            </a:r>
            <a:r>
              <a:rPr lang="en-US" sz="1000" dirty="0">
                <a:solidFill>
                  <a:schemeClr val="accent1"/>
                </a:solidFill>
              </a:rPr>
              <a:t> dell'immagine</a:t>
            </a:r>
            <a:r>
              <a:rPr lang="tr-TR" sz="1000" dirty="0">
                <a:solidFill>
                  <a:schemeClr val="accent1"/>
                </a:solidFill>
              </a:rPr>
              <a:t>: Istockphoto.com</a:t>
            </a:r>
          </a:p>
        </p:txBody>
      </p:sp>
      <p:sp>
        <p:nvSpPr>
          <p:cNvPr id="3" name="CasellaDiTesto 1">
            <a:extLst>
              <a:ext uri="{FF2B5EF4-FFF2-40B4-BE49-F238E27FC236}">
                <a16:creationId xmlns:a16="http://schemas.microsoft.com/office/drawing/2014/main" id="{ADE1D8A1-9791-FDE7-BE86-84F8CE457050}"/>
              </a:ext>
            </a:extLst>
          </p:cNvPr>
          <p:cNvSpPr txBox="1"/>
          <p:nvPr/>
        </p:nvSpPr>
        <p:spPr>
          <a:xfrm>
            <a:off x="400141" y="211288"/>
            <a:ext cx="11308698" cy="1138773"/>
          </a:xfrm>
          <a:prstGeom prst="rect">
            <a:avLst/>
          </a:prstGeom>
          <a:noFill/>
        </p:spPr>
        <p:txBody>
          <a:bodyPr wrap="square" lIns="91440" tIns="45720" rIns="91440" bIns="45720" rtlCol="0" anchor="t">
            <a:spAutoFit/>
          </a:bodyPr>
          <a:lstStyle/>
          <a:p>
            <a:r>
              <a:rPr lang="en-US" sz="3400" b="1" dirty="0" err="1">
                <a:solidFill>
                  <a:schemeClr val="accent3">
                    <a:lumMod val="75000"/>
                  </a:schemeClr>
                </a:solidFill>
              </a:rPr>
              <a:t>L'approccio</a:t>
            </a:r>
            <a:r>
              <a:rPr lang="en-US" sz="3400" b="1" dirty="0">
                <a:solidFill>
                  <a:schemeClr val="accent3">
                    <a:lumMod val="75000"/>
                  </a:schemeClr>
                </a:solidFill>
              </a:rPr>
              <a:t> del design thinking e la sua </a:t>
            </a:r>
            <a:r>
              <a:rPr lang="en-US" sz="3400" b="1" dirty="0" err="1">
                <a:solidFill>
                  <a:schemeClr val="accent3">
                    <a:lumMod val="75000"/>
                  </a:schemeClr>
                </a:solidFill>
              </a:rPr>
              <a:t>applicazione</a:t>
            </a:r>
            <a:r>
              <a:rPr lang="en-US" sz="3400" b="1" dirty="0">
                <a:solidFill>
                  <a:schemeClr val="accent3">
                    <a:lumMod val="75000"/>
                  </a:schemeClr>
                </a:solidFill>
              </a:rPr>
              <a:t> - 2/7</a:t>
            </a:r>
          </a:p>
        </p:txBody>
      </p:sp>
    </p:spTree>
    <p:extLst>
      <p:ext uri="{BB962C8B-B14F-4D97-AF65-F5344CB8AC3E}">
        <p14:creationId xmlns:p14="http://schemas.microsoft.com/office/powerpoint/2010/main" val="2855141045"/>
      </p:ext>
    </p:extLst>
  </p:cSld>
  <p:clrMapOvr>
    <a:masterClrMapping/>
  </p:clrMapOvr>
  <p:extLst>
    <p:ext uri="{6950BFC3-D8DA-4A85-94F7-54DA5524770B}">
      <p188:commentRel xmlns:p188="http://schemas.microsoft.com/office/powerpoint/2018/8/main" r:id="rId2"/>
    </p:ext>
  </p:extLs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C7493-F08D-87B6-B596-5218B870C1F7}"/>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DEF30F0A-5428-0C0F-A293-D460170DE917}"/>
              </a:ext>
            </a:extLst>
          </p:cNvPr>
          <p:cNvSpPr txBox="1"/>
          <p:nvPr/>
        </p:nvSpPr>
        <p:spPr>
          <a:xfrm>
            <a:off x="563689" y="1442419"/>
            <a:ext cx="8254896" cy="3123932"/>
          </a:xfrm>
          <a:prstGeom prst="rect">
            <a:avLst/>
          </a:prstGeom>
          <a:noFill/>
        </p:spPr>
        <p:txBody>
          <a:bodyPr wrap="square">
            <a:spAutoFit/>
          </a:bodyPr>
          <a:lstStyle/>
          <a:p>
            <a:pPr algn="just" rtl="0" fontAlgn="base">
              <a:spcBef>
                <a:spcPts val="600"/>
              </a:spcBef>
              <a:spcAft>
                <a:spcPts val="600"/>
              </a:spcAft>
            </a:pPr>
            <a:r>
              <a:rPr lang="en-US" sz="1600" b="1" i="0" dirty="0">
                <a:solidFill>
                  <a:schemeClr val="bg1"/>
                </a:solidFill>
                <a:effectLst/>
                <a:latin typeface="Raleway "/>
              </a:rPr>
              <a:t>FASE 1: EMPATIA</a:t>
            </a:r>
            <a:endParaRPr lang="tr-TR" sz="1600" b="1" i="0" dirty="0">
              <a:solidFill>
                <a:schemeClr val="bg1"/>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Questo processo è uno sforzo per comprendere le esigenze fisiche ed emotive degli utenti, il motivo per cui lo usano, come pensano e cosa significano. </a:t>
            </a:r>
          </a:p>
          <a:p>
            <a:pPr algn="just" rtl="0" fontAlgn="base">
              <a:spcBef>
                <a:spcPts val="600"/>
              </a:spcBef>
              <a:spcAft>
                <a:spcPts val="600"/>
              </a:spcAft>
            </a:pPr>
            <a:r>
              <a:rPr lang="en-US" sz="1400" b="0" i="0" dirty="0">
                <a:solidFill>
                  <a:srgbClr val="000000"/>
                </a:solidFill>
                <a:effectLst/>
                <a:latin typeface="Raleway "/>
              </a:rPr>
              <a:t>Come dovrebbero essere le fasi di empatia?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Non giudicare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Siate curiosi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Essere ottimisti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Siate rispettosi (✓)</a:t>
            </a:r>
            <a:endParaRPr lang="tr-TR" sz="1400" b="0" i="1" dirty="0">
              <a:solidFill>
                <a:srgbClr val="000000"/>
              </a:solidFill>
              <a:effectLst/>
              <a:latin typeface="Raleway "/>
            </a:endParaRPr>
          </a:p>
          <a:p>
            <a:pPr algn="just" rtl="0" fontAlgn="base"/>
            <a:endParaRPr lang="tr-TR" dirty="0">
              <a:solidFill>
                <a:srgbClr val="000000"/>
              </a:solidFill>
              <a:latin typeface="Raleway "/>
            </a:endParaRPr>
          </a:p>
        </p:txBody>
      </p:sp>
      <p:sp>
        <p:nvSpPr>
          <p:cNvPr id="5" name="Metin kutusu 4">
            <a:extLst>
              <a:ext uri="{FF2B5EF4-FFF2-40B4-BE49-F238E27FC236}">
                <a16:creationId xmlns:a16="http://schemas.microsoft.com/office/drawing/2014/main" id="{A14F2A66-4FF4-2FAB-9994-6543A947CF67}"/>
              </a:ext>
            </a:extLst>
          </p:cNvPr>
          <p:cNvSpPr txBox="1"/>
          <p:nvPr/>
        </p:nvSpPr>
        <p:spPr>
          <a:xfrm>
            <a:off x="644217" y="4271902"/>
            <a:ext cx="11064622" cy="1877437"/>
          </a:xfrm>
          <a:prstGeom prst="rect">
            <a:avLst/>
          </a:prstGeom>
          <a:noFill/>
        </p:spPr>
        <p:txBody>
          <a:bodyPr wrap="square">
            <a:spAutoFit/>
          </a:bodyPr>
          <a:lstStyle/>
          <a:p>
            <a:pPr algn="just" rtl="0" fontAlgn="base">
              <a:spcBef>
                <a:spcPts val="600"/>
              </a:spcBef>
              <a:spcAft>
                <a:spcPts val="600"/>
              </a:spcAft>
            </a:pPr>
            <a:r>
              <a:rPr lang="en-US" sz="1400" b="0" i="0" dirty="0">
                <a:solidFill>
                  <a:srgbClr val="000000"/>
                </a:solidFill>
                <a:effectLst/>
                <a:latin typeface="Raleway "/>
              </a:rPr>
              <a:t>Il passo per implementare una buona fase di EMPATIA è il seguente: Mettetevi nei panni dell'utente (cliente) e pensate all'esperienza dell'utente. Quindi elencate le vostre scoperte su un diagramma.</a:t>
            </a:r>
            <a:endParaRPr lang="tr-TR" sz="1400" dirty="0">
              <a:solidFill>
                <a:srgbClr val="000000"/>
              </a:solidFill>
              <a:latin typeface="Raleway "/>
            </a:endParaRP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Cosa vorresti?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Cosa sarebbe meglio se cambiasse? ...</a:t>
            </a:r>
            <a:endParaRPr lang="tr-TR" sz="1400" dirty="0">
              <a:solidFill>
                <a:srgbClr val="000000"/>
              </a:solidFill>
              <a:latin typeface="Raleway "/>
            </a:endParaRPr>
          </a:p>
          <a:p>
            <a:pPr algn="just" rtl="0" fontAlgn="base">
              <a:spcBef>
                <a:spcPts val="600"/>
              </a:spcBef>
              <a:spcAft>
                <a:spcPts val="600"/>
              </a:spcAft>
            </a:pPr>
            <a:r>
              <a:rPr lang="en-US" sz="1400" b="0" i="0" dirty="0">
                <a:solidFill>
                  <a:srgbClr val="000000"/>
                </a:solidFill>
                <a:effectLst/>
                <a:latin typeface="Raleway "/>
              </a:rPr>
              <a:t>I post-it, le mappe del percorso dell'utente, le mappe mentali o i diagrammi di Venn facilitano la visualizzazione spargendo tutte le informazioni che vengono in mente su un piano e riflettendo le informazioni sotto forma di diagramma</a:t>
            </a:r>
            <a:r>
              <a:rPr lang="en-US" sz="1600" b="0" i="0" dirty="0">
                <a:solidFill>
                  <a:srgbClr val="000000"/>
                </a:solidFill>
                <a:effectLst/>
                <a:latin typeface="Raleway "/>
              </a:rPr>
              <a:t>.</a:t>
            </a:r>
          </a:p>
        </p:txBody>
      </p:sp>
      <p:sp>
        <p:nvSpPr>
          <p:cNvPr id="3" name="CasellaDiTesto 1">
            <a:extLst>
              <a:ext uri="{FF2B5EF4-FFF2-40B4-BE49-F238E27FC236}">
                <a16:creationId xmlns:a16="http://schemas.microsoft.com/office/drawing/2014/main" id="{F7C2127E-D8EF-BAF4-886D-CAFD87EAB7E3}"/>
              </a:ext>
            </a:extLst>
          </p:cNvPr>
          <p:cNvSpPr txBox="1"/>
          <p:nvPr/>
        </p:nvSpPr>
        <p:spPr>
          <a:xfrm>
            <a:off x="522179" y="165568"/>
            <a:ext cx="11308698" cy="1138773"/>
          </a:xfrm>
          <a:prstGeom prst="rect">
            <a:avLst/>
          </a:prstGeom>
          <a:noFill/>
        </p:spPr>
        <p:txBody>
          <a:bodyPr wrap="square" lIns="91440" tIns="45720" rIns="91440" bIns="45720" rtlCol="0" anchor="t">
            <a:spAutoFit/>
          </a:bodyPr>
          <a:lstStyle/>
          <a:p>
            <a:r>
              <a:rPr lang="en-US" sz="3400" b="1" dirty="0" err="1">
                <a:solidFill>
                  <a:schemeClr val="accent3">
                    <a:lumMod val="75000"/>
                  </a:schemeClr>
                </a:solidFill>
              </a:rPr>
              <a:t>L'approccio</a:t>
            </a:r>
            <a:r>
              <a:rPr lang="en-US" sz="3400" b="1" dirty="0">
                <a:solidFill>
                  <a:schemeClr val="accent3">
                    <a:lumMod val="75000"/>
                  </a:schemeClr>
                </a:solidFill>
              </a:rPr>
              <a:t> del design thinking e la </a:t>
            </a:r>
            <a:r>
              <a:rPr lang="en-US" sz="3400" b="1" dirty="0" err="1">
                <a:solidFill>
                  <a:schemeClr val="accent3">
                    <a:lumMod val="75000"/>
                  </a:schemeClr>
                </a:solidFill>
              </a:rPr>
              <a:t>sua</a:t>
            </a:r>
            <a:r>
              <a:rPr lang="en-US" sz="3400" b="1" dirty="0">
                <a:solidFill>
                  <a:schemeClr val="accent3">
                    <a:lumMod val="75000"/>
                  </a:schemeClr>
                </a:solidFill>
              </a:rPr>
              <a:t> </a:t>
            </a:r>
            <a:r>
              <a:rPr lang="en-US" sz="3400" b="1" dirty="0" err="1">
                <a:solidFill>
                  <a:schemeClr val="accent3">
                    <a:lumMod val="75000"/>
                  </a:schemeClr>
                </a:solidFill>
              </a:rPr>
              <a:t>applicazione</a:t>
            </a:r>
            <a:r>
              <a:rPr lang="en-US" sz="3400" b="1" dirty="0">
                <a:solidFill>
                  <a:schemeClr val="accent3">
                    <a:lumMod val="75000"/>
                  </a:schemeClr>
                </a:solidFill>
              </a:rPr>
              <a:t> - 3/7</a:t>
            </a:r>
          </a:p>
        </p:txBody>
      </p:sp>
    </p:spTree>
    <p:extLst>
      <p:ext uri="{BB962C8B-B14F-4D97-AF65-F5344CB8AC3E}">
        <p14:creationId xmlns:p14="http://schemas.microsoft.com/office/powerpoint/2010/main" val="339396622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2C3AAE-DCDB-D91A-57CA-EFA13C8DFB7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540D256D-0621-FF87-021D-0FF9172A568B}"/>
              </a:ext>
            </a:extLst>
          </p:cNvPr>
          <p:cNvSpPr txBox="1"/>
          <p:nvPr/>
        </p:nvSpPr>
        <p:spPr>
          <a:xfrm>
            <a:off x="469114" y="1527394"/>
            <a:ext cx="11514563" cy="3908762"/>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400" b="1" i="0" dirty="0">
                <a:solidFill>
                  <a:schemeClr val="bg1"/>
                </a:solidFill>
                <a:effectLst/>
                <a:latin typeface="Raleway "/>
              </a:rPr>
              <a:t>FASE 2: </a:t>
            </a:r>
            <a:r>
              <a:rPr lang="tr-TR" sz="1400" b="1" i="0" dirty="0">
                <a:solidFill>
                  <a:schemeClr val="bg1"/>
                </a:solidFill>
                <a:effectLst/>
                <a:latin typeface="Raleway "/>
              </a:rPr>
              <a:t>FASE DI </a:t>
            </a:r>
            <a:r>
              <a:rPr lang="en-US" sz="1400" b="1" i="0" dirty="0">
                <a:solidFill>
                  <a:schemeClr val="bg1"/>
                </a:solidFill>
                <a:effectLst/>
                <a:latin typeface="Raleway "/>
              </a:rPr>
              <a:t>IDENTIFICAZIONE</a:t>
            </a:r>
            <a:endParaRPr lang="tr-TR" sz="1400" b="1" dirty="0">
              <a:solidFill>
                <a:schemeClr val="bg1"/>
              </a:solidFill>
              <a:latin typeface="Raleway "/>
            </a:endParaRPr>
          </a:p>
          <a:p>
            <a:pPr algn="just" rtl="0" fontAlgn="base">
              <a:spcBef>
                <a:spcPts val="600"/>
              </a:spcBef>
              <a:spcAft>
                <a:spcPts val="600"/>
              </a:spcAft>
            </a:pPr>
            <a:r>
              <a:rPr lang="en-US" sz="1400" b="0" i="0" dirty="0">
                <a:solidFill>
                  <a:srgbClr val="000000"/>
                </a:solidFill>
                <a:effectLst/>
                <a:latin typeface="Raleway "/>
              </a:rPr>
              <a:t>In questa fase si definisce il prodotto/bisogno/servizio in linea con le informazioni raccolte dagli utenti. È la sezione in cui vengono assorbite e sintetizzate le informazioni raccolte nella fase di empatia.</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Dare un senso all'esperienza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Definizione dell'utente (creazione di una persona per definire il gruppo target)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Rivelare le esigenze degli utenti (✓)</a:t>
            </a:r>
            <a:endParaRPr lang="sl-SI" sz="1400" b="0" i="1"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La fase di implementazione di una buona fase di DEFINIZIONE è la seguente: Inquadrare il problema utilizzando i risultati della fase di empatia e ispirando i membri del team.</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Chi sono i nostri utenti e come li definiamo?</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Cosa piace (o non piace)</a:t>
            </a:r>
            <a:endParaRPr lang="tr-TR" sz="1400" dirty="0">
              <a:solidFill>
                <a:srgbClr val="000000"/>
              </a:solidFill>
              <a:latin typeface="Raleway "/>
            </a:endParaRPr>
          </a:p>
          <a:p>
            <a:pPr algn="just" rtl="0" fontAlgn="base">
              <a:spcBef>
                <a:spcPts val="600"/>
              </a:spcBef>
              <a:spcAft>
                <a:spcPts val="600"/>
              </a:spcAft>
            </a:pPr>
            <a:r>
              <a:rPr lang="en-US" sz="1400" b="0" i="0" dirty="0">
                <a:solidFill>
                  <a:srgbClr val="000000"/>
                </a:solidFill>
                <a:effectLst/>
                <a:latin typeface="Raleway "/>
              </a:rPr>
              <a:t>Nella fase di definizione, il brainstorming, il superamento dei confini e la visione d'insieme, considerando il problema in più dimensioni, facilitano il processo. Assicuratevi di identificare il problema che non è solo visibile, ma si trova anche nei dettagli.</a:t>
            </a:r>
          </a:p>
        </p:txBody>
      </p:sp>
      <p:sp>
        <p:nvSpPr>
          <p:cNvPr id="2" name="CasellaDiTesto 1">
            <a:extLst>
              <a:ext uri="{FF2B5EF4-FFF2-40B4-BE49-F238E27FC236}">
                <a16:creationId xmlns:a16="http://schemas.microsoft.com/office/drawing/2014/main" id="{FD588E7F-AAC1-9569-3911-B05B9B5643A1}"/>
              </a:ext>
            </a:extLst>
          </p:cNvPr>
          <p:cNvSpPr txBox="1"/>
          <p:nvPr/>
        </p:nvSpPr>
        <p:spPr>
          <a:xfrm>
            <a:off x="405106" y="132589"/>
            <a:ext cx="11308698" cy="1138773"/>
          </a:xfrm>
          <a:prstGeom prst="rect">
            <a:avLst/>
          </a:prstGeom>
          <a:noFill/>
        </p:spPr>
        <p:txBody>
          <a:bodyPr wrap="square" lIns="91440" tIns="45720" rIns="91440" bIns="45720" rtlCol="0" anchor="t">
            <a:spAutoFit/>
          </a:bodyPr>
          <a:lstStyle/>
          <a:p>
            <a:r>
              <a:rPr lang="en-US" sz="3400" b="1" dirty="0" err="1">
                <a:solidFill>
                  <a:schemeClr val="accent3">
                    <a:lumMod val="75000"/>
                  </a:schemeClr>
                </a:solidFill>
              </a:rPr>
              <a:t>L'approccio</a:t>
            </a:r>
            <a:r>
              <a:rPr lang="en-US" sz="3400" b="1" dirty="0">
                <a:solidFill>
                  <a:schemeClr val="accent3">
                    <a:lumMod val="75000"/>
                  </a:schemeClr>
                </a:solidFill>
              </a:rPr>
              <a:t> del design thinking e la sua </a:t>
            </a:r>
            <a:r>
              <a:rPr lang="en-US" sz="3400" b="1" dirty="0" err="1">
                <a:solidFill>
                  <a:schemeClr val="accent3">
                    <a:lumMod val="75000"/>
                  </a:schemeClr>
                </a:solidFill>
              </a:rPr>
              <a:t>applicazione</a:t>
            </a:r>
            <a:r>
              <a:rPr lang="en-US" sz="3400" b="1" dirty="0">
                <a:solidFill>
                  <a:schemeClr val="accent3">
                    <a:lumMod val="75000"/>
                  </a:schemeClr>
                </a:solidFill>
              </a:rPr>
              <a:t> - 4/7</a:t>
            </a:r>
          </a:p>
        </p:txBody>
      </p:sp>
    </p:spTree>
    <p:extLst>
      <p:ext uri="{BB962C8B-B14F-4D97-AF65-F5344CB8AC3E}">
        <p14:creationId xmlns:p14="http://schemas.microsoft.com/office/powerpoint/2010/main" val="10135259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DB07CD-F30E-35F8-A23F-E1A54C9F490D}"/>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6E0D19A-F4E7-E6FE-84BE-57E24F8160B2}"/>
              </a:ext>
            </a:extLst>
          </p:cNvPr>
          <p:cNvSpPr txBox="1"/>
          <p:nvPr/>
        </p:nvSpPr>
        <p:spPr>
          <a:xfrm>
            <a:off x="492811" y="1674001"/>
            <a:ext cx="11206378" cy="4278094"/>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400" b="1" i="0" dirty="0">
                <a:solidFill>
                  <a:schemeClr val="bg1"/>
                </a:solidFill>
                <a:effectLst/>
                <a:latin typeface="Raleway "/>
              </a:rPr>
              <a:t>FASE 3: GENERAZIONE DI IDEE</a:t>
            </a:r>
            <a:endParaRPr lang="tr-TR" sz="1400" b="1" dirty="0">
              <a:solidFill>
                <a:schemeClr val="bg1"/>
              </a:solidFill>
              <a:latin typeface="Raleway "/>
            </a:endParaRPr>
          </a:p>
          <a:p>
            <a:pPr algn="just" rtl="0" fontAlgn="base">
              <a:spcBef>
                <a:spcPts val="600"/>
              </a:spcBef>
              <a:spcAft>
                <a:spcPts val="600"/>
              </a:spcAft>
            </a:pPr>
            <a:r>
              <a:rPr lang="en-US" sz="1400" b="0" i="0" dirty="0">
                <a:solidFill>
                  <a:srgbClr val="000000"/>
                </a:solidFill>
                <a:effectLst/>
                <a:latin typeface="Raleway "/>
              </a:rPr>
              <a:t>La fase di generazione dell'idea consiste nella creazione di prototipi e mockup del vostro prodotto e nello sviluppo di "idee" in modo da poter sviluppare soluzioni innovative per i vostri clienti. Questa fase, che rappresenta la "concretizzazione" orientata alla soluzione dei pensieri e dei requisiti definiti, consente lo sviluppo di idee/soluzioni alternative.</a:t>
            </a:r>
            <a:endParaRPr lang="tr-TR" sz="1400" dirty="0">
              <a:solidFill>
                <a:srgbClr val="000000"/>
              </a:solidFill>
              <a:latin typeface="Raleway "/>
            </a:endParaRPr>
          </a:p>
          <a:p>
            <a:pPr algn="just" rtl="0" fontAlgn="base">
              <a:spcBef>
                <a:spcPts val="600"/>
              </a:spcBef>
              <a:spcAft>
                <a:spcPts val="600"/>
              </a:spcAft>
            </a:pPr>
            <a:r>
              <a:rPr lang="tr-TR" sz="1400" dirty="0">
                <a:solidFill>
                  <a:srgbClr val="000000"/>
                </a:solidFill>
                <a:latin typeface="Raleway "/>
              </a:rPr>
              <a:t>Suggerimenti per gli implementatori del DT:</a:t>
            </a:r>
            <a:endParaRPr lang="sl-SI" sz="1400" dirty="0">
              <a:solidFill>
                <a:srgbClr val="000000"/>
              </a:solidFill>
              <a:latin typeface="Raleway "/>
            </a:endParaRP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Essere aperti a idee diverse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Non limitare (</a:t>
            </a:r>
            <a:r>
              <a:rPr lang="tr-TR" sz="1400" b="0" i="1" dirty="0">
                <a:solidFill>
                  <a:srgbClr val="000000"/>
                </a:solidFill>
                <a:effectLst/>
                <a:latin typeface="Raleway "/>
              </a:rPr>
              <a:t>X</a:t>
            </a:r>
            <a:r>
              <a:rPr lang="en-US" sz="1400" b="0" i="1" dirty="0">
                <a:solidFill>
                  <a:srgbClr val="000000"/>
                </a:solidFill>
                <a:effectLst/>
                <a:latin typeface="Raleway "/>
              </a:rPr>
              <a:t>)</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Non giudicare (</a:t>
            </a:r>
            <a:r>
              <a:rPr lang="tr-TR" sz="1400" b="0" i="1" dirty="0">
                <a:solidFill>
                  <a:srgbClr val="000000"/>
                </a:solidFill>
                <a:effectLst/>
                <a:latin typeface="Raleway "/>
              </a:rPr>
              <a:t>X</a:t>
            </a:r>
            <a:r>
              <a:rPr lang="en-US" sz="1400" b="0" i="1" dirty="0">
                <a:solidFill>
                  <a:srgbClr val="000000"/>
                </a:solidFill>
                <a:effectLst/>
                <a:latin typeface="Raleway "/>
              </a:rPr>
              <a:t>)</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Essere flessibili (✓)</a:t>
            </a:r>
          </a:p>
          <a:p>
            <a:pPr marL="742950" lvl="1" indent="-285750" algn="just" fontAlgn="base">
              <a:spcBef>
                <a:spcPts val="600"/>
              </a:spcBef>
              <a:spcAft>
                <a:spcPts val="600"/>
              </a:spcAft>
              <a:buFont typeface="Arial" panose="020B0604020202020204" pitchFamily="34" charset="0"/>
              <a:buChar char="•"/>
            </a:pPr>
            <a:r>
              <a:rPr lang="en-US" sz="1400" b="0" i="1" dirty="0">
                <a:solidFill>
                  <a:srgbClr val="000000"/>
                </a:solidFill>
                <a:effectLst/>
                <a:latin typeface="Raleway "/>
              </a:rPr>
              <a:t>Essere aperti alla diversità (✓)</a:t>
            </a:r>
            <a:endParaRPr lang="sl-SI" sz="1400" b="0" i="1"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Questa fase è importante per la creazione di prodotti inaspettati e creativi. Sostenete il vostro team nello sviluppo di idee innovative.</a:t>
            </a:r>
            <a:endParaRPr lang="sl-SI" sz="1400" b="0" i="0"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La fase di ideazione non consiste nel definire la forma e le caratteristiche del prodotto finale. Si tratta di creare una gamma di prodotti alternativi tra cui scegliere per arrivare al prodotto finale.</a:t>
            </a:r>
          </a:p>
        </p:txBody>
      </p:sp>
      <p:sp>
        <p:nvSpPr>
          <p:cNvPr id="2" name="CasellaDiTesto 1">
            <a:extLst>
              <a:ext uri="{FF2B5EF4-FFF2-40B4-BE49-F238E27FC236}">
                <a16:creationId xmlns:a16="http://schemas.microsoft.com/office/drawing/2014/main" id="{E6F63338-FFB2-DAB7-17A5-BFA09680429F}"/>
              </a:ext>
            </a:extLst>
          </p:cNvPr>
          <p:cNvSpPr txBox="1"/>
          <p:nvPr/>
        </p:nvSpPr>
        <p:spPr>
          <a:xfrm>
            <a:off x="441651" y="336518"/>
            <a:ext cx="11308698" cy="1138773"/>
          </a:xfrm>
          <a:prstGeom prst="rect">
            <a:avLst/>
          </a:prstGeom>
          <a:noFill/>
        </p:spPr>
        <p:txBody>
          <a:bodyPr wrap="square" lIns="91440" tIns="45720" rIns="91440" bIns="45720" rtlCol="0" anchor="t">
            <a:spAutoFit/>
          </a:bodyPr>
          <a:lstStyle/>
          <a:p>
            <a:r>
              <a:rPr lang="en-US" sz="3400" b="1" dirty="0" err="1">
                <a:solidFill>
                  <a:schemeClr val="accent3">
                    <a:lumMod val="75000"/>
                  </a:schemeClr>
                </a:solidFill>
              </a:rPr>
              <a:t>L'approccio</a:t>
            </a:r>
            <a:r>
              <a:rPr lang="en-US" sz="3400" b="1" dirty="0">
                <a:solidFill>
                  <a:schemeClr val="accent3">
                    <a:lumMod val="75000"/>
                  </a:schemeClr>
                </a:solidFill>
              </a:rPr>
              <a:t> del design thinking e la sua </a:t>
            </a:r>
            <a:r>
              <a:rPr lang="en-US" sz="3400" b="1" dirty="0" err="1">
                <a:solidFill>
                  <a:schemeClr val="accent3">
                    <a:lumMod val="75000"/>
                  </a:schemeClr>
                </a:solidFill>
              </a:rPr>
              <a:t>applicazione</a:t>
            </a:r>
            <a:r>
              <a:rPr lang="en-US" sz="3400" b="1" dirty="0">
                <a:solidFill>
                  <a:schemeClr val="accent3">
                    <a:lumMod val="75000"/>
                  </a:schemeClr>
                </a:solidFill>
              </a:rPr>
              <a:t> - 5/7</a:t>
            </a:r>
          </a:p>
        </p:txBody>
      </p:sp>
    </p:spTree>
    <p:extLst>
      <p:ext uri="{BB962C8B-B14F-4D97-AF65-F5344CB8AC3E}">
        <p14:creationId xmlns:p14="http://schemas.microsoft.com/office/powerpoint/2010/main" val="1922217510"/>
      </p:ext>
    </p:extLst>
  </p:cSld>
  <p:clrMapOvr>
    <a:masterClrMapping/>
  </p:clrMapOvr>
  <p:extLst>
    <p:ext uri="{6950BFC3-D8DA-4A85-94F7-54DA5524770B}">
      <p188:commentRel xmlns:p188="http://schemas.microsoft.com/office/powerpoint/2018/8/main" r:id="rId2"/>
    </p:ext>
  </p:extLs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5EE42-8AA3-B968-46C2-BBFDD3617C03}"/>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AE5E0C18-4EE2-A2B1-1A45-5769BEB57D0E}"/>
              </a:ext>
            </a:extLst>
          </p:cNvPr>
          <p:cNvSpPr txBox="1"/>
          <p:nvPr/>
        </p:nvSpPr>
        <p:spPr>
          <a:xfrm>
            <a:off x="460955" y="1743101"/>
            <a:ext cx="11206378" cy="2600712"/>
          </a:xfrm>
          <a:prstGeom prst="rect">
            <a:avLst/>
          </a:prstGeom>
          <a:noFill/>
        </p:spPr>
        <p:txBody>
          <a:bodyPr wrap="square">
            <a:spAutoFit/>
          </a:bodyPr>
          <a:lstStyle/>
          <a:p>
            <a:pPr algn="just" rtl="0" fontAlgn="base">
              <a:spcBef>
                <a:spcPts val="600"/>
              </a:spcBef>
              <a:spcAft>
                <a:spcPts val="600"/>
              </a:spcAft>
            </a:pPr>
            <a:r>
              <a:rPr lang="en-US" sz="1400" b="1" i="0" dirty="0">
                <a:solidFill>
                  <a:schemeClr val="bg1"/>
                </a:solidFill>
                <a:effectLst/>
                <a:latin typeface="Raleway "/>
              </a:rPr>
              <a:t>FASE 4: PROTOTIPAZIONE</a:t>
            </a:r>
            <a:endParaRPr lang="tr-TR" sz="1400" b="1" i="0" dirty="0">
              <a:solidFill>
                <a:schemeClr val="bg1"/>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La fase di generazione dell'idea consiste nella creazione di prototipi e mockup del vostro prodotto e nello sviluppo di "idee" in modo da poter sviluppare soluzioni innovative per i vostri clienti. Questa fase, </a:t>
            </a:r>
            <a:r>
              <a:rPr lang="en-US" sz="1400" b="1" i="0" dirty="0">
                <a:solidFill>
                  <a:srgbClr val="000000"/>
                </a:solidFill>
                <a:effectLst/>
                <a:latin typeface="Raleway "/>
              </a:rPr>
              <a:t>che rappresenta la "concretizzazione" orientata alla soluzione dei pensieri e dei requisiti definiti, consente lo sviluppo di idee/soluzioni alternative.</a:t>
            </a:r>
          </a:p>
          <a:p>
            <a:pPr algn="just" rtl="0" fontAlgn="base">
              <a:spcBef>
                <a:spcPts val="600"/>
              </a:spcBef>
              <a:spcAft>
                <a:spcPts val="600"/>
              </a:spcAft>
            </a:pPr>
            <a:r>
              <a:rPr lang="en-US" sz="1400" b="1" i="0" dirty="0">
                <a:solidFill>
                  <a:srgbClr val="000000"/>
                </a:solidFill>
                <a:effectLst/>
                <a:latin typeface="Raleway "/>
              </a:rPr>
              <a:t>Questa fase prevede la forma e l'aspetto del prodotto che può essere immesso sul mercato prima che entri nella </a:t>
            </a:r>
            <a:r>
              <a:rPr lang="en-US" sz="1400" b="0" i="0" dirty="0">
                <a:solidFill>
                  <a:srgbClr val="000000"/>
                </a:solidFill>
                <a:effectLst/>
                <a:latin typeface="Raleway "/>
              </a:rPr>
              <a:t>fase</a:t>
            </a:r>
            <a:r>
              <a:rPr lang="en-US" sz="1400" b="1" i="0" dirty="0">
                <a:solidFill>
                  <a:srgbClr val="000000"/>
                </a:solidFill>
                <a:effectLst/>
                <a:latin typeface="Raleway "/>
              </a:rPr>
              <a:t> di produzione</a:t>
            </a:r>
            <a:r>
              <a:rPr lang="tr-TR" sz="1400" b="0" i="0" dirty="0">
                <a:solidFill>
                  <a:srgbClr val="000000"/>
                </a:solidFill>
                <a:effectLst/>
                <a:latin typeface="Raleway "/>
              </a:rPr>
              <a:t>. </a:t>
            </a:r>
          </a:p>
          <a:p>
            <a:pPr algn="just" rtl="0" fontAlgn="base">
              <a:spcBef>
                <a:spcPts val="600"/>
              </a:spcBef>
              <a:spcAft>
                <a:spcPts val="600"/>
              </a:spcAft>
            </a:pPr>
            <a:r>
              <a:rPr lang="en-US" sz="1400" dirty="0">
                <a:solidFill>
                  <a:srgbClr val="000000"/>
                </a:solidFill>
                <a:latin typeface="Raleway "/>
              </a:rPr>
              <a:t>Un prototipo può essere qualsiasi cosa con cui l'utente possa interagire. Ad esempio, uno strumento assemblato, un mock-up, un esempio disegnato su carta o in digitale.</a:t>
            </a:r>
            <a:endParaRPr lang="tr-TR" sz="1400" dirty="0">
              <a:solidFill>
                <a:srgbClr val="000000"/>
              </a:solidFill>
              <a:latin typeface="Raleway "/>
            </a:endParaRPr>
          </a:p>
          <a:p>
            <a:pPr algn="just" rtl="0" fontAlgn="base"/>
            <a:endParaRPr lang="en-US" sz="1600" b="0" i="0" dirty="0">
              <a:solidFill>
                <a:srgbClr val="000000"/>
              </a:solidFill>
              <a:effectLst/>
              <a:latin typeface="Raleway "/>
            </a:endParaRPr>
          </a:p>
        </p:txBody>
      </p:sp>
      <p:pic>
        <p:nvPicPr>
          <p:cNvPr id="9" name="Resim 8" descr="çizim, çizgi film, grafik tasarım, kırpıntı çizim içeren bir resim&#10;&#10;Açıklama otomatik olarak oluşturuldu">
            <a:extLst>
              <a:ext uri="{FF2B5EF4-FFF2-40B4-BE49-F238E27FC236}">
                <a16:creationId xmlns:a16="http://schemas.microsoft.com/office/drawing/2014/main" id="{1DB4E401-5BA0-9B12-1CA3-98BF1F55F7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43706" y="3953447"/>
            <a:ext cx="4536332" cy="2551687"/>
          </a:xfrm>
          <a:prstGeom prst="rect">
            <a:avLst/>
          </a:prstGeom>
        </p:spPr>
      </p:pic>
      <p:sp>
        <p:nvSpPr>
          <p:cNvPr id="5" name="Metin kutusu 4">
            <a:extLst>
              <a:ext uri="{FF2B5EF4-FFF2-40B4-BE49-F238E27FC236}">
                <a16:creationId xmlns:a16="http://schemas.microsoft.com/office/drawing/2014/main" id="{A9B597DC-C6D3-2AB2-82C0-866F2B061AB5}"/>
              </a:ext>
            </a:extLst>
          </p:cNvPr>
          <p:cNvSpPr txBox="1"/>
          <p:nvPr/>
        </p:nvSpPr>
        <p:spPr>
          <a:xfrm>
            <a:off x="7543706" y="6505134"/>
            <a:ext cx="4072467" cy="246221"/>
          </a:xfrm>
          <a:prstGeom prst="rect">
            <a:avLst/>
          </a:prstGeom>
          <a:noFill/>
        </p:spPr>
        <p:txBody>
          <a:bodyPr wrap="square">
            <a:spAutoFit/>
          </a:bodyPr>
          <a:lstStyle/>
          <a:p>
            <a:pPr algn="ctr"/>
            <a:r>
              <a:rPr lang="en-US" sz="1000" dirty="0">
                <a:solidFill>
                  <a:schemeClr val="accent1"/>
                </a:solidFill>
              </a:rPr>
              <a:t>Fonte dell'immagine: </a:t>
            </a:r>
            <a:r>
              <a:rPr lang="tr-TR" sz="1000" dirty="0">
                <a:solidFill>
                  <a:schemeClr val="accent1"/>
                </a:solidFill>
              </a:rPr>
              <a:t>Istockphoto.com</a:t>
            </a:r>
          </a:p>
        </p:txBody>
      </p:sp>
      <p:sp>
        <p:nvSpPr>
          <p:cNvPr id="2" name="CasellaDiTesto 1">
            <a:extLst>
              <a:ext uri="{FF2B5EF4-FFF2-40B4-BE49-F238E27FC236}">
                <a16:creationId xmlns:a16="http://schemas.microsoft.com/office/drawing/2014/main" id="{A0432A06-8C0B-B3F0-073A-728AB0345400}"/>
              </a:ext>
            </a:extLst>
          </p:cNvPr>
          <p:cNvSpPr txBox="1"/>
          <p:nvPr/>
        </p:nvSpPr>
        <p:spPr>
          <a:xfrm>
            <a:off x="358635" y="202782"/>
            <a:ext cx="11308698" cy="1138773"/>
          </a:xfrm>
          <a:prstGeom prst="rect">
            <a:avLst/>
          </a:prstGeom>
          <a:noFill/>
        </p:spPr>
        <p:txBody>
          <a:bodyPr wrap="square" lIns="91440" tIns="45720" rIns="91440" bIns="45720" rtlCol="0" anchor="t">
            <a:spAutoFit/>
          </a:bodyPr>
          <a:lstStyle/>
          <a:p>
            <a:r>
              <a:rPr lang="en-US" sz="3400" b="1" dirty="0" err="1">
                <a:solidFill>
                  <a:schemeClr val="accent3">
                    <a:lumMod val="75000"/>
                  </a:schemeClr>
                </a:solidFill>
              </a:rPr>
              <a:t>L'approccio</a:t>
            </a:r>
            <a:r>
              <a:rPr lang="en-US" sz="3400" b="1" dirty="0">
                <a:solidFill>
                  <a:schemeClr val="accent3">
                    <a:lumMod val="75000"/>
                  </a:schemeClr>
                </a:solidFill>
              </a:rPr>
              <a:t> del design thinking e la sua </a:t>
            </a:r>
            <a:r>
              <a:rPr lang="en-US" sz="3400" b="1" dirty="0" err="1">
                <a:solidFill>
                  <a:schemeClr val="accent3">
                    <a:lumMod val="75000"/>
                  </a:schemeClr>
                </a:solidFill>
              </a:rPr>
              <a:t>applicazione</a:t>
            </a:r>
            <a:r>
              <a:rPr lang="en-US" sz="3400" b="1" dirty="0">
                <a:solidFill>
                  <a:schemeClr val="accent3">
                    <a:lumMod val="75000"/>
                  </a:schemeClr>
                </a:solidFill>
              </a:rPr>
              <a:t> - 6/7</a:t>
            </a:r>
          </a:p>
        </p:txBody>
      </p:sp>
    </p:spTree>
    <p:extLst>
      <p:ext uri="{BB962C8B-B14F-4D97-AF65-F5344CB8AC3E}">
        <p14:creationId xmlns:p14="http://schemas.microsoft.com/office/powerpoint/2010/main" val="1760899177"/>
      </p:ext>
    </p:extLst>
  </p:cSld>
  <p:clrMapOvr>
    <a:masterClrMapping/>
  </p:clrMapOvr>
  <p:extLst>
    <p:ext uri="{6950BFC3-D8DA-4A85-94F7-54DA5524770B}">
      <p188:commentRel xmlns:p188="http://schemas.microsoft.com/office/powerpoint/2018/8/main" r:id="rId2"/>
    </p:ext>
  </p:extLs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045687-8146-6898-4137-CCF460A1993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DFF4042-0412-F2FD-5397-328BA0938451}"/>
              </a:ext>
            </a:extLst>
          </p:cNvPr>
          <p:cNvSpPr txBox="1"/>
          <p:nvPr/>
        </p:nvSpPr>
        <p:spPr>
          <a:xfrm>
            <a:off x="409795" y="1668780"/>
            <a:ext cx="11206378" cy="4339650"/>
          </a:xfrm>
          <a:prstGeom prst="rect">
            <a:avLst/>
          </a:prstGeom>
          <a:noFill/>
        </p:spPr>
        <p:txBody>
          <a:bodyPr wrap="square" lIns="91440" tIns="45720" rIns="91440" bIns="45720" anchor="t">
            <a:spAutoFit/>
          </a:bodyPr>
          <a:lstStyle/>
          <a:p>
            <a:pPr algn="just" rtl="0" fontAlgn="base">
              <a:spcBef>
                <a:spcPts val="600"/>
              </a:spcBef>
              <a:spcAft>
                <a:spcPts val="600"/>
              </a:spcAft>
            </a:pPr>
            <a:r>
              <a:rPr lang="en-US" sz="1400" b="1" i="0" dirty="0">
                <a:solidFill>
                  <a:schemeClr val="bg1"/>
                </a:solidFill>
                <a:effectLst/>
                <a:latin typeface="Raleway "/>
              </a:rPr>
              <a:t>FASE 5:  TEST</a:t>
            </a:r>
            <a:endParaRPr lang="tr-TR" sz="1400" b="1" dirty="0">
              <a:solidFill>
                <a:schemeClr val="bg1"/>
              </a:solidFill>
              <a:latin typeface="Raleway "/>
            </a:endParaRPr>
          </a:p>
          <a:p>
            <a:pPr algn="just" rtl="0" fontAlgn="base">
              <a:spcBef>
                <a:spcPts val="600"/>
              </a:spcBef>
              <a:spcAft>
                <a:spcPts val="600"/>
              </a:spcAft>
            </a:pPr>
            <a:r>
              <a:rPr lang="en-US" sz="1400" b="0" i="0" dirty="0">
                <a:solidFill>
                  <a:srgbClr val="000000"/>
                </a:solidFill>
                <a:effectLst/>
                <a:latin typeface="Raleway "/>
              </a:rPr>
              <a:t>La fase di test consiste </a:t>
            </a:r>
            <a:r>
              <a:rPr lang="en-US" sz="1400" b="1" i="0" dirty="0">
                <a:solidFill>
                  <a:srgbClr val="000000"/>
                </a:solidFill>
                <a:effectLst/>
                <a:latin typeface="Raleway "/>
              </a:rPr>
              <a:t>nel ricevere dagli utenti un feedback sui prototipi e nel capire quanto i progetti campione siano adatti ai clienti e agli utenti finali.</a:t>
            </a:r>
            <a:endParaRPr lang="tr-TR" sz="1400" dirty="0">
              <a:solidFill>
                <a:srgbClr val="000000"/>
              </a:solidFill>
              <a:latin typeface="Raleway "/>
            </a:endParaRPr>
          </a:p>
          <a:p>
            <a:pPr algn="just" rtl="0" fontAlgn="base">
              <a:spcBef>
                <a:spcPts val="600"/>
              </a:spcBef>
              <a:spcAft>
                <a:spcPts val="600"/>
              </a:spcAft>
            </a:pPr>
            <a:r>
              <a:rPr lang="en-US" sz="1400" b="0" i="0" dirty="0">
                <a:solidFill>
                  <a:srgbClr val="000000"/>
                </a:solidFill>
                <a:effectLst/>
                <a:latin typeface="Raleway "/>
              </a:rPr>
              <a:t>Lo scopo della fase di test è quello di utilizzare il prodotto/prototipo campione nel mondo reale. Un esempio è l'utilizzo della lampada da tavolo campione prodotta nella vita quotidiana del lettore durante la lettura di un libro. Tuttavia, con la crescente digitalizzazione, è anche molto efficace sperimentare i prodotti attraverso programmi come la simulazione e la </a:t>
            </a:r>
            <a:r>
              <a:rPr lang="tr-TR" sz="1400" b="0" i="0" dirty="0" err="1">
                <a:solidFill>
                  <a:srgbClr val="000000"/>
                </a:solidFill>
                <a:effectLst/>
                <a:latin typeface="Raleway "/>
              </a:rPr>
              <a:t>realtà virtuale/aumentata</a:t>
            </a:r>
            <a:r>
              <a:rPr lang="tr-TR" sz="1400" b="0" i="0" dirty="0">
                <a:solidFill>
                  <a:srgbClr val="000000"/>
                </a:solidFill>
                <a:effectLst/>
                <a:latin typeface="Raleway "/>
              </a:rPr>
              <a:t>.</a:t>
            </a:r>
            <a:endParaRPr lang="tr-TR" sz="1400" dirty="0">
              <a:solidFill>
                <a:srgbClr val="000000"/>
              </a:solidFill>
              <a:latin typeface="Raleway "/>
            </a:endParaRPr>
          </a:p>
          <a:p>
            <a:pPr algn="just" rtl="0" fontAlgn="base">
              <a:spcBef>
                <a:spcPts val="600"/>
              </a:spcBef>
              <a:spcAft>
                <a:spcPts val="600"/>
              </a:spcAft>
            </a:pPr>
            <a:r>
              <a:rPr lang="en-US" sz="1400" b="1" i="0" dirty="0">
                <a:solidFill>
                  <a:srgbClr val="000000"/>
                </a:solidFill>
                <a:effectLst/>
                <a:latin typeface="Raleway "/>
              </a:rPr>
              <a:t>La fase di test consente di apportare le revisioni finali al prodotto in base al feedback degli utenti finali. In questo processo vengono trattati i seguenti argomenti.</a:t>
            </a:r>
            <a:endParaRPr lang="tr-TR" sz="1400" b="1" i="0" dirty="0">
              <a:solidFill>
                <a:srgbClr val="000000"/>
              </a:solidFill>
              <a:effectLst/>
              <a:latin typeface="Raleway "/>
            </a:endParaRP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Conduzione di indagini sul </a:t>
            </a:r>
            <a:r>
              <a:rPr lang="en-US" sz="1400" i="1" dirty="0">
                <a:solidFill>
                  <a:srgbClr val="000000"/>
                </a:solidFill>
                <a:effectLst/>
                <a:latin typeface="Raleway "/>
              </a:rPr>
              <a:t>prodotto </a:t>
            </a:r>
            <a:r>
              <a:rPr lang="en-US" sz="1400" b="0" i="1" dirty="0">
                <a:solidFill>
                  <a:srgbClr val="000000"/>
                </a:solidFill>
                <a:effectLst/>
                <a:latin typeface="Raleway "/>
              </a:rPr>
              <a:t>da parte degli utenti </a:t>
            </a:r>
            <a:r>
              <a:rPr lang="tr-TR" sz="1400" b="1" i="1" dirty="0">
                <a:solidFill>
                  <a:srgbClr val="000000"/>
                </a:solidFill>
                <a:effectLst/>
                <a:latin typeface="Raleway "/>
              </a:rPr>
              <a:t>(</a:t>
            </a:r>
            <a:r>
              <a:rPr lang="tr-TR" sz="1400" b="1" i="1" dirty="0" err="1">
                <a:solidFill>
                  <a:srgbClr val="000000"/>
                </a:solidFill>
                <a:effectLst/>
                <a:latin typeface="Raleway "/>
              </a:rPr>
              <a:t>qualitative e quantitative</a:t>
            </a:r>
            <a:r>
              <a:rPr lang="tr-TR" sz="1400" b="1" i="1" dirty="0">
                <a:solidFill>
                  <a:srgbClr val="000000"/>
                </a:solidFill>
                <a:effectLst/>
                <a:latin typeface="Raleway "/>
              </a:rPr>
              <a:t>).</a:t>
            </a:r>
            <a:endParaRPr lang="en-US" sz="1400" b="1" i="1" dirty="0">
              <a:solidFill>
                <a:srgbClr val="000000"/>
              </a:solidFill>
              <a:effectLst/>
              <a:latin typeface="Raleway "/>
            </a:endParaRP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Riflettere sull'esperienza di utilizzo del prodotto nella vita quotidiana tenendo </a:t>
            </a:r>
            <a:r>
              <a:rPr lang="en-US" sz="1400" b="1" i="1" dirty="0">
                <a:solidFill>
                  <a:srgbClr val="000000"/>
                </a:solidFill>
                <a:effectLst/>
                <a:latin typeface="Raleway "/>
              </a:rPr>
              <a:t>un diario</a:t>
            </a:r>
            <a:r>
              <a:rPr lang="en-US" sz="1400" b="0" i="1" dirty="0">
                <a:solidFill>
                  <a:srgbClr val="000000"/>
                </a:solidFill>
                <a:effectLst/>
                <a:latin typeface="Raleway "/>
              </a:rPr>
              <a:t>.</a:t>
            </a: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Capire le opinioni sul prodotto attraverso interviste e sondaggi.</a:t>
            </a:r>
          </a:p>
          <a:p>
            <a:pPr marL="742950" lvl="1" indent="-285750" algn="just" fontAlgn="base">
              <a:spcBef>
                <a:spcPts val="600"/>
              </a:spcBef>
              <a:spcAft>
                <a:spcPts val="600"/>
              </a:spcAft>
              <a:buFont typeface="Wingdings" panose="05000000000000000000" pitchFamily="2" charset="2"/>
              <a:buChar char="ü"/>
            </a:pPr>
            <a:r>
              <a:rPr lang="en-US" sz="1400" b="0" i="1" dirty="0">
                <a:solidFill>
                  <a:srgbClr val="000000"/>
                </a:solidFill>
                <a:effectLst/>
                <a:latin typeface="Raleway "/>
              </a:rPr>
              <a:t>Raccogliere il feedback degli utenti inviando per posta o compilando modelli online.</a:t>
            </a:r>
            <a:endParaRPr lang="sl-SI" sz="1400" b="0" i="1" dirty="0">
              <a:solidFill>
                <a:srgbClr val="000000"/>
              </a:solidFill>
              <a:effectLst/>
              <a:latin typeface="Raleway "/>
            </a:endParaRPr>
          </a:p>
          <a:p>
            <a:pPr algn="just" rtl="0" fontAlgn="base">
              <a:spcBef>
                <a:spcPts val="600"/>
              </a:spcBef>
              <a:spcAft>
                <a:spcPts val="600"/>
              </a:spcAft>
            </a:pPr>
            <a:r>
              <a:rPr lang="en-US" sz="1400" b="0" i="0" dirty="0">
                <a:solidFill>
                  <a:srgbClr val="000000"/>
                </a:solidFill>
                <a:effectLst/>
                <a:latin typeface="Raleway "/>
              </a:rPr>
              <a:t>La base di un buon processo di progettazione è la revisione. Per questo motivo, testare le esperienze degli utenti con il prodotto/servizio aumenta la qualità dello sviluppo del prodotto e il suo successo sul mercato.</a:t>
            </a:r>
          </a:p>
        </p:txBody>
      </p:sp>
      <p:sp>
        <p:nvSpPr>
          <p:cNvPr id="2" name="CasellaDiTesto 1">
            <a:extLst>
              <a:ext uri="{FF2B5EF4-FFF2-40B4-BE49-F238E27FC236}">
                <a16:creationId xmlns:a16="http://schemas.microsoft.com/office/drawing/2014/main" id="{DCAFA7A2-148F-8360-61E0-C8EDC2C990DC}"/>
              </a:ext>
            </a:extLst>
          </p:cNvPr>
          <p:cNvSpPr txBox="1"/>
          <p:nvPr/>
        </p:nvSpPr>
        <p:spPr>
          <a:xfrm>
            <a:off x="358635" y="202782"/>
            <a:ext cx="11308698" cy="1138773"/>
          </a:xfrm>
          <a:prstGeom prst="rect">
            <a:avLst/>
          </a:prstGeom>
          <a:noFill/>
        </p:spPr>
        <p:txBody>
          <a:bodyPr wrap="square" lIns="91440" tIns="45720" rIns="91440" bIns="45720" rtlCol="0" anchor="t">
            <a:spAutoFit/>
          </a:bodyPr>
          <a:lstStyle/>
          <a:p>
            <a:r>
              <a:rPr lang="en-US" sz="3400" b="1" dirty="0" err="1">
                <a:solidFill>
                  <a:schemeClr val="accent3">
                    <a:lumMod val="75000"/>
                  </a:schemeClr>
                </a:solidFill>
              </a:rPr>
              <a:t>L'approccio</a:t>
            </a:r>
            <a:r>
              <a:rPr lang="en-US" sz="3400" b="1" dirty="0">
                <a:solidFill>
                  <a:schemeClr val="accent3">
                    <a:lumMod val="75000"/>
                  </a:schemeClr>
                </a:solidFill>
              </a:rPr>
              <a:t> del design thinking e la sua </a:t>
            </a:r>
            <a:r>
              <a:rPr lang="en-US" sz="3400" b="1" dirty="0" err="1">
                <a:solidFill>
                  <a:schemeClr val="accent3">
                    <a:lumMod val="75000"/>
                  </a:schemeClr>
                </a:solidFill>
              </a:rPr>
              <a:t>applicazione</a:t>
            </a:r>
            <a:r>
              <a:rPr lang="en-US" sz="3400" b="1" dirty="0">
                <a:solidFill>
                  <a:schemeClr val="accent3">
                    <a:lumMod val="75000"/>
                  </a:schemeClr>
                </a:solidFill>
              </a:rPr>
              <a:t> - 7/7</a:t>
            </a:r>
          </a:p>
        </p:txBody>
      </p:sp>
    </p:spTree>
    <p:extLst>
      <p:ext uri="{BB962C8B-B14F-4D97-AF65-F5344CB8AC3E}">
        <p14:creationId xmlns:p14="http://schemas.microsoft.com/office/powerpoint/2010/main" val="37965626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Resim 7" descr="metin, ekran görüntüsü, diyagram, sayı, numara içeren bir resim&#10;&#10;Açıklama otomatik olarak oluşturuldu">
            <a:extLst>
              <a:ext uri="{FF2B5EF4-FFF2-40B4-BE49-F238E27FC236}">
                <a16:creationId xmlns:a16="http://schemas.microsoft.com/office/drawing/2014/main" id="{924E1803-A258-D1D6-4BA0-CF29D47FD6C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09526" y="824107"/>
            <a:ext cx="9904117" cy="5571066"/>
          </a:xfrm>
          <a:prstGeom prst="rect">
            <a:avLst/>
          </a:prstGeom>
          <a:noFill/>
        </p:spPr>
      </p:pic>
      <p:sp>
        <p:nvSpPr>
          <p:cNvPr id="3" name="Başlık 2">
            <a:extLst>
              <a:ext uri="{FF2B5EF4-FFF2-40B4-BE49-F238E27FC236}">
                <a16:creationId xmlns:a16="http://schemas.microsoft.com/office/drawing/2014/main" id="{09AD140C-FC49-779B-E0E5-A58EAB5FEB18}"/>
              </a:ext>
            </a:extLst>
          </p:cNvPr>
          <p:cNvSpPr txBox="1">
            <a:spLocks noGrp="1"/>
          </p:cNvSpPr>
          <p:nvPr>
            <p:ph type="title"/>
          </p:nvPr>
        </p:nvSpPr>
        <p:spPr>
          <a:xfrm>
            <a:off x="1309526" y="278161"/>
            <a:ext cx="10515600" cy="369332"/>
          </a:xfrm>
          <a:prstGeom prst="rect">
            <a:avLst/>
          </a:prstGeom>
          <a:noFill/>
        </p:spPr>
        <p:txBody>
          <a:bodyPr wrap="square" rtlCol="0">
            <a:spAutoFit/>
          </a:bodyPr>
          <a:lstStyle/>
          <a:p>
            <a:r>
              <a:rPr lang="tr-TR" sz="2000" b="1" dirty="0">
                <a:solidFill>
                  <a:schemeClr val="accent3">
                    <a:lumMod val="75000"/>
                  </a:schemeClr>
                </a:solidFill>
                <a:latin typeface="+mn-lt"/>
              </a:rPr>
              <a:t>Modello di canvas del pensiero progettuale</a:t>
            </a:r>
          </a:p>
        </p:txBody>
      </p:sp>
      <p:sp>
        <p:nvSpPr>
          <p:cNvPr id="4" name="Metin kutusu 9">
            <a:extLst>
              <a:ext uri="{FF2B5EF4-FFF2-40B4-BE49-F238E27FC236}">
                <a16:creationId xmlns:a16="http://schemas.microsoft.com/office/drawing/2014/main" id="{DF2B5121-B4B9-5F60-0955-E65C477535CC}"/>
              </a:ext>
            </a:extLst>
          </p:cNvPr>
          <p:cNvSpPr txBox="1"/>
          <p:nvPr/>
        </p:nvSpPr>
        <p:spPr>
          <a:xfrm>
            <a:off x="259619" y="6445193"/>
            <a:ext cx="12003932" cy="246221"/>
          </a:xfrm>
          <a:prstGeom prst="rect">
            <a:avLst/>
          </a:prstGeom>
          <a:noFill/>
        </p:spPr>
        <p:txBody>
          <a:bodyPr wrap="square">
            <a:spAutoFit/>
          </a:bodyPr>
          <a:lstStyle/>
          <a:p>
            <a:pPr algn="ctr"/>
            <a:r>
              <a:rPr lang="tr-TR" sz="1000" dirty="0">
                <a:solidFill>
                  <a:schemeClr val="accent1"/>
                </a:solidFill>
              </a:rPr>
              <a:t>Fonte</a:t>
            </a:r>
            <a:r>
              <a:rPr lang="en-US" sz="1000" dirty="0">
                <a:solidFill>
                  <a:schemeClr val="accent1"/>
                </a:solidFill>
              </a:rPr>
              <a:t> dell'immagine</a:t>
            </a:r>
            <a:r>
              <a:rPr lang="tr-TR" sz="1000" dirty="0">
                <a:solidFill>
                  <a:schemeClr val="accent1"/>
                </a:solidFill>
              </a:rPr>
              <a:t>: Istockphoto.com</a:t>
            </a:r>
          </a:p>
        </p:txBody>
      </p:sp>
    </p:spTree>
    <p:extLst>
      <p:ext uri="{BB962C8B-B14F-4D97-AF65-F5344CB8AC3E}">
        <p14:creationId xmlns:p14="http://schemas.microsoft.com/office/powerpoint/2010/main" val="417287295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4CE0C-0981-4493-AD6E-5E5C6197F7BD}"/>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EA122A1B-B06A-A25D-1885-FB892F44A4C8}"/>
              </a:ext>
            </a:extLst>
          </p:cNvPr>
          <p:cNvSpPr txBox="1">
            <a:spLocks noGrp="1"/>
          </p:cNvSpPr>
          <p:nvPr>
            <p:ph type="title"/>
          </p:nvPr>
        </p:nvSpPr>
        <p:spPr>
          <a:xfrm>
            <a:off x="445927" y="248539"/>
            <a:ext cx="10515600" cy="369332"/>
          </a:xfrm>
          <a:prstGeom prst="rect">
            <a:avLst/>
          </a:prstGeom>
          <a:noFill/>
        </p:spPr>
        <p:txBody>
          <a:bodyPr wrap="square" rtlCol="0">
            <a:spAutoFit/>
          </a:bodyPr>
          <a:lstStyle/>
          <a:p>
            <a:r>
              <a:rPr lang="tr-TR" sz="2000" b="1" dirty="0">
                <a:solidFill>
                  <a:schemeClr val="bg1">
                    <a:lumMod val="75000"/>
                  </a:schemeClr>
                </a:solidFill>
                <a:latin typeface="+mn-lt"/>
              </a:rPr>
              <a:t>Come </a:t>
            </a:r>
            <a:r>
              <a:rPr lang="tr-TR" sz="2000" b="1" dirty="0" err="1">
                <a:solidFill>
                  <a:schemeClr val="bg1">
                    <a:lumMod val="75000"/>
                  </a:schemeClr>
                </a:solidFill>
                <a:latin typeface="+mn-lt"/>
              </a:rPr>
              <a:t>utilizzare il </a:t>
            </a:r>
            <a:r>
              <a:rPr lang="tr-TR" sz="2000" b="1" dirty="0">
                <a:solidFill>
                  <a:schemeClr val="bg1">
                    <a:lumMod val="75000"/>
                  </a:schemeClr>
                </a:solidFill>
                <a:latin typeface="+mn-lt"/>
              </a:rPr>
              <a:t>modello </a:t>
            </a:r>
            <a:r>
              <a:rPr lang="tr-TR" sz="2000" b="1" dirty="0" err="1">
                <a:solidFill>
                  <a:schemeClr val="bg1">
                    <a:lumMod val="75000"/>
                  </a:schemeClr>
                </a:solidFill>
                <a:latin typeface="+mn-lt"/>
              </a:rPr>
              <a:t>del design </a:t>
            </a:r>
            <a:r>
              <a:rPr lang="tr-TR" sz="2000" b="1" dirty="0">
                <a:solidFill>
                  <a:schemeClr val="bg1">
                    <a:lumMod val="75000"/>
                  </a:schemeClr>
                </a:solidFill>
                <a:latin typeface="+mn-lt"/>
              </a:rPr>
              <a:t>thinking canvas</a:t>
            </a:r>
          </a:p>
        </p:txBody>
      </p:sp>
      <p:sp>
        <p:nvSpPr>
          <p:cNvPr id="5" name="Metin kutusu 4">
            <a:extLst>
              <a:ext uri="{FF2B5EF4-FFF2-40B4-BE49-F238E27FC236}">
                <a16:creationId xmlns:a16="http://schemas.microsoft.com/office/drawing/2014/main" id="{7B8E34A8-A1BD-D47E-5685-69B2ECFA9B7B}"/>
              </a:ext>
            </a:extLst>
          </p:cNvPr>
          <p:cNvSpPr txBox="1"/>
          <p:nvPr/>
        </p:nvSpPr>
        <p:spPr>
          <a:xfrm>
            <a:off x="445927" y="807703"/>
            <a:ext cx="5192874" cy="4647426"/>
          </a:xfrm>
          <a:prstGeom prst="rect">
            <a:avLst/>
          </a:prstGeom>
          <a:noFill/>
        </p:spPr>
        <p:txBody>
          <a:bodyPr wrap="square">
            <a:spAutoFit/>
          </a:bodyPr>
          <a:lstStyle/>
          <a:p>
            <a:pPr algn="just"/>
            <a:r>
              <a:rPr lang="en-US" sz="1400" b="1" dirty="0">
                <a:solidFill>
                  <a:schemeClr val="bg1">
                    <a:lumMod val="75000"/>
                  </a:schemeClr>
                </a:solidFill>
              </a:rPr>
              <a:t>1. Le persone</a:t>
            </a:r>
          </a:p>
          <a:p>
            <a:pPr algn="just">
              <a:buFont typeface="Arial" panose="020B0604020202020204" pitchFamily="34" charset="0"/>
              <a:buChar char="•"/>
            </a:pPr>
            <a:r>
              <a:rPr lang="en-US" sz="1400" b="1" dirty="0">
                <a:solidFill>
                  <a:schemeClr val="accent1"/>
                </a:solidFill>
              </a:rPr>
              <a:t>Domanda:</a:t>
            </a:r>
            <a:r>
              <a:rPr lang="en-US" sz="1400" dirty="0">
                <a:solidFill>
                  <a:schemeClr val="accent1"/>
                </a:solidFill>
              </a:rPr>
              <a:t> Chi dobbiamo coinvolgere?</a:t>
            </a:r>
          </a:p>
          <a:p>
            <a:pPr algn="just">
              <a:buFont typeface="Arial" panose="020B0604020202020204" pitchFamily="34" charset="0"/>
              <a:buChar char="•"/>
            </a:pPr>
            <a:r>
              <a:rPr lang="en-US" sz="1400" b="1" dirty="0">
                <a:solidFill>
                  <a:schemeClr val="accent1"/>
                </a:solidFill>
              </a:rPr>
              <a:t>Scopo: </a:t>
            </a:r>
            <a:r>
              <a:rPr lang="en-US" sz="1400" dirty="0">
                <a:solidFill>
                  <a:schemeClr val="accent1"/>
                </a:solidFill>
              </a:rPr>
              <a:t>identificare le parti interessate, i collaboratori o i membri del team fondamentali per il progetto.</a:t>
            </a:r>
          </a:p>
          <a:p>
            <a:pPr algn="just">
              <a:buFont typeface="Arial" panose="020B0604020202020204" pitchFamily="34" charset="0"/>
              <a:buChar char="•"/>
            </a:pPr>
            <a:r>
              <a:rPr lang="en-US" sz="1400" b="1" dirty="0">
                <a:solidFill>
                  <a:schemeClr val="accent1"/>
                </a:solidFill>
              </a:rPr>
              <a:t>Esempi:</a:t>
            </a:r>
            <a:r>
              <a:rPr lang="en-US" sz="1400" dirty="0">
                <a:solidFill>
                  <a:schemeClr val="accent1"/>
                </a:solidFill>
              </a:rPr>
              <a:t> Team di progetto, partner, beneficiari, finanziatori o esperti.</a:t>
            </a:r>
            <a:endParaRPr lang="tr-TR" sz="1400" dirty="0">
              <a:solidFill>
                <a:schemeClr val="accent1"/>
              </a:solidFill>
            </a:endParaRPr>
          </a:p>
          <a:p>
            <a:pPr algn="just">
              <a:buFont typeface="Arial" panose="020B0604020202020204" pitchFamily="34" charset="0"/>
              <a:buChar char="•"/>
            </a:pPr>
            <a:endParaRPr lang="tr-TR" sz="1400" dirty="0">
              <a:solidFill>
                <a:schemeClr val="accent1"/>
              </a:solidFill>
            </a:endParaRPr>
          </a:p>
          <a:p>
            <a:pPr algn="just"/>
            <a:r>
              <a:rPr lang="en-US" sz="1400" b="1" dirty="0">
                <a:solidFill>
                  <a:schemeClr val="bg1">
                    <a:lumMod val="75000"/>
                  </a:schemeClr>
                </a:solidFill>
              </a:rPr>
              <a:t>2. Le sfide</a:t>
            </a:r>
          </a:p>
          <a:p>
            <a:pPr algn="just">
              <a:buFont typeface="Arial" panose="020B0604020202020204" pitchFamily="34" charset="0"/>
              <a:buChar char="•"/>
            </a:pPr>
            <a:r>
              <a:rPr lang="en-US" sz="1400" b="1" dirty="0">
                <a:solidFill>
                  <a:schemeClr val="accent1"/>
                </a:solidFill>
              </a:rPr>
              <a:t>Domanda:</a:t>
            </a:r>
            <a:r>
              <a:rPr lang="en-US" sz="1400" dirty="0">
                <a:solidFill>
                  <a:schemeClr val="accent1"/>
                </a:solidFill>
              </a:rPr>
              <a:t> Cosa dobbiamo fare?</a:t>
            </a:r>
          </a:p>
          <a:p>
            <a:pPr algn="just">
              <a:buFont typeface="Arial" panose="020B0604020202020204" pitchFamily="34" charset="0"/>
              <a:buChar char="•"/>
            </a:pPr>
            <a:r>
              <a:rPr lang="en-US" sz="1400" b="1" dirty="0">
                <a:solidFill>
                  <a:schemeClr val="accent1"/>
                </a:solidFill>
              </a:rPr>
              <a:t>Scopo: </a:t>
            </a:r>
            <a:r>
              <a:rPr lang="en-US" sz="1400" dirty="0">
                <a:solidFill>
                  <a:schemeClr val="accent1"/>
                </a:solidFill>
              </a:rPr>
              <a:t>elencare i potenziali ostacoli o i compiti necessari per garantire il successo del progetto.</a:t>
            </a:r>
          </a:p>
          <a:p>
            <a:pPr algn="just">
              <a:buFont typeface="Arial" panose="020B0604020202020204" pitchFamily="34" charset="0"/>
              <a:buChar char="•"/>
            </a:pPr>
            <a:r>
              <a:rPr lang="en-US" sz="1400" b="1" dirty="0">
                <a:solidFill>
                  <a:schemeClr val="accent1"/>
                </a:solidFill>
              </a:rPr>
              <a:t>Esempi:</a:t>
            </a:r>
            <a:r>
              <a:rPr lang="en-US" sz="1400" dirty="0">
                <a:solidFill>
                  <a:schemeClr val="accent1"/>
                </a:solidFill>
              </a:rPr>
              <a:t> Garantire le risorse, superare le difficoltà tecniche o affrontare le questioni normative.</a:t>
            </a:r>
          </a:p>
          <a:p>
            <a:pPr algn="just">
              <a:buFont typeface="Arial" panose="020B0604020202020204" pitchFamily="34" charset="0"/>
              <a:buChar char="•"/>
            </a:pPr>
            <a:endParaRPr lang="tr-TR" sz="1400" dirty="0">
              <a:solidFill>
                <a:schemeClr val="accent1"/>
              </a:solidFill>
            </a:endParaRPr>
          </a:p>
          <a:p>
            <a:pPr algn="just"/>
            <a:r>
              <a:rPr lang="en-US" sz="1400" b="1" dirty="0">
                <a:solidFill>
                  <a:schemeClr val="bg1">
                    <a:lumMod val="75000"/>
                  </a:schemeClr>
                </a:solidFill>
              </a:rPr>
              <a:t>3. La narrazione</a:t>
            </a:r>
          </a:p>
          <a:p>
            <a:pPr algn="just">
              <a:buFont typeface="Arial" panose="020B0604020202020204" pitchFamily="34" charset="0"/>
              <a:buChar char="•"/>
            </a:pPr>
            <a:r>
              <a:rPr lang="en-US" sz="1400" b="1" dirty="0">
                <a:solidFill>
                  <a:schemeClr val="accent1"/>
                </a:solidFill>
              </a:rPr>
              <a:t>Domanda:</a:t>
            </a:r>
            <a:r>
              <a:rPr lang="en-US" sz="1400" dirty="0">
                <a:solidFill>
                  <a:schemeClr val="accent1"/>
                </a:solidFill>
              </a:rPr>
              <a:t> Durante il progetto, come comunicheremo?</a:t>
            </a:r>
          </a:p>
          <a:p>
            <a:pPr algn="just">
              <a:buFont typeface="Arial" panose="020B0604020202020204" pitchFamily="34" charset="0"/>
              <a:buChar char="•"/>
            </a:pPr>
            <a:r>
              <a:rPr lang="en-US" sz="1400" b="1" dirty="0">
                <a:solidFill>
                  <a:schemeClr val="accent1"/>
                </a:solidFill>
              </a:rPr>
              <a:t>Scopo: </a:t>
            </a:r>
            <a:r>
              <a:rPr lang="en-US" sz="1400" dirty="0">
                <a:solidFill>
                  <a:schemeClr val="accent1"/>
                </a:solidFill>
              </a:rPr>
              <a:t>sviluppare una strategia di comunicazione per condividere i progressi, coinvolgere le parti interessate e promuovere il progetto.</a:t>
            </a:r>
          </a:p>
          <a:p>
            <a:pPr algn="just">
              <a:buFont typeface="Arial" panose="020B0604020202020204" pitchFamily="34" charset="0"/>
              <a:buChar char="•"/>
            </a:pPr>
            <a:r>
              <a:rPr lang="en-US" sz="1400" b="1" dirty="0">
                <a:solidFill>
                  <a:schemeClr val="accent1"/>
                </a:solidFill>
              </a:rPr>
              <a:t>Esempi:</a:t>
            </a:r>
            <a:r>
              <a:rPr lang="en-US" sz="1400" dirty="0">
                <a:solidFill>
                  <a:schemeClr val="accent1"/>
                </a:solidFill>
              </a:rPr>
              <a:t> Aggiornamenti sui social media, newsletter, relazioni o presentazioni.</a:t>
            </a:r>
          </a:p>
          <a:p>
            <a:pPr algn="just">
              <a:buFont typeface="Arial" panose="020B0604020202020204" pitchFamily="34" charset="0"/>
              <a:buChar char="•"/>
            </a:pPr>
            <a:endParaRPr lang="en-US" sz="1600" dirty="0">
              <a:solidFill>
                <a:schemeClr val="accent1"/>
              </a:solidFill>
            </a:endParaRPr>
          </a:p>
        </p:txBody>
      </p:sp>
      <p:sp>
        <p:nvSpPr>
          <p:cNvPr id="6" name="Metin kutusu 5">
            <a:extLst>
              <a:ext uri="{FF2B5EF4-FFF2-40B4-BE49-F238E27FC236}">
                <a16:creationId xmlns:a16="http://schemas.microsoft.com/office/drawing/2014/main" id="{56DA5FE1-F39E-E5DE-D54E-67C999BDCB1A}"/>
              </a:ext>
            </a:extLst>
          </p:cNvPr>
          <p:cNvSpPr txBox="1"/>
          <p:nvPr/>
        </p:nvSpPr>
        <p:spPr>
          <a:xfrm>
            <a:off x="6033926" y="819539"/>
            <a:ext cx="5556941" cy="4647426"/>
          </a:xfrm>
          <a:prstGeom prst="rect">
            <a:avLst/>
          </a:prstGeom>
          <a:noFill/>
        </p:spPr>
        <p:txBody>
          <a:bodyPr wrap="square">
            <a:spAutoFit/>
          </a:bodyPr>
          <a:lstStyle/>
          <a:p>
            <a:r>
              <a:rPr lang="tr-TR" sz="1400" b="1" dirty="0">
                <a:solidFill>
                  <a:schemeClr val="bg1">
                    <a:lumMod val="75000"/>
                  </a:schemeClr>
                </a:solidFill>
              </a:rPr>
              <a:t>4. </a:t>
            </a:r>
            <a:r>
              <a:rPr lang="en-US" sz="1400" b="1" dirty="0">
                <a:solidFill>
                  <a:schemeClr val="bg1">
                    <a:lumMod val="75000"/>
                  </a:schemeClr>
                </a:solidFill>
              </a:rPr>
              <a:t>Problema</a:t>
            </a:r>
          </a:p>
          <a:p>
            <a:pPr>
              <a:buFont typeface="Arial" panose="020B0604020202020204" pitchFamily="34" charset="0"/>
              <a:buChar char="•"/>
            </a:pPr>
            <a:r>
              <a:rPr lang="en-US" sz="1400" b="1" dirty="0">
                <a:solidFill>
                  <a:schemeClr val="accent1"/>
                </a:solidFill>
              </a:rPr>
              <a:t>Domanda:</a:t>
            </a:r>
            <a:r>
              <a:rPr lang="en-US" sz="1400" dirty="0">
                <a:solidFill>
                  <a:schemeClr val="accent1"/>
                </a:solidFill>
              </a:rPr>
              <a:t> Quali problemi saranno affrontati?</a:t>
            </a:r>
          </a:p>
          <a:p>
            <a:pPr>
              <a:buFont typeface="Arial" panose="020B0604020202020204" pitchFamily="34" charset="0"/>
              <a:buChar char="•"/>
            </a:pPr>
            <a:r>
              <a:rPr lang="en-US" sz="1400" b="1" dirty="0">
                <a:solidFill>
                  <a:schemeClr val="accent1"/>
                </a:solidFill>
              </a:rPr>
              <a:t>Scopo: </a:t>
            </a:r>
            <a:r>
              <a:rPr lang="en-US" sz="1400" dirty="0">
                <a:solidFill>
                  <a:schemeClr val="accent1"/>
                </a:solidFill>
              </a:rPr>
              <a:t>definire il problema o l'esigenza principale che il progetto intende risolvere.</a:t>
            </a:r>
          </a:p>
          <a:p>
            <a:pPr>
              <a:buFont typeface="Arial" panose="020B0604020202020204" pitchFamily="34" charset="0"/>
              <a:buChar char="•"/>
            </a:pPr>
            <a:r>
              <a:rPr lang="en-US" sz="1400" b="1" dirty="0">
                <a:solidFill>
                  <a:schemeClr val="accent1"/>
                </a:solidFill>
              </a:rPr>
              <a:t>Esempi:</a:t>
            </a:r>
            <a:r>
              <a:rPr lang="en-US" sz="1400" dirty="0">
                <a:solidFill>
                  <a:schemeClr val="accent1"/>
                </a:solidFill>
              </a:rPr>
              <a:t> Sfide ambientali, carenze di competenze, mancanza di infrastrutture o disuguaglianze sociali.</a:t>
            </a:r>
          </a:p>
          <a:p>
            <a:pPr algn="just"/>
            <a:endParaRPr lang="tr-TR" sz="1400" dirty="0">
              <a:solidFill>
                <a:schemeClr val="accent1"/>
              </a:solidFill>
            </a:endParaRPr>
          </a:p>
          <a:p>
            <a:r>
              <a:rPr lang="en-US" sz="1400" b="1" dirty="0">
                <a:solidFill>
                  <a:schemeClr val="bg1">
                    <a:lumMod val="75000"/>
                  </a:schemeClr>
                </a:solidFill>
              </a:rPr>
              <a:t>5. Soluzione</a:t>
            </a:r>
          </a:p>
          <a:p>
            <a:pPr>
              <a:buFont typeface="Arial" panose="020B0604020202020204" pitchFamily="34" charset="0"/>
              <a:buChar char="•"/>
            </a:pPr>
            <a:r>
              <a:rPr lang="en-US" sz="1400" b="1" dirty="0">
                <a:solidFill>
                  <a:schemeClr val="accent1"/>
                </a:solidFill>
              </a:rPr>
              <a:t>Domanda:</a:t>
            </a:r>
            <a:r>
              <a:rPr lang="en-US" sz="1400" dirty="0">
                <a:solidFill>
                  <a:schemeClr val="accent1"/>
                </a:solidFill>
              </a:rPr>
              <a:t> Quali soluzioni intendiamo sviluppare?</a:t>
            </a:r>
          </a:p>
          <a:p>
            <a:pPr>
              <a:buFont typeface="Arial" panose="020B0604020202020204" pitchFamily="34" charset="0"/>
              <a:buChar char="•"/>
            </a:pPr>
            <a:r>
              <a:rPr lang="en-US" sz="1400" b="1" dirty="0">
                <a:solidFill>
                  <a:schemeClr val="accent1"/>
                </a:solidFill>
              </a:rPr>
              <a:t>Scopo: </a:t>
            </a:r>
            <a:r>
              <a:rPr lang="en-US" sz="1400" dirty="0">
                <a:solidFill>
                  <a:schemeClr val="accent1"/>
                </a:solidFill>
              </a:rPr>
              <a:t>delineare gli approcci o le innovazioni proposte per risolvere il problema individuato.</a:t>
            </a:r>
          </a:p>
          <a:p>
            <a:pPr>
              <a:buFont typeface="Arial" panose="020B0604020202020204" pitchFamily="34" charset="0"/>
              <a:buChar char="•"/>
            </a:pPr>
            <a:r>
              <a:rPr lang="en-US" sz="1400" b="1" dirty="0">
                <a:solidFill>
                  <a:schemeClr val="accent1"/>
                </a:solidFill>
              </a:rPr>
              <a:t>Esempi:</a:t>
            </a:r>
            <a:r>
              <a:rPr lang="en-US" sz="1400" dirty="0">
                <a:solidFill>
                  <a:schemeClr val="accent1"/>
                </a:solidFill>
              </a:rPr>
              <a:t> Nuove tecnologie, programmi educativi o interventi comunitari.</a:t>
            </a:r>
          </a:p>
          <a:p>
            <a:pPr algn="just"/>
            <a:endParaRPr lang="tr-TR" sz="1400" dirty="0">
              <a:solidFill>
                <a:schemeClr val="accent1"/>
              </a:solidFill>
            </a:endParaRPr>
          </a:p>
          <a:p>
            <a:r>
              <a:rPr lang="en-US" sz="1400" b="1" dirty="0">
                <a:solidFill>
                  <a:schemeClr val="bg1">
                    <a:lumMod val="75000"/>
                  </a:schemeClr>
                </a:solidFill>
              </a:rPr>
              <a:t>6. La gestione</a:t>
            </a:r>
          </a:p>
          <a:p>
            <a:pPr>
              <a:buFont typeface="Arial" panose="020B0604020202020204" pitchFamily="34" charset="0"/>
              <a:buChar char="•"/>
            </a:pPr>
            <a:r>
              <a:rPr lang="en-US" sz="1400" b="1" dirty="0">
                <a:solidFill>
                  <a:schemeClr val="accent1"/>
                </a:solidFill>
              </a:rPr>
              <a:t>Domanda:</a:t>
            </a:r>
            <a:r>
              <a:rPr lang="en-US" sz="1400" dirty="0">
                <a:solidFill>
                  <a:schemeClr val="accent1"/>
                </a:solidFill>
              </a:rPr>
              <a:t> Come monitoreremo i progressi e la realizzazione del progetto?</a:t>
            </a:r>
          </a:p>
          <a:p>
            <a:pPr>
              <a:buFont typeface="Arial" panose="020B0604020202020204" pitchFamily="34" charset="0"/>
              <a:buChar char="•"/>
            </a:pPr>
            <a:r>
              <a:rPr lang="en-US" sz="1400" b="1" dirty="0">
                <a:solidFill>
                  <a:schemeClr val="accent1"/>
                </a:solidFill>
              </a:rPr>
              <a:t>Scopo: </a:t>
            </a:r>
            <a:r>
              <a:rPr lang="en-US" sz="1400" dirty="0">
                <a:solidFill>
                  <a:schemeClr val="accent1"/>
                </a:solidFill>
              </a:rPr>
              <a:t>pianificare sistemi per tracciare le tappe, garantire la responsabilità e gestire le risorse.</a:t>
            </a:r>
          </a:p>
          <a:p>
            <a:pPr>
              <a:buFont typeface="Arial" panose="020B0604020202020204" pitchFamily="34" charset="0"/>
              <a:buChar char="•"/>
            </a:pPr>
            <a:r>
              <a:rPr lang="en-US" sz="1400" b="1" dirty="0">
                <a:solidFill>
                  <a:schemeClr val="accent1"/>
                </a:solidFill>
              </a:rPr>
              <a:t>Esempi:</a:t>
            </a:r>
            <a:r>
              <a:rPr lang="en-US" sz="1400" dirty="0">
                <a:solidFill>
                  <a:schemeClr val="accent1"/>
                </a:solidFill>
              </a:rPr>
              <a:t> Flussi di lavoro agili, rapporti di avanzamento o strumenti di gestione del progetto.</a:t>
            </a:r>
          </a:p>
          <a:p>
            <a:pPr algn="just"/>
            <a:endParaRPr lang="en-US" sz="1600" dirty="0">
              <a:solidFill>
                <a:schemeClr val="accent1"/>
              </a:solidFill>
            </a:endParaRPr>
          </a:p>
        </p:txBody>
      </p:sp>
    </p:spTree>
    <p:extLst>
      <p:ext uri="{BB962C8B-B14F-4D97-AF65-F5344CB8AC3E}">
        <p14:creationId xmlns:p14="http://schemas.microsoft.com/office/powerpoint/2010/main" val="2355392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FF492-14F7-24CF-4644-A55AA716295C}"/>
            </a:ext>
          </a:extLst>
        </p:cNvPr>
        <p:cNvGrpSpPr/>
        <p:nvPr/>
      </p:nvGrpSpPr>
      <p:grpSpPr>
        <a:xfrm>
          <a:off x="0" y="0"/>
          <a:ext cx="0" cy="0"/>
          <a:chOff x="0" y="0"/>
          <a:chExt cx="0" cy="0"/>
        </a:xfrm>
      </p:grpSpPr>
      <p:sp>
        <p:nvSpPr>
          <p:cNvPr id="3" name="Başlık 2">
            <a:extLst>
              <a:ext uri="{FF2B5EF4-FFF2-40B4-BE49-F238E27FC236}">
                <a16:creationId xmlns:a16="http://schemas.microsoft.com/office/drawing/2014/main" id="{48FC9DFE-2898-FCDA-1435-106A14FE0B82}"/>
              </a:ext>
            </a:extLst>
          </p:cNvPr>
          <p:cNvSpPr txBox="1">
            <a:spLocks noGrp="1"/>
          </p:cNvSpPr>
          <p:nvPr>
            <p:ph type="title"/>
          </p:nvPr>
        </p:nvSpPr>
        <p:spPr>
          <a:xfrm>
            <a:off x="445927" y="604139"/>
            <a:ext cx="10515600" cy="369332"/>
          </a:xfrm>
          <a:prstGeom prst="rect">
            <a:avLst/>
          </a:prstGeom>
          <a:noFill/>
        </p:spPr>
        <p:txBody>
          <a:bodyPr wrap="square" rtlCol="0">
            <a:spAutoFit/>
          </a:bodyPr>
          <a:lstStyle/>
          <a:p>
            <a:r>
              <a:rPr lang="tr-TR" sz="2000" b="1" dirty="0">
                <a:solidFill>
                  <a:schemeClr val="bg1">
                    <a:lumMod val="75000"/>
                  </a:schemeClr>
                </a:solidFill>
                <a:latin typeface="+mn-lt"/>
              </a:rPr>
              <a:t>Come </a:t>
            </a:r>
            <a:r>
              <a:rPr lang="tr-TR" sz="2000" b="1" dirty="0" err="1">
                <a:solidFill>
                  <a:schemeClr val="bg1">
                    <a:lumMod val="75000"/>
                  </a:schemeClr>
                </a:solidFill>
                <a:latin typeface="+mn-lt"/>
              </a:rPr>
              <a:t>utilizzare il </a:t>
            </a:r>
            <a:r>
              <a:rPr lang="tr-TR" sz="2000" b="1" dirty="0">
                <a:solidFill>
                  <a:schemeClr val="bg1">
                    <a:lumMod val="75000"/>
                  </a:schemeClr>
                </a:solidFill>
                <a:latin typeface="+mn-lt"/>
              </a:rPr>
              <a:t>modello </a:t>
            </a:r>
            <a:r>
              <a:rPr lang="tr-TR" sz="2000" b="1" dirty="0" err="1">
                <a:solidFill>
                  <a:schemeClr val="bg1">
                    <a:lumMod val="75000"/>
                  </a:schemeClr>
                </a:solidFill>
                <a:latin typeface="+mn-lt"/>
              </a:rPr>
              <a:t>del design </a:t>
            </a:r>
            <a:r>
              <a:rPr lang="tr-TR" sz="2000" b="1" dirty="0">
                <a:solidFill>
                  <a:schemeClr val="bg1">
                    <a:lumMod val="75000"/>
                  </a:schemeClr>
                </a:solidFill>
                <a:latin typeface="+mn-lt"/>
              </a:rPr>
              <a:t>thinking canvas</a:t>
            </a:r>
          </a:p>
        </p:txBody>
      </p:sp>
      <p:sp>
        <p:nvSpPr>
          <p:cNvPr id="5" name="Metin kutusu 4">
            <a:extLst>
              <a:ext uri="{FF2B5EF4-FFF2-40B4-BE49-F238E27FC236}">
                <a16:creationId xmlns:a16="http://schemas.microsoft.com/office/drawing/2014/main" id="{59EF3C7E-8F80-5AC8-5E82-3715BCD4A383}"/>
              </a:ext>
            </a:extLst>
          </p:cNvPr>
          <p:cNvSpPr txBox="1"/>
          <p:nvPr/>
        </p:nvSpPr>
        <p:spPr>
          <a:xfrm>
            <a:off x="445927" y="1417302"/>
            <a:ext cx="5192874" cy="3354765"/>
          </a:xfrm>
          <a:prstGeom prst="rect">
            <a:avLst/>
          </a:prstGeom>
          <a:noFill/>
        </p:spPr>
        <p:txBody>
          <a:bodyPr wrap="square">
            <a:spAutoFit/>
          </a:bodyPr>
          <a:lstStyle/>
          <a:p>
            <a:r>
              <a:rPr lang="en-US" sz="1400" b="1" dirty="0">
                <a:solidFill>
                  <a:schemeClr val="bg1">
                    <a:lumMod val="75000"/>
                  </a:schemeClr>
                </a:solidFill>
              </a:rPr>
              <a:t>7. Visione</a:t>
            </a:r>
          </a:p>
          <a:p>
            <a:pPr>
              <a:buFont typeface="Arial" panose="020B0604020202020204" pitchFamily="34" charset="0"/>
              <a:buChar char="•"/>
            </a:pPr>
            <a:r>
              <a:rPr lang="en-US" sz="1400" b="1" dirty="0">
                <a:solidFill>
                  <a:schemeClr val="accent1"/>
                </a:solidFill>
              </a:rPr>
              <a:t>Domanda:</a:t>
            </a:r>
            <a:r>
              <a:rPr lang="en-US" sz="1400" dirty="0">
                <a:solidFill>
                  <a:schemeClr val="accent1"/>
                </a:solidFill>
              </a:rPr>
              <a:t> Cosa ci riserva il futuro?</a:t>
            </a:r>
          </a:p>
          <a:p>
            <a:pPr>
              <a:buFont typeface="Arial" panose="020B0604020202020204" pitchFamily="34" charset="0"/>
              <a:buChar char="•"/>
            </a:pPr>
            <a:r>
              <a:rPr lang="en-US" sz="1400" b="1" dirty="0">
                <a:solidFill>
                  <a:schemeClr val="accent1"/>
                </a:solidFill>
              </a:rPr>
              <a:t>Scopo: </a:t>
            </a:r>
            <a:r>
              <a:rPr lang="en-US" sz="1400" dirty="0">
                <a:solidFill>
                  <a:schemeClr val="accent1"/>
                </a:solidFill>
              </a:rPr>
              <a:t>definire gli obiettivi e le aspirazioni a lungo termine del progetto.</a:t>
            </a:r>
          </a:p>
          <a:p>
            <a:pPr>
              <a:buFont typeface="Arial" panose="020B0604020202020204" pitchFamily="34" charset="0"/>
              <a:buChar char="•"/>
            </a:pPr>
            <a:r>
              <a:rPr lang="en-US" sz="1400" b="1" dirty="0">
                <a:solidFill>
                  <a:schemeClr val="accent1"/>
                </a:solidFill>
              </a:rPr>
              <a:t>Esempi:</a:t>
            </a:r>
            <a:r>
              <a:rPr lang="en-US" sz="1400" dirty="0">
                <a:solidFill>
                  <a:schemeClr val="accent1"/>
                </a:solidFill>
              </a:rPr>
              <a:t> Un modello di business sostenibile, il miglioramento della qualità della vita o la trasformazione del settore.</a:t>
            </a:r>
          </a:p>
          <a:p>
            <a:pPr algn="just"/>
            <a:endParaRPr lang="tr-TR" sz="1600" dirty="0">
              <a:solidFill>
                <a:schemeClr val="accent1"/>
              </a:solidFill>
            </a:endParaRPr>
          </a:p>
          <a:p>
            <a:r>
              <a:rPr lang="en-US" sz="1600" b="1" dirty="0">
                <a:solidFill>
                  <a:schemeClr val="bg1">
                    <a:lumMod val="75000"/>
                  </a:schemeClr>
                </a:solidFill>
              </a:rPr>
              <a:t>8. Impatto</a:t>
            </a:r>
          </a:p>
          <a:p>
            <a:pPr>
              <a:buFont typeface="Arial" panose="020B0604020202020204" pitchFamily="34" charset="0"/>
              <a:buChar char="•"/>
            </a:pPr>
            <a:r>
              <a:rPr lang="en-US" sz="1600" b="1" dirty="0">
                <a:solidFill>
                  <a:schemeClr val="accent1"/>
                </a:solidFill>
              </a:rPr>
              <a:t>Domanda:</a:t>
            </a:r>
            <a:r>
              <a:rPr lang="en-US" sz="1600" dirty="0">
                <a:solidFill>
                  <a:schemeClr val="accent1"/>
                </a:solidFill>
              </a:rPr>
              <a:t> Come possiamo fare la differenza?</a:t>
            </a:r>
          </a:p>
          <a:p>
            <a:pPr>
              <a:buFont typeface="Arial" panose="020B0604020202020204" pitchFamily="34" charset="0"/>
              <a:buChar char="•"/>
            </a:pPr>
            <a:r>
              <a:rPr lang="en-US" sz="1600" b="1" dirty="0">
                <a:solidFill>
                  <a:schemeClr val="accent1"/>
                </a:solidFill>
              </a:rPr>
              <a:t>Scopo: </a:t>
            </a:r>
            <a:r>
              <a:rPr lang="en-US" sz="1600" dirty="0">
                <a:solidFill>
                  <a:schemeClr val="accent1"/>
                </a:solidFill>
              </a:rPr>
              <a:t>evidenziare i risultati misurabili e l'impatto più ampio del progetto.</a:t>
            </a:r>
          </a:p>
          <a:p>
            <a:pPr>
              <a:buFont typeface="Arial" panose="020B0604020202020204" pitchFamily="34" charset="0"/>
              <a:buChar char="•"/>
            </a:pPr>
            <a:r>
              <a:rPr lang="en-US" sz="1600" b="1" dirty="0">
                <a:solidFill>
                  <a:schemeClr val="accent1"/>
                </a:solidFill>
              </a:rPr>
              <a:t>Esempi:</a:t>
            </a:r>
            <a:r>
              <a:rPr lang="en-US" sz="1600" dirty="0">
                <a:solidFill>
                  <a:schemeClr val="accent1"/>
                </a:solidFill>
              </a:rPr>
              <a:t> Maggiore consapevolezza, miglioramento della resilienza della comunità o riduzione delle emissioni.</a:t>
            </a:r>
          </a:p>
          <a:p>
            <a:pPr algn="just"/>
            <a:endParaRPr lang="en-US" sz="1600" dirty="0">
              <a:solidFill>
                <a:schemeClr val="accent1"/>
              </a:solidFill>
            </a:endParaRPr>
          </a:p>
        </p:txBody>
      </p:sp>
      <p:pic>
        <p:nvPicPr>
          <p:cNvPr id="2" name="Resim 1" descr="metin, ekran görüntüsü, diyagram, sayı, numara içeren bir resim&#10;&#10;Açıklama otomatik olarak oluşturuldu">
            <a:extLst>
              <a:ext uri="{FF2B5EF4-FFF2-40B4-BE49-F238E27FC236}">
                <a16:creationId xmlns:a16="http://schemas.microsoft.com/office/drawing/2014/main" id="{B2473841-C82D-5337-6A1D-7BD1E25AB6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70654" y="1417302"/>
            <a:ext cx="6208023" cy="3492013"/>
          </a:xfrm>
          <a:prstGeom prst="rect">
            <a:avLst/>
          </a:prstGeom>
          <a:noFill/>
        </p:spPr>
      </p:pic>
      <p:sp>
        <p:nvSpPr>
          <p:cNvPr id="7" name="Metin kutusu 6">
            <a:extLst>
              <a:ext uri="{FF2B5EF4-FFF2-40B4-BE49-F238E27FC236}">
                <a16:creationId xmlns:a16="http://schemas.microsoft.com/office/drawing/2014/main" id="{3965E9B7-08DE-047A-4EEB-E343945F7D50}"/>
              </a:ext>
            </a:extLst>
          </p:cNvPr>
          <p:cNvSpPr txBox="1"/>
          <p:nvPr/>
        </p:nvSpPr>
        <p:spPr>
          <a:xfrm>
            <a:off x="7526866" y="4978399"/>
            <a:ext cx="3048000" cy="261610"/>
          </a:xfrm>
          <a:prstGeom prst="rect">
            <a:avLst/>
          </a:prstGeom>
          <a:noFill/>
        </p:spPr>
        <p:txBody>
          <a:bodyPr wrap="square">
            <a:spAutoFit/>
          </a:bodyPr>
          <a:lstStyle/>
          <a:p>
            <a:pPr algn="ctr"/>
            <a:r>
              <a:rPr lang="tr-TR" sz="1100" dirty="0" err="1">
                <a:solidFill>
                  <a:schemeClr val="accent1"/>
                </a:solidFill>
              </a:rPr>
              <a:t>Fonte</a:t>
            </a:r>
            <a:r>
              <a:rPr lang="en-US" sz="1100" dirty="0">
                <a:solidFill>
                  <a:schemeClr val="accent1"/>
                </a:solidFill>
              </a:rPr>
              <a:t> dell'immagine</a:t>
            </a:r>
            <a:r>
              <a:rPr lang="tr-TR" sz="1100" dirty="0">
                <a:solidFill>
                  <a:schemeClr val="accent1"/>
                </a:solidFill>
              </a:rPr>
              <a:t>: Istockphoto.com</a:t>
            </a:r>
          </a:p>
        </p:txBody>
      </p:sp>
    </p:spTree>
    <p:extLst>
      <p:ext uri="{BB962C8B-B14F-4D97-AF65-F5344CB8AC3E}">
        <p14:creationId xmlns:p14="http://schemas.microsoft.com/office/powerpoint/2010/main" val="134101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86F7C-BD6B-A263-7638-78274CDF5B7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93143777-6AB8-2E5D-763C-9D399461FF67}"/>
              </a:ext>
            </a:extLst>
          </p:cNvPr>
          <p:cNvSpPr txBox="1"/>
          <p:nvPr/>
        </p:nvSpPr>
        <p:spPr>
          <a:xfrm>
            <a:off x="429246" y="253518"/>
            <a:ext cx="11671759"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Introduzione ai principi fondamentali del marketing: Marketing 4p e 5C - 1/2</a:t>
            </a:r>
            <a:endParaRPr lang="en-US" sz="3400" b="1" dirty="0">
              <a:solidFill>
                <a:schemeClr val="accent3">
                  <a:lumMod val="75000"/>
                </a:schemeClr>
              </a:solidFill>
              <a:highlight>
                <a:srgbClr val="FFFF00"/>
              </a:highlight>
            </a:endParaRPr>
          </a:p>
        </p:txBody>
      </p:sp>
      <p:sp>
        <p:nvSpPr>
          <p:cNvPr id="4" name="Metin kutusu 3">
            <a:extLst>
              <a:ext uri="{FF2B5EF4-FFF2-40B4-BE49-F238E27FC236}">
                <a16:creationId xmlns:a16="http://schemas.microsoft.com/office/drawing/2014/main" id="{B96F0223-B88D-11CB-85C6-9F47C423A384}"/>
              </a:ext>
            </a:extLst>
          </p:cNvPr>
          <p:cNvSpPr txBox="1"/>
          <p:nvPr/>
        </p:nvSpPr>
        <p:spPr>
          <a:xfrm>
            <a:off x="209790" y="1893329"/>
            <a:ext cx="4929477" cy="3046988"/>
          </a:xfrm>
          <a:prstGeom prst="rect">
            <a:avLst/>
          </a:prstGeom>
          <a:noFill/>
        </p:spPr>
        <p:txBody>
          <a:bodyPr wrap="square">
            <a:spAutoFit/>
          </a:bodyPr>
          <a:lstStyle/>
          <a:p>
            <a:pPr marL="285750" indent="-285750" algn="just" rtl="0" fontAlgn="base">
              <a:buFont typeface="Arial" panose="020B0604020202020204" pitchFamily="34" charset="0"/>
              <a:buChar char="•"/>
            </a:pPr>
            <a:r>
              <a:rPr lang="en-US" sz="1600" b="0" i="0" u="none" strike="noStrike" dirty="0">
                <a:solidFill>
                  <a:srgbClr val="000000"/>
                </a:solidFill>
                <a:effectLst/>
                <a:latin typeface="Raleway "/>
              </a:rPr>
              <a:t>I principi fondamentali del marketing sono spiegati dai concetti definiti brevemente come 4P e 5C.</a:t>
            </a:r>
          </a:p>
          <a:p>
            <a:pPr marL="285750" indent="-285750" algn="just" rtl="0" fontAlgn="base">
              <a:buFont typeface="Arial" panose="020B0604020202020204" pitchFamily="34" charset="0"/>
              <a:buChar char="•"/>
            </a:pP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r>
              <a:rPr lang="en-US" sz="1600" b="0" i="0" u="none" strike="noStrike" dirty="0">
                <a:solidFill>
                  <a:srgbClr val="000000"/>
                </a:solidFill>
                <a:effectLst/>
                <a:latin typeface="Raleway "/>
              </a:rPr>
              <a:t>Le 4P sono definite come prodotto, prezzo, luogo e promozione.</a:t>
            </a:r>
          </a:p>
          <a:p>
            <a:pPr marL="285750" indent="-285750" algn="just" rtl="0" fontAlgn="base">
              <a:buFont typeface="Arial" panose="020B0604020202020204" pitchFamily="34" charset="0"/>
              <a:buChar char="•"/>
            </a:pP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r>
              <a:rPr lang="en-US" sz="1600" b="0" i="0" u="none" strike="noStrike" dirty="0">
                <a:solidFill>
                  <a:srgbClr val="000000"/>
                </a:solidFill>
                <a:effectLst/>
                <a:latin typeface="Raleway "/>
              </a:rPr>
              <a:t>Le 5C sono: cliente, competenze aziendali, concorrenza, collaboratori e contesto.</a:t>
            </a:r>
          </a:p>
          <a:p>
            <a:pPr marL="285750" indent="-285750" algn="just" rtl="0" fontAlgn="base">
              <a:buFont typeface="Arial" panose="020B0604020202020204" pitchFamily="34" charset="0"/>
              <a:buChar char="•"/>
            </a:pPr>
            <a:endParaRPr lang="en-US" sz="1600" b="0" i="0" u="none" strike="noStrike" dirty="0">
              <a:solidFill>
                <a:srgbClr val="000000"/>
              </a:solidFill>
              <a:effectLst/>
              <a:latin typeface="Raleway "/>
            </a:endParaRPr>
          </a:p>
          <a:p>
            <a:pPr marL="285750" indent="-285750" algn="just" rtl="0" fontAlgn="base">
              <a:buFont typeface="Arial" panose="020B0604020202020204" pitchFamily="34" charset="0"/>
              <a:buChar char="•"/>
            </a:pPr>
            <a:r>
              <a:rPr lang="en-US" sz="1600" b="0" i="0" u="none" strike="noStrike" dirty="0">
                <a:solidFill>
                  <a:srgbClr val="000000"/>
                </a:solidFill>
                <a:effectLst/>
                <a:latin typeface="Raleway "/>
              </a:rPr>
              <a:t>Le parole chiave utilizzate per spiegare i concetti associati sono riassunte nella tabella </a:t>
            </a:r>
            <a:r>
              <a:rPr lang="sl-SI" sz="1600" b="0" i="0" u="none" strike="noStrike" dirty="0">
                <a:solidFill>
                  <a:srgbClr val="000000"/>
                </a:solidFill>
                <a:effectLst/>
                <a:latin typeface="Raleway "/>
              </a:rPr>
              <a:t>della slide successiva</a:t>
            </a:r>
            <a:r>
              <a:rPr lang="sl-SI" sz="1600" dirty="0">
                <a:solidFill>
                  <a:srgbClr val="000000"/>
                </a:solidFill>
                <a:latin typeface="Raleway "/>
              </a:rPr>
              <a:t>.</a:t>
            </a:r>
            <a:endParaRPr lang="en-US" sz="1600" b="0" i="0" dirty="0">
              <a:solidFill>
                <a:srgbClr val="000000"/>
              </a:solidFill>
              <a:effectLst/>
              <a:latin typeface="Raleway "/>
            </a:endParaRPr>
          </a:p>
        </p:txBody>
      </p:sp>
      <p:sp>
        <p:nvSpPr>
          <p:cNvPr id="5" name="TextBox 4">
            <a:extLst>
              <a:ext uri="{FF2B5EF4-FFF2-40B4-BE49-F238E27FC236}">
                <a16:creationId xmlns:a16="http://schemas.microsoft.com/office/drawing/2014/main" id="{35351850-5AE0-E986-C781-7DAC7714304C}"/>
              </a:ext>
            </a:extLst>
          </p:cNvPr>
          <p:cNvSpPr txBox="1"/>
          <p:nvPr/>
        </p:nvSpPr>
        <p:spPr>
          <a:xfrm>
            <a:off x="7182289" y="5846569"/>
            <a:ext cx="3499945" cy="246221"/>
          </a:xfrm>
          <a:prstGeom prst="rect">
            <a:avLst/>
          </a:prstGeom>
          <a:noFill/>
        </p:spPr>
        <p:txBody>
          <a:bodyPr wrap="square" rtlCol="0">
            <a:spAutoFit/>
          </a:bodyPr>
          <a:lstStyle/>
          <a:p>
            <a:r>
              <a:rPr lang="sl-SI" sz="1000" dirty="0">
                <a:solidFill>
                  <a:schemeClr val="accent1"/>
                </a:solidFill>
              </a:rPr>
              <a:t>Fonte: Introduzione al marketing da Study.com</a:t>
            </a:r>
          </a:p>
        </p:txBody>
      </p:sp>
      <p:sp>
        <p:nvSpPr>
          <p:cNvPr id="3" name="Freccia in giù 2">
            <a:extLst>
              <a:ext uri="{FF2B5EF4-FFF2-40B4-BE49-F238E27FC236}">
                <a16:creationId xmlns:a16="http://schemas.microsoft.com/office/drawing/2014/main" id="{E0C04870-F473-581A-89AF-9E7D8CFE181E}"/>
              </a:ext>
            </a:extLst>
          </p:cNvPr>
          <p:cNvSpPr/>
          <p:nvPr/>
        </p:nvSpPr>
        <p:spPr>
          <a:xfrm>
            <a:off x="8493163" y="3063399"/>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7" name="Rettangolo con angoli arrotondati 12">
            <a:extLst>
              <a:ext uri="{FF2B5EF4-FFF2-40B4-BE49-F238E27FC236}">
                <a16:creationId xmlns:a16="http://schemas.microsoft.com/office/drawing/2014/main" id="{83991C30-927B-2504-1580-AFE163EB9BE7}"/>
              </a:ext>
            </a:extLst>
          </p:cNvPr>
          <p:cNvSpPr/>
          <p:nvPr/>
        </p:nvSpPr>
        <p:spPr>
          <a:xfrm>
            <a:off x="6756027" y="1813009"/>
            <a:ext cx="3759838" cy="1189119"/>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pPr algn="ctr"/>
            <a:r>
              <a:rPr lang="en-US" sz="1200" b="0" i="0" dirty="0">
                <a:solidFill>
                  <a:srgbClr val="131313"/>
                </a:solidFill>
                <a:effectLst/>
              </a:rPr>
              <a:t>In questa video-lezione introduttiva sul marketing, imparerete cos'è il marketing, come si usa per raggiungere i consumatori e perché è importante per le aziende. Vedrete anche come lo scambio è collegato al marketing. </a:t>
            </a:r>
            <a:br>
              <a:rPr lang="en-US" sz="1200" dirty="0"/>
            </a:br>
            <a:endParaRPr lang="en-GB" sz="1200" dirty="0">
              <a:solidFill>
                <a:schemeClr val="accent1"/>
              </a:solidFill>
            </a:endParaRPr>
          </a:p>
        </p:txBody>
      </p:sp>
      <p:pic>
        <p:nvPicPr>
          <p:cNvPr id="8" name="Çevrimiçi Medya 7" title="Introduction to Marketing">
            <a:hlinkClick r:id="" action="ppaction://media"/>
            <a:extLst>
              <a:ext uri="{FF2B5EF4-FFF2-40B4-BE49-F238E27FC236}">
                <a16:creationId xmlns:a16="http://schemas.microsoft.com/office/drawing/2014/main" id="{D2B35688-4AE9-C679-B862-48E63F912505}"/>
              </a:ext>
            </a:extLst>
          </p:cNvPr>
          <p:cNvPicPr>
            <a:picLocks noRot="1" noChangeAspect="1"/>
          </p:cNvPicPr>
          <p:nvPr>
            <a:videoFile r:link="rId1"/>
          </p:nvPr>
        </p:nvPicPr>
        <p:blipFill>
          <a:blip r:embed="rId3"/>
          <a:stretch>
            <a:fillRect/>
          </a:stretch>
        </p:blipFill>
        <p:spPr>
          <a:xfrm>
            <a:off x="6992151" y="3484117"/>
            <a:ext cx="3541744" cy="1999521"/>
          </a:xfrm>
          <a:prstGeom prst="rect">
            <a:avLst/>
          </a:prstGeom>
        </p:spPr>
      </p:pic>
    </p:spTree>
    <p:extLst>
      <p:ext uri="{BB962C8B-B14F-4D97-AF65-F5344CB8AC3E}">
        <p14:creationId xmlns:p14="http://schemas.microsoft.com/office/powerpoint/2010/main" val="1254482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4C017D-8895-063F-2516-47C63BF9CA9B}"/>
            </a:ext>
          </a:extLst>
        </p:cNvPr>
        <p:cNvGrpSpPr/>
        <p:nvPr/>
      </p:nvGrpSpPr>
      <p:grpSpPr>
        <a:xfrm>
          <a:off x="0" y="0"/>
          <a:ext cx="0" cy="0"/>
          <a:chOff x="0" y="0"/>
          <a:chExt cx="0" cy="0"/>
        </a:xfrm>
      </p:grpSpPr>
      <p:sp>
        <p:nvSpPr>
          <p:cNvPr id="5" name="Título 4">
            <a:extLst>
              <a:ext uri="{FF2B5EF4-FFF2-40B4-BE49-F238E27FC236}">
                <a16:creationId xmlns:a16="http://schemas.microsoft.com/office/drawing/2014/main" id="{4C17D75A-DFB9-9BC5-062D-BCC2E1D2A7F4}"/>
              </a:ext>
            </a:extLst>
          </p:cNvPr>
          <p:cNvSpPr>
            <a:spLocks noGrp="1"/>
          </p:cNvSpPr>
          <p:nvPr>
            <p:ph type="title"/>
          </p:nvPr>
        </p:nvSpPr>
        <p:spPr>
          <a:xfrm>
            <a:off x="493295" y="311178"/>
            <a:ext cx="10515600" cy="959822"/>
          </a:xfrm>
        </p:spPr>
        <p:txBody>
          <a:bodyPr>
            <a:normAutofit/>
          </a:bodyPr>
          <a:lstStyle/>
          <a:p>
            <a:r>
              <a:rPr lang="en-US" sz="3400" b="1" dirty="0">
                <a:latin typeface="+mn-lt"/>
              </a:rPr>
              <a:t>3°: Il </a:t>
            </a:r>
            <a:r>
              <a:rPr lang="en-US" sz="3400" b="1" dirty="0" err="1">
                <a:latin typeface="+mn-lt"/>
              </a:rPr>
              <a:t>marketing </a:t>
            </a:r>
            <a:r>
              <a:rPr lang="en-US" sz="3400" b="1" dirty="0">
                <a:latin typeface="+mn-lt"/>
              </a:rPr>
              <a:t>mix: </a:t>
            </a:r>
            <a:r>
              <a:rPr lang="en-US" sz="3400" b="1" dirty="0" err="1">
                <a:latin typeface="+mn-lt"/>
              </a:rPr>
              <a:t>Strumenti </a:t>
            </a:r>
            <a:r>
              <a:rPr lang="en-US" sz="3400" b="1" dirty="0">
                <a:latin typeface="+mn-lt"/>
              </a:rPr>
              <a:t>per la crescita</a:t>
            </a:r>
          </a:p>
        </p:txBody>
      </p:sp>
      <p:sp>
        <p:nvSpPr>
          <p:cNvPr id="2" name="CasellaDiTesto 1">
            <a:extLst>
              <a:ext uri="{FF2B5EF4-FFF2-40B4-BE49-F238E27FC236}">
                <a16:creationId xmlns:a16="http://schemas.microsoft.com/office/drawing/2014/main" id="{49A64C2B-CE17-5E53-345B-08EE8EFF601C}"/>
              </a:ext>
            </a:extLst>
          </p:cNvPr>
          <p:cNvSpPr txBox="1"/>
          <p:nvPr/>
        </p:nvSpPr>
        <p:spPr>
          <a:xfrm>
            <a:off x="557463" y="1187351"/>
            <a:ext cx="10610461" cy="459165"/>
          </a:xfrm>
          <a:prstGeom prst="rect">
            <a:avLst/>
          </a:prstGeom>
          <a:noFill/>
        </p:spPr>
        <p:txBody>
          <a:bodyPr wrap="square" rtlCol="0">
            <a:spAutoFit/>
          </a:bodyPr>
          <a:lstStyle/>
          <a:p>
            <a:pPr>
              <a:lnSpc>
                <a:spcPct val="150000"/>
              </a:lnSpc>
            </a:pPr>
            <a:r>
              <a:rPr lang="tr-TR" b="1">
                <a:solidFill>
                  <a:schemeClr val="bg1"/>
                </a:solidFill>
              </a:rPr>
              <a:t> </a:t>
            </a:r>
            <a:endParaRPr lang="en-US" sz="2000" b="1">
              <a:solidFill>
                <a:schemeClr val="bg1"/>
              </a:solidFill>
            </a:endParaRPr>
          </a:p>
        </p:txBody>
      </p:sp>
      <p:sp>
        <p:nvSpPr>
          <p:cNvPr id="4" name="Metin kutusu 3">
            <a:extLst>
              <a:ext uri="{FF2B5EF4-FFF2-40B4-BE49-F238E27FC236}">
                <a16:creationId xmlns:a16="http://schemas.microsoft.com/office/drawing/2014/main" id="{D9F0D80D-29A2-E46C-97B2-58566B9FDFA5}"/>
              </a:ext>
            </a:extLst>
          </p:cNvPr>
          <p:cNvSpPr txBox="1"/>
          <p:nvPr/>
        </p:nvSpPr>
        <p:spPr>
          <a:xfrm>
            <a:off x="557463" y="1646516"/>
            <a:ext cx="10270958" cy="3352264"/>
          </a:xfrm>
          <a:prstGeom prst="rect">
            <a:avLst/>
          </a:prstGeom>
          <a:noFill/>
        </p:spPr>
        <p:txBody>
          <a:bodyPr wrap="square" lIns="91440" tIns="45720" rIns="91440" bIns="45720" anchor="t">
            <a:spAutoFit/>
          </a:bodyPr>
          <a:lstStyle/>
          <a:p>
            <a:pPr>
              <a:lnSpc>
                <a:spcPct val="150000"/>
              </a:lnSpc>
              <a:spcBef>
                <a:spcPts val="600"/>
              </a:spcBef>
              <a:spcAft>
                <a:spcPts val="600"/>
              </a:spcAft>
            </a:pPr>
            <a:r>
              <a:rPr lang="en-US" sz="1600" dirty="0">
                <a:solidFill>
                  <a:schemeClr val="accent1"/>
                </a:solidFill>
              </a:rPr>
              <a:t>Questa unità è stata progettata per coprire </a:t>
            </a:r>
            <a:r>
              <a:rPr lang="en-US" sz="1600" b="1" dirty="0">
                <a:solidFill>
                  <a:schemeClr val="accent1"/>
                </a:solidFill>
              </a:rPr>
              <a:t>tutti gli aspetti degli strumenti di marketing. </a:t>
            </a:r>
            <a:r>
              <a:rPr lang="en-US" sz="1600" dirty="0">
                <a:solidFill>
                  <a:schemeClr val="accent1"/>
                </a:solidFill>
              </a:rPr>
              <a:t>Una volta completato con successo il modulo, conoscerete alcune importanti abilità pratiche relative agli strumenti di marketing</a:t>
            </a:r>
            <a:r>
              <a:rPr lang="tr-TR" sz="1600" dirty="0">
                <a:solidFill>
                  <a:schemeClr val="accent1"/>
                </a:solidFill>
              </a:rPr>
              <a:t>. </a:t>
            </a:r>
          </a:p>
          <a:p>
            <a:pPr algn="just">
              <a:lnSpc>
                <a:spcPct val="150000"/>
              </a:lnSpc>
              <a:spcBef>
                <a:spcPts val="600"/>
              </a:spcBef>
              <a:spcAft>
                <a:spcPts val="600"/>
              </a:spcAft>
            </a:pPr>
            <a:r>
              <a:rPr lang="en-US" sz="1600" dirty="0">
                <a:solidFill>
                  <a:schemeClr val="accent1"/>
                </a:solidFill>
              </a:rPr>
              <a:t>Questa unità copre l'applicazione di </a:t>
            </a:r>
            <a:r>
              <a:rPr lang="en-US" sz="1600" b="1" dirty="0" err="1">
                <a:solidFill>
                  <a:schemeClr val="accent1"/>
                </a:solidFill>
              </a:rPr>
              <a:t>MaxQDA</a:t>
            </a:r>
            <a:r>
              <a:rPr lang="en-US" sz="1600" dirty="0">
                <a:solidFill>
                  <a:schemeClr val="accent1"/>
                </a:solidFill>
              </a:rPr>
              <a:t>, un software chiave per l'analisi dei dati qualitativi ampiamente utilizzato nelle ricerche di mercato. </a:t>
            </a:r>
            <a:r>
              <a:rPr lang="en-US" sz="1600" dirty="0" err="1">
                <a:solidFill>
                  <a:schemeClr val="accent1"/>
                </a:solidFill>
              </a:rPr>
              <a:t>MaxQDA </a:t>
            </a:r>
            <a:r>
              <a:rPr lang="en-US" sz="1600" dirty="0">
                <a:solidFill>
                  <a:schemeClr val="accent1"/>
                </a:solidFill>
              </a:rPr>
              <a:t>è fondamentale per l'analisi e l'interpretazione dei dati qualitativi, in particolare per ottenere approfondimenti sul </a:t>
            </a:r>
            <a:r>
              <a:rPr lang="en-US" sz="1600" dirty="0" err="1">
                <a:solidFill>
                  <a:schemeClr val="accent1"/>
                </a:solidFill>
              </a:rPr>
              <a:t>comportamento </a:t>
            </a:r>
            <a:r>
              <a:rPr lang="en-US" sz="1600" dirty="0">
                <a:solidFill>
                  <a:schemeClr val="accent1"/>
                </a:solidFill>
              </a:rPr>
              <a:t>dei consumatori e valutare la percezione del marchio.  Imparerete a utilizzare questo potente strumento per misurare e comprendere sistematicamente le intuizioni dei consumatori, consentendo di prendere decisioni strategiche più sfumate e informate in contesti di marketing e branding.</a:t>
            </a:r>
          </a:p>
          <a:p>
            <a:pPr>
              <a:lnSpc>
                <a:spcPct val="150000"/>
              </a:lnSpc>
              <a:spcBef>
                <a:spcPts val="600"/>
              </a:spcBef>
              <a:spcAft>
                <a:spcPts val="600"/>
              </a:spcAft>
            </a:pPr>
            <a:endParaRPr lang="en-US" sz="1600" dirty="0">
              <a:solidFill>
                <a:schemeClr val="accent1"/>
              </a:solidFill>
            </a:endParaRPr>
          </a:p>
        </p:txBody>
      </p:sp>
    </p:spTree>
    <p:extLst>
      <p:ext uri="{BB962C8B-B14F-4D97-AF65-F5344CB8AC3E}">
        <p14:creationId xmlns:p14="http://schemas.microsoft.com/office/powerpoint/2010/main" val="84524909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E59B3-6C94-B12E-4D00-CE5FFC989D37}"/>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9296E11-D7C9-80B6-37B2-D53B421B8BDD}"/>
              </a:ext>
            </a:extLst>
          </p:cNvPr>
          <p:cNvSpPr txBox="1"/>
          <p:nvPr/>
        </p:nvSpPr>
        <p:spPr>
          <a:xfrm>
            <a:off x="217960" y="304482"/>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Introduzione agli strumenti di marketing</a:t>
            </a:r>
          </a:p>
        </p:txBody>
      </p:sp>
      <p:sp>
        <p:nvSpPr>
          <p:cNvPr id="4" name="Metin kutusu 3">
            <a:extLst>
              <a:ext uri="{FF2B5EF4-FFF2-40B4-BE49-F238E27FC236}">
                <a16:creationId xmlns:a16="http://schemas.microsoft.com/office/drawing/2014/main" id="{BE4A992F-1537-A230-88FE-74BA93861BA9}"/>
              </a:ext>
            </a:extLst>
          </p:cNvPr>
          <p:cNvSpPr txBox="1"/>
          <p:nvPr/>
        </p:nvSpPr>
        <p:spPr>
          <a:xfrm>
            <a:off x="291851" y="1260924"/>
            <a:ext cx="10610461" cy="3875485"/>
          </a:xfrm>
          <a:prstGeom prst="rect">
            <a:avLst/>
          </a:prstGeom>
          <a:noFill/>
        </p:spPr>
        <p:txBody>
          <a:bodyPr wrap="square">
            <a:spAutoFit/>
          </a:bodyPr>
          <a:lstStyle/>
          <a:p>
            <a:pPr algn="just" rtl="0" fontAlgn="base">
              <a:lnSpc>
                <a:spcPct val="150000"/>
              </a:lnSpc>
              <a:spcBef>
                <a:spcPts val="600"/>
              </a:spcBef>
            </a:pPr>
            <a:r>
              <a:rPr lang="en-US" sz="1600" b="0" i="0" dirty="0">
                <a:solidFill>
                  <a:srgbClr val="000000"/>
                </a:solidFill>
                <a:effectLst/>
                <a:latin typeface="Raleway "/>
              </a:rPr>
              <a:t>Gli strumenti di marketing sono strumenti efficaci per portare i vostri prodotti e servizi al consumatore finale. Gli strumenti di marketing possono essere utilizzati per vari scopi, ad esempio per aumentare il potere di vendita del vostro prodotto o servizio, per analizzare le informazioni sui consumatori o per aumentare la quota di mercato.</a:t>
            </a:r>
            <a:endParaRPr lang="tr-TR" sz="1600" b="0" i="0" dirty="0">
              <a:solidFill>
                <a:srgbClr val="000000"/>
              </a:solidFill>
              <a:effectLst/>
              <a:latin typeface="Raleway "/>
            </a:endParaRPr>
          </a:p>
          <a:p>
            <a:pPr algn="just" rtl="0" fontAlgn="base">
              <a:lnSpc>
                <a:spcPct val="150000"/>
              </a:lnSpc>
              <a:spcBef>
                <a:spcPts val="600"/>
              </a:spcBef>
            </a:pPr>
            <a:endParaRPr lang="en-US" sz="1600" b="1" i="0" dirty="0">
              <a:solidFill>
                <a:srgbClr val="000000"/>
              </a:solidFill>
              <a:effectLst/>
              <a:latin typeface="Raleway "/>
            </a:endParaRPr>
          </a:p>
          <a:p>
            <a:pPr algn="just" rtl="0" fontAlgn="base">
              <a:lnSpc>
                <a:spcPct val="150000"/>
              </a:lnSpc>
              <a:spcBef>
                <a:spcPts val="600"/>
              </a:spcBef>
            </a:pPr>
            <a:r>
              <a:rPr lang="en-US" sz="1600" b="1" i="0" dirty="0">
                <a:solidFill>
                  <a:srgbClr val="000000"/>
                </a:solidFill>
                <a:effectLst/>
                <a:latin typeface="Raleway "/>
              </a:rPr>
              <a:t>Di seguito sono elencati alcuni metodi e approcci esemplificativi di strumenti di marketing di recente diffusione.</a:t>
            </a:r>
            <a:endParaRPr lang="tr-TR" sz="1600" b="1" i="0" dirty="0">
              <a:solidFill>
                <a:srgbClr val="000000"/>
              </a:solidFill>
              <a:effectLst/>
              <a:latin typeface="Raleway "/>
            </a:endParaRPr>
          </a:p>
          <a:p>
            <a:pPr marL="800100" lvl="1" indent="-342900" algn="just" fontAlgn="base">
              <a:lnSpc>
                <a:spcPct val="150000"/>
              </a:lnSpc>
              <a:spcBef>
                <a:spcPts val="600"/>
              </a:spcBef>
              <a:buFont typeface="+mj-lt"/>
              <a:buAutoNum type="arabicPeriod"/>
            </a:pPr>
            <a:r>
              <a:rPr lang="en-US" sz="1600" b="0" i="0" dirty="0">
                <a:solidFill>
                  <a:srgbClr val="000000"/>
                </a:solidFill>
                <a:effectLst/>
                <a:latin typeface="Raleway "/>
              </a:rPr>
              <a:t>Metodi di marketing diretto: Tele Marketing, E-Mail Marketing, SMS-Marketing, Live Chat...</a:t>
            </a:r>
          </a:p>
          <a:p>
            <a:pPr marL="800100" lvl="1" indent="-342900" algn="just" fontAlgn="base">
              <a:lnSpc>
                <a:spcPct val="150000"/>
              </a:lnSpc>
              <a:spcBef>
                <a:spcPts val="600"/>
              </a:spcBef>
              <a:buFont typeface="+mj-lt"/>
              <a:buAutoNum type="arabicPeriod"/>
            </a:pPr>
            <a:r>
              <a:rPr lang="en-US" sz="1600" b="0" i="0" dirty="0">
                <a:solidFill>
                  <a:srgbClr val="000000"/>
                </a:solidFill>
                <a:effectLst/>
                <a:latin typeface="Raleway "/>
              </a:rPr>
              <a:t>Social Media e Content Marketing:  Approccio SEO e SEM (pubblicità, pop-up, blogging, ecc.)</a:t>
            </a:r>
          </a:p>
          <a:p>
            <a:pPr marL="800100" lvl="1" indent="-342900" algn="just" fontAlgn="base">
              <a:lnSpc>
                <a:spcPct val="150000"/>
              </a:lnSpc>
              <a:spcBef>
                <a:spcPts val="600"/>
              </a:spcBef>
              <a:buFont typeface="+mj-lt"/>
              <a:buAutoNum type="arabicPeriod"/>
            </a:pPr>
            <a:r>
              <a:rPr lang="en-US" sz="1600" b="0" i="0" dirty="0">
                <a:solidFill>
                  <a:srgbClr val="000000"/>
                </a:solidFill>
                <a:effectLst/>
                <a:latin typeface="Raleway "/>
              </a:rPr>
              <a:t>Marketing con gestione della percezione: Influencer Marketing</a:t>
            </a:r>
            <a:endParaRPr lang="en-US" sz="1800" b="0" i="0" dirty="0">
              <a:solidFill>
                <a:srgbClr val="000000"/>
              </a:solidFill>
              <a:effectLst/>
              <a:latin typeface="Raleway "/>
            </a:endParaRPr>
          </a:p>
          <a:p>
            <a:pPr algn="just" rtl="0" fontAlgn="base">
              <a:lnSpc>
                <a:spcPct val="150000"/>
              </a:lnSpc>
              <a:spcBef>
                <a:spcPts val="600"/>
              </a:spcBef>
            </a:pPr>
            <a:endParaRPr lang="en-US" sz="1800" b="0" i="0" dirty="0">
              <a:solidFill>
                <a:srgbClr val="000000"/>
              </a:solidFill>
              <a:effectLst/>
              <a:latin typeface="Raleway "/>
            </a:endParaRPr>
          </a:p>
        </p:txBody>
      </p:sp>
    </p:spTree>
    <p:extLst>
      <p:ext uri="{BB962C8B-B14F-4D97-AF65-F5344CB8AC3E}">
        <p14:creationId xmlns:p14="http://schemas.microsoft.com/office/powerpoint/2010/main" val="2031091878"/>
      </p:ext>
    </p:extLst>
  </p:cSld>
  <p:clrMapOvr>
    <a:masterClrMapping/>
  </p:clrMapOvr>
  <p:extLst>
    <p:ext uri="{6950BFC3-D8DA-4A85-94F7-54DA5524770B}">
      <p188:commentRel xmlns:p188="http://schemas.microsoft.com/office/powerpoint/2018/8/main" r:id="rId3"/>
    </p:ext>
  </p:extLs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BE2A75-FA21-064B-F2F2-5F1BB0D6D8B1}"/>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E5366452-84CF-F9CE-FF4D-9750AADBDE1E}"/>
              </a:ext>
            </a:extLst>
          </p:cNvPr>
          <p:cNvSpPr txBox="1"/>
          <p:nvPr/>
        </p:nvSpPr>
        <p:spPr>
          <a:xfrm>
            <a:off x="483268" y="904970"/>
            <a:ext cx="11225464" cy="5262979"/>
          </a:xfrm>
          <a:prstGeom prst="rect">
            <a:avLst/>
          </a:prstGeom>
          <a:noFill/>
        </p:spPr>
        <p:txBody>
          <a:bodyPr wrap="square" lIns="91440" tIns="45720" rIns="91440" bIns="45720" anchor="t">
            <a:spAutoFit/>
          </a:bodyPr>
          <a:lstStyle/>
          <a:p>
            <a:pPr algn="just" rtl="0" fontAlgn="base"/>
            <a:r>
              <a:rPr lang="en-US" sz="1600" b="1" i="0" dirty="0">
                <a:solidFill>
                  <a:schemeClr val="accent1"/>
                </a:solidFill>
                <a:effectLst/>
                <a:latin typeface="Raleway "/>
              </a:rPr>
              <a:t>I metodi di marketing diretto </a:t>
            </a:r>
            <a:r>
              <a:rPr lang="en-US" sz="1600" b="0" i="0" dirty="0">
                <a:solidFill>
                  <a:srgbClr val="000000"/>
                </a:solidFill>
                <a:effectLst/>
                <a:latin typeface="Raleway "/>
              </a:rPr>
              <a:t>sono utilizzati per aumentare le vendite e la fidelizzazione dei clienti, costruire la fedeltà al marchio, trovare nuovi clienti, promuovere prodotti o servizi o comunicare informazioni importanti raggiungendo direttamente il consumatore.</a:t>
            </a:r>
          </a:p>
          <a:p>
            <a:pPr algn="just" rtl="0" fontAlgn="base"/>
            <a:endParaRPr lang="en-US" sz="1600" b="0" i="0" dirty="0">
              <a:solidFill>
                <a:srgbClr val="000000"/>
              </a:solidFill>
              <a:effectLst/>
              <a:latin typeface="Raleway "/>
            </a:endParaRPr>
          </a:p>
          <a:p>
            <a:pPr algn="just" rtl="0" fontAlgn="base"/>
            <a:r>
              <a:rPr lang="en-US" sz="1600" b="0" i="0" dirty="0">
                <a:solidFill>
                  <a:srgbClr val="000000"/>
                </a:solidFill>
                <a:effectLst/>
                <a:latin typeface="Raleway "/>
              </a:rPr>
              <a:t>Significa catturare il pubblico di riferimento attraverso diversi canali digitali, come e-mail, </a:t>
            </a:r>
            <a:r>
              <a:rPr lang="en-US" sz="1600" b="0" i="0" dirty="0" err="1">
                <a:solidFill>
                  <a:srgbClr val="000000"/>
                </a:solidFill>
                <a:effectLst/>
                <a:latin typeface="Raleway "/>
              </a:rPr>
              <a:t>sms </a:t>
            </a:r>
            <a:r>
              <a:rPr lang="en-US" sz="1600" b="0" i="0" dirty="0">
                <a:solidFill>
                  <a:srgbClr val="000000"/>
                </a:solidFill>
                <a:effectLst/>
                <a:latin typeface="Raleway "/>
              </a:rPr>
              <a:t>o telefonate e live chat, oppure attraverso la comunicazione faccia a faccia, come le bancarelle, la partecipazione a fiere. La ripetizione periodica di questi metodi di marketing rapidamente </a:t>
            </a:r>
            <a:r>
              <a:rPr lang="en-US" sz="1600" b="0" i="0" dirty="0" err="1">
                <a:solidFill>
                  <a:srgbClr val="000000"/>
                </a:solidFill>
                <a:effectLst/>
                <a:latin typeface="Raleway "/>
              </a:rPr>
              <a:t>finalizzati </a:t>
            </a:r>
            <a:r>
              <a:rPr lang="en-US" sz="1600" b="0" i="0" dirty="0">
                <a:solidFill>
                  <a:srgbClr val="000000"/>
                </a:solidFill>
                <a:effectLst/>
                <a:latin typeface="Raleway "/>
              </a:rPr>
              <a:t>è un metodo preferito da molti anni, soprattutto per le "vendite calde".</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a:p>
            <a:pPr lvl="1" algn="just" fontAlgn="base"/>
            <a:r>
              <a:rPr lang="en-US" sz="1600" dirty="0">
                <a:solidFill>
                  <a:schemeClr val="bg1"/>
                </a:solidFill>
                <a:latin typeface="Raleway "/>
                <a:hlinkClick r:id="rId2">
                  <a:extLst>
                    <a:ext uri="{A12FA001-AC4F-418D-AE19-62706E023703}">
                      <ahyp:hlinkClr xmlns:ahyp="http://schemas.microsoft.com/office/drawing/2018/hyperlinkcolor" val="tx"/>
                    </a:ext>
                  </a:extLst>
                </a:hlinkClick>
              </a:rPr>
              <a:t>Shopify Email</a:t>
            </a:r>
            <a:r>
              <a:rPr lang="en-US" sz="1600" dirty="0">
                <a:solidFill>
                  <a:schemeClr val="bg1"/>
                </a:solidFill>
                <a:latin typeface="Raleway "/>
              </a:rPr>
              <a:t>, </a:t>
            </a:r>
            <a:r>
              <a:rPr lang="en-US" sz="1600" dirty="0">
                <a:solidFill>
                  <a:schemeClr val="bg1"/>
                </a:solidFill>
                <a:latin typeface="Raleway "/>
                <a:hlinkClick r:id="rId3">
                  <a:extLst>
                    <a:ext uri="{A12FA001-AC4F-418D-AE19-62706E023703}">
                      <ahyp:hlinkClr xmlns:ahyp="http://schemas.microsoft.com/office/drawing/2018/hyperlinkcolor" val="tx"/>
                    </a:ext>
                  </a:extLst>
                </a:hlinkClick>
              </a:rPr>
              <a:t>Mailchimp</a:t>
            </a:r>
            <a:r>
              <a:rPr lang="en-US" sz="1600" dirty="0">
                <a:solidFill>
                  <a:schemeClr val="bg1"/>
                </a:solidFill>
                <a:latin typeface="Raleway "/>
              </a:rPr>
              <a:t>, </a:t>
            </a:r>
            <a:r>
              <a:rPr lang="en-US" sz="1600" dirty="0" err="1">
                <a:solidFill>
                  <a:schemeClr val="bg1"/>
                </a:solidFill>
                <a:latin typeface="Raleway "/>
                <a:hlinkClick r:id="rId4">
                  <a:extLst>
                    <a:ext uri="{A12FA001-AC4F-418D-AE19-62706E023703}">
                      <ahyp:hlinkClr xmlns:ahyp="http://schemas.microsoft.com/office/drawing/2018/hyperlinkcolor" val="tx"/>
                    </a:ext>
                  </a:extLst>
                </a:hlinkClick>
              </a:rPr>
              <a:t>Klaviyo </a:t>
            </a:r>
            <a:r>
              <a:rPr lang="en-US" sz="1600" dirty="0">
                <a:solidFill>
                  <a:schemeClr val="bg1"/>
                </a:solidFill>
                <a:latin typeface="Raleway "/>
              </a:rPr>
              <a:t>e </a:t>
            </a:r>
            <a:r>
              <a:rPr lang="en-US" sz="1600" dirty="0" err="1">
                <a:solidFill>
                  <a:schemeClr val="bg1"/>
                </a:solidFill>
                <a:latin typeface="Raleway "/>
                <a:hlinkClick r:id="rId5">
                  <a:extLst>
                    <a:ext uri="{A12FA001-AC4F-418D-AE19-62706E023703}">
                      <ahyp:hlinkClr xmlns:ahyp="http://schemas.microsoft.com/office/drawing/2018/hyperlinkcolor" val="tx"/>
                    </a:ext>
                  </a:extLst>
                </a:hlinkClick>
              </a:rPr>
              <a:t>Automizely </a:t>
            </a:r>
            <a:r>
              <a:rPr lang="en-US" sz="1600" dirty="0">
                <a:solidFill>
                  <a:srgbClr val="000000"/>
                </a:solidFill>
                <a:latin typeface="Raleway "/>
              </a:rPr>
              <a:t>sono esempi di strumenti efficaci per l'e-mail marketing. </a:t>
            </a:r>
            <a:endParaRPr lang="tr-TR" sz="1600" dirty="0">
              <a:solidFill>
                <a:srgbClr val="000000"/>
              </a:solidFill>
              <a:latin typeface="Raleway "/>
            </a:endParaRPr>
          </a:p>
          <a:p>
            <a:pPr algn="just" rtl="0" fontAlgn="base"/>
            <a:endParaRPr lang="tr-TR" sz="1600" dirty="0">
              <a:solidFill>
                <a:srgbClr val="000000"/>
              </a:solidFill>
              <a:latin typeface="Raleway "/>
            </a:endParaRPr>
          </a:p>
          <a:p>
            <a:pPr algn="just" rtl="0" fontAlgn="base"/>
            <a:r>
              <a:rPr lang="en-US" sz="1600" b="1" i="0" dirty="0">
                <a:solidFill>
                  <a:schemeClr val="accent1"/>
                </a:solidFill>
                <a:effectLst/>
                <a:latin typeface="Raleway "/>
              </a:rPr>
              <a:t>I metodi di social media e content marketing </a:t>
            </a:r>
            <a:r>
              <a:rPr lang="en-US" sz="1600" b="0" i="0" dirty="0">
                <a:solidFill>
                  <a:srgbClr val="000000"/>
                </a:solidFill>
                <a:effectLst/>
                <a:latin typeface="Raleway "/>
              </a:rPr>
              <a:t>consistono nella creazione di nuovi contenuti (video, foto, testi, ecc.) e nell'associare questi contenuti ai prodotti e/o nel promuovere autonomamente le caratteristiche dei prodotti presso i consumatori attraverso i canali dei social media (</a:t>
            </a:r>
            <a:r>
              <a:rPr lang="en-US" sz="1600" b="0" i="0" dirty="0" err="1">
                <a:solidFill>
                  <a:srgbClr val="000000"/>
                </a:solidFill>
                <a:effectLst/>
                <a:latin typeface="Raleway "/>
              </a:rPr>
              <a:t>instagram</a:t>
            </a:r>
            <a:r>
              <a:rPr lang="en-US" sz="1600" b="0" i="0" dirty="0">
                <a:solidFill>
                  <a:srgbClr val="000000"/>
                </a:solidFill>
                <a:effectLst/>
                <a:latin typeface="Raleway "/>
              </a:rPr>
              <a:t>, </a:t>
            </a:r>
            <a:r>
              <a:rPr lang="en-US" sz="1600" b="0" i="0" dirty="0" err="1">
                <a:solidFill>
                  <a:srgbClr val="000000"/>
                </a:solidFill>
                <a:effectLst/>
                <a:latin typeface="Raleway "/>
              </a:rPr>
              <a:t>tik-tok</a:t>
            </a:r>
            <a:r>
              <a:rPr lang="en-US" sz="1600" b="0" i="0" dirty="0">
                <a:solidFill>
                  <a:srgbClr val="000000"/>
                </a:solidFill>
                <a:effectLst/>
                <a:latin typeface="Raleway "/>
              </a:rPr>
              <a:t>, ecc.). Oggi questo approccio, utilizzato anche insieme all'"influencer marketing", è diventato popolare soprattutto con il crescente utilizzo della </a:t>
            </a:r>
            <a:r>
              <a:rPr lang="en-US" sz="1600" b="0" i="0" dirty="0" err="1">
                <a:solidFill>
                  <a:srgbClr val="000000"/>
                </a:solidFill>
                <a:effectLst/>
                <a:latin typeface="Raleway "/>
              </a:rPr>
              <a:t>digitalizzazione</a:t>
            </a:r>
            <a:r>
              <a:rPr lang="en-US" sz="1600" b="0" i="0" dirty="0">
                <a:solidFill>
                  <a:srgbClr val="000000"/>
                </a:solidFill>
                <a:effectLst/>
                <a:latin typeface="Raleway "/>
              </a:rPr>
              <a:t> e dei social media. </a:t>
            </a:r>
            <a:endParaRPr lang="tr-TR" sz="1600" dirty="0">
              <a:solidFill>
                <a:srgbClr val="000000"/>
              </a:solidFill>
              <a:latin typeface="Raleway "/>
            </a:endParaRPr>
          </a:p>
          <a:p>
            <a:pPr lvl="1" algn="just" fontAlgn="base"/>
            <a:r>
              <a:rPr lang="en-US" sz="1600" i="0" dirty="0">
                <a:solidFill>
                  <a:schemeClr val="bg1"/>
                </a:solidFill>
                <a:effectLst/>
                <a:latin typeface="Raleway "/>
                <a:hlinkClick r:id="rId6">
                  <a:extLst>
                    <a:ext uri="{A12FA001-AC4F-418D-AE19-62706E023703}">
                      <ahyp:hlinkClr xmlns:ahyp="http://schemas.microsoft.com/office/drawing/2018/hyperlinkcolor" val="tx"/>
                    </a:ext>
                  </a:extLst>
                </a:hlinkClick>
              </a:rPr>
              <a:t>Buffer</a:t>
            </a:r>
            <a:r>
              <a:rPr lang="en-US" sz="1600" i="0" dirty="0">
                <a:solidFill>
                  <a:srgbClr val="000000"/>
                </a:solidFill>
                <a:effectLst/>
                <a:latin typeface="Raleway "/>
              </a:rPr>
              <a:t>, </a:t>
            </a:r>
            <a:r>
              <a:rPr lang="en-US" sz="1600" i="0" dirty="0">
                <a:solidFill>
                  <a:schemeClr val="bg1"/>
                </a:solidFill>
                <a:effectLst/>
                <a:latin typeface="Raleway "/>
                <a:hlinkClick r:id="rId7">
                  <a:extLst>
                    <a:ext uri="{A12FA001-AC4F-418D-AE19-62706E023703}">
                      <ahyp:hlinkClr xmlns:ahyp="http://schemas.microsoft.com/office/drawing/2018/hyperlinkcolor" val="tx"/>
                    </a:ext>
                  </a:extLst>
                </a:hlinkClick>
              </a:rPr>
              <a:t>Hootsuite</a:t>
            </a:r>
            <a:r>
              <a:rPr lang="en-US" sz="1600" i="0" dirty="0">
                <a:solidFill>
                  <a:srgbClr val="000000"/>
                </a:solidFill>
                <a:effectLst/>
                <a:latin typeface="Raleway "/>
              </a:rPr>
              <a:t>, </a:t>
            </a:r>
            <a:r>
              <a:rPr lang="en-US" sz="1600" i="0" dirty="0">
                <a:solidFill>
                  <a:schemeClr val="bg1"/>
                </a:solidFill>
                <a:effectLst/>
                <a:latin typeface="Raleway "/>
                <a:hlinkClick r:id="rId8">
                  <a:extLst>
                    <a:ext uri="{A12FA001-AC4F-418D-AE19-62706E023703}">
                      <ahyp:hlinkClr xmlns:ahyp="http://schemas.microsoft.com/office/drawing/2018/hyperlinkcolor" val="tx"/>
                    </a:ext>
                  </a:extLst>
                </a:hlinkClick>
              </a:rPr>
              <a:t>Canva</a:t>
            </a:r>
            <a:r>
              <a:rPr lang="en-US" sz="1600" i="0" dirty="0">
                <a:solidFill>
                  <a:srgbClr val="000000"/>
                </a:solidFill>
                <a:effectLst/>
                <a:latin typeface="Raleway "/>
              </a:rPr>
              <a:t>, </a:t>
            </a:r>
            <a:r>
              <a:rPr lang="en-US" sz="1600" i="0" dirty="0" err="1">
                <a:solidFill>
                  <a:schemeClr val="bg1"/>
                </a:solidFill>
                <a:effectLst/>
                <a:latin typeface="Raleway "/>
                <a:hlinkClick r:id="rId9">
                  <a:extLst>
                    <a:ext uri="{A12FA001-AC4F-418D-AE19-62706E023703}">
                      <ahyp:hlinkClr xmlns:ahyp="http://schemas.microsoft.com/office/drawing/2018/hyperlinkcolor" val="tx"/>
                    </a:ext>
                  </a:extLst>
                </a:hlinkClick>
              </a:rPr>
              <a:t>BuzzSumo</a:t>
            </a:r>
            <a:r>
              <a:rPr lang="en-US" sz="1600" i="0" dirty="0">
                <a:solidFill>
                  <a:schemeClr val="bg1"/>
                </a:solidFill>
                <a:effectLst/>
                <a:latin typeface="Raleway "/>
                <a:hlinkClick r:id="rId9">
                  <a:extLst>
                    <a:ext uri="{A12FA001-AC4F-418D-AE19-62706E023703}">
                      <ahyp:hlinkClr xmlns:ahyp="http://schemas.microsoft.com/office/drawing/2018/hyperlinkcolor" val="tx"/>
                    </a:ext>
                  </a:extLst>
                </a:hlinkClick>
              </a:rPr>
              <a:t> </a:t>
            </a:r>
            <a:r>
              <a:rPr lang="en-US" sz="1600" i="0" dirty="0">
                <a:solidFill>
                  <a:srgbClr val="000000"/>
                </a:solidFill>
                <a:effectLst/>
                <a:latin typeface="Raleway "/>
              </a:rPr>
              <a:t>e </a:t>
            </a:r>
            <a:r>
              <a:rPr lang="en-US" sz="1600" i="0" dirty="0">
                <a:solidFill>
                  <a:schemeClr val="bg1"/>
                </a:solidFill>
                <a:effectLst/>
                <a:latin typeface="Raleway "/>
                <a:hlinkClick r:id="rId10">
                  <a:extLst>
                    <a:ext uri="{A12FA001-AC4F-418D-AE19-62706E023703}">
                      <ahyp:hlinkClr xmlns:ahyp="http://schemas.microsoft.com/office/drawing/2018/hyperlinkcolor" val="tx"/>
                    </a:ext>
                  </a:extLst>
                </a:hlinkClick>
              </a:rPr>
              <a:t>Promo </a:t>
            </a:r>
            <a:r>
              <a:rPr lang="en-US" sz="1600" b="0" i="0" dirty="0">
                <a:solidFill>
                  <a:srgbClr val="000000"/>
                </a:solidFill>
                <a:effectLst/>
                <a:latin typeface="Raleway "/>
              </a:rPr>
              <a:t>sono esempi di strumenti efficaci che potete utilizzare per questi metodi di marketing. </a:t>
            </a:r>
            <a:endParaRPr lang="tr-TR" sz="1600" dirty="0">
              <a:solidFill>
                <a:srgbClr val="000000"/>
              </a:solidFill>
              <a:latin typeface="Raleway "/>
            </a:endParaRPr>
          </a:p>
          <a:p>
            <a:pPr algn="just" rtl="0" fontAlgn="base"/>
            <a:r>
              <a:rPr lang="en-US" sz="1600" b="0" i="0" dirty="0">
                <a:solidFill>
                  <a:srgbClr val="000000"/>
                </a:solidFill>
                <a:effectLst/>
                <a:latin typeface="Raleway "/>
              </a:rPr>
              <a:t>Mentre il SEO si concentra sulla visibilità organica a lungo termine e sull'</a:t>
            </a:r>
            <a:r>
              <a:rPr lang="en-US" sz="1600" b="0" i="0" dirty="0" err="1">
                <a:solidFill>
                  <a:srgbClr val="000000"/>
                </a:solidFill>
                <a:effectLst/>
                <a:latin typeface="Raleway "/>
              </a:rPr>
              <a:t>ottimizzazione dei </a:t>
            </a:r>
            <a:r>
              <a:rPr lang="en-US" sz="1600" b="0" i="0" dirty="0">
                <a:solidFill>
                  <a:srgbClr val="000000"/>
                </a:solidFill>
                <a:effectLst/>
                <a:latin typeface="Raleway "/>
              </a:rPr>
              <a:t>contenuti e della struttura di un sito web, il SEM contribuisce all'obiettivo finale della visibilità di prodotti e servizi da parte dei consumatori attraverso la pubblicità digitale.</a:t>
            </a:r>
          </a:p>
        </p:txBody>
      </p:sp>
      <p:sp>
        <p:nvSpPr>
          <p:cNvPr id="2" name="CasellaDiTesto 1">
            <a:extLst>
              <a:ext uri="{FF2B5EF4-FFF2-40B4-BE49-F238E27FC236}">
                <a16:creationId xmlns:a16="http://schemas.microsoft.com/office/drawing/2014/main" id="{301E2354-5FCD-D9DE-73EB-1F41805D1E11}"/>
              </a:ext>
            </a:extLst>
          </p:cNvPr>
          <p:cNvSpPr txBox="1"/>
          <p:nvPr/>
        </p:nvSpPr>
        <p:spPr>
          <a:xfrm>
            <a:off x="483268" y="119755"/>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Strumenti di marketing - 1/3</a:t>
            </a:r>
          </a:p>
        </p:txBody>
      </p:sp>
    </p:spTree>
    <p:extLst>
      <p:ext uri="{BB962C8B-B14F-4D97-AF65-F5344CB8AC3E}">
        <p14:creationId xmlns:p14="http://schemas.microsoft.com/office/powerpoint/2010/main" val="9008277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EF4238-6D2C-6546-8B8A-93111B64D38A}"/>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B6543EB4-3EDE-6490-057D-1D1CDF65BB75}"/>
              </a:ext>
            </a:extLst>
          </p:cNvPr>
          <p:cNvSpPr txBox="1"/>
          <p:nvPr/>
        </p:nvSpPr>
        <p:spPr>
          <a:xfrm>
            <a:off x="345743" y="1723656"/>
            <a:ext cx="10983673" cy="2308324"/>
          </a:xfrm>
          <a:prstGeom prst="rect">
            <a:avLst/>
          </a:prstGeom>
          <a:noFill/>
        </p:spPr>
        <p:txBody>
          <a:bodyPr wrap="square">
            <a:spAutoFit/>
          </a:bodyPr>
          <a:lstStyle/>
          <a:p>
            <a:pPr algn="just" rtl="0" fontAlgn="base"/>
            <a:r>
              <a:rPr lang="en-US" sz="1600" b="1" i="0" dirty="0">
                <a:solidFill>
                  <a:srgbClr val="000000"/>
                </a:solidFill>
                <a:effectLst/>
                <a:latin typeface="Raleway "/>
              </a:rPr>
              <a:t>Marketing con gestione della percezione</a:t>
            </a:r>
            <a:r>
              <a:rPr lang="en-US" sz="1600" b="0" i="0" dirty="0">
                <a:solidFill>
                  <a:srgbClr val="000000"/>
                </a:solidFill>
                <a:effectLst/>
                <a:latin typeface="Raleway "/>
              </a:rPr>
              <a:t>: La gestione della percezione dell'Influencer Marketing è uno dei metodi di marketing efficaci utilizzati di recente. Questo approccio, che punta ad accelerare l'esperienza del consumatore, si concentra sull'uso di influencer su Internet che sperimentano il prodotto e il servizio e trasferiscono le loro idee al consumatore come canale. Questo trasferimento può avvenire attraverso post condivisi su piattaforme di social media come Instagram, trasmissioni di video di prova del prodotto o attraverso lo sviluppo di contenuti.</a:t>
            </a:r>
            <a:endParaRPr lang="tr-TR" sz="1600" b="0" i="0" dirty="0">
              <a:solidFill>
                <a:srgbClr val="000000"/>
              </a:solidFill>
              <a:effectLst/>
              <a:latin typeface="Raleway "/>
            </a:endParaRPr>
          </a:p>
          <a:p>
            <a:pPr algn="just" rtl="0" fontAlgn="base"/>
            <a:endParaRPr lang="tr-TR" sz="1600" dirty="0">
              <a:solidFill>
                <a:schemeClr val="bg1"/>
              </a:solidFill>
              <a:latin typeface="Raleway "/>
            </a:endParaRPr>
          </a:p>
          <a:p>
            <a:pPr algn="just" rtl="0" fontAlgn="base"/>
            <a:r>
              <a:rPr lang="en-US" sz="1600" i="0" dirty="0">
                <a:solidFill>
                  <a:schemeClr val="bg1"/>
                </a:solidFill>
                <a:effectLst/>
                <a:latin typeface="Raleway "/>
                <a:hlinkClick r:id="rId3">
                  <a:extLst>
                    <a:ext uri="{A12FA001-AC4F-418D-AE19-62706E023703}">
                      <ahyp:hlinkClr xmlns:ahyp="http://schemas.microsoft.com/office/drawing/2018/hyperlinkcolor" val="tx"/>
                    </a:ext>
                  </a:extLst>
                </a:hlinkClick>
              </a:rPr>
              <a:t>Shopify Collabs </a:t>
            </a:r>
            <a:r>
              <a:rPr lang="en-US" sz="1600" b="0" i="0" dirty="0">
                <a:solidFill>
                  <a:srgbClr val="000000"/>
                </a:solidFill>
                <a:effectLst/>
                <a:latin typeface="Raleway "/>
              </a:rPr>
              <a:t>è ora una delle piattaforme gratuite ed efficaci per trovare creatori di contenuti per far conoscere i vostri prodotti a un nuovo pubblico.</a:t>
            </a:r>
            <a:endParaRPr lang="tr-TR" sz="1600" b="0" i="0" dirty="0">
              <a:solidFill>
                <a:srgbClr val="000000"/>
              </a:solidFill>
              <a:effectLst/>
              <a:latin typeface="Raleway "/>
            </a:endParaRPr>
          </a:p>
          <a:p>
            <a:pPr algn="just" rtl="0" fontAlgn="base"/>
            <a:endParaRPr lang="tr-TR" sz="1600" dirty="0">
              <a:solidFill>
                <a:srgbClr val="000000"/>
              </a:solidFill>
              <a:latin typeface="Raleway "/>
            </a:endParaRPr>
          </a:p>
        </p:txBody>
      </p:sp>
      <p:sp>
        <p:nvSpPr>
          <p:cNvPr id="8" name="CasellaDiTesto 1">
            <a:extLst>
              <a:ext uri="{FF2B5EF4-FFF2-40B4-BE49-F238E27FC236}">
                <a16:creationId xmlns:a16="http://schemas.microsoft.com/office/drawing/2014/main" id="{EA22D9DC-7AEB-FD33-9128-A1686F06A107}"/>
              </a:ext>
            </a:extLst>
          </p:cNvPr>
          <p:cNvSpPr txBox="1"/>
          <p:nvPr/>
        </p:nvSpPr>
        <p:spPr>
          <a:xfrm>
            <a:off x="410116" y="485515"/>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Strumenti di marketing - 2/3</a:t>
            </a:r>
          </a:p>
        </p:txBody>
      </p:sp>
    </p:spTree>
    <p:extLst>
      <p:ext uri="{BB962C8B-B14F-4D97-AF65-F5344CB8AC3E}">
        <p14:creationId xmlns:p14="http://schemas.microsoft.com/office/powerpoint/2010/main" val="606032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17B2F0-AB7E-68B2-B73F-71BA2D81B099}"/>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2A05F96C-DDF6-6DC7-C49D-0B5451D825CB}"/>
              </a:ext>
            </a:extLst>
          </p:cNvPr>
          <p:cNvSpPr txBox="1"/>
          <p:nvPr/>
        </p:nvSpPr>
        <p:spPr>
          <a:xfrm>
            <a:off x="446692" y="1198426"/>
            <a:ext cx="11406686" cy="2800767"/>
          </a:xfrm>
          <a:prstGeom prst="rect">
            <a:avLst/>
          </a:prstGeom>
          <a:noFill/>
        </p:spPr>
        <p:txBody>
          <a:bodyPr wrap="square">
            <a:spAutoFit/>
          </a:bodyPr>
          <a:lstStyle/>
          <a:p>
            <a:pPr algn="just" rtl="0" fontAlgn="base"/>
            <a:endParaRPr lang="tr-TR" sz="1600" dirty="0">
              <a:solidFill>
                <a:schemeClr val="accent1"/>
              </a:solidFill>
              <a:latin typeface="Raleway "/>
            </a:endParaRPr>
          </a:p>
          <a:p>
            <a:pPr algn="just" rtl="0" fontAlgn="base"/>
            <a:r>
              <a:rPr lang="en-US" sz="1600" b="1" i="0" dirty="0">
                <a:solidFill>
                  <a:schemeClr val="accent1"/>
                </a:solidFill>
                <a:effectLst/>
                <a:latin typeface="Raleway "/>
              </a:rPr>
              <a:t>Analisi della percezione del consumatore (campagna) passo dopo passo con </a:t>
            </a:r>
            <a:r>
              <a:rPr lang="en-US" sz="1600" b="1" i="0" dirty="0" err="1">
                <a:solidFill>
                  <a:schemeClr val="accent1"/>
                </a:solidFill>
                <a:effectLst/>
                <a:latin typeface="Raleway "/>
              </a:rPr>
              <a:t>MaxQDA</a:t>
            </a:r>
            <a:endParaRPr lang="tr-TR" sz="1600" b="1" i="0" dirty="0">
              <a:solidFill>
                <a:schemeClr val="accent1"/>
              </a:solidFill>
              <a:effectLst/>
              <a:latin typeface="Raleway "/>
            </a:endParaRPr>
          </a:p>
          <a:p>
            <a:pPr algn="just" rtl="0" fontAlgn="base"/>
            <a:endParaRPr lang="tr-TR" sz="1600" b="1" dirty="0">
              <a:solidFill>
                <a:srgbClr val="000000"/>
              </a:solidFill>
              <a:latin typeface="Raleway "/>
            </a:endParaRPr>
          </a:p>
          <a:p>
            <a:pPr algn="just" rtl="0" fontAlgn="base"/>
            <a:r>
              <a:rPr lang="en-US" sz="1600" i="0" dirty="0" err="1">
                <a:solidFill>
                  <a:srgbClr val="000000"/>
                </a:solidFill>
                <a:effectLst/>
                <a:latin typeface="Raleway "/>
              </a:rPr>
              <a:t>MaxQDA </a:t>
            </a:r>
            <a:r>
              <a:rPr lang="en-US" sz="1600" i="0" dirty="0">
                <a:solidFill>
                  <a:srgbClr val="000000"/>
                </a:solidFill>
                <a:effectLst/>
                <a:latin typeface="Raleway "/>
              </a:rPr>
              <a:t>è un software di ricerca utilizzato per i metodi di ricerca qualitativa. È uno strumento molto utilizzato per </a:t>
            </a:r>
            <a:r>
              <a:rPr lang="en-US" sz="1600" i="0" dirty="0" err="1">
                <a:solidFill>
                  <a:srgbClr val="000000"/>
                </a:solidFill>
                <a:effectLst/>
                <a:latin typeface="Raleway "/>
              </a:rPr>
              <a:t>analizzare </a:t>
            </a:r>
            <a:r>
              <a:rPr lang="en-US" sz="1600" i="0" dirty="0">
                <a:solidFill>
                  <a:srgbClr val="000000"/>
                </a:solidFill>
                <a:effectLst/>
                <a:latin typeface="Raleway "/>
              </a:rPr>
              <a:t>dialoghi e fotografie/visivi ottenuti con la ricerca sul campo, come interviste in profondità, incontri di focus group, ricerche etnografiche. Inoltre, </a:t>
            </a:r>
            <a:r>
              <a:rPr lang="en-US" sz="1600" i="0" dirty="0" err="1">
                <a:solidFill>
                  <a:srgbClr val="000000"/>
                </a:solidFill>
                <a:effectLst/>
                <a:latin typeface="Raleway "/>
              </a:rPr>
              <a:t>MaxQDA </a:t>
            </a:r>
            <a:r>
              <a:rPr lang="en-US" sz="1600" i="0" dirty="0">
                <a:solidFill>
                  <a:srgbClr val="000000"/>
                </a:solidFill>
                <a:effectLst/>
                <a:latin typeface="Raleway "/>
              </a:rPr>
              <a:t>è uno strumento veloce, pratico e molto semplice per fornire approfondimenti sui consumatori attraverso i social media grazie al suo plugin per l'analisi dei social media. In questa sezione, </a:t>
            </a:r>
            <a:r>
              <a:rPr lang="en-US" sz="1600" i="0" dirty="0" err="1">
                <a:solidFill>
                  <a:srgbClr val="000000"/>
                </a:solidFill>
                <a:effectLst/>
                <a:latin typeface="Raleway "/>
              </a:rPr>
              <a:t>analizzeremo </a:t>
            </a:r>
            <a:r>
              <a:rPr lang="en-US" sz="1600" i="0" dirty="0">
                <a:solidFill>
                  <a:srgbClr val="000000"/>
                </a:solidFill>
                <a:effectLst/>
                <a:latin typeface="Raleway "/>
              </a:rPr>
              <a:t>l'impatto della campagna preparata dal marchio X sul consumatore utilizzando #hashtage con </a:t>
            </a:r>
            <a:r>
              <a:rPr lang="en-US" sz="1600" i="0" dirty="0" err="1">
                <a:solidFill>
                  <a:srgbClr val="000000"/>
                </a:solidFill>
                <a:effectLst/>
                <a:latin typeface="Raleway "/>
              </a:rPr>
              <a:t>MaxQDA</a:t>
            </a:r>
            <a:r>
              <a:rPr lang="en-US" sz="1600" i="0" dirty="0">
                <a:solidFill>
                  <a:srgbClr val="000000"/>
                </a:solidFill>
                <a:effectLst/>
                <a:latin typeface="Raleway "/>
              </a:rPr>
              <a:t>. </a:t>
            </a:r>
            <a:endParaRPr lang="tr-TR" sz="1600" i="0" dirty="0">
              <a:solidFill>
                <a:srgbClr val="000000"/>
              </a:solidFill>
              <a:effectLst/>
              <a:latin typeface="Raleway "/>
            </a:endParaRPr>
          </a:p>
          <a:p>
            <a:pPr algn="just" rtl="0" fontAlgn="base"/>
            <a:endParaRPr lang="en-US" sz="1600" i="0" dirty="0">
              <a:solidFill>
                <a:srgbClr val="000000"/>
              </a:solidFill>
              <a:effectLst/>
              <a:latin typeface="Raleway "/>
            </a:endParaRPr>
          </a:p>
          <a:p>
            <a:pPr algn="just" rtl="0" fontAlgn="base"/>
            <a:r>
              <a:rPr lang="en-US" sz="1600" i="0" dirty="0">
                <a:solidFill>
                  <a:srgbClr val="000000"/>
                </a:solidFill>
                <a:effectLst/>
                <a:latin typeface="Raleway "/>
              </a:rPr>
              <a:t>Le operazioni eseguite nell'analisi delle campagne possono essere adattate e utilizzate per scopi diversi, come l'opinione su prodotti e servizi, l'analisi dei concorrenti, ad esempio "cosa si dice dei marchi concorrenti sui social media?</a:t>
            </a:r>
          </a:p>
        </p:txBody>
      </p:sp>
      <p:sp>
        <p:nvSpPr>
          <p:cNvPr id="5" name="TextBox 4">
            <a:extLst>
              <a:ext uri="{FF2B5EF4-FFF2-40B4-BE49-F238E27FC236}">
                <a16:creationId xmlns:a16="http://schemas.microsoft.com/office/drawing/2014/main" id="{BDFF7D00-FEE4-5745-6BA5-750401559E7D}"/>
              </a:ext>
            </a:extLst>
          </p:cNvPr>
          <p:cNvSpPr txBox="1"/>
          <p:nvPr/>
        </p:nvSpPr>
        <p:spPr>
          <a:xfrm>
            <a:off x="7974966" y="6245847"/>
            <a:ext cx="3878412" cy="553998"/>
          </a:xfrm>
          <a:prstGeom prst="rect">
            <a:avLst/>
          </a:prstGeom>
          <a:noFill/>
        </p:spPr>
        <p:txBody>
          <a:bodyPr wrap="square" rtlCol="0">
            <a:spAutoFit/>
          </a:bodyPr>
          <a:lstStyle/>
          <a:p>
            <a:r>
              <a:rPr lang="en-US" sz="1000" dirty="0">
                <a:solidFill>
                  <a:schemeClr val="accent1"/>
                </a:solidFill>
              </a:rPr>
              <a:t>Fonte: Sessione di ricerca: Indagine sui fattori che influenzano l'attenzione del pubblico nella pubblicità del Ramadan con MAXQDA Canale Ufficiale</a:t>
            </a:r>
          </a:p>
        </p:txBody>
      </p:sp>
      <p:sp>
        <p:nvSpPr>
          <p:cNvPr id="3" name="CasellaDiTesto 1">
            <a:extLst>
              <a:ext uri="{FF2B5EF4-FFF2-40B4-BE49-F238E27FC236}">
                <a16:creationId xmlns:a16="http://schemas.microsoft.com/office/drawing/2014/main" id="{717FD411-5AA7-3C66-E6FE-2BB7A6F1ED57}"/>
              </a:ext>
            </a:extLst>
          </p:cNvPr>
          <p:cNvSpPr txBox="1"/>
          <p:nvPr/>
        </p:nvSpPr>
        <p:spPr>
          <a:xfrm>
            <a:off x="446692" y="212043"/>
            <a:ext cx="10610461" cy="785215"/>
          </a:xfrm>
          <a:prstGeom prst="rect">
            <a:avLst/>
          </a:prstGeom>
          <a:noFill/>
        </p:spPr>
        <p:txBody>
          <a:bodyPr wrap="square" lIns="91440" tIns="45720" rIns="91440" bIns="45720" rtlCol="0" anchor="t">
            <a:spAutoFit/>
          </a:bodyPr>
          <a:lstStyle/>
          <a:p>
            <a:pPr>
              <a:lnSpc>
                <a:spcPct val="150000"/>
              </a:lnSpc>
            </a:pPr>
            <a:r>
              <a:rPr lang="en-US" sz="3400" b="1" dirty="0">
                <a:solidFill>
                  <a:schemeClr val="accent3">
                    <a:lumMod val="76000"/>
                  </a:schemeClr>
                </a:solidFill>
              </a:rPr>
              <a:t>Strumenti di marketing - 3/3</a:t>
            </a:r>
          </a:p>
        </p:txBody>
      </p:sp>
      <p:sp>
        <p:nvSpPr>
          <p:cNvPr id="8" name="Rettangolo con angoli arrotondati 12">
            <a:extLst>
              <a:ext uri="{FF2B5EF4-FFF2-40B4-BE49-F238E27FC236}">
                <a16:creationId xmlns:a16="http://schemas.microsoft.com/office/drawing/2014/main" id="{F1FD245E-E02E-B1D6-16AD-6282DCCE9379}"/>
              </a:ext>
            </a:extLst>
          </p:cNvPr>
          <p:cNvSpPr/>
          <p:nvPr/>
        </p:nvSpPr>
        <p:spPr>
          <a:xfrm>
            <a:off x="4013159" y="4871141"/>
            <a:ext cx="3385888" cy="1374706"/>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en-US" sz="1200" dirty="0">
                <a:solidFill>
                  <a:schemeClr val="accent1"/>
                </a:solidFill>
              </a:rPr>
              <a:t>In questo studio capirete in modo più approfondito l'attenzione del pubblico verso le pubblicità durante il Ramadan, combinando interviste qualitative e dati quantitativi di eye-tracking con l'utilizzo di </a:t>
            </a:r>
            <a:r>
              <a:rPr lang="en-US" sz="1200" dirty="0" err="1">
                <a:solidFill>
                  <a:schemeClr val="accent1"/>
                </a:solidFill>
              </a:rPr>
              <a:t>MaxQDA</a:t>
            </a:r>
            <a:r>
              <a:rPr lang="en-US" sz="1200" dirty="0">
                <a:solidFill>
                  <a:schemeClr val="accent1"/>
                </a:solidFill>
              </a:rPr>
              <a:t>.</a:t>
            </a:r>
            <a:endParaRPr lang="tr-TR" sz="1200" dirty="0"/>
          </a:p>
        </p:txBody>
      </p:sp>
      <p:sp>
        <p:nvSpPr>
          <p:cNvPr id="9" name="Freccia in giù 2">
            <a:extLst>
              <a:ext uri="{FF2B5EF4-FFF2-40B4-BE49-F238E27FC236}">
                <a16:creationId xmlns:a16="http://schemas.microsoft.com/office/drawing/2014/main" id="{C06CCC76-DB37-F643-D25C-16E2A3F22247}"/>
              </a:ext>
            </a:extLst>
          </p:cNvPr>
          <p:cNvSpPr/>
          <p:nvPr/>
        </p:nvSpPr>
        <p:spPr>
          <a:xfrm rot="16200000">
            <a:off x="7563147" y="5378770"/>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pic>
        <p:nvPicPr>
          <p:cNvPr id="6" name="Çevrimiçi Medya 5" title="Research Session: Investigating Factors Influencing Audience Attention in Ramadan Advertising">
            <a:hlinkClick r:id="" action="ppaction://media"/>
            <a:extLst>
              <a:ext uri="{FF2B5EF4-FFF2-40B4-BE49-F238E27FC236}">
                <a16:creationId xmlns:a16="http://schemas.microsoft.com/office/drawing/2014/main" id="{C351FDA6-2820-C5C1-7302-BD651B5BB582}"/>
              </a:ext>
            </a:extLst>
          </p:cNvPr>
          <p:cNvPicPr>
            <a:picLocks noRot="1" noChangeAspect="1"/>
          </p:cNvPicPr>
          <p:nvPr>
            <a:videoFile r:link="rId1"/>
          </p:nvPr>
        </p:nvPicPr>
        <p:blipFill>
          <a:blip r:embed="rId4"/>
          <a:stretch>
            <a:fillRect/>
          </a:stretch>
        </p:blipFill>
        <p:spPr>
          <a:xfrm>
            <a:off x="8081041" y="4292600"/>
            <a:ext cx="3299335" cy="1862667"/>
          </a:xfrm>
          <a:prstGeom prst="rect">
            <a:avLst/>
          </a:prstGeom>
        </p:spPr>
      </p:pic>
    </p:spTree>
    <p:extLst>
      <p:ext uri="{BB962C8B-B14F-4D97-AF65-F5344CB8AC3E}">
        <p14:creationId xmlns:p14="http://schemas.microsoft.com/office/powerpoint/2010/main" val="1640400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21F8E3-6490-CCE0-702E-12652D8D8455}"/>
            </a:ext>
          </a:extLst>
        </p:cNvPr>
        <p:cNvGrpSpPr/>
        <p:nvPr/>
      </p:nvGrpSpPr>
      <p:grpSpPr>
        <a:xfrm>
          <a:off x="0" y="0"/>
          <a:ext cx="0" cy="0"/>
          <a:chOff x="0" y="0"/>
          <a:chExt cx="0" cy="0"/>
        </a:xfrm>
      </p:grpSpPr>
      <p:sp>
        <p:nvSpPr>
          <p:cNvPr id="4" name="CasellaDiTesto 2">
            <a:extLst>
              <a:ext uri="{FF2B5EF4-FFF2-40B4-BE49-F238E27FC236}">
                <a16:creationId xmlns:a16="http://schemas.microsoft.com/office/drawing/2014/main" id="{EEA42171-5884-FE06-C203-C460957BC41C}"/>
              </a:ext>
            </a:extLst>
          </p:cNvPr>
          <p:cNvSpPr txBox="1"/>
          <p:nvPr/>
        </p:nvSpPr>
        <p:spPr>
          <a:xfrm>
            <a:off x="290641" y="407949"/>
            <a:ext cx="10590719" cy="61555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400" b="1" dirty="0">
                <a:solidFill>
                  <a:srgbClr val="0E9094"/>
                </a:solidFill>
                <a:cs typeface="Segoe UI"/>
              </a:rPr>
              <a:t>Strumento di intelligenza artificiale per applicazioni pratiche: </a:t>
            </a:r>
            <a:r>
              <a:rPr lang="tr-TR" sz="3400" b="1" dirty="0">
                <a:solidFill>
                  <a:srgbClr val="0E9094"/>
                </a:solidFill>
                <a:latin typeface="RALEWAY BOLD"/>
                <a:cs typeface="Segoe UI"/>
              </a:rPr>
              <a:t>COPYSMITH</a:t>
            </a:r>
            <a:endParaRPr lang="it-IT" sz="3400" b="1" dirty="0">
              <a:latin typeface="RALEWAY BOLD"/>
            </a:endParaRPr>
          </a:p>
        </p:txBody>
      </p:sp>
      <p:sp>
        <p:nvSpPr>
          <p:cNvPr id="5" name="Rettangolo con angoli arrotondati 12">
            <a:extLst>
              <a:ext uri="{FF2B5EF4-FFF2-40B4-BE49-F238E27FC236}">
                <a16:creationId xmlns:a16="http://schemas.microsoft.com/office/drawing/2014/main" id="{CD5402C1-345B-13CA-A035-29BE8534201E}"/>
              </a:ext>
            </a:extLst>
          </p:cNvPr>
          <p:cNvSpPr/>
          <p:nvPr/>
        </p:nvSpPr>
        <p:spPr>
          <a:xfrm>
            <a:off x="8261723" y="4302158"/>
            <a:ext cx="3385888" cy="103667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tr-TR" sz="1200" b="0" i="0" dirty="0">
              <a:solidFill>
                <a:srgbClr val="131313"/>
              </a:solidFill>
              <a:effectLst/>
            </a:endParaRPr>
          </a:p>
          <a:p>
            <a:r>
              <a:rPr lang="en-US" sz="1200" i="0" dirty="0">
                <a:solidFill>
                  <a:srgbClr val="0F0F0F"/>
                </a:solidFill>
                <a:effectLst/>
              </a:rPr>
              <a:t>In questo video, imparerete le basi della creazione di contenuti accattivanti e otterrete alcuni consigli su come risolvere i problemi quando l'IA non colpisce nel segno.</a:t>
            </a:r>
            <a:br>
              <a:rPr lang="en-US" sz="1200" dirty="0"/>
            </a:br>
            <a:endParaRPr lang="tr-TR" sz="1200" dirty="0"/>
          </a:p>
        </p:txBody>
      </p:sp>
      <p:sp>
        <p:nvSpPr>
          <p:cNvPr id="6" name="Freccia in giù 2">
            <a:extLst>
              <a:ext uri="{FF2B5EF4-FFF2-40B4-BE49-F238E27FC236}">
                <a16:creationId xmlns:a16="http://schemas.microsoft.com/office/drawing/2014/main" id="{8DAC4FC1-5A52-8181-257C-5ED6B2E99C84}"/>
              </a:ext>
            </a:extLst>
          </p:cNvPr>
          <p:cNvSpPr/>
          <p:nvPr/>
        </p:nvSpPr>
        <p:spPr>
          <a:xfrm rot="10800000">
            <a:off x="9811884" y="3904387"/>
            <a:ext cx="285566" cy="359447"/>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p>
        </p:txBody>
      </p:sp>
      <p:sp>
        <p:nvSpPr>
          <p:cNvPr id="10" name="Metin kutusu 9">
            <a:extLst>
              <a:ext uri="{FF2B5EF4-FFF2-40B4-BE49-F238E27FC236}">
                <a16:creationId xmlns:a16="http://schemas.microsoft.com/office/drawing/2014/main" id="{2BFDF8EF-9A8B-9618-0A0F-FB978E406434}"/>
              </a:ext>
            </a:extLst>
          </p:cNvPr>
          <p:cNvSpPr txBox="1"/>
          <p:nvPr/>
        </p:nvSpPr>
        <p:spPr>
          <a:xfrm>
            <a:off x="290642" y="1555801"/>
            <a:ext cx="7664109" cy="1077218"/>
          </a:xfrm>
          <a:prstGeom prst="rect">
            <a:avLst/>
          </a:prstGeom>
          <a:noFill/>
        </p:spPr>
        <p:txBody>
          <a:bodyPr wrap="square">
            <a:spAutoFit/>
          </a:bodyPr>
          <a:lstStyle/>
          <a:p>
            <a:pPr algn="just">
              <a:buNone/>
            </a:pPr>
            <a:r>
              <a:rPr lang="en-US" sz="1600" dirty="0" err="1">
                <a:solidFill>
                  <a:schemeClr val="accent1"/>
                </a:solidFill>
                <a:ea typeface="+mn-lt"/>
                <a:cs typeface="+mn-lt"/>
                <a:hlinkClick r:id="rId3"/>
              </a:rPr>
              <a:t>Copysmith </a:t>
            </a:r>
            <a:r>
              <a:rPr lang="en-US" sz="1600" b="0" dirty="0">
                <a:solidFill>
                  <a:schemeClr val="accent1"/>
                </a:solidFill>
                <a:ea typeface="+mn-lt"/>
                <a:cs typeface="+mn-lt"/>
              </a:rPr>
              <a:t>è una piattaforma alimentata dall'intelligenza artificiale che aiuta i team di contenuti a creare rapidamente contenuti di alta qualità su vari canali. Automatizza molti aspetti della creazione e dell'ottimizzazione dei contenuti, garantendo efficienza e coerenza del marchio.</a:t>
            </a:r>
            <a:endParaRPr lang="en-US" sz="1600" dirty="0">
              <a:solidFill>
                <a:schemeClr val="accent1"/>
              </a:solidFill>
            </a:endParaRPr>
          </a:p>
          <a:p>
            <a:pPr>
              <a:buNone/>
            </a:pPr>
            <a:endParaRPr lang="tr-TR" sz="1600" b="0" dirty="0">
              <a:solidFill>
                <a:schemeClr val="accent1"/>
              </a:solidFill>
              <a:ea typeface="+mn-lt"/>
              <a:cs typeface="+mn-lt"/>
            </a:endParaRPr>
          </a:p>
        </p:txBody>
      </p:sp>
      <p:sp>
        <p:nvSpPr>
          <p:cNvPr id="12" name="Metin kutusu 11">
            <a:extLst>
              <a:ext uri="{FF2B5EF4-FFF2-40B4-BE49-F238E27FC236}">
                <a16:creationId xmlns:a16="http://schemas.microsoft.com/office/drawing/2014/main" id="{745C3B49-8775-7614-DB65-48094E0F6F59}"/>
              </a:ext>
            </a:extLst>
          </p:cNvPr>
          <p:cNvSpPr txBox="1"/>
          <p:nvPr/>
        </p:nvSpPr>
        <p:spPr>
          <a:xfrm>
            <a:off x="184490" y="2600740"/>
            <a:ext cx="7511458" cy="2800767"/>
          </a:xfrm>
          <a:prstGeom prst="rect">
            <a:avLst/>
          </a:prstGeom>
          <a:noFill/>
        </p:spPr>
        <p:txBody>
          <a:bodyPr wrap="square">
            <a:spAutoFit/>
          </a:bodyPr>
          <a:lstStyle/>
          <a:p>
            <a:pPr marL="285750" indent="-285750" algn="just">
              <a:buFont typeface="Wingdings" panose="05000000000000000000" pitchFamily="2" charset="2"/>
              <a:buChar char="ü"/>
            </a:pPr>
            <a:r>
              <a:rPr lang="en-US" sz="1600" b="1" dirty="0">
                <a:solidFill>
                  <a:schemeClr val="accent1"/>
                </a:solidFill>
                <a:ea typeface="+mn-lt"/>
                <a:cs typeface="+mn-lt"/>
              </a:rPr>
              <a:t>Aumentare l'efficienza: </a:t>
            </a:r>
            <a:r>
              <a:rPr lang="en-US" sz="1600" b="0" dirty="0">
                <a:solidFill>
                  <a:schemeClr val="accent1"/>
                </a:solidFill>
                <a:ea typeface="+mn-lt"/>
                <a:cs typeface="+mn-lt"/>
              </a:rPr>
              <a:t>Lasciate che l'intelligenza artificiale generi bozze di contenuti, risparmiando tempo per attività più creative.</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Garantire la coerenza del marchio: </a:t>
            </a:r>
            <a:r>
              <a:rPr lang="en-US" sz="1600" b="0" dirty="0">
                <a:solidFill>
                  <a:schemeClr val="accent1"/>
                </a:solidFill>
                <a:ea typeface="+mn-lt"/>
                <a:cs typeface="+mn-lt"/>
              </a:rPr>
              <a:t>Personalizzate gli output per adattarli alla voce del vostro marchio.</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Ottimizzazione SEO: </a:t>
            </a:r>
            <a:r>
              <a:rPr lang="en-US" sz="1600" b="0" dirty="0">
                <a:solidFill>
                  <a:schemeClr val="accent1"/>
                </a:solidFill>
                <a:ea typeface="+mn-lt"/>
                <a:cs typeface="+mn-lt"/>
              </a:rPr>
              <a:t>Utilizzate le funzioni SEO integrate per migliorare le classifiche di ricerca e il coinvolgimento.</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Riproporre i contenuti:</a:t>
            </a:r>
            <a:r>
              <a:rPr lang="en-US" sz="1600" b="0" dirty="0">
                <a:solidFill>
                  <a:schemeClr val="accent1"/>
                </a:solidFill>
                <a:ea typeface="+mn-lt"/>
                <a:cs typeface="+mn-lt"/>
              </a:rPr>
              <a:t> Adattare rapidamente i contenuti esistenti a diversi formati.</a:t>
            </a:r>
            <a:endParaRPr lang="en-US" sz="1600" dirty="0">
              <a:solidFill>
                <a:schemeClr val="accent1"/>
              </a:solidFill>
            </a:endParaRPr>
          </a:p>
          <a:p>
            <a:pPr marL="285750" indent="-285750" algn="just">
              <a:buFont typeface="Wingdings" panose="05000000000000000000" pitchFamily="2" charset="2"/>
              <a:buChar char="ü"/>
            </a:pPr>
            <a:r>
              <a:rPr lang="en-US" sz="1600" b="1" dirty="0">
                <a:solidFill>
                  <a:schemeClr val="accent1"/>
                </a:solidFill>
                <a:ea typeface="+mn-lt"/>
                <a:cs typeface="+mn-lt"/>
              </a:rPr>
              <a:t>Scintilla di creatività: </a:t>
            </a:r>
            <a:r>
              <a:rPr lang="en-US" sz="1600" b="0" dirty="0">
                <a:solidFill>
                  <a:schemeClr val="accent1"/>
                </a:solidFill>
                <a:ea typeface="+mn-lt"/>
                <a:cs typeface="+mn-lt"/>
              </a:rPr>
              <a:t>Utilizzate questi strumenti per trovare nuove idee, titoli e spunti creativi.</a:t>
            </a:r>
            <a:endParaRPr lang="en-US" sz="1600" dirty="0">
              <a:solidFill>
                <a:schemeClr val="accent1"/>
              </a:solidFill>
            </a:endParaRPr>
          </a:p>
          <a:p>
            <a:pPr marL="285750" indent="-285750" algn="just">
              <a:buFont typeface="Wingdings" panose="05000000000000000000" pitchFamily="2" charset="2"/>
              <a:buChar char="ü"/>
            </a:pPr>
            <a:r>
              <a:rPr lang="en-US" sz="1600" b="0" dirty="0">
                <a:solidFill>
                  <a:schemeClr val="accent1"/>
                </a:solidFill>
                <a:ea typeface="+mn-lt"/>
                <a:cs typeface="+mn-lt"/>
              </a:rPr>
              <a:t>Queste piattaforme semplificano i flussi di lavoro e migliorano la produttività, aiutandovi a creare contenuti in modo più rapido ed efficace.</a:t>
            </a:r>
            <a:endParaRPr lang="en-US" sz="1600" dirty="0">
              <a:solidFill>
                <a:schemeClr val="accent1"/>
              </a:solidFill>
            </a:endParaRPr>
          </a:p>
        </p:txBody>
      </p:sp>
      <p:sp>
        <p:nvSpPr>
          <p:cNvPr id="3" name="TextBox 2">
            <a:extLst>
              <a:ext uri="{FF2B5EF4-FFF2-40B4-BE49-F238E27FC236}">
                <a16:creationId xmlns:a16="http://schemas.microsoft.com/office/drawing/2014/main" id="{C95E2BCE-676E-4C34-85C3-8D889D800B6F}"/>
              </a:ext>
            </a:extLst>
          </p:cNvPr>
          <p:cNvSpPr txBox="1"/>
          <p:nvPr/>
        </p:nvSpPr>
        <p:spPr>
          <a:xfrm>
            <a:off x="8213554" y="3407003"/>
            <a:ext cx="3385888" cy="677108"/>
          </a:xfrm>
          <a:prstGeom prst="rect">
            <a:avLst/>
          </a:prstGeom>
          <a:noFill/>
        </p:spPr>
        <p:txBody>
          <a:bodyPr wrap="square" rtlCol="0">
            <a:spAutoFit/>
          </a:bodyPr>
          <a:lstStyle/>
          <a:p>
            <a:r>
              <a:rPr lang="en-US" sz="1000" dirty="0">
                <a:solidFill>
                  <a:schemeClr val="accent1"/>
                </a:solidFill>
              </a:rPr>
              <a:t>Fonte: </a:t>
            </a:r>
            <a:r>
              <a:rPr kumimoji="0" lang="en-SI" altLang="en-SI" sz="1000" i="0" u="none" strike="noStrike" cap="none" normalizeH="0" baseline="0" dirty="0" err="1">
                <a:ln>
                  <a:noFill/>
                </a:ln>
                <a:solidFill>
                  <a:schemeClr val="accent1"/>
                </a:solidFill>
                <a:effectLst/>
              </a:rPr>
              <a:t>Copysmith </a:t>
            </a:r>
            <a:r>
              <a:rPr kumimoji="0" lang="en-SI" altLang="en-SI" sz="1000" i="0" u="none" strike="noStrike" cap="none" normalizeH="0" baseline="0" dirty="0">
                <a:ln>
                  <a:noFill/>
                </a:ln>
                <a:solidFill>
                  <a:schemeClr val="accent1"/>
                </a:solidFill>
                <a:effectLst/>
              </a:rPr>
              <a:t>Onboarding: Fondamenti di creazione di contenuti </a:t>
            </a:r>
            <a:r>
              <a:rPr kumimoji="0" lang="en-US" altLang="en-SI" sz="1000" i="0" u="none" strike="noStrike" cap="none" normalizeH="0" baseline="0" dirty="0">
                <a:ln>
                  <a:noFill/>
                </a:ln>
                <a:solidFill>
                  <a:schemeClr val="accent1"/>
                </a:solidFill>
                <a:effectLst/>
              </a:rPr>
              <a:t>di </a:t>
            </a:r>
            <a:r>
              <a:rPr kumimoji="0" lang="en-US" altLang="en-SI" sz="1000" i="0" u="none" strike="noStrike" cap="none" normalizeH="0" baseline="0" dirty="0" err="1">
                <a:ln>
                  <a:noFill/>
                </a:ln>
                <a:solidFill>
                  <a:schemeClr val="accent1"/>
                </a:solidFill>
                <a:effectLst/>
              </a:rPr>
              <a:t>Copysmith </a:t>
            </a:r>
            <a:r>
              <a:rPr kumimoji="0" lang="en-US" altLang="en-SI" sz="1000" i="0" u="none" strike="noStrike" cap="none" normalizeH="0" baseline="0" dirty="0">
                <a:ln>
                  <a:noFill/>
                </a:ln>
                <a:solidFill>
                  <a:schemeClr val="accent1"/>
                </a:solidFill>
                <a:effectLst/>
              </a:rPr>
              <a:t>AI</a:t>
            </a:r>
            <a:endParaRPr kumimoji="0" lang="en-SI" altLang="en-SI" sz="1000" i="0" u="none" strike="noStrike" cap="none" normalizeH="0" baseline="0" dirty="0">
              <a:ln>
                <a:noFill/>
              </a:ln>
              <a:solidFill>
                <a:schemeClr val="accent1"/>
              </a:solidFill>
              <a:effectLst/>
            </a:endParaRPr>
          </a:p>
          <a:p>
            <a:r>
              <a:rPr lang="en-US" dirty="0"/>
              <a:t> </a:t>
            </a:r>
            <a:endParaRPr lang="en-SI" dirty="0"/>
          </a:p>
        </p:txBody>
      </p:sp>
      <p:pic>
        <p:nvPicPr>
          <p:cNvPr id="7" name="Çevrimiçi Medya 6" title="Copysmith Onboarding: Content Creation Basics">
            <a:hlinkClick r:id="" action="ppaction://media"/>
            <a:extLst>
              <a:ext uri="{FF2B5EF4-FFF2-40B4-BE49-F238E27FC236}">
                <a16:creationId xmlns:a16="http://schemas.microsoft.com/office/drawing/2014/main" id="{89684C69-19D6-D525-5506-06BDE77093C5}"/>
              </a:ext>
            </a:extLst>
          </p:cNvPr>
          <p:cNvPicPr>
            <a:picLocks noRot="1" noChangeAspect="1"/>
          </p:cNvPicPr>
          <p:nvPr>
            <a:videoFile r:link="rId1"/>
          </p:nvPr>
        </p:nvPicPr>
        <p:blipFill>
          <a:blip r:embed="rId4"/>
          <a:stretch>
            <a:fillRect/>
          </a:stretch>
        </p:blipFill>
        <p:spPr>
          <a:xfrm>
            <a:off x="8189213" y="1372706"/>
            <a:ext cx="3410229" cy="1925273"/>
          </a:xfrm>
          <a:prstGeom prst="rect">
            <a:avLst/>
          </a:prstGeom>
        </p:spPr>
      </p:pic>
    </p:spTree>
    <p:extLst>
      <p:ext uri="{BB962C8B-B14F-4D97-AF65-F5344CB8AC3E}">
        <p14:creationId xmlns:p14="http://schemas.microsoft.com/office/powerpoint/2010/main" val="1040770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Autofit/>
          </a:bodyPr>
          <a:lstStyle/>
          <a:p>
            <a:r>
              <a:rPr lang="en-US" sz="2800" dirty="0"/>
              <a:t>FONTI UTILIZZATE PER CREARE QUESTA UNITÀ</a:t>
            </a:r>
            <a:br>
              <a:rPr lang="en-US" sz="2800" dirty="0"/>
            </a:br>
            <a:endParaRPr lang="it-IT" sz="2800" dirty="0"/>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851667" y="1184989"/>
            <a:ext cx="9054173" cy="596341"/>
          </a:xfrm>
        </p:spPr>
        <p:txBody>
          <a:bodyPr vert="horz" lIns="91440" tIns="45720" rIns="91440" bIns="45720" rtlCol="0" anchor="t">
            <a:normAutofit fontScale="25000" lnSpcReduction="20000"/>
          </a:bodyPr>
          <a:lstStyle/>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rgbClr val="1D1D1B"/>
                </a:solidFill>
              </a:rPr>
              <a:t>El </a:t>
            </a:r>
            <a:r>
              <a:rPr lang="en-US" sz="6400" b="0" dirty="0" err="1">
                <a:solidFill>
                  <a:srgbClr val="1D1D1B"/>
                </a:solidFill>
              </a:rPr>
              <a:t>Bassiti</a:t>
            </a:r>
            <a:r>
              <a:rPr lang="en-US" sz="6400" b="0" dirty="0">
                <a:solidFill>
                  <a:srgbClr val="1D1D1B"/>
                </a:solidFill>
              </a:rPr>
              <a:t>, L., &amp; </a:t>
            </a:r>
            <a:r>
              <a:rPr lang="en-US" sz="6400" b="0" dirty="0" err="1">
                <a:solidFill>
                  <a:srgbClr val="1D1D1B"/>
                </a:solidFill>
              </a:rPr>
              <a:t>Ajhoun</a:t>
            </a:r>
            <a:r>
              <a:rPr lang="en-US" sz="6400" b="0" dirty="0">
                <a:solidFill>
                  <a:srgbClr val="1D1D1B"/>
                </a:solidFill>
              </a:rPr>
              <a:t>, R. (2013). Verso un quadro di gestione dell'innovazione: Un modello di ciclo di vita incentrato sulla gestione delle idee. International Journal of Innovation, Management and Technology, 4(6), 551</a:t>
            </a:r>
            <a:r>
              <a:rPr lang="tr-TR" sz="6400" b="0" dirty="0">
                <a:solidFill>
                  <a:srgbClr val="1D1D1B"/>
                </a:solidFill>
              </a:rPr>
              <a:t>. </a:t>
            </a:r>
            <a:endParaRPr lang="it-IT" sz="6400" dirty="0"/>
          </a:p>
          <a:p>
            <a:pPr marL="857250" indent="-857250" algn="just">
              <a:lnSpc>
                <a:spcPct val="120000"/>
              </a:lnSpc>
              <a:spcBef>
                <a:spcPts val="600"/>
              </a:spcBef>
              <a:spcAft>
                <a:spcPts val="600"/>
              </a:spcAft>
              <a:buFont typeface="Courier New" panose="020B0604020202020204" pitchFamily="34" charset="0"/>
              <a:buChar char="o"/>
            </a:pPr>
            <a:r>
              <a:rPr lang="en-US" sz="6400" b="0" dirty="0" err="1">
                <a:solidFill>
                  <a:srgbClr val="1D1D1B"/>
                </a:solidFill>
              </a:rPr>
              <a:t>Westerski</a:t>
            </a:r>
            <a:r>
              <a:rPr lang="en-US" sz="6400" b="0" dirty="0">
                <a:solidFill>
                  <a:srgbClr val="1D1D1B"/>
                </a:solidFill>
              </a:rPr>
              <a:t>, A., Iglesias, C. A., &amp; Nagle, T. (2011). Il percorso dalle idee della comunità all'innovazione </a:t>
            </a:r>
            <a:r>
              <a:rPr lang="en-US" sz="6400" b="0" dirty="0" err="1">
                <a:solidFill>
                  <a:srgbClr val="1D1D1B"/>
                </a:solidFill>
              </a:rPr>
              <a:t>organizzativa</a:t>
            </a:r>
            <a:r>
              <a:rPr lang="en-US" sz="6400" b="0" dirty="0">
                <a:solidFill>
                  <a:srgbClr val="1D1D1B"/>
                </a:solidFill>
              </a:rPr>
              <a:t>: un'indagine sul ciclo di vita dei sistemi di gestione delle idee. International Journal of Web Based Communities, 7(4), 493-506.</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rgbClr val="1D1D1B"/>
                </a:solidFill>
              </a:rPr>
              <a:t>El </a:t>
            </a:r>
            <a:r>
              <a:rPr lang="en-US" sz="6400" b="0" dirty="0" err="1">
                <a:solidFill>
                  <a:srgbClr val="1D1D1B"/>
                </a:solidFill>
              </a:rPr>
              <a:t>Bassiti</a:t>
            </a:r>
            <a:r>
              <a:rPr lang="en-US" sz="6400" b="0" dirty="0">
                <a:solidFill>
                  <a:srgbClr val="1D1D1B"/>
                </a:solidFill>
              </a:rPr>
              <a:t>, L., &amp; </a:t>
            </a:r>
            <a:r>
              <a:rPr lang="en-US" sz="6400" b="0" dirty="0" err="1">
                <a:solidFill>
                  <a:srgbClr val="1D1D1B"/>
                </a:solidFill>
              </a:rPr>
              <a:t>Ajhoun</a:t>
            </a:r>
            <a:r>
              <a:rPr lang="en-US" sz="6400" b="0" dirty="0">
                <a:solidFill>
                  <a:srgbClr val="1D1D1B"/>
                </a:solidFill>
              </a:rPr>
              <a:t>, R. (2013). Verso un quadro di gestione dell'innovazione: Un modello di ciclo di vita incentrato sulla gestione delle idee. International Journal of Innovation, Management and Technology, 4(6), 551.</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err="1">
                <a:solidFill>
                  <a:srgbClr val="1D1D1B"/>
                </a:solidFill>
              </a:rPr>
              <a:t>Damanpour</a:t>
            </a:r>
            <a:r>
              <a:rPr lang="en-US" sz="6400" b="0" dirty="0">
                <a:solidFill>
                  <a:srgbClr val="1D1D1B"/>
                </a:solidFill>
              </a:rPr>
              <a:t>, F. e Aravind, D. (2012). Struttura organizzativa e innovazione rivisitata: Dalla struttura organica a quella ambidestra. In Handbook of organizational creativity (pp. 483-513). Academic Press.</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rgbClr val="1D1D1B"/>
                </a:solidFill>
              </a:rPr>
              <a:t>Trott, P. (2008). Gestione dell'innovazione e sviluppo di nuovi prodotti. Pearson Education.</a:t>
            </a:r>
            <a:endParaRPr lang="tr-TR" sz="6400" b="0" dirty="0">
              <a:solidFill>
                <a:srgbClr val="1D1D1B"/>
              </a:solidFill>
            </a:endParaRPr>
          </a:p>
          <a:p>
            <a:pPr marL="857250" indent="-857250" algn="just">
              <a:lnSpc>
                <a:spcPct val="120000"/>
              </a:lnSpc>
              <a:spcBef>
                <a:spcPts val="600"/>
              </a:spcBef>
              <a:spcAft>
                <a:spcPts val="600"/>
              </a:spcAft>
              <a:buFont typeface="Courier New" panose="020B0604020202020204" pitchFamily="34" charset="0"/>
              <a:buChar char="o"/>
            </a:pPr>
            <a:r>
              <a:rPr lang="en-US" sz="6400" b="0" dirty="0">
                <a:solidFill>
                  <a:srgbClr val="1D1D1B"/>
                </a:solidFill>
              </a:rPr>
              <a:t>https://www.innovamarketinsights.com/trends/european-consumer-trends-generational-differences/</a:t>
            </a:r>
          </a:p>
          <a:p>
            <a:pPr marL="0" indent="0">
              <a:lnSpc>
                <a:spcPct val="150000"/>
              </a:lnSpc>
              <a:buNone/>
            </a:pPr>
            <a:endParaRPr lang="tr-TR" sz="9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buNone/>
            </a:pPr>
            <a:endParaRPr lang="it-IT" sz="96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buNone/>
            </a:pPr>
            <a:endParaRPr kumimoji="0" lang="it-IT" sz="2400" b="0" i="0" u="sng" strike="noStrike" kern="1200" cap="none" spc="0" normalizeH="0" baseline="0" noProof="0" dirty="0">
              <a:ln>
                <a:noFill/>
              </a:ln>
              <a:solidFill>
                <a:srgbClr val="1D1D1B"/>
              </a:solidFill>
              <a:effectLst/>
              <a:uLnTx/>
              <a:uFillTx/>
              <a:latin typeface="Raleway"/>
              <a:ea typeface="+mn-ea"/>
              <a:cs typeface="+mn-cs"/>
            </a:endParaRPr>
          </a:p>
          <a:p>
            <a:pPr marL="0" indent="0">
              <a:lnSpc>
                <a:spcPct val="150000"/>
              </a:lnSpc>
              <a:buNone/>
            </a:pPr>
            <a:endParaRPr lang="it-IT" sz="2100" u="sng" dirty="0">
              <a:solidFill>
                <a:schemeClr val="bg1">
                  <a:lumMod val="75000"/>
                </a:schemeClr>
              </a:solidFill>
              <a:hlinkClick r:id="rId2">
                <a:extLst>
                  <a:ext uri="{A12FA001-AC4F-418D-AE19-62706E023703}">
                    <ahyp:hlinkClr xmlns:ahyp="http://schemas.microsoft.com/office/drawing/2018/hyperlinkcolor" val="tx"/>
                  </a:ext>
                </a:extLst>
              </a:hlinkClick>
            </a:endParaRPr>
          </a:p>
          <a:p>
            <a:pPr marL="0" indent="0">
              <a:lnSpc>
                <a:spcPct val="150000"/>
              </a:lnSpc>
              <a:buNone/>
            </a:pPr>
            <a:r>
              <a:rPr lang="it-IT" sz="1600" b="0" dirty="0">
                <a:solidFill>
                  <a:schemeClr val="accent1"/>
                </a:solidFill>
              </a:rPr>
              <a:t> </a:t>
            </a:r>
          </a:p>
          <a:p>
            <a:pPr marL="285750" indent="-285750">
              <a:lnSpc>
                <a:spcPct val="150000"/>
              </a:lnSpc>
              <a:buFont typeface="Courier New" panose="02070309020205020404" pitchFamily="49" charset="0"/>
              <a:buChar char="o"/>
            </a:pPr>
            <a:endParaRPr lang="it-IT" sz="1600" b="0" dirty="0">
              <a:solidFill>
                <a:schemeClr val="accent1"/>
              </a:solidFill>
            </a:endParaRPr>
          </a:p>
          <a:p>
            <a:pPr marL="285750" indent="-285750">
              <a:lnSpc>
                <a:spcPct val="150000"/>
              </a:lnSpc>
              <a:buFont typeface="Courier New" panose="02070309020205020404" pitchFamily="49" charset="0"/>
              <a:buChar char="o"/>
            </a:pPr>
            <a:endParaRPr lang="it-IT" sz="1600" b="0" dirty="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A8CA2A01-FEBB-2999-71E2-A85F43AAA972}"/>
              </a:ext>
            </a:extLst>
          </p:cNvPr>
          <p:cNvSpPr>
            <a:spLocks noGrp="1"/>
          </p:cNvSpPr>
          <p:nvPr/>
        </p:nvSpPr>
        <p:spPr>
          <a:xfrm>
            <a:off x="718111" y="425407"/>
            <a:ext cx="10058400" cy="85841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800" kern="1200">
                <a:solidFill>
                  <a:schemeClr val="bg2"/>
                </a:solidFill>
                <a:latin typeface="+mj-lt"/>
                <a:ea typeface="+mj-ea"/>
                <a:cs typeface="+mj-cs"/>
              </a:defRPr>
            </a:lvl1pPr>
          </a:lstStyle>
          <a:p>
            <a:r>
              <a:rPr lang="it-IT" sz="3600"/>
              <a:t>DA ESPLORARE </a:t>
            </a:r>
          </a:p>
        </p:txBody>
      </p:sp>
      <p:sp>
        <p:nvSpPr>
          <p:cNvPr id="3" name="Metin kutusu 2">
            <a:extLst>
              <a:ext uri="{FF2B5EF4-FFF2-40B4-BE49-F238E27FC236}">
                <a16:creationId xmlns:a16="http://schemas.microsoft.com/office/drawing/2014/main" id="{C575140B-095A-5F61-6654-D6140B80A37B}"/>
              </a:ext>
            </a:extLst>
          </p:cNvPr>
          <p:cNvSpPr txBox="1"/>
          <p:nvPr/>
        </p:nvSpPr>
        <p:spPr>
          <a:xfrm>
            <a:off x="806381" y="1548675"/>
            <a:ext cx="11060722" cy="4524315"/>
          </a:xfrm>
          <a:prstGeom prst="rect">
            <a:avLst/>
          </a:prstGeom>
          <a:noFill/>
        </p:spPr>
        <p:txBody>
          <a:bodyPr wrap="square">
            <a:spAutoFit/>
          </a:bodyPr>
          <a:lstStyle/>
          <a:p>
            <a:r>
              <a:rPr lang="tr-TR" dirty="0">
                <a:solidFill>
                  <a:schemeClr val="accent1"/>
                </a:solidFill>
                <a:hlinkClick r:id="rId2"/>
              </a:rPr>
              <a:t>https://www.wix.com/blog/marketing-tools</a:t>
            </a:r>
            <a:endParaRPr lang="tr-TR" dirty="0">
              <a:solidFill>
                <a:schemeClr val="accent1"/>
              </a:solidFill>
            </a:endParaRPr>
          </a:p>
          <a:p>
            <a:endParaRPr lang="tr-TR" dirty="0">
              <a:solidFill>
                <a:schemeClr val="accent1"/>
              </a:solidFill>
            </a:endParaRPr>
          </a:p>
          <a:p>
            <a:r>
              <a:rPr lang="tr-TR" dirty="0">
                <a:solidFill>
                  <a:schemeClr val="accent1"/>
                </a:solidFill>
                <a:hlinkClick r:id="rId3"/>
              </a:rPr>
              <a:t>https://www.brandwatch.com/blog/market-research-methods/</a:t>
            </a:r>
            <a:endParaRPr lang="tr-TR" dirty="0">
              <a:solidFill>
                <a:schemeClr val="accent1"/>
              </a:solidFill>
            </a:endParaRPr>
          </a:p>
          <a:p>
            <a:endParaRPr lang="tr-TR" dirty="0">
              <a:solidFill>
                <a:schemeClr val="accent1"/>
              </a:solidFill>
            </a:endParaRPr>
          </a:p>
          <a:p>
            <a:r>
              <a:rPr lang="tr-TR" dirty="0">
                <a:solidFill>
                  <a:schemeClr val="accent1"/>
                </a:solidFill>
                <a:hlinkClick r:id="rId4"/>
              </a:rPr>
              <a:t>https://educons.edu.rs/wp-content/uploads/2020/05/2019A-Concise-Guide-To-Market-Research.pdf</a:t>
            </a:r>
            <a:endParaRPr lang="tr-TR" dirty="0">
              <a:solidFill>
                <a:schemeClr val="accent1"/>
              </a:solidFill>
            </a:endParaRPr>
          </a:p>
          <a:p>
            <a:endParaRPr lang="tr-TR" dirty="0">
              <a:solidFill>
                <a:schemeClr val="accent1"/>
              </a:solidFill>
            </a:endParaRPr>
          </a:p>
          <a:p>
            <a:r>
              <a:rPr lang="tr-TR" dirty="0">
                <a:solidFill>
                  <a:schemeClr val="accent1"/>
                </a:solidFill>
              </a:rPr>
              <a:t>https://uploads-ssl.webflow.com/6172cf205e7dc4a721a0670c/61a09871e4e3803b46f58bd3_Nielsen%20Admosphere%20ABCDE%20classification%20-%20specification%202021.pdf</a:t>
            </a:r>
          </a:p>
          <a:p>
            <a:endParaRPr lang="tr-TR" dirty="0">
              <a:solidFill>
                <a:schemeClr val="accent1"/>
              </a:solidFill>
            </a:endParaRPr>
          </a:p>
          <a:p>
            <a:r>
              <a:rPr lang="tr-TR" dirty="0">
                <a:solidFill>
                  <a:schemeClr val="accent1"/>
                </a:solidFill>
                <a:hlinkClick r:id="rId5"/>
              </a:rPr>
              <a:t>https://www.movingforwardsmallbusiness.com/wp-content/uploads/2021/12/The-Ultimate-List-Of-Market-Research-Tools.pdf</a:t>
            </a:r>
            <a:endParaRPr lang="tr-TR" dirty="0">
              <a:solidFill>
                <a:schemeClr val="accent1"/>
              </a:solidFill>
            </a:endParaRPr>
          </a:p>
          <a:p>
            <a:endParaRPr lang="tr-TR" dirty="0">
              <a:solidFill>
                <a:schemeClr val="accent1"/>
              </a:solidFill>
            </a:endParaRPr>
          </a:p>
          <a:p>
            <a:r>
              <a:rPr lang="tr-TR" dirty="0">
                <a:solidFill>
                  <a:schemeClr val="accent1"/>
                </a:solidFill>
              </a:rPr>
              <a:t> </a:t>
            </a:r>
          </a:p>
          <a:p>
            <a:endParaRPr lang="tr-TR" dirty="0">
              <a:solidFill>
                <a:schemeClr val="accent1"/>
              </a:solidFill>
            </a:endParaRPr>
          </a:p>
        </p:txBody>
      </p:sp>
    </p:spTree>
    <p:extLst>
      <p:ext uri="{BB962C8B-B14F-4D97-AF65-F5344CB8AC3E}">
        <p14:creationId xmlns:p14="http://schemas.microsoft.com/office/powerpoint/2010/main" val="224481209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p:txBody>
          <a:bodyPr/>
          <a:lstStyle/>
          <a:p>
            <a:endParaRPr lang="en-US" dirty="0"/>
          </a:p>
        </p:txBody>
      </p:sp>
    </p:spTree>
    <p:extLst>
      <p:ext uri="{BB962C8B-B14F-4D97-AF65-F5344CB8AC3E}">
        <p14:creationId xmlns:p14="http://schemas.microsoft.com/office/powerpoint/2010/main" val="3616235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177CB-9DE5-E289-EF6F-E4C298085AD8}"/>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85DBD695-B17C-9488-2AC6-3B270D521B35}"/>
              </a:ext>
            </a:extLst>
          </p:cNvPr>
          <p:cNvSpPr txBox="1"/>
          <p:nvPr/>
        </p:nvSpPr>
        <p:spPr>
          <a:xfrm>
            <a:off x="1501987" y="2612633"/>
            <a:ext cx="3730753" cy="3877985"/>
          </a:xfrm>
          <a:prstGeom prst="rect">
            <a:avLst/>
          </a:prstGeom>
          <a:solidFill>
            <a:schemeClr val="bg1">
              <a:lumMod val="60000"/>
              <a:lumOff val="40000"/>
            </a:schemeClr>
          </a:solidFill>
        </p:spPr>
        <p:txBody>
          <a:bodyPr wrap="square">
            <a:spAutoFit/>
          </a:bodyPr>
          <a:lstStyle/>
          <a:p>
            <a:pPr rtl="0" fontAlgn="base">
              <a:spcBef>
                <a:spcPts val="600"/>
              </a:spcBef>
              <a:spcAft>
                <a:spcPts val="600"/>
              </a:spcAft>
            </a:pPr>
            <a:r>
              <a:rPr lang="en-US" sz="1400" b="0" i="0" u="none" strike="noStrike" dirty="0">
                <a:solidFill>
                  <a:srgbClr val="000000"/>
                </a:solidFill>
                <a:effectLst/>
                <a:latin typeface="Raleway "/>
              </a:rPr>
              <a:t>Le parole chiave utilizzate per spiegare i concetti associati sono riassunte nelle tabelle successive</a:t>
            </a:r>
            <a:r>
              <a:rPr lang="en-US" sz="1400" b="0" i="0" dirty="0">
                <a:solidFill>
                  <a:srgbClr val="000000"/>
                </a:solidFill>
                <a:effectLst/>
                <a:latin typeface="Raleway "/>
              </a:rPr>
              <a:t>.</a:t>
            </a:r>
          </a:p>
          <a:p>
            <a:pPr rtl="0" fontAlgn="base">
              <a:spcBef>
                <a:spcPts val="600"/>
              </a:spcBef>
              <a:spcAft>
                <a:spcPts val="600"/>
              </a:spcAft>
            </a:pPr>
            <a:r>
              <a:rPr lang="en-US" sz="1400" b="0" i="0" u="none" strike="noStrike" dirty="0">
                <a:solidFill>
                  <a:srgbClr val="000000"/>
                </a:solidFill>
                <a:effectLst/>
                <a:latin typeface="Raleway "/>
              </a:rPr>
              <a:t>L</a:t>
            </a:r>
            <a:r>
              <a:rPr lang="en-US" sz="1400" b="1" i="0" u="none" strike="noStrike" dirty="0">
                <a:solidFill>
                  <a:srgbClr val="000000"/>
                </a:solidFill>
                <a:effectLst/>
                <a:latin typeface="Raleway "/>
              </a:rPr>
              <a:t>'analisi delle 5C </a:t>
            </a:r>
            <a:r>
              <a:rPr lang="en-US" sz="1400" b="0" i="0" u="none" strike="noStrike" dirty="0">
                <a:solidFill>
                  <a:srgbClr val="000000"/>
                </a:solidFill>
                <a:effectLst/>
                <a:latin typeface="Raleway "/>
              </a:rPr>
              <a:t>è un processo di marketing in cui un'azienda analizza tutti gli aspetti del proprio mercato e ne identifica gli elementi strategici. </a:t>
            </a:r>
          </a:p>
          <a:p>
            <a:pPr rtl="0" fontAlgn="base">
              <a:spcBef>
                <a:spcPts val="600"/>
              </a:spcBef>
              <a:spcAft>
                <a:spcPts val="600"/>
              </a:spcAft>
            </a:pPr>
            <a:br>
              <a:rPr lang="en-US" sz="1400" b="0" i="0" u="none" strike="noStrike" dirty="0">
                <a:solidFill>
                  <a:srgbClr val="000000"/>
                </a:solidFill>
                <a:effectLst/>
                <a:latin typeface="Raleway "/>
              </a:rPr>
            </a:br>
            <a:r>
              <a:rPr lang="en-US" sz="1400" b="0" i="0" u="none" strike="noStrike" dirty="0">
                <a:solidFill>
                  <a:srgbClr val="000000"/>
                </a:solidFill>
                <a:effectLst/>
                <a:latin typeface="Raleway "/>
              </a:rPr>
              <a:t>L'analisi delle 5C svolge un ruolo nella progettazione degli elementi del prodotto e del servizio da lanciare. Alla fine delle 5C, emergono le 4P. </a:t>
            </a:r>
            <a:br>
              <a:rPr lang="en-US" sz="1400" b="0" i="0" u="none" strike="noStrike" dirty="0">
                <a:solidFill>
                  <a:srgbClr val="000000"/>
                </a:solidFill>
                <a:effectLst/>
                <a:latin typeface="Raleway "/>
              </a:rPr>
            </a:br>
            <a:br>
              <a:rPr lang="en-US" sz="1400" dirty="0">
                <a:solidFill>
                  <a:srgbClr val="000000"/>
                </a:solidFill>
                <a:latin typeface="Raleway "/>
              </a:rPr>
            </a:br>
            <a:r>
              <a:rPr lang="en-US" sz="1400" b="0" i="0" u="none" strike="noStrike" dirty="0">
                <a:solidFill>
                  <a:srgbClr val="000000"/>
                </a:solidFill>
                <a:effectLst/>
                <a:latin typeface="Raleway "/>
              </a:rPr>
              <a:t>Per questo motivo, i ricercatori di marketing pianificano i processi di marketing utilizzando l'approccio 5C -&gt; 4P</a:t>
            </a:r>
            <a:r>
              <a:rPr lang="tr-TR" sz="1600" b="0" i="0" dirty="0">
                <a:solidFill>
                  <a:srgbClr val="000000"/>
                </a:solidFill>
                <a:effectLst/>
                <a:latin typeface="Raleway "/>
              </a:rPr>
              <a:t>.</a:t>
            </a:r>
          </a:p>
        </p:txBody>
      </p:sp>
      <p:sp>
        <p:nvSpPr>
          <p:cNvPr id="9" name="Rectangle 2">
            <a:extLst>
              <a:ext uri="{FF2B5EF4-FFF2-40B4-BE49-F238E27FC236}">
                <a16:creationId xmlns:a16="http://schemas.microsoft.com/office/drawing/2014/main" id="{BCF0721C-B7A8-E8A2-4A2F-B500D04237E7}"/>
              </a:ext>
            </a:extLst>
          </p:cNvPr>
          <p:cNvSpPr>
            <a:spLocks noChangeArrowheads="1"/>
          </p:cNvSpPr>
          <p:nvPr/>
        </p:nvSpPr>
        <p:spPr bwMode="auto">
          <a:xfrm>
            <a:off x="3141663"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tr-TR" altLang="tr-TR" sz="1800" b="0" i="0" u="none" strike="noStrike" cap="none" normalizeH="0" baseline="0">
                <a:ln>
                  <a:noFill/>
                </a:ln>
                <a:solidFill>
                  <a:srgbClr val="000000"/>
                </a:solidFill>
                <a:effectLst/>
                <a:latin typeface="Times New Roman" panose="02020603050405020304" pitchFamily="18" charset="0"/>
                <a:cs typeface="Times New Roman" panose="02020603050405020304" pitchFamily="18" charset="0"/>
              </a:rPr>
              <a:t> </a:t>
            </a:r>
            <a:endParaRPr kumimoji="0" lang="tr-TR" altLang="tr-TR" sz="18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tr-TR" altLang="tr-TR" sz="1800" b="0" i="0" u="none" strike="noStrike" cap="none" normalizeH="0" baseline="0">
              <a:ln>
                <a:noFill/>
              </a:ln>
              <a:solidFill>
                <a:schemeClr val="tx1"/>
              </a:solidFill>
              <a:effectLst/>
              <a:latin typeface="Arial" panose="020B0604020202020204" pitchFamily="34" charset="0"/>
            </a:endParaRPr>
          </a:p>
        </p:txBody>
      </p:sp>
      <p:graphicFrame>
        <p:nvGraphicFramePr>
          <p:cNvPr id="10" name="Tablo 9">
            <a:extLst>
              <a:ext uri="{FF2B5EF4-FFF2-40B4-BE49-F238E27FC236}">
                <a16:creationId xmlns:a16="http://schemas.microsoft.com/office/drawing/2014/main" id="{4921E054-EFCD-DC17-802A-753EF08C25FF}"/>
              </a:ext>
            </a:extLst>
          </p:cNvPr>
          <p:cNvGraphicFramePr>
            <a:graphicFrameLocks noGrp="1"/>
          </p:cNvGraphicFramePr>
          <p:nvPr>
            <p:extLst>
              <p:ext uri="{D42A27DB-BD31-4B8C-83A1-F6EECF244321}">
                <p14:modId xmlns:p14="http://schemas.microsoft.com/office/powerpoint/2010/main" val="2827509330"/>
              </p:ext>
            </p:extLst>
          </p:nvPr>
        </p:nvGraphicFramePr>
        <p:xfrm>
          <a:off x="5455152" y="1342950"/>
          <a:ext cx="6524427" cy="3339306"/>
        </p:xfrm>
        <a:graphic>
          <a:graphicData uri="http://schemas.openxmlformats.org/drawingml/2006/table">
            <a:tbl>
              <a:tblPr firstRow="1" firstCol="1" bandRow="1">
                <a:tableStyleId>{69012ECD-51FC-41F1-AA8D-1B2483CD663E}</a:tableStyleId>
              </a:tblPr>
              <a:tblGrid>
                <a:gridCol w="1423708">
                  <a:extLst>
                    <a:ext uri="{9D8B030D-6E8A-4147-A177-3AD203B41FA5}">
                      <a16:colId xmlns:a16="http://schemas.microsoft.com/office/drawing/2014/main" val="348603753"/>
                    </a:ext>
                  </a:extLst>
                </a:gridCol>
                <a:gridCol w="1265036">
                  <a:extLst>
                    <a:ext uri="{9D8B030D-6E8A-4147-A177-3AD203B41FA5}">
                      <a16:colId xmlns:a16="http://schemas.microsoft.com/office/drawing/2014/main" val="2280234459"/>
                    </a:ext>
                  </a:extLst>
                </a:gridCol>
                <a:gridCol w="1146212">
                  <a:extLst>
                    <a:ext uri="{9D8B030D-6E8A-4147-A177-3AD203B41FA5}">
                      <a16:colId xmlns:a16="http://schemas.microsoft.com/office/drawing/2014/main" val="434069652"/>
                    </a:ext>
                  </a:extLst>
                </a:gridCol>
                <a:gridCol w="1194033">
                  <a:extLst>
                    <a:ext uri="{9D8B030D-6E8A-4147-A177-3AD203B41FA5}">
                      <a16:colId xmlns:a16="http://schemas.microsoft.com/office/drawing/2014/main" val="2084499351"/>
                    </a:ext>
                  </a:extLst>
                </a:gridCol>
                <a:gridCol w="1495438">
                  <a:extLst>
                    <a:ext uri="{9D8B030D-6E8A-4147-A177-3AD203B41FA5}">
                      <a16:colId xmlns:a16="http://schemas.microsoft.com/office/drawing/2014/main" val="1926442265"/>
                    </a:ext>
                  </a:extLst>
                </a:gridCol>
              </a:tblGrid>
              <a:tr h="285718">
                <a:tc gridSpan="5">
                  <a:txBody>
                    <a:bodyPr/>
                    <a:lstStyle/>
                    <a:p>
                      <a:pPr algn="ctr" fontAlgn="base">
                        <a:lnSpc>
                          <a:spcPct val="115000"/>
                        </a:lnSpc>
                        <a:spcAft>
                          <a:spcPts val="800"/>
                        </a:spcAft>
                      </a:pPr>
                      <a:r>
                        <a:rPr lang="tr-TR" sz="1400" kern="0" dirty="0">
                          <a:solidFill>
                            <a:schemeClr val="accent1"/>
                          </a:solidFill>
                          <a:effectLst/>
                        </a:rPr>
                        <a:t>Componenti del marketing 5 C5</a:t>
                      </a:r>
                      <a:endParaRPr lang="tr-TR" sz="14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9942821"/>
                  </a:ext>
                </a:extLst>
              </a:tr>
              <a:tr h="389263">
                <a:tc>
                  <a:txBody>
                    <a:bodyPr/>
                    <a:lstStyle/>
                    <a:p>
                      <a:pPr algn="ctr" fontAlgn="base">
                        <a:lnSpc>
                          <a:spcPct val="115000"/>
                        </a:lnSpc>
                        <a:spcAft>
                          <a:spcPts val="800"/>
                        </a:spcAft>
                      </a:pPr>
                      <a:r>
                        <a:rPr lang="tr-TR" sz="1200" kern="0">
                          <a:solidFill>
                            <a:schemeClr val="accent1"/>
                          </a:solidFill>
                          <a:effectLst/>
                        </a:rPr>
                        <a:t>Cliente</a:t>
                      </a:r>
                      <a:endParaRPr lang="tr-TR" sz="1800"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a:solidFill>
                            <a:schemeClr val="accent1"/>
                          </a:solidFill>
                          <a:effectLst/>
                        </a:rPr>
                        <a:t>Competenze </a:t>
                      </a:r>
                      <a:r>
                        <a:rPr lang="tr-TR" sz="1200" b="1" kern="0" err="1">
                          <a:solidFill>
                            <a:schemeClr val="accent1"/>
                          </a:solidFill>
                          <a:effectLst/>
                        </a:rPr>
                        <a:t>aziendali</a:t>
                      </a:r>
                      <a:endParaRPr lang="tr-TR" sz="18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a:solidFill>
                            <a:schemeClr val="accent1"/>
                          </a:solidFill>
                          <a:effectLst/>
                        </a:rPr>
                        <a:t>Concorso</a:t>
                      </a:r>
                      <a:endParaRPr lang="tr-TR" sz="1800" b="1" kern="10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dirty="0">
                          <a:solidFill>
                            <a:schemeClr val="accent1"/>
                          </a:solidFill>
                          <a:effectLst/>
                        </a:rPr>
                        <a:t>Collaboratori</a:t>
                      </a:r>
                      <a:endParaRPr lang="tr-TR" sz="18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b="1" kern="0" dirty="0">
                          <a:solidFill>
                            <a:schemeClr val="accent1"/>
                          </a:solidFill>
                          <a:effectLst/>
                        </a:rPr>
                        <a:t>Contesto</a:t>
                      </a:r>
                      <a:endParaRPr lang="tr-TR" sz="18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26784307"/>
                  </a:ext>
                </a:extLst>
              </a:tr>
              <a:tr h="2147489">
                <a:tc>
                  <a:txBody>
                    <a:bodyPr/>
                    <a:lstStyle/>
                    <a:p>
                      <a:pPr algn="ctr" fontAlgn="base">
                        <a:lnSpc>
                          <a:spcPct val="115000"/>
                        </a:lnSpc>
                        <a:spcAft>
                          <a:spcPts val="800"/>
                        </a:spcAft>
                      </a:pPr>
                      <a:r>
                        <a:rPr lang="tr-TR" sz="1200" b="0" kern="0" dirty="0">
                          <a:solidFill>
                            <a:schemeClr val="accent1"/>
                          </a:solidFill>
                          <a:effectLst/>
                        </a:rPr>
                        <a:t>Esigenze </a:t>
                      </a:r>
                      <a:r>
                        <a:rPr lang="tr-TR" sz="1200" b="0" kern="0" dirty="0" err="1">
                          <a:solidFill>
                            <a:schemeClr val="accent1"/>
                          </a:solidFill>
                          <a:effectLst/>
                        </a:rPr>
                        <a:t>del cliente</a:t>
                      </a:r>
                      <a:endParaRPr lang="tr-TR" sz="1800" b="0" kern="100" dirty="0">
                        <a:solidFill>
                          <a:schemeClr val="accent1"/>
                        </a:solidFill>
                        <a:effectLst/>
                      </a:endParaRPr>
                    </a:p>
                    <a:p>
                      <a:pPr algn="ctr" fontAlgn="base">
                        <a:lnSpc>
                          <a:spcPct val="115000"/>
                        </a:lnSpc>
                        <a:spcAft>
                          <a:spcPts val="800"/>
                        </a:spcAft>
                      </a:pPr>
                      <a:r>
                        <a:rPr lang="tr-TR" sz="1200" b="0" kern="0" dirty="0" err="1">
                          <a:solidFill>
                            <a:schemeClr val="accent1"/>
                          </a:solidFill>
                          <a:effectLst/>
                        </a:rPr>
                        <a:t>Segmentazione</a:t>
                      </a:r>
                      <a:endParaRPr lang="tr-TR" sz="1800" b="0" kern="100" dirty="0">
                        <a:solidFill>
                          <a:schemeClr val="accent1"/>
                        </a:solidFill>
                        <a:effectLst/>
                      </a:endParaRPr>
                    </a:p>
                    <a:p>
                      <a:pPr algn="ctr" fontAlgn="base">
                        <a:lnSpc>
                          <a:spcPct val="115000"/>
                        </a:lnSpc>
                        <a:spcAft>
                          <a:spcPts val="800"/>
                        </a:spcAft>
                      </a:pPr>
                      <a:r>
                        <a:rPr lang="tr-TR" sz="1200" b="0" kern="0" dirty="0">
                          <a:solidFill>
                            <a:schemeClr val="accent1"/>
                          </a:solidFill>
                          <a:effectLst/>
                        </a:rPr>
                        <a:t>Comportamento del consumatore</a:t>
                      </a:r>
                      <a:endParaRPr lang="tr-TR" sz="1800" b="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Fedeltà </a:t>
                      </a:r>
                      <a:r>
                        <a:rPr lang="tr-TR" sz="1200" b="0" kern="0" dirty="0">
                          <a:solidFill>
                            <a:schemeClr val="accent1"/>
                          </a:solidFill>
                          <a:effectLst/>
                        </a:rPr>
                        <a:t>del consumatore</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n-US" sz="1200" kern="0" dirty="0">
                          <a:solidFill>
                            <a:schemeClr val="accent1"/>
                          </a:solidFill>
                          <a:effectLst/>
                        </a:rPr>
                        <a:t>Branding</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Identità aziendale (logo, slogan, ecc.)</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Solidità finanziaria</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Capacità organizzativa (manageriale, risorse umane, ecc.</a:t>
                      </a:r>
                      <a:r>
                        <a:rPr lang="tr-TR" sz="1200" kern="0" dirty="0">
                          <a:solidFill>
                            <a:schemeClr val="accent1"/>
                          </a:solidFill>
                          <a:effectLst/>
                        </a:rPr>
                        <a:t>)</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kern="0" dirty="0">
                          <a:solidFill>
                            <a:schemeClr val="accent1"/>
                          </a:solidFill>
                          <a:effectLst/>
                        </a:rPr>
                        <a:t>Concorrenti</a:t>
                      </a:r>
                      <a:endParaRPr lang="tr-TR" sz="180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Il mercato</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en-US" sz="1200" kern="0" dirty="0">
                          <a:solidFill>
                            <a:schemeClr val="accent1"/>
                          </a:solidFill>
                          <a:effectLst/>
                        </a:rPr>
                        <a:t>Gli stakeholder</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Catena di approvvigionamento</a:t>
                      </a:r>
                      <a:endParaRPr lang="tr-TR" sz="1800" kern="100" dirty="0">
                        <a:solidFill>
                          <a:schemeClr val="accent1"/>
                        </a:solidFill>
                        <a:effectLst/>
                      </a:endParaRPr>
                    </a:p>
                    <a:p>
                      <a:pPr algn="ctr" fontAlgn="base">
                        <a:lnSpc>
                          <a:spcPct val="115000"/>
                        </a:lnSpc>
                        <a:spcAft>
                          <a:spcPts val="800"/>
                        </a:spcAft>
                      </a:pPr>
                      <a:r>
                        <a:rPr lang="en-US" sz="1200" kern="0" dirty="0">
                          <a:solidFill>
                            <a:schemeClr val="accent1"/>
                          </a:solidFill>
                          <a:effectLst/>
                        </a:rPr>
                        <a:t>Clienti</a:t>
                      </a:r>
                      <a:endParaRPr lang="tr-TR" sz="180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Filiali</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fontAlgn="base">
                        <a:lnSpc>
                          <a:spcPct val="115000"/>
                        </a:lnSpc>
                        <a:spcAft>
                          <a:spcPts val="800"/>
                        </a:spcAft>
                      </a:pPr>
                      <a:r>
                        <a:rPr lang="tr-TR" sz="1200" kern="0" dirty="0">
                          <a:solidFill>
                            <a:schemeClr val="accent1"/>
                          </a:solidFill>
                          <a:effectLst/>
                        </a:rPr>
                        <a:t>La cultura</a:t>
                      </a:r>
                      <a:endParaRPr lang="tr-TR" sz="180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Norme</a:t>
                      </a:r>
                      <a:endParaRPr lang="tr-TR" sz="180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Regolamenti legali</a:t>
                      </a:r>
                      <a:endParaRPr lang="tr-TR" sz="1800" kern="100" dirty="0">
                        <a:solidFill>
                          <a:schemeClr val="accent1"/>
                        </a:solidFill>
                        <a:effectLst/>
                      </a:endParaRPr>
                    </a:p>
                    <a:p>
                      <a:pPr algn="ctr" fontAlgn="base">
                        <a:lnSpc>
                          <a:spcPct val="115000"/>
                        </a:lnSpc>
                        <a:spcAft>
                          <a:spcPts val="800"/>
                        </a:spcAft>
                      </a:pPr>
                      <a:r>
                        <a:rPr lang="tr-TR" sz="1200" kern="0" dirty="0">
                          <a:solidFill>
                            <a:schemeClr val="accent1"/>
                          </a:solidFill>
                          <a:effectLst/>
                        </a:rPr>
                        <a:t>Struttura </a:t>
                      </a:r>
                      <a:r>
                        <a:rPr lang="tr-TR" sz="1200" kern="0" dirty="0" err="1">
                          <a:solidFill>
                            <a:schemeClr val="accent1"/>
                          </a:solidFill>
                          <a:effectLst/>
                        </a:rPr>
                        <a:t>socio-economica</a:t>
                      </a:r>
                      <a:endParaRPr lang="tr-TR" sz="18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533927183"/>
                  </a:ext>
                </a:extLst>
              </a:tr>
            </a:tbl>
          </a:graphicData>
        </a:graphic>
      </p:graphicFrame>
      <p:graphicFrame>
        <p:nvGraphicFramePr>
          <p:cNvPr id="11" name="Tablo 10">
            <a:extLst>
              <a:ext uri="{FF2B5EF4-FFF2-40B4-BE49-F238E27FC236}">
                <a16:creationId xmlns:a16="http://schemas.microsoft.com/office/drawing/2014/main" id="{0600FAC6-A090-C821-16AE-98A6D4ED1AE3}"/>
              </a:ext>
            </a:extLst>
          </p:cNvPr>
          <p:cNvGraphicFramePr>
            <a:graphicFrameLocks noGrp="1"/>
          </p:cNvGraphicFramePr>
          <p:nvPr>
            <p:extLst>
              <p:ext uri="{D42A27DB-BD31-4B8C-83A1-F6EECF244321}">
                <p14:modId xmlns:p14="http://schemas.microsoft.com/office/powerpoint/2010/main" val="3364771131"/>
              </p:ext>
            </p:extLst>
          </p:nvPr>
        </p:nvGraphicFramePr>
        <p:xfrm>
          <a:off x="5455151" y="4433217"/>
          <a:ext cx="6524428" cy="2057401"/>
        </p:xfrm>
        <a:graphic>
          <a:graphicData uri="http://schemas.openxmlformats.org/drawingml/2006/table">
            <a:tbl>
              <a:tblPr firstRow="1" firstCol="1" bandRow="1">
                <a:tableStyleId>{69012ECD-51FC-41F1-AA8D-1B2483CD663E}</a:tableStyleId>
              </a:tblPr>
              <a:tblGrid>
                <a:gridCol w="1631107">
                  <a:extLst>
                    <a:ext uri="{9D8B030D-6E8A-4147-A177-3AD203B41FA5}">
                      <a16:colId xmlns:a16="http://schemas.microsoft.com/office/drawing/2014/main" val="3589365051"/>
                    </a:ext>
                  </a:extLst>
                </a:gridCol>
                <a:gridCol w="1631107">
                  <a:extLst>
                    <a:ext uri="{9D8B030D-6E8A-4147-A177-3AD203B41FA5}">
                      <a16:colId xmlns:a16="http://schemas.microsoft.com/office/drawing/2014/main" val="682573958"/>
                    </a:ext>
                  </a:extLst>
                </a:gridCol>
                <a:gridCol w="1487338">
                  <a:extLst>
                    <a:ext uri="{9D8B030D-6E8A-4147-A177-3AD203B41FA5}">
                      <a16:colId xmlns:a16="http://schemas.microsoft.com/office/drawing/2014/main" val="742393907"/>
                    </a:ext>
                  </a:extLst>
                </a:gridCol>
                <a:gridCol w="1774876">
                  <a:extLst>
                    <a:ext uri="{9D8B030D-6E8A-4147-A177-3AD203B41FA5}">
                      <a16:colId xmlns:a16="http://schemas.microsoft.com/office/drawing/2014/main" val="1506286687"/>
                    </a:ext>
                  </a:extLst>
                </a:gridCol>
              </a:tblGrid>
              <a:tr h="289820">
                <a:tc gridSpan="4">
                  <a:txBody>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lang="tr-TR" sz="1400" kern="0" dirty="0">
                          <a:solidFill>
                            <a:schemeClr val="accent1"/>
                          </a:solidFill>
                          <a:effectLst/>
                          <a:latin typeface="+mn-lt"/>
                        </a:rPr>
                        <a:t>Componenti del marketing 4 P</a:t>
                      </a:r>
                      <a:endParaRPr lang="tr-TR" sz="1400" kern="100" dirty="0">
                        <a:solidFill>
                          <a:schemeClr val="accent1"/>
                        </a:solidFill>
                        <a:effectLst/>
                        <a:latin typeface="+mn-lt"/>
                        <a:ea typeface="Aptos" panose="020B0004020202020204" pitchFamily="34" charset="0"/>
                        <a:cs typeface="Times New Roman" panose="02020603050405020304" pitchFamily="18" charset="0"/>
                      </a:endParaRPr>
                    </a:p>
                  </a:txBody>
                  <a:tcPr marL="9525" marR="9525" marT="9525" marB="9525">
                    <a:solidFill>
                      <a:schemeClr val="bg1"/>
                    </a:solidFill>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629410773"/>
                  </a:ext>
                </a:extLst>
              </a:tr>
              <a:tr h="268509">
                <a:tc>
                  <a:txBody>
                    <a:bodyPr/>
                    <a:lstStyle/>
                    <a:p>
                      <a:pPr algn="ctr">
                        <a:lnSpc>
                          <a:spcPct val="115000"/>
                        </a:lnSpc>
                        <a:spcAft>
                          <a:spcPts val="800"/>
                        </a:spcAft>
                      </a:pPr>
                      <a:r>
                        <a:rPr lang="tr-TR" sz="1200" b="1" kern="100" dirty="0">
                          <a:solidFill>
                            <a:schemeClr val="accent1"/>
                          </a:solidFill>
                          <a:effectLst/>
                        </a:rPr>
                        <a:t>Prodotto</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b="1" kern="100" dirty="0">
                          <a:solidFill>
                            <a:schemeClr val="accent1"/>
                          </a:solidFill>
                          <a:effectLst/>
                        </a:rPr>
                        <a:t>Promozione</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b="1" kern="100" dirty="0">
                          <a:solidFill>
                            <a:schemeClr val="accent1"/>
                          </a:solidFill>
                          <a:effectLst/>
                        </a:rPr>
                        <a:t>Prezzo</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b="1" kern="100" dirty="0">
                          <a:solidFill>
                            <a:schemeClr val="accent1"/>
                          </a:solidFill>
                          <a:effectLst/>
                        </a:rPr>
                        <a:t>Luogo</a:t>
                      </a:r>
                      <a:endParaRPr lang="tr-TR" sz="1200" b="1"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802869886"/>
                  </a:ext>
                </a:extLst>
              </a:tr>
              <a:tr h="1499072">
                <a:tc>
                  <a:txBody>
                    <a:bodyPr/>
                    <a:lstStyle/>
                    <a:p>
                      <a:pPr algn="ctr">
                        <a:lnSpc>
                          <a:spcPct val="115000"/>
                        </a:lnSpc>
                        <a:spcAft>
                          <a:spcPts val="800"/>
                        </a:spcAft>
                      </a:pPr>
                      <a:r>
                        <a:rPr lang="tr-TR" sz="1200" b="0" kern="100" dirty="0" err="1">
                          <a:solidFill>
                            <a:schemeClr val="accent1"/>
                          </a:solidFill>
                          <a:effectLst/>
                        </a:rPr>
                        <a:t>Caratteristiche</a:t>
                      </a:r>
                      <a:endParaRPr lang="tr-TR" sz="1200" b="0" kern="100" dirty="0">
                        <a:solidFill>
                          <a:schemeClr val="accent1"/>
                        </a:solidFill>
                        <a:effectLst/>
                      </a:endParaRPr>
                    </a:p>
                    <a:p>
                      <a:pPr algn="ctr">
                        <a:lnSpc>
                          <a:spcPct val="115000"/>
                        </a:lnSpc>
                        <a:spcAft>
                          <a:spcPts val="800"/>
                        </a:spcAft>
                      </a:pPr>
                      <a:r>
                        <a:rPr lang="tr-TR" sz="1200" b="0" kern="100" dirty="0" err="1">
                          <a:solidFill>
                            <a:schemeClr val="accent1"/>
                          </a:solidFill>
                          <a:effectLst/>
                        </a:rPr>
                        <a:t>Qualità</a:t>
                      </a:r>
                      <a:endParaRPr lang="tr-TR" sz="1200" b="0" kern="100" dirty="0">
                        <a:solidFill>
                          <a:schemeClr val="accent1"/>
                        </a:solidFill>
                        <a:effectLst/>
                      </a:endParaRPr>
                    </a:p>
                    <a:p>
                      <a:pPr algn="ctr">
                        <a:lnSpc>
                          <a:spcPct val="115000"/>
                        </a:lnSpc>
                        <a:spcAft>
                          <a:spcPts val="800"/>
                        </a:spcAft>
                      </a:pPr>
                      <a:r>
                        <a:rPr lang="tr-TR" sz="1200" b="0" kern="100" dirty="0">
                          <a:solidFill>
                            <a:schemeClr val="accent1"/>
                          </a:solidFill>
                          <a:effectLst/>
                        </a:rPr>
                        <a:t>Servizio</a:t>
                      </a:r>
                    </a:p>
                    <a:p>
                      <a:pPr algn="ctr">
                        <a:lnSpc>
                          <a:spcPct val="115000"/>
                        </a:lnSpc>
                        <a:spcAft>
                          <a:spcPts val="800"/>
                        </a:spcAft>
                      </a:pPr>
                      <a:r>
                        <a:rPr lang="en-US" sz="1200" b="0" kern="100" dirty="0">
                          <a:solidFill>
                            <a:schemeClr val="accent1"/>
                          </a:solidFill>
                          <a:effectLst/>
                        </a:rPr>
                        <a:t>Supporto</a:t>
                      </a:r>
                      <a:endParaRPr lang="tr-TR" sz="1200" b="0" kern="100" dirty="0">
                        <a:solidFill>
                          <a:schemeClr val="accent1"/>
                        </a:solidFill>
                        <a:effectLst/>
                      </a:endParaRPr>
                    </a:p>
                    <a:p>
                      <a:pPr algn="ctr">
                        <a:lnSpc>
                          <a:spcPct val="115000"/>
                        </a:lnSpc>
                        <a:spcAft>
                          <a:spcPts val="800"/>
                        </a:spcAft>
                      </a:pPr>
                      <a:r>
                        <a:rPr lang="tr-TR" sz="1200" b="0" kern="100" dirty="0">
                          <a:solidFill>
                            <a:schemeClr val="accent1"/>
                          </a:solidFill>
                          <a:effectLst/>
                        </a:rPr>
                        <a:t>Linea di prodotti</a:t>
                      </a:r>
                    </a:p>
                  </a:txBody>
                  <a:tcPr marL="9525" marR="9525" marT="9525" marB="9525"/>
                </a:tc>
                <a:tc>
                  <a:txBody>
                    <a:bodyPr/>
                    <a:lstStyle/>
                    <a:p>
                      <a:pPr algn="ctr">
                        <a:lnSpc>
                          <a:spcPct val="115000"/>
                        </a:lnSpc>
                        <a:spcAft>
                          <a:spcPts val="800"/>
                        </a:spcAft>
                      </a:pPr>
                      <a:r>
                        <a:rPr lang="tr-TR" sz="1200" kern="100" dirty="0" err="1">
                          <a:solidFill>
                            <a:schemeClr val="accent1"/>
                          </a:solidFill>
                          <a:effectLst/>
                        </a:rPr>
                        <a:t>Adavetising</a:t>
                      </a:r>
                      <a:r>
                        <a:rPr lang="en-US" sz="1200" kern="100" dirty="0">
                          <a:solidFill>
                            <a:schemeClr val="accent1"/>
                          </a:solidFill>
                          <a:effectLst/>
                        </a:rPr>
                        <a:t>.</a:t>
                      </a:r>
                      <a:endParaRPr lang="tr-TR" sz="1200" kern="100" dirty="0">
                        <a:solidFill>
                          <a:schemeClr val="accent1"/>
                        </a:solidFill>
                        <a:effectLst/>
                      </a:endParaRPr>
                    </a:p>
                    <a:p>
                      <a:pPr algn="ctr">
                        <a:lnSpc>
                          <a:spcPct val="115000"/>
                        </a:lnSpc>
                        <a:spcAft>
                          <a:spcPts val="800"/>
                        </a:spcAft>
                      </a:pPr>
                      <a:r>
                        <a:rPr lang="tr-TR" sz="1200" kern="100" dirty="0" err="1">
                          <a:solidFill>
                            <a:schemeClr val="accent1"/>
                          </a:solidFill>
                          <a:effectLst/>
                        </a:rPr>
                        <a:t>Materiale promozionale</a:t>
                      </a:r>
                      <a:r>
                        <a:rPr lang="en-US" sz="1200" kern="100" dirty="0">
                          <a:solidFill>
                            <a:schemeClr val="accent1"/>
                          </a:solidFill>
                          <a:effectLst/>
                        </a:rPr>
                        <a:t>.</a:t>
                      </a:r>
                      <a:endParaRPr lang="tr-TR" sz="1200" kern="100" dirty="0">
                        <a:solidFill>
                          <a:schemeClr val="accent1"/>
                        </a:solidFill>
                        <a:effectLst/>
                      </a:endParaRPr>
                    </a:p>
                    <a:p>
                      <a:pPr algn="ctr">
                        <a:lnSpc>
                          <a:spcPct val="115000"/>
                        </a:lnSpc>
                        <a:spcAft>
                          <a:spcPts val="800"/>
                        </a:spcAft>
                      </a:pPr>
                      <a:r>
                        <a:rPr lang="tr-TR" sz="1200" kern="100" dirty="0">
                          <a:solidFill>
                            <a:schemeClr val="accent1"/>
                          </a:solidFill>
                          <a:effectLst/>
                        </a:rPr>
                        <a:t>Campagne</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en-US" sz="1200" kern="100" dirty="0">
                          <a:solidFill>
                            <a:schemeClr val="accent1"/>
                          </a:solidFill>
                          <a:effectLst/>
                        </a:rPr>
                        <a:t>Prezzo</a:t>
                      </a:r>
                      <a:r>
                        <a:rPr lang="tr-TR" sz="1200" kern="100" dirty="0">
                          <a:solidFill>
                            <a:schemeClr val="accent1"/>
                          </a:solidFill>
                          <a:effectLst/>
                        </a:rPr>
                        <a:t> di listino</a:t>
                      </a:r>
                    </a:p>
                    <a:p>
                      <a:pPr algn="ctr">
                        <a:lnSpc>
                          <a:spcPct val="115000"/>
                        </a:lnSpc>
                        <a:spcAft>
                          <a:spcPts val="800"/>
                        </a:spcAft>
                      </a:pPr>
                      <a:r>
                        <a:rPr lang="en-US" sz="1200" kern="100" dirty="0">
                          <a:solidFill>
                            <a:schemeClr val="accent1"/>
                          </a:solidFill>
                          <a:effectLst/>
                        </a:rPr>
                        <a:t>Sconto</a:t>
                      </a:r>
                      <a:endParaRPr lang="tr-TR" sz="1200" kern="100" dirty="0">
                        <a:solidFill>
                          <a:schemeClr val="accent1"/>
                        </a:solidFill>
                        <a:effectLst/>
                      </a:endParaRPr>
                    </a:p>
                    <a:p>
                      <a:pPr algn="ctr">
                        <a:lnSpc>
                          <a:spcPct val="115000"/>
                        </a:lnSpc>
                        <a:spcAft>
                          <a:spcPts val="800"/>
                        </a:spcAft>
                      </a:pPr>
                      <a:r>
                        <a:rPr lang="en-US" sz="1200" kern="100" dirty="0">
                          <a:solidFill>
                            <a:schemeClr val="accent1"/>
                          </a:solidFill>
                          <a:effectLst/>
                        </a:rPr>
                        <a:t>Offerte</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tc>
                  <a:txBody>
                    <a:bodyPr/>
                    <a:lstStyle/>
                    <a:p>
                      <a:pPr algn="ctr">
                        <a:lnSpc>
                          <a:spcPct val="115000"/>
                        </a:lnSpc>
                        <a:spcAft>
                          <a:spcPts val="800"/>
                        </a:spcAft>
                      </a:pPr>
                      <a:r>
                        <a:rPr lang="tr-TR" sz="1200" kern="100" dirty="0">
                          <a:solidFill>
                            <a:schemeClr val="accent1"/>
                          </a:solidFill>
                          <a:effectLst/>
                        </a:rPr>
                        <a:t>Canali di </a:t>
                      </a:r>
                      <a:br>
                        <a:rPr lang="en-US" sz="1200" kern="100" dirty="0">
                          <a:solidFill>
                            <a:schemeClr val="accent1"/>
                          </a:solidFill>
                          <a:effectLst/>
                        </a:rPr>
                      </a:br>
                      <a:r>
                        <a:rPr lang="tr-TR" sz="1200" kern="100" dirty="0">
                          <a:solidFill>
                            <a:schemeClr val="accent1"/>
                          </a:solidFill>
                          <a:effectLst/>
                        </a:rPr>
                        <a:t>distribuzione</a:t>
                      </a:r>
                      <a:endParaRPr lang="tr-TR" sz="1200" kern="100" dirty="0">
                        <a:solidFill>
                          <a:schemeClr val="accent1"/>
                        </a:solidFill>
                        <a:effectLst/>
                        <a:latin typeface="Aptos" panose="020B0004020202020204" pitchFamily="34" charset="0"/>
                        <a:ea typeface="Aptos" panose="020B0004020202020204" pitchFamily="34" charset="0"/>
                        <a:cs typeface="Times New Roman" panose="02020603050405020304" pitchFamily="18" charset="0"/>
                      </a:endParaRPr>
                    </a:p>
                  </a:txBody>
                  <a:tcPr marL="9525" marR="9525" marT="9525" marB="9525"/>
                </a:tc>
                <a:extLst>
                  <a:ext uri="{0D108BD9-81ED-4DB2-BD59-A6C34878D82A}">
                    <a16:rowId xmlns:a16="http://schemas.microsoft.com/office/drawing/2014/main" val="11641005"/>
                  </a:ext>
                </a:extLst>
              </a:tr>
            </a:tbl>
          </a:graphicData>
        </a:graphic>
      </p:graphicFrame>
      <p:sp>
        <p:nvSpPr>
          <p:cNvPr id="6" name="CasellaDiTesto 1">
            <a:extLst>
              <a:ext uri="{FF2B5EF4-FFF2-40B4-BE49-F238E27FC236}">
                <a16:creationId xmlns:a16="http://schemas.microsoft.com/office/drawing/2014/main" id="{34D5B8AC-5DE4-BCC5-D3CC-90B2F9487F07}"/>
              </a:ext>
            </a:extLst>
          </p:cNvPr>
          <p:cNvSpPr txBox="1"/>
          <p:nvPr/>
        </p:nvSpPr>
        <p:spPr>
          <a:xfrm>
            <a:off x="209790" y="253518"/>
            <a:ext cx="11671759" cy="1138773"/>
          </a:xfrm>
          <a:prstGeom prst="rect">
            <a:avLst/>
          </a:prstGeom>
          <a:noFill/>
        </p:spPr>
        <p:txBody>
          <a:bodyPr wrap="square" lIns="91440" tIns="45720" rIns="91440" bIns="45720" rtlCol="0" anchor="t">
            <a:spAutoFit/>
          </a:bodyPr>
          <a:lstStyle/>
          <a:p>
            <a:r>
              <a:rPr lang="en-US" sz="3400" b="1" dirty="0">
                <a:solidFill>
                  <a:schemeClr val="accent3">
                    <a:lumMod val="75000"/>
                  </a:schemeClr>
                </a:solidFill>
              </a:rPr>
              <a:t>Introduzione ai principi fondamentali del marketing: Marketing 4p e 5C - 2/2</a:t>
            </a:r>
            <a:endParaRPr lang="en-US" sz="3400" b="1" dirty="0">
              <a:solidFill>
                <a:schemeClr val="accent3">
                  <a:lumMod val="75000"/>
                </a:schemeClr>
              </a:solidFill>
              <a:highlight>
                <a:srgbClr val="FFFF00"/>
              </a:highlight>
            </a:endParaRPr>
          </a:p>
        </p:txBody>
      </p:sp>
    </p:spTree>
    <p:extLst>
      <p:ext uri="{BB962C8B-B14F-4D97-AF65-F5344CB8AC3E}">
        <p14:creationId xmlns:p14="http://schemas.microsoft.com/office/powerpoint/2010/main" val="34283321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AFB92A-51B3-545C-3624-B62181D3D91C}"/>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A3BFFE7E-14D0-EBD0-8A5B-9A1F89D6471D}"/>
              </a:ext>
            </a:extLst>
          </p:cNvPr>
          <p:cNvSpPr txBox="1"/>
          <p:nvPr/>
        </p:nvSpPr>
        <p:spPr>
          <a:xfrm>
            <a:off x="356935" y="304662"/>
            <a:ext cx="10610461" cy="785215"/>
          </a:xfrm>
          <a:prstGeom prst="rect">
            <a:avLst/>
          </a:prstGeom>
          <a:noFill/>
        </p:spPr>
        <p:txBody>
          <a:bodyPr wrap="square" lIns="91440" tIns="45720" rIns="91440" bIns="45720" rtlCol="0" anchor="t">
            <a:spAutoFit/>
          </a:bodyPr>
          <a:lstStyle/>
          <a:p>
            <a:pPr>
              <a:lnSpc>
                <a:spcPct val="150000"/>
              </a:lnSpc>
            </a:pPr>
            <a:r>
              <a:rPr lang="tr-TR" sz="3400" b="1" dirty="0" err="1">
                <a:solidFill>
                  <a:schemeClr val="accent3">
                    <a:lumMod val="76000"/>
                  </a:schemeClr>
                </a:solidFill>
              </a:rPr>
              <a:t>Ricerca di </a:t>
            </a:r>
            <a:r>
              <a:rPr lang="tr-TR" sz="3400" b="1" dirty="0">
                <a:solidFill>
                  <a:schemeClr val="accent3">
                    <a:lumMod val="76000"/>
                  </a:schemeClr>
                </a:solidFill>
              </a:rPr>
              <a:t>mercato</a:t>
            </a:r>
            <a:endParaRPr lang="en-US" sz="3400" b="1" dirty="0">
              <a:solidFill>
                <a:schemeClr val="accent3">
                  <a:lumMod val="76000"/>
                </a:schemeClr>
              </a:solidFill>
              <a:highlight>
                <a:srgbClr val="FFFF00"/>
              </a:highlight>
            </a:endParaRPr>
          </a:p>
        </p:txBody>
      </p:sp>
      <p:sp>
        <p:nvSpPr>
          <p:cNvPr id="4" name="Metin kutusu 3">
            <a:extLst>
              <a:ext uri="{FF2B5EF4-FFF2-40B4-BE49-F238E27FC236}">
                <a16:creationId xmlns:a16="http://schemas.microsoft.com/office/drawing/2014/main" id="{45CBAB9A-4EA5-7119-B4EE-8BA01F2BE018}"/>
              </a:ext>
            </a:extLst>
          </p:cNvPr>
          <p:cNvSpPr txBox="1"/>
          <p:nvPr/>
        </p:nvSpPr>
        <p:spPr>
          <a:xfrm>
            <a:off x="356935" y="1275536"/>
            <a:ext cx="11032960" cy="3293209"/>
          </a:xfrm>
          <a:prstGeom prst="rect">
            <a:avLst/>
          </a:prstGeom>
          <a:noFill/>
        </p:spPr>
        <p:txBody>
          <a:bodyPr wrap="square">
            <a:spAutoFit/>
          </a:bodyPr>
          <a:lstStyle/>
          <a:p>
            <a:pPr algn="just" rtl="0" fontAlgn="base"/>
            <a:r>
              <a:rPr lang="en-US" sz="1600" b="0" i="0" u="none" strike="noStrike" dirty="0">
                <a:solidFill>
                  <a:srgbClr val="000000"/>
                </a:solidFill>
                <a:effectLst/>
                <a:latin typeface="Raleway "/>
              </a:rPr>
              <a:t>L'obiettivo delle aziende è quello di identificare un mercato target in cui vendere i propri prodotti e i potenziali clienti in quel mercato, al fine di massimizzare i profitti. Le imprese spesso conducono ricerche a tavolino per raccogliere informazioni specifiche sul proprio mercato di riferimento.</a:t>
            </a:r>
            <a:r>
              <a:rPr lang="en-US" sz="1600" b="0" i="0" dirty="0">
                <a:solidFill>
                  <a:srgbClr val="000000"/>
                </a:solidFill>
                <a:effectLst/>
                <a:latin typeface="Raleway "/>
              </a:rPr>
              <a:t> </a:t>
            </a:r>
            <a:endParaRPr lang="tr-TR" sz="1600" b="0" i="0" dirty="0">
              <a:solidFill>
                <a:srgbClr val="000000"/>
              </a:solidFill>
              <a:effectLst/>
              <a:latin typeface="Raleway "/>
            </a:endParaRPr>
          </a:p>
          <a:p>
            <a:pPr algn="just" rtl="0" fontAlgn="base"/>
            <a:endParaRPr lang="en-US" sz="1600" b="0" i="0" dirty="0">
              <a:solidFill>
                <a:srgbClr val="000000"/>
              </a:solidFill>
              <a:effectLst/>
              <a:latin typeface="Raleway "/>
            </a:endParaRPr>
          </a:p>
          <a:p>
            <a:pPr algn="just" rtl="0" fontAlgn="base"/>
            <a:r>
              <a:rPr lang="en-US" sz="1600" b="0" i="0" u="none" strike="noStrike" dirty="0">
                <a:solidFill>
                  <a:srgbClr val="000000"/>
                </a:solidFill>
                <a:effectLst/>
                <a:latin typeface="Raleway "/>
              </a:rPr>
              <a:t>Con le informazioni raccolte al desk, si vogliono ottenere informazioni sui seguenti argomenti relativi al mercato target</a:t>
            </a:r>
            <a:r>
              <a:rPr lang="en-US" sz="1600" b="0" i="0" dirty="0">
                <a:solidFill>
                  <a:srgbClr val="000000"/>
                </a:solidFill>
                <a:effectLst/>
                <a:latin typeface="Raleway "/>
              </a:rPr>
              <a:t>.</a:t>
            </a:r>
            <a:endParaRPr lang="tr-TR" sz="1600" b="0" i="0" dirty="0">
              <a:solidFill>
                <a:srgbClr val="000000"/>
              </a:solidFill>
              <a:effectLst/>
              <a:latin typeface="Raleway "/>
            </a:endParaRPr>
          </a:p>
          <a:p>
            <a:pPr algn="just" rtl="0" fontAlgn="base"/>
            <a:endParaRPr lang="en-US" sz="1600" b="0" i="0" dirty="0">
              <a:solidFill>
                <a:srgbClr val="000000"/>
              </a:solidFill>
              <a:effectLst/>
              <a:latin typeface="Raleway "/>
            </a:endParaRP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Struttura competitiva</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Dimensioni del mercato</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Differenze culturali, economiche e geografiche</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Valutare le aspettative e le esigenze dei consumatori e fare confronti</a:t>
            </a:r>
            <a:r>
              <a:rPr lang="en-US" sz="1600" b="0" i="0" dirty="0">
                <a:solidFill>
                  <a:srgbClr val="000000"/>
                </a:solidFill>
                <a:effectLst/>
                <a:latin typeface="Raleway "/>
              </a:rPr>
              <a:t>.</a:t>
            </a:r>
          </a:p>
          <a:p>
            <a:pPr marL="742950" lvl="1" indent="-285750" algn="just" fontAlgn="base">
              <a:buFont typeface="Arial" panose="020B0604020202020204" pitchFamily="34" charset="0"/>
              <a:buChar char="•"/>
            </a:pPr>
            <a:r>
              <a:rPr lang="en-US" sz="1600" b="0" i="0" u="none" strike="noStrike" dirty="0">
                <a:solidFill>
                  <a:srgbClr val="000000"/>
                </a:solidFill>
                <a:effectLst/>
                <a:latin typeface="Raleway "/>
              </a:rPr>
              <a:t>Rivelare la struttura del mercato selezionato come target.</a:t>
            </a:r>
            <a:r>
              <a:rPr lang="en-US" sz="1600" b="0" i="0" dirty="0">
                <a:solidFill>
                  <a:srgbClr val="000000"/>
                </a:solidFill>
                <a:effectLst/>
                <a:latin typeface="Raleway "/>
              </a:rPr>
              <a:t> </a:t>
            </a:r>
          </a:p>
          <a:p>
            <a:pPr algn="just" rtl="0" fontAlgn="base"/>
            <a:endParaRPr lang="en-US" sz="1600" b="0" i="0" dirty="0">
              <a:solidFill>
                <a:srgbClr val="000000"/>
              </a:solidFill>
              <a:effectLst/>
              <a:latin typeface="Raleway "/>
            </a:endParaRPr>
          </a:p>
        </p:txBody>
      </p:sp>
      <p:graphicFrame>
        <p:nvGraphicFramePr>
          <p:cNvPr id="3" name="Diyagram 2">
            <a:extLst>
              <a:ext uri="{FF2B5EF4-FFF2-40B4-BE49-F238E27FC236}">
                <a16:creationId xmlns:a16="http://schemas.microsoft.com/office/drawing/2014/main" id="{94EF3292-4671-F2BA-FFB0-514AB7D5ADD7}"/>
              </a:ext>
            </a:extLst>
          </p:cNvPr>
          <p:cNvGraphicFramePr/>
          <p:nvPr>
            <p:extLst>
              <p:ext uri="{D42A27DB-BD31-4B8C-83A1-F6EECF244321}">
                <p14:modId xmlns:p14="http://schemas.microsoft.com/office/powerpoint/2010/main" val="3523487566"/>
              </p:ext>
            </p:extLst>
          </p:nvPr>
        </p:nvGraphicFramePr>
        <p:xfrm>
          <a:off x="3006779" y="4781360"/>
          <a:ext cx="5074312" cy="15157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Metin kutusu 5">
            <a:extLst>
              <a:ext uri="{FF2B5EF4-FFF2-40B4-BE49-F238E27FC236}">
                <a16:creationId xmlns:a16="http://schemas.microsoft.com/office/drawing/2014/main" id="{BD741341-DF2C-750B-EBBE-6DE7660FC018}"/>
              </a:ext>
            </a:extLst>
          </p:cNvPr>
          <p:cNvSpPr txBox="1"/>
          <p:nvPr/>
        </p:nvSpPr>
        <p:spPr>
          <a:xfrm>
            <a:off x="2614976" y="6340442"/>
            <a:ext cx="6094378" cy="338554"/>
          </a:xfrm>
          <a:prstGeom prst="rect">
            <a:avLst/>
          </a:prstGeom>
          <a:solidFill>
            <a:schemeClr val="bg1">
              <a:lumMod val="60000"/>
              <a:lumOff val="40000"/>
            </a:schemeClr>
          </a:solidFill>
        </p:spPr>
        <p:txBody>
          <a:bodyPr wrap="square">
            <a:spAutoFit/>
          </a:bodyPr>
          <a:lstStyle/>
          <a:p>
            <a:pPr algn="ctr"/>
            <a:r>
              <a:rPr lang="en-US" sz="1600" dirty="0">
                <a:solidFill>
                  <a:schemeClr val="accent1"/>
                </a:solidFill>
              </a:rPr>
              <a:t>Le 2 domande principali della ricerca sui concorrenti</a:t>
            </a:r>
          </a:p>
        </p:txBody>
      </p:sp>
    </p:spTree>
    <p:extLst>
      <p:ext uri="{BB962C8B-B14F-4D97-AF65-F5344CB8AC3E}">
        <p14:creationId xmlns:p14="http://schemas.microsoft.com/office/powerpoint/2010/main" val="20593947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AC49F-2B6C-B169-3F52-53F5E72E9CD2}"/>
            </a:ext>
          </a:extLst>
        </p:cNvPr>
        <p:cNvGrpSpPr/>
        <p:nvPr/>
      </p:nvGrpSpPr>
      <p:grpSpPr>
        <a:xfrm>
          <a:off x="0" y="0"/>
          <a:ext cx="0" cy="0"/>
          <a:chOff x="0" y="0"/>
          <a:chExt cx="0" cy="0"/>
        </a:xfrm>
      </p:grpSpPr>
      <p:sp>
        <p:nvSpPr>
          <p:cNvPr id="2" name="CasellaDiTesto 1">
            <a:extLst>
              <a:ext uri="{FF2B5EF4-FFF2-40B4-BE49-F238E27FC236}">
                <a16:creationId xmlns:a16="http://schemas.microsoft.com/office/drawing/2014/main" id="{D55BA63E-CE0B-3785-DE3C-F61E2E538BD6}"/>
              </a:ext>
            </a:extLst>
          </p:cNvPr>
          <p:cNvSpPr txBox="1"/>
          <p:nvPr/>
        </p:nvSpPr>
        <p:spPr>
          <a:xfrm>
            <a:off x="356935" y="504883"/>
            <a:ext cx="11478130" cy="1341778"/>
          </a:xfrm>
          <a:prstGeom prst="rect">
            <a:avLst/>
          </a:prstGeom>
          <a:noFill/>
        </p:spPr>
        <p:txBody>
          <a:bodyPr wrap="square" rtlCol="0">
            <a:spAutoFit/>
          </a:bodyPr>
          <a:lstStyle/>
          <a:p>
            <a:pPr>
              <a:lnSpc>
                <a:spcPct val="150000"/>
              </a:lnSpc>
            </a:pPr>
            <a:r>
              <a:rPr lang="en-US" sz="2000" b="1" dirty="0">
                <a:solidFill>
                  <a:schemeClr val="bg1"/>
                </a:solidFill>
              </a:rPr>
              <a:t>Analisi della </a:t>
            </a:r>
            <a:r>
              <a:rPr lang="en-US" sz="2000" b="1" dirty="0" err="1">
                <a:solidFill>
                  <a:schemeClr val="bg1"/>
                </a:solidFill>
              </a:rPr>
              <a:t>struttura competitiva </a:t>
            </a:r>
            <a:r>
              <a:rPr lang="en-US" sz="2000" b="1" dirty="0">
                <a:solidFill>
                  <a:schemeClr val="bg1"/>
                </a:solidFill>
              </a:rPr>
              <a:t>del </a:t>
            </a:r>
            <a:r>
              <a:rPr lang="en-US" sz="2000" b="1" dirty="0" err="1">
                <a:solidFill>
                  <a:schemeClr val="bg1"/>
                </a:solidFill>
              </a:rPr>
              <a:t>mercato </a:t>
            </a:r>
            <a:r>
              <a:rPr lang="en-US" sz="2000" b="1" dirty="0">
                <a:solidFill>
                  <a:schemeClr val="bg1"/>
                </a:solidFill>
              </a:rPr>
              <a:t>- 1/3</a:t>
            </a:r>
          </a:p>
          <a:p>
            <a:pPr>
              <a:lnSpc>
                <a:spcPct val="150000"/>
              </a:lnSpc>
            </a:pPr>
            <a:endParaRPr lang="en-US" sz="2000" b="1" dirty="0">
              <a:solidFill>
                <a:schemeClr val="bg1"/>
              </a:solidFill>
            </a:endParaRPr>
          </a:p>
          <a:p>
            <a:pPr>
              <a:lnSpc>
                <a:spcPct val="150000"/>
              </a:lnSpc>
            </a:pPr>
            <a:r>
              <a:rPr lang="en-US" sz="1600" b="1" dirty="0">
                <a:solidFill>
                  <a:schemeClr val="accent1"/>
                </a:solidFill>
              </a:rPr>
              <a:t>Chi è presente sul mercato? Chi sono i nostri concorrenti? Cosa stanno facendo? Come lo fanno?</a:t>
            </a:r>
          </a:p>
        </p:txBody>
      </p:sp>
      <p:sp>
        <p:nvSpPr>
          <p:cNvPr id="4" name="Metin kutusu 3">
            <a:extLst>
              <a:ext uri="{FF2B5EF4-FFF2-40B4-BE49-F238E27FC236}">
                <a16:creationId xmlns:a16="http://schemas.microsoft.com/office/drawing/2014/main" id="{A7068136-48B6-835A-11E2-43E094B52D61}"/>
              </a:ext>
            </a:extLst>
          </p:cNvPr>
          <p:cNvSpPr txBox="1"/>
          <p:nvPr/>
        </p:nvSpPr>
        <p:spPr>
          <a:xfrm>
            <a:off x="356935" y="2028115"/>
            <a:ext cx="11032960" cy="4142544"/>
          </a:xfrm>
          <a:prstGeom prst="rect">
            <a:avLst/>
          </a:prstGeom>
          <a:noFill/>
        </p:spPr>
        <p:txBody>
          <a:bodyPr wrap="square">
            <a:spAutoFit/>
          </a:bodyPr>
          <a:lstStyle/>
          <a:p>
            <a:pPr algn="just" rtl="0" fontAlgn="base">
              <a:lnSpc>
                <a:spcPct val="150000"/>
              </a:lnSpc>
              <a:spcBef>
                <a:spcPts val="600"/>
              </a:spcBef>
              <a:spcAft>
                <a:spcPts val="600"/>
              </a:spcAft>
            </a:pPr>
            <a:r>
              <a:rPr lang="en-US" sz="1600" b="0" i="0" u="none" strike="noStrike" dirty="0">
                <a:solidFill>
                  <a:srgbClr val="000000"/>
                </a:solidFill>
                <a:effectLst/>
                <a:latin typeface="Raleway "/>
              </a:rPr>
              <a:t>L'analisi della concorrenza è un processo che inizia con l'identificazione dei concorrenti nel settore e prosegue con la ricerca dei prodotti, delle vendite e delle strategie di marketing dei concorrenti. L'analisi della concorrenza ha due componenti principali. </a:t>
            </a:r>
          </a:p>
          <a:p>
            <a:pPr marL="742950" lvl="1" indent="-285750" algn="just" fontAlgn="base">
              <a:lnSpc>
                <a:spcPct val="150000"/>
              </a:lnSpc>
              <a:spcBef>
                <a:spcPts val="600"/>
              </a:spcBef>
              <a:spcAft>
                <a:spcPts val="600"/>
              </a:spcAft>
              <a:buFont typeface="Arial" panose="020B0604020202020204" pitchFamily="34" charset="0"/>
              <a:buChar char="•"/>
            </a:pPr>
            <a:r>
              <a:rPr lang="en-US" sz="1600" b="1" i="0" u="none" strike="noStrike" dirty="0">
                <a:solidFill>
                  <a:srgbClr val="000000"/>
                </a:solidFill>
                <a:effectLst/>
                <a:latin typeface="Raleway "/>
              </a:rPr>
              <a:t>Concorrenti diretti: </a:t>
            </a:r>
            <a:r>
              <a:rPr lang="en-US" sz="1600" b="0" i="0" u="none" strike="noStrike" dirty="0">
                <a:solidFill>
                  <a:srgbClr val="000000"/>
                </a:solidFill>
                <a:effectLst/>
                <a:latin typeface="Raleway "/>
              </a:rPr>
              <a:t>Aziende dello stesso o simile segmento di prodotti/servizi.</a:t>
            </a:r>
          </a:p>
          <a:p>
            <a:pPr marL="742950" lvl="1" indent="-285750" algn="just" fontAlgn="base">
              <a:lnSpc>
                <a:spcPct val="150000"/>
              </a:lnSpc>
              <a:spcBef>
                <a:spcPts val="600"/>
              </a:spcBef>
              <a:spcAft>
                <a:spcPts val="600"/>
              </a:spcAft>
              <a:buFont typeface="Arial" panose="020B0604020202020204" pitchFamily="34" charset="0"/>
              <a:buChar char="•"/>
            </a:pPr>
            <a:r>
              <a:rPr lang="en-US" sz="1600" b="1" i="0" u="none" strike="noStrike" dirty="0">
                <a:solidFill>
                  <a:srgbClr val="000000"/>
                </a:solidFill>
                <a:effectLst/>
                <a:latin typeface="Raleway "/>
              </a:rPr>
              <a:t>Concorrenti indiretti: </a:t>
            </a:r>
            <a:r>
              <a:rPr lang="en-US" sz="1600" b="0" i="0" u="none" strike="noStrike" dirty="0">
                <a:solidFill>
                  <a:srgbClr val="000000"/>
                </a:solidFill>
                <a:effectLst/>
                <a:latin typeface="Raleway "/>
              </a:rPr>
              <a:t>Aziende che appartengono a segmenti diversi ma che influiscono indirettamente sulle preferenze dei clienti.</a:t>
            </a:r>
          </a:p>
          <a:p>
            <a:pPr algn="just" rtl="0" fontAlgn="base">
              <a:lnSpc>
                <a:spcPct val="150000"/>
              </a:lnSpc>
              <a:spcBef>
                <a:spcPts val="600"/>
              </a:spcBef>
              <a:spcAft>
                <a:spcPts val="600"/>
              </a:spcAft>
            </a:pPr>
            <a:endParaRPr lang="en-US"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en-US" sz="1600" b="0" i="0" u="none" strike="noStrike" dirty="0">
              <a:solidFill>
                <a:srgbClr val="000000"/>
              </a:solidFill>
              <a:effectLst/>
              <a:latin typeface="Raleway "/>
            </a:endParaRPr>
          </a:p>
          <a:p>
            <a:pPr algn="just" rtl="0" fontAlgn="base">
              <a:lnSpc>
                <a:spcPct val="150000"/>
              </a:lnSpc>
              <a:spcBef>
                <a:spcPts val="600"/>
              </a:spcBef>
              <a:spcAft>
                <a:spcPts val="600"/>
              </a:spcAft>
            </a:pPr>
            <a:endParaRPr lang="en-US" sz="1600" b="0" i="0" dirty="0">
              <a:solidFill>
                <a:srgbClr val="000000"/>
              </a:solidFill>
              <a:effectLst/>
              <a:latin typeface="Raleway "/>
            </a:endParaRPr>
          </a:p>
        </p:txBody>
      </p:sp>
    </p:spTree>
    <p:extLst>
      <p:ext uri="{BB962C8B-B14F-4D97-AF65-F5344CB8AC3E}">
        <p14:creationId xmlns:p14="http://schemas.microsoft.com/office/powerpoint/2010/main" val="3259178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114765-786A-AEA5-79FA-925DED9001B6}"/>
            </a:ext>
          </a:extLst>
        </p:cNvPr>
        <p:cNvGrpSpPr/>
        <p:nvPr/>
      </p:nvGrpSpPr>
      <p:grpSpPr>
        <a:xfrm>
          <a:off x="0" y="0"/>
          <a:ext cx="0" cy="0"/>
          <a:chOff x="0" y="0"/>
          <a:chExt cx="0" cy="0"/>
        </a:xfrm>
      </p:grpSpPr>
      <p:sp>
        <p:nvSpPr>
          <p:cNvPr id="4" name="Metin kutusu 3">
            <a:extLst>
              <a:ext uri="{FF2B5EF4-FFF2-40B4-BE49-F238E27FC236}">
                <a16:creationId xmlns:a16="http://schemas.microsoft.com/office/drawing/2014/main" id="{9A4C267C-38E9-7902-69A6-FBF9EF906699}"/>
              </a:ext>
            </a:extLst>
          </p:cNvPr>
          <p:cNvSpPr txBox="1"/>
          <p:nvPr/>
        </p:nvSpPr>
        <p:spPr>
          <a:xfrm>
            <a:off x="439231" y="1413063"/>
            <a:ext cx="11032960" cy="4031873"/>
          </a:xfrm>
          <a:prstGeom prst="rect">
            <a:avLst/>
          </a:prstGeom>
          <a:noFill/>
        </p:spPr>
        <p:txBody>
          <a:bodyPr wrap="square">
            <a:spAutoFit/>
          </a:bodyPr>
          <a:lstStyle/>
          <a:p>
            <a:pPr algn="just" rtl="0" fontAlgn="base"/>
            <a:r>
              <a:rPr lang="en-US" sz="1600" b="0" i="0" u="none" strike="noStrike" dirty="0">
                <a:solidFill>
                  <a:srgbClr val="000000"/>
                </a:solidFill>
                <a:effectLst/>
                <a:latin typeface="Raleway "/>
              </a:rPr>
              <a:t>Le informazioni ottenute in questo processo consentono alle aziende di prendere decisioni più efficaci sulle loro future mosse strategiche.</a:t>
            </a:r>
          </a:p>
          <a:p>
            <a:pPr algn="just" rtl="0" fontAlgn="base"/>
            <a:endParaRPr lang="en-US" sz="1600" b="0" i="0"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Quali canali utilizzano? </a:t>
            </a:r>
          </a:p>
          <a:p>
            <a:pPr marL="742950" lvl="1" indent="-285750" algn="just" fontAlgn="base">
              <a:buFont typeface="Arial" panose="020B0604020202020204" pitchFamily="34" charset="0"/>
              <a:buChar char="•"/>
            </a:pPr>
            <a:endParaRPr lang="en-US" sz="1600" b="0" i="1"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Quali strategie utilizzano e come? </a:t>
            </a:r>
          </a:p>
          <a:p>
            <a:pPr marL="742950" lvl="1" indent="-285750" algn="just" fontAlgn="base">
              <a:buFont typeface="Arial" panose="020B0604020202020204" pitchFamily="34" charset="0"/>
              <a:buChar char="•"/>
            </a:pPr>
            <a:endParaRPr lang="en-US" sz="1600" b="0" i="1"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Su che tipo di clientela si concentrano? </a:t>
            </a:r>
          </a:p>
          <a:p>
            <a:pPr marL="742950" lvl="1" indent="-285750" algn="just" fontAlgn="base">
              <a:buFont typeface="Arial" panose="020B0604020202020204" pitchFamily="34" charset="0"/>
              <a:buChar char="•"/>
            </a:pPr>
            <a:endParaRPr lang="en-US" sz="1600" b="0" i="1" u="none" strike="noStrike" dirty="0">
              <a:solidFill>
                <a:srgbClr val="000000"/>
              </a:solidFill>
              <a:effectLst/>
              <a:latin typeface="Raleway "/>
            </a:endParaRPr>
          </a:p>
          <a:p>
            <a:pPr marL="742950" lvl="1" indent="-285750" algn="just" fontAlgn="base">
              <a:buFont typeface="Arial" panose="020B0604020202020204" pitchFamily="34" charset="0"/>
              <a:buChar char="•"/>
            </a:pPr>
            <a:r>
              <a:rPr lang="en-US" sz="1600" b="0" i="1" u="none" strike="noStrike" dirty="0">
                <a:solidFill>
                  <a:srgbClr val="000000"/>
                </a:solidFill>
                <a:effectLst/>
                <a:latin typeface="Raleway "/>
              </a:rPr>
              <a:t>Come sono le loro politiche di prezzo?</a:t>
            </a:r>
          </a:p>
          <a:p>
            <a:pPr algn="just" rtl="0" fontAlgn="base"/>
            <a:endParaRPr lang="en-US" sz="1600" b="0" i="0" u="none" strike="noStrike" dirty="0">
              <a:solidFill>
                <a:srgbClr val="000000"/>
              </a:solidFill>
              <a:effectLst/>
              <a:latin typeface="Raleway "/>
            </a:endParaRPr>
          </a:p>
          <a:p>
            <a:pPr algn="just" rtl="0" fontAlgn="base"/>
            <a:r>
              <a:rPr lang="en-US" sz="1600" b="0" i="0" u="none" strike="noStrike" dirty="0">
                <a:solidFill>
                  <a:srgbClr val="000000"/>
                </a:solidFill>
                <a:effectLst/>
                <a:latin typeface="Raleway "/>
              </a:rPr>
              <a:t>È possibile analizzare i concorrenti del settore moltiplicando domande come. Queste domande vi daranno indicazioni orientative sul posizionamento dei vostri prodotti e servizi</a:t>
            </a:r>
            <a:r>
              <a:rPr lang="en-US" sz="1600" b="0" i="0" dirty="0">
                <a:solidFill>
                  <a:srgbClr val="000000"/>
                </a:solidFill>
                <a:effectLst/>
                <a:latin typeface="Raleway "/>
              </a:rPr>
              <a:t>.</a:t>
            </a:r>
          </a:p>
          <a:p>
            <a:pPr algn="just" rtl="0" fontAlgn="base"/>
            <a:endParaRPr lang="en-US" sz="1600" b="0" i="0" dirty="0">
              <a:solidFill>
                <a:srgbClr val="000000"/>
              </a:solidFill>
              <a:effectLst/>
              <a:latin typeface="Raleway "/>
            </a:endParaRPr>
          </a:p>
          <a:p>
            <a:pPr algn="just" rtl="0" fontAlgn="base"/>
            <a:endParaRPr lang="en-US" sz="2000" b="0" i="0" u="none" strike="noStrike" dirty="0">
              <a:solidFill>
                <a:srgbClr val="000000"/>
              </a:solidFill>
              <a:effectLst/>
              <a:latin typeface="Raleway "/>
            </a:endParaRPr>
          </a:p>
          <a:p>
            <a:pPr algn="just" rtl="0" fontAlgn="base"/>
            <a:endParaRPr lang="en-US" sz="1200" b="0" i="0" dirty="0">
              <a:solidFill>
                <a:srgbClr val="000000"/>
              </a:solidFill>
              <a:effectLst/>
              <a:latin typeface="Raleway "/>
            </a:endParaRPr>
          </a:p>
        </p:txBody>
      </p:sp>
      <p:sp>
        <p:nvSpPr>
          <p:cNvPr id="3" name="CasellaDiTesto 1">
            <a:extLst>
              <a:ext uri="{FF2B5EF4-FFF2-40B4-BE49-F238E27FC236}">
                <a16:creationId xmlns:a16="http://schemas.microsoft.com/office/drawing/2014/main" id="{BBF3DC20-D661-C1C7-8175-770D2F223546}"/>
              </a:ext>
            </a:extLst>
          </p:cNvPr>
          <p:cNvSpPr txBox="1"/>
          <p:nvPr/>
        </p:nvSpPr>
        <p:spPr>
          <a:xfrm>
            <a:off x="439231" y="361965"/>
            <a:ext cx="10610461" cy="1341778"/>
          </a:xfrm>
          <a:prstGeom prst="rect">
            <a:avLst/>
          </a:prstGeom>
          <a:noFill/>
        </p:spPr>
        <p:txBody>
          <a:bodyPr wrap="square" rtlCol="0">
            <a:spAutoFit/>
          </a:bodyPr>
          <a:lstStyle/>
          <a:p>
            <a:pPr>
              <a:lnSpc>
                <a:spcPct val="150000"/>
              </a:lnSpc>
            </a:pPr>
            <a:r>
              <a:rPr lang="en-US" sz="2000" b="1" dirty="0">
                <a:solidFill>
                  <a:schemeClr val="bg1"/>
                </a:solidFill>
              </a:rPr>
              <a:t>Analisi della </a:t>
            </a:r>
            <a:r>
              <a:rPr lang="en-US" sz="2000" b="1" dirty="0" err="1">
                <a:solidFill>
                  <a:schemeClr val="bg1"/>
                </a:solidFill>
              </a:rPr>
              <a:t>struttura competitiva </a:t>
            </a:r>
            <a:r>
              <a:rPr lang="en-US" sz="2000" b="1" dirty="0">
                <a:solidFill>
                  <a:schemeClr val="bg1"/>
                </a:solidFill>
              </a:rPr>
              <a:t>del </a:t>
            </a:r>
            <a:r>
              <a:rPr lang="en-US" sz="2000" b="1" dirty="0" err="1">
                <a:solidFill>
                  <a:schemeClr val="bg1"/>
                </a:solidFill>
              </a:rPr>
              <a:t>mercato </a:t>
            </a:r>
            <a:r>
              <a:rPr lang="en-US" sz="2000" b="1" dirty="0">
                <a:solidFill>
                  <a:schemeClr val="bg1"/>
                </a:solidFill>
              </a:rPr>
              <a:t>- 2/3</a:t>
            </a:r>
          </a:p>
          <a:p>
            <a:pPr>
              <a:lnSpc>
                <a:spcPct val="150000"/>
              </a:lnSpc>
            </a:pPr>
            <a:endParaRPr lang="en-US" sz="2000" b="1" dirty="0">
              <a:solidFill>
                <a:schemeClr val="bg1"/>
              </a:solidFill>
            </a:endParaRPr>
          </a:p>
          <a:p>
            <a:pPr>
              <a:lnSpc>
                <a:spcPct val="150000"/>
              </a:lnSpc>
            </a:pPr>
            <a:endParaRPr lang="en-US" sz="1600" b="1" dirty="0">
              <a:solidFill>
                <a:schemeClr val="accent1"/>
              </a:solidFill>
            </a:endParaRPr>
          </a:p>
        </p:txBody>
      </p:sp>
    </p:spTree>
    <p:extLst>
      <p:ext uri="{BB962C8B-B14F-4D97-AF65-F5344CB8AC3E}">
        <p14:creationId xmlns:p14="http://schemas.microsoft.com/office/powerpoint/2010/main" val="795255873"/>
      </p:ext>
    </p:extLst>
  </p:cSld>
  <p:clrMapOvr>
    <a:masterClrMapping/>
  </p:clrMapOvr>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eması">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o" ma:contentTypeID="0x01010028B3D6815C772C4D81C6B76302BCB0B9" ma:contentTypeVersion="15" ma:contentTypeDescription="Creare un nuovo documento." ma:contentTypeScope="" ma:versionID="d92f8d25b8dcaa754925ace478476bd8">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01a4ea2813b1107245765a0762aab466"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Tag immagin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Condivis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Condiviso con dettagl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E3E453B-9058-4FEA-9C49-5E34D11CFB72}">
  <ds:schemaRefs>
    <ds:schemaRef ds:uri="http://schemas.microsoft.com/sharepoint/v3/contenttype/forms"/>
  </ds:schemaRefs>
</ds:datastoreItem>
</file>

<file path=customXml/itemProps2.xml><?xml version="1.0" encoding="utf-8"?>
<ds:datastoreItem xmlns:ds="http://schemas.openxmlformats.org/officeDocument/2006/customXml" ds:itemID="{5437137D-D0C4-4F9A-AFCC-1BA8BF685B50}"/>
</file>

<file path=customXml/itemProps3.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1680</TotalTime>
  <Words>8786</Words>
  <Application>Microsoft Office PowerPoint</Application>
  <PresentationFormat>Widescreen</PresentationFormat>
  <Paragraphs>600</Paragraphs>
  <Slides>58</Slides>
  <Notes>21</Notes>
  <HiddenSlides>0</HiddenSlides>
  <MMClips>6</MMClips>
  <ScaleCrop>false</ScaleCrop>
  <HeadingPairs>
    <vt:vector size="6" baseType="variant">
      <vt:variant>
        <vt:lpstr>Caratteri utilizzati</vt:lpstr>
      </vt:variant>
      <vt:variant>
        <vt:i4>16</vt:i4>
      </vt:variant>
      <vt:variant>
        <vt:lpstr>Tema</vt:lpstr>
      </vt:variant>
      <vt:variant>
        <vt:i4>2</vt:i4>
      </vt:variant>
      <vt:variant>
        <vt:lpstr>Titoli diapositive</vt:lpstr>
      </vt:variant>
      <vt:variant>
        <vt:i4>58</vt:i4>
      </vt:variant>
    </vt:vector>
  </HeadingPairs>
  <TitlesOfParts>
    <vt:vector size="76" baseType="lpstr">
      <vt:lpstr>Aptos</vt:lpstr>
      <vt:lpstr>Arial</vt:lpstr>
      <vt:lpstr>Courier New</vt:lpstr>
      <vt:lpstr>Inter</vt:lpstr>
      <vt:lpstr>Internal</vt:lpstr>
      <vt:lpstr>Outfit</vt:lpstr>
      <vt:lpstr>Raleway</vt:lpstr>
      <vt:lpstr>Raleway </vt:lpstr>
      <vt:lpstr>Raleway (Gövde)</vt:lpstr>
      <vt:lpstr>RALEWAY BOLD</vt:lpstr>
      <vt:lpstr>Raleway Medium</vt:lpstr>
      <vt:lpstr>Raleway SemiBold</vt:lpstr>
      <vt:lpstr>Segoe UI</vt:lpstr>
      <vt:lpstr>Times New Roman</vt:lpstr>
      <vt:lpstr>TT Firs Neue</vt:lpstr>
      <vt:lpstr>Wingdings</vt:lpstr>
      <vt:lpstr>Tema de Office</vt:lpstr>
      <vt:lpstr>Tema de Office</vt:lpstr>
      <vt:lpstr>Competenze di marketing</vt:lpstr>
      <vt:lpstr>Obiettivo di questa unità</vt:lpstr>
      <vt:lpstr>Risultati di apprendimento di questa unità</vt:lpstr>
      <vt:lpstr>1°: Dal problema al prodotto: Ricerca di mercato e identificazione delle opportunità</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2°: Potenza dell'innovazione: Liberare le idee creative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Modello di canvas del pensiero progettuale</vt:lpstr>
      <vt:lpstr>Come utilizzare il modello del design thinking canvas</vt:lpstr>
      <vt:lpstr>Come utilizzare il modello del design thinking canvas</vt:lpstr>
      <vt:lpstr>3°: Il marketing mix: Strumenti per la crescita</vt:lpstr>
      <vt:lpstr>Presentazione standard di PowerPoint</vt:lpstr>
      <vt:lpstr>Presentazione standard di PowerPoint</vt:lpstr>
      <vt:lpstr>Presentazione standard di PowerPoint</vt:lpstr>
      <vt:lpstr>Presentazione standard di PowerPoint</vt:lpstr>
      <vt:lpstr>Presentazione standard di PowerPoint</vt:lpstr>
      <vt:lpstr>FONTI UTILIZZATE PER CREARE QUESTA UNITÀ </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docId:55B6DA1DA4A3AF4666EEB6DECE8CB290</cp:keywords>
  <cp:lastModifiedBy>Daniela Florio</cp:lastModifiedBy>
  <cp:revision>21</cp:revision>
  <dcterms:created xsi:type="dcterms:W3CDTF">2023-12-21T13:42:43Z</dcterms:created>
  <dcterms:modified xsi:type="dcterms:W3CDTF">2025-01-31T16:46:08Z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