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54"/>
  </p:notesMasterIdLst>
  <p:sldIdLst>
    <p:sldId id="309" r:id="rId7"/>
    <p:sldId id="310" r:id="rId8"/>
    <p:sldId id="311"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2" r:id="rId22"/>
    <p:sldId id="271"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312" r:id="rId37"/>
    <p:sldId id="314" r:id="rId38"/>
    <p:sldId id="313" r:id="rId39"/>
    <p:sldId id="286" r:id="rId40"/>
    <p:sldId id="287" r:id="rId41"/>
    <p:sldId id="288" r:id="rId42"/>
    <p:sldId id="289" r:id="rId43"/>
    <p:sldId id="315" r:id="rId44"/>
    <p:sldId id="290" r:id="rId45"/>
    <p:sldId id="302" r:id="rId46"/>
    <p:sldId id="291" r:id="rId47"/>
    <p:sldId id="292" r:id="rId48"/>
    <p:sldId id="318" r:id="rId49"/>
    <p:sldId id="293" r:id="rId50"/>
    <p:sldId id="319" r:id="rId51"/>
    <p:sldId id="320" r:id="rId52"/>
    <p:sldId id="295" r:id="rId53"/>
  </p:sldIdLst>
  <p:sldSz cx="12192000" cy="6858000"/>
  <p:notesSz cx="6858000" cy="9144000"/>
  <p:embeddedFontLst>
    <p:embeddedFont>
      <p:font typeface="Georgia" panose="02040502050405020303" pitchFamily="18" charset="0"/>
      <p:regular r:id="rId55"/>
      <p:bold r:id="rId56"/>
      <p:italic r:id="rId57"/>
      <p:boldItalic r:id="rId58"/>
    </p:embeddedFont>
    <p:embeddedFont>
      <p:font typeface="Raleway" pitchFamily="2" charset="0"/>
      <p:regular r:id="rId59"/>
      <p:bold r:id="rId60"/>
      <p:italic r:id="rId61"/>
      <p:boldItalic r:id="rId62"/>
    </p:embeddedFont>
    <p:embeddedFont>
      <p:font typeface="Raleway Medium" pitchFamily="2" charset="0"/>
      <p:regular r:id="rId63"/>
      <p:italic r:id="rId64"/>
    </p:embeddedFont>
    <p:embeddedFont>
      <p:font typeface="Raleway SemiBold" pitchFamily="2" charset="0"/>
      <p:regular r:id="rId65"/>
      <p:bold r:id="rId66"/>
      <p:italic r:id="rId67"/>
      <p:boldItalic r:id="rId68"/>
    </p:embeddedFont>
    <p:embeddedFont>
      <p:font typeface="Segoe UI" panose="020B0502040204020203" pitchFamily="34" charset="0"/>
      <p:regular r:id="rId69"/>
      <p:bold r:id="rId70"/>
      <p:italic r:id="rId71"/>
      <p:boldItalic r:id="rId7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73" roundtripDataSignature="AMtx7mj3tMZKFt/YQh4mZfxzOQ2InJMxX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100"/>
    <a:srgbClr val="F3B75B"/>
    <a:srgbClr val="0D909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5B5FE8-04C9-4BCF-AFF5-56ACDA8AF3D8}" v="193" dt="2025-07-22T14:22:00.7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9.fntdata"/><Relationship Id="rId68" Type="http://schemas.openxmlformats.org/officeDocument/2006/relationships/font" Target="fonts/font14.fntdata"/><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6.fntdata"/><Relationship Id="rId65" Type="http://schemas.openxmlformats.org/officeDocument/2006/relationships/font" Target="fonts/font11.fntdata"/><Relationship Id="rId73" Type="http://customschemas.google.com/relationships/presentationmetadata" Target="metadata"/><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font" Target="fonts/font1.fntdata"/><Relationship Id="rId76"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font" Target="fonts/font17.fntdata"/><Relationship Id="rId2" Type="http://schemas.openxmlformats.org/officeDocument/2006/relationships/customXml" Target="../customXml/item2.xml"/><Relationship Id="rId29" Type="http://schemas.openxmlformats.org/officeDocument/2006/relationships/slide" Target="slides/slide2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125B5FE8-04C9-4BCF-AFF5-56ACDA8AF3D8}"/>
    <pc:docChg chg="modSld">
      <pc:chgData name="Mateja Geder, DOBA" userId="S::mateja.geder@doba.si::ccfd40d0-487c-4fcf-87d0-5a1ee1eda87d" providerId="AD" clId="Web-{125B5FE8-04C9-4BCF-AFF5-56ACDA8AF3D8}" dt="2025-07-22T14:22:00.728" v="122" actId="1076"/>
      <pc:docMkLst>
        <pc:docMk/>
      </pc:docMkLst>
      <pc:sldChg chg="modSp">
        <pc:chgData name="Mateja Geder, DOBA" userId="S::mateja.geder@doba.si::ccfd40d0-487c-4fcf-87d0-5a1ee1eda87d" providerId="AD" clId="Web-{125B5FE8-04C9-4BCF-AFF5-56ACDA8AF3D8}" dt="2025-07-22T14:09:25.448" v="11" actId="20577"/>
        <pc:sldMkLst>
          <pc:docMk/>
          <pc:sldMk cId="0" sldId="261"/>
        </pc:sldMkLst>
        <pc:spChg chg="mod">
          <ac:chgData name="Mateja Geder, DOBA" userId="S::mateja.geder@doba.si::ccfd40d0-487c-4fcf-87d0-5a1ee1eda87d" providerId="AD" clId="Web-{125B5FE8-04C9-4BCF-AFF5-56ACDA8AF3D8}" dt="2025-07-22T14:09:25.448" v="11" actId="20577"/>
          <ac:spMkLst>
            <pc:docMk/>
            <pc:sldMk cId="0" sldId="261"/>
            <ac:spMk id="103" creationId="{00000000-0000-0000-0000-000000000000}"/>
          </ac:spMkLst>
        </pc:spChg>
      </pc:sldChg>
      <pc:sldChg chg="modSp">
        <pc:chgData name="Mateja Geder, DOBA" userId="S::mateja.geder@doba.si::ccfd40d0-487c-4fcf-87d0-5a1ee1eda87d" providerId="AD" clId="Web-{125B5FE8-04C9-4BCF-AFF5-56ACDA8AF3D8}" dt="2025-07-22T14:09:54.105" v="35" actId="20577"/>
        <pc:sldMkLst>
          <pc:docMk/>
          <pc:sldMk cId="0" sldId="262"/>
        </pc:sldMkLst>
        <pc:spChg chg="mod">
          <ac:chgData name="Mateja Geder, DOBA" userId="S::mateja.geder@doba.si::ccfd40d0-487c-4fcf-87d0-5a1ee1eda87d" providerId="AD" clId="Web-{125B5FE8-04C9-4BCF-AFF5-56ACDA8AF3D8}" dt="2025-07-22T14:09:54.105" v="35" actId="20577"/>
          <ac:spMkLst>
            <pc:docMk/>
            <pc:sldMk cId="0" sldId="262"/>
            <ac:spMk id="5" creationId="{7E0F587E-A2F8-7E06-5977-FF4BE0DDEB7B}"/>
          </ac:spMkLst>
        </pc:spChg>
      </pc:sldChg>
      <pc:sldChg chg="modSp">
        <pc:chgData name="Mateja Geder, DOBA" userId="S::mateja.geder@doba.si::ccfd40d0-487c-4fcf-87d0-5a1ee1eda87d" providerId="AD" clId="Web-{125B5FE8-04C9-4BCF-AFF5-56ACDA8AF3D8}" dt="2025-07-22T14:10:47.498" v="38" actId="1076"/>
        <pc:sldMkLst>
          <pc:docMk/>
          <pc:sldMk cId="0" sldId="264"/>
        </pc:sldMkLst>
        <pc:spChg chg="mod">
          <ac:chgData name="Mateja Geder, DOBA" userId="S::mateja.geder@doba.si::ccfd40d0-487c-4fcf-87d0-5a1ee1eda87d" providerId="AD" clId="Web-{125B5FE8-04C9-4BCF-AFF5-56ACDA8AF3D8}" dt="2025-07-22T14:10:38.747" v="37" actId="1076"/>
          <ac:spMkLst>
            <pc:docMk/>
            <pc:sldMk cId="0" sldId="264"/>
            <ac:spMk id="3" creationId="{4BC904C2-A655-7566-3AA0-E067032A148D}"/>
          </ac:spMkLst>
        </pc:spChg>
        <pc:spChg chg="mod">
          <ac:chgData name="Mateja Geder, DOBA" userId="S::mateja.geder@doba.si::ccfd40d0-487c-4fcf-87d0-5a1ee1eda87d" providerId="AD" clId="Web-{125B5FE8-04C9-4BCF-AFF5-56ACDA8AF3D8}" dt="2025-07-22T14:10:47.498" v="38" actId="1076"/>
          <ac:spMkLst>
            <pc:docMk/>
            <pc:sldMk cId="0" sldId="264"/>
            <ac:spMk id="5" creationId="{C6A14F73-D556-AF91-AF63-40E226EBEA53}"/>
          </ac:spMkLst>
        </pc:spChg>
        <pc:spChg chg="mod">
          <ac:chgData name="Mateja Geder, DOBA" userId="S::mateja.geder@doba.si::ccfd40d0-487c-4fcf-87d0-5a1ee1eda87d" providerId="AD" clId="Web-{125B5FE8-04C9-4BCF-AFF5-56ACDA8AF3D8}" dt="2025-07-22T14:10:30.872" v="36" actId="14100"/>
          <ac:spMkLst>
            <pc:docMk/>
            <pc:sldMk cId="0" sldId="264"/>
            <ac:spMk id="122" creationId="{00000000-0000-0000-0000-000000000000}"/>
          </ac:spMkLst>
        </pc:spChg>
      </pc:sldChg>
      <pc:sldChg chg="modSp">
        <pc:chgData name="Mateja Geder, DOBA" userId="S::mateja.geder@doba.si::ccfd40d0-487c-4fcf-87d0-5a1ee1eda87d" providerId="AD" clId="Web-{125B5FE8-04C9-4BCF-AFF5-56ACDA8AF3D8}" dt="2025-07-22T14:11:13.889" v="39" actId="1076"/>
        <pc:sldMkLst>
          <pc:docMk/>
          <pc:sldMk cId="0" sldId="265"/>
        </pc:sldMkLst>
        <pc:spChg chg="mod">
          <ac:chgData name="Mateja Geder, DOBA" userId="S::mateja.geder@doba.si::ccfd40d0-487c-4fcf-87d0-5a1ee1eda87d" providerId="AD" clId="Web-{125B5FE8-04C9-4BCF-AFF5-56ACDA8AF3D8}" dt="2025-07-22T14:11:13.889" v="39" actId="1076"/>
          <ac:spMkLst>
            <pc:docMk/>
            <pc:sldMk cId="0" sldId="265"/>
            <ac:spMk id="5" creationId="{8F2DFA47-6A4C-2813-9E8C-3B5CF473379B}"/>
          </ac:spMkLst>
        </pc:spChg>
      </pc:sldChg>
      <pc:sldChg chg="modSp">
        <pc:chgData name="Mateja Geder, DOBA" userId="S::mateja.geder@doba.si::ccfd40d0-487c-4fcf-87d0-5a1ee1eda87d" providerId="AD" clId="Web-{125B5FE8-04C9-4BCF-AFF5-56ACDA8AF3D8}" dt="2025-07-22T14:12:58.816" v="53" actId="20577"/>
        <pc:sldMkLst>
          <pc:docMk/>
          <pc:sldMk cId="0" sldId="270"/>
        </pc:sldMkLst>
        <pc:spChg chg="mod">
          <ac:chgData name="Mateja Geder, DOBA" userId="S::mateja.geder@doba.si::ccfd40d0-487c-4fcf-87d0-5a1ee1eda87d" providerId="AD" clId="Web-{125B5FE8-04C9-4BCF-AFF5-56ACDA8AF3D8}" dt="2025-07-22T14:12:58.816" v="53" actId="20577"/>
          <ac:spMkLst>
            <pc:docMk/>
            <pc:sldMk cId="0" sldId="270"/>
            <ac:spMk id="5" creationId="{8986FF7A-3C54-A2CA-8CA3-3F9AD00B99A4}"/>
          </ac:spMkLst>
        </pc:spChg>
      </pc:sldChg>
      <pc:sldChg chg="modSp">
        <pc:chgData name="Mateja Geder, DOBA" userId="S::mateja.geder@doba.si::ccfd40d0-487c-4fcf-87d0-5a1ee1eda87d" providerId="AD" clId="Web-{125B5FE8-04C9-4BCF-AFF5-56ACDA8AF3D8}" dt="2025-07-22T14:13:59.630" v="65" actId="20577"/>
        <pc:sldMkLst>
          <pc:docMk/>
          <pc:sldMk cId="0" sldId="274"/>
        </pc:sldMkLst>
        <pc:spChg chg="mod">
          <ac:chgData name="Mateja Geder, DOBA" userId="S::mateja.geder@doba.si::ccfd40d0-487c-4fcf-87d0-5a1ee1eda87d" providerId="AD" clId="Web-{125B5FE8-04C9-4BCF-AFF5-56ACDA8AF3D8}" dt="2025-07-22T14:13:59.630" v="65" actId="20577"/>
          <ac:spMkLst>
            <pc:docMk/>
            <pc:sldMk cId="0" sldId="274"/>
            <ac:spMk id="203" creationId="{00000000-0000-0000-0000-000000000000}"/>
          </ac:spMkLst>
        </pc:spChg>
      </pc:sldChg>
      <pc:sldChg chg="modSp">
        <pc:chgData name="Mateja Geder, DOBA" userId="S::mateja.geder@doba.si::ccfd40d0-487c-4fcf-87d0-5a1ee1eda87d" providerId="AD" clId="Web-{125B5FE8-04C9-4BCF-AFF5-56ACDA8AF3D8}" dt="2025-07-22T14:16:25.668" v="76" actId="20577"/>
        <pc:sldMkLst>
          <pc:docMk/>
          <pc:sldMk cId="0" sldId="283"/>
        </pc:sldMkLst>
        <pc:spChg chg="mod">
          <ac:chgData name="Mateja Geder, DOBA" userId="S::mateja.geder@doba.si::ccfd40d0-487c-4fcf-87d0-5a1ee1eda87d" providerId="AD" clId="Web-{125B5FE8-04C9-4BCF-AFF5-56ACDA8AF3D8}" dt="2025-07-22T14:16:25.668" v="76" actId="20577"/>
          <ac:spMkLst>
            <pc:docMk/>
            <pc:sldMk cId="0" sldId="283"/>
            <ac:spMk id="265" creationId="{00000000-0000-0000-0000-000000000000}"/>
          </ac:spMkLst>
        </pc:spChg>
      </pc:sldChg>
      <pc:sldChg chg="modSp">
        <pc:chgData name="Mateja Geder, DOBA" userId="S::mateja.geder@doba.si::ccfd40d0-487c-4fcf-87d0-5a1ee1eda87d" providerId="AD" clId="Web-{125B5FE8-04C9-4BCF-AFF5-56ACDA8AF3D8}" dt="2025-07-22T14:17:07.513" v="80" actId="14100"/>
        <pc:sldMkLst>
          <pc:docMk/>
          <pc:sldMk cId="0" sldId="284"/>
        </pc:sldMkLst>
        <pc:spChg chg="mod">
          <ac:chgData name="Mateja Geder, DOBA" userId="S::mateja.geder@doba.si::ccfd40d0-487c-4fcf-87d0-5a1ee1eda87d" providerId="AD" clId="Web-{125B5FE8-04C9-4BCF-AFF5-56ACDA8AF3D8}" dt="2025-07-22T14:17:07.513" v="80" actId="14100"/>
          <ac:spMkLst>
            <pc:docMk/>
            <pc:sldMk cId="0" sldId="284"/>
            <ac:spMk id="5" creationId="{E30971AA-F907-BE67-EE2D-A145F42662C7}"/>
          </ac:spMkLst>
        </pc:spChg>
      </pc:sldChg>
      <pc:sldChg chg="modSp">
        <pc:chgData name="Mateja Geder, DOBA" userId="S::mateja.geder@doba.si::ccfd40d0-487c-4fcf-87d0-5a1ee1eda87d" providerId="AD" clId="Web-{125B5FE8-04C9-4BCF-AFF5-56ACDA8AF3D8}" dt="2025-07-22T14:18:57.314" v="84" actId="20577"/>
        <pc:sldMkLst>
          <pc:docMk/>
          <pc:sldMk cId="0" sldId="287"/>
        </pc:sldMkLst>
        <pc:spChg chg="mod">
          <ac:chgData name="Mateja Geder, DOBA" userId="S::mateja.geder@doba.si::ccfd40d0-487c-4fcf-87d0-5a1ee1eda87d" providerId="AD" clId="Web-{125B5FE8-04C9-4BCF-AFF5-56ACDA8AF3D8}" dt="2025-07-22T14:18:57.314" v="84" actId="20577"/>
          <ac:spMkLst>
            <pc:docMk/>
            <pc:sldMk cId="0" sldId="287"/>
            <ac:spMk id="292" creationId="{00000000-0000-0000-0000-000000000000}"/>
          </ac:spMkLst>
        </pc:spChg>
      </pc:sldChg>
      <pc:sldChg chg="modSp">
        <pc:chgData name="Mateja Geder, DOBA" userId="S::mateja.geder@doba.si::ccfd40d0-487c-4fcf-87d0-5a1ee1eda87d" providerId="AD" clId="Web-{125B5FE8-04C9-4BCF-AFF5-56ACDA8AF3D8}" dt="2025-07-22T14:19:22.456" v="89" actId="20577"/>
        <pc:sldMkLst>
          <pc:docMk/>
          <pc:sldMk cId="0" sldId="288"/>
        </pc:sldMkLst>
        <pc:spChg chg="mod">
          <ac:chgData name="Mateja Geder, DOBA" userId="S::mateja.geder@doba.si::ccfd40d0-487c-4fcf-87d0-5a1ee1eda87d" providerId="AD" clId="Web-{125B5FE8-04C9-4BCF-AFF5-56ACDA8AF3D8}" dt="2025-07-22T14:19:22.456" v="89" actId="20577"/>
          <ac:spMkLst>
            <pc:docMk/>
            <pc:sldMk cId="0" sldId="288"/>
            <ac:spMk id="298" creationId="{00000000-0000-0000-0000-000000000000}"/>
          </ac:spMkLst>
        </pc:spChg>
      </pc:sldChg>
      <pc:sldChg chg="modSp">
        <pc:chgData name="Mateja Geder, DOBA" userId="S::mateja.geder@doba.si::ccfd40d0-487c-4fcf-87d0-5a1ee1eda87d" providerId="AD" clId="Web-{125B5FE8-04C9-4BCF-AFF5-56ACDA8AF3D8}" dt="2025-07-22T14:20:43.912" v="97" actId="20577"/>
        <pc:sldMkLst>
          <pc:docMk/>
          <pc:sldMk cId="0" sldId="291"/>
        </pc:sldMkLst>
        <pc:spChg chg="mod">
          <ac:chgData name="Mateja Geder, DOBA" userId="S::mateja.geder@doba.si::ccfd40d0-487c-4fcf-87d0-5a1ee1eda87d" providerId="AD" clId="Web-{125B5FE8-04C9-4BCF-AFF5-56ACDA8AF3D8}" dt="2025-07-22T14:20:43.912" v="97" actId="20577"/>
          <ac:spMkLst>
            <pc:docMk/>
            <pc:sldMk cId="0" sldId="291"/>
            <ac:spMk id="318" creationId="{00000000-0000-0000-0000-000000000000}"/>
          </ac:spMkLst>
        </pc:spChg>
      </pc:sldChg>
      <pc:sldChg chg="modSp">
        <pc:chgData name="Mateja Geder, DOBA" userId="S::mateja.geder@doba.si::ccfd40d0-487c-4fcf-87d0-5a1ee1eda87d" providerId="AD" clId="Web-{125B5FE8-04C9-4BCF-AFF5-56ACDA8AF3D8}" dt="2025-07-22T14:20:55.366" v="99" actId="20577"/>
        <pc:sldMkLst>
          <pc:docMk/>
          <pc:sldMk cId="0" sldId="292"/>
        </pc:sldMkLst>
        <pc:spChg chg="mod">
          <ac:chgData name="Mateja Geder, DOBA" userId="S::mateja.geder@doba.si::ccfd40d0-487c-4fcf-87d0-5a1ee1eda87d" providerId="AD" clId="Web-{125B5FE8-04C9-4BCF-AFF5-56ACDA8AF3D8}" dt="2025-07-22T14:20:55.366" v="99" actId="20577"/>
          <ac:spMkLst>
            <pc:docMk/>
            <pc:sldMk cId="0" sldId="292"/>
            <ac:spMk id="325" creationId="{00000000-0000-0000-0000-000000000000}"/>
          </ac:spMkLst>
        </pc:spChg>
      </pc:sldChg>
      <pc:sldChg chg="modSp">
        <pc:chgData name="Mateja Geder, DOBA" userId="S::mateja.geder@doba.si::ccfd40d0-487c-4fcf-87d0-5a1ee1eda87d" providerId="AD" clId="Web-{125B5FE8-04C9-4BCF-AFF5-56ACDA8AF3D8}" dt="2025-07-22T14:21:15.710" v="103" actId="20577"/>
        <pc:sldMkLst>
          <pc:docMk/>
          <pc:sldMk cId="0" sldId="293"/>
        </pc:sldMkLst>
        <pc:spChg chg="mod">
          <ac:chgData name="Mateja Geder, DOBA" userId="S::mateja.geder@doba.si::ccfd40d0-487c-4fcf-87d0-5a1ee1eda87d" providerId="AD" clId="Web-{125B5FE8-04C9-4BCF-AFF5-56ACDA8AF3D8}" dt="2025-07-22T14:21:15.710" v="103" actId="20577"/>
          <ac:spMkLst>
            <pc:docMk/>
            <pc:sldMk cId="0" sldId="293"/>
            <ac:spMk id="335" creationId="{00000000-0000-0000-0000-000000000000}"/>
          </ac:spMkLst>
        </pc:spChg>
      </pc:sldChg>
      <pc:sldChg chg="modSp">
        <pc:chgData name="Mateja Geder, DOBA" userId="S::mateja.geder@doba.si::ccfd40d0-487c-4fcf-87d0-5a1ee1eda87d" providerId="AD" clId="Web-{125B5FE8-04C9-4BCF-AFF5-56ACDA8AF3D8}" dt="2025-07-22T14:20:28.568" v="95" actId="1076"/>
        <pc:sldMkLst>
          <pc:docMk/>
          <pc:sldMk cId="1742645539" sldId="302"/>
        </pc:sldMkLst>
        <pc:spChg chg="mod">
          <ac:chgData name="Mateja Geder, DOBA" userId="S::mateja.geder@doba.si::ccfd40d0-487c-4fcf-87d0-5a1ee1eda87d" providerId="AD" clId="Web-{125B5FE8-04C9-4BCF-AFF5-56ACDA8AF3D8}" dt="2025-07-22T14:20:28.568" v="95" actId="1076"/>
          <ac:spMkLst>
            <pc:docMk/>
            <pc:sldMk cId="1742645539" sldId="302"/>
            <ac:spMk id="5" creationId="{1CEEF4C6-3929-957A-CB83-F56A0C3A7C1E}"/>
          </ac:spMkLst>
        </pc:spChg>
      </pc:sldChg>
      <pc:sldChg chg="modSp">
        <pc:chgData name="Mateja Geder, DOBA" userId="S::mateja.geder@doba.si::ccfd40d0-487c-4fcf-87d0-5a1ee1eda87d" providerId="AD" clId="Web-{125B5FE8-04C9-4BCF-AFF5-56ACDA8AF3D8}" dt="2025-07-22T14:06:53.285" v="7" actId="20577"/>
        <pc:sldMkLst>
          <pc:docMk/>
          <pc:sldMk cId="2591287154" sldId="311"/>
        </pc:sldMkLst>
        <pc:spChg chg="mod">
          <ac:chgData name="Mateja Geder, DOBA" userId="S::mateja.geder@doba.si::ccfd40d0-487c-4fcf-87d0-5a1ee1eda87d" providerId="AD" clId="Web-{125B5FE8-04C9-4BCF-AFF5-56ACDA8AF3D8}" dt="2025-07-22T14:06:41.910" v="4" actId="20577"/>
          <ac:spMkLst>
            <pc:docMk/>
            <pc:sldMk cId="2591287154" sldId="311"/>
            <ac:spMk id="2" creationId="{C2705CD6-207C-9A30-4E5B-9F693BA4ACC9}"/>
          </ac:spMkLst>
        </pc:spChg>
        <pc:spChg chg="mod">
          <ac:chgData name="Mateja Geder, DOBA" userId="S::mateja.geder@doba.si::ccfd40d0-487c-4fcf-87d0-5a1ee1eda87d" providerId="AD" clId="Web-{125B5FE8-04C9-4BCF-AFF5-56ACDA8AF3D8}" dt="2025-07-22T14:06:53.285" v="7" actId="20577"/>
          <ac:spMkLst>
            <pc:docMk/>
            <pc:sldMk cId="2591287154" sldId="311"/>
            <ac:spMk id="3" creationId="{2180CE07-0A69-239F-A1F8-F2C3C29B18E5}"/>
          </ac:spMkLst>
        </pc:spChg>
      </pc:sldChg>
      <pc:sldChg chg="modSp">
        <pc:chgData name="Mateja Geder, DOBA" userId="S::mateja.geder@doba.si::ccfd40d0-487c-4fcf-87d0-5a1ee1eda87d" providerId="AD" clId="Web-{125B5FE8-04C9-4BCF-AFF5-56ACDA8AF3D8}" dt="2025-07-22T14:20:03.504" v="94" actId="20577"/>
        <pc:sldMkLst>
          <pc:docMk/>
          <pc:sldMk cId="2639708722" sldId="315"/>
        </pc:sldMkLst>
        <pc:spChg chg="mod">
          <ac:chgData name="Mateja Geder, DOBA" userId="S::mateja.geder@doba.si::ccfd40d0-487c-4fcf-87d0-5a1ee1eda87d" providerId="AD" clId="Web-{125B5FE8-04C9-4BCF-AFF5-56ACDA8AF3D8}" dt="2025-07-22T14:20:03.504" v="94" actId="20577"/>
          <ac:spMkLst>
            <pc:docMk/>
            <pc:sldMk cId="2639708722" sldId="315"/>
            <ac:spMk id="5" creationId="{1CEEF4C6-3929-957A-CB83-F56A0C3A7C1E}"/>
          </ac:spMkLst>
        </pc:spChg>
      </pc:sldChg>
      <pc:sldChg chg="modSp">
        <pc:chgData name="Mateja Geder, DOBA" userId="S::mateja.geder@doba.si::ccfd40d0-487c-4fcf-87d0-5a1ee1eda87d" providerId="AD" clId="Web-{125B5FE8-04C9-4BCF-AFF5-56ACDA8AF3D8}" dt="2025-07-22T14:21:06.054" v="101" actId="20577"/>
        <pc:sldMkLst>
          <pc:docMk/>
          <pc:sldMk cId="725222931" sldId="318"/>
        </pc:sldMkLst>
        <pc:spChg chg="mod">
          <ac:chgData name="Mateja Geder, DOBA" userId="S::mateja.geder@doba.si::ccfd40d0-487c-4fcf-87d0-5a1ee1eda87d" providerId="AD" clId="Web-{125B5FE8-04C9-4BCF-AFF5-56ACDA8AF3D8}" dt="2025-07-22T14:21:06.054" v="101" actId="20577"/>
          <ac:spMkLst>
            <pc:docMk/>
            <pc:sldMk cId="725222931" sldId="318"/>
            <ac:spMk id="335" creationId="{00000000-0000-0000-0000-000000000000}"/>
          </ac:spMkLst>
        </pc:spChg>
      </pc:sldChg>
      <pc:sldChg chg="modSp">
        <pc:chgData name="Mateja Geder, DOBA" userId="S::mateja.geder@doba.si::ccfd40d0-487c-4fcf-87d0-5a1ee1eda87d" providerId="AD" clId="Web-{125B5FE8-04C9-4BCF-AFF5-56ACDA8AF3D8}" dt="2025-07-22T14:22:00.728" v="122" actId="1076"/>
        <pc:sldMkLst>
          <pc:docMk/>
          <pc:sldMk cId="1259777490" sldId="320"/>
        </pc:sldMkLst>
        <pc:spChg chg="mod">
          <ac:chgData name="Mateja Geder, DOBA" userId="S::mateja.geder@doba.si::ccfd40d0-487c-4fcf-87d0-5a1ee1eda87d" providerId="AD" clId="Web-{125B5FE8-04C9-4BCF-AFF5-56ACDA8AF3D8}" dt="2025-07-22T14:22:00.728" v="122" actId="1076"/>
          <ac:spMkLst>
            <pc:docMk/>
            <pc:sldMk cId="1259777490" sldId="320"/>
            <ac:spMk id="344" creationId="{00000000-0000-0000-0000-000000000000}"/>
          </ac:spMkLst>
        </pc:spChg>
      </pc:sldChg>
    </pc:docChg>
  </pc:docChgLst>
  <pc:docChgLst>
    <pc:chgData name="Martina Plantak, DOBA" userId="S::martina.plantak@doba.si::de674679-c024-4d92-9c12-6923d982c1a5" providerId="AD" clId="Web-{3E8D2B64-E7FC-DBEA-AFC0-13437291C069}"/>
    <pc:docChg chg="addSld delSld modSld sldOrd">
      <pc:chgData name="Martina Plantak, DOBA" userId="S::martina.plantak@doba.si::de674679-c024-4d92-9c12-6923d982c1a5" providerId="AD" clId="Web-{3E8D2B64-E7FC-DBEA-AFC0-13437291C069}" dt="2025-07-18T08:24:38.964" v="29"/>
      <pc:docMkLst>
        <pc:docMk/>
      </pc:docMkLst>
      <pc:sldChg chg="modSp">
        <pc:chgData name="Martina Plantak, DOBA" userId="S::martina.plantak@doba.si::de674679-c024-4d92-9c12-6923d982c1a5" providerId="AD" clId="Web-{3E8D2B64-E7FC-DBEA-AFC0-13437291C069}" dt="2025-07-18T08:18:47.700" v="0" actId="1076"/>
        <pc:sldMkLst>
          <pc:docMk/>
          <pc:sldMk cId="0" sldId="263"/>
        </pc:sldMkLst>
        <pc:spChg chg="mod">
          <ac:chgData name="Martina Plantak, DOBA" userId="S::martina.plantak@doba.si::de674679-c024-4d92-9c12-6923d982c1a5" providerId="AD" clId="Web-{3E8D2B64-E7FC-DBEA-AFC0-13437291C069}" dt="2025-07-18T08:18:47.700" v="0" actId="1076"/>
          <ac:spMkLst>
            <pc:docMk/>
            <pc:sldMk cId="0" sldId="263"/>
            <ac:spMk id="4" creationId="{BE808125-66F6-1324-1E5E-7E8A5B9C9C90}"/>
          </ac:spMkLst>
        </pc:spChg>
      </pc:sldChg>
      <pc:sldChg chg="modSp">
        <pc:chgData name="Martina Plantak, DOBA" userId="S::martina.plantak@doba.si::de674679-c024-4d92-9c12-6923d982c1a5" providerId="AD" clId="Web-{3E8D2B64-E7FC-DBEA-AFC0-13437291C069}" dt="2025-07-18T08:18:58.857" v="2" actId="1076"/>
        <pc:sldMkLst>
          <pc:docMk/>
          <pc:sldMk cId="0" sldId="264"/>
        </pc:sldMkLst>
        <pc:spChg chg="mod">
          <ac:chgData name="Martina Plantak, DOBA" userId="S::martina.plantak@doba.si::de674679-c024-4d92-9c12-6923d982c1a5" providerId="AD" clId="Web-{3E8D2B64-E7FC-DBEA-AFC0-13437291C069}" dt="2025-07-18T08:18:58.857" v="2" actId="1076"/>
          <ac:spMkLst>
            <pc:docMk/>
            <pc:sldMk cId="0" sldId="264"/>
            <ac:spMk id="5" creationId="{C6A14F73-D556-AF91-AF63-40E226EBEA53}"/>
          </ac:spMkLst>
        </pc:spChg>
        <pc:picChg chg="mod">
          <ac:chgData name="Martina Plantak, DOBA" userId="S::martina.plantak@doba.si::de674679-c024-4d92-9c12-6923d982c1a5" providerId="AD" clId="Web-{3E8D2B64-E7FC-DBEA-AFC0-13437291C069}" dt="2025-07-18T08:18:53.091" v="1" actId="1076"/>
          <ac:picMkLst>
            <pc:docMk/>
            <pc:sldMk cId="0" sldId="264"/>
            <ac:picMk id="4" creationId="{629648CD-1539-6540-4212-B71E6453F715}"/>
          </ac:picMkLst>
        </pc:picChg>
      </pc:sldChg>
      <pc:sldChg chg="modSp">
        <pc:chgData name="Martina Plantak, DOBA" userId="S::martina.plantak@doba.si::de674679-c024-4d92-9c12-6923d982c1a5" providerId="AD" clId="Web-{3E8D2B64-E7FC-DBEA-AFC0-13437291C069}" dt="2025-07-18T08:19:08.357" v="3" actId="1076"/>
        <pc:sldMkLst>
          <pc:docMk/>
          <pc:sldMk cId="0" sldId="265"/>
        </pc:sldMkLst>
        <pc:spChg chg="mod">
          <ac:chgData name="Martina Plantak, DOBA" userId="S::martina.plantak@doba.si::de674679-c024-4d92-9c12-6923d982c1a5" providerId="AD" clId="Web-{3E8D2B64-E7FC-DBEA-AFC0-13437291C069}" dt="2025-07-18T08:19:08.357" v="3" actId="1076"/>
          <ac:spMkLst>
            <pc:docMk/>
            <pc:sldMk cId="0" sldId="265"/>
            <ac:spMk id="5" creationId="{8F2DFA47-6A4C-2813-9E8C-3B5CF473379B}"/>
          </ac:spMkLst>
        </pc:spChg>
      </pc:sldChg>
      <pc:sldChg chg="modSp">
        <pc:chgData name="Martina Plantak, DOBA" userId="S::martina.plantak@doba.si::de674679-c024-4d92-9c12-6923d982c1a5" providerId="AD" clId="Web-{3E8D2B64-E7FC-DBEA-AFC0-13437291C069}" dt="2025-07-18T08:19:25.702" v="6" actId="1076"/>
        <pc:sldMkLst>
          <pc:docMk/>
          <pc:sldMk cId="0" sldId="266"/>
        </pc:sldMkLst>
        <pc:spChg chg="mod">
          <ac:chgData name="Martina Plantak, DOBA" userId="S::martina.plantak@doba.si::de674679-c024-4d92-9c12-6923d982c1a5" providerId="AD" clId="Web-{3E8D2B64-E7FC-DBEA-AFC0-13437291C069}" dt="2025-07-18T08:19:20.530" v="5" actId="1076"/>
          <ac:spMkLst>
            <pc:docMk/>
            <pc:sldMk cId="0" sldId="266"/>
            <ac:spMk id="2" creationId="{33C8CF3B-4923-4079-9150-EDA3874C0058}"/>
          </ac:spMkLst>
        </pc:spChg>
        <pc:picChg chg="mod">
          <ac:chgData name="Martina Plantak, DOBA" userId="S::martina.plantak@doba.si::de674679-c024-4d92-9c12-6923d982c1a5" providerId="AD" clId="Web-{3E8D2B64-E7FC-DBEA-AFC0-13437291C069}" dt="2025-07-18T08:19:25.702" v="6" actId="1076"/>
          <ac:picMkLst>
            <pc:docMk/>
            <pc:sldMk cId="0" sldId="266"/>
            <ac:picMk id="139" creationId="{00000000-0000-0000-0000-000000000000}"/>
          </ac:picMkLst>
        </pc:picChg>
      </pc:sldChg>
      <pc:sldChg chg="modSp">
        <pc:chgData name="Martina Plantak, DOBA" userId="S::martina.plantak@doba.si::de674679-c024-4d92-9c12-6923d982c1a5" providerId="AD" clId="Web-{3E8D2B64-E7FC-DBEA-AFC0-13437291C069}" dt="2025-07-18T08:19:35.171" v="7" actId="1076"/>
        <pc:sldMkLst>
          <pc:docMk/>
          <pc:sldMk cId="0" sldId="268"/>
        </pc:sldMkLst>
        <pc:spChg chg="mod">
          <ac:chgData name="Martina Plantak, DOBA" userId="S::martina.plantak@doba.si::de674679-c024-4d92-9c12-6923d982c1a5" providerId="AD" clId="Web-{3E8D2B64-E7FC-DBEA-AFC0-13437291C069}" dt="2025-07-18T08:19:35.171" v="7" actId="1076"/>
          <ac:spMkLst>
            <pc:docMk/>
            <pc:sldMk cId="0" sldId="268"/>
            <ac:spMk id="2" creationId="{1ED36E91-3565-C563-6BFF-E6A8DF3563F6}"/>
          </ac:spMkLst>
        </pc:spChg>
      </pc:sldChg>
      <pc:sldChg chg="modSp">
        <pc:chgData name="Martina Plantak, DOBA" userId="S::martina.plantak@doba.si::de674679-c024-4d92-9c12-6923d982c1a5" providerId="AD" clId="Web-{3E8D2B64-E7FC-DBEA-AFC0-13437291C069}" dt="2025-07-18T08:19:55.047" v="9" actId="1076"/>
        <pc:sldMkLst>
          <pc:docMk/>
          <pc:sldMk cId="0" sldId="271"/>
        </pc:sldMkLst>
        <pc:spChg chg="mod">
          <ac:chgData name="Martina Plantak, DOBA" userId="S::martina.plantak@doba.si::de674679-c024-4d92-9c12-6923d982c1a5" providerId="AD" clId="Web-{3E8D2B64-E7FC-DBEA-AFC0-13437291C069}" dt="2025-07-18T08:19:55.047" v="9" actId="1076"/>
          <ac:spMkLst>
            <pc:docMk/>
            <pc:sldMk cId="0" sldId="271"/>
            <ac:spMk id="2" creationId="{1A33865D-CFFD-EE77-0948-7664AC4540AF}"/>
          </ac:spMkLst>
        </pc:spChg>
      </pc:sldChg>
      <pc:sldChg chg="modSp">
        <pc:chgData name="Martina Plantak, DOBA" userId="S::martina.plantak@doba.si::de674679-c024-4d92-9c12-6923d982c1a5" providerId="AD" clId="Web-{3E8D2B64-E7FC-DBEA-AFC0-13437291C069}" dt="2025-07-18T08:19:48.640" v="8" actId="1076"/>
        <pc:sldMkLst>
          <pc:docMk/>
          <pc:sldMk cId="0" sldId="272"/>
        </pc:sldMkLst>
        <pc:spChg chg="mod">
          <ac:chgData name="Martina Plantak, DOBA" userId="S::martina.plantak@doba.si::de674679-c024-4d92-9c12-6923d982c1a5" providerId="AD" clId="Web-{3E8D2B64-E7FC-DBEA-AFC0-13437291C069}" dt="2025-07-18T08:19:48.640" v="8" actId="1076"/>
          <ac:spMkLst>
            <pc:docMk/>
            <pc:sldMk cId="0" sldId="272"/>
            <ac:spMk id="2" creationId="{84AE99DA-FF9C-B4D2-D62D-9FB41DF097DE}"/>
          </ac:spMkLst>
        </pc:spChg>
      </pc:sldChg>
      <pc:sldChg chg="modSp">
        <pc:chgData name="Martina Plantak, DOBA" userId="S::martina.plantak@doba.si::de674679-c024-4d92-9c12-6923d982c1a5" providerId="AD" clId="Web-{3E8D2B64-E7FC-DBEA-AFC0-13437291C069}" dt="2025-07-18T08:20:03.375" v="10" actId="1076"/>
        <pc:sldMkLst>
          <pc:docMk/>
          <pc:sldMk cId="0" sldId="275"/>
        </pc:sldMkLst>
        <pc:spChg chg="mod">
          <ac:chgData name="Martina Plantak, DOBA" userId="S::martina.plantak@doba.si::de674679-c024-4d92-9c12-6923d982c1a5" providerId="AD" clId="Web-{3E8D2B64-E7FC-DBEA-AFC0-13437291C069}" dt="2025-07-18T08:20:03.375" v="10" actId="1076"/>
          <ac:spMkLst>
            <pc:docMk/>
            <pc:sldMk cId="0" sldId="275"/>
            <ac:spMk id="3" creationId="{691D11AB-8A79-9302-AFF6-871F124FB785}"/>
          </ac:spMkLst>
        </pc:spChg>
      </pc:sldChg>
      <pc:sldChg chg="modSp">
        <pc:chgData name="Martina Plantak, DOBA" userId="S::martina.plantak@doba.si::de674679-c024-4d92-9c12-6923d982c1a5" providerId="AD" clId="Web-{3E8D2B64-E7FC-DBEA-AFC0-13437291C069}" dt="2025-07-18T08:20:15.329" v="12" actId="20577"/>
        <pc:sldMkLst>
          <pc:docMk/>
          <pc:sldMk cId="0" sldId="280"/>
        </pc:sldMkLst>
        <pc:spChg chg="mod">
          <ac:chgData name="Martina Plantak, DOBA" userId="S::martina.plantak@doba.si::de674679-c024-4d92-9c12-6923d982c1a5" providerId="AD" clId="Web-{3E8D2B64-E7FC-DBEA-AFC0-13437291C069}" dt="2025-07-18T08:20:15.329" v="12" actId="20577"/>
          <ac:spMkLst>
            <pc:docMk/>
            <pc:sldMk cId="0" sldId="280"/>
            <ac:spMk id="2" creationId="{1E6A65CE-910A-8851-7C2B-8F45B2EC7508}"/>
          </ac:spMkLst>
        </pc:spChg>
      </pc:sldChg>
      <pc:sldChg chg="modSp">
        <pc:chgData name="Martina Plantak, DOBA" userId="S::martina.plantak@doba.si::de674679-c024-4d92-9c12-6923d982c1a5" providerId="AD" clId="Web-{3E8D2B64-E7FC-DBEA-AFC0-13437291C069}" dt="2025-07-18T08:20:26.782" v="13" actId="1076"/>
        <pc:sldMkLst>
          <pc:docMk/>
          <pc:sldMk cId="0" sldId="283"/>
        </pc:sldMkLst>
        <pc:spChg chg="mod">
          <ac:chgData name="Martina Plantak, DOBA" userId="S::martina.plantak@doba.si::de674679-c024-4d92-9c12-6923d982c1a5" providerId="AD" clId="Web-{3E8D2B64-E7FC-DBEA-AFC0-13437291C069}" dt="2025-07-18T08:20:26.782" v="13" actId="1076"/>
          <ac:spMkLst>
            <pc:docMk/>
            <pc:sldMk cId="0" sldId="283"/>
            <ac:spMk id="5" creationId="{53B60B5B-430D-4C10-C6A9-046E2C4A902A}"/>
          </ac:spMkLst>
        </pc:spChg>
      </pc:sldChg>
      <pc:sldChg chg="modSp">
        <pc:chgData name="Martina Plantak, DOBA" userId="S::martina.plantak@doba.si::de674679-c024-4d92-9c12-6923d982c1a5" providerId="AD" clId="Web-{3E8D2B64-E7FC-DBEA-AFC0-13437291C069}" dt="2025-07-18T08:20:33.204" v="14" actId="1076"/>
        <pc:sldMkLst>
          <pc:docMk/>
          <pc:sldMk cId="0" sldId="284"/>
        </pc:sldMkLst>
        <pc:spChg chg="mod">
          <ac:chgData name="Martina Plantak, DOBA" userId="S::martina.plantak@doba.si::de674679-c024-4d92-9c12-6923d982c1a5" providerId="AD" clId="Web-{3E8D2B64-E7FC-DBEA-AFC0-13437291C069}" dt="2025-07-18T08:20:33.204" v="14" actId="1076"/>
          <ac:spMkLst>
            <pc:docMk/>
            <pc:sldMk cId="0" sldId="284"/>
            <ac:spMk id="4" creationId="{9BEC7881-8256-623F-87CC-9BEF9ED6DD20}"/>
          </ac:spMkLst>
        </pc:spChg>
      </pc:sldChg>
      <pc:sldChg chg="modSp">
        <pc:chgData name="Martina Plantak, DOBA" userId="S::martina.plantak@doba.si::de674679-c024-4d92-9c12-6923d982c1a5" providerId="AD" clId="Web-{3E8D2B64-E7FC-DBEA-AFC0-13437291C069}" dt="2025-07-18T08:20:40.705" v="15" actId="1076"/>
        <pc:sldMkLst>
          <pc:docMk/>
          <pc:sldMk cId="0" sldId="285"/>
        </pc:sldMkLst>
        <pc:spChg chg="mod">
          <ac:chgData name="Martina Plantak, DOBA" userId="S::martina.plantak@doba.si::de674679-c024-4d92-9c12-6923d982c1a5" providerId="AD" clId="Web-{3E8D2B64-E7FC-DBEA-AFC0-13437291C069}" dt="2025-07-18T08:20:40.705" v="15" actId="1076"/>
          <ac:spMkLst>
            <pc:docMk/>
            <pc:sldMk cId="0" sldId="285"/>
            <ac:spMk id="4" creationId="{237DA332-A7BE-326C-5587-31D57FD64AF7}"/>
          </ac:spMkLst>
        </pc:spChg>
      </pc:sldChg>
      <pc:sldChg chg="modSp">
        <pc:chgData name="Martina Plantak, DOBA" userId="S::martina.plantak@doba.si::de674679-c024-4d92-9c12-6923d982c1a5" providerId="AD" clId="Web-{3E8D2B64-E7FC-DBEA-AFC0-13437291C069}" dt="2025-07-18T08:21:04.924" v="19" actId="1076"/>
        <pc:sldMkLst>
          <pc:docMk/>
          <pc:sldMk cId="0" sldId="286"/>
        </pc:sldMkLst>
        <pc:spChg chg="mod">
          <ac:chgData name="Martina Plantak, DOBA" userId="S::martina.plantak@doba.si::de674679-c024-4d92-9c12-6923d982c1a5" providerId="AD" clId="Web-{3E8D2B64-E7FC-DBEA-AFC0-13437291C069}" dt="2025-07-18T08:21:04.924" v="19" actId="1076"/>
          <ac:spMkLst>
            <pc:docMk/>
            <pc:sldMk cId="0" sldId="286"/>
            <ac:spMk id="3" creationId="{56300517-26A6-420F-3BF7-F5266CF63F56}"/>
          </ac:spMkLst>
        </pc:spChg>
      </pc:sldChg>
      <pc:sldChg chg="ord">
        <pc:chgData name="Martina Plantak, DOBA" userId="S::martina.plantak@doba.si::de674679-c024-4d92-9c12-6923d982c1a5" providerId="AD" clId="Web-{3E8D2B64-E7FC-DBEA-AFC0-13437291C069}" dt="2025-07-18T08:22:09.427" v="20"/>
        <pc:sldMkLst>
          <pc:docMk/>
          <pc:sldMk cId="0" sldId="290"/>
        </pc:sldMkLst>
      </pc:sldChg>
      <pc:sldChg chg="del">
        <pc:chgData name="Martina Plantak, DOBA" userId="S::martina.plantak@doba.si::de674679-c024-4d92-9c12-6923d982c1a5" providerId="AD" clId="Web-{3E8D2B64-E7FC-DBEA-AFC0-13437291C069}" dt="2025-07-18T08:24:22.542" v="27"/>
        <pc:sldMkLst>
          <pc:docMk/>
          <pc:sldMk cId="0" sldId="294"/>
        </pc:sldMkLst>
      </pc:sldChg>
      <pc:sldChg chg="modSp">
        <pc:chgData name="Martina Plantak, DOBA" userId="S::martina.plantak@doba.si::de674679-c024-4d92-9c12-6923d982c1a5" providerId="AD" clId="Web-{3E8D2B64-E7FC-DBEA-AFC0-13437291C069}" dt="2025-07-18T08:20:44.611" v="16" actId="1076"/>
        <pc:sldMkLst>
          <pc:docMk/>
          <pc:sldMk cId="2836839735" sldId="312"/>
        </pc:sldMkLst>
        <pc:spChg chg="mod">
          <ac:chgData name="Martina Plantak, DOBA" userId="S::martina.plantak@doba.si::de674679-c024-4d92-9c12-6923d982c1a5" providerId="AD" clId="Web-{3E8D2B64-E7FC-DBEA-AFC0-13437291C069}" dt="2025-07-18T08:20:44.611" v="16" actId="1076"/>
          <ac:spMkLst>
            <pc:docMk/>
            <pc:sldMk cId="2836839735" sldId="312"/>
            <ac:spMk id="4" creationId="{237DA332-A7BE-326C-5587-31D57FD64AF7}"/>
          </ac:spMkLst>
        </pc:spChg>
      </pc:sldChg>
      <pc:sldChg chg="modSp">
        <pc:chgData name="Martina Plantak, DOBA" userId="S::martina.plantak@doba.si::de674679-c024-4d92-9c12-6923d982c1a5" providerId="AD" clId="Web-{3E8D2B64-E7FC-DBEA-AFC0-13437291C069}" dt="2025-07-18T08:20:57.862" v="18" actId="1076"/>
        <pc:sldMkLst>
          <pc:docMk/>
          <pc:sldMk cId="3772698461" sldId="313"/>
        </pc:sldMkLst>
        <pc:spChg chg="mod">
          <ac:chgData name="Martina Plantak, DOBA" userId="S::martina.plantak@doba.si::de674679-c024-4d92-9c12-6923d982c1a5" providerId="AD" clId="Web-{3E8D2B64-E7FC-DBEA-AFC0-13437291C069}" dt="2025-07-18T08:20:57.862" v="18" actId="1076"/>
          <ac:spMkLst>
            <pc:docMk/>
            <pc:sldMk cId="3772698461" sldId="313"/>
            <ac:spMk id="6" creationId="{237DA332-A7BE-326C-5587-31D57FD64AF7}"/>
          </ac:spMkLst>
        </pc:spChg>
      </pc:sldChg>
      <pc:sldChg chg="modSp">
        <pc:chgData name="Martina Plantak, DOBA" userId="S::martina.plantak@doba.si::de674679-c024-4d92-9c12-6923d982c1a5" providerId="AD" clId="Web-{3E8D2B64-E7FC-DBEA-AFC0-13437291C069}" dt="2025-07-18T08:20:55.487" v="17" actId="1076"/>
        <pc:sldMkLst>
          <pc:docMk/>
          <pc:sldMk cId="1908178981" sldId="314"/>
        </pc:sldMkLst>
        <pc:spChg chg="mod">
          <ac:chgData name="Martina Plantak, DOBA" userId="S::martina.plantak@doba.si::de674679-c024-4d92-9c12-6923d982c1a5" providerId="AD" clId="Web-{3E8D2B64-E7FC-DBEA-AFC0-13437291C069}" dt="2025-07-18T08:20:55.487" v="17" actId="1076"/>
          <ac:spMkLst>
            <pc:docMk/>
            <pc:sldMk cId="1908178981" sldId="314"/>
            <ac:spMk id="4" creationId="{237DA332-A7BE-326C-5587-31D57FD64AF7}"/>
          </ac:spMkLst>
        </pc:spChg>
      </pc:sldChg>
      <pc:sldChg chg="del">
        <pc:chgData name="Martina Plantak, DOBA" userId="S::martina.plantak@doba.si::de674679-c024-4d92-9c12-6923d982c1a5" providerId="AD" clId="Web-{3E8D2B64-E7FC-DBEA-AFC0-13437291C069}" dt="2025-07-18T08:23:06.367" v="24"/>
        <pc:sldMkLst>
          <pc:docMk/>
          <pc:sldMk cId="1051379016" sldId="316"/>
        </pc:sldMkLst>
      </pc:sldChg>
      <pc:sldChg chg="del">
        <pc:chgData name="Martina Plantak, DOBA" userId="S::martina.plantak@doba.si::de674679-c024-4d92-9c12-6923d982c1a5" providerId="AD" clId="Web-{3E8D2B64-E7FC-DBEA-AFC0-13437291C069}" dt="2025-07-18T08:24:38.964" v="29"/>
        <pc:sldMkLst>
          <pc:docMk/>
          <pc:sldMk cId="1917116117" sldId="317"/>
        </pc:sldMkLst>
      </pc:sldChg>
      <pc:sldChg chg="add">
        <pc:chgData name="Martina Plantak, DOBA" userId="S::martina.plantak@doba.si::de674679-c024-4d92-9c12-6923d982c1a5" providerId="AD" clId="Web-{3E8D2B64-E7FC-DBEA-AFC0-13437291C069}" dt="2025-07-18T08:23:02.054" v="23"/>
        <pc:sldMkLst>
          <pc:docMk/>
          <pc:sldMk cId="725222931" sldId="318"/>
        </pc:sldMkLst>
      </pc:sldChg>
      <pc:sldChg chg="add del">
        <pc:chgData name="Martina Plantak, DOBA" userId="S::martina.plantak@doba.si::de674679-c024-4d92-9c12-6923d982c1a5" providerId="AD" clId="Web-{3E8D2B64-E7FC-DBEA-AFC0-13437291C069}" dt="2025-07-18T08:22:40.272" v="22"/>
        <pc:sldMkLst>
          <pc:docMk/>
          <pc:sldMk cId="3471476723" sldId="318"/>
        </pc:sldMkLst>
      </pc:sldChg>
      <pc:sldChg chg="add ord">
        <pc:chgData name="Martina Plantak, DOBA" userId="S::martina.plantak@doba.si::de674679-c024-4d92-9c12-6923d982c1a5" providerId="AD" clId="Web-{3E8D2B64-E7FC-DBEA-AFC0-13437291C069}" dt="2025-07-18T08:24:12.994" v="26"/>
        <pc:sldMkLst>
          <pc:docMk/>
          <pc:sldMk cId="1569331609" sldId="319"/>
        </pc:sldMkLst>
      </pc:sldChg>
      <pc:sldChg chg="add">
        <pc:chgData name="Martina Plantak, DOBA" userId="S::martina.plantak@doba.si::de674679-c024-4d92-9c12-6923d982c1a5" providerId="AD" clId="Web-{3E8D2B64-E7FC-DBEA-AFC0-13437291C069}" dt="2025-07-18T08:24:34.183" v="28"/>
        <pc:sldMkLst>
          <pc:docMk/>
          <pc:sldMk cId="1259777490" sldId="32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cf44786e8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cf44786e8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cf44786e8_0_2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g2ecf44786e8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cf44786e8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cf44786e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cf44786e8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cf44786e8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ecf44786e8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g2ecf44786e8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ecf44786e8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g2ecf44786e8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ecf44786e8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4" name="Google Shape;194;g2ecf44786e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ecf44786e8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g2ecf44786e8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ecf44786e8_0_2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 name="Google Shape;206;g2ecf44786e8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ecf44786e8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2" name="Google Shape;212;g2ecf44786e8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cf44786e8_0_3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cf44786e8_0_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ecf44786e8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g2ecf44786e8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ecf44786e8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g2ecf44786e8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f44786e8_0_4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f44786e8_0_4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ecf44786e8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0" name="Google Shape;240;g2ecf44786e8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ecf44786e8_0_3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g2ecf44786e8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2ecf44786e8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g2ecf44786e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ecf44786e8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2ecf44786e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cf44786e8_0_3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cf44786e8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747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35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ecf44786e8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 name="Google Shape;101;g2ecf44786e8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0032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ecf44786e8_0_3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g2ecf44786e8_0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ecf44786e8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ecf44786e8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ecf44786e8_0_4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6" name="Google Shape;296;g2ecf44786e8_0_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ecf44786e8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ecf44786e8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ecf44786e8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ecf44786e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ecf44786e8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ecf44786e8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ecf44786e8_0_4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ecf44786e8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3576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cf44786e8_0_1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g2ecf44786e8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5777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ecf44786e8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g2ecf44786e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ecf44786e8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g2ecf44786e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ecf44786e8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7" name="Google Shape;127;g2ecf44786e8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ecf44786e8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5" name="Google Shape;135;g2ecf44786e8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cf44786e8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 name="Google Shape;143;g2ecf44786e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s://www.obforum.com/article/sanna-marin-the-new-era-of-leadership"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hyperlink" Target="https://www.yourthoughtpartner.com/blog/authentic-leadersh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hyperlink" Target="https://jambarteambuilding.com/what-is-servant-leadership/" TargetMode="External"/><Relationship Id="rId4" Type="http://schemas.openxmlformats.org/officeDocument/2006/relationships/hyperlink" Target="https://www.linkedin.com/business/talent/blog/talent-acquisition/ways-to-be-better-leader-from-jacinda-arder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www.pon.harvard.edu/daily/leadership-skills-daily/charismatic-leadership-weighing-the-pros-and-cons/" TargetMode="External"/><Relationship Id="rId4" Type="http://schemas.openxmlformats.org/officeDocument/2006/relationships/hyperlink" Target="https://medium.com/@careerstrategist/leadership-wisdom-from-oprah-winfrey-7-powerful-lessons-39e9f6610865"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hyperlink" Target="https://www.16personalities.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similarminds.com/eysenck.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taylorhartman.com/assessment-information/"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www.canva.com/photos/MAFqfob29sI/"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ideo" Target="https://www.youtube.com/embed/5hqzGD6q3QI?feature=oembed" TargetMode="External"/><Relationship Id="rId6" Type="http://schemas.openxmlformats.org/officeDocument/2006/relationships/image" Target="../media/image27.jpeg"/><Relationship Id="rId5" Type="http://schemas.openxmlformats.org/officeDocument/2006/relationships/hyperlink" Target="https://www.youtube.com/watch?v=5hqzGD6q3QI&amp;ab_channel=SkillsZoneMalta" TargetMode="Externa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ideo" Target="https://www.youtube.com/embed/ozMCb0wOnMU?feature=oembed" TargetMode="External"/><Relationship Id="rId6" Type="http://schemas.openxmlformats.org/officeDocument/2006/relationships/image" Target="../media/image28.jpeg"/><Relationship Id="rId5" Type="http://schemas.openxmlformats.org/officeDocument/2006/relationships/hyperlink" Target="https://www.youtube.com/watch?v=ozMCb0wOnMU" TargetMode="Externa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hyperlink" Target="https://www.canva.com/photos/MAFnHZ7baLI/"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hyperlink" Target="https://www.canva.com/icons/MAFuxVrwv0I/"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s://www.canva.com/icons/MAF6TTlc6A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mvintage.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s://www.womanunclouded.com/all-articles/how-she-does-it-krystyle-penza?fbclid=IwZXh0bgNhZW0CMTEAAR19AnK1SQUJS1qr7bGiD1-X_AJ8-zq5HoynamiJY0d4Gsc9tElXuSVyg0o_aem_-5uOKDAlGLXVnctYMlV0xg&amp;sfnsn=w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thearcadiaonline.com/7-unicorn-drive-from-startup-to-billion-dollar-sale-in-7-years-an-interview-with-iza-and-samo-login/"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failurebeforesuccess.com/donatella-versace/"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starsleep.gr/"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hyperlink" Target="https://podcasts.apple.com/be/podcast/ep-76-eri-pavlaki-co-founder-and-ceo-of-star-sleep/id1548818097?i=1000645099208" TargetMode="External"/><Relationship Id="rId4" Type="http://schemas.openxmlformats.org/officeDocument/2006/relationships/hyperlink" Target="https://womendobusiness.eu/en/"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worldfinance.com/banking/ana-botin-the-most-powerful-woman-in-finance"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hyperlink" Target="https://www.advancedsciencenews.com/canan-dagdeviren-follow-your-dream-because-life-is-too-short-to-follow-someone-elses/"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hyperlink" Target="https://www.canva.com/photos/MAFqYXaz4e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s://www.freepik.com/icon/empathy_5773033"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video" Target="https://www.youtube.com/embed/5uN4ImhAj7E?feature=oembed" TargetMode="External"/><Relationship Id="rId6" Type="http://schemas.openxmlformats.org/officeDocument/2006/relationships/image" Target="../media/image39.jpeg"/><Relationship Id="rId5" Type="http://schemas.openxmlformats.org/officeDocument/2006/relationships/hyperlink" Target="https://www.youtube.com/watch?v=5uN4ImhAj7E&amp;ab_channel=Forbes" TargetMode="Externa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bunch.ai/"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hyperlink" Target="https://www.canva.com/photos/MAFUMRc8nFw/"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www.canva.com/photos/MAFURrWqwcQ/"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s://www.flaticon.com/free-icon/books_342914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onlinewebfonts.com/icon/373721"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bRtBHF-WPpM&amp;ab_channel=TEDxTalks"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hyperlink" Target="https://www.youtube.com/watch?v=Q1pAKpe-sJU&amp;ab_channel=TEDxTalks" TargetMode="External"/><Relationship Id="rId5" Type="http://schemas.openxmlformats.org/officeDocument/2006/relationships/hyperlink" Target="https://www.youtube.com/watch?v=FVzHBWoIGEw&amp;ab_channel=TEDxTalks" TargetMode="External"/><Relationship Id="rId4" Type="http://schemas.openxmlformats.org/officeDocument/2006/relationships/hyperlink" Target="https://www.youtube.com/watch?v=T2I4tus05hI&amp;ab_channel=TED"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AY0PVeFSMQI&amp;t=235s&amp;ab_channel=TEDxTalks"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s://www.youtube.com/watch?v=yru1oKJTQro&amp;ab_channel=TEDxTalks" TargetMode="External"/><Relationship Id="rId5" Type="http://schemas.openxmlformats.org/officeDocument/2006/relationships/hyperlink" Target="https://www.youtube.com/watch?v=x6dyrmHIjao&amp;ab_channel=TEDxTalks" TargetMode="External"/><Relationship Id="rId4" Type="http://schemas.openxmlformats.org/officeDocument/2006/relationships/hyperlink" Target="https://www.youtube.com/watch?v=gkQqyOtx04U&amp;ab_channel=TEDxTalks"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hbr.org/2023/05/a-new-approach-to-building-your-personal-brand" TargetMode="External"/><Relationship Id="rId3" Type="http://schemas.openxmlformats.org/officeDocument/2006/relationships/hyperlink" Target="https://www.ollusa.edu/blog/leadership-styles.html" TargetMode="External"/><Relationship Id="rId7" Type="http://schemas.openxmlformats.org/officeDocument/2006/relationships/hyperlink" Target="https://www.betterup.com/blog/how-to-build-confidence"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hyperlink" Target="https://www.forbes.com/" TargetMode="External"/><Relationship Id="rId5" Type="http://schemas.openxmlformats.org/officeDocument/2006/relationships/hyperlink" Target="https://au.indeed.com/" TargetMode="External"/><Relationship Id="rId4" Type="http://schemas.openxmlformats.org/officeDocument/2006/relationships/hyperlink" Target="https://hbr.org/2011/04/how-to-build-confidence"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forbes.com/sites/goldiechan/2018/11/08/10-golden-rules-personal-branding/" TargetMode="External"/><Relationship Id="rId7" Type="http://schemas.openxmlformats.org/officeDocument/2006/relationships/hyperlink" Target="https://www.ccl.org/articles/leading-effectively-articles/empathy-in-the-workplace-a-tool-for-effective-leadership" TargetMode="Externa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hyperlink" Target="https://www.forbes.com/sites/tracybrower/2021/09/19/empathy-is-the-most-important-leadership-skill-according-to-research" TargetMode="External"/><Relationship Id="rId5" Type="http://schemas.openxmlformats.org/officeDocument/2006/relationships/hyperlink" Target="https://sproutsocial.com/glossary/personal-brand" TargetMode="External"/><Relationship Id="rId4" Type="http://schemas.openxmlformats.org/officeDocument/2006/relationships/hyperlink" Target="https://digitalmarketinginstitute.com/"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https://www.youtube.com/embed/kohEq-W3Hig?feature=oembed" TargetMode="External"/><Relationship Id="rId6" Type="http://schemas.openxmlformats.org/officeDocument/2006/relationships/hyperlink" Target="https://www.youtube.com/watch?v=kohEq-W3Hig&amp;ab_channel=SkillsZoneMalta"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forbes.com/sites/maggiemcgrath/2022/12/06/meet-the-worlds-most-powerful-woman-ursula-von-der-leyen-president-of-the-european-commissio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hyperlink" Target="https://www.verywellmind.com/what-is-transformational-leadership-27953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3730752" y="3017150"/>
            <a:ext cx="7745104" cy="2219419"/>
          </a:xfrm>
        </p:spPr>
        <p:txBody>
          <a:bodyPr/>
          <a:lstStyle/>
          <a:p>
            <a:r>
              <a:rPr lang="en-GB" b="1" dirty="0" err="1">
                <a:solidFill>
                  <a:srgbClr val="48A1A2"/>
                </a:solidFill>
              </a:rPr>
              <a:t>Voditeljstvo</a:t>
            </a:r>
            <a:r>
              <a:rPr lang="en-GB" b="1" dirty="0">
                <a:solidFill>
                  <a:srgbClr val="48A1A2"/>
                </a:solidFill>
              </a:rPr>
              <a:t> in </a:t>
            </a:r>
            <a:r>
              <a:rPr lang="en-GB" b="1" dirty="0" err="1">
                <a:solidFill>
                  <a:srgbClr val="48A1A2"/>
                </a:solidFill>
              </a:rPr>
              <a:t>osebna</a:t>
            </a:r>
            <a:r>
              <a:rPr lang="en-GB" b="1" dirty="0">
                <a:solidFill>
                  <a:srgbClr val="48A1A2"/>
                </a:solidFill>
              </a:rPr>
              <a:t> </a:t>
            </a:r>
            <a:r>
              <a:rPr lang="en-GB" b="1" dirty="0" err="1">
                <a:solidFill>
                  <a:srgbClr val="48A1A2"/>
                </a:solidFill>
              </a:rPr>
              <a:t>blagovna</a:t>
            </a:r>
            <a:r>
              <a:rPr lang="en-GB" b="1" dirty="0">
                <a:solidFill>
                  <a:srgbClr val="48A1A2"/>
                </a:solidFill>
              </a:rPr>
              <a:t> </a:t>
            </a:r>
            <a:r>
              <a:rPr lang="en-GB" b="1" dirty="0" err="1">
                <a:solidFill>
                  <a:srgbClr val="48A1A2"/>
                </a:solidFill>
              </a:rPr>
              <a:t>znamka</a:t>
            </a:r>
            <a:endParaRPr lang="it-IT" b="1" dirty="0">
              <a:latin typeface="Raleway SemiBold"/>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083" y="3278474"/>
            <a:ext cx="4259262" cy="1658937"/>
          </a:xfrm>
        </p:spPr>
        <p:txBody>
          <a:bodyPr/>
          <a:lstStyle/>
          <a:p>
            <a:pPr algn="ctr"/>
            <a:r>
              <a:rPr lang="it-IT" sz="2000" b="0" dirty="0">
                <a:solidFill>
                  <a:schemeClr val="accent1"/>
                </a:solidFill>
                <a:latin typeface="+mj-lt"/>
              </a:rPr>
              <a:t>DOBRODOŠLI V ENOTI</a:t>
            </a:r>
            <a:endParaRPr lang="it-IT" dirty="0">
              <a:solidFill>
                <a:schemeClr val="accent1"/>
              </a:solidFill>
              <a:latin typeface="+mj-lt"/>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2ecf44786e8_0_89"/>
          <p:cNvSpPr txBox="1">
            <a:spLocks noGrp="1"/>
          </p:cNvSpPr>
          <p:nvPr>
            <p:ph type="title"/>
          </p:nvPr>
        </p:nvSpPr>
        <p:spPr>
          <a:xfrm>
            <a:off x="539050" y="289718"/>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Proučevanje</a:t>
            </a:r>
            <a:r>
              <a:rPr lang="en-GB" sz="3400" b="1" dirty="0"/>
              <a:t> </a:t>
            </a:r>
            <a:r>
              <a:rPr lang="en-GB" sz="3400" b="1" dirty="0" err="1"/>
              <a:t>različnih</a:t>
            </a:r>
            <a:r>
              <a:rPr lang="en-GB" sz="3400" b="1" dirty="0"/>
              <a:t> </a:t>
            </a:r>
            <a:r>
              <a:rPr lang="en-GB" sz="3400" b="1" dirty="0" err="1"/>
              <a:t>stilov</a:t>
            </a:r>
            <a:r>
              <a:rPr lang="en-GB" sz="3400" b="1" dirty="0"/>
              <a:t> </a:t>
            </a:r>
            <a:r>
              <a:rPr lang="en-GB" sz="3400" b="1" dirty="0" err="1"/>
              <a:t>vodenja</a:t>
            </a:r>
            <a:endParaRPr lang="en-GB" sz="3400" b="1" dirty="0"/>
          </a:p>
        </p:txBody>
      </p:sp>
      <p:sp>
        <p:nvSpPr>
          <p:cNvPr id="130" name="Google Shape;130;g2ecf44786e8_0_89"/>
          <p:cNvSpPr txBox="1"/>
          <p:nvPr/>
        </p:nvSpPr>
        <p:spPr>
          <a:xfrm>
            <a:off x="5100564" y="1601394"/>
            <a:ext cx="5722364" cy="206207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2. </a:t>
            </a:r>
            <a:r>
              <a:rPr lang="en-GB" sz="2000" b="1" dirty="0" err="1">
                <a:highlight>
                  <a:schemeClr val="lt1"/>
                </a:highlight>
                <a:latin typeface="Raleway"/>
                <a:ea typeface="Raleway"/>
                <a:cs typeface="Raleway"/>
                <a:sym typeface="Raleway"/>
              </a:rPr>
              <a:t>Avtentično</a:t>
            </a:r>
            <a:r>
              <a:rPr lang="sl-SI" sz="2000" b="1" dirty="0">
                <a:highlight>
                  <a:schemeClr val="lt1"/>
                </a:highlight>
                <a:latin typeface="Raleway"/>
                <a:ea typeface="Raleway"/>
                <a:cs typeface="Raleway"/>
                <a:sym typeface="Raleway"/>
              </a:rPr>
              <a:t> vod</a:t>
            </a:r>
            <a:r>
              <a:rPr lang="en-US" sz="2000" b="1" dirty="0" err="1">
                <a:highlight>
                  <a:schemeClr val="lt1"/>
                </a:highlight>
                <a:latin typeface="Raleway"/>
                <a:ea typeface="Raleway"/>
                <a:cs typeface="Raleway"/>
                <a:sym typeface="Raleway"/>
              </a:rPr>
              <a:t>enje</a:t>
            </a:r>
            <a:endParaRPr lang="en-US" sz="2000" b="1" dirty="0">
              <a:highlight>
                <a:srgbClr val="F3B75B"/>
              </a:highlight>
              <a:latin typeface="Raleway"/>
              <a:ea typeface="Raleway"/>
              <a:cs typeface="Raleway"/>
            </a:endParaRPr>
          </a:p>
          <a:p>
            <a:pPr>
              <a:spcBef>
                <a:spcPts val="600"/>
              </a:spcBef>
              <a:spcAft>
                <a:spcPts val="600"/>
              </a:spcAft>
            </a:pPr>
            <a:r>
              <a:rPr lang="sl-SI" sz="1800" b="1" dirty="0">
                <a:latin typeface="Raleway"/>
                <a:ea typeface="Raleway"/>
                <a:cs typeface="Raleway"/>
                <a:sym typeface="Raleway"/>
              </a:rPr>
              <a:t>Značilnosti:</a:t>
            </a:r>
            <a:r>
              <a:rPr lang="sl-SI" sz="1800" dirty="0">
                <a:latin typeface="Raleway"/>
                <a:ea typeface="Raleway"/>
                <a:cs typeface="Raleway"/>
                <a:sym typeface="Raleway"/>
              </a:rPr>
              <a:t> Pristno, pregledno, etično in skladno s temeljnimi vrednotami.</a:t>
            </a:r>
            <a:endParaRPr lang="sl-SI" sz="1800" dirty="0">
              <a:latin typeface="Raleway"/>
              <a:ea typeface="Raleway"/>
              <a:cs typeface="Raleway"/>
            </a:endParaRPr>
          </a:p>
          <a:p>
            <a:pPr>
              <a:spcBef>
                <a:spcPts val="600"/>
              </a:spcBef>
              <a:spcAft>
                <a:spcPts val="600"/>
              </a:spcAft>
            </a:pPr>
            <a:r>
              <a:rPr lang="sl-SI" sz="1800" b="1" dirty="0">
                <a:latin typeface="Raleway"/>
                <a:ea typeface="Raleway"/>
                <a:cs typeface="Raleway"/>
                <a:sym typeface="Raleway"/>
              </a:rPr>
              <a:t>Praksa:</a:t>
            </a:r>
            <a:r>
              <a:rPr lang="sl-SI" sz="1800" dirty="0">
                <a:latin typeface="Raleway"/>
                <a:ea typeface="Raleway"/>
                <a:cs typeface="Raleway"/>
                <a:sym typeface="Raleway"/>
              </a:rPr>
              <a:t> Samozavedanje, iskrena komunikacija, dosledno vedenje.</a:t>
            </a:r>
            <a:endParaRPr lang="sl-SI" sz="1800" dirty="0">
              <a:latin typeface="Raleway"/>
              <a:ea typeface="Raleway"/>
              <a:cs typeface="Raleway"/>
            </a:endParaRPr>
          </a:p>
        </p:txBody>
      </p:sp>
      <p:sp>
        <p:nvSpPr>
          <p:cNvPr id="4" name="TextBox 3">
            <a:extLst>
              <a:ext uri="{FF2B5EF4-FFF2-40B4-BE49-F238E27FC236}">
                <a16:creationId xmlns:a16="http://schemas.microsoft.com/office/drawing/2014/main" id="{DD156FE8-A256-8025-ECFB-9873A32E0EC0}"/>
              </a:ext>
            </a:extLst>
          </p:cNvPr>
          <p:cNvSpPr txBox="1"/>
          <p:nvPr/>
        </p:nvSpPr>
        <p:spPr>
          <a:xfrm>
            <a:off x="6215387" y="4497895"/>
            <a:ext cx="5751290"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800" dirty="0" err="1">
                <a:latin typeface="Raleway"/>
              </a:rPr>
              <a:t>Sanna</a:t>
            </a:r>
            <a:r>
              <a:rPr lang="sl-SI" sz="1800" dirty="0">
                <a:latin typeface="Raleway"/>
              </a:rPr>
              <a:t> Marin, nekdanja predsednica finske vlade, je najboljši primer pristnega vodenja. Preberite več o njenih tehnikah vodenja</a:t>
            </a:r>
            <a:r>
              <a:rPr lang="sl-SI" sz="1800" dirty="0">
                <a:latin typeface="Raleway"/>
                <a:ea typeface="Roboto"/>
              </a:rPr>
              <a:t>: </a:t>
            </a:r>
            <a:r>
              <a:rPr lang="en-US" sz="1800" b="0" i="0" u="sng" strike="noStrike" dirty="0">
                <a:solidFill>
                  <a:srgbClr val="F49100"/>
                </a:solidFill>
                <a:effectLst/>
                <a:latin typeface="Raleway" pitchFamily="2" charset="0"/>
                <a:hlinkClick r:id="rId3"/>
              </a:rPr>
              <a:t>Sanna Marin: The New Era of Leadership </a:t>
            </a:r>
            <a:r>
              <a:rPr lang="sl-SI" sz="1800" dirty="0">
                <a:latin typeface="Raleway"/>
                <a:ea typeface="Roboto"/>
              </a:rPr>
              <a:t>za boljše razumevanje koncepta. Prav tako vam priporočamo, da preberete več o </a:t>
            </a:r>
            <a:r>
              <a:rPr lang="sl-SI" sz="1800" dirty="0">
                <a:latin typeface="Raleway"/>
                <a:ea typeface="Roboto"/>
                <a:hlinkClick r:id="rId4"/>
              </a:rPr>
              <a:t>pristnem vod</a:t>
            </a:r>
            <a:r>
              <a:rPr lang="en-US" sz="1800" dirty="0" err="1">
                <a:latin typeface="Raleway"/>
                <a:ea typeface="Roboto"/>
                <a:hlinkClick r:id="rId4"/>
              </a:rPr>
              <a:t>enju</a:t>
            </a:r>
            <a:r>
              <a:rPr lang="sl-SI" sz="1800" dirty="0">
                <a:latin typeface="Raleway"/>
                <a:ea typeface="Roboto"/>
                <a:hlinkClick r:id="rId4"/>
              </a:rPr>
              <a:t>.</a:t>
            </a:r>
          </a:p>
        </p:txBody>
      </p:sp>
      <p:pic>
        <p:nvPicPr>
          <p:cNvPr id="3" name="Picture 2" descr="A person with long brown hair wearing a white suit&#10;&#10;Description automatically generated">
            <a:extLst>
              <a:ext uri="{FF2B5EF4-FFF2-40B4-BE49-F238E27FC236}">
                <a16:creationId xmlns:a16="http://schemas.microsoft.com/office/drawing/2014/main" id="{E7C777A3-601E-AAF5-776D-F41FB9F9B7DF}"/>
              </a:ext>
            </a:extLst>
          </p:cNvPr>
          <p:cNvPicPr>
            <a:picLocks noChangeAspect="1"/>
          </p:cNvPicPr>
          <p:nvPr/>
        </p:nvPicPr>
        <p:blipFill>
          <a:blip r:embed="rId5"/>
          <a:srcRect l="24791" r="16806" b="211"/>
          <a:stretch/>
        </p:blipFill>
        <p:spPr>
          <a:xfrm>
            <a:off x="1016002" y="1623787"/>
            <a:ext cx="5384798" cy="5236036"/>
          </a:xfrm>
          <a:prstGeom prst="rect">
            <a:avLst/>
          </a:prstGeom>
        </p:spPr>
      </p:pic>
      <p:sp>
        <p:nvSpPr>
          <p:cNvPr id="5" name="TextBox 1">
            <a:extLst>
              <a:ext uri="{FF2B5EF4-FFF2-40B4-BE49-F238E27FC236}">
                <a16:creationId xmlns:a16="http://schemas.microsoft.com/office/drawing/2014/main" id="{8F2DFA47-6A4C-2813-9E8C-3B5CF473379B}"/>
              </a:ext>
            </a:extLst>
          </p:cNvPr>
          <p:cNvSpPr txBox="1"/>
          <p:nvPr/>
        </p:nvSpPr>
        <p:spPr>
          <a:xfrm>
            <a:off x="6208875" y="6340164"/>
            <a:ext cx="3178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nb-NO" sz="1000" dirty="0">
                <a:solidFill>
                  <a:schemeClr val="accent1"/>
                </a:solidFill>
                <a:latin typeface="Raleway"/>
              </a:rPr>
              <a:t>Vir slike: Telegraph.co.uk</a:t>
            </a:r>
            <a:endParaRPr lang="en-GB" sz="1000" dirty="0">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ecf44786e8_0_94"/>
          <p:cNvSpPr txBox="1">
            <a:spLocks noGrp="1"/>
          </p:cNvSpPr>
          <p:nvPr>
            <p:ph type="title"/>
          </p:nvPr>
        </p:nvSpPr>
        <p:spPr>
          <a:xfrm>
            <a:off x="530263" y="10743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Proučevanje</a:t>
            </a:r>
            <a:r>
              <a:rPr lang="en-GB" sz="3400" b="1" dirty="0"/>
              <a:t> </a:t>
            </a:r>
            <a:r>
              <a:rPr lang="en-GB" sz="3400" b="1" dirty="0" err="1"/>
              <a:t>različnih</a:t>
            </a:r>
            <a:r>
              <a:rPr lang="en-GB" sz="3400" b="1" dirty="0"/>
              <a:t> </a:t>
            </a:r>
            <a:r>
              <a:rPr lang="en-GB" sz="3400" b="1" dirty="0" err="1"/>
              <a:t>stilov</a:t>
            </a:r>
            <a:r>
              <a:rPr lang="en-GB" sz="3400" b="1" dirty="0"/>
              <a:t> </a:t>
            </a:r>
            <a:r>
              <a:rPr lang="en-GB" sz="3400" b="1" dirty="0" err="1"/>
              <a:t>vodenja</a:t>
            </a:r>
            <a:endParaRPr lang="en-GB" sz="3400" b="1" dirty="0"/>
          </a:p>
        </p:txBody>
      </p:sp>
      <p:sp>
        <p:nvSpPr>
          <p:cNvPr id="138" name="Google Shape;138;g2ecf44786e8_0_94"/>
          <p:cNvSpPr txBox="1"/>
          <p:nvPr/>
        </p:nvSpPr>
        <p:spPr>
          <a:xfrm>
            <a:off x="530263" y="1236712"/>
            <a:ext cx="8303720" cy="3516317"/>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3. </a:t>
            </a:r>
            <a:r>
              <a:rPr lang="en-GB" sz="2000" b="1" dirty="0" err="1">
                <a:highlight>
                  <a:schemeClr val="lt1"/>
                </a:highlight>
                <a:latin typeface="Raleway"/>
                <a:ea typeface="Raleway"/>
                <a:cs typeface="Raleway"/>
                <a:sym typeface="Raleway"/>
              </a:rPr>
              <a:t>Služeče</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vodenje</a:t>
            </a:r>
            <a:endParaRPr sz="2000" b="1" dirty="0">
              <a:highlight>
                <a:schemeClr val="lt1"/>
              </a:highlight>
              <a:latin typeface="Raleway"/>
              <a:ea typeface="Raleway"/>
              <a:cs typeface="Raleway"/>
              <a:sym typeface="Raleway"/>
            </a:endParaRPr>
          </a:p>
          <a:p>
            <a:pPr marL="0" lvl="0" indent="0" algn="l" rtl="0">
              <a:lnSpc>
                <a:spcPct val="115000"/>
              </a:lnSpc>
              <a:spcBef>
                <a:spcPts val="0"/>
              </a:spcBef>
              <a:spcAft>
                <a:spcPts val="0"/>
              </a:spcAft>
              <a:buNone/>
            </a:pPr>
            <a:endParaRPr sz="1000" b="1" dirty="0">
              <a:highlight>
                <a:schemeClr val="lt1"/>
              </a:highlight>
              <a:latin typeface="Raleway"/>
              <a:ea typeface="Raleway"/>
              <a:cs typeface="Raleway"/>
              <a:sym typeface="Raleway"/>
            </a:endParaRPr>
          </a:p>
          <a:p>
            <a:pPr>
              <a:spcBef>
                <a:spcPts val="600"/>
              </a:spcBef>
              <a:spcAft>
                <a:spcPts val="600"/>
              </a:spcAft>
            </a:pPr>
            <a:r>
              <a:rPr lang="en-GB" sz="1900" b="1" dirty="0" err="1">
                <a:latin typeface="Raleway"/>
                <a:ea typeface="Raleway"/>
                <a:cs typeface="Raleway"/>
                <a:sym typeface="Raleway"/>
              </a:rPr>
              <a:t>Značilnosti</a:t>
            </a:r>
            <a:r>
              <a:rPr lang="en-GB" sz="1900" b="1" dirty="0">
                <a:latin typeface="Raleway"/>
                <a:ea typeface="Raleway"/>
                <a:cs typeface="Raleway"/>
                <a:sym typeface="Raleway"/>
              </a:rPr>
              <a:t>:</a:t>
            </a:r>
            <a:r>
              <a:rPr lang="en-GB" sz="1900" dirty="0">
                <a:latin typeface="Raleway"/>
                <a:ea typeface="Raleway"/>
                <a:cs typeface="Raleway"/>
                <a:sym typeface="Raleway"/>
              </a:rPr>
              <a:t> </a:t>
            </a:r>
            <a:br>
              <a:rPr lang="en-GB" sz="1900" dirty="0">
                <a:latin typeface="Raleway"/>
                <a:ea typeface="Raleway"/>
                <a:cs typeface="Raleway"/>
                <a:sym typeface="Raleway"/>
              </a:rPr>
            </a:br>
            <a:r>
              <a:rPr lang="en-GB" sz="1900" dirty="0" err="1">
                <a:latin typeface="Raleway"/>
                <a:ea typeface="Raleway"/>
                <a:cs typeface="Raleway"/>
                <a:sym typeface="Raleway"/>
              </a:rPr>
              <a:t>Fokus</a:t>
            </a:r>
            <a:r>
              <a:rPr lang="en-GB" sz="1900" dirty="0">
                <a:latin typeface="Raleway"/>
                <a:ea typeface="Raleway"/>
                <a:cs typeface="Raleway"/>
                <a:sym typeface="Raleway"/>
              </a:rPr>
              <a:t> je </a:t>
            </a:r>
            <a:r>
              <a:rPr lang="en-GB" sz="1900" dirty="0" err="1">
                <a:latin typeface="Raleway"/>
                <a:ea typeface="Raleway"/>
                <a:cs typeface="Raleway"/>
                <a:sym typeface="Raleway"/>
              </a:rPr>
              <a:t>na</a:t>
            </a:r>
            <a:r>
              <a:rPr lang="en-GB" sz="1900" dirty="0">
                <a:latin typeface="Raleway"/>
                <a:ea typeface="Raleway"/>
                <a:cs typeface="Raleway"/>
                <a:sym typeface="Raleway"/>
              </a:rPr>
              <a:t> </a:t>
            </a:r>
            <a:r>
              <a:rPr lang="en-GB" sz="1900" dirty="0" err="1">
                <a:latin typeface="Raleway"/>
                <a:ea typeface="Raleway"/>
                <a:cs typeface="Raleway"/>
                <a:sym typeface="Raleway"/>
              </a:rPr>
              <a:t>služenju</a:t>
            </a:r>
            <a:r>
              <a:rPr lang="en-GB" sz="1900" dirty="0">
                <a:latin typeface="Raleway"/>
                <a:ea typeface="Raleway"/>
                <a:cs typeface="Raleway"/>
                <a:sym typeface="Raleway"/>
              </a:rPr>
              <a:t> </a:t>
            </a:r>
            <a:r>
              <a:rPr lang="en-GB" sz="1900" dirty="0" err="1">
                <a:latin typeface="Raleway"/>
                <a:ea typeface="Raleway"/>
                <a:cs typeface="Raleway"/>
                <a:sym typeface="Raleway"/>
              </a:rPr>
              <a:t>ekipi</a:t>
            </a:r>
            <a:r>
              <a:rPr lang="en-GB" sz="1900" dirty="0">
                <a:latin typeface="Raleway"/>
                <a:ea typeface="Raleway"/>
                <a:cs typeface="Raleway"/>
                <a:sym typeface="Raleway"/>
              </a:rPr>
              <a:t>, </a:t>
            </a:r>
            <a:r>
              <a:rPr lang="en-GB" sz="1900" dirty="0" err="1">
                <a:latin typeface="Raleway"/>
                <a:ea typeface="Raleway"/>
                <a:cs typeface="Raleway"/>
                <a:sym typeface="Raleway"/>
              </a:rPr>
              <a:t>dajanje</a:t>
            </a:r>
            <a:r>
              <a:rPr lang="en-GB" sz="1900" dirty="0">
                <a:latin typeface="Raleway"/>
                <a:ea typeface="Raleway"/>
                <a:cs typeface="Raleway"/>
                <a:sym typeface="Raleway"/>
              </a:rPr>
              <a:t> </a:t>
            </a:r>
            <a:r>
              <a:rPr lang="en-GB" sz="1900" dirty="0" err="1">
                <a:latin typeface="Raleway"/>
                <a:ea typeface="Raleway"/>
                <a:cs typeface="Raleway"/>
                <a:sym typeface="Raleway"/>
              </a:rPr>
              <a:t>prednosti</a:t>
            </a:r>
            <a:r>
              <a:rPr lang="en-GB" sz="1900" dirty="0">
                <a:latin typeface="Raleway"/>
                <a:ea typeface="Raleway"/>
                <a:cs typeface="Raleway"/>
                <a:sym typeface="Raleway"/>
              </a:rPr>
              <a:t> </a:t>
            </a:r>
            <a:r>
              <a:rPr lang="en-GB" sz="1900" dirty="0" err="1">
                <a:latin typeface="Raleway"/>
                <a:ea typeface="Raleway"/>
                <a:cs typeface="Raleway"/>
                <a:sym typeface="Raleway"/>
              </a:rPr>
              <a:t>potrebam</a:t>
            </a:r>
            <a:r>
              <a:rPr lang="en-GB" sz="1900" dirty="0">
                <a:latin typeface="Raleway"/>
                <a:ea typeface="Raleway"/>
                <a:cs typeface="Raleway"/>
                <a:sym typeface="Raleway"/>
              </a:rPr>
              <a:t> </a:t>
            </a:r>
            <a:r>
              <a:rPr lang="en-GB" sz="1900" dirty="0" err="1">
                <a:latin typeface="Raleway"/>
                <a:ea typeface="Raleway"/>
                <a:cs typeface="Raleway"/>
                <a:sym typeface="Raleway"/>
              </a:rPr>
              <a:t>ekipe</a:t>
            </a:r>
            <a:r>
              <a:rPr lang="en-GB" sz="1900" dirty="0">
                <a:latin typeface="Raleway"/>
                <a:ea typeface="Raleway"/>
                <a:cs typeface="Raleway"/>
                <a:sym typeface="Raleway"/>
              </a:rPr>
              <a:t> (pred </a:t>
            </a:r>
            <a:r>
              <a:rPr lang="en-GB" sz="1900" dirty="0" err="1">
                <a:latin typeface="Raleway"/>
                <a:ea typeface="Raleway"/>
                <a:cs typeface="Raleway"/>
                <a:sym typeface="Raleway"/>
              </a:rPr>
              <a:t>lastnimi</a:t>
            </a:r>
            <a:r>
              <a:rPr lang="en-GB" sz="1900" dirty="0">
                <a:latin typeface="Raleway"/>
                <a:ea typeface="Raleway"/>
                <a:cs typeface="Raleway"/>
                <a:sym typeface="Raleway"/>
              </a:rPr>
              <a:t>), </a:t>
            </a:r>
            <a:r>
              <a:rPr lang="en-GB" sz="1900" dirty="0" err="1">
                <a:latin typeface="Raleway"/>
                <a:ea typeface="Raleway"/>
                <a:cs typeface="Raleway"/>
                <a:sym typeface="Raleway"/>
              </a:rPr>
              <a:t>spodbujanje</a:t>
            </a:r>
            <a:r>
              <a:rPr lang="en-GB" sz="1900" dirty="0">
                <a:latin typeface="Raleway"/>
                <a:ea typeface="Raleway"/>
                <a:cs typeface="Raleway"/>
                <a:sym typeface="Raleway"/>
              </a:rPr>
              <a:t> </a:t>
            </a:r>
            <a:r>
              <a:rPr lang="en-GB" sz="1900" dirty="0" err="1">
                <a:latin typeface="Raleway"/>
                <a:ea typeface="Raleway"/>
                <a:cs typeface="Raleway"/>
                <a:sym typeface="Raleway"/>
              </a:rPr>
              <a:t>občutka</a:t>
            </a:r>
            <a:r>
              <a:rPr lang="en-GB" sz="1900" dirty="0">
                <a:latin typeface="Raleway"/>
                <a:ea typeface="Raleway"/>
                <a:cs typeface="Raleway"/>
                <a:sym typeface="Raleway"/>
              </a:rPr>
              <a:t> </a:t>
            </a:r>
            <a:r>
              <a:rPr lang="en-GB" sz="1900" dirty="0" err="1">
                <a:latin typeface="Raleway"/>
                <a:ea typeface="Raleway"/>
                <a:cs typeface="Raleway"/>
                <a:sym typeface="Raleway"/>
              </a:rPr>
              <a:t>skupnosti</a:t>
            </a:r>
            <a:r>
              <a:rPr lang="en-GB" sz="1900" dirty="0">
                <a:latin typeface="Raleway"/>
                <a:ea typeface="Raleway"/>
                <a:cs typeface="Raleway"/>
                <a:sym typeface="Raleway"/>
              </a:rPr>
              <a:t>.</a:t>
            </a:r>
            <a:endParaRPr sz="1900" dirty="0">
              <a:latin typeface="Raleway"/>
              <a:ea typeface="Raleway"/>
              <a:cs typeface="Raleway"/>
            </a:endParaRPr>
          </a:p>
          <a:p>
            <a:pPr>
              <a:spcBef>
                <a:spcPts val="600"/>
              </a:spcBef>
              <a:spcAft>
                <a:spcPts val="600"/>
              </a:spcAft>
            </a:pPr>
            <a:r>
              <a:rPr lang="en-GB" sz="1900" b="1" dirty="0" err="1">
                <a:latin typeface="Raleway"/>
                <a:ea typeface="Raleway"/>
                <a:cs typeface="Raleway"/>
                <a:sym typeface="Raleway"/>
              </a:rPr>
              <a:t>Praks</a:t>
            </a:r>
            <a:r>
              <a:rPr lang="sl-SI" sz="1900" b="1" dirty="0">
                <a:latin typeface="Raleway"/>
                <a:ea typeface="Raleway"/>
                <a:cs typeface="Raleway"/>
                <a:sym typeface="Raleway"/>
              </a:rPr>
              <a:t>a</a:t>
            </a:r>
            <a:r>
              <a:rPr lang="en-GB" sz="1900" b="1" dirty="0">
                <a:latin typeface="Raleway"/>
                <a:ea typeface="Raleway"/>
                <a:cs typeface="Raleway"/>
                <a:sym typeface="Raleway"/>
              </a:rPr>
              <a:t>:</a:t>
            </a:r>
            <a:r>
              <a:rPr lang="en-GB" sz="1900" dirty="0">
                <a:latin typeface="Raleway"/>
                <a:ea typeface="Raleway"/>
                <a:cs typeface="Raleway"/>
                <a:sym typeface="Raleway"/>
              </a:rPr>
              <a:t> </a:t>
            </a:r>
            <a:br>
              <a:rPr lang="en-GB" sz="1900" dirty="0">
                <a:latin typeface="Raleway"/>
                <a:ea typeface="Raleway"/>
                <a:cs typeface="Raleway"/>
                <a:sym typeface="Raleway"/>
              </a:rPr>
            </a:br>
            <a:r>
              <a:rPr lang="en-GB" sz="1900" dirty="0" err="1">
                <a:latin typeface="Raleway"/>
                <a:ea typeface="Raleway"/>
                <a:cs typeface="Raleway"/>
                <a:sym typeface="Raleway"/>
              </a:rPr>
              <a:t>Aktivno</a:t>
            </a:r>
            <a:r>
              <a:rPr lang="en-GB" sz="1900" dirty="0">
                <a:latin typeface="Raleway"/>
                <a:ea typeface="Raleway"/>
                <a:cs typeface="Raleway"/>
                <a:sym typeface="Raleway"/>
              </a:rPr>
              <a:t> </a:t>
            </a:r>
            <a:r>
              <a:rPr lang="en-GB" sz="1900" dirty="0" err="1">
                <a:latin typeface="Raleway"/>
                <a:ea typeface="Raleway"/>
                <a:cs typeface="Raleway"/>
                <a:sym typeface="Raleway"/>
              </a:rPr>
              <a:t>poslušanje</a:t>
            </a:r>
            <a:r>
              <a:rPr lang="en-GB" sz="1900" dirty="0">
                <a:latin typeface="Raleway"/>
                <a:ea typeface="Raleway"/>
                <a:cs typeface="Raleway"/>
                <a:sym typeface="Raleway"/>
              </a:rPr>
              <a:t>, </a:t>
            </a:r>
            <a:r>
              <a:rPr lang="en-GB" sz="1900" dirty="0" err="1">
                <a:latin typeface="Raleway"/>
                <a:ea typeface="Raleway"/>
                <a:cs typeface="Raleway"/>
                <a:sym typeface="Raleway"/>
              </a:rPr>
              <a:t>empatično</a:t>
            </a:r>
            <a:r>
              <a:rPr lang="en-GB" sz="1900" dirty="0">
                <a:latin typeface="Raleway"/>
                <a:ea typeface="Raleway"/>
                <a:cs typeface="Raleway"/>
                <a:sym typeface="Raleway"/>
              </a:rPr>
              <a:t> </a:t>
            </a:r>
            <a:r>
              <a:rPr lang="en-GB" sz="1900" dirty="0" err="1">
                <a:latin typeface="Raleway"/>
                <a:ea typeface="Raleway"/>
                <a:cs typeface="Raleway"/>
                <a:sym typeface="Raleway"/>
              </a:rPr>
              <a:t>vodenje</a:t>
            </a:r>
            <a:r>
              <a:rPr lang="en-GB" sz="1900" dirty="0">
                <a:latin typeface="Raleway"/>
                <a:ea typeface="Raleway"/>
                <a:cs typeface="Raleway"/>
                <a:sym typeface="Raleway"/>
              </a:rPr>
              <a:t>, </a:t>
            </a:r>
            <a:r>
              <a:rPr lang="en-GB" sz="1900" dirty="0" err="1">
                <a:latin typeface="Raleway"/>
                <a:ea typeface="Raleway"/>
                <a:cs typeface="Raleway"/>
                <a:sym typeface="Raleway"/>
              </a:rPr>
              <a:t>dajanje</a:t>
            </a:r>
            <a:r>
              <a:rPr lang="en-GB" sz="1900" dirty="0">
                <a:latin typeface="Raleway"/>
                <a:ea typeface="Raleway"/>
                <a:cs typeface="Raleway"/>
                <a:sym typeface="Raleway"/>
              </a:rPr>
              <a:t> </a:t>
            </a:r>
            <a:r>
              <a:rPr lang="en-GB" sz="1900" dirty="0" err="1">
                <a:latin typeface="Raleway"/>
                <a:ea typeface="Raleway"/>
                <a:cs typeface="Raleway"/>
                <a:sym typeface="Raleway"/>
              </a:rPr>
              <a:t>prednosti</a:t>
            </a:r>
            <a:r>
              <a:rPr lang="en-GB" sz="1900" dirty="0">
                <a:latin typeface="Raleway"/>
                <a:ea typeface="Raleway"/>
                <a:cs typeface="Raleway"/>
                <a:sym typeface="Raleway"/>
              </a:rPr>
              <a:t> </a:t>
            </a:r>
            <a:r>
              <a:rPr lang="en-GB" sz="1900" dirty="0" err="1">
                <a:latin typeface="Raleway"/>
                <a:ea typeface="Raleway"/>
                <a:cs typeface="Raleway"/>
                <a:sym typeface="Raleway"/>
              </a:rPr>
              <a:t>dobremu</a:t>
            </a:r>
            <a:r>
              <a:rPr lang="en-GB" sz="1900" dirty="0">
                <a:latin typeface="Raleway"/>
                <a:ea typeface="Raleway"/>
                <a:cs typeface="Raleway"/>
                <a:sym typeface="Raleway"/>
              </a:rPr>
              <a:t> </a:t>
            </a:r>
            <a:r>
              <a:rPr lang="en-GB" sz="1900" dirty="0" err="1">
                <a:latin typeface="Raleway"/>
                <a:ea typeface="Raleway"/>
                <a:cs typeface="Raleway"/>
                <a:sym typeface="Raleway"/>
              </a:rPr>
              <a:t>počutju</a:t>
            </a:r>
            <a:r>
              <a:rPr lang="en-GB" sz="1900" dirty="0">
                <a:latin typeface="Raleway"/>
                <a:ea typeface="Raleway"/>
                <a:cs typeface="Raleway"/>
                <a:sym typeface="Raleway"/>
              </a:rPr>
              <a:t> in </a:t>
            </a:r>
            <a:r>
              <a:rPr lang="en-GB" sz="1900" dirty="0" err="1">
                <a:latin typeface="Raleway"/>
                <a:ea typeface="Raleway"/>
                <a:cs typeface="Raleway"/>
                <a:sym typeface="Raleway"/>
              </a:rPr>
              <a:t>razvoju</a:t>
            </a:r>
            <a:r>
              <a:rPr lang="en-GB" sz="1900" dirty="0">
                <a:latin typeface="Raleway"/>
                <a:ea typeface="Raleway"/>
                <a:cs typeface="Raleway"/>
                <a:sym typeface="Raleway"/>
              </a:rPr>
              <a:t> </a:t>
            </a:r>
            <a:r>
              <a:rPr lang="en-GB" sz="1900" dirty="0" err="1">
                <a:latin typeface="Raleway"/>
                <a:ea typeface="Raleway"/>
                <a:cs typeface="Raleway"/>
                <a:sym typeface="Raleway"/>
              </a:rPr>
              <a:t>ekipe</a:t>
            </a:r>
            <a:r>
              <a:rPr lang="en-GB" sz="1900" dirty="0">
                <a:latin typeface="Raleway"/>
                <a:ea typeface="Raleway"/>
                <a:cs typeface="Raleway"/>
                <a:sym typeface="Raleway"/>
              </a:rPr>
              <a:t>, </a:t>
            </a:r>
            <a:r>
              <a:rPr lang="en-GB" sz="1900" dirty="0" err="1">
                <a:latin typeface="Raleway"/>
                <a:ea typeface="Raleway"/>
                <a:cs typeface="Raleway"/>
                <a:sym typeface="Raleway"/>
              </a:rPr>
              <a:t>omogočanje</a:t>
            </a:r>
            <a:r>
              <a:rPr lang="en-GB" sz="1900" dirty="0">
                <a:latin typeface="Raleway"/>
                <a:ea typeface="Raleway"/>
                <a:cs typeface="Raleway"/>
                <a:sym typeface="Raleway"/>
              </a:rPr>
              <a:t> </a:t>
            </a:r>
            <a:r>
              <a:rPr lang="en-GB" sz="1900" dirty="0" err="1">
                <a:latin typeface="Raleway"/>
                <a:ea typeface="Raleway"/>
                <a:cs typeface="Raleway"/>
                <a:sym typeface="Raleway"/>
              </a:rPr>
              <a:t>ekipi</a:t>
            </a:r>
            <a:r>
              <a:rPr lang="en-GB" sz="1900" dirty="0">
                <a:latin typeface="Raleway"/>
                <a:ea typeface="Raleway"/>
                <a:cs typeface="Raleway"/>
                <a:sym typeface="Raleway"/>
              </a:rPr>
              <a:t>, da </a:t>
            </a:r>
            <a:r>
              <a:rPr lang="en-GB" sz="1900" dirty="0" err="1">
                <a:latin typeface="Raleway"/>
                <a:ea typeface="Raleway"/>
                <a:cs typeface="Raleway"/>
                <a:sym typeface="Raleway"/>
              </a:rPr>
              <a:t>doseže</a:t>
            </a:r>
            <a:r>
              <a:rPr lang="en-GB" sz="1900" dirty="0">
                <a:latin typeface="Raleway"/>
                <a:ea typeface="Raleway"/>
                <a:cs typeface="Raleway"/>
                <a:sym typeface="Raleway"/>
              </a:rPr>
              <a:t> </a:t>
            </a:r>
            <a:r>
              <a:rPr lang="en-GB" sz="1900" dirty="0" err="1">
                <a:latin typeface="Raleway"/>
                <a:ea typeface="Raleway"/>
                <a:cs typeface="Raleway"/>
                <a:sym typeface="Raleway"/>
              </a:rPr>
              <a:t>svoj</a:t>
            </a:r>
            <a:r>
              <a:rPr lang="en-GB" sz="1900" dirty="0">
                <a:latin typeface="Raleway"/>
                <a:ea typeface="Raleway"/>
                <a:cs typeface="Raleway"/>
                <a:sym typeface="Raleway"/>
              </a:rPr>
              <a:t> </a:t>
            </a:r>
            <a:r>
              <a:rPr lang="en-GB" sz="1900" dirty="0" err="1">
                <a:latin typeface="Raleway"/>
                <a:ea typeface="Raleway"/>
                <a:cs typeface="Raleway"/>
                <a:sym typeface="Raleway"/>
              </a:rPr>
              <a:t>polni</a:t>
            </a:r>
            <a:r>
              <a:rPr lang="en-GB" sz="1900" dirty="0">
                <a:latin typeface="Raleway"/>
                <a:ea typeface="Raleway"/>
                <a:cs typeface="Raleway"/>
                <a:sym typeface="Raleway"/>
              </a:rPr>
              <a:t> </a:t>
            </a:r>
            <a:r>
              <a:rPr lang="en-GB" sz="1900" dirty="0" err="1">
                <a:latin typeface="Raleway"/>
                <a:ea typeface="Raleway"/>
                <a:cs typeface="Raleway"/>
                <a:sym typeface="Raleway"/>
              </a:rPr>
              <a:t>potencial</a:t>
            </a:r>
            <a:r>
              <a:rPr lang="en-GB" sz="1900" dirty="0">
                <a:latin typeface="Raleway"/>
                <a:ea typeface="Raleway"/>
                <a:cs typeface="Raleway"/>
                <a:sym typeface="Raleway"/>
              </a:rPr>
              <a:t>. </a:t>
            </a:r>
            <a:endParaRPr lang="sl-SI" sz="1900" dirty="0">
              <a:latin typeface="Raleway"/>
              <a:ea typeface="Raleway"/>
              <a:cs typeface="Raleway"/>
              <a:sym typeface="Raleway"/>
            </a:endParaRPr>
          </a:p>
          <a:p>
            <a:pPr marL="342900">
              <a:spcBef>
                <a:spcPts val="600"/>
              </a:spcBef>
              <a:spcAft>
                <a:spcPts val="600"/>
              </a:spcAft>
            </a:pPr>
            <a:endParaRPr sz="1900" b="1" dirty="0">
              <a:latin typeface="Raleway"/>
              <a:ea typeface="Raleway"/>
              <a:cs typeface="Raleway"/>
            </a:endParaRPr>
          </a:p>
        </p:txBody>
      </p:sp>
      <p:pic>
        <p:nvPicPr>
          <p:cNvPr id="139" name="Google Shape;139;g2ecf44786e8_0_94"/>
          <p:cNvPicPr preferRelativeResize="0"/>
          <p:nvPr/>
        </p:nvPicPr>
        <p:blipFill rotWithShape="1">
          <a:blip r:embed="rId3">
            <a:alphaModFix/>
          </a:blip>
          <a:srcRect l="31752" r="8673" b="3213"/>
          <a:stretch/>
        </p:blipFill>
        <p:spPr>
          <a:xfrm>
            <a:off x="7663776" y="909538"/>
            <a:ext cx="4328852" cy="5896401"/>
          </a:xfrm>
          <a:prstGeom prst="rect">
            <a:avLst/>
          </a:prstGeom>
          <a:noFill/>
          <a:ln>
            <a:noFill/>
          </a:ln>
        </p:spPr>
      </p:pic>
      <p:sp>
        <p:nvSpPr>
          <p:cNvPr id="2" name="TextBox 1">
            <a:extLst>
              <a:ext uri="{FF2B5EF4-FFF2-40B4-BE49-F238E27FC236}">
                <a16:creationId xmlns:a16="http://schemas.microsoft.com/office/drawing/2014/main" id="{33C8CF3B-4923-4079-9150-EDA3874C0058}"/>
              </a:ext>
            </a:extLst>
          </p:cNvPr>
          <p:cNvSpPr txBox="1"/>
          <p:nvPr/>
        </p:nvSpPr>
        <p:spPr>
          <a:xfrm>
            <a:off x="6279678" y="6202636"/>
            <a:ext cx="29318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Comparic.pl</a:t>
            </a:r>
            <a:endParaRPr lang="en-US" sz="1000" dirty="0">
              <a:solidFill>
                <a:schemeClr val="accent1"/>
              </a:solidFill>
              <a:latin typeface="Raleway"/>
            </a:endParaRPr>
          </a:p>
        </p:txBody>
      </p:sp>
      <p:sp>
        <p:nvSpPr>
          <p:cNvPr id="4" name="TextBox 3">
            <a:extLst>
              <a:ext uri="{FF2B5EF4-FFF2-40B4-BE49-F238E27FC236}">
                <a16:creationId xmlns:a16="http://schemas.microsoft.com/office/drawing/2014/main" id="{E77FC96A-55B3-C159-0CD3-C047A2039469}"/>
              </a:ext>
            </a:extLst>
          </p:cNvPr>
          <p:cNvSpPr txBox="1"/>
          <p:nvPr/>
        </p:nvSpPr>
        <p:spPr>
          <a:xfrm>
            <a:off x="561281" y="4346299"/>
            <a:ext cx="7538215"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rPr>
              <a:t>Jacinda Ardern, </a:t>
            </a:r>
            <a:r>
              <a:rPr lang="en-US" sz="1800" dirty="0" err="1">
                <a:latin typeface="Raleway"/>
              </a:rPr>
              <a:t>nekdanja</a:t>
            </a:r>
            <a:r>
              <a:rPr lang="en-US" sz="1800" dirty="0">
                <a:latin typeface="Raleway"/>
              </a:rPr>
              <a:t> </a:t>
            </a:r>
            <a:r>
              <a:rPr lang="en-US" sz="1800" dirty="0" err="1">
                <a:latin typeface="Raleway"/>
              </a:rPr>
              <a:t>predsednica</a:t>
            </a:r>
            <a:r>
              <a:rPr lang="en-US" sz="1800" dirty="0">
                <a:latin typeface="Raleway"/>
              </a:rPr>
              <a:t> </a:t>
            </a:r>
            <a:r>
              <a:rPr lang="en-US" sz="1800" dirty="0" err="1">
                <a:latin typeface="Raleway"/>
              </a:rPr>
              <a:t>vlade</a:t>
            </a:r>
            <a:r>
              <a:rPr lang="en-US" sz="1800" dirty="0">
                <a:latin typeface="Raleway"/>
              </a:rPr>
              <a:t> Nove </a:t>
            </a:r>
            <a:r>
              <a:rPr lang="en-US" sz="1800" dirty="0" err="1">
                <a:latin typeface="Raleway"/>
              </a:rPr>
              <a:t>Zelandije</a:t>
            </a:r>
            <a:r>
              <a:rPr lang="en-US" sz="1800" dirty="0">
                <a:latin typeface="Raleway"/>
              </a:rPr>
              <a:t>, je </a:t>
            </a:r>
            <a:r>
              <a:rPr lang="en-US" sz="1800" dirty="0" err="1">
                <a:latin typeface="Raleway"/>
              </a:rPr>
              <a:t>najboljši</a:t>
            </a:r>
            <a:r>
              <a:rPr lang="en-US" sz="1800" dirty="0">
                <a:latin typeface="Raleway"/>
              </a:rPr>
              <a:t> primer </a:t>
            </a:r>
            <a:r>
              <a:rPr lang="en-US" sz="1800" dirty="0" err="1">
                <a:latin typeface="Raleway"/>
              </a:rPr>
              <a:t>služečega</a:t>
            </a:r>
            <a:r>
              <a:rPr lang="en-US" sz="1800" dirty="0">
                <a:latin typeface="Raleway"/>
              </a:rPr>
              <a:t> </a:t>
            </a:r>
            <a:r>
              <a:rPr lang="en-US" sz="1800" dirty="0" err="1">
                <a:latin typeface="Raleway"/>
              </a:rPr>
              <a:t>vodenja</a:t>
            </a:r>
            <a:r>
              <a:rPr lang="en-US" sz="1800" dirty="0">
                <a:latin typeface="Raleway"/>
              </a:rPr>
              <a:t>. </a:t>
            </a:r>
            <a:r>
              <a:rPr lang="en-US" sz="1800" dirty="0" err="1">
                <a:latin typeface="Raleway"/>
              </a:rPr>
              <a:t>Preberite</a:t>
            </a:r>
            <a:r>
              <a:rPr lang="en-US" sz="1800" dirty="0">
                <a:latin typeface="Raleway"/>
              </a:rPr>
              <a:t> </a:t>
            </a:r>
            <a:r>
              <a:rPr lang="en-US" sz="1800" dirty="0" err="1">
                <a:latin typeface="Raleway"/>
              </a:rPr>
              <a:t>več</a:t>
            </a:r>
            <a:r>
              <a:rPr lang="en-US" sz="1800" dirty="0">
                <a:latin typeface="Raleway"/>
              </a:rPr>
              <a:t> o </a:t>
            </a:r>
            <a:r>
              <a:rPr lang="en-US" sz="1800" dirty="0" err="1">
                <a:latin typeface="Raleway"/>
              </a:rPr>
              <a:t>njenih</a:t>
            </a:r>
            <a:r>
              <a:rPr lang="en-US" sz="1800" dirty="0">
                <a:latin typeface="Raleway"/>
              </a:rPr>
              <a:t> </a:t>
            </a:r>
            <a:r>
              <a:rPr lang="en-US" sz="1800" dirty="0" err="1">
                <a:latin typeface="Raleway"/>
              </a:rPr>
              <a:t>tehnikah</a:t>
            </a:r>
            <a:r>
              <a:rPr lang="en-US" sz="1800" dirty="0">
                <a:latin typeface="Raleway"/>
              </a:rPr>
              <a:t> </a:t>
            </a:r>
            <a:r>
              <a:rPr lang="en-US" sz="1800" dirty="0" err="1">
                <a:latin typeface="Raleway"/>
              </a:rPr>
              <a:t>vodenja</a:t>
            </a:r>
            <a:r>
              <a:rPr lang="en-US" sz="1800" dirty="0">
                <a:latin typeface="Raleway"/>
                <a:ea typeface="Roboto"/>
              </a:rPr>
              <a:t>: </a:t>
            </a:r>
            <a:r>
              <a:rPr lang="en-US" sz="1800" b="0" i="0" u="sng" strike="noStrike" dirty="0">
                <a:solidFill>
                  <a:srgbClr val="F49100"/>
                </a:solidFill>
                <a:effectLst/>
                <a:latin typeface="Raleway" pitchFamily="2" charset="0"/>
                <a:hlinkClick r:id="rId4"/>
              </a:rPr>
              <a:t>5 Ways to Be a Better Leader from Ex-New Zealand Prime Minister Jacinda Ardern </a:t>
            </a:r>
            <a:r>
              <a:rPr lang="pt-BR" sz="1800" dirty="0">
                <a:latin typeface="Raleway"/>
                <a:ea typeface="Roboto"/>
              </a:rPr>
              <a:t>za boljše razumevanje koncepta služečega vodenja. Prav tako vam priporočamo, da preberete več o</a:t>
            </a:r>
            <a:r>
              <a:rPr lang="sl-SI" sz="1800" dirty="0">
                <a:latin typeface="Raleway"/>
                <a:ea typeface="Roboto"/>
              </a:rPr>
              <a:t> </a:t>
            </a:r>
            <a:r>
              <a:rPr lang="en-US" sz="1800" dirty="0" err="1">
                <a:solidFill>
                  <a:srgbClr val="F3B75B"/>
                </a:solidFill>
                <a:latin typeface="Raleway"/>
                <a:ea typeface="Roboto"/>
                <a:hlinkClick r:id="rId5"/>
              </a:rPr>
              <a:t>služečem</a:t>
            </a:r>
            <a:r>
              <a:rPr lang="en-US" sz="1800" dirty="0">
                <a:solidFill>
                  <a:srgbClr val="F3B75B"/>
                </a:solidFill>
                <a:latin typeface="Raleway"/>
                <a:ea typeface="Roboto"/>
                <a:hlinkClick r:id="rId5"/>
              </a:rPr>
              <a:t> </a:t>
            </a:r>
            <a:r>
              <a:rPr lang="en-US" sz="1800" dirty="0" err="1">
                <a:solidFill>
                  <a:srgbClr val="F3B75B"/>
                </a:solidFill>
                <a:latin typeface="Raleway"/>
                <a:ea typeface="Roboto"/>
                <a:hlinkClick r:id="rId5"/>
              </a:rPr>
              <a:t>vodenju</a:t>
            </a:r>
            <a:r>
              <a:rPr lang="en-US" sz="1800" dirty="0">
                <a:solidFill>
                  <a:srgbClr val="F3B75B"/>
                </a:solidFill>
                <a:latin typeface="Raleway"/>
                <a:ea typeface="Roboto"/>
                <a:hlinkClick r:id="rId5"/>
              </a:rPr>
              <a:t>.</a:t>
            </a:r>
            <a:endParaRPr lang="en-US" dirty="0">
              <a:solidFill>
                <a:srgbClr val="F3B75B"/>
              </a:solidFill>
            </a:endParaRPr>
          </a:p>
          <a:p>
            <a:endParaRPr lang="en-US" sz="1800" dirty="0">
              <a:latin typeface="Raleway"/>
              <a:ea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ecf44786e8_0_228"/>
          <p:cNvSpPr txBox="1">
            <a:spLocks noGrp="1"/>
          </p:cNvSpPr>
          <p:nvPr>
            <p:ph type="title"/>
          </p:nvPr>
        </p:nvSpPr>
        <p:spPr>
          <a:xfrm>
            <a:off x="697210" y="234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Proučevanje</a:t>
            </a:r>
            <a:r>
              <a:rPr lang="en-GB" sz="3400" b="1" dirty="0"/>
              <a:t> </a:t>
            </a:r>
            <a:r>
              <a:rPr lang="en-GB" sz="3400" b="1" dirty="0" err="1"/>
              <a:t>različnih</a:t>
            </a:r>
            <a:r>
              <a:rPr lang="en-GB" sz="3400" b="1" dirty="0"/>
              <a:t> </a:t>
            </a:r>
            <a:r>
              <a:rPr lang="en-GB" sz="3400" b="1" dirty="0" err="1"/>
              <a:t>stilov</a:t>
            </a:r>
            <a:r>
              <a:rPr lang="en-GB" sz="3400" b="1" dirty="0"/>
              <a:t> </a:t>
            </a:r>
            <a:r>
              <a:rPr lang="en-GB" sz="3400" b="1" dirty="0" err="1"/>
              <a:t>vodenja</a:t>
            </a:r>
            <a:endParaRPr lang="en-GB" sz="3400" b="1" dirty="0"/>
          </a:p>
        </p:txBody>
      </p:sp>
      <p:sp>
        <p:nvSpPr>
          <p:cNvPr id="146" name="Google Shape;146;g2ecf44786e8_0_228"/>
          <p:cNvSpPr txBox="1"/>
          <p:nvPr/>
        </p:nvSpPr>
        <p:spPr>
          <a:xfrm>
            <a:off x="5682081" y="1344728"/>
            <a:ext cx="6248650" cy="2993097"/>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4. </a:t>
            </a:r>
            <a:r>
              <a:rPr lang="sl-SI" sz="2000" b="1" dirty="0">
                <a:highlight>
                  <a:schemeClr val="lt1"/>
                </a:highlight>
                <a:latin typeface="Raleway"/>
                <a:ea typeface="Raleway"/>
                <a:cs typeface="Raleway"/>
                <a:sym typeface="Raleway"/>
              </a:rPr>
              <a:t>Transakcijsko vodenje</a:t>
            </a:r>
            <a:endParaRPr sz="2000" b="1" dirty="0">
              <a:highlight>
                <a:schemeClr val="lt1"/>
              </a:highlight>
              <a:latin typeface="Raleway"/>
              <a:ea typeface="Raleway"/>
              <a:cs typeface="Raleway"/>
              <a:sym typeface="Raleway"/>
            </a:endParaRPr>
          </a:p>
          <a:p>
            <a:pPr marL="0" lvl="0" indent="0" algn="l" rtl="0">
              <a:lnSpc>
                <a:spcPct val="115000"/>
              </a:lnSpc>
              <a:spcBef>
                <a:spcPts val="0"/>
              </a:spcBef>
              <a:spcAft>
                <a:spcPts val="0"/>
              </a:spcAft>
              <a:buNone/>
            </a:pPr>
            <a:endParaRPr sz="1000" dirty="0">
              <a:latin typeface="Raleway"/>
              <a:ea typeface="Raleway"/>
              <a:cs typeface="Raleway"/>
              <a:sym typeface="Raleway"/>
            </a:endParaRPr>
          </a:p>
          <a:p>
            <a:pPr>
              <a:spcBef>
                <a:spcPts val="600"/>
              </a:spcBef>
              <a:spcAft>
                <a:spcPts val="600"/>
              </a:spcAft>
            </a:pPr>
            <a:r>
              <a:rPr lang="en-GB" sz="1800" b="1" dirty="0" err="1">
                <a:latin typeface="Raleway"/>
                <a:ea typeface="Raleway"/>
                <a:cs typeface="Raleway"/>
                <a:sym typeface="Raleway"/>
              </a:rPr>
              <a:t>Značilnosti</a:t>
            </a:r>
            <a:r>
              <a:rPr lang="en-GB" sz="1800" b="1" dirty="0">
                <a:latin typeface="Raleway"/>
                <a:ea typeface="Raleway"/>
                <a:cs typeface="Raleway"/>
                <a:sym typeface="Raleway"/>
              </a:rPr>
              <a:t>: </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Osredotoča</a:t>
            </a:r>
            <a:r>
              <a:rPr lang="en-GB" sz="1800" dirty="0">
                <a:latin typeface="Raleway"/>
                <a:ea typeface="Raleway"/>
                <a:cs typeface="Raleway"/>
                <a:sym typeface="Raleway"/>
              </a:rPr>
              <a:t> se </a:t>
            </a:r>
            <a:r>
              <a:rPr lang="en-GB" sz="1800" dirty="0" err="1">
                <a:latin typeface="Raleway"/>
                <a:ea typeface="Raleway"/>
                <a:cs typeface="Raleway"/>
                <a:sym typeface="Raleway"/>
              </a:rPr>
              <a:t>na</a:t>
            </a:r>
            <a:r>
              <a:rPr lang="en-GB" sz="1800" dirty="0">
                <a:latin typeface="Raleway"/>
                <a:ea typeface="Raleway"/>
                <a:cs typeface="Raleway"/>
                <a:sym typeface="Raleway"/>
              </a:rPr>
              <a:t> </a:t>
            </a:r>
            <a:r>
              <a:rPr lang="en-GB" sz="1800" dirty="0" err="1">
                <a:latin typeface="Raleway"/>
                <a:ea typeface="Raleway"/>
                <a:cs typeface="Raleway"/>
                <a:sym typeface="Raleway"/>
              </a:rPr>
              <a:t>rutinske</a:t>
            </a:r>
            <a:r>
              <a:rPr lang="en-GB" sz="1800" dirty="0">
                <a:latin typeface="Raleway"/>
                <a:ea typeface="Raleway"/>
                <a:cs typeface="Raleway"/>
                <a:sym typeface="Raleway"/>
              </a:rPr>
              <a:t>, </a:t>
            </a:r>
            <a:r>
              <a:rPr lang="en-GB" sz="1800" dirty="0" err="1">
                <a:latin typeface="Raleway"/>
                <a:ea typeface="Raleway"/>
                <a:cs typeface="Raleway"/>
                <a:sym typeface="Raleway"/>
              </a:rPr>
              <a:t>uveljavljene</a:t>
            </a:r>
            <a:r>
              <a:rPr lang="en-GB" sz="1800" dirty="0">
                <a:latin typeface="Raleway"/>
                <a:ea typeface="Raleway"/>
                <a:cs typeface="Raleway"/>
                <a:sym typeface="Raleway"/>
              </a:rPr>
              <a:t> </a:t>
            </a:r>
            <a:r>
              <a:rPr lang="en-GB" sz="1800" dirty="0" err="1">
                <a:latin typeface="Raleway"/>
                <a:ea typeface="Raleway"/>
                <a:cs typeface="Raleway"/>
                <a:sym typeface="Raleway"/>
              </a:rPr>
              <a:t>postopke</a:t>
            </a:r>
            <a:r>
              <a:rPr lang="en-GB" sz="1800" dirty="0">
                <a:latin typeface="Raleway"/>
                <a:ea typeface="Raleway"/>
                <a:cs typeface="Raleway"/>
                <a:sym typeface="Raleway"/>
              </a:rPr>
              <a:t> in </a:t>
            </a:r>
            <a:r>
              <a:rPr lang="en-GB" sz="1800" dirty="0" err="1">
                <a:latin typeface="Raleway"/>
                <a:ea typeface="Raleway"/>
                <a:cs typeface="Raleway"/>
                <a:sym typeface="Raleway"/>
              </a:rPr>
              <a:t>sisteme</a:t>
            </a:r>
            <a:r>
              <a:rPr lang="en-GB" sz="1800" dirty="0">
                <a:latin typeface="Raleway"/>
                <a:ea typeface="Raleway"/>
                <a:cs typeface="Raleway"/>
                <a:sym typeface="Raleway"/>
              </a:rPr>
              <a:t> </a:t>
            </a:r>
            <a:r>
              <a:rPr lang="en-GB" sz="1800" dirty="0" err="1">
                <a:latin typeface="Raleway"/>
                <a:ea typeface="Raleway"/>
                <a:cs typeface="Raleway"/>
                <a:sym typeface="Raleway"/>
              </a:rPr>
              <a:t>nagrajevanja</a:t>
            </a:r>
            <a:r>
              <a:rPr lang="en-GB" sz="1800" dirty="0">
                <a:latin typeface="Raleway"/>
                <a:ea typeface="Raleway"/>
                <a:cs typeface="Raleway"/>
                <a:sym typeface="Raleway"/>
              </a:rPr>
              <a:t> / </a:t>
            </a:r>
            <a:r>
              <a:rPr lang="en-GB" sz="1800" dirty="0" err="1">
                <a:latin typeface="Raleway"/>
                <a:ea typeface="Raleway"/>
                <a:cs typeface="Raleway"/>
                <a:sym typeface="Raleway"/>
              </a:rPr>
              <a:t>kaznovanja</a:t>
            </a:r>
            <a:r>
              <a:rPr lang="en-GB" sz="1800" dirty="0">
                <a:latin typeface="Raleway"/>
                <a:ea typeface="Raleway"/>
                <a:cs typeface="Raleway"/>
                <a:sym typeface="Raleway"/>
              </a:rPr>
              <a:t>.</a:t>
            </a:r>
            <a:endParaRPr sz="1800" dirty="0">
              <a:latin typeface="Raleway"/>
              <a:ea typeface="Raleway"/>
              <a:cs typeface="Raleway"/>
            </a:endParaRPr>
          </a:p>
          <a:p>
            <a:pPr>
              <a:spcBef>
                <a:spcPts val="600"/>
              </a:spcBef>
              <a:spcAft>
                <a:spcPts val="600"/>
              </a:spcAft>
            </a:pPr>
            <a:r>
              <a:rPr lang="en-GB" sz="1800" b="1" dirty="0" err="1">
                <a:latin typeface="Raleway"/>
                <a:ea typeface="Raleway"/>
                <a:cs typeface="Raleway"/>
                <a:sym typeface="Raleway"/>
              </a:rPr>
              <a:t>Praks</a:t>
            </a:r>
            <a:r>
              <a:rPr lang="sl-SI" sz="1800" b="1" dirty="0">
                <a:latin typeface="Raleway"/>
                <a:ea typeface="Raleway"/>
                <a:cs typeface="Raleway"/>
                <a:sym typeface="Raleway"/>
              </a:rPr>
              <a:t>a</a:t>
            </a:r>
            <a:r>
              <a:rPr lang="en-GB" sz="1800" b="1" dirty="0">
                <a:latin typeface="Raleway"/>
                <a:ea typeface="Raleway"/>
                <a:cs typeface="Raleway"/>
                <a:sym typeface="Raleway"/>
              </a:rPr>
              <a:t>: </a:t>
            </a: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Določanje</a:t>
            </a:r>
            <a:r>
              <a:rPr lang="en-GB" sz="1800" dirty="0">
                <a:latin typeface="Raleway"/>
                <a:ea typeface="Raleway"/>
                <a:cs typeface="Raleway"/>
                <a:sym typeface="Raleway"/>
              </a:rPr>
              <a:t> </a:t>
            </a:r>
            <a:r>
              <a:rPr lang="en-GB" sz="1800" dirty="0" err="1">
                <a:latin typeface="Raleway"/>
                <a:ea typeface="Raleway"/>
                <a:cs typeface="Raleway"/>
                <a:sym typeface="Raleway"/>
              </a:rPr>
              <a:t>jasnih</a:t>
            </a:r>
            <a:r>
              <a:rPr lang="en-GB" sz="1800" dirty="0">
                <a:latin typeface="Raleway"/>
                <a:ea typeface="Raleway"/>
                <a:cs typeface="Raleway"/>
                <a:sym typeface="Raleway"/>
              </a:rPr>
              <a:t> </a:t>
            </a:r>
            <a:r>
              <a:rPr lang="en-GB" sz="1800" dirty="0" err="1">
                <a:latin typeface="Raleway"/>
                <a:ea typeface="Raleway"/>
                <a:cs typeface="Raleway"/>
                <a:sym typeface="Raleway"/>
              </a:rPr>
              <a:t>ciljev</a:t>
            </a:r>
            <a:r>
              <a:rPr lang="en-GB" sz="1800" dirty="0">
                <a:latin typeface="Raleway"/>
                <a:ea typeface="Raleway"/>
                <a:cs typeface="Raleway"/>
                <a:sym typeface="Raleway"/>
              </a:rPr>
              <a:t>, </a:t>
            </a:r>
            <a:r>
              <a:rPr lang="en-GB" sz="1800" dirty="0" err="1">
                <a:latin typeface="Raleway"/>
                <a:ea typeface="Raleway"/>
                <a:cs typeface="Raleway"/>
                <a:sym typeface="Raleway"/>
              </a:rPr>
              <a:t>spremljanje</a:t>
            </a:r>
            <a:r>
              <a:rPr lang="en-GB" sz="1800" dirty="0">
                <a:latin typeface="Raleway"/>
                <a:ea typeface="Raleway"/>
                <a:cs typeface="Raleway"/>
                <a:sym typeface="Raleway"/>
              </a:rPr>
              <a:t> </a:t>
            </a:r>
            <a:r>
              <a:rPr lang="en-GB" sz="1800" dirty="0" err="1">
                <a:latin typeface="Raleway"/>
                <a:ea typeface="Raleway"/>
                <a:cs typeface="Raleway"/>
                <a:sym typeface="Raleway"/>
              </a:rPr>
              <a:t>uspešnosti</a:t>
            </a:r>
            <a:r>
              <a:rPr lang="en-GB" sz="1800" dirty="0">
                <a:latin typeface="Raleway"/>
                <a:ea typeface="Raleway"/>
                <a:cs typeface="Raleway"/>
                <a:sym typeface="Raleway"/>
              </a:rPr>
              <a:t>, </a:t>
            </a:r>
            <a:r>
              <a:rPr lang="en-GB" sz="1800" dirty="0" err="1">
                <a:latin typeface="Raleway"/>
                <a:ea typeface="Raleway"/>
                <a:cs typeface="Raleway"/>
                <a:sym typeface="Raleway"/>
              </a:rPr>
              <a:t>zagotavljanje</a:t>
            </a:r>
            <a:r>
              <a:rPr lang="en-GB" sz="1800" dirty="0">
                <a:latin typeface="Raleway"/>
                <a:ea typeface="Raleway"/>
                <a:cs typeface="Raleway"/>
                <a:sym typeface="Raleway"/>
              </a:rPr>
              <a:t> </a:t>
            </a:r>
            <a:r>
              <a:rPr lang="en-GB" sz="1800" dirty="0" err="1">
                <a:latin typeface="Raleway"/>
                <a:ea typeface="Raleway"/>
                <a:cs typeface="Raleway"/>
                <a:sym typeface="Raleway"/>
              </a:rPr>
              <a:t>nagrad</a:t>
            </a:r>
            <a:r>
              <a:rPr lang="en-GB" sz="1800" dirty="0">
                <a:latin typeface="Raleway"/>
                <a:ea typeface="Raleway"/>
                <a:cs typeface="Raleway"/>
                <a:sym typeface="Raleway"/>
              </a:rPr>
              <a:t> za </a:t>
            </a:r>
            <a:r>
              <a:rPr lang="en-GB" sz="1800" dirty="0" err="1">
                <a:latin typeface="Raleway"/>
                <a:ea typeface="Raleway"/>
                <a:cs typeface="Raleway"/>
                <a:sym typeface="Raleway"/>
              </a:rPr>
              <a:t>skladnost</a:t>
            </a:r>
            <a:r>
              <a:rPr lang="en-GB" sz="1800" dirty="0">
                <a:latin typeface="Raleway"/>
                <a:ea typeface="Raleway"/>
                <a:cs typeface="Raleway"/>
                <a:sym typeface="Raleway"/>
              </a:rPr>
              <a:t>.</a:t>
            </a:r>
            <a:endParaRPr sz="1800" b="1" dirty="0">
              <a:latin typeface="Raleway"/>
              <a:ea typeface="Raleway"/>
              <a:cs typeface="Raleway"/>
            </a:endParaRPr>
          </a:p>
        </p:txBody>
      </p:sp>
      <p:pic>
        <p:nvPicPr>
          <p:cNvPr id="147" name="Google Shape;147;g2ecf44786e8_0_228"/>
          <p:cNvPicPr preferRelativeResize="0"/>
          <p:nvPr/>
        </p:nvPicPr>
        <p:blipFill rotWithShape="1">
          <a:blip r:embed="rId3">
            <a:alphaModFix/>
          </a:blip>
          <a:srcRect l="8658" r="8962"/>
          <a:stretch/>
        </p:blipFill>
        <p:spPr>
          <a:xfrm>
            <a:off x="896957" y="1347225"/>
            <a:ext cx="5414902" cy="5510776"/>
          </a:xfrm>
          <a:prstGeom prst="rect">
            <a:avLst/>
          </a:prstGeom>
          <a:noFill/>
          <a:ln>
            <a:noFill/>
          </a:ln>
        </p:spPr>
      </p:pic>
      <p:sp>
        <p:nvSpPr>
          <p:cNvPr id="2" name="TextBox 1">
            <a:extLst>
              <a:ext uri="{FF2B5EF4-FFF2-40B4-BE49-F238E27FC236}">
                <a16:creationId xmlns:a16="http://schemas.microsoft.com/office/drawing/2014/main" id="{AC1ADAB5-2888-9E08-4B69-82AD477A5E9B}"/>
              </a:ext>
            </a:extLst>
          </p:cNvPr>
          <p:cNvSpPr txBox="1"/>
          <p:nvPr/>
        </p:nvSpPr>
        <p:spPr>
          <a:xfrm>
            <a:off x="195284" y="5236688"/>
            <a:ext cx="1008084"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static.wixstatic.com</a:t>
            </a:r>
            <a:endParaRPr lang="en-GB" sz="1000" dirty="0">
              <a:solidFill>
                <a:schemeClr val="accent1"/>
              </a:solidFill>
            </a:endParaRPr>
          </a:p>
        </p:txBody>
      </p:sp>
      <p:sp>
        <p:nvSpPr>
          <p:cNvPr id="4" name="TextBox 3">
            <a:extLst>
              <a:ext uri="{FF2B5EF4-FFF2-40B4-BE49-F238E27FC236}">
                <a16:creationId xmlns:a16="http://schemas.microsoft.com/office/drawing/2014/main" id="{5CD3C341-153A-93F3-E365-84BE4A273F1A}"/>
              </a:ext>
            </a:extLst>
          </p:cNvPr>
          <p:cNvSpPr txBox="1"/>
          <p:nvPr/>
        </p:nvSpPr>
        <p:spPr>
          <a:xfrm>
            <a:off x="6093253" y="4341331"/>
            <a:ext cx="5862372"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ea typeface="Roboto"/>
              </a:rPr>
              <a:t>Margaret Thatcher, </a:t>
            </a:r>
            <a:r>
              <a:rPr lang="en-US" sz="1800" dirty="0" err="1">
                <a:latin typeface="Raleway"/>
                <a:ea typeface="Roboto"/>
              </a:rPr>
              <a:t>prva</a:t>
            </a:r>
            <a:r>
              <a:rPr lang="en-US" sz="1800" dirty="0">
                <a:latin typeface="Raleway"/>
                <a:ea typeface="Roboto"/>
              </a:rPr>
              <a:t> </a:t>
            </a:r>
            <a:r>
              <a:rPr lang="en-US" sz="1800" dirty="0" err="1">
                <a:latin typeface="Raleway"/>
                <a:ea typeface="Roboto"/>
              </a:rPr>
              <a:t>ženska</a:t>
            </a:r>
            <a:r>
              <a:rPr lang="en-US" sz="1800" dirty="0">
                <a:latin typeface="Raleway"/>
                <a:ea typeface="Roboto"/>
              </a:rPr>
              <a:t> </a:t>
            </a:r>
            <a:r>
              <a:rPr lang="en-US" sz="1800" dirty="0" err="1">
                <a:latin typeface="Raleway"/>
                <a:ea typeface="Roboto"/>
              </a:rPr>
              <a:t>predsednica</a:t>
            </a:r>
            <a:r>
              <a:rPr lang="en-US" sz="1800" dirty="0">
                <a:latin typeface="Raleway"/>
                <a:ea typeface="Roboto"/>
              </a:rPr>
              <a:t> </a:t>
            </a:r>
            <a:r>
              <a:rPr lang="en-US" sz="1800" dirty="0" err="1">
                <a:latin typeface="Raleway"/>
                <a:ea typeface="Roboto"/>
              </a:rPr>
              <a:t>vlade</a:t>
            </a:r>
            <a:r>
              <a:rPr lang="en-US" sz="1800" dirty="0">
                <a:latin typeface="Raleway"/>
                <a:ea typeface="Roboto"/>
              </a:rPr>
              <a:t> </a:t>
            </a:r>
            <a:r>
              <a:rPr lang="en-US" sz="1800" dirty="0" err="1">
                <a:latin typeface="Raleway"/>
                <a:ea typeface="Roboto"/>
              </a:rPr>
              <a:t>Združenega</a:t>
            </a:r>
            <a:r>
              <a:rPr lang="en-US" sz="1800" dirty="0">
                <a:latin typeface="Raleway"/>
                <a:ea typeface="Roboto"/>
              </a:rPr>
              <a:t> </a:t>
            </a:r>
            <a:r>
              <a:rPr lang="en-US" sz="1800" dirty="0" err="1">
                <a:latin typeface="Raleway"/>
                <a:ea typeface="Roboto"/>
              </a:rPr>
              <a:t>kraljestva</a:t>
            </a:r>
            <a:r>
              <a:rPr lang="en-US" sz="1800" dirty="0">
                <a:latin typeface="Raleway"/>
                <a:ea typeface="Roboto"/>
              </a:rPr>
              <a:t>, je </a:t>
            </a:r>
            <a:r>
              <a:rPr lang="en-US" sz="1800" dirty="0" err="1">
                <a:latin typeface="Raleway"/>
                <a:ea typeface="Roboto"/>
              </a:rPr>
              <a:t>najboljši</a:t>
            </a:r>
            <a:r>
              <a:rPr lang="en-US" sz="1800" dirty="0">
                <a:latin typeface="Raleway"/>
                <a:ea typeface="Roboto"/>
              </a:rPr>
              <a:t> primer </a:t>
            </a:r>
            <a:r>
              <a:rPr lang="en-US" sz="1800" dirty="0" err="1">
                <a:latin typeface="Raleway"/>
                <a:ea typeface="Roboto"/>
              </a:rPr>
              <a:t>transakcijskega</a:t>
            </a:r>
            <a:r>
              <a:rPr lang="en-US" sz="1800" dirty="0">
                <a:latin typeface="Raleway"/>
                <a:ea typeface="Roboto"/>
              </a:rPr>
              <a:t> </a:t>
            </a:r>
            <a:r>
              <a:rPr lang="en-US" sz="1800" dirty="0" err="1">
                <a:latin typeface="Raleway"/>
                <a:ea typeface="Roboto"/>
              </a:rPr>
              <a:t>vodstva</a:t>
            </a:r>
            <a:r>
              <a:rPr lang="en-US" sz="1800" dirty="0">
                <a:latin typeface="Raleway"/>
                <a:ea typeface="Roboto"/>
              </a:rPr>
              <a:t>. </a:t>
            </a:r>
            <a:r>
              <a:rPr lang="en-US" sz="1800" dirty="0" err="1">
                <a:latin typeface="Raleway"/>
                <a:ea typeface="Roboto"/>
              </a:rPr>
              <a:t>Preberite</a:t>
            </a:r>
            <a:r>
              <a:rPr lang="en-US" sz="1800" dirty="0">
                <a:latin typeface="Raleway"/>
                <a:ea typeface="Roboto"/>
              </a:rPr>
              <a:t> </a:t>
            </a:r>
            <a:r>
              <a:rPr lang="en-US" sz="1800" dirty="0" err="1">
                <a:latin typeface="Raleway"/>
                <a:ea typeface="Roboto"/>
              </a:rPr>
              <a:t>več</a:t>
            </a:r>
            <a:r>
              <a:rPr lang="en-US" sz="1800" dirty="0">
                <a:latin typeface="Raleway"/>
                <a:ea typeface="Roboto"/>
              </a:rPr>
              <a:t> o </a:t>
            </a:r>
            <a:r>
              <a:rPr lang="en-US" sz="1800" dirty="0" err="1">
                <a:latin typeface="Raleway"/>
                <a:ea typeface="Roboto"/>
              </a:rPr>
              <a:t>njenem</a:t>
            </a:r>
            <a:r>
              <a:rPr lang="en-US" sz="1800" dirty="0">
                <a:latin typeface="Raleway"/>
                <a:ea typeface="Roboto"/>
              </a:rPr>
              <a:t> </a:t>
            </a:r>
            <a:r>
              <a:rPr lang="en-US" sz="1800" dirty="0" err="1">
                <a:latin typeface="Raleway"/>
                <a:ea typeface="Roboto"/>
              </a:rPr>
              <a:t>vodenju</a:t>
            </a:r>
            <a:r>
              <a:rPr lang="en-US" sz="1800" dirty="0">
                <a:latin typeface="Raleway"/>
                <a:ea typeface="Roboto"/>
              </a:rPr>
              <a:t>: </a:t>
            </a:r>
            <a:r>
              <a:rPr lang="en-US" sz="1800" u="sng" dirty="0" err="1">
                <a:solidFill>
                  <a:srgbClr val="F3B75B"/>
                </a:solidFill>
                <a:latin typeface="Raleway"/>
                <a:ea typeface="Roboto"/>
              </a:rPr>
              <a:t>Železna</a:t>
            </a:r>
            <a:r>
              <a:rPr lang="en-US" sz="1800" u="sng" dirty="0">
                <a:solidFill>
                  <a:srgbClr val="F3B75B"/>
                </a:solidFill>
                <a:latin typeface="Raleway"/>
                <a:ea typeface="Roboto"/>
              </a:rPr>
              <a:t> </a:t>
            </a:r>
            <a:r>
              <a:rPr lang="en-US" sz="1800" u="sng" dirty="0" err="1">
                <a:solidFill>
                  <a:srgbClr val="F3B75B"/>
                </a:solidFill>
                <a:latin typeface="Raleway"/>
                <a:ea typeface="Roboto"/>
              </a:rPr>
              <a:t>dama</a:t>
            </a:r>
            <a:r>
              <a:rPr lang="en-US" sz="1800" u="sng" dirty="0">
                <a:solidFill>
                  <a:srgbClr val="F3B75B"/>
                </a:solidFill>
                <a:latin typeface="Raleway"/>
                <a:ea typeface="Roboto"/>
              </a:rPr>
              <a:t>: Slog </a:t>
            </a:r>
            <a:r>
              <a:rPr lang="en-US" sz="1800" u="sng" dirty="0" err="1">
                <a:solidFill>
                  <a:srgbClr val="F3B75B"/>
                </a:solidFill>
                <a:latin typeface="Raleway"/>
                <a:ea typeface="Roboto"/>
              </a:rPr>
              <a:t>vodenja</a:t>
            </a:r>
            <a:r>
              <a:rPr lang="en-US" sz="1800" u="sng" dirty="0">
                <a:solidFill>
                  <a:srgbClr val="F3B75B"/>
                </a:solidFill>
                <a:latin typeface="Raleway"/>
                <a:ea typeface="Roboto"/>
              </a:rPr>
              <a:t> Margaret Thatcher in </a:t>
            </a:r>
            <a:r>
              <a:rPr lang="en-US" sz="1800" u="sng" dirty="0" err="1">
                <a:solidFill>
                  <a:srgbClr val="F3B75B"/>
                </a:solidFill>
                <a:latin typeface="Raleway"/>
                <a:ea typeface="Roboto"/>
              </a:rPr>
              <a:t>njegov</a:t>
            </a:r>
            <a:r>
              <a:rPr lang="en-US" sz="1800" u="sng" dirty="0">
                <a:solidFill>
                  <a:srgbClr val="F3B75B"/>
                </a:solidFill>
                <a:latin typeface="Raleway"/>
                <a:ea typeface="Roboto"/>
              </a:rPr>
              <a:t> </a:t>
            </a:r>
            <a:r>
              <a:rPr lang="en-US" sz="1800" u="sng" dirty="0" err="1">
                <a:solidFill>
                  <a:srgbClr val="F3B75B"/>
                </a:solidFill>
                <a:latin typeface="Raleway"/>
                <a:ea typeface="Roboto"/>
              </a:rPr>
              <a:t>vpliv</a:t>
            </a:r>
            <a:r>
              <a:rPr lang="en-US" sz="1800" u="sng" dirty="0">
                <a:solidFill>
                  <a:srgbClr val="F3B75B"/>
                </a:solidFill>
                <a:latin typeface="Raleway"/>
                <a:ea typeface="Roboto"/>
              </a:rPr>
              <a:t> </a:t>
            </a:r>
            <a:r>
              <a:rPr lang="en-US" sz="1800" u="sng" dirty="0" err="1">
                <a:solidFill>
                  <a:srgbClr val="F3B75B"/>
                </a:solidFill>
                <a:latin typeface="Raleway"/>
                <a:ea typeface="Roboto"/>
              </a:rPr>
              <a:t>na</a:t>
            </a:r>
            <a:r>
              <a:rPr lang="en-US" sz="1800" u="sng" dirty="0">
                <a:solidFill>
                  <a:srgbClr val="F3B75B"/>
                </a:solidFill>
                <a:latin typeface="Raleway"/>
                <a:ea typeface="Roboto"/>
              </a:rPr>
              <a:t> </a:t>
            </a:r>
            <a:r>
              <a:rPr lang="en-US" sz="1800" u="sng" dirty="0" err="1">
                <a:solidFill>
                  <a:srgbClr val="F3B75B"/>
                </a:solidFill>
                <a:latin typeface="Raleway"/>
                <a:ea typeface="Roboto"/>
              </a:rPr>
              <a:t>britansko</a:t>
            </a:r>
            <a:r>
              <a:rPr lang="en-US" sz="1800" u="sng" dirty="0">
                <a:solidFill>
                  <a:srgbClr val="F3B75B"/>
                </a:solidFill>
                <a:latin typeface="Raleway"/>
                <a:ea typeface="Roboto"/>
              </a:rPr>
              <a:t> </a:t>
            </a:r>
            <a:r>
              <a:rPr lang="en-US" sz="1800" u="sng" dirty="0" err="1">
                <a:solidFill>
                  <a:srgbClr val="F3B75B"/>
                </a:solidFill>
                <a:latin typeface="Raleway"/>
                <a:ea typeface="Roboto"/>
              </a:rPr>
              <a:t>politično</a:t>
            </a:r>
            <a:r>
              <a:rPr lang="en-US" sz="1800" u="sng" dirty="0">
                <a:solidFill>
                  <a:srgbClr val="F3B75B"/>
                </a:solidFill>
                <a:latin typeface="Raleway"/>
                <a:ea typeface="Roboto"/>
              </a:rPr>
              <a:t> </a:t>
            </a:r>
            <a:r>
              <a:rPr lang="en-US" sz="1800" u="sng" dirty="0" err="1">
                <a:solidFill>
                  <a:srgbClr val="F3B75B"/>
                </a:solidFill>
                <a:latin typeface="Raleway"/>
                <a:ea typeface="Roboto"/>
              </a:rPr>
              <a:t>pokrajino</a:t>
            </a:r>
            <a:r>
              <a:rPr lang="en-US" sz="1800" dirty="0">
                <a:latin typeface="Raleway"/>
                <a:ea typeface="Roboto"/>
              </a:rPr>
              <a:t> </a:t>
            </a:r>
            <a:r>
              <a:rPr lang="pt-BR" sz="1800" dirty="0">
                <a:latin typeface="Raleway"/>
                <a:ea typeface="Roboto"/>
              </a:rPr>
              <a:t>za boljše razumevanje koncepta. Prav tako vam priporočamo, da preberete več o</a:t>
            </a:r>
            <a:r>
              <a:rPr lang="sl-SI" sz="1800" dirty="0">
                <a:latin typeface="Raleway"/>
                <a:ea typeface="Roboto"/>
              </a:rPr>
              <a:t> </a:t>
            </a:r>
            <a:r>
              <a:rPr lang="en-US" sz="1800" u="sng" dirty="0" err="1">
                <a:solidFill>
                  <a:srgbClr val="F3B75B"/>
                </a:solidFill>
                <a:latin typeface="Raleway"/>
                <a:ea typeface="Roboto"/>
              </a:rPr>
              <a:t>transakcijsk</a:t>
            </a:r>
            <a:r>
              <a:rPr lang="sl-SI" sz="1800" u="sng" dirty="0" err="1">
                <a:solidFill>
                  <a:srgbClr val="F3B75B"/>
                </a:solidFill>
                <a:latin typeface="Raleway"/>
                <a:ea typeface="Roboto"/>
              </a:rPr>
              <a:t>em</a:t>
            </a:r>
            <a:r>
              <a:rPr lang="en-US" sz="1800" u="sng" dirty="0">
                <a:solidFill>
                  <a:srgbClr val="F3B75B"/>
                </a:solidFill>
                <a:latin typeface="Raleway"/>
                <a:ea typeface="Roboto"/>
              </a:rPr>
              <a:t> </a:t>
            </a:r>
            <a:r>
              <a:rPr lang="en-US" sz="1800" u="sng" dirty="0" err="1">
                <a:solidFill>
                  <a:srgbClr val="F3B75B"/>
                </a:solidFill>
                <a:latin typeface="Raleway"/>
                <a:ea typeface="Roboto"/>
              </a:rPr>
              <a:t>vodstv</a:t>
            </a:r>
            <a:r>
              <a:rPr lang="sl-SI" sz="1800" u="sng" dirty="0">
                <a:solidFill>
                  <a:srgbClr val="F3B75B"/>
                </a:solidFill>
                <a:latin typeface="Raleway"/>
                <a:ea typeface="Roboto"/>
              </a:rPr>
              <a:t>u</a:t>
            </a:r>
            <a:r>
              <a:rPr lang="en-US" sz="1800" u="sng" dirty="0">
                <a:solidFill>
                  <a:srgbClr val="F3B75B"/>
                </a:solidFill>
                <a:latin typeface="Raleway"/>
                <a:ea typeface="Roboto"/>
              </a:rPr>
              <a:t>.</a:t>
            </a:r>
            <a:endParaRPr lang="en-US" u="sng" dirty="0">
              <a:solidFill>
                <a:srgbClr val="F3B75B"/>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2ecf44786e8_0_238"/>
          <p:cNvSpPr txBox="1">
            <a:spLocks noGrp="1"/>
          </p:cNvSpPr>
          <p:nvPr>
            <p:ph type="title"/>
          </p:nvPr>
        </p:nvSpPr>
        <p:spPr>
          <a:xfrm>
            <a:off x="442702" y="18501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Proučevanje</a:t>
            </a:r>
            <a:r>
              <a:rPr lang="en-GB" sz="3400" b="1" dirty="0"/>
              <a:t> </a:t>
            </a:r>
            <a:r>
              <a:rPr lang="en-GB" sz="3400" b="1" dirty="0" err="1"/>
              <a:t>različnih</a:t>
            </a:r>
            <a:r>
              <a:rPr lang="en-GB" sz="3400" b="1" dirty="0"/>
              <a:t> </a:t>
            </a:r>
            <a:r>
              <a:rPr lang="en-GB" sz="3400" b="1" dirty="0" err="1"/>
              <a:t>stilov</a:t>
            </a:r>
            <a:r>
              <a:rPr lang="en-GB" sz="3400" b="1" dirty="0"/>
              <a:t> </a:t>
            </a:r>
            <a:r>
              <a:rPr lang="en-GB" sz="3400" b="1" dirty="0" err="1"/>
              <a:t>vodenja</a:t>
            </a:r>
            <a:endParaRPr lang="en-GB" sz="3400" b="1" dirty="0"/>
          </a:p>
        </p:txBody>
      </p:sp>
      <p:sp>
        <p:nvSpPr>
          <p:cNvPr id="154" name="Google Shape;154;g2ecf44786e8_0_238"/>
          <p:cNvSpPr txBox="1"/>
          <p:nvPr/>
        </p:nvSpPr>
        <p:spPr>
          <a:xfrm>
            <a:off x="538602" y="1400657"/>
            <a:ext cx="6886836" cy="2416016"/>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5. </a:t>
            </a:r>
            <a:r>
              <a:rPr lang="sl-SI" sz="2000" b="1" dirty="0">
                <a:highlight>
                  <a:schemeClr val="lt1"/>
                </a:highlight>
                <a:latin typeface="Raleway"/>
                <a:ea typeface="Raleway"/>
                <a:cs typeface="Raleway"/>
                <a:sym typeface="Raleway"/>
              </a:rPr>
              <a:t>Karizmatično vodenje</a:t>
            </a:r>
            <a:endParaRPr lang="en-US" sz="2000" b="1" dirty="0">
              <a:highlight>
                <a:srgbClr val="F3B75B"/>
              </a:highlight>
              <a:latin typeface="Raleway"/>
              <a:ea typeface="Raleway"/>
              <a:cs typeface="Raleway"/>
            </a:endParaRPr>
          </a:p>
          <a:p>
            <a:pPr>
              <a:spcBef>
                <a:spcPts val="600"/>
              </a:spcBef>
              <a:spcAft>
                <a:spcPts val="600"/>
              </a:spcAft>
            </a:pPr>
            <a:r>
              <a:rPr lang="en-GB" sz="1900" b="1" dirty="0" err="1">
                <a:latin typeface="Raleway"/>
                <a:ea typeface="Raleway"/>
                <a:cs typeface="Raleway"/>
                <a:sym typeface="Raleway"/>
              </a:rPr>
              <a:t>Značilnosti</a:t>
            </a:r>
            <a:r>
              <a:rPr lang="en-GB" sz="1900" b="1" dirty="0">
                <a:latin typeface="Raleway"/>
                <a:ea typeface="Raleway"/>
                <a:cs typeface="Raleway"/>
                <a:sym typeface="Raleway"/>
              </a:rPr>
              <a:t>: </a:t>
            </a:r>
            <a:br>
              <a:rPr lang="en-GB" sz="1900" b="1" dirty="0">
                <a:latin typeface="Raleway"/>
                <a:ea typeface="Raleway"/>
                <a:cs typeface="Raleway"/>
                <a:sym typeface="Raleway"/>
              </a:rPr>
            </a:br>
            <a:r>
              <a:rPr lang="en-GB" sz="1900" dirty="0" err="1">
                <a:latin typeface="Raleway"/>
                <a:ea typeface="Raleway"/>
                <a:cs typeface="Raleway"/>
                <a:sym typeface="Raleway"/>
              </a:rPr>
              <a:t>Navdihuje</a:t>
            </a:r>
            <a:r>
              <a:rPr lang="en-GB" sz="1900" dirty="0">
                <a:latin typeface="Raleway"/>
                <a:ea typeface="Raleway"/>
                <a:cs typeface="Raleway"/>
                <a:sym typeface="Raleway"/>
              </a:rPr>
              <a:t> in </a:t>
            </a:r>
            <a:r>
              <a:rPr lang="en-GB" sz="1900" dirty="0" err="1">
                <a:latin typeface="Raleway"/>
                <a:ea typeface="Raleway"/>
                <a:cs typeface="Raleway"/>
                <a:sym typeface="Raleway"/>
              </a:rPr>
              <a:t>motivira</a:t>
            </a:r>
            <a:r>
              <a:rPr lang="en-GB" sz="1900" dirty="0">
                <a:latin typeface="Raleway"/>
                <a:ea typeface="Raleway"/>
                <a:cs typeface="Raleway"/>
                <a:sym typeface="Raleway"/>
              </a:rPr>
              <a:t> z </a:t>
            </a:r>
            <a:r>
              <a:rPr lang="en-GB" sz="1900" dirty="0" err="1">
                <a:latin typeface="Raleway"/>
                <a:ea typeface="Raleway"/>
                <a:cs typeface="Raleway"/>
                <a:sym typeface="Raleway"/>
              </a:rPr>
              <a:t>osebnim</a:t>
            </a:r>
            <a:r>
              <a:rPr lang="en-GB" sz="1900" dirty="0">
                <a:latin typeface="Raleway"/>
                <a:ea typeface="Raleway"/>
                <a:cs typeface="Raleway"/>
                <a:sym typeface="Raleway"/>
              </a:rPr>
              <a:t> </a:t>
            </a:r>
            <a:r>
              <a:rPr lang="en-GB" sz="1900" dirty="0" err="1">
                <a:latin typeface="Raleway"/>
                <a:ea typeface="Raleway"/>
                <a:cs typeface="Raleway"/>
                <a:sym typeface="Raleway"/>
              </a:rPr>
              <a:t>šarmom</a:t>
            </a:r>
            <a:r>
              <a:rPr lang="en-GB" sz="1900" dirty="0">
                <a:latin typeface="Raleway"/>
                <a:ea typeface="Raleway"/>
                <a:cs typeface="Raleway"/>
                <a:sym typeface="Raleway"/>
              </a:rPr>
              <a:t> in </a:t>
            </a:r>
            <a:r>
              <a:rPr lang="en-GB" sz="1900" dirty="0" err="1">
                <a:latin typeface="Raleway"/>
                <a:ea typeface="Raleway"/>
                <a:cs typeface="Raleway"/>
                <a:sym typeface="Raleway"/>
              </a:rPr>
              <a:t>privlačnostjo</a:t>
            </a:r>
            <a:r>
              <a:rPr lang="en-GB" sz="1900" dirty="0">
                <a:latin typeface="Raleway"/>
                <a:ea typeface="Raleway"/>
                <a:cs typeface="Raleway"/>
                <a:sym typeface="Raleway"/>
              </a:rPr>
              <a:t>.</a:t>
            </a:r>
            <a:endParaRPr sz="1900" dirty="0">
              <a:latin typeface="Raleway"/>
              <a:ea typeface="Raleway"/>
              <a:cs typeface="Raleway"/>
            </a:endParaRPr>
          </a:p>
          <a:p>
            <a:pPr>
              <a:spcBef>
                <a:spcPts val="600"/>
              </a:spcBef>
              <a:spcAft>
                <a:spcPts val="600"/>
              </a:spcAft>
            </a:pPr>
            <a:r>
              <a:rPr lang="en-GB" sz="1900" b="1" dirty="0" err="1">
                <a:latin typeface="Raleway"/>
                <a:ea typeface="Raleway"/>
                <a:cs typeface="Raleway"/>
                <a:sym typeface="Raleway"/>
              </a:rPr>
              <a:t>Praks</a:t>
            </a:r>
            <a:r>
              <a:rPr lang="sl-SI" sz="1900" b="1" dirty="0">
                <a:latin typeface="Raleway"/>
                <a:ea typeface="Raleway"/>
                <a:cs typeface="Raleway"/>
                <a:sym typeface="Raleway"/>
              </a:rPr>
              <a:t>a</a:t>
            </a:r>
            <a:r>
              <a:rPr lang="en-GB" sz="1900" b="1" dirty="0">
                <a:latin typeface="Raleway"/>
                <a:ea typeface="Raleway"/>
                <a:cs typeface="Raleway"/>
                <a:sym typeface="Raleway"/>
              </a:rPr>
              <a:t>: </a:t>
            </a:r>
            <a:br>
              <a:rPr lang="en-GB" sz="1900" b="1" dirty="0">
                <a:latin typeface="Raleway"/>
                <a:ea typeface="Raleway"/>
                <a:cs typeface="Raleway"/>
                <a:sym typeface="Raleway"/>
              </a:rPr>
            </a:br>
            <a:r>
              <a:rPr lang="en-GB" sz="1900" dirty="0" err="1">
                <a:latin typeface="Raleway"/>
                <a:ea typeface="Raleway"/>
                <a:cs typeface="Raleway"/>
                <a:sym typeface="Raleway"/>
              </a:rPr>
              <a:t>Uporaba</a:t>
            </a:r>
            <a:r>
              <a:rPr lang="en-GB" sz="1900" dirty="0">
                <a:latin typeface="Raleway"/>
                <a:ea typeface="Raleway"/>
                <a:cs typeface="Raleway"/>
                <a:sym typeface="Raleway"/>
              </a:rPr>
              <a:t> </a:t>
            </a:r>
            <a:r>
              <a:rPr lang="en-GB" sz="1900" dirty="0" err="1">
                <a:latin typeface="Raleway"/>
                <a:ea typeface="Raleway"/>
                <a:cs typeface="Raleway"/>
                <a:sym typeface="Raleway"/>
              </a:rPr>
              <a:t>osebne</a:t>
            </a:r>
            <a:r>
              <a:rPr lang="en-GB" sz="1900" dirty="0">
                <a:latin typeface="Raleway"/>
                <a:ea typeface="Raleway"/>
                <a:cs typeface="Raleway"/>
                <a:sym typeface="Raleway"/>
              </a:rPr>
              <a:t> </a:t>
            </a:r>
            <a:r>
              <a:rPr lang="en-GB" sz="1900" dirty="0" err="1">
                <a:latin typeface="Raleway"/>
                <a:ea typeface="Raleway"/>
                <a:cs typeface="Raleway"/>
                <a:sym typeface="Raleway"/>
              </a:rPr>
              <a:t>karizme</a:t>
            </a:r>
            <a:r>
              <a:rPr lang="en-GB" sz="1900" dirty="0">
                <a:latin typeface="Raleway"/>
                <a:ea typeface="Raleway"/>
                <a:cs typeface="Raleway"/>
                <a:sym typeface="Raleway"/>
              </a:rPr>
              <a:t> za </a:t>
            </a:r>
            <a:r>
              <a:rPr lang="en-GB" sz="1900" dirty="0" err="1">
                <a:latin typeface="Raleway"/>
                <a:ea typeface="Raleway"/>
                <a:cs typeface="Raleway"/>
                <a:sym typeface="Raleway"/>
              </a:rPr>
              <a:t>spodbujanje</a:t>
            </a:r>
            <a:r>
              <a:rPr lang="en-GB" sz="1900" dirty="0">
                <a:latin typeface="Raleway"/>
                <a:ea typeface="Raleway"/>
                <a:cs typeface="Raleway"/>
                <a:sym typeface="Raleway"/>
              </a:rPr>
              <a:t> </a:t>
            </a:r>
            <a:r>
              <a:rPr lang="en-GB" sz="1900" dirty="0" err="1">
                <a:latin typeface="Raleway"/>
                <a:ea typeface="Raleway"/>
                <a:cs typeface="Raleway"/>
                <a:sym typeface="Raleway"/>
              </a:rPr>
              <a:t>vizije</a:t>
            </a:r>
            <a:r>
              <a:rPr lang="en-GB" sz="1900" dirty="0">
                <a:latin typeface="Raleway"/>
                <a:ea typeface="Raleway"/>
                <a:cs typeface="Raleway"/>
                <a:sym typeface="Raleway"/>
              </a:rPr>
              <a:t> in </a:t>
            </a:r>
            <a:r>
              <a:rPr lang="en-GB" sz="1900" dirty="0" err="1">
                <a:latin typeface="Raleway"/>
                <a:ea typeface="Raleway"/>
                <a:cs typeface="Raleway"/>
                <a:sym typeface="Raleway"/>
              </a:rPr>
              <a:t>predanosti</a:t>
            </a:r>
            <a:r>
              <a:rPr lang="en-GB" sz="1900" dirty="0">
                <a:latin typeface="Raleway"/>
                <a:ea typeface="Raleway"/>
                <a:cs typeface="Raleway"/>
                <a:sym typeface="Raleway"/>
              </a:rPr>
              <a:t>.</a:t>
            </a:r>
            <a:endParaRPr sz="1900" b="1" dirty="0">
              <a:latin typeface="Raleway"/>
              <a:ea typeface="Raleway"/>
              <a:cs typeface="Raleway"/>
            </a:endParaRPr>
          </a:p>
        </p:txBody>
      </p:sp>
      <p:pic>
        <p:nvPicPr>
          <p:cNvPr id="155" name="Google Shape;155;g2ecf44786e8_0_238"/>
          <p:cNvPicPr preferRelativeResize="0"/>
          <p:nvPr/>
        </p:nvPicPr>
        <p:blipFill rotWithShape="1">
          <a:blip r:embed="rId3">
            <a:alphaModFix/>
          </a:blip>
          <a:srcRect l="6800" r="7976"/>
          <a:stretch/>
        </p:blipFill>
        <p:spPr>
          <a:xfrm>
            <a:off x="6689108" y="1126275"/>
            <a:ext cx="5694824" cy="5731724"/>
          </a:xfrm>
          <a:prstGeom prst="rect">
            <a:avLst/>
          </a:prstGeom>
          <a:noFill/>
          <a:ln>
            <a:noFill/>
          </a:ln>
        </p:spPr>
      </p:pic>
      <p:sp>
        <p:nvSpPr>
          <p:cNvPr id="2" name="TextBox 1">
            <a:extLst>
              <a:ext uri="{FF2B5EF4-FFF2-40B4-BE49-F238E27FC236}">
                <a16:creationId xmlns:a16="http://schemas.microsoft.com/office/drawing/2014/main" id="{1ED36E91-3565-C563-6BFF-E6A8DF3563F6}"/>
              </a:ext>
            </a:extLst>
          </p:cNvPr>
          <p:cNvSpPr txBox="1"/>
          <p:nvPr/>
        </p:nvSpPr>
        <p:spPr>
          <a:xfrm>
            <a:off x="3897049" y="6223724"/>
            <a:ext cx="352697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img-cdn.inc.com</a:t>
            </a:r>
            <a:endParaRPr lang="en-GB" sz="1000" dirty="0">
              <a:solidFill>
                <a:schemeClr val="accent1"/>
              </a:solidFill>
            </a:endParaRPr>
          </a:p>
        </p:txBody>
      </p:sp>
      <p:sp>
        <p:nvSpPr>
          <p:cNvPr id="4" name="TextBox 3">
            <a:extLst>
              <a:ext uri="{FF2B5EF4-FFF2-40B4-BE49-F238E27FC236}">
                <a16:creationId xmlns:a16="http://schemas.microsoft.com/office/drawing/2014/main" id="{85F27C7D-6316-904E-DEAF-F7248B71D46D}"/>
              </a:ext>
            </a:extLst>
          </p:cNvPr>
          <p:cNvSpPr txBox="1"/>
          <p:nvPr/>
        </p:nvSpPr>
        <p:spPr>
          <a:xfrm>
            <a:off x="538602" y="4085598"/>
            <a:ext cx="6638774"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ea typeface="Roboto"/>
              </a:rPr>
              <a:t>Oprah Winfrey, </a:t>
            </a:r>
            <a:r>
              <a:rPr lang="en-US" sz="1800" dirty="0" err="1">
                <a:latin typeface="Raleway"/>
                <a:ea typeface="Roboto"/>
              </a:rPr>
              <a:t>ameriška</a:t>
            </a:r>
            <a:r>
              <a:rPr lang="en-US" sz="1800" dirty="0">
                <a:latin typeface="Raleway"/>
                <a:ea typeface="Roboto"/>
              </a:rPr>
              <a:t> </a:t>
            </a:r>
            <a:r>
              <a:rPr lang="en-US" sz="1800" dirty="0" err="1">
                <a:latin typeface="Raleway"/>
                <a:ea typeface="Roboto"/>
              </a:rPr>
              <a:t>televizijska</a:t>
            </a:r>
            <a:r>
              <a:rPr lang="en-US" sz="1800" dirty="0">
                <a:latin typeface="Raleway"/>
                <a:ea typeface="Roboto"/>
              </a:rPr>
              <a:t> </a:t>
            </a:r>
            <a:r>
              <a:rPr lang="en-US" sz="1800" dirty="0" err="1">
                <a:latin typeface="Raleway"/>
                <a:ea typeface="Roboto"/>
              </a:rPr>
              <a:t>osebnost</a:t>
            </a:r>
            <a:r>
              <a:rPr lang="en-US" sz="1800" dirty="0">
                <a:latin typeface="Raleway"/>
                <a:ea typeface="Roboto"/>
              </a:rPr>
              <a:t> in </a:t>
            </a:r>
            <a:r>
              <a:rPr lang="en-US" sz="1800" dirty="0" err="1">
                <a:latin typeface="Raleway"/>
                <a:ea typeface="Roboto"/>
              </a:rPr>
              <a:t>podjetnica</a:t>
            </a:r>
            <a:r>
              <a:rPr lang="en-US" sz="1800" dirty="0">
                <a:latin typeface="Raleway"/>
                <a:ea typeface="Roboto"/>
              </a:rPr>
              <a:t>, je </a:t>
            </a:r>
            <a:r>
              <a:rPr lang="en-US" sz="1800" dirty="0" err="1">
                <a:latin typeface="Raleway"/>
                <a:ea typeface="Roboto"/>
              </a:rPr>
              <a:t>najboljši</a:t>
            </a:r>
            <a:r>
              <a:rPr lang="en-US" sz="1800" dirty="0">
                <a:latin typeface="Raleway"/>
                <a:ea typeface="Roboto"/>
              </a:rPr>
              <a:t> primer </a:t>
            </a:r>
            <a:r>
              <a:rPr lang="en-US" sz="1800" dirty="0" err="1">
                <a:latin typeface="Raleway"/>
                <a:ea typeface="Roboto"/>
              </a:rPr>
              <a:t>karizmatičnega</a:t>
            </a:r>
            <a:r>
              <a:rPr lang="en-US" sz="1800" dirty="0">
                <a:latin typeface="Raleway"/>
                <a:ea typeface="Roboto"/>
              </a:rPr>
              <a:t> </a:t>
            </a:r>
            <a:r>
              <a:rPr lang="en-US" sz="1800" dirty="0" err="1">
                <a:latin typeface="Raleway"/>
                <a:ea typeface="Roboto"/>
              </a:rPr>
              <a:t>vodenja</a:t>
            </a:r>
            <a:r>
              <a:rPr lang="en-US" sz="1800" dirty="0">
                <a:latin typeface="Raleway"/>
                <a:ea typeface="Roboto"/>
              </a:rPr>
              <a:t>. </a:t>
            </a:r>
            <a:r>
              <a:rPr lang="en-US" sz="1800" dirty="0" err="1">
                <a:latin typeface="Raleway"/>
                <a:ea typeface="Roboto"/>
              </a:rPr>
              <a:t>Preberite</a:t>
            </a:r>
            <a:r>
              <a:rPr lang="en-US" sz="1800" dirty="0">
                <a:latin typeface="Raleway"/>
                <a:ea typeface="Roboto"/>
              </a:rPr>
              <a:t> </a:t>
            </a:r>
            <a:r>
              <a:rPr lang="en-US" sz="1800" dirty="0" err="1">
                <a:latin typeface="Raleway"/>
                <a:ea typeface="Roboto"/>
              </a:rPr>
              <a:t>več</a:t>
            </a:r>
            <a:r>
              <a:rPr lang="en-US" sz="1800" dirty="0">
                <a:latin typeface="Raleway"/>
                <a:ea typeface="Roboto"/>
              </a:rPr>
              <a:t> o </a:t>
            </a:r>
            <a:r>
              <a:rPr lang="en-US" sz="1800" dirty="0" err="1">
                <a:latin typeface="Raleway"/>
                <a:ea typeface="Roboto"/>
              </a:rPr>
              <a:t>njenem</a:t>
            </a:r>
            <a:r>
              <a:rPr lang="en-US" sz="1800" dirty="0">
                <a:latin typeface="Raleway"/>
                <a:ea typeface="Roboto"/>
              </a:rPr>
              <a:t> </a:t>
            </a:r>
            <a:r>
              <a:rPr lang="en-US" sz="1800" dirty="0" err="1">
                <a:latin typeface="Raleway"/>
                <a:ea typeface="Roboto"/>
              </a:rPr>
              <a:t>vodenju</a:t>
            </a:r>
            <a:r>
              <a:rPr lang="en-US" sz="1800" dirty="0">
                <a:latin typeface="Raleway"/>
                <a:ea typeface="Roboto"/>
              </a:rPr>
              <a:t>: </a:t>
            </a:r>
            <a:r>
              <a:rPr lang="en-US" sz="1800" b="0" i="0" u="sng" strike="noStrike" dirty="0">
                <a:solidFill>
                  <a:srgbClr val="F49100"/>
                </a:solidFill>
                <a:effectLst/>
                <a:latin typeface="Raleway" pitchFamily="2" charset="0"/>
                <a:hlinkClick r:id="rId4"/>
              </a:rPr>
              <a:t>Leadership Wisdom from Oprah Winfrey: 7 Powerful Lessons</a:t>
            </a:r>
            <a:r>
              <a:rPr lang="en-US" sz="1800" b="0" i="0" u="none" strike="noStrike" dirty="0">
                <a:solidFill>
                  <a:srgbClr val="000000"/>
                </a:solidFill>
                <a:effectLst/>
                <a:latin typeface="Raleway" pitchFamily="2" charset="0"/>
              </a:rPr>
              <a:t> </a:t>
            </a:r>
            <a:r>
              <a:rPr lang="pt-BR" sz="1800" dirty="0">
                <a:latin typeface="Raleway"/>
                <a:ea typeface="Roboto"/>
              </a:rPr>
              <a:t>za boljše razumevanje koncepta. Prav tako vam priporočamo, da preberete več o</a:t>
            </a:r>
            <a:r>
              <a:rPr lang="sl-SI" sz="1800" dirty="0">
                <a:latin typeface="Raleway"/>
                <a:ea typeface="Roboto"/>
              </a:rPr>
              <a:t> </a:t>
            </a:r>
            <a:r>
              <a:rPr lang="en-US" sz="1800" dirty="0" err="1">
                <a:latin typeface="Raleway"/>
                <a:ea typeface="Roboto"/>
                <a:hlinkClick r:id="rId5"/>
              </a:rPr>
              <a:t>karizmatičnemu</a:t>
            </a:r>
            <a:r>
              <a:rPr lang="en-US" sz="1800" dirty="0">
                <a:latin typeface="Raleway"/>
                <a:ea typeface="Roboto"/>
                <a:hlinkClick r:id="rId5"/>
              </a:rPr>
              <a:t> </a:t>
            </a:r>
            <a:r>
              <a:rPr lang="en-US" sz="1800" dirty="0" err="1">
                <a:latin typeface="Raleway"/>
                <a:ea typeface="Roboto"/>
                <a:hlinkClick r:id="rId5"/>
              </a:rPr>
              <a:t>vodenju</a:t>
            </a:r>
            <a:r>
              <a:rPr lang="en-US" sz="1800" dirty="0">
                <a:latin typeface="Raleway"/>
                <a:ea typeface="Roboto"/>
                <a:hlinkClick r:id="rId5"/>
              </a:rPr>
              <a:t>.</a:t>
            </a:r>
            <a:endParaRPr lang="en-US" sz="1800" dirty="0">
              <a:latin typeface="Calibri"/>
              <a:ea typeface="Calibri"/>
              <a:cs typeface="Calibri"/>
              <a:hlinkClick r:id="rId5"/>
            </a:endParaRPr>
          </a:p>
          <a:p>
            <a:endParaRPr lang="en-US" sz="1800" dirty="0">
              <a:latin typeface="Raleway"/>
              <a:ea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cf44786e8_0_33"/>
          <p:cNvSpPr txBox="1">
            <a:spLocks noGrp="1"/>
          </p:cNvSpPr>
          <p:nvPr>
            <p:ph type="title"/>
          </p:nvPr>
        </p:nvSpPr>
        <p:spPr>
          <a:xfrm>
            <a:off x="525050" y="430375"/>
            <a:ext cx="10515600" cy="1325700"/>
          </a:xfrm>
          <a:prstGeom prst="rect">
            <a:avLst/>
          </a:prstGeom>
          <a:noFill/>
          <a:ln>
            <a:noFill/>
          </a:ln>
        </p:spPr>
        <p:txBody>
          <a:bodyPr spcFirstLastPara="1" wrap="square" lIns="91425" tIns="45700" rIns="91425" bIns="45700" anchor="ctr" anchorCtr="0">
            <a:normAutofit/>
          </a:bodyPr>
          <a:lstStyle/>
          <a:p>
            <a:pPr lvl="0"/>
            <a:r>
              <a:rPr lang="en-GB" sz="3400" b="1" dirty="0" err="1"/>
              <a:t>Kako</a:t>
            </a:r>
            <a:r>
              <a:rPr lang="en-GB" sz="3400" b="1" dirty="0"/>
              <a:t> </a:t>
            </a:r>
            <a:r>
              <a:rPr lang="en-GB" sz="3400" b="1" dirty="0" err="1"/>
              <a:t>prepoznati</a:t>
            </a:r>
            <a:r>
              <a:rPr lang="en-GB" sz="3400" b="1" dirty="0"/>
              <a:t> </a:t>
            </a:r>
            <a:r>
              <a:rPr lang="en-GB" sz="3400" b="1" dirty="0" err="1"/>
              <a:t>svoj</a:t>
            </a:r>
            <a:r>
              <a:rPr lang="en-GB" sz="3400" b="1" dirty="0"/>
              <a:t> slog </a:t>
            </a:r>
            <a:r>
              <a:rPr lang="en-GB" sz="3400" b="1" dirty="0" err="1"/>
              <a:t>vodenja</a:t>
            </a:r>
            <a:r>
              <a:rPr lang="en-GB" sz="3400" b="1" dirty="0"/>
              <a:t> in </a:t>
            </a:r>
            <a:r>
              <a:rPr lang="en-GB" sz="3400" b="1" dirty="0" err="1"/>
              <a:t>prednosti</a:t>
            </a:r>
            <a:r>
              <a:rPr lang="en-GB" sz="3400" b="1" dirty="0"/>
              <a:t>?</a:t>
            </a:r>
            <a:endParaRPr lang="en-US" sz="3400" b="1" dirty="0"/>
          </a:p>
        </p:txBody>
      </p:sp>
      <p:sp>
        <p:nvSpPr>
          <p:cNvPr id="162" name="Google Shape;162;g2ecf44786e8_0_33"/>
          <p:cNvSpPr txBox="1"/>
          <p:nvPr/>
        </p:nvSpPr>
        <p:spPr>
          <a:xfrm>
            <a:off x="587550" y="1756075"/>
            <a:ext cx="11016900" cy="406262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1800" b="1" dirty="0">
                <a:highlight>
                  <a:schemeClr val="lt1"/>
                </a:highlight>
                <a:latin typeface="Raleway"/>
                <a:ea typeface="Raleway"/>
                <a:cs typeface="Raleway"/>
                <a:sym typeface="Raleway"/>
              </a:rPr>
              <a:t>Orodja za samoocenjevanje</a:t>
            </a:r>
            <a:endParaRPr lang="sl-SI" sz="1800" dirty="0">
              <a:solidFill>
                <a:schemeClr val="bg2">
                  <a:lumMod val="49000"/>
                </a:schemeClr>
              </a:solidFill>
              <a:latin typeface="Raleway"/>
              <a:ea typeface="Raleway"/>
              <a:cs typeface="Raleway"/>
              <a:sym typeface="Raleway"/>
            </a:endParaRPr>
          </a:p>
          <a:p>
            <a:pPr marL="285750">
              <a:spcBef>
                <a:spcPts val="600"/>
              </a:spcBef>
              <a:spcAft>
                <a:spcPts val="600"/>
              </a:spcAft>
              <a:buChar char="•"/>
            </a:pPr>
            <a:r>
              <a:rPr lang="sl-SI" sz="1800" dirty="0">
                <a:latin typeface="Raleway"/>
                <a:ea typeface="Raleway"/>
                <a:cs typeface="Raleway"/>
                <a:sym typeface="Raleway"/>
              </a:rPr>
              <a:t> Ocenite svojo osebnost (oglejte si najboljša orodja v nadaljevanju)
 Prepoznavanje prevladujočih vodstvenih lastnosti in vedenja.</a:t>
            </a:r>
            <a:endParaRPr lang="sl-SI" sz="1800" dirty="0">
              <a:latin typeface="Raleway"/>
              <a:ea typeface="Raleway"/>
              <a:cs typeface="Raleway"/>
            </a:endParaRPr>
          </a:p>
          <a:p>
            <a:pPr>
              <a:spcBef>
                <a:spcPts val="600"/>
              </a:spcBef>
              <a:spcAft>
                <a:spcPts val="600"/>
              </a:spcAft>
            </a:pPr>
            <a:r>
              <a:rPr lang="sl-SI" sz="1800" b="1" dirty="0" err="1">
                <a:highlight>
                  <a:schemeClr val="lt1"/>
                </a:highlight>
                <a:latin typeface="Raleway"/>
                <a:ea typeface="Raleway"/>
                <a:cs typeface="Raleway"/>
                <a:sym typeface="Raleway"/>
              </a:rPr>
              <a:t>Rrefleksija</a:t>
            </a:r>
            <a:endParaRPr lang="sl-SI" sz="1800" dirty="0">
              <a:latin typeface="Raleway"/>
              <a:ea typeface="Raleway"/>
              <a:cs typeface="Raleway"/>
              <a:sym typeface="Raleway"/>
            </a:endParaRPr>
          </a:p>
          <a:p>
            <a:pPr marL="285750">
              <a:spcBef>
                <a:spcPts val="600"/>
              </a:spcBef>
              <a:spcAft>
                <a:spcPts val="600"/>
              </a:spcAft>
              <a:buChar char="•"/>
            </a:pPr>
            <a:r>
              <a:rPr lang="sl-SI" sz="1800" dirty="0">
                <a:latin typeface="Raleway"/>
                <a:ea typeface="Raleway"/>
                <a:cs typeface="Raleway"/>
                <a:sym typeface="Raleway"/>
              </a:rPr>
              <a:t> Analizirajte uspešne in zahtevne vodstvene situacije;
 Navedite temeljne prednosti in področja za izboljšave.</a:t>
            </a:r>
            <a:endParaRPr lang="sl-SI" sz="1800" dirty="0">
              <a:latin typeface="Raleway"/>
              <a:ea typeface="Raleway"/>
              <a:cs typeface="Raleway"/>
            </a:endParaRPr>
          </a:p>
          <a:p>
            <a:pPr>
              <a:spcBef>
                <a:spcPts val="600"/>
              </a:spcBef>
              <a:spcAft>
                <a:spcPts val="600"/>
              </a:spcAft>
            </a:pPr>
            <a:r>
              <a:rPr lang="sl-SI" sz="1800" b="1" dirty="0">
                <a:highlight>
                  <a:schemeClr val="lt1"/>
                </a:highlight>
                <a:latin typeface="Raleway"/>
                <a:ea typeface="Raleway"/>
                <a:cs typeface="Raleway"/>
                <a:sym typeface="Raleway"/>
              </a:rPr>
              <a:t>Povratne informacije</a:t>
            </a:r>
            <a:endParaRPr lang="sl-SI" sz="1800" dirty="0">
              <a:latin typeface="Raleway"/>
              <a:ea typeface="Raleway"/>
              <a:cs typeface="Raleway"/>
              <a:sym typeface="Raleway"/>
            </a:endParaRPr>
          </a:p>
          <a:p>
            <a:pPr marL="285750">
              <a:spcBef>
                <a:spcPts val="600"/>
              </a:spcBef>
              <a:spcAft>
                <a:spcPts val="600"/>
              </a:spcAft>
              <a:buChar char="•"/>
            </a:pPr>
            <a:r>
              <a:rPr lang="sl-SI" sz="1800" dirty="0">
                <a:latin typeface="Raleway"/>
                <a:ea typeface="Raleway"/>
                <a:cs typeface="Raleway"/>
                <a:sym typeface="Raleway"/>
              </a:rPr>
              <a:t> Zberite prispevke sodelavcev in članov ekipe;
 Iskanje nasvetov in </a:t>
            </a:r>
            <a:r>
              <a:rPr lang="en-US" sz="1800" dirty="0" err="1">
                <a:latin typeface="Raleway"/>
                <a:ea typeface="Raleway"/>
                <a:cs typeface="Raleway"/>
                <a:sym typeface="Raleway"/>
              </a:rPr>
              <a:t>pogledov</a:t>
            </a:r>
            <a:r>
              <a:rPr lang="sl-SI" sz="1800" dirty="0">
                <a:latin typeface="Raleway"/>
                <a:ea typeface="Raleway"/>
                <a:cs typeface="Raleway"/>
                <a:sym typeface="Raleway"/>
              </a:rPr>
              <a:t> pri zaupanja vrednem mentorju.</a:t>
            </a:r>
            <a:endParaRPr lang="sl-SI" sz="1800" dirty="0">
              <a:latin typeface="Raleway"/>
              <a:ea typeface="Raleway"/>
              <a:cs typeface="Raleway"/>
            </a:endParaRPr>
          </a:p>
        </p:txBody>
      </p:sp>
      <p:sp>
        <p:nvSpPr>
          <p:cNvPr id="163" name="Google Shape;163;g2ecf44786e8_0_33"/>
          <p:cNvSpPr txBox="1"/>
          <p:nvPr/>
        </p:nvSpPr>
        <p:spPr>
          <a:xfrm>
            <a:off x="8236350" y="5122625"/>
            <a:ext cx="3473700" cy="1261854"/>
          </a:xfrm>
          <a:prstGeom prst="rect">
            <a:avLst/>
          </a:prstGeom>
          <a:noFill/>
          <a:ln>
            <a:noFill/>
          </a:ln>
        </p:spPr>
        <p:txBody>
          <a:bodyPr spcFirstLastPara="1" wrap="square" lIns="91425" tIns="91425" rIns="91425" bIns="91425" anchor="t" anchorCtr="0">
            <a:spAutoFit/>
          </a:bodyPr>
          <a:lstStyle/>
          <a:p>
            <a:pPr marL="0" lvl="0" indent="0" algn="r" rtl="0">
              <a:spcBef>
                <a:spcPts val="600"/>
              </a:spcBef>
              <a:spcAft>
                <a:spcPts val="600"/>
              </a:spcAft>
              <a:buNone/>
            </a:pPr>
            <a:r>
              <a:rPr lang="sl-SI" sz="2000" b="1" dirty="0">
                <a:highlight>
                  <a:schemeClr val="lt1"/>
                </a:highlight>
                <a:latin typeface="Raleway" pitchFamily="2" charset="0"/>
                <a:ea typeface="Raleway"/>
                <a:cs typeface="Raleway"/>
                <a:sym typeface="Raleway"/>
              </a:rPr>
              <a:t>Ljudje z določenimi osebnostnimi lastnostmi so boljši voditelji kot drugi!</a:t>
            </a:r>
            <a:endParaRPr lang="sl-SI" sz="2000" b="1" dirty="0">
              <a:latin typeface="Raleway" pitchFamily="2" charset="0"/>
              <a:ea typeface="Raleway"/>
              <a:cs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cf44786e8_0_248"/>
          <p:cNvSpPr txBox="1">
            <a:spLocks noGrp="1"/>
          </p:cNvSpPr>
          <p:nvPr>
            <p:ph type="title"/>
          </p:nvPr>
        </p:nvSpPr>
        <p:spPr>
          <a:xfrm>
            <a:off x="376036" y="424318"/>
            <a:ext cx="5870400" cy="1025700"/>
          </a:xfrm>
          <a:prstGeom prst="rect">
            <a:avLst/>
          </a:prstGeom>
          <a:noFill/>
          <a:ln>
            <a:noFill/>
          </a:ln>
        </p:spPr>
        <p:txBody>
          <a:bodyPr spcFirstLastPara="1" wrap="square" lIns="91425" tIns="45700" rIns="91425" bIns="45700" anchor="ctr" anchorCtr="0">
            <a:normAutofit/>
          </a:bodyPr>
          <a:lstStyle/>
          <a:p>
            <a:pPr algn="ctr"/>
            <a:r>
              <a:rPr lang="en-GB" sz="3400" b="1" dirty="0" err="1"/>
              <a:t>Orodja</a:t>
            </a:r>
            <a:r>
              <a:rPr lang="en-GB" sz="3400" b="1" dirty="0"/>
              <a:t> za </a:t>
            </a:r>
            <a:r>
              <a:rPr lang="en-GB" sz="3400" b="1" dirty="0" err="1"/>
              <a:t>samoocenjevanje</a:t>
            </a:r>
            <a:endParaRPr lang="en-GB" sz="3400" b="1" dirty="0"/>
          </a:p>
        </p:txBody>
      </p:sp>
      <p:sp>
        <p:nvSpPr>
          <p:cNvPr id="169" name="Google Shape;169;g2ecf44786e8_0_248"/>
          <p:cNvSpPr txBox="1"/>
          <p:nvPr/>
        </p:nvSpPr>
        <p:spPr>
          <a:xfrm>
            <a:off x="673909" y="1290158"/>
            <a:ext cx="6736309" cy="846355"/>
          </a:xfrm>
          <a:prstGeom prst="rect">
            <a:avLst/>
          </a:prstGeom>
          <a:noFill/>
          <a:ln>
            <a:noFill/>
          </a:ln>
        </p:spPr>
        <p:txBody>
          <a:bodyPr spcFirstLastPara="1" wrap="square" lIns="91425" tIns="91425" rIns="91425" bIns="91425" anchor="t" anchorCtr="0">
            <a:spAutoFit/>
          </a:bodyPr>
          <a:lstStyle/>
          <a:p>
            <a:pPr>
              <a:lnSpc>
                <a:spcPct val="115000"/>
              </a:lnSpc>
              <a:spcBef>
                <a:spcPts val="1200"/>
              </a:spcBef>
              <a:spcAft>
                <a:spcPts val="1200"/>
              </a:spcAft>
            </a:pPr>
            <a:r>
              <a:rPr lang="en-GB" sz="2000" b="1" dirty="0">
                <a:highlight>
                  <a:schemeClr val="lt1"/>
                </a:highlight>
                <a:latin typeface="Raleway"/>
                <a:ea typeface="Raleway"/>
                <a:cs typeface="Raleway"/>
                <a:sym typeface="Raleway"/>
              </a:rPr>
              <a:t>1.</a:t>
            </a:r>
            <a:r>
              <a:rPr lang="en-GB" sz="2000" b="1" dirty="0">
                <a:latin typeface="Raleway"/>
                <a:ea typeface="Raleway"/>
                <a:cs typeface="Raleway"/>
                <a:sym typeface="Raleway"/>
              </a:rPr>
              <a:t> Test 16 </a:t>
            </a:r>
            <a:r>
              <a:rPr lang="en-GB" sz="2000" b="1" dirty="0" err="1">
                <a:latin typeface="Raleway"/>
                <a:ea typeface="Raleway"/>
                <a:cs typeface="Raleway"/>
                <a:sym typeface="Raleway"/>
              </a:rPr>
              <a:t>osebnostnih</a:t>
            </a:r>
            <a:r>
              <a:rPr lang="en-GB" sz="2000" b="1" dirty="0">
                <a:latin typeface="Raleway"/>
                <a:ea typeface="Raleway"/>
                <a:cs typeface="Raleway"/>
                <a:sym typeface="Raleway"/>
              </a:rPr>
              <a:t> </a:t>
            </a:r>
            <a:r>
              <a:rPr lang="en-GB" sz="2000" b="1" dirty="0" err="1">
                <a:latin typeface="Raleway"/>
                <a:ea typeface="Raleway"/>
                <a:cs typeface="Raleway"/>
                <a:sym typeface="Raleway"/>
              </a:rPr>
              <a:t>dejavnikov</a:t>
            </a:r>
            <a:endParaRPr lang="en-US" sz="2000" b="1" dirty="0">
              <a:latin typeface="Raleway"/>
              <a:ea typeface="Raleway"/>
              <a:cs typeface="Raleway"/>
            </a:endParaRPr>
          </a:p>
        </p:txBody>
      </p:sp>
      <p:pic>
        <p:nvPicPr>
          <p:cNvPr id="171" name="Google Shape;171;g2ecf44786e8_0_248"/>
          <p:cNvPicPr preferRelativeResize="0"/>
          <p:nvPr/>
        </p:nvPicPr>
        <p:blipFill rotWithShape="1">
          <a:blip r:embed="rId3">
            <a:alphaModFix/>
          </a:blip>
          <a:srcRect l="9647" r="8452"/>
          <a:stretch/>
        </p:blipFill>
        <p:spPr>
          <a:xfrm>
            <a:off x="4554555" y="4553533"/>
            <a:ext cx="1377725" cy="1410374"/>
          </a:xfrm>
          <a:prstGeom prst="rect">
            <a:avLst/>
          </a:prstGeom>
          <a:noFill/>
          <a:ln>
            <a:noFill/>
          </a:ln>
        </p:spPr>
      </p:pic>
      <p:sp>
        <p:nvSpPr>
          <p:cNvPr id="172" name="Google Shape;172;g2ecf44786e8_0_248"/>
          <p:cNvSpPr txBox="1"/>
          <p:nvPr/>
        </p:nvSpPr>
        <p:spPr>
          <a:xfrm>
            <a:off x="1822815" y="5857080"/>
            <a:ext cx="6358049" cy="987932"/>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sl-SI" b="1" dirty="0" err="1">
                <a:latin typeface="Raleway" pitchFamily="2" charset="0"/>
                <a:sym typeface="Raleway"/>
              </a:rPr>
              <a:t>Skenirajte</a:t>
            </a:r>
            <a:r>
              <a:rPr lang="sl-SI" b="1" dirty="0">
                <a:latin typeface="Raleway" pitchFamily="2" charset="0"/>
                <a:sym typeface="Raleway"/>
              </a:rPr>
              <a:t> </a:t>
            </a:r>
            <a:r>
              <a:rPr lang="pt-BR" b="1" dirty="0">
                <a:latin typeface="Raleway" pitchFamily="2" charset="0"/>
                <a:sym typeface="Raleway"/>
              </a:rPr>
              <a:t>QR kodo ali uporabite povezavo</a:t>
            </a:r>
            <a:r>
              <a:rPr lang="en-GB" b="1" dirty="0">
                <a:latin typeface="Raleway" pitchFamily="2" charset="0"/>
                <a:sym typeface="Raleway"/>
              </a:rPr>
              <a:t>: </a:t>
            </a:r>
            <a:r>
              <a:rPr lang="en-US" dirty="0">
                <a:latin typeface="Raleway" pitchFamily="2" charset="0"/>
                <a:sym typeface="Raleway"/>
                <a:hlinkClick r:id="rId4"/>
              </a:rPr>
              <a:t>https://www.16personalities.com/</a:t>
            </a:r>
            <a:r>
              <a:rPr lang="en-US" dirty="0">
                <a:latin typeface="Raleway" pitchFamily="2" charset="0"/>
                <a:sym typeface="Raleway"/>
              </a:rPr>
              <a:t> </a:t>
            </a:r>
            <a:endParaRPr lang="en-US" dirty="0">
              <a:latin typeface="Raleway" pitchFamily="2" charset="0"/>
            </a:endParaRPr>
          </a:p>
        </p:txBody>
      </p:sp>
      <p:sp>
        <p:nvSpPr>
          <p:cNvPr id="3" name="TextBox 2">
            <a:extLst>
              <a:ext uri="{FF2B5EF4-FFF2-40B4-BE49-F238E27FC236}">
                <a16:creationId xmlns:a16="http://schemas.microsoft.com/office/drawing/2014/main" id="{DAED53AC-5B99-DA0A-CF10-A4903202E365}"/>
              </a:ext>
            </a:extLst>
          </p:cNvPr>
          <p:cNvSpPr txBox="1"/>
          <p:nvPr/>
        </p:nvSpPr>
        <p:spPr>
          <a:xfrm>
            <a:off x="672007" y="1975037"/>
            <a:ext cx="4113696" cy="33547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600" dirty="0">
                <a:latin typeface="Raleway"/>
              </a:rPr>
              <a:t>Če želite prepoznati svoj slog vodenja, začnite z oceno svoje osebnosti. </a:t>
            </a:r>
            <a:r>
              <a:rPr lang="sl-SI" sz="1600" b="1" dirty="0">
                <a:latin typeface="Raleway"/>
              </a:rPr>
              <a:t>Na naslednjih dveh diapozitivih boste našli tri različne osebnostne teste, ki jih morate opraviti.</a:t>
            </a:r>
            <a:endParaRPr lang="sl-SI" sz="1600" dirty="0"/>
          </a:p>
          <a:p>
            <a:pPr>
              <a:spcBef>
                <a:spcPts val="600"/>
              </a:spcBef>
              <a:spcAft>
                <a:spcPts val="600"/>
              </a:spcAft>
            </a:pPr>
            <a:r>
              <a:rPr lang="sl-SI" sz="1600" dirty="0">
                <a:latin typeface="Raleway"/>
              </a:rPr>
              <a:t>Po zaključku vsakega testa preglejte svoj tip osebnosti in razmislite, ali vas rezultati resnično predstavljajo. Ta vaja vam bo pomagala bolje razumeti vaše prednosti in področja za rast kot vodja. </a:t>
            </a:r>
          </a:p>
          <a:p>
            <a:pPr>
              <a:spcBef>
                <a:spcPts val="600"/>
              </a:spcBef>
              <a:spcAft>
                <a:spcPts val="600"/>
              </a:spcAft>
            </a:pPr>
            <a:r>
              <a:rPr lang="sl-SI" sz="1600" dirty="0">
                <a:latin typeface="Raleway"/>
              </a:rPr>
              <a:t>O rezultatih se boste morda želeli pogovoriti tudi s svojim mentorjem! </a:t>
            </a:r>
            <a:endParaRPr lang="sl-SI" dirty="0"/>
          </a:p>
        </p:txBody>
      </p:sp>
      <p:pic>
        <p:nvPicPr>
          <p:cNvPr id="4" name="Picture 3" descr="A circular chart of people in different outfits&#10;&#10;Description automatically generated">
            <a:extLst>
              <a:ext uri="{FF2B5EF4-FFF2-40B4-BE49-F238E27FC236}">
                <a16:creationId xmlns:a16="http://schemas.microsoft.com/office/drawing/2014/main" id="{8445BCB4-DF2E-244D-B16B-D00474C6B61E}"/>
              </a:ext>
            </a:extLst>
          </p:cNvPr>
          <p:cNvPicPr>
            <a:picLocks noChangeAspect="1"/>
          </p:cNvPicPr>
          <p:nvPr/>
        </p:nvPicPr>
        <p:blipFill>
          <a:blip r:embed="rId5"/>
          <a:srcRect l="23864" r="23182" b="-1183"/>
          <a:stretch/>
        </p:blipFill>
        <p:spPr>
          <a:xfrm>
            <a:off x="6096000" y="335974"/>
            <a:ext cx="5839694" cy="6191985"/>
          </a:xfrm>
          <a:prstGeom prst="rect">
            <a:avLst/>
          </a:prstGeom>
        </p:spPr>
      </p:pic>
      <p:sp>
        <p:nvSpPr>
          <p:cNvPr id="5" name="TextBox 4">
            <a:extLst>
              <a:ext uri="{FF2B5EF4-FFF2-40B4-BE49-F238E27FC236}">
                <a16:creationId xmlns:a16="http://schemas.microsoft.com/office/drawing/2014/main" id="{8986FF7A-3C54-A2CA-8CA3-3F9AD00B99A4}"/>
              </a:ext>
            </a:extLst>
          </p:cNvPr>
          <p:cNvSpPr txBox="1"/>
          <p:nvPr/>
        </p:nvSpPr>
        <p:spPr>
          <a:xfrm>
            <a:off x="10090331" y="5854758"/>
            <a:ext cx="16452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16 Personalities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ecf44786e8_0_273"/>
          <p:cNvSpPr txBox="1">
            <a:spLocks noGrp="1"/>
          </p:cNvSpPr>
          <p:nvPr>
            <p:ph type="title"/>
          </p:nvPr>
        </p:nvSpPr>
        <p:spPr>
          <a:xfrm>
            <a:off x="3160800" y="385900"/>
            <a:ext cx="5870400" cy="1025700"/>
          </a:xfrm>
          <a:prstGeom prst="rect">
            <a:avLst/>
          </a:prstGeom>
          <a:noFill/>
          <a:ln>
            <a:noFill/>
          </a:ln>
        </p:spPr>
        <p:txBody>
          <a:bodyPr spcFirstLastPara="1" wrap="square" lIns="91425" tIns="45700" rIns="91425" bIns="45700" anchor="ctr" anchorCtr="0">
            <a:normAutofit/>
          </a:bodyPr>
          <a:lstStyle/>
          <a:p>
            <a:pPr algn="ctr"/>
            <a:r>
              <a:rPr lang="en-GB" sz="3400" dirty="0" err="1"/>
              <a:t>Orodja</a:t>
            </a:r>
            <a:r>
              <a:rPr lang="en-GB" sz="3400" dirty="0"/>
              <a:t> za </a:t>
            </a:r>
            <a:r>
              <a:rPr lang="en-GB" sz="3400" dirty="0" err="1"/>
              <a:t>samoocenjevanje</a:t>
            </a:r>
            <a:endParaRPr lang="en-GB" sz="3400" dirty="0"/>
          </a:p>
        </p:txBody>
      </p:sp>
      <p:pic>
        <p:nvPicPr>
          <p:cNvPr id="187" name="Google Shape;187;g2ecf44786e8_0_273"/>
          <p:cNvPicPr preferRelativeResize="0"/>
          <p:nvPr/>
        </p:nvPicPr>
        <p:blipFill>
          <a:blip r:embed="rId3">
            <a:alphaModFix/>
          </a:blip>
          <a:stretch>
            <a:fillRect/>
          </a:stretch>
        </p:blipFill>
        <p:spPr>
          <a:xfrm>
            <a:off x="2843893" y="984050"/>
            <a:ext cx="7006326" cy="5873951"/>
          </a:xfrm>
          <a:prstGeom prst="rect">
            <a:avLst/>
          </a:prstGeom>
          <a:noFill/>
          <a:ln>
            <a:noFill/>
          </a:ln>
        </p:spPr>
      </p:pic>
      <p:sp>
        <p:nvSpPr>
          <p:cNvPr id="188" name="Google Shape;188;g2ecf44786e8_0_273"/>
          <p:cNvSpPr txBox="1"/>
          <p:nvPr/>
        </p:nvSpPr>
        <p:spPr>
          <a:xfrm>
            <a:off x="583345" y="1620068"/>
            <a:ext cx="3992100" cy="492600"/>
          </a:xfrm>
          <a:prstGeom prst="rect">
            <a:avLst/>
          </a:prstGeom>
          <a:noFill/>
          <a:ln>
            <a:noFill/>
          </a:ln>
        </p:spPr>
        <p:txBody>
          <a:bodyPr spcFirstLastPara="1" wrap="square" lIns="91425" tIns="91425" rIns="91425" bIns="91425" anchor="t" anchorCtr="0">
            <a:spAutoFit/>
          </a:bodyPr>
          <a:lstStyle/>
          <a:p>
            <a:pPr algn="ctr"/>
            <a:r>
              <a:rPr lang="en-GB" sz="2000" b="1" dirty="0">
                <a:highlight>
                  <a:schemeClr val="lt1"/>
                </a:highlight>
                <a:latin typeface="Raleway"/>
                <a:ea typeface="Raleway"/>
                <a:cs typeface="Raleway"/>
                <a:sym typeface="Raleway"/>
              </a:rPr>
              <a:t>2.</a:t>
            </a:r>
            <a:r>
              <a:rPr lang="en-GB" sz="2000" b="1" dirty="0">
                <a:latin typeface="Raleway"/>
                <a:ea typeface="Raleway"/>
                <a:cs typeface="Raleway"/>
                <a:sym typeface="Raleway"/>
              </a:rPr>
              <a:t> </a:t>
            </a:r>
            <a:r>
              <a:rPr lang="en-GB" sz="2000" b="1" dirty="0" err="1">
                <a:latin typeface="Raleway"/>
                <a:ea typeface="Raleway"/>
                <a:cs typeface="Raleway"/>
                <a:sym typeface="Raleway"/>
              </a:rPr>
              <a:t>Hartmanov</a:t>
            </a:r>
            <a:r>
              <a:rPr lang="en-GB" sz="2000" b="1" dirty="0">
                <a:latin typeface="Raleway"/>
                <a:ea typeface="Raleway"/>
                <a:cs typeface="Raleway"/>
                <a:sym typeface="Raleway"/>
              </a:rPr>
              <a:t> </a:t>
            </a:r>
            <a:r>
              <a:rPr lang="en-GB" sz="2000" b="1" dirty="0" err="1">
                <a:latin typeface="Raleway"/>
                <a:ea typeface="Raleway"/>
                <a:cs typeface="Raleway"/>
                <a:sym typeface="Raleway"/>
              </a:rPr>
              <a:t>osebnostni</a:t>
            </a:r>
            <a:r>
              <a:rPr lang="en-GB" sz="2000" b="1" dirty="0">
                <a:latin typeface="Raleway"/>
                <a:ea typeface="Raleway"/>
                <a:cs typeface="Raleway"/>
                <a:sym typeface="Raleway"/>
              </a:rPr>
              <a:t> test</a:t>
            </a:r>
            <a:endParaRPr lang="en-US" sz="2600" b="1" dirty="0">
              <a:latin typeface="Raleway"/>
              <a:ea typeface="Raleway"/>
              <a:cs typeface="Raleway"/>
            </a:endParaRPr>
          </a:p>
        </p:txBody>
      </p:sp>
      <p:sp>
        <p:nvSpPr>
          <p:cNvPr id="189" name="Google Shape;189;g2ecf44786e8_0_273"/>
          <p:cNvSpPr txBox="1"/>
          <p:nvPr/>
        </p:nvSpPr>
        <p:spPr>
          <a:xfrm>
            <a:off x="7722548" y="1642838"/>
            <a:ext cx="4134404" cy="492412"/>
          </a:xfrm>
          <a:prstGeom prst="rect">
            <a:avLst/>
          </a:prstGeom>
          <a:noFill/>
          <a:ln>
            <a:noFill/>
          </a:ln>
        </p:spPr>
        <p:txBody>
          <a:bodyPr spcFirstLastPara="1" wrap="square" lIns="91425" tIns="91425" rIns="91425" bIns="91425" anchor="t" anchorCtr="0">
            <a:spAutoFit/>
          </a:bodyPr>
          <a:lstStyle/>
          <a:p>
            <a:pPr algn="ctr"/>
            <a:r>
              <a:rPr lang="en-GB" sz="2000" b="1" dirty="0">
                <a:highlight>
                  <a:schemeClr val="lt1"/>
                </a:highlight>
                <a:latin typeface="Raleway"/>
                <a:ea typeface="Raleway"/>
                <a:cs typeface="Raleway"/>
                <a:sym typeface="Raleway"/>
              </a:rPr>
              <a:t>3.</a:t>
            </a:r>
            <a:r>
              <a:rPr lang="en-GB" sz="2000" b="1" dirty="0">
                <a:latin typeface="Raleway"/>
                <a:ea typeface="Raleway"/>
                <a:cs typeface="Raleway"/>
                <a:sym typeface="Raleway"/>
              </a:rPr>
              <a:t> </a:t>
            </a:r>
            <a:r>
              <a:rPr lang="en-GB" sz="2000" b="1" dirty="0" err="1">
                <a:latin typeface="Raleway"/>
                <a:ea typeface="Raleway"/>
                <a:cs typeface="Raleway"/>
                <a:sym typeface="Raleway"/>
              </a:rPr>
              <a:t>Eysenckov</a:t>
            </a:r>
            <a:r>
              <a:rPr lang="en-GB" sz="2000" b="1" dirty="0">
                <a:latin typeface="Raleway"/>
                <a:ea typeface="Raleway"/>
                <a:cs typeface="Raleway"/>
                <a:sym typeface="Raleway"/>
              </a:rPr>
              <a:t> </a:t>
            </a:r>
            <a:r>
              <a:rPr lang="en-GB" sz="2000" b="1" dirty="0" err="1">
                <a:latin typeface="Raleway"/>
                <a:ea typeface="Raleway"/>
                <a:cs typeface="Raleway"/>
                <a:sym typeface="Raleway"/>
              </a:rPr>
              <a:t>osebnostni</a:t>
            </a:r>
            <a:r>
              <a:rPr lang="en-GB" sz="2000" b="1" dirty="0">
                <a:latin typeface="Raleway"/>
                <a:ea typeface="Raleway"/>
                <a:cs typeface="Raleway"/>
                <a:sym typeface="Raleway"/>
              </a:rPr>
              <a:t> test</a:t>
            </a:r>
            <a:endParaRPr lang="en-US" sz="2600" b="1" dirty="0">
              <a:latin typeface="Raleway"/>
              <a:ea typeface="Raleway"/>
              <a:cs typeface="Raleway"/>
            </a:endParaRPr>
          </a:p>
        </p:txBody>
      </p:sp>
      <p:pic>
        <p:nvPicPr>
          <p:cNvPr id="190" name="Google Shape;190;g2ecf44786e8_0_273"/>
          <p:cNvPicPr preferRelativeResize="0"/>
          <p:nvPr/>
        </p:nvPicPr>
        <p:blipFill>
          <a:blip r:embed="rId4">
            <a:alphaModFix/>
          </a:blip>
          <a:stretch>
            <a:fillRect/>
          </a:stretch>
        </p:blipFill>
        <p:spPr>
          <a:xfrm>
            <a:off x="1712350" y="2972478"/>
            <a:ext cx="1734098" cy="1453831"/>
          </a:xfrm>
          <a:prstGeom prst="rect">
            <a:avLst/>
          </a:prstGeom>
          <a:noFill/>
          <a:ln>
            <a:noFill/>
          </a:ln>
        </p:spPr>
      </p:pic>
      <p:pic>
        <p:nvPicPr>
          <p:cNvPr id="191" name="Google Shape;191;g2ecf44786e8_0_273"/>
          <p:cNvPicPr preferRelativeResize="0"/>
          <p:nvPr/>
        </p:nvPicPr>
        <p:blipFill>
          <a:blip r:embed="rId5">
            <a:alphaModFix/>
          </a:blip>
          <a:stretch>
            <a:fillRect/>
          </a:stretch>
        </p:blipFill>
        <p:spPr>
          <a:xfrm>
            <a:off x="8963982" y="3407868"/>
            <a:ext cx="1734098" cy="1453865"/>
          </a:xfrm>
          <a:prstGeom prst="rect">
            <a:avLst/>
          </a:prstGeom>
          <a:noFill/>
          <a:ln>
            <a:noFill/>
          </a:ln>
        </p:spPr>
      </p:pic>
      <p:sp>
        <p:nvSpPr>
          <p:cNvPr id="3" name="Google Shape;172;g2ecf44786e8_0_248">
            <a:extLst>
              <a:ext uri="{FF2B5EF4-FFF2-40B4-BE49-F238E27FC236}">
                <a16:creationId xmlns:a16="http://schemas.microsoft.com/office/drawing/2014/main" id="{29F90B9A-1EC9-6FCD-E4CF-F77A567C6FBA}"/>
              </a:ext>
            </a:extLst>
          </p:cNvPr>
          <p:cNvSpPr txBox="1"/>
          <p:nvPr/>
        </p:nvSpPr>
        <p:spPr>
          <a:xfrm>
            <a:off x="10376" y="2117638"/>
            <a:ext cx="5402872" cy="1058721"/>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sl-SI" sz="1600" b="1" dirty="0" err="1">
                <a:latin typeface="Raleway" pitchFamily="2" charset="0"/>
                <a:sym typeface="Raleway"/>
              </a:rPr>
              <a:t>Skenirajte</a:t>
            </a:r>
            <a:r>
              <a:rPr lang="sl-SI" sz="1600" b="1" dirty="0">
                <a:latin typeface="Raleway" pitchFamily="2" charset="0"/>
                <a:sym typeface="Raleway"/>
              </a:rPr>
              <a:t> </a:t>
            </a:r>
            <a:r>
              <a:rPr lang="pt-BR" sz="1600" b="1" dirty="0">
                <a:latin typeface="Raleway" pitchFamily="2" charset="0"/>
                <a:sym typeface="Raleway"/>
              </a:rPr>
              <a:t>QR kodo ali uporabite povezavo</a:t>
            </a:r>
            <a:r>
              <a:rPr lang="en-GB" sz="1600" b="1" dirty="0">
                <a:latin typeface="Raleway" pitchFamily="2" charset="0"/>
                <a:sym typeface="Raleway"/>
              </a:rPr>
              <a:t>: </a:t>
            </a:r>
            <a:r>
              <a:rPr lang="en-GB" sz="1600" dirty="0">
                <a:solidFill>
                  <a:schemeClr val="accent1"/>
                </a:solidFill>
                <a:latin typeface="Raleway" pitchFamily="2" charset="0"/>
                <a:sym typeface="Raleway"/>
                <a:hlinkClick r:id="rId6">
                  <a:extLst>
                    <a:ext uri="{A12FA001-AC4F-418D-AE19-62706E023703}">
                      <ahyp:hlinkClr xmlns:ahyp="http://schemas.microsoft.com/office/drawing/2018/hyperlinkcolor" val="tx"/>
                    </a:ext>
                  </a:extLst>
                </a:hlinkClick>
              </a:rPr>
              <a:t>https://taylorhartman.com/assessment-information/</a:t>
            </a:r>
            <a:r>
              <a:rPr lang="en-GB" sz="1600" dirty="0">
                <a:solidFill>
                  <a:schemeClr val="accent1"/>
                </a:solidFill>
                <a:latin typeface="Raleway" pitchFamily="2" charset="0"/>
                <a:sym typeface="Raleway"/>
              </a:rPr>
              <a:t> </a:t>
            </a:r>
            <a:endParaRPr lang="en-US" sz="1600" dirty="0">
              <a:solidFill>
                <a:schemeClr val="accent1"/>
              </a:solidFill>
              <a:latin typeface="Raleway" pitchFamily="2" charset="0"/>
            </a:endParaRPr>
          </a:p>
        </p:txBody>
      </p:sp>
      <p:sp>
        <p:nvSpPr>
          <p:cNvPr id="4" name="Google Shape;172;g2ecf44786e8_0_248">
            <a:extLst>
              <a:ext uri="{FF2B5EF4-FFF2-40B4-BE49-F238E27FC236}">
                <a16:creationId xmlns:a16="http://schemas.microsoft.com/office/drawing/2014/main" id="{49CC7A61-14AF-8337-1A02-54F6C9025491}"/>
              </a:ext>
            </a:extLst>
          </p:cNvPr>
          <p:cNvSpPr txBox="1"/>
          <p:nvPr/>
        </p:nvSpPr>
        <p:spPr>
          <a:xfrm>
            <a:off x="7462662" y="2206549"/>
            <a:ext cx="4654177" cy="1058721"/>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sl-SI" sz="1600" b="1" dirty="0" err="1">
                <a:latin typeface="Raleway" pitchFamily="2" charset="0"/>
                <a:sym typeface="Raleway"/>
              </a:rPr>
              <a:t>Skenirajte</a:t>
            </a:r>
            <a:r>
              <a:rPr lang="pt-BR" sz="1600" b="1" dirty="0">
                <a:latin typeface="Raleway" pitchFamily="2" charset="0"/>
                <a:sym typeface="Raleway"/>
              </a:rPr>
              <a:t> QR kodo ali uporabite povezavo</a:t>
            </a:r>
            <a:r>
              <a:rPr lang="en-GB" sz="1600" b="1" dirty="0">
                <a:latin typeface="Raleway" pitchFamily="2" charset="0"/>
                <a:sym typeface="Raleway"/>
              </a:rPr>
              <a:t>: </a:t>
            </a:r>
            <a:r>
              <a:rPr lang="en-GB" sz="1600" dirty="0">
                <a:solidFill>
                  <a:schemeClr val="accent1"/>
                </a:solidFill>
                <a:latin typeface="Raleway" pitchFamily="2" charset="0"/>
                <a:sym typeface="Raleway"/>
                <a:hlinkClick r:id="rId7">
                  <a:extLst>
                    <a:ext uri="{A12FA001-AC4F-418D-AE19-62706E023703}">
                      <ahyp:hlinkClr xmlns:ahyp="http://schemas.microsoft.com/office/drawing/2018/hyperlinkcolor" val="tx"/>
                    </a:ext>
                  </a:extLst>
                </a:hlinkClick>
              </a:rPr>
              <a:t>https://similarminds.com/eysenck.html</a:t>
            </a:r>
            <a:r>
              <a:rPr lang="en-GB" sz="1600" dirty="0">
                <a:solidFill>
                  <a:schemeClr val="accent1"/>
                </a:solidFill>
                <a:latin typeface="Raleway" pitchFamily="2" charset="0"/>
                <a:sym typeface="Raleway"/>
              </a:rPr>
              <a:t> </a:t>
            </a:r>
            <a:endParaRPr lang="en-US" sz="1600" dirty="0">
              <a:solidFill>
                <a:schemeClr val="accent1"/>
              </a:solidFill>
              <a:latin typeface="Raleway" pitchFamily="2" charset="0"/>
            </a:endParaRPr>
          </a:p>
        </p:txBody>
      </p:sp>
      <p:sp>
        <p:nvSpPr>
          <p:cNvPr id="5" name="Google Shape;172;g2ecf44786e8_0_248">
            <a:extLst>
              <a:ext uri="{FF2B5EF4-FFF2-40B4-BE49-F238E27FC236}">
                <a16:creationId xmlns:a16="http://schemas.microsoft.com/office/drawing/2014/main" id="{3AF06F9B-1141-5DA9-5CF6-88C9AB1A4AA2}"/>
              </a:ext>
            </a:extLst>
          </p:cNvPr>
          <p:cNvSpPr txBox="1"/>
          <p:nvPr/>
        </p:nvSpPr>
        <p:spPr>
          <a:xfrm>
            <a:off x="416382" y="4468634"/>
            <a:ext cx="3010693" cy="1625030"/>
          </a:xfrm>
          <a:prstGeom prst="rect">
            <a:avLst/>
          </a:prstGeom>
          <a:noFill/>
          <a:ln>
            <a:noFill/>
          </a:ln>
        </p:spPr>
        <p:txBody>
          <a:bodyPr spcFirstLastPara="1" wrap="square" lIns="91425" tIns="91425" rIns="91425" bIns="91425" anchor="t" anchorCtr="0">
            <a:spAutoFit/>
          </a:bodyPr>
          <a:lstStyle/>
          <a:p>
            <a:pPr>
              <a:lnSpc>
                <a:spcPct val="114999"/>
              </a:lnSpc>
              <a:spcBef>
                <a:spcPts val="1200"/>
              </a:spcBef>
              <a:spcAft>
                <a:spcPts val="1200"/>
              </a:spcAft>
            </a:pPr>
            <a:r>
              <a:rPr lang="it-IT" sz="1600" dirty="0">
                <a:latin typeface="Raleway"/>
                <a:sym typeface="Raleway"/>
              </a:rPr>
              <a:t>Pri </a:t>
            </a:r>
            <a:r>
              <a:rPr lang="it-IT" sz="1600" dirty="0" err="1">
                <a:latin typeface="Raleway"/>
                <a:sym typeface="Raleway"/>
              </a:rPr>
              <a:t>tem</a:t>
            </a:r>
            <a:r>
              <a:rPr lang="it-IT" sz="1600" dirty="0">
                <a:latin typeface="Raleway"/>
                <a:sym typeface="Raleway"/>
              </a:rPr>
              <a:t> </a:t>
            </a:r>
            <a:r>
              <a:rPr lang="it-IT" sz="1600" dirty="0" err="1">
                <a:latin typeface="Raleway"/>
                <a:sym typeface="Raleway"/>
              </a:rPr>
              <a:t>testu</a:t>
            </a:r>
            <a:r>
              <a:rPr lang="it-IT" sz="1600" dirty="0">
                <a:latin typeface="Raleway"/>
                <a:sym typeface="Raleway"/>
              </a:rPr>
              <a:t> se morate </a:t>
            </a:r>
            <a:r>
              <a:rPr lang="it-IT" sz="1600" dirty="0" err="1">
                <a:latin typeface="Raleway"/>
                <a:sym typeface="Raleway"/>
              </a:rPr>
              <a:t>registrirati</a:t>
            </a:r>
            <a:r>
              <a:rPr lang="it-IT" sz="1600" dirty="0">
                <a:latin typeface="Raleway"/>
                <a:sym typeface="Raleway"/>
              </a:rPr>
              <a:t>. </a:t>
            </a:r>
            <a:r>
              <a:rPr lang="it-IT" sz="1600" dirty="0" err="1">
                <a:latin typeface="Raleway"/>
                <a:sym typeface="Raleway"/>
              </a:rPr>
              <a:t>Vendar</a:t>
            </a:r>
            <a:r>
              <a:rPr lang="it-IT" sz="1600" dirty="0">
                <a:latin typeface="Raleway"/>
                <a:sym typeface="Raleway"/>
              </a:rPr>
              <a:t> ne </a:t>
            </a:r>
            <a:r>
              <a:rPr lang="it-IT" sz="1600" dirty="0" err="1">
                <a:latin typeface="Raleway"/>
                <a:sym typeface="Raleway"/>
              </a:rPr>
              <a:t>skrbite</a:t>
            </a:r>
            <a:r>
              <a:rPr lang="it-IT" sz="1600" dirty="0">
                <a:latin typeface="Raleway"/>
                <a:sym typeface="Raleway"/>
              </a:rPr>
              <a:t>, </a:t>
            </a:r>
            <a:r>
              <a:rPr lang="it-IT" sz="1600" dirty="0" err="1">
                <a:latin typeface="Raleway"/>
                <a:sym typeface="Raleway"/>
              </a:rPr>
              <a:t>registracija</a:t>
            </a:r>
            <a:r>
              <a:rPr lang="it-IT" sz="1600" dirty="0">
                <a:latin typeface="Raleway"/>
                <a:sym typeface="Raleway"/>
              </a:rPr>
              <a:t> je </a:t>
            </a:r>
            <a:r>
              <a:rPr lang="it-IT" sz="1600" dirty="0" err="1">
                <a:latin typeface="Raleway"/>
                <a:sym typeface="Raleway"/>
              </a:rPr>
              <a:t>povsem</a:t>
            </a:r>
            <a:r>
              <a:rPr lang="it-IT" sz="1600" dirty="0">
                <a:latin typeface="Raleway"/>
                <a:sym typeface="Raleway"/>
              </a:rPr>
              <a:t> </a:t>
            </a:r>
            <a:r>
              <a:rPr lang="it-IT" sz="1600" dirty="0" err="1">
                <a:latin typeface="Raleway"/>
                <a:sym typeface="Raleway"/>
              </a:rPr>
              <a:t>brezplačna</a:t>
            </a:r>
            <a:r>
              <a:rPr lang="it-IT" sz="1600" dirty="0">
                <a:latin typeface="Raleway"/>
                <a:sym typeface="Raleway"/>
              </a:rPr>
              <a:t>! </a:t>
            </a:r>
            <a:endParaRPr lang="en-US" sz="1600" dirty="0"/>
          </a:p>
        </p:txBody>
      </p:sp>
      <p:sp>
        <p:nvSpPr>
          <p:cNvPr id="2" name="PoljeZBesedilom 1">
            <a:extLst>
              <a:ext uri="{FF2B5EF4-FFF2-40B4-BE49-F238E27FC236}">
                <a16:creationId xmlns:a16="http://schemas.microsoft.com/office/drawing/2014/main" id="{84AE99DA-FF9C-B4D2-D62D-9FB41DF097DE}"/>
              </a:ext>
            </a:extLst>
          </p:cNvPr>
          <p:cNvSpPr txBox="1"/>
          <p:nvPr/>
        </p:nvSpPr>
        <p:spPr>
          <a:xfrm>
            <a:off x="8215349" y="6221701"/>
            <a:ext cx="241126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latin typeface="Raleway"/>
              </a:rPr>
              <a:t>Vir slike: </a:t>
            </a:r>
            <a:r>
              <a:rPr lang="sl-SI" sz="1000" dirty="0" err="1">
                <a:latin typeface="Raleway"/>
              </a:rPr>
              <a:t>Canva</a:t>
            </a:r>
            <a:endParaRPr lang="sl-SI" sz="1000" dirty="0">
              <a:latin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2ecf44786e8_0_259"/>
          <p:cNvSpPr txBox="1"/>
          <p:nvPr/>
        </p:nvSpPr>
        <p:spPr>
          <a:xfrm>
            <a:off x="4427145" y="1055369"/>
            <a:ext cx="7009800" cy="846355"/>
          </a:xfrm>
          <a:prstGeom prst="rect">
            <a:avLst/>
          </a:prstGeom>
          <a:noFill/>
          <a:ln>
            <a:noFill/>
          </a:ln>
        </p:spPr>
        <p:txBody>
          <a:bodyPr spcFirstLastPara="1" wrap="square" lIns="91425" tIns="91425" rIns="91425" bIns="91425" anchor="t" anchorCtr="0">
            <a:spAutoFit/>
          </a:bodyPr>
          <a:lstStyle/>
          <a:p>
            <a:pPr algn="ctr">
              <a:lnSpc>
                <a:spcPct val="115000"/>
              </a:lnSpc>
              <a:spcBef>
                <a:spcPts val="1200"/>
              </a:spcBef>
              <a:spcAft>
                <a:spcPts val="1200"/>
              </a:spcAft>
            </a:pPr>
            <a:r>
              <a:rPr lang="en-GB" sz="2000" b="1" dirty="0">
                <a:highlight>
                  <a:schemeClr val="lt1"/>
                </a:highlight>
                <a:latin typeface="Raleway"/>
                <a:ea typeface="Raleway"/>
                <a:cs typeface="Raleway"/>
                <a:sym typeface="Raleway"/>
              </a:rPr>
              <a:t>4.</a:t>
            </a:r>
            <a:r>
              <a:rPr lang="en-GB" sz="2000" b="1" dirty="0">
                <a:latin typeface="Raleway"/>
                <a:ea typeface="Raleway"/>
                <a:cs typeface="Raleway"/>
                <a:sym typeface="Raleway"/>
              </a:rPr>
              <a:t> </a:t>
            </a:r>
            <a:r>
              <a:rPr lang="en-GB" sz="2000" b="1" dirty="0" err="1">
                <a:latin typeface="Raleway"/>
                <a:ea typeface="Raleway"/>
                <a:cs typeface="Raleway"/>
                <a:sym typeface="Raleway"/>
              </a:rPr>
              <a:t>Profil</a:t>
            </a:r>
            <a:r>
              <a:rPr lang="en-GB" sz="2000" b="1" dirty="0">
                <a:latin typeface="Raleway"/>
                <a:ea typeface="Raleway"/>
                <a:cs typeface="Raleway"/>
                <a:sym typeface="Raleway"/>
              </a:rPr>
              <a:t> DISC</a:t>
            </a:r>
            <a:endParaRPr lang="en-US" sz="2000" b="1" dirty="0">
              <a:latin typeface="Raleway"/>
              <a:ea typeface="Raleway"/>
              <a:cs typeface="Raleway"/>
            </a:endParaRPr>
          </a:p>
        </p:txBody>
      </p:sp>
      <p:pic>
        <p:nvPicPr>
          <p:cNvPr id="178" name="Google Shape;178;g2ecf44786e8_0_259"/>
          <p:cNvPicPr preferRelativeResize="0"/>
          <p:nvPr/>
        </p:nvPicPr>
        <p:blipFill>
          <a:blip r:embed="rId3">
            <a:alphaModFix/>
          </a:blip>
          <a:stretch>
            <a:fillRect/>
          </a:stretch>
        </p:blipFill>
        <p:spPr>
          <a:xfrm>
            <a:off x="3421766" y="1703523"/>
            <a:ext cx="8386219" cy="4716222"/>
          </a:xfrm>
          <a:prstGeom prst="rect">
            <a:avLst/>
          </a:prstGeom>
          <a:noFill/>
          <a:ln>
            <a:noFill/>
          </a:ln>
        </p:spPr>
      </p:pic>
      <p:sp>
        <p:nvSpPr>
          <p:cNvPr id="179" name="Google Shape;179;g2ecf44786e8_0_259"/>
          <p:cNvSpPr txBox="1">
            <a:spLocks noGrp="1"/>
          </p:cNvSpPr>
          <p:nvPr>
            <p:ph type="title"/>
          </p:nvPr>
        </p:nvSpPr>
        <p:spPr>
          <a:xfrm>
            <a:off x="4676223" y="427464"/>
            <a:ext cx="5870400" cy="810954"/>
          </a:xfrm>
          <a:prstGeom prst="rect">
            <a:avLst/>
          </a:prstGeom>
          <a:noFill/>
          <a:ln>
            <a:noFill/>
          </a:ln>
        </p:spPr>
        <p:txBody>
          <a:bodyPr spcFirstLastPara="1" wrap="square" lIns="91425" tIns="45700" rIns="91425" bIns="45700" anchor="ctr" anchorCtr="0">
            <a:normAutofit/>
          </a:bodyPr>
          <a:lstStyle/>
          <a:p>
            <a:pPr algn="r"/>
            <a:r>
              <a:rPr lang="en-GB" sz="3400" dirty="0" err="1"/>
              <a:t>Orodja</a:t>
            </a:r>
            <a:r>
              <a:rPr lang="en-GB" sz="3400" dirty="0"/>
              <a:t> za </a:t>
            </a:r>
            <a:r>
              <a:rPr lang="en-GB" sz="3400" dirty="0" err="1"/>
              <a:t>samoocenjevanje</a:t>
            </a:r>
            <a:endParaRPr lang="en-GB" sz="3400" dirty="0"/>
          </a:p>
        </p:txBody>
      </p:sp>
      <p:pic>
        <p:nvPicPr>
          <p:cNvPr id="180" name="Google Shape;180;g2ecf44786e8_0_259"/>
          <p:cNvPicPr preferRelativeResize="0"/>
          <p:nvPr/>
        </p:nvPicPr>
        <p:blipFill rotWithShape="1">
          <a:blip r:embed="rId4">
            <a:alphaModFix/>
          </a:blip>
          <a:srcRect l="10144" r="7517"/>
          <a:stretch/>
        </p:blipFill>
        <p:spPr>
          <a:xfrm>
            <a:off x="960445" y="3579364"/>
            <a:ext cx="1428726" cy="1454698"/>
          </a:xfrm>
          <a:prstGeom prst="rect">
            <a:avLst/>
          </a:prstGeom>
          <a:noFill/>
          <a:ln>
            <a:noFill/>
          </a:ln>
        </p:spPr>
      </p:pic>
      <p:sp>
        <p:nvSpPr>
          <p:cNvPr id="181" name="Google Shape;181;g2ecf44786e8_0_259"/>
          <p:cNvSpPr txBox="1"/>
          <p:nvPr/>
        </p:nvSpPr>
        <p:spPr>
          <a:xfrm>
            <a:off x="642208" y="2932329"/>
            <a:ext cx="2065200" cy="846355"/>
          </a:xfrm>
          <a:prstGeom prst="rect">
            <a:avLst/>
          </a:prstGeom>
          <a:noFill/>
          <a:ln>
            <a:noFill/>
          </a:ln>
        </p:spPr>
        <p:txBody>
          <a:bodyPr spcFirstLastPara="1" wrap="square" lIns="91425" tIns="91425" rIns="91425" bIns="91425" anchor="t" anchorCtr="0">
            <a:spAutoFit/>
          </a:bodyPr>
          <a:lstStyle/>
          <a:p>
            <a:pPr lvl="0" algn="ctr">
              <a:lnSpc>
                <a:spcPct val="115000"/>
              </a:lnSpc>
              <a:spcBef>
                <a:spcPts val="1200"/>
              </a:spcBef>
              <a:spcAft>
                <a:spcPts val="1200"/>
              </a:spcAft>
            </a:pPr>
            <a:r>
              <a:rPr lang="en-GB" sz="2000" b="1" dirty="0" err="1">
                <a:latin typeface="Raleway"/>
                <a:ea typeface="Raleway"/>
                <a:cs typeface="Raleway"/>
                <a:sym typeface="Raleway"/>
              </a:rPr>
              <a:t>Izvedite</a:t>
            </a:r>
            <a:r>
              <a:rPr lang="en-GB" sz="2000" b="1" dirty="0">
                <a:latin typeface="Raleway"/>
                <a:ea typeface="Raleway"/>
                <a:cs typeface="Raleway"/>
                <a:sym typeface="Raleway"/>
              </a:rPr>
              <a:t> </a:t>
            </a:r>
            <a:r>
              <a:rPr lang="en-GB" sz="2000" b="1" dirty="0" err="1">
                <a:latin typeface="Raleway"/>
                <a:ea typeface="Raleway"/>
                <a:cs typeface="Raleway"/>
                <a:sym typeface="Raleway"/>
              </a:rPr>
              <a:t>več</a:t>
            </a:r>
            <a:r>
              <a:rPr lang="en-GB" sz="2000" b="1" dirty="0">
                <a:latin typeface="Raleway"/>
                <a:ea typeface="Raleway"/>
                <a:cs typeface="Raleway"/>
                <a:sym typeface="Raleway"/>
              </a:rPr>
              <a:t>!</a:t>
            </a:r>
            <a:endParaRPr sz="2000" dirty="0"/>
          </a:p>
        </p:txBody>
      </p:sp>
      <p:sp>
        <p:nvSpPr>
          <p:cNvPr id="2" name="TextBox 1">
            <a:extLst>
              <a:ext uri="{FF2B5EF4-FFF2-40B4-BE49-F238E27FC236}">
                <a16:creationId xmlns:a16="http://schemas.microsoft.com/office/drawing/2014/main" id="{1A33865D-CFFD-EE77-0948-7664AC4540AF}"/>
              </a:ext>
            </a:extLst>
          </p:cNvPr>
          <p:cNvSpPr txBox="1"/>
          <p:nvPr/>
        </p:nvSpPr>
        <p:spPr>
          <a:xfrm>
            <a:off x="8937197" y="6222288"/>
            <a:ext cx="21177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a:t>
            </a:r>
            <a:r>
              <a:rPr lang="en-GB" sz="1000" dirty="0" err="1">
                <a:solidFill>
                  <a:schemeClr val="accent1"/>
                </a:solidFill>
                <a:latin typeface="Raleway"/>
              </a:rPr>
              <a:t>Profil</a:t>
            </a:r>
            <a:r>
              <a:rPr lang="en-GB" sz="1000" dirty="0">
                <a:solidFill>
                  <a:schemeClr val="accent1"/>
                </a:solidFill>
                <a:latin typeface="Raleway"/>
              </a:rPr>
              <a:t> DISC</a:t>
            </a:r>
            <a:endParaRPr lang="en-US" sz="1000" dirty="0">
              <a:solidFill>
                <a:schemeClr val="accent1"/>
              </a:solidFill>
              <a:latin typeface="Raleway"/>
            </a:endParaRPr>
          </a:p>
        </p:txBody>
      </p:sp>
      <p:sp>
        <p:nvSpPr>
          <p:cNvPr id="6" name="TextBox 5">
            <a:extLst>
              <a:ext uri="{FF2B5EF4-FFF2-40B4-BE49-F238E27FC236}">
                <a16:creationId xmlns:a16="http://schemas.microsoft.com/office/drawing/2014/main" id="{2D26AF4E-701D-F540-5EB5-C314DF1E3A63}"/>
              </a:ext>
            </a:extLst>
          </p:cNvPr>
          <p:cNvSpPr txBox="1"/>
          <p:nvPr/>
        </p:nvSpPr>
        <p:spPr>
          <a:xfrm>
            <a:off x="298317" y="766969"/>
            <a:ext cx="2752982"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sl-SI" sz="1800" dirty="0" err="1">
                <a:latin typeface="Raleway"/>
              </a:rPr>
              <a:t>Skenirajte</a:t>
            </a:r>
            <a:r>
              <a:rPr lang="sl-SI" sz="1800" dirty="0">
                <a:latin typeface="Raleway"/>
              </a:rPr>
              <a:t> QR kodo in se seznanite z modelom in preberite o modelu osebnosti DISC. </a:t>
            </a:r>
            <a:endParaRPr lang="sl-SI" sz="1800" dirty="0"/>
          </a:p>
          <a:p>
            <a:pPr algn="ctr"/>
            <a:endParaRPr lang="sl-SI" sz="1800" b="1" dirty="0">
              <a:latin typeface="Raleway"/>
            </a:endParaRPr>
          </a:p>
          <a:p>
            <a:pPr algn="ctr"/>
            <a:r>
              <a:rPr lang="sl-SI" sz="1800" b="1" dirty="0">
                <a:latin typeface="Raleway"/>
              </a:rPr>
              <a:t>S katerim </a:t>
            </a:r>
            <a:r>
              <a:rPr lang="en-US" sz="1800" b="1" dirty="0" err="1">
                <a:latin typeface="Raleway"/>
              </a:rPr>
              <a:t>profilom</a:t>
            </a:r>
            <a:r>
              <a:rPr lang="en-US" sz="1800" b="1" dirty="0">
                <a:latin typeface="Raleway"/>
              </a:rPr>
              <a:t> </a:t>
            </a:r>
            <a:r>
              <a:rPr lang="sl-SI" sz="1800" b="1" dirty="0">
                <a:latin typeface="Raleway"/>
              </a:rPr>
              <a:t>se identificirate in zakaj?</a:t>
            </a:r>
            <a:r>
              <a:rPr lang="sl-SI" sz="1800" dirty="0">
                <a:latin typeface="Raleway"/>
              </a:rPr>
              <a:t> </a:t>
            </a:r>
            <a:endParaRPr lang="sl-SI" sz="1800" dirty="0"/>
          </a:p>
        </p:txBody>
      </p:sp>
      <p:sp>
        <p:nvSpPr>
          <p:cNvPr id="3" name="TextBox 2">
            <a:extLst>
              <a:ext uri="{FF2B5EF4-FFF2-40B4-BE49-F238E27FC236}">
                <a16:creationId xmlns:a16="http://schemas.microsoft.com/office/drawing/2014/main" id="{78989382-69E2-2E90-DEA6-23CE7255810B}"/>
              </a:ext>
            </a:extLst>
          </p:cNvPr>
          <p:cNvSpPr txBox="1"/>
          <p:nvPr/>
        </p:nvSpPr>
        <p:spPr>
          <a:xfrm>
            <a:off x="0" y="5000588"/>
            <a:ext cx="37764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accent1"/>
                </a:solidFill>
                <a:latin typeface="Raleway" pitchFamily="2" charset="0"/>
              </a:rPr>
              <a:t>https://www.discprofile.com/disc-styles</a:t>
            </a:r>
            <a:endParaRPr lang="en-US" dirty="0">
              <a:solidFill>
                <a:schemeClr val="accent1"/>
              </a:solidFill>
              <a:highlight>
                <a:srgbClr val="FFFFFF"/>
              </a:highlight>
              <a:latin typeface="Raleway" pitchFamily="2"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ecf44786e8_0_37"/>
          <p:cNvSpPr txBox="1">
            <a:spLocks noGrp="1"/>
          </p:cNvSpPr>
          <p:nvPr>
            <p:ph type="title"/>
          </p:nvPr>
        </p:nvSpPr>
        <p:spPr>
          <a:xfrm>
            <a:off x="668125" y="293464"/>
            <a:ext cx="9473100" cy="1608000"/>
          </a:xfrm>
          <a:prstGeom prst="rect">
            <a:avLst/>
          </a:prstGeom>
          <a:noFill/>
          <a:ln>
            <a:noFill/>
          </a:ln>
        </p:spPr>
        <p:txBody>
          <a:bodyPr spcFirstLastPara="1" wrap="square" lIns="91425" tIns="45700" rIns="91425" bIns="45700" anchor="ctr" anchorCtr="0">
            <a:normAutofit/>
          </a:bodyPr>
          <a:lstStyle/>
          <a:p>
            <a:pPr lvl="0">
              <a:lnSpc>
                <a:spcPct val="115000"/>
              </a:lnSpc>
              <a:spcBef>
                <a:spcPts val="1200"/>
              </a:spcBef>
              <a:spcAft>
                <a:spcPts val="1200"/>
              </a:spcAft>
            </a:pPr>
            <a:r>
              <a:rPr lang="en-GB" sz="3400" b="1" dirty="0" err="1"/>
              <a:t>Gradnja</a:t>
            </a:r>
            <a:r>
              <a:rPr lang="en-GB" sz="3400" b="1" dirty="0"/>
              <a:t> in </a:t>
            </a:r>
            <a:r>
              <a:rPr lang="en-GB" sz="3400" b="1" dirty="0" err="1"/>
              <a:t>ohranjanje</a:t>
            </a:r>
            <a:r>
              <a:rPr lang="en-GB" sz="3400" b="1" dirty="0"/>
              <a:t> </a:t>
            </a:r>
            <a:r>
              <a:rPr lang="en-GB" sz="3400" b="1" dirty="0" err="1"/>
              <a:t>samozavesti</a:t>
            </a:r>
            <a:r>
              <a:rPr lang="en-GB" sz="3400" b="1" dirty="0"/>
              <a:t> </a:t>
            </a:r>
            <a:r>
              <a:rPr lang="en-GB" sz="3400" b="1" dirty="0" err="1"/>
              <a:t>kot</a:t>
            </a:r>
            <a:r>
              <a:rPr lang="en-GB" sz="3400" b="1" dirty="0"/>
              <a:t> </a:t>
            </a:r>
            <a:r>
              <a:rPr lang="en-GB" sz="3400" b="1" dirty="0" err="1"/>
              <a:t>vodja</a:t>
            </a:r>
            <a:endParaRPr lang="en-US" sz="3400" b="1" dirty="0"/>
          </a:p>
        </p:txBody>
      </p:sp>
      <p:sp>
        <p:nvSpPr>
          <p:cNvPr id="197" name="Google Shape;197;g2ecf44786e8_0_37"/>
          <p:cNvSpPr txBox="1"/>
          <p:nvPr/>
        </p:nvSpPr>
        <p:spPr>
          <a:xfrm>
            <a:off x="668125" y="2028632"/>
            <a:ext cx="10698600" cy="2800736"/>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US" sz="2000" b="1" dirty="0" err="1">
                <a:highlight>
                  <a:schemeClr val="lt1"/>
                </a:highlight>
                <a:latin typeface="Raleway" pitchFamily="2" charset="0"/>
                <a:ea typeface="Raleway"/>
                <a:cs typeface="Raleway"/>
                <a:sym typeface="Raleway"/>
              </a:rPr>
              <a:t>Čuječnost</a:t>
            </a:r>
            <a:r>
              <a:rPr lang="sl-SI" sz="2000" b="1" dirty="0">
                <a:highlight>
                  <a:schemeClr val="lt1"/>
                </a:highlight>
                <a:latin typeface="Raleway" pitchFamily="2" charset="0"/>
                <a:ea typeface="Raleway"/>
                <a:cs typeface="Raleway"/>
                <a:sym typeface="Raleway"/>
              </a:rPr>
              <a:t> in sprostitev</a:t>
            </a:r>
            <a:endParaRPr lang="sl-SI" sz="2000" dirty="0">
              <a:latin typeface="Raleway" pitchFamily="2" charset="0"/>
              <a:ea typeface="Raleway"/>
              <a:cs typeface="Raleway"/>
              <a:sym typeface="Raleway"/>
            </a:endParaRPr>
          </a:p>
          <a:p>
            <a:pPr marL="685800" indent="-342900">
              <a:spcBef>
                <a:spcPts val="600"/>
              </a:spcBef>
              <a:spcAft>
                <a:spcPts val="600"/>
              </a:spcAft>
              <a:buFont typeface="Arial" panose="020B0604020202020204" pitchFamily="34" charset="0"/>
              <a:buChar char="•"/>
            </a:pPr>
            <a:r>
              <a:rPr lang="sl-SI" sz="2000" b="1" dirty="0">
                <a:latin typeface="Raleway" pitchFamily="2" charset="0"/>
                <a:ea typeface="Raleway"/>
                <a:cs typeface="Raleway"/>
                <a:sym typeface="Raleway"/>
              </a:rPr>
              <a:t>Praksa:</a:t>
            </a:r>
            <a:r>
              <a:rPr lang="sl-SI" sz="2000" dirty="0">
                <a:latin typeface="Raleway" pitchFamily="2" charset="0"/>
                <a:ea typeface="Raleway"/>
                <a:cs typeface="Raleway"/>
                <a:sym typeface="Raleway"/>
              </a:rPr>
              <a:t> Dnevna meditacija, vaje globokega dihanja, progresivna sprostitev mišic.</a:t>
            </a:r>
            <a:endParaRPr lang="sl-SI" sz="2000" b="1" dirty="0">
              <a:highlight>
                <a:srgbClr val="F3B75B"/>
              </a:highlight>
              <a:latin typeface="Raleway" pitchFamily="2" charset="0"/>
              <a:ea typeface="Raleway"/>
              <a:cs typeface="Raleway"/>
            </a:endParaRPr>
          </a:p>
          <a:p>
            <a:pPr marL="685800" indent="-342900">
              <a:spcBef>
                <a:spcPts val="600"/>
              </a:spcBef>
              <a:spcAft>
                <a:spcPts val="600"/>
              </a:spcAft>
              <a:buFont typeface="Arial" panose="020B0604020202020204" pitchFamily="34" charset="0"/>
              <a:buChar char="•"/>
            </a:pPr>
            <a:r>
              <a:rPr lang="sl-SI" sz="2000" b="1" dirty="0">
                <a:latin typeface="Raleway" pitchFamily="2" charset="0"/>
                <a:ea typeface="Raleway"/>
                <a:cs typeface="Raleway"/>
                <a:sym typeface="Raleway"/>
              </a:rPr>
              <a:t>Koristi:</a:t>
            </a:r>
            <a:r>
              <a:rPr lang="sl-SI" sz="2000" dirty="0">
                <a:latin typeface="Raleway" pitchFamily="2" charset="0"/>
                <a:ea typeface="Raleway"/>
                <a:cs typeface="Raleway"/>
                <a:sym typeface="Raleway"/>
              </a:rPr>
              <a:t> Zmanjšanje stresa, povečanje osredotočenosti, izboljšanje čustvene regulacije.</a:t>
            </a:r>
            <a:endParaRPr lang="sl-SI" sz="2000" b="1" dirty="0">
              <a:highlight>
                <a:srgbClr val="F3B75B"/>
              </a:highlight>
              <a:latin typeface="Raleway" pitchFamily="2" charset="0"/>
              <a:ea typeface="Raleway"/>
              <a:cs typeface="Raleway"/>
            </a:endParaRPr>
          </a:p>
          <a:p>
            <a:pPr lvl="0">
              <a:spcBef>
                <a:spcPts val="600"/>
              </a:spcBef>
              <a:spcAft>
                <a:spcPts val="600"/>
              </a:spcAft>
            </a:pPr>
            <a:r>
              <a:rPr lang="sl-SI" sz="2000" b="1" dirty="0">
                <a:highlight>
                  <a:schemeClr val="lt1"/>
                </a:highlight>
                <a:latin typeface="Raleway" pitchFamily="2" charset="0"/>
                <a:ea typeface="Raleway"/>
                <a:cs typeface="Raleway"/>
                <a:sym typeface="Raleway"/>
              </a:rPr>
              <a:t>Vizualizacija:</a:t>
            </a:r>
            <a:r>
              <a:rPr lang="sl-SI" sz="2000" dirty="0">
                <a:latin typeface="Raleway" pitchFamily="2" charset="0"/>
                <a:ea typeface="Raleway"/>
                <a:cs typeface="Raleway"/>
                <a:sym typeface="Raleway"/>
              </a:rPr>
              <a:t> Predstavljanje uspešnih scenarijev vodenja in pozitivnih rezultatov.</a:t>
            </a:r>
            <a:endParaRPr lang="sl-SI" sz="2000" dirty="0">
              <a:latin typeface="Raleway" pitchFamily="2" charset="0"/>
              <a:ea typeface="Raleway"/>
              <a:cs typeface="Raleway"/>
            </a:endParaRPr>
          </a:p>
          <a:p>
            <a:pPr lvl="0">
              <a:spcBef>
                <a:spcPts val="600"/>
              </a:spcBef>
              <a:spcAft>
                <a:spcPts val="600"/>
              </a:spcAft>
            </a:pPr>
            <a:r>
              <a:rPr lang="en-US" sz="2000" b="1" dirty="0" err="1">
                <a:highlight>
                  <a:schemeClr val="lt1"/>
                </a:highlight>
                <a:latin typeface="Raleway" pitchFamily="2" charset="0"/>
                <a:ea typeface="Raleway"/>
                <a:cs typeface="Raleway"/>
                <a:sym typeface="Raleway"/>
              </a:rPr>
              <a:t>Afirmacije</a:t>
            </a:r>
            <a:r>
              <a:rPr lang="sl-SI" sz="2000" b="1" dirty="0">
                <a:highlight>
                  <a:schemeClr val="lt1"/>
                </a:highlight>
                <a:latin typeface="Raleway" pitchFamily="2" charset="0"/>
                <a:ea typeface="Raleway"/>
                <a:cs typeface="Raleway"/>
                <a:sym typeface="Raleway"/>
              </a:rPr>
              <a:t>:</a:t>
            </a:r>
            <a:r>
              <a:rPr lang="sl-SI" sz="2000" dirty="0">
                <a:latin typeface="Raleway" pitchFamily="2" charset="0"/>
                <a:ea typeface="Raleway"/>
                <a:cs typeface="Raleway"/>
                <a:sym typeface="Raleway"/>
              </a:rPr>
              <a:t> Ponavljanje pozitivnih izjav za izgradnjo samozavesti in samozavesti.</a:t>
            </a:r>
            <a:endParaRPr lang="sl-SI" sz="2000" dirty="0">
              <a:latin typeface="Raleway" pitchFamily="2" charset="0"/>
              <a:ea typeface="Raleway"/>
              <a:cs typeface="Raleway"/>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ecf44786e8_0_289"/>
          <p:cNvSpPr txBox="1">
            <a:spLocks noGrp="1"/>
          </p:cNvSpPr>
          <p:nvPr>
            <p:ph type="title"/>
          </p:nvPr>
        </p:nvSpPr>
        <p:spPr>
          <a:xfrm>
            <a:off x="668125" y="467200"/>
            <a:ext cx="9929771" cy="1608000"/>
          </a:xfrm>
          <a:prstGeom prst="rect">
            <a:avLst/>
          </a:prstGeom>
          <a:noFill/>
          <a:ln>
            <a:noFill/>
          </a:ln>
        </p:spPr>
        <p:txBody>
          <a:bodyPr spcFirstLastPara="1" wrap="square" lIns="91425" tIns="45700" rIns="91425" bIns="45700" anchor="ctr" anchorCtr="0">
            <a:normAutofit/>
          </a:bodyPr>
          <a:lstStyle/>
          <a:p>
            <a:pPr>
              <a:lnSpc>
                <a:spcPct val="114999"/>
              </a:lnSpc>
              <a:spcBef>
                <a:spcPts val="1200"/>
              </a:spcBef>
              <a:spcAft>
                <a:spcPts val="1200"/>
              </a:spcAft>
            </a:pPr>
            <a:r>
              <a:rPr lang="en-GB" sz="3400" b="1" dirty="0" err="1"/>
              <a:t>Gradnja</a:t>
            </a:r>
            <a:r>
              <a:rPr lang="en-GB" sz="3400" b="1" dirty="0"/>
              <a:t> in </a:t>
            </a:r>
            <a:r>
              <a:rPr lang="en-GB" sz="3400" b="1" dirty="0" err="1"/>
              <a:t>ohranjanje</a:t>
            </a:r>
            <a:r>
              <a:rPr lang="en-GB" sz="3400" b="1" dirty="0"/>
              <a:t> </a:t>
            </a:r>
            <a:r>
              <a:rPr lang="en-GB" sz="3400" b="1" dirty="0" err="1"/>
              <a:t>samozavesti</a:t>
            </a:r>
            <a:r>
              <a:rPr lang="en-GB" sz="3400" b="1" dirty="0"/>
              <a:t> </a:t>
            </a:r>
            <a:r>
              <a:rPr lang="en-GB" sz="3400" b="1" dirty="0" err="1"/>
              <a:t>kot</a:t>
            </a:r>
            <a:r>
              <a:rPr lang="en-GB" sz="3400" b="1" dirty="0"/>
              <a:t> </a:t>
            </a:r>
            <a:r>
              <a:rPr lang="en-GB" sz="3400" b="1" dirty="0" err="1"/>
              <a:t>vodja</a:t>
            </a:r>
            <a:endParaRPr lang="en-US" sz="3400" b="1" dirty="0"/>
          </a:p>
        </p:txBody>
      </p:sp>
      <p:sp>
        <p:nvSpPr>
          <p:cNvPr id="203" name="Google Shape;203;g2ecf44786e8_0_289"/>
          <p:cNvSpPr txBox="1"/>
          <p:nvPr/>
        </p:nvSpPr>
        <p:spPr>
          <a:xfrm>
            <a:off x="603637" y="1951687"/>
            <a:ext cx="10664400" cy="295462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sl-SI" sz="2000" b="1" dirty="0">
                <a:highlight>
                  <a:schemeClr val="lt1"/>
                </a:highlight>
                <a:latin typeface="Raleway"/>
                <a:ea typeface="Raleway"/>
                <a:cs typeface="Raleway"/>
                <a:sym typeface="Raleway"/>
              </a:rPr>
              <a:t>Nenehno učenje in razvoj</a:t>
            </a:r>
            <a:endParaRPr lang="sl-SI" sz="2000" b="1" dirty="0">
              <a:highlight>
                <a:srgbClr val="F3B75B"/>
              </a:highlight>
              <a:latin typeface="Raleway"/>
              <a:ea typeface="Raleway"/>
              <a:cs typeface="Raleway"/>
            </a:endParaRPr>
          </a:p>
          <a:p>
            <a:pPr marL="444500">
              <a:spcBef>
                <a:spcPts val="600"/>
              </a:spcBef>
              <a:spcAft>
                <a:spcPts val="600"/>
              </a:spcAft>
              <a:buSzPts val="2000"/>
              <a:buChar char="•"/>
            </a:pPr>
            <a:r>
              <a:rPr lang="sl-SI" sz="2000">
                <a:latin typeface="Raleway"/>
                <a:ea typeface="Raleway"/>
                <a:cs typeface="Raleway"/>
                <a:sym typeface="Raleway"/>
              </a:rPr>
              <a:t> Sodelovanje na vodstvenih delavnicah, seminarjih, spletnih seminarjih;</a:t>
            </a:r>
          </a:p>
          <a:p>
            <a:pPr marL="444500">
              <a:spcBef>
                <a:spcPts val="600"/>
              </a:spcBef>
              <a:spcAft>
                <a:spcPts val="600"/>
              </a:spcAft>
              <a:buSzPts val="2000"/>
              <a:buChar char="•"/>
            </a:pPr>
            <a:r>
              <a:rPr lang="sl-SI" sz="2000" dirty="0">
                <a:latin typeface="Raleway"/>
                <a:ea typeface="Raleway"/>
                <a:cs typeface="Raleway"/>
                <a:sym typeface="Raleway"/>
              </a:rPr>
              <a:t> Pr</a:t>
            </a:r>
            <a:r>
              <a:rPr lang="en-US" sz="2000" dirty="0">
                <a:latin typeface="Raleway"/>
                <a:ea typeface="Raleway"/>
                <a:cs typeface="Raleway"/>
                <a:sym typeface="Raleway"/>
              </a:rPr>
              <a:t>o</a:t>
            </a:r>
            <a:r>
              <a:rPr lang="sl-SI" sz="2000" dirty="0" err="1">
                <a:latin typeface="Raleway"/>
                <a:ea typeface="Raleway"/>
                <a:cs typeface="Raleway"/>
                <a:sym typeface="Raleway"/>
              </a:rPr>
              <a:t>učevanje</a:t>
            </a:r>
            <a:r>
              <a:rPr lang="sl-SI" sz="2000" dirty="0">
                <a:latin typeface="Raleway"/>
                <a:ea typeface="Raleway"/>
                <a:cs typeface="Raleway"/>
                <a:sym typeface="Raleway"/>
              </a:rPr>
              <a:t> knjig in člankov o vodenju, spremljanje trendov v </a:t>
            </a:r>
            <a:r>
              <a:rPr lang="en-US" sz="2000" dirty="0" err="1">
                <a:latin typeface="Raleway"/>
                <a:ea typeface="Raleway"/>
                <a:cs typeface="Raleway"/>
                <a:sym typeface="Raleway"/>
              </a:rPr>
              <a:t>panogi</a:t>
            </a:r>
            <a:r>
              <a:rPr lang="sl-SI" sz="2000" dirty="0">
                <a:latin typeface="Raleway"/>
                <a:ea typeface="Raleway"/>
                <a:cs typeface="Raleway"/>
                <a:sym typeface="Raleway"/>
              </a:rPr>
              <a:t>.</a:t>
            </a:r>
            <a:endParaRPr lang="sl-SI"/>
          </a:p>
          <a:p>
            <a:pPr lvl="0">
              <a:spcBef>
                <a:spcPts val="600"/>
              </a:spcBef>
              <a:spcAft>
                <a:spcPts val="600"/>
              </a:spcAft>
            </a:pPr>
            <a:r>
              <a:rPr lang="sl-SI" sz="2000" b="1" dirty="0">
                <a:highlight>
                  <a:schemeClr val="lt1"/>
                </a:highlight>
                <a:latin typeface="Raleway"/>
                <a:ea typeface="Raleway"/>
                <a:cs typeface="Raleway"/>
                <a:sym typeface="Raleway"/>
              </a:rPr>
              <a:t>Iskanje mentorstva </a:t>
            </a:r>
            <a:r>
              <a:rPr lang="sl-SI" sz="2000" dirty="0">
                <a:latin typeface="Raleway"/>
                <a:ea typeface="Raleway"/>
                <a:cs typeface="Raleway"/>
                <a:sym typeface="Raleway"/>
              </a:rPr>
              <a:t>(če je mogoče)</a:t>
            </a:r>
            <a:endParaRPr lang="sl-SI" sz="2000" dirty="0">
              <a:latin typeface="Raleway"/>
              <a:ea typeface="Raleway"/>
              <a:cs typeface="Raleway"/>
            </a:endParaRPr>
          </a:p>
          <a:p>
            <a:pPr marL="444500">
              <a:spcBef>
                <a:spcPts val="600"/>
              </a:spcBef>
              <a:spcAft>
                <a:spcPts val="600"/>
              </a:spcAft>
              <a:buSzPts val="2000"/>
              <a:buChar char="•"/>
            </a:pPr>
            <a:r>
              <a:rPr lang="sl-SI" sz="2000" dirty="0">
                <a:latin typeface="Raleway"/>
                <a:ea typeface="Raleway"/>
                <a:cs typeface="Raleway"/>
                <a:sym typeface="Raleway"/>
              </a:rPr>
              <a:t> Prepoznavanje mentorja z ustreznimi izkušnjami in vpogledom;</a:t>
            </a:r>
            <a:endParaRPr lang="sl-SI" sz="2000" dirty="0">
              <a:latin typeface="Raleway"/>
              <a:ea typeface="Raleway"/>
              <a:cs typeface="Raleway"/>
            </a:endParaRPr>
          </a:p>
          <a:p>
            <a:pPr marL="444500">
              <a:spcBef>
                <a:spcPts val="600"/>
              </a:spcBef>
              <a:spcAft>
                <a:spcPts val="600"/>
              </a:spcAft>
              <a:buSzPts val="2000"/>
              <a:buChar char="•"/>
            </a:pPr>
            <a:r>
              <a:rPr lang="sl-SI" sz="2000" dirty="0">
                <a:latin typeface="Raleway"/>
                <a:ea typeface="Raleway"/>
                <a:cs typeface="Raleway"/>
                <a:sym typeface="Raleway"/>
              </a:rPr>
              <a:t> Načrtovanje doslednih srečanj za nasvete in podporo.</a:t>
            </a:r>
            <a:endParaRPr lang="sl-SI" sz="2000" dirty="0">
              <a:latin typeface="Raleway"/>
              <a:ea typeface="Raleway"/>
              <a:cs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a:xfrm>
            <a:off x="751390" y="394062"/>
            <a:ext cx="10515600" cy="1325563"/>
          </a:xfrm>
        </p:spPr>
        <p:txBody>
          <a:bodyPr>
            <a:normAutofit/>
          </a:bodyPr>
          <a:lstStyle/>
          <a:p>
            <a:r>
              <a:rPr lang="en-US" sz="3400" b="1" dirty="0" err="1"/>
              <a:t>Cilji</a:t>
            </a:r>
            <a:r>
              <a:rPr lang="en-US" sz="3400" b="1" dirty="0"/>
              <a:t> </a:t>
            </a:r>
            <a:r>
              <a:rPr lang="en-US" sz="3400" b="1" dirty="0" err="1"/>
              <a:t>enote</a:t>
            </a:r>
            <a:endParaRPr lang="it-IT" sz="3400" b="1"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751762" y="1585702"/>
            <a:ext cx="10691279" cy="4615397"/>
          </a:xfrm>
        </p:spPr>
        <p:txBody>
          <a:bodyPr vert="horz" lIns="91440" tIns="45720" rIns="91440" bIns="45720" rtlCol="0" anchor="t">
            <a:normAutofit/>
          </a:bodyPr>
          <a:lstStyle/>
          <a:p>
            <a:pPr marL="457200" indent="-457200">
              <a:lnSpc>
                <a:spcPct val="100000"/>
              </a:lnSpc>
              <a:spcBef>
                <a:spcPts val="600"/>
              </a:spcBef>
              <a:spcAft>
                <a:spcPts val="600"/>
              </a:spcAft>
              <a:buFont typeface="+mj-lt"/>
              <a:buAutoNum type="arabicPeriod"/>
            </a:pPr>
            <a:r>
              <a:rPr lang="sl-SI" sz="2000" dirty="0"/>
              <a:t>Splošni cilj: </a:t>
            </a:r>
            <a:r>
              <a:rPr lang="sl-SI" sz="2000" b="0" dirty="0">
                <a:solidFill>
                  <a:schemeClr val="accent1"/>
                </a:solidFill>
                <a:ea typeface="+mn-lt"/>
                <a:cs typeface="+mn-lt"/>
              </a:rPr>
              <a:t>Ta enota vam bo pomagala raziskati različne stile vodenja. Seznanili se boste z nekaterimi načini za izgradnjo zaupanja v svoje vodstvene sposobnosti. Ponuja strategije za razvoj osebne blagovne znamke, s posebnim poudarkom na krepitvi vloge podjetnic. Poleg tega se boste seznanili z nekaterimi načini za ustvarjanje podpornega in sodelovalnega delovnega okolja.</a:t>
            </a:r>
          </a:p>
          <a:p>
            <a:pPr marL="457200" indent="-457200">
              <a:lnSpc>
                <a:spcPct val="100000"/>
              </a:lnSpc>
              <a:spcBef>
                <a:spcPts val="600"/>
              </a:spcBef>
              <a:spcAft>
                <a:spcPts val="600"/>
              </a:spcAft>
              <a:buFont typeface="+mj-lt"/>
              <a:buAutoNum type="arabicPeriod"/>
            </a:pPr>
            <a:r>
              <a:rPr lang="sl-SI" sz="2000" dirty="0"/>
              <a:t>Trajanje enote: </a:t>
            </a:r>
            <a:r>
              <a:rPr lang="sl-SI" sz="2000" b="0" dirty="0">
                <a:solidFill>
                  <a:schemeClr val="accent1"/>
                </a:solidFill>
              </a:rPr>
              <a:t>1 teden</a:t>
            </a:r>
          </a:p>
          <a:p>
            <a:pPr marL="457200" indent="-457200">
              <a:lnSpc>
                <a:spcPct val="100000"/>
              </a:lnSpc>
              <a:spcBef>
                <a:spcPts val="600"/>
              </a:spcBef>
              <a:spcAft>
                <a:spcPts val="600"/>
              </a:spcAft>
              <a:buFont typeface="+mj-lt"/>
              <a:buAutoNum type="arabicPeriod"/>
            </a:pPr>
            <a:r>
              <a:rPr lang="sl-SI" sz="2000" dirty="0"/>
              <a:t>Predviden obseg dela: </a:t>
            </a:r>
            <a:r>
              <a:rPr lang="sl-SI" sz="2000" b="0" dirty="0">
                <a:solidFill>
                  <a:schemeClr val="accent1"/>
                </a:solidFill>
              </a:rPr>
              <a:t>7 ur</a:t>
            </a:r>
          </a:p>
          <a:p>
            <a:pPr marL="457200" indent="-457200">
              <a:lnSpc>
                <a:spcPct val="100000"/>
              </a:lnSpc>
              <a:spcBef>
                <a:spcPts val="600"/>
              </a:spcBef>
              <a:spcAft>
                <a:spcPts val="600"/>
              </a:spcAft>
              <a:buFont typeface="+mj-lt"/>
              <a:buAutoNum type="arabicPeriod"/>
            </a:pPr>
            <a:r>
              <a:rPr lang="sl-SI" sz="2000" dirty="0"/>
              <a:t>Metoda preverjanja in ocenjevanja: </a:t>
            </a:r>
            <a:r>
              <a:rPr lang="sl-SI" sz="2000" b="0" dirty="0">
                <a:solidFill>
                  <a:schemeClr val="accent1"/>
                </a:solidFill>
              </a:rPr>
              <a:t>Preverjanje in ocenjevanje vključuje test za </a:t>
            </a:r>
            <a:r>
              <a:rPr lang="sl-SI" sz="2000" b="0" dirty="0" err="1">
                <a:solidFill>
                  <a:schemeClr val="accent1"/>
                </a:solidFill>
              </a:rPr>
              <a:t>samopreverjanje</a:t>
            </a:r>
            <a:r>
              <a:rPr lang="sl-SI" sz="2000" b="0" dirty="0">
                <a:solidFill>
                  <a:schemeClr val="accent1"/>
                </a:solidFill>
              </a:rPr>
              <a:t>, s katerim boste preverili svoje razumevanje vsebin. Poleg tega enota vsebuje interaktivne vaje, namenjene treningu in krepitvi kompetenc, ki jih obravnava učna enota.</a:t>
            </a: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ecf44786e8_0_294"/>
          <p:cNvSpPr txBox="1"/>
          <p:nvPr/>
        </p:nvSpPr>
        <p:spPr>
          <a:xfrm>
            <a:off x="838200" y="888300"/>
            <a:ext cx="10515600"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n-GB" sz="3400" b="1" dirty="0">
                <a:solidFill>
                  <a:srgbClr val="0E9094"/>
                </a:solidFill>
                <a:latin typeface="Raleway"/>
                <a:ea typeface="Raleway"/>
                <a:cs typeface="Raleway"/>
                <a:sym typeface="Raleway"/>
              </a:rPr>
              <a:t>2. </a:t>
            </a:r>
            <a:r>
              <a:rPr lang="en-GB" sz="3400" b="1" dirty="0" err="1">
                <a:solidFill>
                  <a:srgbClr val="0E9094"/>
                </a:solidFill>
                <a:latin typeface="Raleway"/>
                <a:ea typeface="Raleway"/>
                <a:cs typeface="Raleway"/>
                <a:sym typeface="Raleway"/>
              </a:rPr>
              <a:t>Ustvarjanje</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osebne</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blagovne</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znamke</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kot</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podjetnica</a:t>
            </a:r>
            <a:endParaRPr lang="it-IT" sz="3400" b="1" dirty="0">
              <a:solidFill>
                <a:srgbClr val="0E9094"/>
              </a:solidFill>
              <a:latin typeface="Raleway"/>
              <a:ea typeface="Raleway"/>
              <a:cs typeface="Raleway"/>
            </a:endParaRPr>
          </a:p>
        </p:txBody>
      </p:sp>
      <p:pic>
        <p:nvPicPr>
          <p:cNvPr id="209" name="Google Shape;209;g2ecf44786e8_0_294"/>
          <p:cNvPicPr preferRelativeResize="0"/>
          <p:nvPr/>
        </p:nvPicPr>
        <p:blipFill>
          <a:blip r:embed="rId3">
            <a:alphaModFix/>
          </a:blip>
          <a:stretch>
            <a:fillRect/>
          </a:stretch>
        </p:blipFill>
        <p:spPr>
          <a:xfrm>
            <a:off x="3306538" y="2180750"/>
            <a:ext cx="5578926" cy="4677250"/>
          </a:xfrm>
          <a:prstGeom prst="rect">
            <a:avLst/>
          </a:prstGeom>
          <a:noFill/>
          <a:ln>
            <a:noFill/>
          </a:ln>
        </p:spPr>
      </p:pic>
      <p:sp>
        <p:nvSpPr>
          <p:cNvPr id="3" name="TextBox 2">
            <a:extLst>
              <a:ext uri="{FF2B5EF4-FFF2-40B4-BE49-F238E27FC236}">
                <a16:creationId xmlns:a16="http://schemas.microsoft.com/office/drawing/2014/main" id="{691D11AB-8A79-9302-AFF6-871F124FB785}"/>
              </a:ext>
            </a:extLst>
          </p:cNvPr>
          <p:cNvSpPr txBox="1"/>
          <p:nvPr/>
        </p:nvSpPr>
        <p:spPr>
          <a:xfrm>
            <a:off x="1741578" y="6106091"/>
            <a:ext cx="18033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latin typeface="Raleway"/>
              </a:rPr>
              <a:t>Vir slike</a:t>
            </a:r>
            <a:r>
              <a:rPr lang="en-GB" sz="1000" dirty="0">
                <a:solidFill>
                  <a:schemeClr val="accent1"/>
                </a:solidFill>
                <a:latin typeface="Raleway"/>
              </a:rPr>
              <a:t>: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ecf44786e8_0_49"/>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pl-PL" sz="3400" b="1" dirty="0"/>
              <a:t>Kaj je osebna blagovna znamka</a:t>
            </a:r>
            <a:r>
              <a:rPr lang="en-GB" sz="3400" b="1" dirty="0"/>
              <a:t>?</a:t>
            </a:r>
            <a:endParaRPr lang="en-US" sz="3400" b="1" dirty="0"/>
          </a:p>
        </p:txBody>
      </p:sp>
      <p:sp>
        <p:nvSpPr>
          <p:cNvPr id="215" name="Google Shape;215;g2ecf44786e8_0_49"/>
          <p:cNvSpPr txBox="1"/>
          <p:nvPr/>
        </p:nvSpPr>
        <p:spPr>
          <a:xfrm>
            <a:off x="874200" y="1846875"/>
            <a:ext cx="10328700" cy="2492960"/>
          </a:xfrm>
          <a:prstGeom prst="rect">
            <a:avLst/>
          </a:prstGeom>
          <a:noFill/>
          <a:ln>
            <a:noFill/>
          </a:ln>
        </p:spPr>
        <p:txBody>
          <a:bodyPr spcFirstLastPara="1" wrap="square" lIns="91425" tIns="91425" rIns="91425" bIns="91425" anchor="t" anchorCtr="0">
            <a:spAutoFit/>
          </a:bodyPr>
          <a:lstStyle/>
          <a:p>
            <a:pPr lvl="0" algn="just">
              <a:spcBef>
                <a:spcPts val="600"/>
              </a:spcBef>
              <a:spcAft>
                <a:spcPts val="600"/>
              </a:spcAft>
            </a:pPr>
            <a:r>
              <a:rPr lang="sl-SI" sz="2000" b="1" dirty="0">
                <a:highlight>
                  <a:schemeClr val="lt1"/>
                </a:highlight>
                <a:latin typeface="Raleway"/>
                <a:ea typeface="Raleway"/>
                <a:cs typeface="Raleway"/>
                <a:sym typeface="Raleway"/>
              </a:rPr>
              <a:t>Osebna blagovna znamka</a:t>
            </a:r>
            <a:r>
              <a:rPr lang="sl-SI" sz="2000" dirty="0">
                <a:solidFill>
                  <a:schemeClr val="accent1"/>
                </a:solidFill>
                <a:latin typeface="Raleway"/>
                <a:ea typeface="Raleway"/>
                <a:cs typeface="Raleway"/>
                <a:sym typeface="Raleway"/>
              </a:rPr>
              <a:t> je proces opredeljevanja in promocije tega, za kar se zavzemate kot posameznica. Vaša osebna blagovna znamka je vrhunec izkušenj, sposobnosti in vrednot, s katerimi se razlikujete od drugih</a:t>
            </a:r>
            <a:r>
              <a:rPr lang="sl-SI" sz="2000" dirty="0">
                <a:latin typeface="Raleway"/>
                <a:ea typeface="Raleway"/>
                <a:cs typeface="Raleway"/>
                <a:sym typeface="Raleway"/>
              </a:rPr>
              <a:t>.</a:t>
            </a:r>
            <a:endParaRPr lang="sl-SI" sz="2000" dirty="0">
              <a:solidFill>
                <a:srgbClr val="1D1D1B"/>
              </a:solidFill>
              <a:latin typeface="Raleway"/>
              <a:ea typeface="Raleway"/>
              <a:cs typeface="Raleway"/>
            </a:endParaRPr>
          </a:p>
          <a:p>
            <a:pPr algn="just">
              <a:spcBef>
                <a:spcPts val="600"/>
              </a:spcBef>
              <a:spcAft>
                <a:spcPts val="600"/>
              </a:spcAft>
            </a:pPr>
            <a:endParaRPr lang="en-GB" sz="2000" dirty="0">
              <a:latin typeface="Raleway"/>
            </a:endParaRPr>
          </a:p>
          <a:p>
            <a:pPr algn="just">
              <a:spcBef>
                <a:spcPts val="600"/>
              </a:spcBef>
              <a:spcAft>
                <a:spcPts val="600"/>
              </a:spcAft>
            </a:pPr>
            <a:r>
              <a:rPr lang="pl-PL" sz="2000" b="1" dirty="0">
                <a:solidFill>
                  <a:srgbClr val="333333"/>
                </a:solidFill>
                <a:latin typeface="Raleway"/>
              </a:rPr>
              <a:t>Blagovna znamka ni samo za podjetja in korporacije</a:t>
            </a:r>
            <a:r>
              <a:rPr lang="en-GB" sz="2000" b="1" dirty="0">
                <a:solidFill>
                  <a:srgbClr val="333333"/>
                </a:solidFill>
                <a:latin typeface="Raleway"/>
              </a:rPr>
              <a:t>. </a:t>
            </a:r>
            <a:r>
              <a:rPr lang="en-GB" sz="2000" dirty="0" err="1">
                <a:solidFill>
                  <a:srgbClr val="333333"/>
                </a:solidFill>
                <a:latin typeface="Raleway"/>
              </a:rPr>
              <a:t>Posamezniki</a:t>
            </a:r>
            <a:r>
              <a:rPr lang="en-GB" sz="2000" dirty="0">
                <a:solidFill>
                  <a:srgbClr val="333333"/>
                </a:solidFill>
                <a:latin typeface="Raleway"/>
              </a:rPr>
              <a:t> </a:t>
            </a:r>
            <a:r>
              <a:rPr lang="en-GB" sz="2000" dirty="0" err="1">
                <a:solidFill>
                  <a:srgbClr val="333333"/>
                </a:solidFill>
                <a:latin typeface="Raleway"/>
              </a:rPr>
              <a:t>upravljajo</a:t>
            </a:r>
            <a:r>
              <a:rPr lang="en-GB" sz="2000" dirty="0">
                <a:solidFill>
                  <a:srgbClr val="333333"/>
                </a:solidFill>
                <a:latin typeface="Raleway"/>
              </a:rPr>
              <a:t> </a:t>
            </a:r>
            <a:r>
              <a:rPr lang="en-GB" sz="2000" dirty="0" err="1">
                <a:solidFill>
                  <a:srgbClr val="333333"/>
                </a:solidFill>
                <a:latin typeface="Raleway"/>
              </a:rPr>
              <a:t>svoje</a:t>
            </a:r>
            <a:r>
              <a:rPr lang="en-GB" sz="2000" dirty="0">
                <a:solidFill>
                  <a:srgbClr val="333333"/>
                </a:solidFill>
                <a:latin typeface="Raleway"/>
              </a:rPr>
              <a:t> </a:t>
            </a:r>
            <a:r>
              <a:rPr lang="en-GB" sz="2000" dirty="0" err="1">
                <a:solidFill>
                  <a:srgbClr val="333333"/>
                </a:solidFill>
                <a:latin typeface="Raleway"/>
              </a:rPr>
              <a:t>osebne</a:t>
            </a:r>
            <a:r>
              <a:rPr lang="en-GB" sz="2000" dirty="0">
                <a:solidFill>
                  <a:srgbClr val="333333"/>
                </a:solidFill>
                <a:latin typeface="Raleway"/>
              </a:rPr>
              <a:t> </a:t>
            </a:r>
            <a:r>
              <a:rPr lang="en-GB" sz="2000" dirty="0" err="1">
                <a:solidFill>
                  <a:srgbClr val="333333"/>
                </a:solidFill>
                <a:latin typeface="Raleway"/>
              </a:rPr>
              <a:t>blagovne</a:t>
            </a:r>
            <a:r>
              <a:rPr lang="en-GB" sz="2000" dirty="0">
                <a:solidFill>
                  <a:srgbClr val="333333"/>
                </a:solidFill>
                <a:latin typeface="Raleway"/>
              </a:rPr>
              <a:t> </a:t>
            </a:r>
            <a:r>
              <a:rPr lang="en-GB" sz="2000" dirty="0" err="1">
                <a:solidFill>
                  <a:srgbClr val="333333"/>
                </a:solidFill>
                <a:latin typeface="Raleway"/>
              </a:rPr>
              <a:t>znamke</a:t>
            </a:r>
            <a:r>
              <a:rPr lang="en-GB" sz="2000" dirty="0">
                <a:solidFill>
                  <a:srgbClr val="333333"/>
                </a:solidFill>
                <a:latin typeface="Raleway"/>
              </a:rPr>
              <a:t>, da bi </a:t>
            </a:r>
            <a:r>
              <a:rPr lang="en-GB" sz="2000" dirty="0" err="1">
                <a:solidFill>
                  <a:srgbClr val="333333"/>
                </a:solidFill>
                <a:latin typeface="Raleway"/>
              </a:rPr>
              <a:t>dosegli</a:t>
            </a:r>
            <a:r>
              <a:rPr lang="en-GB" sz="2000" dirty="0">
                <a:solidFill>
                  <a:srgbClr val="333333"/>
                </a:solidFill>
                <a:latin typeface="Raleway"/>
              </a:rPr>
              <a:t> </a:t>
            </a:r>
            <a:r>
              <a:rPr lang="en-GB" sz="2000" dirty="0" err="1">
                <a:solidFill>
                  <a:srgbClr val="333333"/>
                </a:solidFill>
                <a:latin typeface="Raleway"/>
              </a:rPr>
              <a:t>karierni</a:t>
            </a:r>
            <a:r>
              <a:rPr lang="en-GB" sz="2000" dirty="0">
                <a:solidFill>
                  <a:srgbClr val="333333"/>
                </a:solidFill>
                <a:latin typeface="Raleway"/>
              </a:rPr>
              <a:t> </a:t>
            </a:r>
            <a:r>
              <a:rPr lang="en-GB" sz="2000" dirty="0" err="1">
                <a:solidFill>
                  <a:srgbClr val="333333"/>
                </a:solidFill>
                <a:latin typeface="Raleway"/>
              </a:rPr>
              <a:t>uspeh</a:t>
            </a:r>
            <a:r>
              <a:rPr lang="en-GB" sz="2000" dirty="0">
                <a:solidFill>
                  <a:srgbClr val="333333"/>
                </a:solidFill>
                <a:latin typeface="Raleway"/>
              </a:rPr>
              <a:t>. </a:t>
            </a:r>
            <a:endParaRPr lang="en-GB" sz="2000" dirty="0">
              <a:latin typeface="Raleway"/>
            </a:endParaRPr>
          </a:p>
        </p:txBody>
      </p:sp>
      <p:sp>
        <p:nvSpPr>
          <p:cNvPr id="216" name="Google Shape;216;g2ecf44786e8_0_49"/>
          <p:cNvSpPr txBox="1"/>
          <p:nvPr/>
        </p:nvSpPr>
        <p:spPr>
          <a:xfrm>
            <a:off x="3355229" y="4543323"/>
            <a:ext cx="7626716" cy="156963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solidFill>
                  <a:schemeClr val="bg1">
                    <a:lumMod val="76000"/>
                  </a:schemeClr>
                </a:solidFill>
                <a:latin typeface="Raleway"/>
                <a:ea typeface="Raleway"/>
                <a:cs typeface="Raleway"/>
                <a:sym typeface="Raleway"/>
              </a:rPr>
              <a:t>ZANIMIVO DEJSTVO: </a:t>
            </a:r>
            <a:r>
              <a:rPr lang="en-GB" sz="2000" dirty="0" err="1">
                <a:solidFill>
                  <a:schemeClr val="bg1">
                    <a:lumMod val="76000"/>
                  </a:schemeClr>
                </a:solidFill>
                <a:latin typeface="Raleway"/>
                <a:ea typeface="Raleway"/>
                <a:cs typeface="Raleway"/>
                <a:sym typeface="Raleway"/>
              </a:rPr>
              <a:t>Zaposlovalna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agencija</a:t>
            </a:r>
            <a:r>
              <a:rPr lang="en-GB" sz="2000" dirty="0">
                <a:solidFill>
                  <a:schemeClr val="bg1">
                    <a:lumMod val="76000"/>
                  </a:schemeClr>
                </a:solidFill>
                <a:latin typeface="Raleway"/>
                <a:ea typeface="Raleway"/>
                <a:cs typeface="Raleway"/>
                <a:sym typeface="Raleway"/>
              </a:rPr>
              <a:t> CareerBuilder je </a:t>
            </a:r>
            <a:r>
              <a:rPr lang="en-GB" sz="2000" dirty="0" err="1">
                <a:solidFill>
                  <a:schemeClr val="bg1">
                    <a:lumMod val="76000"/>
                  </a:schemeClr>
                </a:solidFill>
                <a:latin typeface="Raleway"/>
                <a:ea typeface="Raleway"/>
                <a:cs typeface="Raleway"/>
                <a:sym typeface="Raleway"/>
              </a:rPr>
              <a:t>ugotovila</a:t>
            </a:r>
            <a:r>
              <a:rPr lang="en-GB" sz="2000" dirty="0">
                <a:solidFill>
                  <a:schemeClr val="bg1">
                    <a:lumMod val="76000"/>
                  </a:schemeClr>
                </a:solidFill>
                <a:latin typeface="Raleway"/>
                <a:ea typeface="Raleway"/>
                <a:cs typeface="Raleway"/>
                <a:sym typeface="Raleway"/>
              </a:rPr>
              <a:t>, da je za "57 % </a:t>
            </a:r>
            <a:r>
              <a:rPr lang="en-GB" sz="2000" dirty="0" err="1">
                <a:solidFill>
                  <a:schemeClr val="bg1">
                    <a:lumMod val="76000"/>
                  </a:schemeClr>
                </a:solidFill>
                <a:latin typeface="Raleway"/>
                <a:ea typeface="Raleway"/>
                <a:cs typeface="Raleway"/>
                <a:sym typeface="Raleway"/>
              </a:rPr>
              <a:t>delodajalcev</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manj</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verjetno</a:t>
            </a:r>
            <a:r>
              <a:rPr lang="en-GB" sz="2000" dirty="0">
                <a:solidFill>
                  <a:schemeClr val="bg1">
                    <a:lumMod val="76000"/>
                  </a:schemeClr>
                </a:solidFill>
                <a:latin typeface="Raleway"/>
                <a:ea typeface="Raleway"/>
                <a:cs typeface="Raleway"/>
                <a:sym typeface="Raleway"/>
              </a:rPr>
              <a:t>, da </a:t>
            </a:r>
            <a:r>
              <a:rPr lang="en-GB" sz="2000" dirty="0" err="1">
                <a:solidFill>
                  <a:schemeClr val="bg1">
                    <a:lumMod val="76000"/>
                  </a:schemeClr>
                </a:solidFill>
                <a:latin typeface="Raleway"/>
                <a:ea typeface="Raleway"/>
                <a:cs typeface="Raleway"/>
                <a:sym typeface="Raleway"/>
              </a:rPr>
              <a:t>bodo</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intervjuvali</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kandidata</a:t>
            </a:r>
            <a:r>
              <a:rPr lang="en-GB" sz="2000" dirty="0">
                <a:solidFill>
                  <a:schemeClr val="bg1">
                    <a:lumMod val="76000"/>
                  </a:schemeClr>
                </a:solidFill>
                <a:latin typeface="Raleway"/>
                <a:ea typeface="Raleway"/>
                <a:cs typeface="Raleway"/>
                <a:sym typeface="Raleway"/>
              </a:rPr>
              <a:t>, ki ga ne </a:t>
            </a:r>
            <a:r>
              <a:rPr lang="en-GB" sz="2000" dirty="0" err="1">
                <a:solidFill>
                  <a:schemeClr val="bg1">
                    <a:lumMod val="76000"/>
                  </a:schemeClr>
                </a:solidFill>
                <a:latin typeface="Raleway"/>
                <a:ea typeface="Raleway"/>
                <a:cs typeface="Raleway"/>
                <a:sym typeface="Raleway"/>
              </a:rPr>
              <a:t>najdejo</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na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spletu</a:t>
            </a:r>
            <a:r>
              <a:rPr lang="en-GB" sz="2000" dirty="0">
                <a:solidFill>
                  <a:schemeClr val="bg1">
                    <a:lumMod val="76000"/>
                  </a:schemeClr>
                </a:solidFill>
                <a:latin typeface="Raleway"/>
                <a:ea typeface="Raleway"/>
                <a:cs typeface="Raleway"/>
                <a:sym typeface="Raleway"/>
              </a:rPr>
              <a:t>." To </a:t>
            </a:r>
            <a:r>
              <a:rPr lang="en-GB" sz="2000" dirty="0" err="1">
                <a:solidFill>
                  <a:schemeClr val="bg1">
                    <a:lumMod val="76000"/>
                  </a:schemeClr>
                </a:solidFill>
                <a:latin typeface="Raleway"/>
                <a:ea typeface="Raleway"/>
                <a:cs typeface="Raleway"/>
                <a:sym typeface="Raleway"/>
              </a:rPr>
              <a:t>poudarja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pomen</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močne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spletne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prisotnosti</a:t>
            </a:r>
            <a:r>
              <a:rPr lang="en-GB" sz="2000" dirty="0">
                <a:solidFill>
                  <a:schemeClr val="bg1">
                    <a:lumMod val="76000"/>
                  </a:schemeClr>
                </a:solidFill>
                <a:latin typeface="Raleway"/>
                <a:ea typeface="Raleway"/>
                <a:cs typeface="Raleway"/>
                <a:sym typeface="Raleway"/>
              </a:rPr>
              <a:t> in </a:t>
            </a:r>
            <a:r>
              <a:rPr lang="en-GB" sz="2000" dirty="0" err="1">
                <a:solidFill>
                  <a:schemeClr val="bg1">
                    <a:lumMod val="76000"/>
                  </a:schemeClr>
                </a:solidFill>
                <a:latin typeface="Raleway"/>
                <a:ea typeface="Raleway"/>
                <a:cs typeface="Raleway"/>
                <a:sym typeface="Raleway"/>
              </a:rPr>
              <a:t>osebne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blagovne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znamke</a:t>
            </a:r>
            <a:r>
              <a:rPr lang="en-GB" sz="2000" dirty="0">
                <a:solidFill>
                  <a:schemeClr val="bg1">
                    <a:lumMod val="76000"/>
                  </a:schemeClr>
                </a:solidFill>
                <a:latin typeface="Raleway"/>
                <a:ea typeface="Raleway"/>
                <a:cs typeface="Raleway"/>
                <a:sym typeface="Raleway"/>
              </a:rPr>
              <a:t>.</a:t>
            </a:r>
            <a:endParaRPr lang="en-US" sz="1950" dirty="0">
              <a:solidFill>
                <a:schemeClr val="bg1">
                  <a:lumMod val="76000"/>
                </a:schemeClr>
              </a:solidFill>
              <a:latin typeface="Raleway"/>
              <a:ea typeface="Raleway"/>
              <a:cs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cf44786e8_0_301"/>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dirty="0" err="1"/>
              <a:t>Pomen</a:t>
            </a:r>
            <a:r>
              <a:rPr lang="en-GB" sz="3400" b="1" dirty="0"/>
              <a:t> </a:t>
            </a:r>
            <a:r>
              <a:rPr lang="en-GB" sz="3400" b="1" dirty="0" err="1"/>
              <a:t>osebne</a:t>
            </a:r>
            <a:r>
              <a:rPr lang="en-GB" sz="3400" b="1" dirty="0"/>
              <a:t> </a:t>
            </a:r>
            <a:r>
              <a:rPr lang="en-GB" sz="3400" b="1" dirty="0" err="1"/>
              <a:t>blagovne</a:t>
            </a:r>
            <a:r>
              <a:rPr lang="en-GB" sz="3400" b="1" dirty="0"/>
              <a:t> </a:t>
            </a:r>
            <a:r>
              <a:rPr lang="en-GB" sz="3400" b="1" dirty="0" err="1"/>
              <a:t>znamke</a:t>
            </a:r>
            <a:endParaRPr lang="en-US" sz="3400" dirty="0"/>
          </a:p>
        </p:txBody>
      </p:sp>
      <p:sp>
        <p:nvSpPr>
          <p:cNvPr id="223" name="Google Shape;223;g2ecf44786e8_0_301"/>
          <p:cNvSpPr txBox="1"/>
          <p:nvPr/>
        </p:nvSpPr>
        <p:spPr>
          <a:xfrm>
            <a:off x="899800" y="1724825"/>
            <a:ext cx="10615200" cy="406262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Vzpostavitev verodostojnosti in zaupanja</a:t>
            </a:r>
            <a:endParaRPr lang="sl-SI" sz="1800" b="1" dirty="0">
              <a:highlight>
                <a:srgbClr val="F3B75B"/>
              </a:highlight>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Dojemanje:</a:t>
            </a:r>
            <a:r>
              <a:rPr lang="sl-SI" sz="1800" dirty="0">
                <a:latin typeface="Raleway"/>
                <a:ea typeface="Raleway"/>
                <a:cs typeface="Raleway"/>
                <a:sym typeface="Raleway"/>
              </a:rPr>
              <a:t> Zgradite ugled zanesljivega in dobro obveščenega strokovnjaka.</a:t>
            </a:r>
            <a:endParaRPr lang="sl-SI" sz="1800" dirty="0">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Doslednost:</a:t>
            </a:r>
            <a:r>
              <a:rPr lang="sl-SI" sz="1800" dirty="0">
                <a:latin typeface="Raleway"/>
                <a:ea typeface="Raleway"/>
                <a:cs typeface="Raleway"/>
                <a:sym typeface="Raleway"/>
              </a:rPr>
              <a:t> Dokažite zanesljivost z doslednimi dejanji in komunikacijo.</a:t>
            </a:r>
            <a:endParaRPr lang="sl-SI" sz="1800" dirty="0">
              <a:latin typeface="Raleway"/>
              <a:ea typeface="Raleway"/>
              <a:cs typeface="Raleway"/>
            </a:endParaRPr>
          </a:p>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Razlikovanje sebe</a:t>
            </a:r>
            <a:endParaRPr lang="sl-SI" sz="1800" b="1" dirty="0">
              <a:highlight>
                <a:srgbClr val="F3B75B"/>
              </a:highlight>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Edinstvenost:</a:t>
            </a:r>
            <a:r>
              <a:rPr lang="sl-SI" sz="1800" dirty="0">
                <a:latin typeface="Raleway"/>
                <a:ea typeface="Raleway"/>
                <a:cs typeface="Raleway"/>
                <a:sym typeface="Raleway"/>
              </a:rPr>
              <a:t> Poudarite, </a:t>
            </a:r>
            <a:r>
              <a:rPr lang="en-US" sz="1800" dirty="0">
                <a:latin typeface="Raleway"/>
                <a:ea typeface="Raleway"/>
                <a:cs typeface="Raleway"/>
                <a:sym typeface="Raleway"/>
              </a:rPr>
              <a:t>po </a:t>
            </a:r>
            <a:r>
              <a:rPr lang="en-US" sz="1800" dirty="0" err="1">
                <a:latin typeface="Raleway"/>
                <a:ea typeface="Raleway"/>
                <a:cs typeface="Raleway"/>
                <a:sym typeface="Raleway"/>
              </a:rPr>
              <a:t>čem</a:t>
            </a:r>
            <a:r>
              <a:rPr lang="en-US" sz="1800" dirty="0">
                <a:latin typeface="Raleway"/>
                <a:ea typeface="Raleway"/>
                <a:cs typeface="Raleway"/>
                <a:sym typeface="Raleway"/>
              </a:rPr>
              <a:t> se </a:t>
            </a:r>
            <a:r>
              <a:rPr lang="en-US" sz="1800" dirty="0" err="1">
                <a:latin typeface="Raleway"/>
                <a:ea typeface="Raleway"/>
                <a:cs typeface="Raleway"/>
                <a:sym typeface="Raleway"/>
              </a:rPr>
              <a:t>razlikujete</a:t>
            </a:r>
            <a:r>
              <a:rPr lang="sl-SI" sz="1800" dirty="0">
                <a:latin typeface="Raleway"/>
                <a:ea typeface="Raleway"/>
                <a:cs typeface="Raleway"/>
                <a:sym typeface="Raleway"/>
              </a:rPr>
              <a:t> od drugih v vaši panogi.</a:t>
            </a:r>
            <a:endParaRPr lang="sl-SI" sz="1800" dirty="0">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Ponudba vrednosti:</a:t>
            </a:r>
            <a:r>
              <a:rPr lang="sl-SI" sz="1800" dirty="0">
                <a:latin typeface="Raleway"/>
                <a:ea typeface="Raleway"/>
                <a:cs typeface="Raleway"/>
                <a:sym typeface="Raleway"/>
              </a:rPr>
              <a:t> Jasno sporočite edinstveno vrednost, ki jo ponujate.</a:t>
            </a:r>
            <a:endParaRPr lang="sl-SI" sz="1800" dirty="0">
              <a:latin typeface="Raleway"/>
              <a:ea typeface="Raleway"/>
              <a:cs typeface="Raleway"/>
            </a:endParaRPr>
          </a:p>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Privabljanje priložnosti</a:t>
            </a:r>
            <a:endParaRPr lang="sl-SI" sz="1800" b="1" dirty="0">
              <a:highlight>
                <a:srgbClr val="F3B75B"/>
              </a:highlight>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Prepoznavnost:</a:t>
            </a:r>
            <a:r>
              <a:rPr lang="sl-SI" sz="1800" dirty="0">
                <a:latin typeface="Raleway"/>
                <a:ea typeface="Raleway"/>
                <a:cs typeface="Raleway"/>
                <a:sym typeface="Raleway"/>
              </a:rPr>
              <a:t> Povečajte svojo prisotnost in doseg z učinkovito blagovno znamko.</a:t>
            </a:r>
            <a:endParaRPr lang="sl-SI" sz="1800" dirty="0">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Sodelovanje:</a:t>
            </a:r>
            <a:r>
              <a:rPr lang="sl-SI" sz="1800" dirty="0">
                <a:latin typeface="Raleway"/>
                <a:ea typeface="Raleway"/>
                <a:cs typeface="Raleway"/>
                <a:sym typeface="Raleway"/>
              </a:rPr>
              <a:t> Povežite se s potencialnimi strankami, partnerji in vlagatelji.</a:t>
            </a:r>
            <a:endParaRPr lang="sl-SI" sz="1800" dirty="0">
              <a:latin typeface="Raleway"/>
              <a:ea typeface="Raleway"/>
              <a:cs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2ecf44786e8_0_53"/>
          <p:cNvSpPr txBox="1">
            <a:spLocks noGrp="1"/>
          </p:cNvSpPr>
          <p:nvPr>
            <p:ph type="title"/>
          </p:nvPr>
        </p:nvSpPr>
        <p:spPr>
          <a:xfrm>
            <a:off x="481625" y="400200"/>
            <a:ext cx="10984500" cy="1325700"/>
          </a:xfrm>
          <a:prstGeom prst="rect">
            <a:avLst/>
          </a:prstGeom>
          <a:noFill/>
          <a:ln>
            <a:noFill/>
          </a:ln>
        </p:spPr>
        <p:txBody>
          <a:bodyPr spcFirstLastPara="1" wrap="square" lIns="91425" tIns="45700" rIns="91425" bIns="45700" anchor="ctr" anchorCtr="0">
            <a:normAutofit/>
          </a:bodyPr>
          <a:lstStyle/>
          <a:p>
            <a:pPr>
              <a:buSzPts val="4000"/>
            </a:pPr>
            <a:r>
              <a:rPr lang="pl-PL" sz="3400" b="1" dirty="0"/>
              <a:t>Zakaj je osebna blagovna znamka pomembna za podjetnice</a:t>
            </a:r>
            <a:r>
              <a:rPr lang="en-GB" sz="3400" b="1" dirty="0"/>
              <a:t>?</a:t>
            </a:r>
            <a:endParaRPr lang="en-GB" sz="3400" b="1" dirty="0">
              <a:solidFill>
                <a:srgbClr val="0E9094"/>
              </a:solidFill>
              <a:highlight>
                <a:srgbClr val="FFFF00"/>
              </a:highlight>
            </a:endParaRPr>
          </a:p>
          <a:p>
            <a:pPr marL="0" lvl="0" indent="0" algn="l">
              <a:lnSpc>
                <a:spcPct val="90000"/>
              </a:lnSpc>
              <a:spcBef>
                <a:spcPts val="0"/>
              </a:spcBef>
              <a:spcAft>
                <a:spcPts val="0"/>
              </a:spcAft>
              <a:buSzPts val="4000"/>
              <a:buFont typeface="Raleway SemiBold"/>
              <a:buNone/>
            </a:pPr>
            <a:endParaRPr lang="en-GB" dirty="0"/>
          </a:p>
        </p:txBody>
      </p:sp>
      <p:sp>
        <p:nvSpPr>
          <p:cNvPr id="229" name="Google Shape;229;g2ecf44786e8_0_53"/>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31" name="Google Shape;231;g2ecf44786e8_0_53"/>
          <p:cNvPicPr preferRelativeResize="0"/>
          <p:nvPr/>
        </p:nvPicPr>
        <p:blipFill>
          <a:blip r:embed="rId4">
            <a:alphaModFix/>
          </a:blip>
          <a:stretch>
            <a:fillRect/>
          </a:stretch>
        </p:blipFill>
        <p:spPr>
          <a:xfrm rot="5400000">
            <a:off x="2866236" y="5548773"/>
            <a:ext cx="835408" cy="887807"/>
          </a:xfrm>
          <a:prstGeom prst="rect">
            <a:avLst/>
          </a:prstGeom>
          <a:noFill/>
          <a:ln>
            <a:noFill/>
          </a:ln>
        </p:spPr>
      </p:pic>
      <p:sp>
        <p:nvSpPr>
          <p:cNvPr id="3" name="CasellaDiTesto 2">
            <a:extLst>
              <a:ext uri="{FF2B5EF4-FFF2-40B4-BE49-F238E27FC236}">
                <a16:creationId xmlns:a16="http://schemas.microsoft.com/office/drawing/2014/main" id="{27E46F5D-9702-076A-17A9-02675106CD6C}"/>
              </a:ext>
            </a:extLst>
          </p:cNvPr>
          <p:cNvSpPr txBox="1"/>
          <p:nvPr/>
        </p:nvSpPr>
        <p:spPr>
          <a:xfrm>
            <a:off x="3739711" y="6120883"/>
            <a:ext cx="81757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a:t>
            </a:r>
            <a:r>
              <a:rPr lang="sl-SI" sz="1000" dirty="0">
                <a:solidFill>
                  <a:schemeClr val="accent1"/>
                </a:solidFill>
                <a:latin typeface="Raleway"/>
              </a:rPr>
              <a:t> Skills Zone Malta:</a:t>
            </a:r>
            <a:r>
              <a:rPr lang="en-GB" sz="1000" dirty="0">
                <a:solidFill>
                  <a:schemeClr val="accent1"/>
                </a:solidFill>
                <a:latin typeface="Raleway"/>
              </a:rPr>
              <a:t> </a:t>
            </a:r>
            <a:r>
              <a:rPr lang="it-IT" sz="1000" dirty="0" err="1">
                <a:solidFill>
                  <a:schemeClr val="accent1"/>
                </a:solidFill>
                <a:latin typeface="Raleway" pitchFamily="2" charset="-18"/>
                <a:hlinkClick r:id="rId5"/>
              </a:rPr>
              <a:t>Why</a:t>
            </a:r>
            <a:r>
              <a:rPr lang="it-IT" sz="1000" dirty="0">
                <a:solidFill>
                  <a:schemeClr val="accent1"/>
                </a:solidFill>
                <a:latin typeface="Raleway" pitchFamily="2" charset="-18"/>
                <a:hlinkClick r:id="rId5"/>
              </a:rPr>
              <a:t> </a:t>
            </a:r>
            <a:r>
              <a:rPr lang="it-IT" sz="1000" dirty="0" err="1">
                <a:solidFill>
                  <a:schemeClr val="accent1"/>
                </a:solidFill>
                <a:latin typeface="Raleway" pitchFamily="2" charset="-18"/>
                <a:hlinkClick r:id="rId5"/>
              </a:rPr>
              <a:t>is</a:t>
            </a:r>
            <a:r>
              <a:rPr lang="it-IT" sz="1000" dirty="0">
                <a:solidFill>
                  <a:schemeClr val="accent1"/>
                </a:solidFill>
                <a:latin typeface="Raleway" pitchFamily="2" charset="-18"/>
                <a:hlinkClick r:id="rId5"/>
              </a:rPr>
              <a:t> personal branding </a:t>
            </a:r>
            <a:r>
              <a:rPr lang="it-IT" sz="1000" dirty="0" err="1">
                <a:solidFill>
                  <a:schemeClr val="accent1"/>
                </a:solidFill>
                <a:latin typeface="Raleway" pitchFamily="2" charset="-18"/>
                <a:hlinkClick r:id="rId5"/>
              </a:rPr>
              <a:t>important</a:t>
            </a:r>
            <a:r>
              <a:rPr lang="it-IT" sz="1000" dirty="0">
                <a:solidFill>
                  <a:schemeClr val="accent1"/>
                </a:solidFill>
                <a:latin typeface="Raleway" pitchFamily="2" charset="-18"/>
                <a:hlinkClick r:id="rId5"/>
              </a:rPr>
              <a:t> for </a:t>
            </a:r>
            <a:r>
              <a:rPr lang="it-IT" sz="1000" dirty="0" err="1">
                <a:solidFill>
                  <a:schemeClr val="accent1"/>
                </a:solidFill>
                <a:latin typeface="Raleway" pitchFamily="2" charset="-18"/>
                <a:hlinkClick r:id="rId5"/>
              </a:rPr>
              <a:t>female</a:t>
            </a:r>
            <a:r>
              <a:rPr lang="it-IT" sz="1000" dirty="0">
                <a:solidFill>
                  <a:schemeClr val="accent1"/>
                </a:solidFill>
                <a:latin typeface="Raleway" pitchFamily="2" charset="-18"/>
                <a:hlinkClick r:id="rId5"/>
              </a:rPr>
              <a:t> </a:t>
            </a:r>
            <a:r>
              <a:rPr lang="it-IT" sz="1000" dirty="0" err="1">
                <a:solidFill>
                  <a:schemeClr val="accent1"/>
                </a:solidFill>
                <a:latin typeface="Raleway" pitchFamily="2" charset="-18"/>
                <a:hlinkClick r:id="rId5"/>
              </a:rPr>
              <a:t>entrepreneurs</a:t>
            </a:r>
            <a:r>
              <a:rPr lang="it-IT" sz="1000" dirty="0">
                <a:solidFill>
                  <a:schemeClr val="accent1"/>
                </a:solidFill>
                <a:latin typeface="Raleway" pitchFamily="2" charset="-18"/>
                <a:hlinkClick r:id="rId5"/>
              </a:rPr>
              <a:t>?</a:t>
            </a:r>
            <a:endParaRPr lang="en-US" sz="1000" dirty="0">
              <a:solidFill>
                <a:schemeClr val="accent1"/>
              </a:solidFill>
            </a:endParaRPr>
          </a:p>
        </p:txBody>
      </p:sp>
      <p:pic>
        <p:nvPicPr>
          <p:cNvPr id="2" name="Online Media 1" title="Why is personal branding important for female entrepreneurs? | Fem-up UE project">
            <a:hlinkClick r:id="" action="ppaction://media"/>
            <a:extLst>
              <a:ext uri="{FF2B5EF4-FFF2-40B4-BE49-F238E27FC236}">
                <a16:creationId xmlns:a16="http://schemas.microsoft.com/office/drawing/2014/main" id="{FB7703EA-E483-61C9-AF8E-6D854D06AF11}"/>
              </a:ext>
            </a:extLst>
          </p:cNvPr>
          <p:cNvPicPr>
            <a:picLocks noRot="1" noChangeAspect="1"/>
          </p:cNvPicPr>
          <p:nvPr>
            <a:videoFile r:link="rId1"/>
          </p:nvPr>
        </p:nvPicPr>
        <p:blipFill>
          <a:blip r:embed="rId6"/>
          <a:stretch>
            <a:fillRect/>
          </a:stretch>
        </p:blipFill>
        <p:spPr>
          <a:xfrm>
            <a:off x="3726505" y="1482123"/>
            <a:ext cx="8186739" cy="4635158"/>
          </a:xfrm>
          <a:prstGeom prst="rect">
            <a:avLst/>
          </a:prstGeom>
        </p:spPr>
      </p:pic>
      <p:sp>
        <p:nvSpPr>
          <p:cNvPr id="5" name="TextBox 4">
            <a:extLst>
              <a:ext uri="{FF2B5EF4-FFF2-40B4-BE49-F238E27FC236}">
                <a16:creationId xmlns:a16="http://schemas.microsoft.com/office/drawing/2014/main" id="{69FC8E54-63D7-22A9-E70E-09AC2FC2C01E}"/>
              </a:ext>
            </a:extLst>
          </p:cNvPr>
          <p:cNvSpPr txBox="1"/>
          <p:nvPr/>
        </p:nvSpPr>
        <p:spPr>
          <a:xfrm>
            <a:off x="480540" y="2633514"/>
            <a:ext cx="2951892" cy="27392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800" b="1" dirty="0">
                <a:latin typeface="Raleway"/>
              </a:rPr>
              <a:t>Oglejte si videoposnetek </a:t>
            </a:r>
            <a:r>
              <a:rPr lang="en-US" sz="1800" b="1" dirty="0">
                <a:latin typeface="Raleway"/>
              </a:rPr>
              <a:t>in </a:t>
            </a:r>
            <a:r>
              <a:rPr lang="en-US" sz="1800" b="1" dirty="0" err="1">
                <a:latin typeface="Raleway"/>
              </a:rPr>
              <a:t>razmisliti</a:t>
            </a:r>
            <a:r>
              <a:rPr lang="en-US" sz="1800" b="1" dirty="0">
                <a:latin typeface="Raleway"/>
              </a:rPr>
              <a:t> o </a:t>
            </a:r>
            <a:r>
              <a:rPr lang="en-US" sz="1800" b="1" dirty="0" err="1">
                <a:latin typeface="Raleway"/>
              </a:rPr>
              <a:t>njegovi</a:t>
            </a:r>
            <a:r>
              <a:rPr lang="en-US" sz="1800" b="1" dirty="0">
                <a:latin typeface="Raleway"/>
              </a:rPr>
              <a:t> </a:t>
            </a:r>
            <a:r>
              <a:rPr lang="en-US" sz="1800" b="1" dirty="0" err="1">
                <a:latin typeface="Raleway"/>
              </a:rPr>
              <a:t>vsebini</a:t>
            </a:r>
            <a:r>
              <a:rPr lang="en-US" sz="1800" b="1" dirty="0">
                <a:latin typeface="Raleway"/>
              </a:rPr>
              <a:t>.</a:t>
            </a:r>
            <a:endParaRPr lang="en-US" b="1" dirty="0"/>
          </a:p>
          <a:p>
            <a:pPr>
              <a:spcBef>
                <a:spcPts val="600"/>
              </a:spcBef>
              <a:spcAft>
                <a:spcPts val="600"/>
              </a:spcAft>
            </a:pPr>
            <a:br>
              <a:rPr lang="en-US" sz="1800" dirty="0">
                <a:latin typeface="Raleway"/>
              </a:rPr>
            </a:br>
            <a:r>
              <a:rPr lang="en-US" sz="1800" dirty="0">
                <a:latin typeface="Raleway"/>
              </a:rPr>
              <a:t>A</a:t>
            </a:r>
            <a:r>
              <a:rPr lang="pl-PL" sz="1800" dirty="0">
                <a:latin typeface="Raleway"/>
              </a:rPr>
              <a:t>li se lahko spomnite drugih razlogov, zakaj je osebna blagovna znamka pomembna za podjetnice?</a:t>
            </a:r>
            <a:r>
              <a:rPr lang="en-US" sz="1800" dirty="0">
                <a:latin typeface="Raleway"/>
              </a:rPr>
              <a:t>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f44786e8_0_443"/>
          <p:cNvSpPr txBox="1">
            <a:spLocks noGrp="1"/>
          </p:cNvSpPr>
          <p:nvPr>
            <p:ph type="title"/>
          </p:nvPr>
        </p:nvSpPr>
        <p:spPr>
          <a:xfrm>
            <a:off x="603750" y="421906"/>
            <a:ext cx="109845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dirty="0" err="1"/>
              <a:t>Koraki</a:t>
            </a:r>
            <a:r>
              <a:rPr lang="en-GB" sz="3400" b="1" dirty="0"/>
              <a:t> za </a:t>
            </a:r>
            <a:r>
              <a:rPr lang="en-GB" sz="3400" b="1" dirty="0" err="1"/>
              <a:t>prepoznavanje</a:t>
            </a:r>
            <a:r>
              <a:rPr lang="en-GB" sz="3400" b="1" dirty="0"/>
              <a:t> in </a:t>
            </a:r>
            <a:r>
              <a:rPr lang="en-GB" sz="3400" b="1" dirty="0" err="1"/>
              <a:t>razvoj</a:t>
            </a:r>
            <a:r>
              <a:rPr lang="en-GB" sz="3400" b="1" dirty="0"/>
              <a:t> </a:t>
            </a:r>
            <a:r>
              <a:rPr lang="en-GB" sz="3400" b="1" dirty="0" err="1"/>
              <a:t>vaše</a:t>
            </a:r>
            <a:r>
              <a:rPr lang="en-GB" sz="3400" b="1" dirty="0"/>
              <a:t> </a:t>
            </a:r>
            <a:r>
              <a:rPr lang="en-GB" sz="3400" b="1" dirty="0" err="1"/>
              <a:t>osebne</a:t>
            </a:r>
            <a:r>
              <a:rPr lang="en-GB" sz="3400" b="1" dirty="0"/>
              <a:t> </a:t>
            </a:r>
            <a:r>
              <a:rPr lang="en-GB" sz="3400" b="1" dirty="0" err="1"/>
              <a:t>blagovne</a:t>
            </a:r>
            <a:r>
              <a:rPr lang="en-GB" sz="3400" b="1" dirty="0"/>
              <a:t> </a:t>
            </a:r>
            <a:r>
              <a:rPr lang="en-GB" sz="3400" b="1" dirty="0" err="1"/>
              <a:t>znamke</a:t>
            </a:r>
            <a:endParaRPr lang="en-US" sz="3400" b="1" dirty="0"/>
          </a:p>
        </p:txBody>
      </p:sp>
      <p:sp>
        <p:nvSpPr>
          <p:cNvPr id="237" name="Google Shape;237;g2ecf44786e8_0_443"/>
          <p:cNvSpPr txBox="1"/>
          <p:nvPr/>
        </p:nvSpPr>
        <p:spPr>
          <a:xfrm>
            <a:off x="603750" y="1715606"/>
            <a:ext cx="11074811" cy="46166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sl-SI" sz="1800" b="1" dirty="0">
                <a:highlight>
                  <a:schemeClr val="lt1"/>
                </a:highlight>
                <a:latin typeface="Raleway"/>
                <a:sym typeface="Raleway"/>
              </a:rPr>
              <a:t>Spoznavanje samega sebe</a:t>
            </a:r>
            <a:endParaRPr lang="sl-SI" sz="1800" b="1" dirty="0">
              <a:highlight>
                <a:schemeClr val="lt1"/>
              </a:highlight>
              <a:latin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Temeljne vrednote:</a:t>
            </a:r>
            <a:r>
              <a:rPr lang="sl-SI" sz="1800" dirty="0">
                <a:latin typeface="Raleway"/>
                <a:ea typeface="Raleway"/>
                <a:cs typeface="Raleway"/>
                <a:sym typeface="Raleway"/>
              </a:rPr>
              <a:t> Ugotovite, za kaj se zavzemate in v kaj verjamete.</a:t>
            </a:r>
            <a:endParaRPr lang="sl-SI" sz="1800" dirty="0">
              <a:latin typeface="Raleway"/>
              <a:ea typeface="Raleway"/>
              <a:cs typeface="Raleway"/>
            </a:endParaRPr>
          </a:p>
          <a:p>
            <a:pPr marL="400050" algn="just">
              <a:spcBef>
                <a:spcPts val="600"/>
              </a:spcBef>
              <a:spcAft>
                <a:spcPts val="600"/>
              </a:spcAft>
              <a:buSzPts val="1800"/>
              <a:buChar char="•"/>
            </a:pPr>
            <a:r>
              <a:rPr lang="sl-SI" sz="1800" b="1" dirty="0">
                <a:latin typeface="Raleway"/>
                <a:ea typeface="Raleway"/>
                <a:cs typeface="Raleway"/>
                <a:sym typeface="Raleway"/>
              </a:rPr>
              <a:t> Prednosti in strasti:</a:t>
            </a:r>
            <a:r>
              <a:rPr lang="sl-SI" sz="1800" dirty="0">
                <a:latin typeface="Raleway"/>
                <a:ea typeface="Raleway"/>
                <a:cs typeface="Raleway"/>
                <a:sym typeface="Raleway"/>
              </a:rPr>
              <a:t> Prepoznajte svoje ključne prednosti in kaj vas zanima.</a:t>
            </a:r>
            <a:endParaRPr lang="sl-SI" sz="1800" dirty="0">
              <a:latin typeface="Raleway"/>
              <a:ea typeface="Raleway"/>
              <a:cs typeface="Raleway"/>
            </a:endParaRPr>
          </a:p>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Določanje sporočila blagovne znamke</a:t>
            </a:r>
            <a:endParaRPr lang="sl-SI" sz="1800" b="1" dirty="0">
              <a:highlight>
                <a:srgbClr val="F3B75B"/>
              </a:highlight>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Jasnost:</a:t>
            </a:r>
            <a:r>
              <a:rPr lang="sl-SI" sz="1800" dirty="0">
                <a:latin typeface="Raleway"/>
                <a:ea typeface="Raleway"/>
                <a:cs typeface="Raleway"/>
                <a:sym typeface="Raleway"/>
              </a:rPr>
              <a:t> Ustvarite jasno in prepričljivo sporočilo, ki odraža vašo identiteto in cilje.</a:t>
            </a:r>
            <a:endParaRPr lang="sl-SI" sz="1800" dirty="0">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Doslednost:</a:t>
            </a:r>
            <a:r>
              <a:rPr lang="sl-SI" sz="1800" dirty="0">
                <a:latin typeface="Raleway"/>
                <a:ea typeface="Raleway"/>
                <a:cs typeface="Raleway"/>
                <a:sym typeface="Raleway"/>
              </a:rPr>
              <a:t> Poskrbite, da bo sporočilo vaše blagovne znamke dosledno na vseh platformah in v vseh interakcijah.</a:t>
            </a:r>
            <a:endParaRPr lang="sl-SI" sz="1800" dirty="0">
              <a:latin typeface="Raleway"/>
              <a:ea typeface="Raleway"/>
              <a:cs typeface="Raleway"/>
            </a:endParaRPr>
          </a:p>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Vizualna podoba</a:t>
            </a:r>
            <a:endParaRPr lang="sl-SI" sz="1800" b="1" dirty="0">
              <a:highlight>
                <a:srgbClr val="F3B75B"/>
              </a:highlight>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Profesionalno oblikovanje:</a:t>
            </a:r>
            <a:r>
              <a:rPr lang="sl-SI" sz="1800" dirty="0">
                <a:latin typeface="Raleway"/>
                <a:ea typeface="Raleway"/>
                <a:cs typeface="Raleway"/>
                <a:sym typeface="Raleway"/>
              </a:rPr>
              <a:t> Ustvarite logotip, spletno mesto in prisotnost v družabnih medijih,  ki je usklajena z vašo blagovno znamko.</a:t>
            </a:r>
            <a:endParaRPr lang="sl-SI" sz="1800" dirty="0">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Doslednost:</a:t>
            </a:r>
            <a:r>
              <a:rPr lang="sl-SI" sz="1800" dirty="0">
                <a:latin typeface="Raleway"/>
                <a:ea typeface="Raleway"/>
                <a:cs typeface="Raleway"/>
                <a:sym typeface="Raleway"/>
              </a:rPr>
              <a:t> Uporabite dosledne barve, pisave in slike v vseh materialih za blagovno znamko.</a:t>
            </a:r>
            <a:endParaRPr lang="sl-SI" sz="1800" dirty="0">
              <a:latin typeface="Raleway"/>
              <a:ea typeface="Raleway"/>
              <a:cs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ecf44786e8_0_306"/>
          <p:cNvSpPr txBox="1">
            <a:spLocks noGrp="1"/>
          </p:cNvSpPr>
          <p:nvPr>
            <p:ph type="title"/>
          </p:nvPr>
        </p:nvSpPr>
        <p:spPr>
          <a:xfrm>
            <a:off x="449606" y="295338"/>
            <a:ext cx="10515600" cy="10449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Kako</a:t>
            </a:r>
            <a:r>
              <a:rPr lang="en-GB" sz="3400" b="1" dirty="0"/>
              <a:t> </a:t>
            </a:r>
            <a:r>
              <a:rPr lang="en-GB" sz="3400" b="1" dirty="0" err="1"/>
              <a:t>zgraditi</a:t>
            </a:r>
            <a:r>
              <a:rPr lang="en-GB" sz="3400" b="1" dirty="0"/>
              <a:t> </a:t>
            </a:r>
            <a:r>
              <a:rPr lang="en-GB" sz="3400" b="1" dirty="0" err="1"/>
              <a:t>osebno</a:t>
            </a:r>
            <a:r>
              <a:rPr lang="en-GB" sz="3400" b="1" dirty="0"/>
              <a:t> </a:t>
            </a:r>
            <a:r>
              <a:rPr lang="en-GB" sz="3400" b="1" dirty="0" err="1"/>
              <a:t>blagovno</a:t>
            </a:r>
            <a:r>
              <a:rPr lang="en-GB" sz="3400" b="1" dirty="0"/>
              <a:t> </a:t>
            </a:r>
            <a:r>
              <a:rPr lang="en-GB" sz="3400" b="1" dirty="0" err="1"/>
              <a:t>znamko</a:t>
            </a:r>
            <a:r>
              <a:rPr lang="en-GB" sz="3400" b="1" dirty="0"/>
              <a:t>?</a:t>
            </a:r>
            <a:endParaRPr lang="en-GB" sz="3400" dirty="0">
              <a:solidFill>
                <a:srgbClr val="0E9094"/>
              </a:solidFill>
              <a:highlight>
                <a:srgbClr val="FFFF00"/>
              </a:highlight>
            </a:endParaRPr>
          </a:p>
        </p:txBody>
      </p:sp>
      <p:sp>
        <p:nvSpPr>
          <p:cNvPr id="243" name="Google Shape;243;g2ecf44786e8_0_306"/>
          <p:cNvSpPr txBox="1"/>
          <p:nvPr/>
        </p:nvSpPr>
        <p:spPr>
          <a:xfrm>
            <a:off x="2585350" y="2194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45" name="Google Shape;245;g2ecf44786e8_0_306"/>
          <p:cNvPicPr preferRelativeResize="0"/>
          <p:nvPr/>
        </p:nvPicPr>
        <p:blipFill>
          <a:blip r:embed="rId4">
            <a:alphaModFix/>
          </a:blip>
          <a:stretch>
            <a:fillRect/>
          </a:stretch>
        </p:blipFill>
        <p:spPr>
          <a:xfrm rot="5400000">
            <a:off x="2429242" y="5223224"/>
            <a:ext cx="1000165" cy="1059429"/>
          </a:xfrm>
          <a:prstGeom prst="rect">
            <a:avLst/>
          </a:prstGeom>
          <a:noFill/>
          <a:ln>
            <a:noFill/>
          </a:ln>
        </p:spPr>
      </p:pic>
      <p:sp>
        <p:nvSpPr>
          <p:cNvPr id="2" name="CasellaDiTesto 1">
            <a:extLst>
              <a:ext uri="{FF2B5EF4-FFF2-40B4-BE49-F238E27FC236}">
                <a16:creationId xmlns:a16="http://schemas.microsoft.com/office/drawing/2014/main" id="{1E6A65CE-910A-8851-7C2B-8F45B2EC7508}"/>
              </a:ext>
            </a:extLst>
          </p:cNvPr>
          <p:cNvSpPr txBox="1"/>
          <p:nvPr/>
        </p:nvSpPr>
        <p:spPr>
          <a:xfrm>
            <a:off x="4693497" y="6253021"/>
            <a:ext cx="564349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a:t>
            </a:r>
            <a:r>
              <a:rPr lang="en-GB" sz="1000" b="0" i="0" u="none" strike="noStrike" dirty="0">
                <a:solidFill>
                  <a:schemeClr val="accent1"/>
                </a:solidFill>
                <a:effectLst/>
                <a:latin typeface="Raleway"/>
              </a:rPr>
              <a:t>: </a:t>
            </a:r>
            <a:r>
              <a:rPr lang="sl-SI" sz="1000" b="0" i="0" u="none" strike="noStrike" dirty="0">
                <a:solidFill>
                  <a:schemeClr val="accent1"/>
                </a:solidFill>
                <a:effectLst/>
                <a:latin typeface="Raleway"/>
              </a:rPr>
              <a:t>TED: </a:t>
            </a:r>
            <a:r>
              <a:rPr lang="it-IT" sz="1000" b="0" i="1" u="sng" strike="noStrike" dirty="0">
                <a:solidFill>
                  <a:schemeClr val="accent1"/>
                </a:solidFill>
                <a:effectLst/>
                <a:latin typeface="Raleway"/>
                <a:hlinkClick r:id="rId5">
                  <a:extLst>
                    <a:ext uri="{A12FA001-AC4F-418D-AE19-62706E023703}">
                      <ahyp:hlinkClr xmlns:ahyp="http://schemas.microsoft.com/office/drawing/2018/hyperlinkcolor" val="tx"/>
                    </a:ext>
                  </a:extLst>
                </a:hlinkClick>
              </a:rPr>
              <a:t>5 Steps to Building a Personal Brand You Feel Good About</a:t>
            </a:r>
            <a:endParaRPr lang="en-US" sz="1000" dirty="0">
              <a:solidFill>
                <a:schemeClr val="accent1"/>
              </a:solidFill>
              <a:latin typeface="Raleway"/>
            </a:endParaRPr>
          </a:p>
        </p:txBody>
      </p:sp>
      <p:pic>
        <p:nvPicPr>
          <p:cNvPr id="3" name="Online Media 2" title="5 Steps to Building a Personal Brand You Feel Good About | The Way We Work, a TED series">
            <a:hlinkClick r:id="" action="ppaction://media"/>
            <a:extLst>
              <a:ext uri="{FF2B5EF4-FFF2-40B4-BE49-F238E27FC236}">
                <a16:creationId xmlns:a16="http://schemas.microsoft.com/office/drawing/2014/main" id="{6717018F-9D5B-A369-5AF5-CA8387772BF5}"/>
              </a:ext>
            </a:extLst>
          </p:cNvPr>
          <p:cNvPicPr>
            <a:picLocks noRot="1" noChangeAspect="1"/>
          </p:cNvPicPr>
          <p:nvPr>
            <a:videoFile r:link="rId1"/>
          </p:nvPr>
        </p:nvPicPr>
        <p:blipFill>
          <a:blip r:embed="rId6"/>
          <a:stretch>
            <a:fillRect/>
          </a:stretch>
        </p:blipFill>
        <p:spPr>
          <a:xfrm>
            <a:off x="3561748" y="1337960"/>
            <a:ext cx="8166145" cy="4875429"/>
          </a:xfrm>
          <a:prstGeom prst="rect">
            <a:avLst/>
          </a:prstGeom>
        </p:spPr>
      </p:pic>
      <p:sp>
        <p:nvSpPr>
          <p:cNvPr id="5" name="TextBox 4">
            <a:extLst>
              <a:ext uri="{FF2B5EF4-FFF2-40B4-BE49-F238E27FC236}">
                <a16:creationId xmlns:a16="http://schemas.microsoft.com/office/drawing/2014/main" id="{06806C1A-B79A-6EB1-73D5-8FDC5D12FB4B}"/>
              </a:ext>
            </a:extLst>
          </p:cNvPr>
          <p:cNvSpPr txBox="1"/>
          <p:nvPr/>
        </p:nvSpPr>
        <p:spPr>
          <a:xfrm>
            <a:off x="464107" y="1836536"/>
            <a:ext cx="2540000"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800" b="1" dirty="0">
                <a:latin typeface="Raleway"/>
              </a:rPr>
              <a:t>Oglejte si videoposnetek in razmislite o njegovi vsebini</a:t>
            </a:r>
          </a:p>
          <a:p>
            <a:endParaRPr lang="sl-SI" sz="1800" b="1" dirty="0">
              <a:latin typeface="Raleway"/>
            </a:endParaRPr>
          </a:p>
          <a:p>
            <a:r>
              <a:rPr lang="sl-SI" sz="1800" dirty="0">
                <a:latin typeface="Raleway"/>
              </a:rPr>
              <a:t>Kaj je tisti korak iz videoposnetka, ki bi ga lahko začeli uporabljati za izgradnjo svoje osebne blagovne znamke?</a:t>
            </a:r>
            <a:endParaRPr lang="sl-SI" dirty="0">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2ecf44786e8_0_315"/>
          <p:cNvSpPr txBox="1">
            <a:spLocks noGrp="1"/>
          </p:cNvSpPr>
          <p:nvPr>
            <p:ph type="title"/>
          </p:nvPr>
        </p:nvSpPr>
        <p:spPr>
          <a:xfrm>
            <a:off x="712650" y="620275"/>
            <a:ext cx="107667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dirty="0" err="1"/>
              <a:t>Izkoriščanje</a:t>
            </a:r>
            <a:r>
              <a:rPr lang="en-GB" sz="3400" b="1" dirty="0"/>
              <a:t> </a:t>
            </a:r>
            <a:r>
              <a:rPr lang="en-GB" sz="3400" b="1" dirty="0" err="1"/>
              <a:t>družbenih</a:t>
            </a:r>
            <a:r>
              <a:rPr lang="en-GB" sz="3400" b="1" dirty="0"/>
              <a:t> </a:t>
            </a:r>
            <a:r>
              <a:rPr lang="en-GB" sz="3400" b="1" dirty="0" err="1"/>
              <a:t>medijev</a:t>
            </a:r>
            <a:r>
              <a:rPr lang="en-GB" sz="3400" b="1" dirty="0"/>
              <a:t> in </a:t>
            </a:r>
            <a:r>
              <a:rPr lang="en-GB" sz="3400" b="1" dirty="0" err="1"/>
              <a:t>mreženja</a:t>
            </a:r>
            <a:r>
              <a:rPr lang="en-GB" sz="3400" b="1" dirty="0"/>
              <a:t> za </a:t>
            </a:r>
            <a:r>
              <a:rPr lang="en-GB" sz="3400" b="1" dirty="0" err="1"/>
              <a:t>osebno</a:t>
            </a:r>
            <a:r>
              <a:rPr lang="en-GB" sz="3400" b="1" dirty="0"/>
              <a:t> </a:t>
            </a:r>
            <a:r>
              <a:rPr lang="en-GB" sz="3400" b="1" dirty="0" err="1"/>
              <a:t>blagovno</a:t>
            </a:r>
            <a:r>
              <a:rPr lang="en-GB" sz="3400" b="1" dirty="0"/>
              <a:t> </a:t>
            </a:r>
            <a:r>
              <a:rPr lang="en-GB" sz="3400" b="1" dirty="0" err="1"/>
              <a:t>znamko</a:t>
            </a:r>
            <a:endParaRPr lang="en-US" sz="3400" b="1" dirty="0"/>
          </a:p>
        </p:txBody>
      </p:sp>
      <p:sp>
        <p:nvSpPr>
          <p:cNvPr id="251" name="Google Shape;251;g2ecf44786e8_0_315"/>
          <p:cNvSpPr txBox="1"/>
          <p:nvPr/>
        </p:nvSpPr>
        <p:spPr>
          <a:xfrm>
            <a:off x="3997100" y="2649136"/>
            <a:ext cx="7314000" cy="27705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sl-SI" sz="1800" b="1" dirty="0">
                <a:highlight>
                  <a:schemeClr val="lt1"/>
                </a:highlight>
                <a:latin typeface="Raleway"/>
                <a:ea typeface="Raleway"/>
                <a:cs typeface="Raleway"/>
                <a:sym typeface="Raleway"/>
              </a:rPr>
              <a:t>Strategije družbenih medijev</a:t>
            </a:r>
            <a:endParaRPr lang="sl-SI" sz="1800" b="1" dirty="0">
              <a:highlight>
                <a:srgbClr val="F3B75B"/>
              </a:highlight>
              <a:latin typeface="Raleway"/>
              <a:ea typeface="Raleway"/>
              <a:cs typeface="Raleway"/>
            </a:endParaRPr>
          </a:p>
          <a:p>
            <a:pPr marL="673100" indent="-285750">
              <a:spcBef>
                <a:spcPts val="600"/>
              </a:spcBef>
              <a:spcAft>
                <a:spcPts val="600"/>
              </a:spcAft>
              <a:buSzPts val="2000"/>
              <a:buFont typeface="Arial" panose="020B0604020202020204" pitchFamily="34" charset="0"/>
              <a:buChar char="•"/>
            </a:pPr>
            <a:r>
              <a:rPr lang="sl-SI" sz="1800" b="1" dirty="0">
                <a:latin typeface="Raleway"/>
                <a:ea typeface="Raleway"/>
                <a:cs typeface="Raleway"/>
                <a:sym typeface="Raleway"/>
              </a:rPr>
              <a:t>Izbira platforme:</a:t>
            </a:r>
            <a:r>
              <a:rPr lang="sl-SI" sz="1800" dirty="0">
                <a:latin typeface="Raleway"/>
                <a:ea typeface="Raleway"/>
                <a:cs typeface="Raleway"/>
                <a:sym typeface="Raleway"/>
              </a:rPr>
              <a:t> Izberite prave platforme za svojo ciljno publiko (</a:t>
            </a:r>
            <a:r>
              <a:rPr lang="sl-SI" sz="1800" dirty="0" err="1">
                <a:latin typeface="Raleway"/>
                <a:ea typeface="Raleway"/>
                <a:cs typeface="Raleway"/>
                <a:sym typeface="Raleway"/>
              </a:rPr>
              <a:t>LinkedIn</a:t>
            </a:r>
            <a:r>
              <a:rPr lang="sl-SI" sz="1800" dirty="0">
                <a:latin typeface="Raleway"/>
                <a:ea typeface="Raleway"/>
                <a:cs typeface="Raleway"/>
                <a:sym typeface="Raleway"/>
              </a:rPr>
              <a:t>, </a:t>
            </a:r>
            <a:r>
              <a:rPr lang="sl-SI" sz="1800" dirty="0" err="1">
                <a:latin typeface="Raleway"/>
                <a:ea typeface="Raleway"/>
                <a:cs typeface="Raleway"/>
                <a:sym typeface="Raleway"/>
              </a:rPr>
              <a:t>Twitter</a:t>
            </a:r>
            <a:r>
              <a:rPr lang="sl-SI" sz="1800" dirty="0">
                <a:latin typeface="Raleway"/>
                <a:ea typeface="Raleway"/>
                <a:cs typeface="Raleway"/>
                <a:sym typeface="Raleway"/>
              </a:rPr>
              <a:t>, </a:t>
            </a:r>
            <a:r>
              <a:rPr lang="sl-SI" sz="1800" dirty="0" err="1">
                <a:latin typeface="Raleway"/>
                <a:ea typeface="Raleway"/>
                <a:cs typeface="Raleway"/>
                <a:sym typeface="Raleway"/>
              </a:rPr>
              <a:t>Instagram</a:t>
            </a:r>
            <a:r>
              <a:rPr lang="sl-SI" sz="1800" dirty="0">
                <a:latin typeface="Raleway"/>
                <a:ea typeface="Raleway"/>
                <a:cs typeface="Raleway"/>
                <a:sym typeface="Raleway"/>
              </a:rPr>
              <a:t>).</a:t>
            </a:r>
            <a:endParaRPr lang="sl-SI" sz="1800" dirty="0">
              <a:latin typeface="Raleway"/>
              <a:ea typeface="Raleway"/>
              <a:cs typeface="Raleway"/>
            </a:endParaRPr>
          </a:p>
          <a:p>
            <a:pPr marL="673100" indent="-285750">
              <a:spcBef>
                <a:spcPts val="600"/>
              </a:spcBef>
              <a:spcAft>
                <a:spcPts val="600"/>
              </a:spcAft>
              <a:buSzPts val="2000"/>
              <a:buFont typeface="Arial" panose="020B0604020202020204" pitchFamily="34" charset="0"/>
              <a:buChar char="•"/>
            </a:pPr>
            <a:r>
              <a:rPr lang="sl-SI" sz="1800" b="1" dirty="0">
                <a:latin typeface="Raleway"/>
                <a:ea typeface="Raleway"/>
                <a:cs typeface="Raleway"/>
                <a:sym typeface="Raleway"/>
              </a:rPr>
              <a:t>Ustvarjanje vsebine:</a:t>
            </a:r>
            <a:r>
              <a:rPr lang="sl-SI" sz="1800" dirty="0">
                <a:latin typeface="Raleway"/>
                <a:ea typeface="Raleway"/>
                <a:cs typeface="Raleway"/>
                <a:sym typeface="Raleway"/>
              </a:rPr>
              <a:t> Delite pomembno vsebino, ki odraža vaše strokovno znanje in interese.</a:t>
            </a:r>
            <a:endParaRPr lang="sl-SI" sz="1800" dirty="0">
              <a:latin typeface="Raleway"/>
              <a:ea typeface="Raleway"/>
              <a:cs typeface="Raleway"/>
            </a:endParaRPr>
          </a:p>
          <a:p>
            <a:pPr marL="673100" indent="-285750">
              <a:spcBef>
                <a:spcPts val="600"/>
              </a:spcBef>
              <a:spcAft>
                <a:spcPts val="600"/>
              </a:spcAft>
              <a:buSzPts val="2000"/>
              <a:buFont typeface="Arial" panose="020B0604020202020204" pitchFamily="34" charset="0"/>
              <a:buChar char="•"/>
            </a:pPr>
            <a:r>
              <a:rPr lang="sl-SI" sz="1800" b="1" dirty="0">
                <a:latin typeface="Raleway"/>
                <a:ea typeface="Raleway"/>
                <a:cs typeface="Raleway"/>
                <a:sym typeface="Raleway"/>
              </a:rPr>
              <a:t>Sodelovanje:</a:t>
            </a:r>
            <a:r>
              <a:rPr lang="sl-SI" sz="1800" dirty="0">
                <a:latin typeface="Raleway"/>
                <a:ea typeface="Raleway"/>
                <a:cs typeface="Raleway"/>
                <a:sym typeface="Raleway"/>
              </a:rPr>
              <a:t> Interakcija z javnostjo prek komentarjev, </a:t>
            </a:r>
            <a:r>
              <a:rPr lang="sl-SI" sz="1800" dirty="0" err="1">
                <a:latin typeface="Raleway"/>
                <a:ea typeface="Raleway"/>
                <a:cs typeface="Raleway"/>
                <a:sym typeface="Raleway"/>
              </a:rPr>
              <a:t>všečkov</a:t>
            </a:r>
            <a:r>
              <a:rPr lang="sl-SI" sz="1800" dirty="0">
                <a:latin typeface="Raleway"/>
                <a:ea typeface="Raleway"/>
                <a:cs typeface="Raleway"/>
                <a:sym typeface="Raleway"/>
              </a:rPr>
              <a:t> in skupnih rabe.</a:t>
            </a:r>
            <a:endParaRPr lang="sl-SI" sz="1800" dirty="0">
              <a:latin typeface="Raleway"/>
              <a:ea typeface="Raleway"/>
              <a:cs typeface="Raleway"/>
            </a:endParaRPr>
          </a:p>
        </p:txBody>
      </p:sp>
      <p:sp>
        <p:nvSpPr>
          <p:cNvPr id="5" name="TextBox 4">
            <a:extLst>
              <a:ext uri="{FF2B5EF4-FFF2-40B4-BE49-F238E27FC236}">
                <a16:creationId xmlns:a16="http://schemas.microsoft.com/office/drawing/2014/main" id="{FC785F10-325F-3377-DCD0-2599925AEC87}"/>
              </a:ext>
            </a:extLst>
          </p:cNvPr>
          <p:cNvSpPr txBox="1"/>
          <p:nvPr/>
        </p:nvSpPr>
        <p:spPr>
          <a:xfrm>
            <a:off x="1457970" y="5318564"/>
            <a:ext cx="110234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a:t>
            </a:r>
            <a:r>
              <a:rPr lang="en-US" sz="1000" b="0" i="0" u="sng" strike="noStrike" dirty="0">
                <a:solidFill>
                  <a:srgbClr val="1D1D1B"/>
                </a:solidFill>
                <a:effectLst/>
                <a:latin typeface="Raleway" pitchFamily="2" charset="0"/>
                <a:hlinkClick r:id="rId3"/>
              </a:rPr>
              <a:t>Canva</a:t>
            </a:r>
            <a:endParaRPr lang="en-US" sz="100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pic>
        <p:nvPicPr>
          <p:cNvPr id="6" name="Picture 5" descr="A group of colorful chat bubbles&#10;&#10;Description automatically generated">
            <a:extLst>
              <a:ext uri="{FF2B5EF4-FFF2-40B4-BE49-F238E27FC236}">
                <a16:creationId xmlns:a16="http://schemas.microsoft.com/office/drawing/2014/main" id="{F25460EF-8D38-D538-B720-549B7730114A}"/>
              </a:ext>
            </a:extLst>
          </p:cNvPr>
          <p:cNvPicPr>
            <a:picLocks noChangeAspect="1"/>
          </p:cNvPicPr>
          <p:nvPr/>
        </p:nvPicPr>
        <p:blipFill>
          <a:blip r:embed="rId5"/>
          <a:srcRect l="16333" r="17024" b="-200"/>
          <a:stretch/>
        </p:blipFill>
        <p:spPr>
          <a:xfrm>
            <a:off x="567341" y="2555446"/>
            <a:ext cx="3218217" cy="276311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2ecf44786e8_0_57"/>
          <p:cNvSpPr txBox="1">
            <a:spLocks noGrp="1"/>
          </p:cNvSpPr>
          <p:nvPr>
            <p:ph type="title"/>
          </p:nvPr>
        </p:nvSpPr>
        <p:spPr>
          <a:xfrm>
            <a:off x="559650" y="382150"/>
            <a:ext cx="110727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dirty="0" err="1"/>
              <a:t>Izkoriščanje</a:t>
            </a:r>
            <a:r>
              <a:rPr lang="en-GB" sz="3400" b="1" dirty="0"/>
              <a:t> </a:t>
            </a:r>
            <a:r>
              <a:rPr lang="en-GB" sz="3400" b="1" dirty="0" err="1"/>
              <a:t>družbenih</a:t>
            </a:r>
            <a:r>
              <a:rPr lang="en-GB" sz="3400" b="1" dirty="0"/>
              <a:t> </a:t>
            </a:r>
            <a:r>
              <a:rPr lang="en-GB" sz="3400" b="1" dirty="0" err="1"/>
              <a:t>medijev</a:t>
            </a:r>
            <a:r>
              <a:rPr lang="en-GB" sz="3400" b="1" dirty="0"/>
              <a:t> in </a:t>
            </a:r>
            <a:r>
              <a:rPr lang="en-GB" sz="3400" b="1" dirty="0" err="1"/>
              <a:t>mreženja</a:t>
            </a:r>
            <a:r>
              <a:rPr lang="en-GB" sz="3400" b="1" dirty="0"/>
              <a:t> za </a:t>
            </a:r>
            <a:r>
              <a:rPr lang="en-GB" sz="3400" b="1" dirty="0" err="1"/>
              <a:t>osebno</a:t>
            </a:r>
            <a:r>
              <a:rPr lang="en-GB" sz="3400" b="1" dirty="0"/>
              <a:t> </a:t>
            </a:r>
            <a:r>
              <a:rPr lang="en-GB" sz="3400" b="1" dirty="0" err="1"/>
              <a:t>blagovno</a:t>
            </a:r>
            <a:r>
              <a:rPr lang="en-GB" sz="3400" b="1" dirty="0"/>
              <a:t> </a:t>
            </a:r>
            <a:r>
              <a:rPr lang="en-GB" sz="3400" b="1" dirty="0" err="1"/>
              <a:t>znamko</a:t>
            </a:r>
            <a:endParaRPr lang="en-US" sz="3400" b="1" dirty="0"/>
          </a:p>
        </p:txBody>
      </p:sp>
      <p:sp>
        <p:nvSpPr>
          <p:cNvPr id="258" name="Google Shape;258;g2ecf44786e8_0_57"/>
          <p:cNvSpPr txBox="1"/>
          <p:nvPr/>
        </p:nvSpPr>
        <p:spPr>
          <a:xfrm>
            <a:off x="967442" y="2229122"/>
            <a:ext cx="6265712" cy="3293179"/>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sl-SI" sz="1800" b="1" dirty="0">
                <a:highlight>
                  <a:schemeClr val="lt1"/>
                </a:highlight>
                <a:latin typeface="Raleway"/>
                <a:ea typeface="Raleway"/>
                <a:cs typeface="Raleway"/>
                <a:sym typeface="Raleway"/>
              </a:rPr>
              <a:t>Tehnike mreženja</a:t>
            </a:r>
            <a:endParaRPr lang="en-US" sz="1800" b="1" dirty="0">
              <a:highlight>
                <a:srgbClr val="F3B75B"/>
              </a:highlight>
              <a:latin typeface="Raleway"/>
              <a:ea typeface="Raleway"/>
              <a:cs typeface="Raleway"/>
            </a:endParaRPr>
          </a:p>
          <a:p>
            <a:pPr marL="730250" indent="-285750">
              <a:spcBef>
                <a:spcPts val="600"/>
              </a:spcBef>
              <a:spcAft>
                <a:spcPts val="600"/>
              </a:spcAft>
              <a:buSzPts val="2000"/>
              <a:buFont typeface="Arial" panose="020B0604020202020204" pitchFamily="34" charset="0"/>
              <a:buChar char="•"/>
            </a:pPr>
            <a:r>
              <a:rPr lang="sl-SI" sz="1800" b="1" dirty="0">
                <a:latin typeface="Raleway"/>
                <a:ea typeface="Raleway"/>
                <a:cs typeface="Raleway"/>
                <a:sym typeface="Raleway"/>
              </a:rPr>
              <a:t>Dogodki in konference:</a:t>
            </a:r>
            <a:r>
              <a:rPr lang="sl-SI" sz="1800" dirty="0">
                <a:latin typeface="Raleway"/>
                <a:ea typeface="Raleway"/>
                <a:cs typeface="Raleway"/>
                <a:sym typeface="Raleway"/>
              </a:rPr>
              <a:t> Udeležite se industrijskih dogodkov, da se srečate in povežete s podobno mislečimi strokovnjaki.</a:t>
            </a:r>
            <a:endParaRPr lang="sl-SI" sz="1800" dirty="0">
              <a:latin typeface="Raleway"/>
              <a:ea typeface="Raleway"/>
              <a:cs typeface="Raleway"/>
            </a:endParaRPr>
          </a:p>
          <a:p>
            <a:pPr marL="730250" indent="-285750">
              <a:spcBef>
                <a:spcPts val="600"/>
              </a:spcBef>
              <a:spcAft>
                <a:spcPts val="600"/>
              </a:spcAft>
              <a:buSzPts val="2000"/>
              <a:buFont typeface="Arial" panose="020B0604020202020204" pitchFamily="34" charset="0"/>
              <a:buChar char="•"/>
            </a:pPr>
            <a:r>
              <a:rPr lang="sl-SI" sz="1800" b="1" dirty="0">
                <a:latin typeface="Raleway"/>
                <a:ea typeface="Raleway"/>
                <a:cs typeface="Raleway"/>
                <a:sym typeface="Raleway"/>
              </a:rPr>
              <a:t>Strokovne organizacije:</a:t>
            </a:r>
            <a:r>
              <a:rPr lang="sl-SI" sz="1800" dirty="0">
                <a:latin typeface="Raleway"/>
                <a:ea typeface="Raleway"/>
                <a:cs typeface="Raleway"/>
                <a:sym typeface="Raleway"/>
              </a:rPr>
              <a:t> Pridružite se ustreznim skupinam in združenjem za priložnosti za mreženje.</a:t>
            </a:r>
            <a:endParaRPr lang="sl-SI" sz="1800" dirty="0">
              <a:latin typeface="Raleway"/>
              <a:ea typeface="Raleway"/>
              <a:cs typeface="Raleway"/>
            </a:endParaRPr>
          </a:p>
          <a:p>
            <a:pPr marL="730250" indent="-285750">
              <a:spcBef>
                <a:spcPts val="600"/>
              </a:spcBef>
              <a:spcAft>
                <a:spcPts val="600"/>
              </a:spcAft>
              <a:buSzPts val="2000"/>
              <a:buFont typeface="Arial" panose="020B0604020202020204" pitchFamily="34" charset="0"/>
              <a:buChar char="•"/>
            </a:pPr>
            <a:r>
              <a:rPr lang="sl-SI" sz="1800" b="1" dirty="0">
                <a:latin typeface="Raleway"/>
                <a:ea typeface="Raleway"/>
                <a:cs typeface="Raleway"/>
                <a:sym typeface="Raleway"/>
              </a:rPr>
              <a:t>Spletno mreženje:</a:t>
            </a:r>
            <a:r>
              <a:rPr lang="sl-SI" sz="1800" dirty="0">
                <a:latin typeface="Raleway"/>
                <a:ea typeface="Raleway"/>
                <a:cs typeface="Raleway"/>
                <a:sym typeface="Raleway"/>
              </a:rPr>
              <a:t> Sodelovanje v spletnih skupnostih, forumih in spletnih seminarjih.</a:t>
            </a:r>
            <a:endParaRPr lang="sl-SI" sz="1800" dirty="0">
              <a:latin typeface="Raleway"/>
              <a:ea typeface="Raleway"/>
              <a:cs typeface="Raleway"/>
            </a:endParaRPr>
          </a:p>
        </p:txBody>
      </p:sp>
      <p:pic>
        <p:nvPicPr>
          <p:cNvPr id="4" name="Picture 3">
            <a:extLst>
              <a:ext uri="{FF2B5EF4-FFF2-40B4-BE49-F238E27FC236}">
                <a16:creationId xmlns:a16="http://schemas.microsoft.com/office/drawing/2014/main" id="{5A5FFD5C-D4CA-967F-9888-51BB37680428}"/>
              </a:ext>
            </a:extLst>
          </p:cNvPr>
          <p:cNvPicPr>
            <a:picLocks noChangeAspect="1"/>
          </p:cNvPicPr>
          <p:nvPr/>
        </p:nvPicPr>
        <p:blipFill>
          <a:blip r:embed="rId3"/>
          <a:srcRect l="25676" t="-714" r="25901" b="589"/>
          <a:stretch/>
        </p:blipFill>
        <p:spPr>
          <a:xfrm>
            <a:off x="7716108" y="1817044"/>
            <a:ext cx="3343195" cy="3906976"/>
          </a:xfrm>
          <a:prstGeom prst="rect">
            <a:avLst/>
          </a:prstGeom>
        </p:spPr>
      </p:pic>
      <p:sp>
        <p:nvSpPr>
          <p:cNvPr id="5" name="TextBox 2">
            <a:extLst>
              <a:ext uri="{FF2B5EF4-FFF2-40B4-BE49-F238E27FC236}">
                <a16:creationId xmlns:a16="http://schemas.microsoft.com/office/drawing/2014/main" id="{A1501990-6445-768A-0874-72861BCE3780}"/>
              </a:ext>
            </a:extLst>
          </p:cNvPr>
          <p:cNvSpPr txBox="1"/>
          <p:nvPr/>
        </p:nvSpPr>
        <p:spPr>
          <a:xfrm>
            <a:off x="9583352" y="5107459"/>
            <a:ext cx="1180756"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Canva</a:t>
            </a:r>
            <a:endParaRPr lang="en-US" sz="100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g2ecf44786e8_0_61"/>
          <p:cNvSpPr txBox="1"/>
          <p:nvPr/>
        </p:nvSpPr>
        <p:spPr>
          <a:xfrm>
            <a:off x="503112" y="1588797"/>
            <a:ext cx="6753425" cy="264684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1800" b="1" dirty="0" err="1">
                <a:highlight>
                  <a:schemeClr val="lt1"/>
                </a:highlight>
                <a:latin typeface="Raleway"/>
                <a:ea typeface="Raleway"/>
                <a:cs typeface="Raleway"/>
                <a:sym typeface="Raleway"/>
              </a:rPr>
              <a:t>Krystle</a:t>
            </a:r>
            <a:r>
              <a:rPr lang="sl-SI" sz="1800" b="1" dirty="0">
                <a:highlight>
                  <a:srgbClr val="F3B75B"/>
                </a:highlight>
                <a:latin typeface="Raleway"/>
                <a:ea typeface="Raleway"/>
                <a:cs typeface="Raleway"/>
                <a:sym typeface="Raleway"/>
              </a:rPr>
              <a:t> </a:t>
            </a:r>
            <a:r>
              <a:rPr lang="sl-SI" sz="1800" b="1" dirty="0" err="1">
                <a:highlight>
                  <a:srgbClr val="F3B75B"/>
                </a:highlight>
                <a:latin typeface="Raleway"/>
                <a:ea typeface="Raleway"/>
                <a:cs typeface="Raleway"/>
                <a:sym typeface="Raleway"/>
              </a:rPr>
              <a:t>Penza</a:t>
            </a:r>
            <a:r>
              <a:rPr lang="sl-SI" sz="1800" b="1" dirty="0">
                <a:latin typeface="Raleway"/>
                <a:ea typeface="Raleway"/>
                <a:cs typeface="Raleway"/>
                <a:sym typeface="Raleway"/>
              </a:rPr>
              <a:t> </a:t>
            </a:r>
            <a:br>
              <a:rPr lang="sl-SI" sz="1800" b="1" dirty="0">
                <a:latin typeface="Raleway"/>
                <a:ea typeface="Raleway"/>
                <a:cs typeface="Raleway"/>
                <a:sym typeface="Raleway"/>
              </a:rPr>
            </a:br>
            <a:r>
              <a:rPr lang="sl-SI" sz="1800" dirty="0">
                <a:latin typeface="Raleway"/>
                <a:ea typeface="Raleway"/>
                <a:cs typeface="Raleway"/>
                <a:sym typeface="Raleway"/>
              </a:rPr>
              <a:t>Malteška podjetnica, Ustanoviteljica blagovne znamke </a:t>
            </a:r>
            <a:r>
              <a:rPr lang="sl-SI" sz="1800" dirty="0">
                <a:latin typeface="Raleway"/>
              </a:rPr>
              <a:t>nakita </a:t>
            </a:r>
            <a:r>
              <a:rPr lang="sl-SI" sz="1800" i="0" u="sng" strike="noStrike" dirty="0">
                <a:solidFill>
                  <a:srgbClr val="F49100"/>
                </a:solidFill>
                <a:effectLst/>
                <a:latin typeface="Raleway"/>
                <a:hlinkClick r:id="rId3"/>
              </a:rPr>
              <a:t>MVintage</a:t>
            </a:r>
            <a:endParaRPr lang="sl-SI" sz="1800" dirty="0">
              <a:latin typeface="Raleway"/>
              <a:ea typeface="Raleway"/>
              <a:cs typeface="Raleway"/>
            </a:endParaRPr>
          </a:p>
          <a:p>
            <a:pPr>
              <a:spcBef>
                <a:spcPts val="600"/>
              </a:spcBef>
              <a:spcAft>
                <a:spcPts val="600"/>
              </a:spcAft>
            </a:pPr>
            <a:r>
              <a:rPr lang="sl-SI" sz="1800" b="1" dirty="0">
                <a:latin typeface="Raleway"/>
                <a:ea typeface="Raleway"/>
                <a:cs typeface="Raleway"/>
                <a:sym typeface="Raleway"/>
              </a:rPr>
              <a:t>Potovanje:</a:t>
            </a:r>
            <a:r>
              <a:rPr lang="sl-SI" sz="1800" dirty="0">
                <a:latin typeface="Raleway"/>
                <a:ea typeface="Raleway"/>
                <a:cs typeface="Raleway"/>
                <a:sym typeface="Raleway"/>
              </a:rPr>
              <a:t> Prikazuje odpornost in ponovno izumljanje, izzive spreminja v priložnosti z neomajno samozavestjo</a:t>
            </a:r>
            <a:r>
              <a:rPr lang="sl-SI" sz="1800" dirty="0">
                <a:latin typeface="Raleway"/>
                <a:ea typeface="Raleway"/>
                <a:sym typeface="Raleway"/>
              </a:rPr>
              <a:t>. </a:t>
            </a:r>
            <a:endParaRPr lang="sl-SI" sz="1800" dirty="0">
              <a:latin typeface="Raleway"/>
              <a:ea typeface="Raleway"/>
              <a:cs typeface="Raleway"/>
            </a:endParaRPr>
          </a:p>
          <a:p>
            <a:pPr>
              <a:spcBef>
                <a:spcPts val="600"/>
              </a:spcBef>
              <a:spcAft>
                <a:spcPts val="600"/>
              </a:spcAft>
            </a:pPr>
            <a:r>
              <a:rPr lang="sl-SI" sz="1800" b="1" dirty="0">
                <a:latin typeface="Raleway" pitchFamily="2" charset="0"/>
                <a:ea typeface="Raleway"/>
                <a:cs typeface="Raleway"/>
                <a:sym typeface="Raleway"/>
              </a:rPr>
              <a:t>Lekcije:</a:t>
            </a:r>
            <a:r>
              <a:rPr lang="sl-SI" sz="1800" dirty="0">
                <a:latin typeface="Raleway" pitchFamily="2" charset="0"/>
                <a:ea typeface="Raleway"/>
                <a:cs typeface="Raleway"/>
                <a:sym typeface="Raleway"/>
              </a:rPr>
              <a:t> </a:t>
            </a:r>
            <a:r>
              <a:rPr lang="sl-SI" sz="1800" dirty="0">
                <a:latin typeface="Raleway" pitchFamily="2" charset="0"/>
                <a:ea typeface="Raleway"/>
                <a:sym typeface="Raleway"/>
              </a:rPr>
              <a:t>Sprejmite neuspehe kot korake k rasti in ostanite usklajeni s svojim namenom.</a:t>
            </a:r>
            <a:endParaRPr lang="sl-SI" sz="1800" dirty="0">
              <a:latin typeface="Raleway" pitchFamily="2" charset="0"/>
              <a:ea typeface="Raleway"/>
            </a:endParaRPr>
          </a:p>
        </p:txBody>
      </p:sp>
      <p:sp>
        <p:nvSpPr>
          <p:cNvPr id="3" name="TextBox 2">
            <a:extLst>
              <a:ext uri="{FF2B5EF4-FFF2-40B4-BE49-F238E27FC236}">
                <a16:creationId xmlns:a16="http://schemas.microsoft.com/office/drawing/2014/main" id="{799C01DB-38ED-948E-48A1-81A28CBCD0C2}"/>
              </a:ext>
            </a:extLst>
          </p:cNvPr>
          <p:cNvSpPr txBox="1"/>
          <p:nvPr/>
        </p:nvSpPr>
        <p:spPr>
          <a:xfrm>
            <a:off x="1342572" y="4376058"/>
            <a:ext cx="5747656"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800" b="1" dirty="0">
                <a:latin typeface="Raleway"/>
              </a:rPr>
              <a:t>Preberi več </a:t>
            </a:r>
            <a:r>
              <a:rPr lang="sl-SI" sz="1800" dirty="0">
                <a:latin typeface="Raleway"/>
              </a:rPr>
              <a:t>o zgodbi </a:t>
            </a:r>
            <a:r>
              <a:rPr lang="sl-SI" sz="1800" dirty="0" err="1">
                <a:latin typeface="Raleway"/>
              </a:rPr>
              <a:t>Krystle</a:t>
            </a:r>
            <a:r>
              <a:rPr lang="sl-SI" sz="1800" dirty="0">
                <a:latin typeface="Raleway"/>
              </a:rPr>
              <a:t> </a:t>
            </a:r>
            <a:r>
              <a:rPr lang="sl-SI" sz="1800" dirty="0" err="1">
                <a:latin typeface="Raleway"/>
              </a:rPr>
              <a:t>Penza</a:t>
            </a:r>
            <a:r>
              <a:rPr lang="sl-SI" sz="1800" dirty="0">
                <a:latin typeface="Raleway"/>
              </a:rPr>
              <a:t> in njeni poti do uspešnega podjetništva: </a:t>
            </a:r>
            <a:r>
              <a:rPr lang="sl-SI" sz="1800" b="0" i="0" u="sng" strike="noStrike" dirty="0">
                <a:solidFill>
                  <a:srgbClr val="F49100"/>
                </a:solidFill>
                <a:effectLst/>
                <a:latin typeface="Raleway" pitchFamily="2" charset="0"/>
                <a:hlinkClick r:id="rId4"/>
              </a:rPr>
              <a:t>How </a:t>
            </a:r>
            <a:r>
              <a:rPr lang="sl-SI" sz="1800" b="0" i="0" u="sng" strike="noStrike" dirty="0" err="1">
                <a:solidFill>
                  <a:srgbClr val="F49100"/>
                </a:solidFill>
                <a:effectLst/>
                <a:latin typeface="Raleway" pitchFamily="2" charset="0"/>
                <a:hlinkClick r:id="rId4"/>
              </a:rPr>
              <a:t>she</a:t>
            </a:r>
            <a:r>
              <a:rPr lang="sl-SI" sz="1800" b="0" i="0" u="sng" strike="noStrike" dirty="0">
                <a:solidFill>
                  <a:srgbClr val="F49100"/>
                </a:solidFill>
                <a:effectLst/>
                <a:latin typeface="Raleway" pitchFamily="2" charset="0"/>
                <a:hlinkClick r:id="rId4"/>
              </a:rPr>
              <a:t> </a:t>
            </a:r>
            <a:r>
              <a:rPr lang="sl-SI" sz="1800" b="0" i="0" u="sng" strike="noStrike" dirty="0" err="1">
                <a:solidFill>
                  <a:srgbClr val="F49100"/>
                </a:solidFill>
                <a:effectLst/>
                <a:latin typeface="Raleway" pitchFamily="2" charset="0"/>
                <a:hlinkClick r:id="rId4"/>
              </a:rPr>
              <a:t>does</a:t>
            </a:r>
            <a:r>
              <a:rPr lang="sl-SI" sz="1800" b="0" i="0" u="sng" strike="noStrike" dirty="0">
                <a:solidFill>
                  <a:srgbClr val="F49100"/>
                </a:solidFill>
                <a:effectLst/>
                <a:latin typeface="Raleway" pitchFamily="2" charset="0"/>
                <a:hlinkClick r:id="rId4"/>
              </a:rPr>
              <a:t> it: </a:t>
            </a:r>
            <a:r>
              <a:rPr lang="sl-SI" sz="1800" b="0" i="0" u="sng" strike="noStrike" dirty="0" err="1">
                <a:solidFill>
                  <a:srgbClr val="F49100"/>
                </a:solidFill>
                <a:effectLst/>
                <a:latin typeface="Raleway" pitchFamily="2" charset="0"/>
                <a:hlinkClick r:id="rId4"/>
              </a:rPr>
              <a:t>Krystle</a:t>
            </a:r>
            <a:r>
              <a:rPr lang="sl-SI" sz="1800" b="0" i="0" u="sng" strike="noStrike" dirty="0">
                <a:solidFill>
                  <a:srgbClr val="F49100"/>
                </a:solidFill>
                <a:effectLst/>
                <a:latin typeface="Raleway" pitchFamily="2" charset="0"/>
                <a:hlinkClick r:id="rId4"/>
              </a:rPr>
              <a:t> </a:t>
            </a:r>
            <a:r>
              <a:rPr lang="sl-SI" sz="1800" b="0" i="0" u="sng" strike="noStrike" dirty="0" err="1">
                <a:solidFill>
                  <a:srgbClr val="F49100"/>
                </a:solidFill>
                <a:effectLst/>
                <a:latin typeface="Raleway" pitchFamily="2" charset="0"/>
                <a:hlinkClick r:id="rId4"/>
              </a:rPr>
              <a:t>Penza</a:t>
            </a:r>
            <a:r>
              <a:rPr lang="sl-SI" sz="1800" dirty="0">
                <a:latin typeface="Raleway"/>
              </a:rPr>
              <a:t>.</a:t>
            </a:r>
            <a:endParaRPr lang="en-US" sz="1800" dirty="0">
              <a:latin typeface="Raleway"/>
            </a:endParaRPr>
          </a:p>
          <a:p>
            <a:pPr>
              <a:spcBef>
                <a:spcPts val="600"/>
              </a:spcBef>
              <a:spcAft>
                <a:spcPts val="600"/>
              </a:spcAft>
            </a:pPr>
            <a:r>
              <a:rPr lang="sl-SI" sz="1800" dirty="0">
                <a:latin typeface="Raleway"/>
              </a:rPr>
              <a:t>Kakšne so vaše misli? Kaj se vam zdi navdihujoče? </a:t>
            </a:r>
            <a:endParaRPr lang="sl-SI" sz="1800" dirty="0"/>
          </a:p>
          <a:p>
            <a:pPr>
              <a:spcBef>
                <a:spcPts val="600"/>
              </a:spcBef>
              <a:spcAft>
                <a:spcPts val="600"/>
              </a:spcAft>
            </a:pPr>
            <a:r>
              <a:rPr lang="sl-SI" sz="1800" dirty="0">
                <a:latin typeface="Raleway"/>
              </a:rPr>
              <a:t> </a:t>
            </a:r>
            <a:endParaRPr lang="sl-SI" sz="1800" dirty="0"/>
          </a:p>
        </p:txBody>
      </p:sp>
      <p:pic>
        <p:nvPicPr>
          <p:cNvPr id="4" name="Picture 3" descr="A person smiling at camera&#10;&#10;Description automatically generated">
            <a:extLst>
              <a:ext uri="{FF2B5EF4-FFF2-40B4-BE49-F238E27FC236}">
                <a16:creationId xmlns:a16="http://schemas.microsoft.com/office/drawing/2014/main" id="{6A15C893-06B8-C379-047F-B734F9C26FB7}"/>
              </a:ext>
            </a:extLst>
          </p:cNvPr>
          <p:cNvPicPr>
            <a:picLocks noChangeAspect="1"/>
          </p:cNvPicPr>
          <p:nvPr/>
        </p:nvPicPr>
        <p:blipFill>
          <a:blip r:embed="rId5"/>
          <a:srcRect l="25000" t="680" r="18095" b="211"/>
          <a:stretch/>
        </p:blipFill>
        <p:spPr>
          <a:xfrm>
            <a:off x="6937828" y="1442357"/>
            <a:ext cx="5500918" cy="5401400"/>
          </a:xfrm>
          <a:prstGeom prst="rect">
            <a:avLst/>
          </a:prstGeom>
        </p:spPr>
      </p:pic>
      <p:sp>
        <p:nvSpPr>
          <p:cNvPr id="5" name="TextBox 1">
            <a:extLst>
              <a:ext uri="{FF2B5EF4-FFF2-40B4-BE49-F238E27FC236}">
                <a16:creationId xmlns:a16="http://schemas.microsoft.com/office/drawing/2014/main" id="{53B60B5B-430D-4C10-C6A9-046E2C4A902A}"/>
              </a:ext>
            </a:extLst>
          </p:cNvPr>
          <p:cNvSpPr txBox="1"/>
          <p:nvPr/>
        </p:nvSpPr>
        <p:spPr>
          <a:xfrm>
            <a:off x="4728135" y="6063994"/>
            <a:ext cx="2452914"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Businessnow.mt</a:t>
            </a:r>
            <a:endParaRPr lang="en-GB" sz="1000" dirty="0">
              <a:solidFill>
                <a:schemeClr val="accent1"/>
              </a:solidFill>
            </a:endParaRPr>
          </a:p>
        </p:txBody>
      </p:sp>
      <p:sp>
        <p:nvSpPr>
          <p:cNvPr id="10" name="Google Shape;271;g2ecf44786e8_0_331">
            <a:extLst>
              <a:ext uri="{FF2B5EF4-FFF2-40B4-BE49-F238E27FC236}">
                <a16:creationId xmlns:a16="http://schemas.microsoft.com/office/drawing/2014/main" id="{D9F8FD02-F628-F4EB-382B-C19CA1D30176}"/>
              </a:ext>
            </a:extLst>
          </p:cNvPr>
          <p:cNvSpPr txBox="1">
            <a:spLocks/>
          </p:cNvSpPr>
          <p:nvPr/>
        </p:nvSpPr>
        <p:spPr>
          <a:xfrm>
            <a:off x="396031" y="116866"/>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Uspešne</a:t>
            </a:r>
            <a:r>
              <a:rPr lang="en-GB" sz="3400" b="1" dirty="0"/>
              <a:t> </a:t>
            </a:r>
            <a:r>
              <a:rPr lang="en-GB" sz="3400" b="1" dirty="0" err="1"/>
              <a:t>evropske</a:t>
            </a:r>
            <a:r>
              <a:rPr lang="en-GB" sz="3400" b="1" dirty="0"/>
              <a:t> </a:t>
            </a:r>
            <a:r>
              <a:rPr lang="en-GB" sz="3400" b="1" dirty="0" err="1"/>
              <a:t>podjetnice</a:t>
            </a:r>
            <a:endParaRPr lang="en-GB" sz="3400" b="1" dirty="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cf44786e8_0_331"/>
          <p:cNvSpPr txBox="1">
            <a:spLocks noGrp="1"/>
          </p:cNvSpPr>
          <p:nvPr>
            <p:ph type="title"/>
          </p:nvPr>
        </p:nvSpPr>
        <p:spPr>
          <a:xfrm>
            <a:off x="416804" y="159665"/>
            <a:ext cx="11363285" cy="1453615"/>
          </a:xfrm>
          <a:prstGeom prst="rect">
            <a:avLst/>
          </a:prstGeom>
          <a:noFill/>
          <a:ln>
            <a:noFill/>
          </a:ln>
        </p:spPr>
        <p:txBody>
          <a:bodyPr spcFirstLastPara="1" wrap="square" lIns="91425" tIns="45700" rIns="91425" bIns="45700" anchor="ctr" anchorCtr="0">
            <a:normAutofit/>
          </a:bodyPr>
          <a:lstStyle/>
          <a:p>
            <a:pPr algn="ctr"/>
            <a:r>
              <a:rPr lang="en-GB" sz="3400" b="1" dirty="0" err="1"/>
              <a:t>Uspešne</a:t>
            </a:r>
            <a:r>
              <a:rPr lang="en-GB" sz="3400" b="1" dirty="0"/>
              <a:t> </a:t>
            </a:r>
            <a:r>
              <a:rPr lang="en-GB" sz="3400" b="1" dirty="0" err="1"/>
              <a:t>evropske</a:t>
            </a:r>
            <a:r>
              <a:rPr lang="en-GB" sz="3400" b="1" dirty="0"/>
              <a:t> </a:t>
            </a:r>
            <a:r>
              <a:rPr lang="en-GB" sz="3400" b="1" dirty="0" err="1"/>
              <a:t>podjetnice</a:t>
            </a:r>
            <a:endParaRPr lang="en-GB" sz="3400" b="1" dirty="0">
              <a:solidFill>
                <a:srgbClr val="000000"/>
              </a:solidFill>
            </a:endParaRPr>
          </a:p>
        </p:txBody>
      </p:sp>
      <p:sp>
        <p:nvSpPr>
          <p:cNvPr id="3" name="Google Shape;279;g2ecf44786e8_0_337">
            <a:extLst>
              <a:ext uri="{FF2B5EF4-FFF2-40B4-BE49-F238E27FC236}">
                <a16:creationId xmlns:a16="http://schemas.microsoft.com/office/drawing/2014/main" id="{580B1A22-46AF-EF8C-D403-57DFA5BC54A5}"/>
              </a:ext>
            </a:extLst>
          </p:cNvPr>
          <p:cNvSpPr txBox="1"/>
          <p:nvPr/>
        </p:nvSpPr>
        <p:spPr>
          <a:xfrm>
            <a:off x="323931" y="1150324"/>
            <a:ext cx="11544138" cy="120029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Iza</a:t>
            </a:r>
            <a:r>
              <a:rPr lang="en-GB" sz="2000" b="1" dirty="0">
                <a:highlight>
                  <a:srgbClr val="F3B75B"/>
                </a:highlight>
                <a:latin typeface="Raleway"/>
                <a:ea typeface="Raleway"/>
                <a:cs typeface="Raleway"/>
                <a:sym typeface="Raleway"/>
              </a:rPr>
              <a:t> </a:t>
            </a:r>
            <a:r>
              <a:rPr lang="en-GB" sz="2000" b="1" dirty="0">
                <a:highlight>
                  <a:srgbClr val="F3B75B"/>
                </a:highlight>
                <a:latin typeface="Raleway"/>
                <a:sym typeface="Raleway"/>
              </a:rPr>
              <a:t>Login</a:t>
            </a:r>
            <a:r>
              <a:rPr lang="en-GB" sz="2000" dirty="0">
                <a:latin typeface="Raleway"/>
                <a:sym typeface="Raleway"/>
              </a:rPr>
              <a:t> </a:t>
            </a:r>
            <a:br>
              <a:rPr lang="en-GB" sz="1600" dirty="0">
                <a:solidFill>
                  <a:schemeClr val="accent1"/>
                </a:solidFill>
                <a:latin typeface="Raleway"/>
                <a:sym typeface="Raleway"/>
              </a:rPr>
            </a:br>
            <a:r>
              <a:rPr lang="sl-SI" sz="1800" dirty="0">
                <a:solidFill>
                  <a:schemeClr val="accent1"/>
                </a:solidFill>
                <a:latin typeface="Raleway"/>
                <a:sym typeface="Raleway"/>
              </a:rPr>
              <a:t>Slovenska tehnološka podjetnica in soustanoviteljica tehnološkega podjetja Outfit7, ki stoji za svetovno uspešno franšizo “</a:t>
            </a:r>
            <a:r>
              <a:rPr lang="sl-SI" sz="1800" dirty="0" err="1">
                <a:solidFill>
                  <a:schemeClr val="accent1"/>
                </a:solidFill>
                <a:latin typeface="Raleway"/>
                <a:sym typeface="Raleway"/>
              </a:rPr>
              <a:t>Talking</a:t>
            </a:r>
            <a:r>
              <a:rPr lang="sl-SI" sz="1800" dirty="0">
                <a:solidFill>
                  <a:schemeClr val="accent1"/>
                </a:solidFill>
                <a:latin typeface="Raleway"/>
                <a:sym typeface="Raleway"/>
              </a:rPr>
              <a:t> Tom </a:t>
            </a:r>
            <a:r>
              <a:rPr lang="sl-SI" sz="1800" dirty="0" err="1">
                <a:solidFill>
                  <a:schemeClr val="accent1"/>
                </a:solidFill>
                <a:latin typeface="Raleway"/>
                <a:sym typeface="Raleway"/>
              </a:rPr>
              <a:t>and</a:t>
            </a:r>
            <a:r>
              <a:rPr lang="sl-SI" sz="1800" dirty="0">
                <a:solidFill>
                  <a:schemeClr val="accent1"/>
                </a:solidFill>
                <a:latin typeface="Raleway"/>
                <a:sym typeface="Raleway"/>
              </a:rPr>
              <a:t> </a:t>
            </a:r>
            <a:r>
              <a:rPr lang="sl-SI" sz="1800" dirty="0" err="1">
                <a:solidFill>
                  <a:schemeClr val="accent1"/>
                </a:solidFill>
                <a:latin typeface="Raleway"/>
                <a:sym typeface="Raleway"/>
              </a:rPr>
              <a:t>Friends</a:t>
            </a:r>
            <a:r>
              <a:rPr lang="sl-SI" sz="1800" dirty="0">
                <a:solidFill>
                  <a:schemeClr val="accent1"/>
                </a:solidFill>
                <a:latin typeface="Raleway"/>
                <a:sym typeface="Raleway"/>
              </a:rPr>
              <a:t>”.</a:t>
            </a:r>
            <a:endParaRPr lang="sl-SI" sz="1800" dirty="0">
              <a:solidFill>
                <a:schemeClr val="accent1"/>
              </a:solidFill>
            </a:endParaRPr>
          </a:p>
        </p:txBody>
      </p:sp>
      <p:sp>
        <p:nvSpPr>
          <p:cNvPr id="4" name="TextBox 3">
            <a:extLst>
              <a:ext uri="{FF2B5EF4-FFF2-40B4-BE49-F238E27FC236}">
                <a16:creationId xmlns:a16="http://schemas.microsoft.com/office/drawing/2014/main" id="{9BEC7881-8256-623F-87CC-9BEF9ED6DD20}"/>
              </a:ext>
            </a:extLst>
          </p:cNvPr>
          <p:cNvSpPr txBox="1"/>
          <p:nvPr/>
        </p:nvSpPr>
        <p:spPr>
          <a:xfrm>
            <a:off x="126753" y="5498221"/>
            <a:ext cx="12190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Onave.si</a:t>
            </a:r>
            <a:endParaRPr lang="en-US" sz="1000" dirty="0">
              <a:solidFill>
                <a:schemeClr val="accent1"/>
              </a:solidFill>
              <a:latin typeface="Raleway"/>
            </a:endParaRPr>
          </a:p>
        </p:txBody>
      </p:sp>
      <p:sp>
        <p:nvSpPr>
          <p:cNvPr id="5" name="TextBox 4">
            <a:extLst>
              <a:ext uri="{FF2B5EF4-FFF2-40B4-BE49-F238E27FC236}">
                <a16:creationId xmlns:a16="http://schemas.microsoft.com/office/drawing/2014/main" id="{E30971AA-F907-BE67-EE2D-A145F42662C7}"/>
              </a:ext>
            </a:extLst>
          </p:cNvPr>
          <p:cNvSpPr txBox="1"/>
          <p:nvPr/>
        </p:nvSpPr>
        <p:spPr>
          <a:xfrm>
            <a:off x="5480284" y="4440068"/>
            <a:ext cx="6359634" cy="18004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sl-SI" sz="1900" b="1" dirty="0">
                <a:latin typeface="Raleway"/>
              </a:rPr>
              <a:t>Preberi</a:t>
            </a:r>
            <a:r>
              <a:rPr lang="en-US" sz="1900" b="1" err="1">
                <a:latin typeface="Raleway"/>
              </a:rPr>
              <a:t>te</a:t>
            </a:r>
            <a:r>
              <a:rPr lang="sl-SI" sz="1900" b="1" dirty="0">
                <a:latin typeface="Raleway"/>
              </a:rPr>
              <a:t> več</a:t>
            </a:r>
            <a:r>
              <a:rPr lang="en-US" sz="1900" b="1" dirty="0">
                <a:latin typeface="Raleway"/>
              </a:rPr>
              <a:t> </a:t>
            </a:r>
            <a:r>
              <a:rPr lang="sl-SI" sz="1900" dirty="0">
                <a:latin typeface="Raleway"/>
              </a:rPr>
              <a:t>o zgodbi Ize </a:t>
            </a:r>
            <a:r>
              <a:rPr lang="sl-SI" sz="1900" err="1">
                <a:latin typeface="Raleway"/>
              </a:rPr>
              <a:t>Login</a:t>
            </a:r>
            <a:r>
              <a:rPr lang="sl-SI" sz="1900" dirty="0">
                <a:latin typeface="Raleway"/>
              </a:rPr>
              <a:t> in poti do uspešnega podjetništva: </a:t>
            </a:r>
            <a:r>
              <a:rPr lang="sl-SI" sz="1800" b="0" i="0" u="sng" strike="noStrike" dirty="0">
                <a:solidFill>
                  <a:srgbClr val="F49100"/>
                </a:solidFill>
                <a:effectLst/>
                <a:latin typeface="Raleway"/>
                <a:hlinkClick r:id="rId3"/>
              </a:rPr>
              <a:t>7 </a:t>
            </a:r>
            <a:r>
              <a:rPr lang="sl-SI" sz="1800" b="0" i="0" u="sng" strike="noStrike" dirty="0" err="1">
                <a:solidFill>
                  <a:srgbClr val="F49100"/>
                </a:solidFill>
                <a:effectLst/>
                <a:latin typeface="Raleway"/>
                <a:hlinkClick r:id="rId3"/>
              </a:rPr>
              <a:t>Unicorn</a:t>
            </a:r>
            <a:r>
              <a:rPr lang="sl-SI" sz="1800" b="0" i="0" u="sng" strike="noStrike" dirty="0">
                <a:solidFill>
                  <a:srgbClr val="F49100"/>
                </a:solidFill>
                <a:effectLst/>
                <a:latin typeface="Raleway"/>
                <a:hlinkClick r:id="rId3"/>
              </a:rPr>
              <a:t> </a:t>
            </a:r>
            <a:r>
              <a:rPr lang="sl-SI" sz="1800" b="0" i="0" u="sng" strike="noStrike" dirty="0" err="1">
                <a:solidFill>
                  <a:srgbClr val="F49100"/>
                </a:solidFill>
                <a:effectLst/>
                <a:latin typeface="Raleway"/>
                <a:hlinkClick r:id="rId3"/>
              </a:rPr>
              <a:t>Drive</a:t>
            </a:r>
            <a:r>
              <a:rPr lang="sl-SI" sz="1800" b="0" i="0" u="sng" strike="noStrike" dirty="0">
                <a:solidFill>
                  <a:srgbClr val="F49100"/>
                </a:solidFill>
                <a:effectLst/>
                <a:latin typeface="Raleway"/>
                <a:hlinkClick r:id="rId3"/>
              </a:rPr>
              <a:t>: </a:t>
            </a:r>
            <a:r>
              <a:rPr lang="sl-SI" sz="1800" b="0" i="0" u="sng" strike="noStrike" dirty="0" err="1">
                <a:solidFill>
                  <a:srgbClr val="F49100"/>
                </a:solidFill>
                <a:effectLst/>
                <a:latin typeface="Raleway"/>
                <a:hlinkClick r:id="rId3"/>
              </a:rPr>
              <a:t>From</a:t>
            </a:r>
            <a:r>
              <a:rPr lang="sl-SI" sz="1800" b="0" i="0" u="sng" strike="noStrike" dirty="0">
                <a:solidFill>
                  <a:srgbClr val="F49100"/>
                </a:solidFill>
                <a:effectLst/>
                <a:latin typeface="Raleway"/>
                <a:hlinkClick r:id="rId3"/>
              </a:rPr>
              <a:t> </a:t>
            </a:r>
            <a:r>
              <a:rPr lang="sl-SI" sz="1800" b="0" i="0" u="sng" strike="noStrike" dirty="0" err="1">
                <a:solidFill>
                  <a:srgbClr val="F49100"/>
                </a:solidFill>
                <a:effectLst/>
                <a:latin typeface="Raleway"/>
                <a:hlinkClick r:id="rId3"/>
              </a:rPr>
              <a:t>Startup</a:t>
            </a:r>
            <a:r>
              <a:rPr lang="sl-SI" sz="1800" b="0" i="0" u="sng" strike="noStrike" dirty="0">
                <a:solidFill>
                  <a:srgbClr val="F49100"/>
                </a:solidFill>
                <a:effectLst/>
                <a:latin typeface="Raleway"/>
                <a:hlinkClick r:id="rId3"/>
              </a:rPr>
              <a:t> to </a:t>
            </a:r>
            <a:r>
              <a:rPr lang="sl-SI" sz="1800" b="0" i="0" u="sng" strike="noStrike" dirty="0" err="1">
                <a:solidFill>
                  <a:srgbClr val="F49100"/>
                </a:solidFill>
                <a:effectLst/>
                <a:latin typeface="Raleway"/>
                <a:hlinkClick r:id="rId3"/>
              </a:rPr>
              <a:t>Billion</a:t>
            </a:r>
            <a:r>
              <a:rPr lang="sl-SI" sz="1800" b="0" i="0" u="sng" strike="noStrike" dirty="0">
                <a:solidFill>
                  <a:srgbClr val="F49100"/>
                </a:solidFill>
                <a:effectLst/>
                <a:latin typeface="Raleway"/>
                <a:hlinkClick r:id="rId3"/>
              </a:rPr>
              <a:t> </a:t>
            </a:r>
            <a:r>
              <a:rPr lang="sl-SI" sz="1800" u="sng" dirty="0" err="1">
                <a:solidFill>
                  <a:srgbClr val="F49100"/>
                </a:solidFill>
                <a:latin typeface="Raleway"/>
                <a:hlinkClick r:id="rId3"/>
              </a:rPr>
              <a:t>Dollar</a:t>
            </a:r>
            <a:r>
              <a:rPr lang="sl-SI" sz="1800" b="0" i="0" u="sng" strike="noStrike" dirty="0">
                <a:solidFill>
                  <a:srgbClr val="F49100"/>
                </a:solidFill>
                <a:effectLst/>
                <a:latin typeface="Raleway"/>
                <a:hlinkClick r:id="rId3"/>
              </a:rPr>
              <a:t> </a:t>
            </a:r>
            <a:r>
              <a:rPr lang="sl-SI" sz="1800" b="0" i="0" u="sng" strike="noStrike" dirty="0" err="1">
                <a:solidFill>
                  <a:srgbClr val="F49100"/>
                </a:solidFill>
                <a:effectLst/>
                <a:latin typeface="Raleway"/>
                <a:hlinkClick r:id="rId3"/>
              </a:rPr>
              <a:t>Sale</a:t>
            </a:r>
            <a:r>
              <a:rPr lang="sl-SI" sz="1800" b="0" i="0" u="sng" strike="noStrike" dirty="0">
                <a:solidFill>
                  <a:srgbClr val="F49100"/>
                </a:solidFill>
                <a:effectLst/>
                <a:latin typeface="Raleway"/>
                <a:hlinkClick r:id="rId3"/>
              </a:rPr>
              <a:t> in 7 </a:t>
            </a:r>
            <a:r>
              <a:rPr lang="sl-SI" sz="1800" b="0" i="0" u="sng" strike="noStrike" dirty="0" err="1">
                <a:solidFill>
                  <a:srgbClr val="F49100"/>
                </a:solidFill>
                <a:effectLst/>
                <a:latin typeface="Raleway"/>
                <a:hlinkClick r:id="rId3"/>
              </a:rPr>
              <a:t>years</a:t>
            </a:r>
            <a:r>
              <a:rPr lang="sl-SI" sz="1900" dirty="0">
                <a:latin typeface="Raleway"/>
              </a:rPr>
              <a:t>. </a:t>
            </a:r>
            <a:endParaRPr lang="en-US" sz="1900" dirty="0">
              <a:latin typeface="Raleway"/>
            </a:endParaRPr>
          </a:p>
          <a:p>
            <a:pPr algn="r">
              <a:spcBef>
                <a:spcPts val="600"/>
              </a:spcBef>
              <a:spcAft>
                <a:spcPts val="600"/>
              </a:spcAft>
            </a:pPr>
            <a:r>
              <a:rPr lang="sl-SI" sz="2000" dirty="0">
                <a:latin typeface="Raleway"/>
              </a:rPr>
              <a:t>Kakšne so vaše misli? Kaj se vam zdi navdihujoče? </a:t>
            </a:r>
            <a:endParaRPr lang="sl-SI" sz="2000" dirty="0"/>
          </a:p>
          <a:p>
            <a:pPr algn="r">
              <a:spcBef>
                <a:spcPts val="600"/>
              </a:spcBef>
              <a:spcAft>
                <a:spcPts val="600"/>
              </a:spcAft>
            </a:pPr>
            <a:endParaRPr lang="sl-SI" dirty="0"/>
          </a:p>
        </p:txBody>
      </p:sp>
      <p:pic>
        <p:nvPicPr>
          <p:cNvPr id="2" name="Picture 1" descr="A person with red hair wearing glasses&#10;&#10;Description automatically generated">
            <a:extLst>
              <a:ext uri="{FF2B5EF4-FFF2-40B4-BE49-F238E27FC236}">
                <a16:creationId xmlns:a16="http://schemas.microsoft.com/office/drawing/2014/main" id="{84D00178-AF93-A9FD-A129-D41CEC0D4E1D}"/>
              </a:ext>
            </a:extLst>
          </p:cNvPr>
          <p:cNvPicPr>
            <a:picLocks noChangeAspect="1"/>
          </p:cNvPicPr>
          <p:nvPr/>
        </p:nvPicPr>
        <p:blipFill>
          <a:blip r:embed="rId4"/>
          <a:srcRect l="38095" r="13095" b="211"/>
          <a:stretch/>
        </p:blipFill>
        <p:spPr>
          <a:xfrm>
            <a:off x="997409" y="1341049"/>
            <a:ext cx="4855034" cy="5533579"/>
          </a:xfrm>
          <a:prstGeom prst="rect">
            <a:avLst/>
          </a:prstGeom>
        </p:spPr>
      </p:pic>
      <p:sp>
        <p:nvSpPr>
          <p:cNvPr id="6" name="Google Shape;279;g2ecf44786e8_0_337">
            <a:extLst>
              <a:ext uri="{FF2B5EF4-FFF2-40B4-BE49-F238E27FC236}">
                <a16:creationId xmlns:a16="http://schemas.microsoft.com/office/drawing/2014/main" id="{660C465A-9571-8B28-952F-DF196DFEF2D8}"/>
              </a:ext>
            </a:extLst>
          </p:cNvPr>
          <p:cNvSpPr txBox="1"/>
          <p:nvPr/>
        </p:nvSpPr>
        <p:spPr>
          <a:xfrm>
            <a:off x="5480284" y="2313506"/>
            <a:ext cx="6348028" cy="1954351"/>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sl-SI" sz="1900" b="1" dirty="0">
                <a:latin typeface="Raleway"/>
                <a:ea typeface="Raleway"/>
                <a:cs typeface="Raleway"/>
                <a:sym typeface="Raleway"/>
              </a:rPr>
              <a:t>Potovanje:</a:t>
            </a:r>
            <a:r>
              <a:rPr lang="sl-SI" sz="1900" dirty="0">
                <a:latin typeface="Raleway"/>
                <a:ea typeface="Raleway"/>
                <a:cs typeface="Raleway"/>
                <a:sym typeface="Raleway"/>
              </a:rPr>
              <a:t> </a:t>
            </a:r>
            <a:r>
              <a:rPr lang="sl-SI" sz="1900" dirty="0">
                <a:latin typeface="Raleway"/>
                <a:ea typeface="Raleway"/>
                <a:sym typeface="Raleway"/>
              </a:rPr>
              <a:t>Ambiciozno zagonsko vizijo je preoblikovala v milijardni uspeh, ki ga poganjajo inovacije in vodenje z namenom.</a:t>
            </a:r>
            <a:endParaRPr lang="sl-SI" sz="1900" dirty="0">
              <a:latin typeface="Raleway"/>
              <a:ea typeface="Raleway"/>
            </a:endParaRPr>
          </a:p>
          <a:p>
            <a:pPr algn="r">
              <a:spcBef>
                <a:spcPts val="600"/>
              </a:spcBef>
              <a:spcAft>
                <a:spcPts val="600"/>
              </a:spcAft>
            </a:pPr>
            <a:r>
              <a:rPr lang="sl-SI" sz="1900" b="1" dirty="0">
                <a:latin typeface="Raleway"/>
                <a:ea typeface="Raleway"/>
                <a:cs typeface="Raleway"/>
                <a:sym typeface="Raleway"/>
              </a:rPr>
              <a:t>Lekcije:</a:t>
            </a:r>
            <a:r>
              <a:rPr lang="sl-SI" sz="1900" dirty="0">
                <a:latin typeface="Raleway"/>
                <a:ea typeface="Raleway"/>
                <a:cs typeface="Raleway"/>
                <a:sym typeface="Raleway"/>
              </a:rPr>
              <a:t> Jasni cilji, sodelovanje in usklajevanje uspeha s smiselnim učinkom se lahko spremenijo.</a:t>
            </a:r>
            <a:endParaRPr lang="sl-SI" sz="1900" dirty="0">
              <a:latin typeface="Raleway"/>
              <a:ea typeface="Raleway"/>
              <a:cs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35000" y="384723"/>
            <a:ext cx="11271378" cy="1325563"/>
          </a:xfrm>
        </p:spPr>
        <p:txBody>
          <a:bodyPr>
            <a:normAutofit/>
          </a:bodyPr>
          <a:lstStyle/>
          <a:p>
            <a:r>
              <a:rPr lang="en-US" sz="3400" b="1" dirty="0" err="1"/>
              <a:t>Učni</a:t>
            </a:r>
            <a:r>
              <a:rPr lang="en-US" sz="3400" b="1" dirty="0"/>
              <a:t> </a:t>
            </a:r>
            <a:r>
              <a:rPr lang="en-US" sz="3400" b="1" dirty="0" err="1"/>
              <a:t>izidi</a:t>
            </a:r>
            <a:r>
              <a:rPr lang="en-US" sz="3400" b="1" dirty="0"/>
              <a:t> </a:t>
            </a:r>
            <a:r>
              <a:rPr lang="en-US" sz="3400" b="1" dirty="0" err="1"/>
              <a:t>te</a:t>
            </a:r>
            <a:r>
              <a:rPr lang="en-US" sz="3400" b="1" dirty="0"/>
              <a:t> </a:t>
            </a:r>
            <a:r>
              <a:rPr lang="en-US" sz="3400" b="1" dirty="0" err="1"/>
              <a:t>enote</a:t>
            </a:r>
            <a:endParaRPr lang="en-US" sz="3400" b="1"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35000" y="1957132"/>
            <a:ext cx="6633027" cy="442848"/>
          </a:xfrm>
        </p:spPr>
        <p:txBody>
          <a:bodyPr>
            <a:noAutofit/>
          </a:bodyPr>
          <a:lstStyle/>
          <a:p>
            <a:r>
              <a:rPr lang="en-US" sz="2000" dirty="0" err="1"/>
              <a:t>Pridobili</a:t>
            </a:r>
            <a:r>
              <a:rPr lang="en-US" sz="2000" dirty="0"/>
              <a:t> </a:t>
            </a:r>
            <a:r>
              <a:rPr lang="en-US" sz="2000" dirty="0" err="1"/>
              <a:t>boste</a:t>
            </a:r>
            <a:r>
              <a:rPr lang="en-US" sz="2000" dirty="0"/>
              <a:t> </a:t>
            </a:r>
            <a:r>
              <a:rPr lang="en-US" sz="2000" dirty="0" err="1"/>
              <a:t>globlje</a:t>
            </a:r>
            <a:r>
              <a:rPr lang="en-US" sz="2000" dirty="0"/>
              <a:t> </a:t>
            </a:r>
            <a:r>
              <a:rPr lang="en-US" sz="2000" dirty="0" err="1"/>
              <a:t>razumevanje</a:t>
            </a:r>
            <a:r>
              <a:rPr lang="en-US" sz="2000" dirty="0"/>
              <a:t> o:</a:t>
            </a:r>
            <a:endParaRPr lang="en-US" sz="20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260092" y="2004180"/>
            <a:ext cx="4777101" cy="451198"/>
          </a:xfrm>
        </p:spPr>
        <p:txBody>
          <a:bodyPr vert="horz" lIns="91440" tIns="45720" rIns="91440" bIns="45720" rtlCol="0" anchor="t">
            <a:normAutofit fontScale="92500" lnSpcReduction="20000"/>
          </a:bodyPr>
          <a:lstStyle/>
          <a:p>
            <a:r>
              <a:rPr lang="en-US" sz="2200" dirty="0" err="1"/>
              <a:t>Razvili</a:t>
            </a:r>
            <a:r>
              <a:rPr lang="en-US" sz="2200" dirty="0"/>
              <a:t> </a:t>
            </a:r>
            <a:r>
              <a:rPr lang="en-US" sz="2200" dirty="0" err="1"/>
              <a:t>boste</a:t>
            </a:r>
            <a:r>
              <a:rPr lang="en-US" sz="2200" dirty="0"/>
              <a:t> </a:t>
            </a:r>
            <a:r>
              <a:rPr lang="en-US" sz="2200" dirty="0" err="1"/>
              <a:t>kompetence</a:t>
            </a:r>
            <a:r>
              <a:rPr lang="en-US" sz="2200" dirty="0"/>
              <a:t> za:</a:t>
            </a:r>
          </a:p>
          <a:p>
            <a:pPr marL="342900" indent="-342900">
              <a:lnSpc>
                <a:spcPct val="150000"/>
              </a:lnSpc>
              <a:buFont typeface="Courier New" panose="02070309020205020404" pitchFamily="49" charset="0"/>
              <a:buChar char="o"/>
            </a:pPr>
            <a:endParaRPr lang="en-US" sz="2000" dirty="0">
              <a:solidFill>
                <a:schemeClr val="accent1"/>
              </a:solidFill>
            </a:endParaRPr>
          </a:p>
        </p:txBody>
      </p:sp>
      <p:sp>
        <p:nvSpPr>
          <p:cNvPr id="2" name="TextBox 1">
            <a:extLst>
              <a:ext uri="{FF2B5EF4-FFF2-40B4-BE49-F238E27FC236}">
                <a16:creationId xmlns:a16="http://schemas.microsoft.com/office/drawing/2014/main" id="{C2705CD6-207C-9A30-4E5B-9F693BA4ACC9}"/>
              </a:ext>
            </a:extLst>
          </p:cNvPr>
          <p:cNvSpPr txBox="1"/>
          <p:nvPr/>
        </p:nvSpPr>
        <p:spPr>
          <a:xfrm>
            <a:off x="944998" y="2510776"/>
            <a:ext cx="4705993"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sl-SI" sz="2000" dirty="0">
                <a:solidFill>
                  <a:schemeClr val="accent1"/>
                </a:solidFill>
                <a:latin typeface="Raleway"/>
                <a:cs typeface="Segoe UI"/>
              </a:rPr>
              <a:t>Različni</a:t>
            </a:r>
            <a:r>
              <a:rPr lang="en-US" sz="2000" dirty="0">
                <a:solidFill>
                  <a:schemeClr val="accent1"/>
                </a:solidFill>
                <a:latin typeface="Raleway"/>
                <a:cs typeface="Segoe UI"/>
              </a:rPr>
              <a:t>h </a:t>
            </a:r>
            <a:r>
              <a:rPr lang="sl-SI" sz="2000" dirty="0">
                <a:solidFill>
                  <a:schemeClr val="accent1"/>
                </a:solidFill>
                <a:latin typeface="Raleway"/>
                <a:cs typeface="Segoe UI"/>
              </a:rPr>
              <a:t>stili</a:t>
            </a:r>
            <a:r>
              <a:rPr lang="en-US" sz="2000" dirty="0">
                <a:solidFill>
                  <a:schemeClr val="accent1"/>
                </a:solidFill>
                <a:latin typeface="Raleway"/>
                <a:cs typeface="Segoe UI"/>
              </a:rPr>
              <a:t>h</a:t>
            </a:r>
            <a:r>
              <a:rPr lang="sl-SI" sz="2000" dirty="0">
                <a:solidFill>
                  <a:schemeClr val="accent1"/>
                </a:solidFill>
                <a:latin typeface="Raleway"/>
                <a:cs typeface="Segoe UI"/>
              </a:rPr>
              <a:t> vodenja in načini</a:t>
            </a:r>
            <a:r>
              <a:rPr lang="en-US" sz="2000" dirty="0">
                <a:solidFill>
                  <a:schemeClr val="accent1"/>
                </a:solidFill>
                <a:latin typeface="Raleway"/>
                <a:cs typeface="Segoe UI"/>
              </a:rPr>
              <a:t>h</a:t>
            </a:r>
            <a:r>
              <a:rPr lang="sl-SI" sz="2000" dirty="0">
                <a:solidFill>
                  <a:schemeClr val="accent1"/>
                </a:solidFill>
                <a:latin typeface="Raleway"/>
                <a:cs typeface="Segoe UI"/>
              </a:rPr>
              <a:t> za izgradnjo samozavesti kot vodja;</a:t>
            </a:r>
            <a:endParaRPr lang="sl-SI" dirty="0">
              <a:solidFill>
                <a:schemeClr val="accent1"/>
              </a:solidFill>
              <a:latin typeface="Raleway"/>
            </a:endParaRPr>
          </a:p>
          <a:p>
            <a:pPr marL="342900" indent="-342900">
              <a:spcBef>
                <a:spcPts val="600"/>
              </a:spcBef>
              <a:spcAft>
                <a:spcPts val="600"/>
              </a:spcAft>
              <a:buChar char="•"/>
            </a:pPr>
            <a:r>
              <a:rPr lang="sl-SI" sz="2000" dirty="0">
                <a:solidFill>
                  <a:schemeClr val="accent1"/>
                </a:solidFill>
                <a:latin typeface="Raleway"/>
                <a:cs typeface="Segoe UI"/>
              </a:rPr>
              <a:t>Strategij</a:t>
            </a:r>
            <a:r>
              <a:rPr lang="en-US" sz="2000" dirty="0">
                <a:solidFill>
                  <a:schemeClr val="accent1"/>
                </a:solidFill>
                <a:latin typeface="Raleway"/>
                <a:cs typeface="Segoe UI"/>
              </a:rPr>
              <a:t>ah</a:t>
            </a:r>
            <a:r>
              <a:rPr lang="sl-SI" sz="2000" dirty="0">
                <a:solidFill>
                  <a:schemeClr val="accent1"/>
                </a:solidFill>
                <a:latin typeface="Raleway"/>
                <a:cs typeface="Segoe UI"/>
              </a:rPr>
              <a:t> za prepoznavanje in razvoj osebne blagovne znamke;</a:t>
            </a:r>
            <a:endParaRPr lang="sl-SI" dirty="0">
              <a:solidFill>
                <a:schemeClr val="accent1"/>
              </a:solidFill>
              <a:latin typeface="Raleway"/>
            </a:endParaRPr>
          </a:p>
          <a:p>
            <a:pPr marL="342900" indent="-342900">
              <a:spcBef>
                <a:spcPts val="600"/>
              </a:spcBef>
              <a:spcAft>
                <a:spcPts val="600"/>
              </a:spcAft>
              <a:buChar char="•"/>
            </a:pPr>
            <a:r>
              <a:rPr lang="sl-SI" sz="2000" dirty="0">
                <a:solidFill>
                  <a:schemeClr val="accent1"/>
                </a:solidFill>
                <a:latin typeface="Raleway"/>
                <a:cs typeface="Segoe UI"/>
              </a:rPr>
              <a:t>Spretnosti</a:t>
            </a:r>
            <a:r>
              <a:rPr lang="en-US" sz="2000" dirty="0">
                <a:solidFill>
                  <a:schemeClr val="accent1"/>
                </a:solidFill>
                <a:latin typeface="Raleway"/>
                <a:cs typeface="Segoe UI"/>
              </a:rPr>
              <a:t>h</a:t>
            </a:r>
            <a:r>
              <a:rPr lang="sl-SI" sz="2000" dirty="0">
                <a:solidFill>
                  <a:schemeClr val="accent1"/>
                </a:solidFill>
                <a:latin typeface="Raleway"/>
                <a:cs typeface="Segoe UI"/>
              </a:rPr>
              <a:t> za ustvarjanje pozitivne delovne kulture.</a:t>
            </a:r>
            <a:endParaRPr lang="sl-SI">
              <a:solidFill>
                <a:schemeClr val="accent1"/>
              </a:solidFill>
              <a:latin typeface="Raleway"/>
            </a:endParaRPr>
          </a:p>
        </p:txBody>
      </p:sp>
      <p:sp>
        <p:nvSpPr>
          <p:cNvPr id="3" name="TextBox 2">
            <a:extLst>
              <a:ext uri="{FF2B5EF4-FFF2-40B4-BE49-F238E27FC236}">
                <a16:creationId xmlns:a16="http://schemas.microsoft.com/office/drawing/2014/main" id="{2180CE07-0A69-239F-A1F8-F2C3C29B18E5}"/>
              </a:ext>
            </a:extLst>
          </p:cNvPr>
          <p:cNvSpPr txBox="1"/>
          <p:nvPr/>
        </p:nvSpPr>
        <p:spPr>
          <a:xfrm>
            <a:off x="6464545" y="2510776"/>
            <a:ext cx="4782456"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sl-SI" sz="2000" dirty="0">
                <a:solidFill>
                  <a:schemeClr val="accent1"/>
                </a:solidFill>
                <a:latin typeface="Raleway"/>
                <a:cs typeface="Segoe UI"/>
              </a:rPr>
              <a:t>Prepoznavanje različnih slogov vodenja, ki so usklajeni z vašimi vrednotami in prednostmi in kako jih uporabljati vsak dan;</a:t>
            </a:r>
            <a:endParaRPr lang="sl-SI" dirty="0">
              <a:solidFill>
                <a:schemeClr val="accent1"/>
              </a:solidFill>
            </a:endParaRPr>
          </a:p>
          <a:p>
            <a:pPr marL="342900" indent="-342900">
              <a:spcBef>
                <a:spcPts val="600"/>
              </a:spcBef>
              <a:spcAft>
                <a:spcPts val="600"/>
              </a:spcAft>
              <a:buChar char="•"/>
            </a:pPr>
            <a:r>
              <a:rPr lang="sl-SI" sz="2000" dirty="0">
                <a:solidFill>
                  <a:schemeClr val="accent1"/>
                </a:solidFill>
                <a:latin typeface="Raleway"/>
                <a:cs typeface="Segoe UI"/>
              </a:rPr>
              <a:t>Prepoznavanje in razvijanje osebne  blagovne znamke. </a:t>
            </a:r>
            <a:endParaRPr lang="sl-SI">
              <a:solidFill>
                <a:schemeClr val="accent1"/>
              </a:solidFill>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1046410"/>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chemeClr val="lt1"/>
                </a:highlight>
                <a:latin typeface="Raleway"/>
                <a:ea typeface="Raleway"/>
                <a:cs typeface="Raleway"/>
                <a:sym typeface="Raleway"/>
              </a:rPr>
              <a:t>Donatella Versace</a:t>
            </a:r>
            <a:r>
              <a:rPr lang="en-GB" sz="1600" dirty="0">
                <a:latin typeface="Raleway"/>
                <a:sym typeface="Raleway"/>
              </a:rPr>
              <a:t> </a:t>
            </a:r>
            <a:br>
              <a:rPr lang="en-GB" sz="1600" dirty="0">
                <a:latin typeface="Raleway"/>
                <a:sym typeface="Raleway"/>
              </a:rPr>
            </a:br>
            <a:r>
              <a:rPr lang="en-GB" sz="2000" dirty="0" err="1">
                <a:latin typeface="Raleway"/>
                <a:sym typeface="Raleway"/>
              </a:rPr>
              <a:t>Italijans</a:t>
            </a:r>
            <a:r>
              <a:rPr lang="sl-SI" sz="2000" dirty="0" err="1">
                <a:latin typeface="Raleway"/>
                <a:sym typeface="Raleway"/>
              </a:rPr>
              <a:t>ka</a:t>
            </a:r>
            <a:r>
              <a:rPr lang="en-GB" sz="2000" dirty="0">
                <a:latin typeface="Raleway"/>
                <a:sym typeface="Raleway"/>
              </a:rPr>
              <a:t> </a:t>
            </a:r>
            <a:r>
              <a:rPr lang="en-GB" sz="2000" dirty="0" err="1">
                <a:latin typeface="Raleway"/>
                <a:sym typeface="Raleway"/>
              </a:rPr>
              <a:t>podjet</a:t>
            </a:r>
            <a:r>
              <a:rPr lang="sl-SI" sz="2000" dirty="0" err="1">
                <a:latin typeface="Raleway"/>
                <a:sym typeface="Raleway"/>
              </a:rPr>
              <a:t>nica</a:t>
            </a:r>
            <a:r>
              <a:rPr lang="en-GB" sz="2000" dirty="0">
                <a:latin typeface="Raleway"/>
                <a:sym typeface="Raleway"/>
              </a:rPr>
              <a:t>, </a:t>
            </a:r>
            <a:r>
              <a:rPr lang="en-GB" sz="2000" dirty="0" err="1">
                <a:latin typeface="Raleway"/>
                <a:sym typeface="Raleway"/>
              </a:rPr>
              <a:t>modn</a:t>
            </a:r>
            <a:r>
              <a:rPr lang="sl-SI" sz="2000" dirty="0">
                <a:latin typeface="Raleway"/>
                <a:sym typeface="Raleway"/>
              </a:rPr>
              <a:t>a</a:t>
            </a:r>
            <a:r>
              <a:rPr lang="en-GB" sz="2000" dirty="0">
                <a:latin typeface="Raleway"/>
                <a:sym typeface="Raleway"/>
              </a:rPr>
              <a:t> </a:t>
            </a:r>
            <a:r>
              <a:rPr lang="en-GB" sz="2000" dirty="0" err="1">
                <a:latin typeface="Raleway"/>
                <a:sym typeface="Raleway"/>
              </a:rPr>
              <a:t>oblikova</a:t>
            </a:r>
            <a:r>
              <a:rPr lang="sl-SI" sz="2000" dirty="0" err="1">
                <a:latin typeface="Raleway"/>
                <a:sym typeface="Raleway"/>
              </a:rPr>
              <a:t>lka</a:t>
            </a:r>
            <a:r>
              <a:rPr lang="en-GB" sz="2000" dirty="0">
                <a:latin typeface="Raleway"/>
                <a:sym typeface="Raleway"/>
              </a:rPr>
              <a:t>, </a:t>
            </a:r>
            <a:r>
              <a:rPr lang="en-GB" sz="2000" dirty="0" err="1">
                <a:latin typeface="Raleway"/>
                <a:sym typeface="Raleway"/>
              </a:rPr>
              <a:t>vodja</a:t>
            </a:r>
            <a:r>
              <a:rPr lang="en-GB" sz="2000" dirty="0">
                <a:latin typeface="Raleway"/>
                <a:sym typeface="Raleway"/>
              </a:rPr>
              <a:t> </a:t>
            </a:r>
            <a:r>
              <a:rPr lang="en-GB" sz="2000" dirty="0" err="1">
                <a:latin typeface="Raleway"/>
                <a:sym typeface="Raleway"/>
              </a:rPr>
              <a:t>prodaje</a:t>
            </a:r>
            <a:r>
              <a:rPr lang="en-GB" sz="2000" dirty="0">
                <a:latin typeface="Raleway"/>
                <a:sym typeface="Raleway"/>
              </a:rPr>
              <a:t> </a:t>
            </a:r>
            <a:r>
              <a:rPr lang="en-GB" sz="2000" dirty="0" err="1">
                <a:latin typeface="Raleway"/>
                <a:sym typeface="Raleway"/>
              </a:rPr>
              <a:t>podjetja</a:t>
            </a:r>
            <a:r>
              <a:rPr lang="en-GB" sz="2000" dirty="0">
                <a:latin typeface="Raleway"/>
                <a:sym typeface="Raleway"/>
              </a:rPr>
              <a:t> Versace)</a:t>
            </a:r>
            <a:endParaRPr lang="en-US" sz="2000" dirty="0"/>
          </a:p>
        </p:txBody>
      </p:sp>
      <p:sp>
        <p:nvSpPr>
          <p:cNvPr id="4" name="TextBox 3">
            <a:extLst>
              <a:ext uri="{FF2B5EF4-FFF2-40B4-BE49-F238E27FC236}">
                <a16:creationId xmlns:a16="http://schemas.microsoft.com/office/drawing/2014/main" id="{237DA332-A7BE-326C-5587-31D57FD64AF7}"/>
              </a:ext>
            </a:extLst>
          </p:cNvPr>
          <p:cNvSpPr txBox="1"/>
          <p:nvPr/>
        </p:nvSpPr>
        <p:spPr>
          <a:xfrm>
            <a:off x="5216180" y="6094936"/>
            <a:ext cx="231971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Failurebeforesuccess.com</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64814" y="4641413"/>
            <a:ext cx="6506715"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900" b="1" dirty="0">
                <a:latin typeface="Raleway"/>
              </a:rPr>
              <a:t>Preberite več </a:t>
            </a:r>
            <a:r>
              <a:rPr lang="sl-SI" sz="1900" dirty="0">
                <a:latin typeface="Raleway"/>
              </a:rPr>
              <a:t>o zgodbi Donatelle </a:t>
            </a:r>
            <a:r>
              <a:rPr lang="sl-SI" sz="1900" dirty="0" err="1">
                <a:latin typeface="Raleway"/>
              </a:rPr>
              <a:t>Versace</a:t>
            </a:r>
            <a:r>
              <a:rPr lang="sl-SI" sz="1900" dirty="0">
                <a:latin typeface="Raleway"/>
              </a:rPr>
              <a:t> in poti do uspešnega podjetništva:</a:t>
            </a:r>
            <a:r>
              <a:rPr lang="sl-SI" sz="1800" b="0" i="0" u="sng" strike="noStrike" dirty="0">
                <a:solidFill>
                  <a:srgbClr val="F49100"/>
                </a:solidFill>
                <a:effectLst/>
                <a:latin typeface="Raleway" pitchFamily="2" charset="0"/>
                <a:hlinkClick r:id="rId3"/>
              </a:rPr>
              <a:t> Donatella </a:t>
            </a:r>
            <a:r>
              <a:rPr lang="sl-SI" sz="1800" b="0" i="0" u="sng" strike="noStrike" dirty="0" err="1">
                <a:solidFill>
                  <a:srgbClr val="F49100"/>
                </a:solidFill>
                <a:effectLst/>
                <a:latin typeface="Raleway" pitchFamily="2" charset="0"/>
                <a:hlinkClick r:id="rId3"/>
              </a:rPr>
              <a:t>Versace</a:t>
            </a:r>
            <a:r>
              <a:rPr lang="sl-SI" sz="1800" b="0" i="0" u="sng" strike="noStrike" dirty="0">
                <a:solidFill>
                  <a:srgbClr val="F49100"/>
                </a:solidFill>
                <a:effectLst/>
                <a:latin typeface="Raleway" pitchFamily="2" charset="0"/>
                <a:hlinkClick r:id="rId3"/>
              </a:rPr>
              <a:t> | </a:t>
            </a:r>
            <a:r>
              <a:rPr lang="sl-SI" sz="1800" b="0" i="0" u="sng" strike="noStrike" dirty="0" err="1">
                <a:solidFill>
                  <a:srgbClr val="F49100"/>
                </a:solidFill>
                <a:effectLst/>
                <a:latin typeface="Raleway" pitchFamily="2" charset="0"/>
                <a:hlinkClick r:id="rId3"/>
              </a:rPr>
              <a:t>Success</a:t>
            </a:r>
            <a:r>
              <a:rPr lang="sl-SI" sz="1800" b="0" i="0" u="sng" strike="noStrike" dirty="0">
                <a:solidFill>
                  <a:srgbClr val="F49100"/>
                </a:solidFill>
                <a:effectLst/>
                <a:latin typeface="Raleway" pitchFamily="2" charset="0"/>
                <a:hlinkClick r:id="rId3"/>
              </a:rPr>
              <a:t> </a:t>
            </a:r>
            <a:r>
              <a:rPr lang="sl-SI" sz="1800" b="0" i="0" u="sng" strike="noStrike" dirty="0" err="1">
                <a:solidFill>
                  <a:srgbClr val="F49100"/>
                </a:solidFill>
                <a:effectLst/>
                <a:latin typeface="Raleway" pitchFamily="2" charset="0"/>
                <a:hlinkClick r:id="rId3"/>
              </a:rPr>
              <a:t>story</a:t>
            </a:r>
            <a:r>
              <a:rPr lang="sl-SI" sz="1800" b="0" i="0" u="sng" strike="noStrike" dirty="0">
                <a:solidFill>
                  <a:srgbClr val="F49100"/>
                </a:solidFill>
                <a:effectLst/>
                <a:latin typeface="Raleway" pitchFamily="2" charset="0"/>
                <a:hlinkClick r:id="rId3"/>
              </a:rPr>
              <a:t> </a:t>
            </a:r>
            <a:r>
              <a:rPr lang="sl-SI" sz="1800" b="0" i="0" u="sng" strike="noStrike" dirty="0" err="1">
                <a:solidFill>
                  <a:srgbClr val="F49100"/>
                </a:solidFill>
                <a:effectLst/>
                <a:latin typeface="Raleway" pitchFamily="2" charset="0"/>
                <a:hlinkClick r:id="rId3"/>
              </a:rPr>
              <a:t>of</a:t>
            </a:r>
            <a:r>
              <a:rPr lang="sl-SI" sz="1800" b="0" i="0" u="sng" strike="noStrike" dirty="0">
                <a:solidFill>
                  <a:srgbClr val="F49100"/>
                </a:solidFill>
                <a:effectLst/>
                <a:latin typeface="Raleway" pitchFamily="2" charset="0"/>
                <a:hlinkClick r:id="rId3"/>
              </a:rPr>
              <a:t> a </a:t>
            </a:r>
            <a:r>
              <a:rPr lang="sl-SI" sz="1800" b="0" i="0" u="sng" strike="noStrike" dirty="0" err="1">
                <a:solidFill>
                  <a:srgbClr val="F49100"/>
                </a:solidFill>
                <a:effectLst/>
                <a:latin typeface="Raleway" pitchFamily="2" charset="0"/>
                <a:hlinkClick r:id="rId3"/>
              </a:rPr>
              <a:t>luxury</a:t>
            </a:r>
            <a:r>
              <a:rPr lang="sl-SI" sz="1800" b="0" i="0" u="sng" strike="noStrike" dirty="0">
                <a:solidFill>
                  <a:srgbClr val="F49100"/>
                </a:solidFill>
                <a:effectLst/>
                <a:latin typeface="Raleway" pitchFamily="2" charset="0"/>
                <a:hlinkClick r:id="rId3"/>
              </a:rPr>
              <a:t> </a:t>
            </a:r>
            <a:r>
              <a:rPr lang="sl-SI" sz="1800" b="0" i="0" u="sng" strike="noStrike" dirty="0" err="1">
                <a:solidFill>
                  <a:srgbClr val="F49100"/>
                </a:solidFill>
                <a:effectLst/>
                <a:latin typeface="Raleway" pitchFamily="2" charset="0"/>
                <a:hlinkClick r:id="rId3"/>
              </a:rPr>
              <a:t>designer</a:t>
            </a:r>
            <a:r>
              <a:rPr lang="sl-SI" sz="1900" dirty="0">
                <a:latin typeface="Raleway"/>
              </a:rPr>
              <a:t>. </a:t>
            </a:r>
          </a:p>
          <a:p>
            <a:pPr>
              <a:spcBef>
                <a:spcPts val="600"/>
              </a:spcBef>
              <a:spcAft>
                <a:spcPts val="600"/>
              </a:spcAft>
            </a:pPr>
            <a:r>
              <a:rPr lang="sl-SI" sz="1900" dirty="0">
                <a:latin typeface="Raleway"/>
              </a:rPr>
              <a:t>Kakšne so vaše misli? Kaj se vam zdi navdihujoče? </a:t>
            </a:r>
            <a:endParaRPr lang="sl-SI"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Uspešne</a:t>
            </a:r>
            <a:r>
              <a:rPr lang="en-GB" sz="3400" b="1" dirty="0"/>
              <a:t> </a:t>
            </a:r>
            <a:r>
              <a:rPr lang="en-GB" sz="3400" b="1" dirty="0" err="1"/>
              <a:t>evropske</a:t>
            </a:r>
            <a:r>
              <a:rPr lang="en-GB" sz="3400" b="1" dirty="0"/>
              <a:t> </a:t>
            </a:r>
            <a:r>
              <a:rPr lang="en-GB" sz="3400" b="1" dirty="0" err="1"/>
              <a:t>podjetnice</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693028" y="2401297"/>
            <a:ext cx="6602468" cy="2693015"/>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1900" b="1" dirty="0">
                <a:latin typeface="Raleway"/>
                <a:ea typeface="Raleway"/>
                <a:cs typeface="Raleway"/>
                <a:sym typeface="Raleway"/>
              </a:rPr>
              <a:t>Potovanje:</a:t>
            </a:r>
            <a:r>
              <a:rPr lang="sl-SI" sz="1900" dirty="0">
                <a:latin typeface="Raleway"/>
                <a:ea typeface="Raleway"/>
                <a:cs typeface="Raleway"/>
                <a:sym typeface="Raleway"/>
              </a:rPr>
              <a:t> </a:t>
            </a:r>
            <a:r>
              <a:rPr lang="sl-SI" sz="1900" dirty="0" err="1">
                <a:latin typeface="Raleway"/>
                <a:ea typeface="Raleway"/>
                <a:cs typeface="Raleway"/>
                <a:sym typeface="Raleway"/>
              </a:rPr>
              <a:t>Versace</a:t>
            </a:r>
            <a:r>
              <a:rPr lang="sl-SI" sz="1900" dirty="0">
                <a:latin typeface="Raleway"/>
                <a:ea typeface="Raleway"/>
                <a:cs typeface="Raleway"/>
                <a:sym typeface="Raleway"/>
              </a:rPr>
              <a:t> je spremenila v sodobno modno velesilo, hkrati pa spoštovala njegovo </a:t>
            </a:r>
            <a:r>
              <a:rPr lang="sl-SI" sz="1900" dirty="0" err="1">
                <a:latin typeface="Raleway"/>
                <a:ea typeface="Raleway"/>
                <a:cs typeface="Raleway"/>
                <a:sym typeface="Raleway"/>
              </a:rPr>
              <a:t>ikonično</a:t>
            </a:r>
            <a:r>
              <a:rPr lang="sl-SI" sz="1900" dirty="0">
                <a:latin typeface="Raleway"/>
                <a:ea typeface="Raleway"/>
                <a:cs typeface="Raleway"/>
                <a:sym typeface="Raleway"/>
              </a:rPr>
              <a:t> drzno estetiko</a:t>
            </a:r>
            <a:r>
              <a:rPr lang="sl-SI" sz="1900" dirty="0">
                <a:latin typeface="Raleway"/>
                <a:ea typeface="Raleway"/>
                <a:sym typeface="Raleway"/>
              </a:rPr>
              <a:t>.</a:t>
            </a:r>
            <a:endParaRPr lang="sl-SI" sz="1900" dirty="0">
              <a:ea typeface="Raleway"/>
            </a:endParaRPr>
          </a:p>
          <a:p>
            <a:pPr>
              <a:spcBef>
                <a:spcPts val="600"/>
              </a:spcBef>
              <a:spcAft>
                <a:spcPts val="600"/>
              </a:spcAft>
            </a:pPr>
            <a:r>
              <a:rPr lang="sl-SI" sz="1900" b="1" dirty="0">
                <a:latin typeface="Raleway"/>
                <a:ea typeface="Raleway"/>
                <a:cs typeface="Raleway"/>
                <a:sym typeface="Raleway"/>
              </a:rPr>
              <a:t>Lekcije:</a:t>
            </a:r>
            <a:r>
              <a:rPr lang="sl-SI" sz="1900" dirty="0">
                <a:latin typeface="Raleway"/>
                <a:ea typeface="Raleway"/>
                <a:cs typeface="Raleway"/>
                <a:sym typeface="Raleway"/>
              </a:rPr>
              <a:t> </a:t>
            </a:r>
            <a:r>
              <a:rPr lang="sl-SI" sz="1900" dirty="0">
                <a:latin typeface="Raleway"/>
                <a:ea typeface="Raleway"/>
                <a:sym typeface="Raleway"/>
              </a:rPr>
              <a:t>Uspeh zahteva odpornost in ravnovesje inovacij s tradicijo, da se ohrani zapuščina in hkrati sprejmejo spremembe. </a:t>
            </a:r>
          </a:p>
          <a:p>
            <a:pPr>
              <a:spcBef>
                <a:spcPts val="600"/>
              </a:spcBef>
              <a:spcAft>
                <a:spcPts val="600"/>
              </a:spcAft>
            </a:pPr>
            <a:endParaRPr lang="en-GB" sz="1900" dirty="0"/>
          </a:p>
        </p:txBody>
      </p:sp>
      <p:pic>
        <p:nvPicPr>
          <p:cNvPr id="2" name="Picture 1" descr="A person with long blonde hair and hoop earrings&#10;&#10;Description automatically generated">
            <a:extLst>
              <a:ext uri="{FF2B5EF4-FFF2-40B4-BE49-F238E27FC236}">
                <a16:creationId xmlns:a16="http://schemas.microsoft.com/office/drawing/2014/main" id="{B84B81D5-4370-0365-37AC-BED9BF0AD0C1}"/>
              </a:ext>
            </a:extLst>
          </p:cNvPr>
          <p:cNvPicPr>
            <a:picLocks noChangeAspect="1"/>
          </p:cNvPicPr>
          <p:nvPr/>
        </p:nvPicPr>
        <p:blipFill>
          <a:blip r:embed="rId4"/>
          <a:srcRect l="19706" t="-154" r="25411" b="-15"/>
          <a:stretch/>
        </p:blipFill>
        <p:spPr>
          <a:xfrm>
            <a:off x="7399174" y="1981373"/>
            <a:ext cx="4792826" cy="489792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412870" y="906180"/>
            <a:ext cx="11229479" cy="1364959"/>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chemeClr val="lt1"/>
                </a:highlight>
                <a:latin typeface="Raleway"/>
                <a:sym typeface="Raleway"/>
              </a:rPr>
              <a:t>Eri</a:t>
            </a:r>
            <a:r>
              <a:rPr lang="en-GB" sz="2000" b="1" dirty="0">
                <a:highlight>
                  <a:srgbClr val="F3B75B"/>
                </a:highlight>
                <a:latin typeface="Raleway"/>
                <a:sym typeface="Raleway"/>
              </a:rPr>
              <a:t> </a:t>
            </a:r>
            <a:r>
              <a:rPr lang="en-GB" sz="2000" b="1" dirty="0" err="1">
                <a:highlight>
                  <a:srgbClr val="F3B75B"/>
                </a:highlight>
                <a:latin typeface="Raleway"/>
                <a:sym typeface="Raleway"/>
              </a:rPr>
              <a:t>Pavlaki</a:t>
            </a:r>
            <a:r>
              <a:rPr lang="en-GB" sz="1600" dirty="0">
                <a:latin typeface="Raleway"/>
                <a:sym typeface="Raleway"/>
              </a:rPr>
              <a:t> </a:t>
            </a:r>
            <a:br>
              <a:rPr lang="en-GB" sz="1600" dirty="0">
                <a:latin typeface="Raleway"/>
                <a:sym typeface="Raleway"/>
              </a:rPr>
            </a:br>
            <a:r>
              <a:rPr lang="sl-SI" sz="1900" dirty="0">
                <a:latin typeface="Raleway"/>
                <a:sym typeface="Raleway"/>
              </a:rPr>
              <a:t>Grška socialna podjetnica, izvršna direktorica podjetja </a:t>
            </a:r>
            <a:r>
              <a:rPr lang="sl-SI" sz="1800" b="0" i="0" u="sng" strike="noStrike" dirty="0">
                <a:solidFill>
                  <a:srgbClr val="F49100"/>
                </a:solidFill>
                <a:effectLst/>
                <a:latin typeface="Raleway" pitchFamily="2" charset="0"/>
                <a:hlinkClick r:id="rId3"/>
              </a:rPr>
              <a:t>Star </a:t>
            </a:r>
            <a:r>
              <a:rPr lang="sl-SI" sz="1800" b="0" i="0" u="sng" strike="noStrike" dirty="0" err="1">
                <a:solidFill>
                  <a:srgbClr val="F49100"/>
                </a:solidFill>
                <a:effectLst/>
                <a:latin typeface="Raleway" pitchFamily="2" charset="0"/>
                <a:hlinkClick r:id="rId3"/>
              </a:rPr>
              <a:t>Sleep</a:t>
            </a:r>
            <a:r>
              <a:rPr lang="sl-SI" sz="1900" dirty="0">
                <a:latin typeface="Raleway"/>
                <a:sym typeface="Raleway"/>
              </a:rPr>
              <a:t> ter soustanoviteljica in direktorica </a:t>
            </a:r>
            <a:r>
              <a:rPr lang="sl-SI" sz="1800" b="0" i="0" u="sng" strike="noStrike" dirty="0" err="1">
                <a:solidFill>
                  <a:srgbClr val="F49100"/>
                </a:solidFill>
                <a:effectLst/>
                <a:latin typeface="Raleway" pitchFamily="2" charset="0"/>
                <a:hlinkClick r:id="rId4"/>
              </a:rPr>
              <a:t>Women</a:t>
            </a:r>
            <a:r>
              <a:rPr lang="sl-SI" sz="1800" b="0" i="0" u="sng" strike="noStrike" dirty="0">
                <a:solidFill>
                  <a:srgbClr val="F49100"/>
                </a:solidFill>
                <a:effectLst/>
                <a:latin typeface="Raleway" pitchFamily="2" charset="0"/>
                <a:hlinkClick r:id="rId4"/>
              </a:rPr>
              <a:t> Do Business</a:t>
            </a:r>
            <a:r>
              <a:rPr lang="sl-SI" sz="1900" dirty="0">
                <a:latin typeface="Raleway"/>
                <a:sym typeface="Raleway"/>
              </a:rPr>
              <a:t>, neprofitne organizacije, ki spodbuja žensko podjetništvo</a:t>
            </a:r>
            <a:endParaRPr lang="sl-SI" sz="1900" dirty="0">
              <a:latin typeface="Raleway"/>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1460" y="5358570"/>
            <a:ext cx="15808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Capsuletaccelerator.gr</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586707" y="4688761"/>
            <a:ext cx="6189844" cy="14157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sl-SI" sz="1900" b="1" dirty="0">
                <a:latin typeface="Raleway"/>
              </a:rPr>
              <a:t>Izvedi več </a:t>
            </a:r>
            <a:r>
              <a:rPr lang="sl-SI" sz="1900" dirty="0">
                <a:latin typeface="Raleway"/>
              </a:rPr>
              <a:t>o zgodbi Eri </a:t>
            </a:r>
            <a:r>
              <a:rPr lang="sl-SI" sz="1900" dirty="0" err="1">
                <a:latin typeface="Raleway"/>
              </a:rPr>
              <a:t>Pavlaki</a:t>
            </a:r>
            <a:r>
              <a:rPr lang="sl-SI" sz="1900" dirty="0">
                <a:latin typeface="Raleway"/>
              </a:rPr>
              <a:t> in poti do uspešnega podjetništva s poslušanjem </a:t>
            </a:r>
            <a:r>
              <a:rPr lang="sl-SI" sz="1900" dirty="0" err="1">
                <a:latin typeface="Raleway"/>
              </a:rPr>
              <a:t>podcasta</a:t>
            </a:r>
            <a:r>
              <a:rPr lang="sl-SI" sz="1900" dirty="0">
                <a:latin typeface="Raleway"/>
              </a:rPr>
              <a:t>: </a:t>
            </a:r>
            <a:r>
              <a:rPr lang="en-US" sz="1800" b="0" i="0" u="sng" strike="noStrike" dirty="0">
                <a:solidFill>
                  <a:srgbClr val="F49100"/>
                </a:solidFill>
                <a:effectLst/>
                <a:latin typeface="Raleway" pitchFamily="2" charset="0"/>
                <a:hlinkClick r:id="rId5"/>
              </a:rPr>
              <a:t> Startup Greece Talks: Eri </a:t>
            </a:r>
            <a:r>
              <a:rPr lang="en-US" sz="1800" b="0" i="0" u="sng" strike="noStrike" dirty="0" err="1">
                <a:solidFill>
                  <a:srgbClr val="F49100"/>
                </a:solidFill>
                <a:effectLst/>
                <a:latin typeface="Raleway" pitchFamily="2" charset="0"/>
                <a:hlinkClick r:id="rId5"/>
              </a:rPr>
              <a:t>Pavlaki</a:t>
            </a:r>
            <a:r>
              <a:rPr lang="en-US" sz="1800" b="0" i="0" u="sng" strike="noStrike" dirty="0">
                <a:solidFill>
                  <a:srgbClr val="F49100"/>
                </a:solidFill>
                <a:effectLst/>
                <a:latin typeface="Raleway" pitchFamily="2" charset="0"/>
                <a:hlinkClick r:id="rId5"/>
              </a:rPr>
              <a:t>, Co-Founder and CEO of Star Sleep</a:t>
            </a:r>
            <a:r>
              <a:rPr lang="sl-SI" sz="1900" dirty="0">
                <a:latin typeface="Raleway"/>
              </a:rPr>
              <a:t>. </a:t>
            </a:r>
            <a:endParaRPr lang="en-US" sz="1900" dirty="0">
              <a:latin typeface="Raleway"/>
            </a:endParaRPr>
          </a:p>
          <a:p>
            <a:pPr algn="r">
              <a:spcBef>
                <a:spcPts val="600"/>
              </a:spcBef>
              <a:spcAft>
                <a:spcPts val="600"/>
              </a:spcAft>
            </a:pPr>
            <a:r>
              <a:rPr lang="en-US" sz="1900" dirty="0" err="1">
                <a:latin typeface="Raleway"/>
              </a:rPr>
              <a:t>Kakšne</a:t>
            </a:r>
            <a:r>
              <a:rPr lang="en-US" sz="1900" dirty="0">
                <a:latin typeface="Raleway"/>
              </a:rPr>
              <a:t> so </a:t>
            </a:r>
            <a:r>
              <a:rPr lang="en-US" sz="1900" dirty="0" err="1">
                <a:latin typeface="Raleway"/>
              </a:rPr>
              <a:t>vaše</a:t>
            </a:r>
            <a:r>
              <a:rPr lang="en-US" sz="1900" dirty="0">
                <a:latin typeface="Raleway"/>
              </a:rPr>
              <a:t> </a:t>
            </a:r>
            <a:r>
              <a:rPr lang="en-US" sz="1900" dirty="0" err="1">
                <a:latin typeface="Raleway"/>
              </a:rPr>
              <a:t>misli</a:t>
            </a:r>
            <a:r>
              <a:rPr lang="sl-SI" sz="1900" dirty="0">
                <a:latin typeface="Raleway"/>
              </a:rPr>
              <a:t>? Kaj se vam zdi navdihujoče</a:t>
            </a:r>
            <a:r>
              <a:rPr lang="en-US" sz="1900" dirty="0">
                <a:latin typeface="Raleway"/>
              </a:rPr>
              <a:t>?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4357" y="-197514"/>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Uspešne</a:t>
            </a:r>
            <a:r>
              <a:rPr lang="en-GB" sz="3400" b="1" dirty="0"/>
              <a:t> </a:t>
            </a:r>
            <a:r>
              <a:rPr lang="en-GB" sz="3400" b="1" dirty="0" err="1"/>
              <a:t>evropske</a:t>
            </a:r>
            <a:r>
              <a:rPr lang="en-GB" sz="3400" b="1" dirty="0"/>
              <a:t> </a:t>
            </a:r>
            <a:r>
              <a:rPr lang="en-GB" sz="3400" b="1" dirty="0" err="1"/>
              <a:t>podjetnice</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414568" y="2304710"/>
            <a:ext cx="7361954"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sl-SI" sz="1900" b="1" dirty="0">
                <a:latin typeface="Raleway"/>
                <a:ea typeface="Raleway"/>
                <a:cs typeface="Raleway"/>
                <a:sym typeface="Raleway"/>
              </a:rPr>
              <a:t>Potovanje:</a:t>
            </a:r>
            <a:r>
              <a:rPr lang="sl-SI" sz="1900" dirty="0">
                <a:latin typeface="Raleway"/>
                <a:ea typeface="Raleway"/>
                <a:cs typeface="Raleway"/>
                <a:sym typeface="Raleway"/>
              </a:rPr>
              <a:t> Njena pot odraža zavezanost inovacijam in </a:t>
            </a:r>
            <a:r>
              <a:rPr lang="sl-SI" sz="1900" dirty="0" err="1">
                <a:latin typeface="Raleway"/>
                <a:ea typeface="Raleway"/>
                <a:cs typeface="Raleway"/>
                <a:sym typeface="Raleway"/>
              </a:rPr>
              <a:t>opolnomočenju</a:t>
            </a:r>
            <a:r>
              <a:rPr lang="sl-SI" sz="1900" dirty="0">
                <a:latin typeface="Raleway"/>
                <a:ea typeface="Raleway"/>
                <a:cs typeface="Raleway"/>
                <a:sym typeface="Raleway"/>
              </a:rPr>
              <a:t>, ki združuje podjetniške ambicije s poudarkom na ustvarjanju pomembnih povezav in spodbujanju rasti. </a:t>
            </a:r>
            <a:endParaRPr lang="sl-SI" sz="1900" dirty="0">
              <a:latin typeface="Raleway"/>
              <a:ea typeface="Raleway"/>
            </a:endParaRPr>
          </a:p>
          <a:p>
            <a:pPr algn="r">
              <a:spcBef>
                <a:spcPts val="600"/>
              </a:spcBef>
              <a:spcAft>
                <a:spcPts val="600"/>
              </a:spcAft>
            </a:pPr>
            <a:r>
              <a:rPr lang="sl-SI" sz="1900" b="1" dirty="0">
                <a:latin typeface="Raleway"/>
                <a:ea typeface="Raleway"/>
                <a:cs typeface="Raleway"/>
                <a:sym typeface="Raleway"/>
              </a:rPr>
              <a:t>Lekcije:</a:t>
            </a:r>
            <a:r>
              <a:rPr lang="sl-SI" sz="1900" dirty="0">
                <a:latin typeface="Raleway"/>
                <a:ea typeface="Raleway"/>
                <a:cs typeface="Raleway"/>
                <a:sym typeface="Raleway"/>
              </a:rPr>
              <a:t> </a:t>
            </a:r>
            <a:r>
              <a:rPr lang="sl-SI" sz="1900" dirty="0">
                <a:latin typeface="Raleway"/>
                <a:ea typeface="Raleway"/>
                <a:sym typeface="Raleway"/>
              </a:rPr>
              <a:t>Zasledovanje osebnih strasti lahko ustvari vplivne podvige, če je združeno s poudarkom na skupnosti in zavezanostjo k </a:t>
            </a:r>
            <a:r>
              <a:rPr lang="sl-SI" sz="1900" dirty="0" err="1">
                <a:latin typeface="Raleway"/>
                <a:ea typeface="Raleway"/>
                <a:sym typeface="Raleway"/>
              </a:rPr>
              <a:t>opolnomočenju</a:t>
            </a:r>
            <a:r>
              <a:rPr lang="sl-SI" sz="1900" dirty="0">
                <a:latin typeface="Raleway"/>
                <a:ea typeface="Raleway"/>
                <a:sym typeface="Raleway"/>
              </a:rPr>
              <a:t> drugih.</a:t>
            </a:r>
            <a:endParaRPr lang="sl-SI" sz="1900" dirty="0"/>
          </a:p>
        </p:txBody>
      </p:sp>
      <p:pic>
        <p:nvPicPr>
          <p:cNvPr id="6" name="Picture 5" descr="A person with brown hair wearing a green and white patterned jacket with black background&#10;&#10;Description automatically generated">
            <a:extLst>
              <a:ext uri="{FF2B5EF4-FFF2-40B4-BE49-F238E27FC236}">
                <a16:creationId xmlns:a16="http://schemas.microsoft.com/office/drawing/2014/main" id="{26972AE7-E9CB-4193-5B26-A35804887782}"/>
              </a:ext>
            </a:extLst>
          </p:cNvPr>
          <p:cNvPicPr>
            <a:picLocks noChangeAspect="1"/>
          </p:cNvPicPr>
          <p:nvPr/>
        </p:nvPicPr>
        <p:blipFill>
          <a:blip r:embed="rId6"/>
          <a:srcRect l="26564" t="-1072" r="29610" b="7759"/>
          <a:stretch/>
        </p:blipFill>
        <p:spPr>
          <a:xfrm>
            <a:off x="1231019" y="2011680"/>
            <a:ext cx="4010677" cy="4835960"/>
          </a:xfrm>
          <a:prstGeom prst="rect">
            <a:avLst/>
          </a:prstGeom>
        </p:spPr>
      </p:pic>
    </p:spTree>
    <p:extLst>
      <p:ext uri="{BB962C8B-B14F-4D97-AF65-F5344CB8AC3E}">
        <p14:creationId xmlns:p14="http://schemas.microsoft.com/office/powerpoint/2010/main" val="2836839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574280" y="1385065"/>
            <a:ext cx="11048411" cy="1364959"/>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rgbClr val="F3B75B"/>
                </a:highlight>
                <a:latin typeface="Raleway"/>
                <a:sym typeface="Raleway"/>
              </a:rPr>
              <a:t>Ana Patricia </a:t>
            </a:r>
            <a:r>
              <a:rPr lang="en-GB" sz="2000" b="1" dirty="0" err="1">
                <a:highlight>
                  <a:srgbClr val="F3B75B"/>
                </a:highlight>
                <a:latin typeface="Raleway"/>
                <a:sym typeface="Raleway"/>
              </a:rPr>
              <a:t>Botín</a:t>
            </a:r>
            <a:r>
              <a:rPr lang="en-GB" sz="1600" dirty="0">
                <a:latin typeface="Raleway"/>
                <a:sym typeface="Raleway"/>
              </a:rPr>
              <a:t> </a:t>
            </a:r>
            <a:br>
              <a:rPr lang="en-GB" sz="1600" dirty="0">
                <a:latin typeface="Raleway"/>
                <a:sym typeface="Raleway"/>
              </a:rPr>
            </a:br>
            <a:r>
              <a:rPr lang="sl-SI" sz="1900" dirty="0">
                <a:latin typeface="Raleway"/>
              </a:rPr>
              <a:t>Španska bankirka, izvršna predsednica skupine </a:t>
            </a:r>
            <a:r>
              <a:rPr lang="sl-SI" sz="1900" dirty="0" err="1">
                <a:latin typeface="Raleway"/>
              </a:rPr>
              <a:t>Santander</a:t>
            </a:r>
            <a:r>
              <a:rPr lang="sl-SI" sz="1900" dirty="0">
                <a:latin typeface="Raleway"/>
              </a:rPr>
              <a:t>, je bila tista, ki je zasnovala </a:t>
            </a:r>
            <a:r>
              <a:rPr lang="sl-SI" sz="1900" dirty="0" err="1">
                <a:latin typeface="Raleway"/>
              </a:rPr>
              <a:t>Santander</a:t>
            </a:r>
            <a:r>
              <a:rPr lang="sl-SI" sz="1900" dirty="0">
                <a:latin typeface="Raleway"/>
              </a:rPr>
              <a:t> X za podporo univerzitetnemu podjetništvu</a:t>
            </a:r>
            <a:endParaRPr lang="sl-SI" sz="1900" dirty="0">
              <a:solidFill>
                <a:srgbClr val="474747"/>
              </a:solidFill>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6120626" y="6182667"/>
            <a:ext cx="338182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Pbs-twing.com</a:t>
            </a:r>
            <a:endParaRPr lang="en-US" sz="1000" dirty="0">
              <a:solidFill>
                <a:schemeClr val="accent1"/>
              </a:solidFill>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69309" y="4812213"/>
            <a:ext cx="6800952" cy="14619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900" b="1" dirty="0" err="1">
                <a:latin typeface="Raleway"/>
              </a:rPr>
              <a:t>Izvedi</a:t>
            </a:r>
            <a:r>
              <a:rPr lang="en-US" sz="1900" b="1" dirty="0">
                <a:latin typeface="Raleway"/>
              </a:rPr>
              <a:t> </a:t>
            </a:r>
            <a:r>
              <a:rPr lang="en-US" sz="1900" b="1" dirty="0" err="1">
                <a:latin typeface="Raleway"/>
              </a:rPr>
              <a:t>več</a:t>
            </a:r>
            <a:r>
              <a:rPr lang="sl-SI" sz="1900" b="1" dirty="0">
                <a:latin typeface="Raleway"/>
              </a:rPr>
              <a:t> </a:t>
            </a:r>
            <a:r>
              <a:rPr lang="pl-PL" sz="1900" dirty="0">
                <a:latin typeface="Raleway"/>
              </a:rPr>
              <a:t>o zgodbi Ane Botín z branjem članka</a:t>
            </a:r>
            <a:r>
              <a:rPr lang="en-US" sz="1900" dirty="0">
                <a:latin typeface="Raleway"/>
              </a:rPr>
              <a:t>:</a:t>
            </a:r>
            <a:br>
              <a:rPr lang="en-US" sz="1900" dirty="0">
                <a:latin typeface="Raleway"/>
              </a:rPr>
            </a:br>
            <a:r>
              <a:rPr lang="en-US" sz="1800" b="0" i="0" u="sng" strike="noStrike" dirty="0">
                <a:solidFill>
                  <a:srgbClr val="F49100"/>
                </a:solidFill>
                <a:effectLst/>
                <a:latin typeface="Raleway" pitchFamily="2" charset="0"/>
                <a:hlinkClick r:id="rId3"/>
              </a:rPr>
              <a:t>Ana </a:t>
            </a:r>
            <a:r>
              <a:rPr lang="en-US" sz="1800" b="0" i="0" u="sng" strike="noStrike" dirty="0" err="1">
                <a:solidFill>
                  <a:srgbClr val="F49100"/>
                </a:solidFill>
                <a:effectLst/>
                <a:latin typeface="Raleway" pitchFamily="2" charset="0"/>
                <a:hlinkClick r:id="rId3"/>
              </a:rPr>
              <a:t>Botín</a:t>
            </a:r>
            <a:r>
              <a:rPr lang="en-US" sz="1800" b="0" i="0" u="sng" strike="noStrike" dirty="0">
                <a:solidFill>
                  <a:srgbClr val="F49100"/>
                </a:solidFill>
                <a:effectLst/>
                <a:latin typeface="Raleway" pitchFamily="2" charset="0"/>
                <a:hlinkClick r:id="rId3"/>
              </a:rPr>
              <a:t>: the most powerful woman in finance</a:t>
            </a:r>
            <a:endParaRPr lang="en-US" sz="1900" dirty="0">
              <a:latin typeface="Raleway"/>
            </a:endParaRPr>
          </a:p>
          <a:p>
            <a:pPr>
              <a:spcBef>
                <a:spcPts val="600"/>
              </a:spcBef>
              <a:spcAft>
                <a:spcPts val="600"/>
              </a:spcAft>
            </a:pPr>
            <a:r>
              <a:rPr lang="sl-SI" sz="1800" dirty="0">
                <a:latin typeface="Raleway"/>
              </a:rPr>
              <a:t>Kakšne so vaše misli? Kaj se vam zdi navdihujoče? </a:t>
            </a:r>
            <a:endParaRPr lang="sl-SI" sz="1800" dirty="0"/>
          </a:p>
          <a:p>
            <a:pPr>
              <a:spcBef>
                <a:spcPts val="600"/>
              </a:spcBef>
              <a:spcAft>
                <a:spcPts val="600"/>
              </a:spcAft>
            </a:pP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4357" y="84337"/>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Uspešne</a:t>
            </a:r>
            <a:r>
              <a:rPr lang="en-GB" sz="3400" b="1" dirty="0"/>
              <a:t> </a:t>
            </a:r>
            <a:r>
              <a:rPr lang="en-GB" sz="3400" b="1" dirty="0" err="1"/>
              <a:t>evropske</a:t>
            </a:r>
            <a:r>
              <a:rPr lang="en-GB" sz="3400" b="1" dirty="0"/>
              <a:t> </a:t>
            </a:r>
            <a:r>
              <a:rPr lang="en-GB" sz="3400" b="1" dirty="0" err="1"/>
              <a:t>podjetnice</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569309" y="2759230"/>
            <a:ext cx="7890183" cy="1954351"/>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1900" b="1" dirty="0">
                <a:latin typeface="Raleway"/>
                <a:ea typeface="Raleway"/>
                <a:cs typeface="Raleway"/>
                <a:sym typeface="Raleway"/>
              </a:rPr>
              <a:t>Potovanje:</a:t>
            </a:r>
            <a:r>
              <a:rPr lang="sl-SI" sz="1900" dirty="0">
                <a:latin typeface="Raleway"/>
                <a:ea typeface="Raleway"/>
                <a:cs typeface="Raleway"/>
                <a:sym typeface="Raleway"/>
              </a:rPr>
              <a:t> Banko </a:t>
            </a:r>
            <a:r>
              <a:rPr lang="sl-SI" sz="1900" dirty="0" err="1">
                <a:latin typeface="Raleway"/>
                <a:ea typeface="Raleway"/>
                <a:cs typeface="Raleway"/>
                <a:sym typeface="Raleway"/>
              </a:rPr>
              <a:t>Santander</a:t>
            </a:r>
            <a:r>
              <a:rPr lang="sl-SI" sz="1900" dirty="0">
                <a:latin typeface="Raleway"/>
                <a:ea typeface="Raleway"/>
                <a:cs typeface="Raleway"/>
                <a:sym typeface="Raleway"/>
              </a:rPr>
              <a:t> je preoblikovala v vodilno na področju digitalnih inovacij in trajnosti ter jo pripeljala do svetovne prepoznavnosti kot ene najbolj vključujočih bank.  </a:t>
            </a:r>
            <a:endParaRPr lang="sl-SI" sz="1900" dirty="0">
              <a:latin typeface="Raleway"/>
              <a:ea typeface="Raleway"/>
            </a:endParaRPr>
          </a:p>
          <a:p>
            <a:pPr>
              <a:spcBef>
                <a:spcPts val="600"/>
              </a:spcBef>
              <a:spcAft>
                <a:spcPts val="600"/>
              </a:spcAft>
            </a:pPr>
            <a:r>
              <a:rPr lang="sl-SI" sz="1900" b="1" dirty="0">
                <a:latin typeface="Raleway"/>
                <a:ea typeface="Raleway"/>
                <a:cs typeface="Raleway"/>
                <a:sym typeface="Raleway"/>
              </a:rPr>
              <a:t>Lekcije:</a:t>
            </a:r>
            <a:r>
              <a:rPr lang="sl-SI" sz="1900" dirty="0">
                <a:latin typeface="Raleway"/>
                <a:ea typeface="Raleway"/>
                <a:cs typeface="Raleway"/>
                <a:sym typeface="Raleway"/>
              </a:rPr>
              <a:t> Usmerjeno vodstvo in prilagodljivost lahko uskladita poslovni uspeh s pomembnim globalnim vplivom.</a:t>
            </a:r>
            <a:endParaRPr lang="sl-SI" sz="1900" dirty="0">
              <a:latin typeface="Raleway"/>
              <a:ea typeface="Raleway"/>
              <a:cs typeface="Raleway"/>
            </a:endParaRPr>
          </a:p>
        </p:txBody>
      </p:sp>
      <p:pic>
        <p:nvPicPr>
          <p:cNvPr id="2" name="Picture 1" descr="A person smiling with a black background&#10;&#10;Description automatically generated">
            <a:extLst>
              <a:ext uri="{FF2B5EF4-FFF2-40B4-BE49-F238E27FC236}">
                <a16:creationId xmlns:a16="http://schemas.microsoft.com/office/drawing/2014/main" id="{03615B55-65C2-42E4-EB4E-B334EC5A40A3}"/>
              </a:ext>
            </a:extLst>
          </p:cNvPr>
          <p:cNvPicPr>
            <a:picLocks noChangeAspect="1"/>
          </p:cNvPicPr>
          <p:nvPr/>
        </p:nvPicPr>
        <p:blipFill>
          <a:blip r:embed="rId4"/>
          <a:srcRect l="26411" r="23672" b="220"/>
          <a:stretch/>
        </p:blipFill>
        <p:spPr>
          <a:xfrm>
            <a:off x="7998000" y="1996487"/>
            <a:ext cx="4340639" cy="4862476"/>
          </a:xfrm>
          <a:prstGeom prst="rect">
            <a:avLst/>
          </a:prstGeom>
        </p:spPr>
      </p:pic>
    </p:spTree>
    <p:extLst>
      <p:ext uri="{BB962C8B-B14F-4D97-AF65-F5344CB8AC3E}">
        <p14:creationId xmlns:p14="http://schemas.microsoft.com/office/powerpoint/2010/main" val="190817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2328" y="1246365"/>
            <a:ext cx="11288879" cy="1077188"/>
          </a:xfrm>
          <a:prstGeom prst="rect">
            <a:avLst/>
          </a:prstGeom>
          <a:noFill/>
          <a:ln>
            <a:noFill/>
          </a:ln>
        </p:spPr>
        <p:txBody>
          <a:bodyPr spcFirstLastPara="1" wrap="square" lIns="91425" tIns="91425" rIns="91425" bIns="91425" anchor="t" anchorCtr="0">
            <a:spAutoFit/>
          </a:bodyPr>
          <a:lstStyle/>
          <a:p>
            <a:r>
              <a:rPr lang="en-GB" sz="2000" b="1" dirty="0" err="1">
                <a:highlight>
                  <a:srgbClr val="F3B75B"/>
                </a:highlight>
                <a:latin typeface="Raleway"/>
                <a:sym typeface="Raleway"/>
              </a:rPr>
              <a:t>Dr.</a:t>
            </a:r>
            <a:r>
              <a:rPr lang="en-GB" sz="2000" b="1" dirty="0">
                <a:highlight>
                  <a:srgbClr val="F3B75B"/>
                </a:highlight>
                <a:latin typeface="Raleway"/>
                <a:sym typeface="Raleway"/>
              </a:rPr>
              <a:t> Canan </a:t>
            </a:r>
            <a:r>
              <a:rPr lang="en-GB" sz="2000" b="1" dirty="0" err="1">
                <a:highlight>
                  <a:srgbClr val="F3B75B"/>
                </a:highlight>
                <a:latin typeface="Raleway"/>
                <a:sym typeface="Raleway"/>
              </a:rPr>
              <a:t>Dagdeviren</a:t>
            </a:r>
            <a:r>
              <a:rPr lang="en-GB" sz="2000" dirty="0">
                <a:sym typeface="Raleway"/>
              </a:rPr>
              <a:t> </a:t>
            </a:r>
            <a:br>
              <a:rPr lang="en-GB" sz="1600" dirty="0">
                <a:latin typeface="Raleway"/>
                <a:sym typeface="Raleway"/>
              </a:rPr>
            </a:br>
            <a:r>
              <a:rPr lang="en-GB" sz="1900" dirty="0" err="1">
                <a:latin typeface="Raleway"/>
                <a:sym typeface="Raleway"/>
              </a:rPr>
              <a:t>Turšk</a:t>
            </a:r>
            <a:r>
              <a:rPr lang="sl-SI" sz="1900" dirty="0">
                <a:latin typeface="Raleway"/>
                <a:sym typeface="Raleway"/>
              </a:rPr>
              <a:t>a</a:t>
            </a:r>
            <a:r>
              <a:rPr lang="en-GB" sz="1900" dirty="0">
                <a:latin typeface="Raleway"/>
                <a:sym typeface="Raleway"/>
              </a:rPr>
              <a:t> </a:t>
            </a:r>
            <a:r>
              <a:rPr lang="en-GB" sz="1900" dirty="0" err="1">
                <a:latin typeface="Raleway"/>
                <a:sym typeface="Raleway"/>
              </a:rPr>
              <a:t>bioinženir</a:t>
            </a:r>
            <a:r>
              <a:rPr lang="sl-SI" sz="1900" dirty="0" err="1">
                <a:latin typeface="Raleway"/>
                <a:sym typeface="Raleway"/>
              </a:rPr>
              <a:t>ka</a:t>
            </a:r>
            <a:r>
              <a:rPr lang="en-GB" sz="1900" dirty="0">
                <a:latin typeface="Raleway"/>
                <a:sym typeface="Raleway"/>
              </a:rPr>
              <a:t> in </a:t>
            </a:r>
            <a:r>
              <a:rPr lang="en-GB" sz="1900" dirty="0" err="1">
                <a:latin typeface="Raleway"/>
                <a:sym typeface="Raleway"/>
              </a:rPr>
              <a:t>izumitelj</a:t>
            </a:r>
            <a:r>
              <a:rPr lang="sl-SI" sz="1900" dirty="0">
                <a:latin typeface="Raleway"/>
                <a:sym typeface="Raleway"/>
              </a:rPr>
              <a:t>ica</a:t>
            </a:r>
            <a:r>
              <a:rPr lang="en-GB" sz="1900" dirty="0">
                <a:latin typeface="Raleway"/>
                <a:sym typeface="Raleway"/>
              </a:rPr>
              <a:t>, </a:t>
            </a:r>
            <a:r>
              <a:rPr lang="en-GB" sz="1900" dirty="0" err="1">
                <a:latin typeface="Raleway"/>
                <a:sym typeface="Raleway"/>
              </a:rPr>
              <a:t>izredn</a:t>
            </a:r>
            <a:r>
              <a:rPr lang="sl-SI" sz="1900" dirty="0">
                <a:latin typeface="Raleway"/>
                <a:sym typeface="Raleway"/>
              </a:rPr>
              <a:t>a</a:t>
            </a:r>
            <a:r>
              <a:rPr lang="en-GB" sz="1900" dirty="0">
                <a:latin typeface="Raleway"/>
                <a:sym typeface="Raleway"/>
              </a:rPr>
              <a:t> </a:t>
            </a:r>
            <a:r>
              <a:rPr lang="en-GB" sz="1900" dirty="0" err="1">
                <a:latin typeface="Raleway"/>
                <a:sym typeface="Raleway"/>
              </a:rPr>
              <a:t>profesor</a:t>
            </a:r>
            <a:r>
              <a:rPr lang="sl-SI" sz="1900" dirty="0">
                <a:latin typeface="Raleway"/>
                <a:sym typeface="Raleway"/>
              </a:rPr>
              <a:t>ica</a:t>
            </a:r>
            <a:r>
              <a:rPr lang="en-GB" sz="1900" dirty="0">
                <a:latin typeface="Raleway"/>
                <a:sym typeface="Raleway"/>
              </a:rPr>
              <a:t> </a:t>
            </a:r>
            <a:r>
              <a:rPr lang="en-GB" sz="1900" dirty="0" err="1">
                <a:latin typeface="Raleway"/>
                <a:sym typeface="Raleway"/>
              </a:rPr>
              <a:t>na</a:t>
            </a:r>
            <a:r>
              <a:rPr lang="en-GB" sz="1900" dirty="0">
                <a:latin typeface="Raleway"/>
                <a:sym typeface="Raleway"/>
              </a:rPr>
              <a:t> MIT - </a:t>
            </a:r>
            <a:r>
              <a:rPr lang="en-GB" sz="1900" dirty="0" err="1">
                <a:latin typeface="Raleway"/>
                <a:sym typeface="Raleway"/>
              </a:rPr>
              <a:t>Tehnološkem</a:t>
            </a:r>
            <a:r>
              <a:rPr lang="en-GB" sz="1900" dirty="0">
                <a:latin typeface="Raleway"/>
                <a:sym typeface="Raleway"/>
              </a:rPr>
              <a:t> </a:t>
            </a:r>
            <a:r>
              <a:rPr lang="en-GB" sz="1900" dirty="0" err="1">
                <a:latin typeface="Raleway"/>
                <a:sym typeface="Raleway"/>
              </a:rPr>
              <a:t>inštitutu</a:t>
            </a:r>
            <a:r>
              <a:rPr lang="en-GB" sz="1900" dirty="0">
                <a:latin typeface="Raleway"/>
                <a:sym typeface="Raleway"/>
              </a:rPr>
              <a:t> v </a:t>
            </a:r>
            <a:r>
              <a:rPr lang="en-GB" sz="1900" dirty="0" err="1">
                <a:latin typeface="Raleway"/>
                <a:sym typeface="Raleway"/>
              </a:rPr>
              <a:t>Massachusettsu</a:t>
            </a:r>
            <a:endParaRPr lang="en-GB" sz="1900" dirty="0">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715000" y="4552369"/>
            <a:ext cx="5976181" cy="17697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en-US" sz="1900" b="1" dirty="0" err="1">
                <a:latin typeface="Raleway"/>
              </a:rPr>
              <a:t>Preberite</a:t>
            </a:r>
            <a:r>
              <a:rPr lang="en-US" sz="1900" b="1" dirty="0">
                <a:latin typeface="Raleway"/>
              </a:rPr>
              <a:t> </a:t>
            </a:r>
            <a:r>
              <a:rPr lang="en-US" sz="1900" b="1" dirty="0" err="1">
                <a:latin typeface="Raleway"/>
              </a:rPr>
              <a:t>več</a:t>
            </a:r>
            <a:r>
              <a:rPr lang="en-US" sz="1900" b="1" dirty="0">
                <a:latin typeface="Raleway"/>
              </a:rPr>
              <a:t> </a:t>
            </a:r>
            <a:r>
              <a:rPr lang="en-US" sz="1900" dirty="0">
                <a:latin typeface="Raleway"/>
              </a:rPr>
              <a:t>o </a:t>
            </a:r>
            <a:r>
              <a:rPr lang="en-US" sz="1900" dirty="0" err="1">
                <a:latin typeface="Raleway"/>
              </a:rPr>
              <a:t>zgodbi</a:t>
            </a:r>
            <a:r>
              <a:rPr lang="en-US" sz="1900" dirty="0">
                <a:latin typeface="Raleway"/>
              </a:rPr>
              <a:t> dr. </a:t>
            </a:r>
            <a:r>
              <a:rPr lang="en-US" sz="1900" dirty="0" err="1">
                <a:latin typeface="Raleway"/>
              </a:rPr>
              <a:t>Canana</a:t>
            </a:r>
            <a:r>
              <a:rPr lang="en-US" sz="1900" dirty="0">
                <a:latin typeface="Raleway"/>
              </a:rPr>
              <a:t> </a:t>
            </a:r>
            <a:r>
              <a:rPr lang="en-US" sz="1900" dirty="0" err="1">
                <a:latin typeface="Raleway"/>
              </a:rPr>
              <a:t>Dagdevirena</a:t>
            </a:r>
            <a:r>
              <a:rPr lang="en-US" sz="1900" dirty="0">
                <a:latin typeface="Raleway"/>
              </a:rPr>
              <a:t>:</a:t>
            </a:r>
            <a:br>
              <a:rPr lang="en-US" sz="1900" dirty="0">
                <a:latin typeface="Raleway"/>
              </a:rPr>
            </a:br>
            <a:r>
              <a:rPr lang="en-US" sz="1800" b="0" i="0" u="sng" strike="noStrike" dirty="0">
                <a:solidFill>
                  <a:srgbClr val="F49100"/>
                </a:solidFill>
                <a:effectLst/>
                <a:latin typeface="Raleway" pitchFamily="2" charset="0"/>
                <a:hlinkClick r:id="rId3"/>
              </a:rPr>
              <a:t>Canan </a:t>
            </a:r>
            <a:r>
              <a:rPr lang="en-US" sz="1800" b="0" i="0" u="sng" strike="noStrike" dirty="0" err="1">
                <a:solidFill>
                  <a:srgbClr val="F49100"/>
                </a:solidFill>
                <a:effectLst/>
                <a:latin typeface="Raleway" pitchFamily="2" charset="0"/>
                <a:hlinkClick r:id="rId3"/>
              </a:rPr>
              <a:t>Dağdeviren</a:t>
            </a:r>
            <a:r>
              <a:rPr lang="en-US" sz="1800" b="0" i="0" u="sng" strike="noStrike" dirty="0">
                <a:solidFill>
                  <a:srgbClr val="F49100"/>
                </a:solidFill>
                <a:effectLst/>
                <a:latin typeface="Raleway" pitchFamily="2" charset="0"/>
                <a:hlinkClick r:id="rId3"/>
              </a:rPr>
              <a:t>: “Follow your dream because life is too short to follow someone else’s”</a:t>
            </a:r>
            <a:endParaRPr lang="en-US" sz="1900" u="sng" dirty="0">
              <a:solidFill>
                <a:srgbClr val="F3B75B"/>
              </a:solidFill>
              <a:latin typeface="Raleway"/>
            </a:endParaRPr>
          </a:p>
          <a:p>
            <a:pPr algn="r">
              <a:spcBef>
                <a:spcPts val="600"/>
              </a:spcBef>
              <a:spcAft>
                <a:spcPts val="600"/>
              </a:spcAft>
            </a:pPr>
            <a:r>
              <a:rPr lang="sl-SI" sz="1900" dirty="0">
                <a:latin typeface="Raleway"/>
              </a:rPr>
              <a:t>Kakšne so vaše misli? Kaj se vam zdi navdihujoče? </a:t>
            </a:r>
            <a:endParaRPr lang="sl-SI" sz="1900" dirty="0"/>
          </a:p>
          <a:p>
            <a:pPr algn="r">
              <a:spcBef>
                <a:spcPts val="600"/>
              </a:spcBef>
              <a:spcAft>
                <a:spcPts val="600"/>
              </a:spcAft>
            </a:pP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Uspešne</a:t>
            </a:r>
            <a:r>
              <a:rPr lang="en-GB" sz="3400" b="1" dirty="0"/>
              <a:t> </a:t>
            </a:r>
            <a:r>
              <a:rPr lang="en-GB" sz="3400" b="1" dirty="0" err="1"/>
              <a:t>evropske</a:t>
            </a:r>
            <a:r>
              <a:rPr lang="en-GB" sz="3400" b="1" dirty="0"/>
              <a:t> </a:t>
            </a:r>
            <a:r>
              <a:rPr lang="en-GB" sz="3400" b="1" dirty="0" err="1"/>
              <a:t>podjetnice</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329115" y="2305630"/>
            <a:ext cx="7362066"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sl-SI" sz="1900" b="1" dirty="0">
                <a:latin typeface="Raleway"/>
                <a:ea typeface="Raleway"/>
                <a:cs typeface="Raleway"/>
                <a:sym typeface="Raleway"/>
              </a:rPr>
              <a:t>Potovanje:</a:t>
            </a:r>
            <a:r>
              <a:rPr lang="sl-SI" sz="1900" dirty="0">
                <a:latin typeface="Raleway"/>
                <a:ea typeface="Raleway"/>
                <a:cs typeface="Raleway"/>
                <a:sym typeface="Raleway"/>
              </a:rPr>
              <a:t> Njeno delo na MIT se osredotoča na razvoj prilagodljive elektronike, katere cilj je preoblikovati zdravstveno varstvo in narediti medicinske rešitve dostopnejše in manj invazivne.  </a:t>
            </a:r>
            <a:endParaRPr lang="sl-SI" sz="1900" dirty="0">
              <a:latin typeface="Raleway"/>
              <a:ea typeface="Raleway"/>
            </a:endParaRPr>
          </a:p>
          <a:p>
            <a:pPr algn="r">
              <a:spcBef>
                <a:spcPts val="600"/>
              </a:spcBef>
              <a:spcAft>
                <a:spcPts val="600"/>
              </a:spcAft>
            </a:pPr>
            <a:r>
              <a:rPr lang="sl-SI" sz="1900" b="1" dirty="0">
                <a:latin typeface="Raleway"/>
                <a:ea typeface="Raleway"/>
                <a:cs typeface="Raleway"/>
                <a:sym typeface="Raleway"/>
              </a:rPr>
              <a:t>Lekcije:</a:t>
            </a:r>
            <a:r>
              <a:rPr lang="sl-SI" sz="1900" dirty="0">
                <a:latin typeface="Raleway"/>
                <a:ea typeface="Raleway"/>
                <a:cs typeface="Raleway"/>
                <a:sym typeface="Raleway"/>
              </a:rPr>
              <a:t> Uskladitev inovacij z družbenimi potrebami je ključnega pomena za ustvarjanje učinkovitih tehnologij.</a:t>
            </a:r>
            <a:endParaRPr lang="sl-SI" sz="1900" dirty="0">
              <a:latin typeface="Raleway"/>
            </a:endParaRPr>
          </a:p>
        </p:txBody>
      </p:sp>
      <p:pic>
        <p:nvPicPr>
          <p:cNvPr id="2" name="Picture 1" descr="A person with her arms crossed&#10;&#10;Description automatically generated">
            <a:extLst>
              <a:ext uri="{FF2B5EF4-FFF2-40B4-BE49-F238E27FC236}">
                <a16:creationId xmlns:a16="http://schemas.microsoft.com/office/drawing/2014/main" id="{2CE976DD-A14D-B72C-4BF4-A8591656FEBC}"/>
              </a:ext>
            </a:extLst>
          </p:cNvPr>
          <p:cNvPicPr>
            <a:picLocks noChangeAspect="1"/>
          </p:cNvPicPr>
          <p:nvPr/>
        </p:nvPicPr>
        <p:blipFill>
          <a:blip r:embed="rId4"/>
          <a:srcRect l="21313" r="32104" b="2857"/>
          <a:stretch/>
        </p:blipFill>
        <p:spPr>
          <a:xfrm>
            <a:off x="1385446" y="1926655"/>
            <a:ext cx="4171946" cy="4928501"/>
          </a:xfrm>
          <a:prstGeom prst="rect">
            <a:avLst/>
          </a:prstGeom>
        </p:spPr>
      </p:pic>
      <p:sp>
        <p:nvSpPr>
          <p:cNvPr id="6" name="TextBox 3">
            <a:extLst>
              <a:ext uri="{FF2B5EF4-FFF2-40B4-BE49-F238E27FC236}">
                <a16:creationId xmlns:a16="http://schemas.microsoft.com/office/drawing/2014/main" id="{237DA332-A7BE-326C-5587-31D57FD64AF7}"/>
              </a:ext>
            </a:extLst>
          </p:cNvPr>
          <p:cNvSpPr txBox="1"/>
          <p:nvPr/>
        </p:nvSpPr>
        <p:spPr>
          <a:xfrm>
            <a:off x="-833" y="5382562"/>
            <a:ext cx="185663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Advancedsciencenews.com</a:t>
            </a:r>
            <a:endParaRPr lang="en-US" sz="1000" dirty="0">
              <a:solidFill>
                <a:schemeClr val="accent1"/>
              </a:solidFill>
              <a:latin typeface="Raleway"/>
            </a:endParaRPr>
          </a:p>
        </p:txBody>
      </p:sp>
    </p:spTree>
    <p:extLst>
      <p:ext uri="{BB962C8B-B14F-4D97-AF65-F5344CB8AC3E}">
        <p14:creationId xmlns:p14="http://schemas.microsoft.com/office/powerpoint/2010/main" val="3772698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2ecf44786e8_0_347"/>
          <p:cNvSpPr txBox="1"/>
          <p:nvPr/>
        </p:nvSpPr>
        <p:spPr>
          <a:xfrm>
            <a:off x="834667" y="1108161"/>
            <a:ext cx="10515600" cy="910467"/>
          </a:xfrm>
          <a:prstGeom prst="rect">
            <a:avLst/>
          </a:prstGeom>
          <a:noFill/>
          <a:ln>
            <a:noFill/>
          </a:ln>
        </p:spPr>
        <p:txBody>
          <a:bodyPr spcFirstLastPara="1" wrap="square" lIns="91425" tIns="45700" rIns="91425" bIns="45700" anchor="ctr" anchorCtr="0">
            <a:normAutofit/>
          </a:bodyPr>
          <a:lstStyle/>
          <a:p>
            <a:pPr algn="ctr">
              <a:lnSpc>
                <a:spcPct val="150000"/>
              </a:lnSpc>
            </a:pPr>
            <a:r>
              <a:rPr lang="en-GB" sz="3000" dirty="0">
                <a:solidFill>
                  <a:srgbClr val="F3B75B"/>
                </a:solidFill>
                <a:latin typeface="Raleway SemiBold"/>
                <a:ea typeface="Raleway SemiBold"/>
                <a:cs typeface="Raleway SemiBold"/>
              </a:rPr>
              <a:t> </a:t>
            </a:r>
            <a:r>
              <a:rPr lang="en-GB" sz="3400" b="1" dirty="0">
                <a:solidFill>
                  <a:srgbClr val="0E9094"/>
                </a:solidFill>
                <a:latin typeface="Raleway"/>
                <a:ea typeface="Raleway"/>
                <a:cs typeface="Raleway"/>
                <a:sym typeface="Raleway"/>
              </a:rPr>
              <a:t>3. </a:t>
            </a:r>
            <a:r>
              <a:rPr lang="en-GB" sz="3400" b="1" dirty="0" err="1">
                <a:solidFill>
                  <a:srgbClr val="0E9094"/>
                </a:solidFill>
                <a:latin typeface="Raleway"/>
                <a:ea typeface="Raleway"/>
                <a:cs typeface="Raleway"/>
                <a:sym typeface="Raleway"/>
              </a:rPr>
              <a:t>Empatija</a:t>
            </a:r>
            <a:r>
              <a:rPr lang="en-GB" sz="3400" b="1" dirty="0">
                <a:solidFill>
                  <a:srgbClr val="0E9094"/>
                </a:solidFill>
                <a:latin typeface="Raleway"/>
                <a:ea typeface="Raleway"/>
                <a:cs typeface="Raleway"/>
                <a:sym typeface="Raleway"/>
              </a:rPr>
              <a:t> in </a:t>
            </a:r>
            <a:r>
              <a:rPr lang="en-GB" sz="3400" b="1" dirty="0" err="1">
                <a:solidFill>
                  <a:srgbClr val="0E9094"/>
                </a:solidFill>
                <a:latin typeface="Raleway"/>
                <a:ea typeface="Raleway"/>
                <a:cs typeface="Raleway"/>
                <a:sym typeface="Raleway"/>
              </a:rPr>
              <a:t>pozitivna</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delovna</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kultura</a:t>
            </a:r>
            <a:endParaRPr lang="en-US" sz="3400" b="1" dirty="0">
              <a:solidFill>
                <a:srgbClr val="0E9094"/>
              </a:solidFill>
              <a:latin typeface="Raleway"/>
              <a:ea typeface="Raleway"/>
              <a:cs typeface="Raleway"/>
            </a:endParaRPr>
          </a:p>
        </p:txBody>
      </p:sp>
      <p:pic>
        <p:nvPicPr>
          <p:cNvPr id="286" name="Google Shape;286;g2ecf44786e8_0_347"/>
          <p:cNvPicPr preferRelativeResize="0"/>
          <p:nvPr/>
        </p:nvPicPr>
        <p:blipFill>
          <a:blip r:embed="rId3">
            <a:alphaModFix/>
          </a:blip>
          <a:stretch>
            <a:fillRect/>
          </a:stretch>
        </p:blipFill>
        <p:spPr>
          <a:xfrm>
            <a:off x="2949288" y="1596075"/>
            <a:ext cx="6276301" cy="5261927"/>
          </a:xfrm>
          <a:prstGeom prst="rect">
            <a:avLst/>
          </a:prstGeom>
          <a:noFill/>
          <a:ln>
            <a:noFill/>
          </a:ln>
        </p:spPr>
      </p:pic>
      <p:sp>
        <p:nvSpPr>
          <p:cNvPr id="3" name="TextBox 2">
            <a:extLst>
              <a:ext uri="{FF2B5EF4-FFF2-40B4-BE49-F238E27FC236}">
                <a16:creationId xmlns:a16="http://schemas.microsoft.com/office/drawing/2014/main" id="{56300517-26A6-420F-3BF7-F5266CF63F56}"/>
              </a:ext>
            </a:extLst>
          </p:cNvPr>
          <p:cNvSpPr txBox="1"/>
          <p:nvPr/>
        </p:nvSpPr>
        <p:spPr>
          <a:xfrm>
            <a:off x="7107897" y="6235694"/>
            <a:ext cx="252901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ecf44786e8_0_69"/>
          <p:cNvSpPr txBox="1">
            <a:spLocks noGrp="1"/>
          </p:cNvSpPr>
          <p:nvPr>
            <p:ph type="title"/>
          </p:nvPr>
        </p:nvSpPr>
        <p:spPr>
          <a:xfrm>
            <a:off x="651075" y="404252"/>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dirty="0" err="1"/>
              <a:t>Empatija</a:t>
            </a:r>
            <a:r>
              <a:rPr lang="en-GB" sz="3400" b="1" dirty="0"/>
              <a:t> v </a:t>
            </a:r>
            <a:r>
              <a:rPr lang="en-GB" sz="3400" b="1" dirty="0" err="1"/>
              <a:t>vodenju</a:t>
            </a:r>
            <a:endParaRPr lang="en-US" sz="3400" b="1" dirty="0"/>
          </a:p>
        </p:txBody>
      </p:sp>
      <p:sp>
        <p:nvSpPr>
          <p:cNvPr id="292" name="Google Shape;292;g2ecf44786e8_0_69"/>
          <p:cNvSpPr txBox="1"/>
          <p:nvPr/>
        </p:nvSpPr>
        <p:spPr>
          <a:xfrm>
            <a:off x="651075" y="1984988"/>
            <a:ext cx="7535100" cy="3293179"/>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1900" b="1" dirty="0">
                <a:highlight>
                  <a:schemeClr val="lt1"/>
                </a:highlight>
                <a:latin typeface="Raleway"/>
                <a:ea typeface="Raleway"/>
                <a:cs typeface="Raleway"/>
                <a:sym typeface="Raleway"/>
              </a:rPr>
              <a:t>Empatija:</a:t>
            </a:r>
            <a:r>
              <a:rPr lang="sl-SI" sz="1900" b="1" dirty="0">
                <a:latin typeface="Raleway"/>
                <a:ea typeface="Raleway"/>
                <a:cs typeface="Raleway"/>
                <a:sym typeface="Raleway"/>
              </a:rPr>
              <a:t> </a:t>
            </a:r>
            <a:r>
              <a:rPr lang="sl-SI" sz="1900" dirty="0">
                <a:latin typeface="Raleway"/>
                <a:ea typeface="Raleway"/>
                <a:cs typeface="Raleway"/>
                <a:sym typeface="Raleway"/>
              </a:rPr>
              <a:t>sposobnost prepoznavanja, razumevanja in deljenja misli in občutkov druge osebe.</a:t>
            </a:r>
            <a:endParaRPr lang="sl-SI" sz="1900" dirty="0">
              <a:latin typeface="Raleway"/>
              <a:ea typeface="Raleway"/>
              <a:cs typeface="Raleway"/>
            </a:endParaRPr>
          </a:p>
          <a:p>
            <a:pPr lvl="0">
              <a:spcBef>
                <a:spcPts val="600"/>
              </a:spcBef>
              <a:spcAft>
                <a:spcPts val="600"/>
              </a:spcAft>
            </a:pPr>
            <a:r>
              <a:rPr lang="sl-SI" sz="1900" b="1" dirty="0">
                <a:solidFill>
                  <a:schemeClr val="accent1"/>
                </a:solidFill>
                <a:latin typeface="Raleway"/>
                <a:ea typeface="Raleway"/>
                <a:cs typeface="Raleway"/>
                <a:sym typeface="Raleway"/>
              </a:rPr>
              <a:t>Empatično vodenje pomeni sposobnost razumevanja potreb drugih in zavedanja njihovih občutkov in misli.</a:t>
            </a:r>
            <a:endParaRPr lang="sl-SI" sz="1900" dirty="0">
              <a:solidFill>
                <a:schemeClr val="accent1"/>
              </a:solidFill>
              <a:latin typeface="Raleway"/>
              <a:ea typeface="Raleway"/>
              <a:cs typeface="Raleway"/>
            </a:endParaRPr>
          </a:p>
          <a:p>
            <a:pPr>
              <a:spcBef>
                <a:spcPts val="600"/>
              </a:spcBef>
              <a:spcAft>
                <a:spcPts val="600"/>
              </a:spcAft>
            </a:pPr>
            <a:r>
              <a:rPr lang="sl-SI" sz="1900" b="1" dirty="0">
                <a:highlight>
                  <a:schemeClr val="lt1"/>
                </a:highlight>
                <a:latin typeface="Raleway"/>
                <a:ea typeface="Raleway"/>
                <a:cs typeface="Raleway"/>
                <a:sym typeface="Raleway"/>
              </a:rPr>
              <a:t>Vpliv empatije na timsko dinamiko:</a:t>
            </a:r>
            <a:endParaRPr lang="sl-SI" sz="1900" dirty="0">
              <a:latin typeface="Raleway"/>
              <a:ea typeface="Raleway"/>
              <a:cs typeface="Raleway"/>
            </a:endParaRPr>
          </a:p>
          <a:p>
            <a:pPr marL="628650" indent="-285750">
              <a:spcBef>
                <a:spcPts val="600"/>
              </a:spcBef>
              <a:spcAft>
                <a:spcPts val="600"/>
              </a:spcAft>
              <a:buFont typeface="Arial" panose="020B0604020202020204" pitchFamily="34" charset="0"/>
              <a:buChar char="•"/>
            </a:pPr>
            <a:r>
              <a:rPr lang="sl-SI" sz="1900">
                <a:latin typeface="Raleway"/>
                <a:ea typeface="Raleway"/>
                <a:cs typeface="Raleway"/>
                <a:sym typeface="Raleway"/>
              </a:rPr>
              <a:t>Izboljšuje sodelovanje in zmanjšuje konflikte v ekipi.</a:t>
            </a:r>
            <a:endParaRPr lang="sl-SI" sz="1900" dirty="0">
              <a:latin typeface="Raleway"/>
              <a:ea typeface="Raleway"/>
              <a:cs typeface="Raleway"/>
              <a:sym typeface="Raleway"/>
            </a:endParaRPr>
          </a:p>
          <a:p>
            <a:pPr marL="628650" indent="-285750">
              <a:spcBef>
                <a:spcPts val="600"/>
              </a:spcBef>
              <a:spcAft>
                <a:spcPts val="600"/>
              </a:spcAft>
              <a:buFont typeface="Arial" panose="020B0604020202020204" pitchFamily="34" charset="0"/>
              <a:buChar char="•"/>
            </a:pPr>
            <a:r>
              <a:rPr lang="sl-SI" sz="1900" dirty="0">
                <a:latin typeface="Raleway"/>
                <a:ea typeface="Raleway"/>
                <a:cs typeface="Raleway"/>
                <a:sym typeface="Raleway"/>
              </a:rPr>
              <a:t>Povečuje zadovoljstvo in zadrževanje zaposlenih z empatičnim vodenjem.</a:t>
            </a:r>
            <a:endParaRPr lang="sl-SI" sz="1900" dirty="0">
              <a:latin typeface="Raleway"/>
              <a:ea typeface="Raleway"/>
              <a:cs typeface="Raleway"/>
            </a:endParaRPr>
          </a:p>
        </p:txBody>
      </p:sp>
      <p:pic>
        <p:nvPicPr>
          <p:cNvPr id="293" name="Google Shape;293;g2ecf44786e8_0_69"/>
          <p:cNvPicPr preferRelativeResize="0"/>
          <p:nvPr/>
        </p:nvPicPr>
        <p:blipFill>
          <a:blip r:embed="rId3">
            <a:alphaModFix/>
          </a:blip>
          <a:stretch>
            <a:fillRect/>
          </a:stretch>
        </p:blipFill>
        <p:spPr>
          <a:xfrm>
            <a:off x="8452850" y="2193450"/>
            <a:ext cx="3110500" cy="3110500"/>
          </a:xfrm>
          <a:prstGeom prst="rect">
            <a:avLst/>
          </a:prstGeom>
          <a:noFill/>
          <a:ln>
            <a:noFill/>
          </a:ln>
        </p:spPr>
      </p:pic>
      <p:sp>
        <p:nvSpPr>
          <p:cNvPr id="3" name="TextBox 2">
            <a:extLst>
              <a:ext uri="{FF2B5EF4-FFF2-40B4-BE49-F238E27FC236}">
                <a16:creationId xmlns:a16="http://schemas.microsoft.com/office/drawing/2014/main" id="{A9B35F57-48F1-B953-22B6-CBF5CF71CFDF}"/>
              </a:ext>
            </a:extLst>
          </p:cNvPr>
          <p:cNvSpPr txBox="1"/>
          <p:nvPr/>
        </p:nvSpPr>
        <p:spPr>
          <a:xfrm>
            <a:off x="10379676" y="5031946"/>
            <a:ext cx="118075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a:t>
            </a:r>
            <a:r>
              <a:rPr lang="en-GB" sz="1000" dirty="0" err="1">
                <a:solidFill>
                  <a:schemeClr val="accent1"/>
                </a:solidFill>
                <a:latin typeface="Raleway"/>
              </a:rPr>
              <a:t>Freepik</a:t>
            </a:r>
            <a:endParaRPr lang="en-US" sz="1000" dirty="0">
              <a:solidFill>
                <a:schemeClr val="accent1"/>
              </a:solidFill>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2ecf44786e8_0_452"/>
          <p:cNvSpPr txBox="1">
            <a:spLocks noGrp="1"/>
          </p:cNvSpPr>
          <p:nvPr>
            <p:ph type="title"/>
          </p:nvPr>
        </p:nvSpPr>
        <p:spPr>
          <a:xfrm>
            <a:off x="519041" y="323872"/>
            <a:ext cx="10515600" cy="1325700"/>
          </a:xfrm>
          <a:prstGeom prst="rect">
            <a:avLst/>
          </a:prstGeom>
          <a:noFill/>
          <a:ln>
            <a:noFill/>
          </a:ln>
        </p:spPr>
        <p:txBody>
          <a:bodyPr spcFirstLastPara="1" wrap="square" lIns="91425" tIns="45700" rIns="91425" bIns="45700" anchor="ctr" anchorCtr="0">
            <a:normAutofit/>
          </a:bodyPr>
          <a:lstStyle/>
          <a:p>
            <a:pPr>
              <a:lnSpc>
                <a:spcPct val="115000"/>
              </a:lnSpc>
              <a:buSzPts val="4000"/>
            </a:pPr>
            <a:r>
              <a:rPr lang="en-GB" sz="3400" b="1" dirty="0" err="1"/>
              <a:t>Empatija</a:t>
            </a:r>
            <a:r>
              <a:rPr lang="en-GB" sz="3400" b="1" dirty="0"/>
              <a:t> v </a:t>
            </a:r>
            <a:r>
              <a:rPr lang="en-GB" sz="3400" b="1" dirty="0" err="1"/>
              <a:t>vodenju</a:t>
            </a:r>
            <a:br>
              <a:rPr lang="sl-SI" sz="3400" b="1" dirty="0"/>
            </a:br>
            <a:r>
              <a:rPr lang="en-GB" sz="2000" b="1" dirty="0">
                <a:solidFill>
                  <a:schemeClr val="lt1"/>
                </a:solidFill>
                <a:latin typeface="Raleway"/>
                <a:ea typeface="Raleway"/>
                <a:cs typeface="Raleway"/>
                <a:sym typeface="Raleway"/>
              </a:rPr>
              <a:t>Kako </a:t>
            </a:r>
            <a:r>
              <a:rPr lang="en-GB" sz="2000" b="1" dirty="0" err="1">
                <a:solidFill>
                  <a:schemeClr val="lt1"/>
                </a:solidFill>
                <a:latin typeface="Raleway"/>
                <a:ea typeface="Raleway"/>
                <a:cs typeface="Raleway"/>
                <a:sym typeface="Raleway"/>
              </a:rPr>
              <a:t>lahko</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vodje</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pokažejo</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empatijo</a:t>
            </a:r>
            <a:r>
              <a:rPr lang="en-GB" sz="2000" b="1" dirty="0">
                <a:solidFill>
                  <a:schemeClr val="lt1"/>
                </a:solidFill>
                <a:latin typeface="Raleway"/>
                <a:ea typeface="Raleway"/>
                <a:cs typeface="Raleway"/>
                <a:sym typeface="Raleway"/>
              </a:rPr>
              <a:t> in </a:t>
            </a:r>
            <a:r>
              <a:rPr lang="en-GB" sz="2000" b="1" dirty="0" err="1">
                <a:solidFill>
                  <a:schemeClr val="lt1"/>
                </a:solidFill>
                <a:latin typeface="Raleway"/>
                <a:ea typeface="Raleway"/>
                <a:cs typeface="Raleway"/>
                <a:sym typeface="Raleway"/>
              </a:rPr>
              <a:t>zgradijo</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močnejše</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ekipe</a:t>
            </a:r>
            <a:r>
              <a:rPr lang="en-GB" sz="2000" b="1" dirty="0">
                <a:solidFill>
                  <a:schemeClr val="lt1"/>
                </a:solidFill>
                <a:latin typeface="Raleway"/>
                <a:ea typeface="Raleway"/>
                <a:cs typeface="Raleway"/>
                <a:sym typeface="Raleway"/>
              </a:rPr>
              <a:t>? </a:t>
            </a:r>
            <a:endParaRPr sz="2000" b="1" dirty="0">
              <a:solidFill>
                <a:schemeClr val="lt1"/>
              </a:solidFill>
              <a:latin typeface="Raleway"/>
              <a:ea typeface="Raleway"/>
              <a:cs typeface="Raleway"/>
              <a:sym typeface="Raleway"/>
            </a:endParaRPr>
          </a:p>
        </p:txBody>
      </p:sp>
      <p:pic>
        <p:nvPicPr>
          <p:cNvPr id="300" name="Google Shape;300;g2ecf44786e8_0_452"/>
          <p:cNvPicPr preferRelativeResize="0"/>
          <p:nvPr/>
        </p:nvPicPr>
        <p:blipFill>
          <a:blip r:embed="rId4">
            <a:alphaModFix/>
          </a:blip>
          <a:stretch>
            <a:fillRect/>
          </a:stretch>
        </p:blipFill>
        <p:spPr>
          <a:xfrm rot="5400000">
            <a:off x="2651820" y="5473017"/>
            <a:ext cx="931515" cy="997645"/>
          </a:xfrm>
          <a:prstGeom prst="rect">
            <a:avLst/>
          </a:prstGeom>
          <a:noFill/>
          <a:ln>
            <a:noFill/>
          </a:ln>
        </p:spPr>
      </p:pic>
      <p:sp>
        <p:nvSpPr>
          <p:cNvPr id="2" name="CasellaDiTesto 1">
            <a:extLst>
              <a:ext uri="{FF2B5EF4-FFF2-40B4-BE49-F238E27FC236}">
                <a16:creationId xmlns:a16="http://schemas.microsoft.com/office/drawing/2014/main" id="{342D1D12-758C-B253-8259-D59D75592E2A}"/>
              </a:ext>
            </a:extLst>
          </p:cNvPr>
          <p:cNvSpPr txBox="1"/>
          <p:nvPr/>
        </p:nvSpPr>
        <p:spPr>
          <a:xfrm>
            <a:off x="4705533" y="6280679"/>
            <a:ext cx="67482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latin typeface="Raleway"/>
              </a:rPr>
              <a:t>V</a:t>
            </a:r>
            <a:r>
              <a:rPr lang="en-GB" sz="1000" dirty="0" err="1">
                <a:solidFill>
                  <a:schemeClr val="accent1"/>
                </a:solidFill>
                <a:latin typeface="Raleway"/>
              </a:rPr>
              <a:t>ir</a:t>
            </a:r>
            <a:r>
              <a:rPr lang="en-GB" sz="1000" dirty="0">
                <a:solidFill>
                  <a:schemeClr val="accent1"/>
                </a:solidFill>
                <a:latin typeface="Raleway"/>
              </a:rPr>
              <a:t>:</a:t>
            </a:r>
            <a:r>
              <a:rPr lang="sl-SI" sz="1000" dirty="0">
                <a:solidFill>
                  <a:schemeClr val="accent1"/>
                </a:solidFill>
                <a:latin typeface="Raleway"/>
              </a:rPr>
              <a:t> </a:t>
            </a:r>
            <a:r>
              <a:rPr lang="sl-SI" sz="1000" dirty="0" err="1">
                <a:solidFill>
                  <a:schemeClr val="accent1"/>
                </a:solidFill>
                <a:latin typeface="Raleway"/>
              </a:rPr>
              <a:t>Forbes</a:t>
            </a:r>
            <a:r>
              <a:rPr lang="sl-SI" sz="1000" dirty="0">
                <a:solidFill>
                  <a:schemeClr val="accent1"/>
                </a:solidFill>
                <a:latin typeface="Raleway"/>
              </a:rPr>
              <a:t>: </a:t>
            </a:r>
            <a:r>
              <a:rPr lang="en-GB" sz="1000" dirty="0">
                <a:solidFill>
                  <a:schemeClr val="accent1"/>
                </a:solidFill>
                <a:latin typeface="Raleway"/>
              </a:rPr>
              <a:t> </a:t>
            </a:r>
            <a:r>
              <a:rPr lang="it-IT" sz="1000" b="0" i="0" u="sng" strike="noStrike" dirty="0">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How Leaders Can </a:t>
            </a:r>
            <a:r>
              <a:rPr lang="it-IT" sz="1000" b="0" i="0" u="sng" strike="noStrike" dirty="0" err="1">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Demonstrate</a:t>
            </a:r>
            <a:r>
              <a:rPr lang="it-IT" sz="1000" b="0" i="0" u="sng" strike="noStrike" dirty="0">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 </a:t>
            </a:r>
            <a:r>
              <a:rPr lang="it-IT" sz="1000" b="0" i="0" u="sng" strike="noStrike" dirty="0" err="1">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Empathy</a:t>
            </a:r>
            <a:r>
              <a:rPr lang="it-IT" sz="1000" b="0" i="0" u="sng" strike="noStrike" dirty="0">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 and Build </a:t>
            </a:r>
            <a:r>
              <a:rPr lang="it-IT" sz="1000" b="0" i="0" u="sng" strike="noStrike" dirty="0" err="1">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Stronger</a:t>
            </a:r>
            <a:r>
              <a:rPr lang="it-IT" sz="1000" b="0" i="0" u="sng" strike="noStrike" dirty="0">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 Teams</a:t>
            </a:r>
            <a:endParaRPr lang="en-US" sz="1000" dirty="0">
              <a:solidFill>
                <a:schemeClr val="accent1"/>
              </a:solidFill>
            </a:endParaRPr>
          </a:p>
        </p:txBody>
      </p:sp>
      <p:pic>
        <p:nvPicPr>
          <p:cNvPr id="3" name="Online Media 2" title="How Leaders Can Demonstrate Empathy And Build Stronger Teams | Leadership Lessons | Forbes">
            <a:hlinkClick r:id="" action="ppaction://media"/>
            <a:extLst>
              <a:ext uri="{FF2B5EF4-FFF2-40B4-BE49-F238E27FC236}">
                <a16:creationId xmlns:a16="http://schemas.microsoft.com/office/drawing/2014/main" id="{E69DF7D4-3FF6-771F-9718-9CF19663A347}"/>
              </a:ext>
            </a:extLst>
          </p:cNvPr>
          <p:cNvPicPr>
            <a:picLocks noRot="1" noChangeAspect="1"/>
          </p:cNvPicPr>
          <p:nvPr>
            <a:videoFile r:link="rId1"/>
          </p:nvPr>
        </p:nvPicPr>
        <p:blipFill>
          <a:blip r:embed="rId6"/>
          <a:stretch>
            <a:fillRect/>
          </a:stretch>
        </p:blipFill>
        <p:spPr>
          <a:xfrm>
            <a:off x="3712776" y="1715529"/>
            <a:ext cx="7884684" cy="4449806"/>
          </a:xfrm>
          <a:prstGeom prst="rect">
            <a:avLst/>
          </a:prstGeom>
        </p:spPr>
      </p:pic>
      <p:sp>
        <p:nvSpPr>
          <p:cNvPr id="5" name="TextBox 4">
            <a:extLst>
              <a:ext uri="{FF2B5EF4-FFF2-40B4-BE49-F238E27FC236}">
                <a16:creationId xmlns:a16="http://schemas.microsoft.com/office/drawing/2014/main" id="{CBD71164-2CC4-B0FB-55A8-CF1F1509CFEC}"/>
              </a:ext>
            </a:extLst>
          </p:cNvPr>
          <p:cNvSpPr txBox="1"/>
          <p:nvPr/>
        </p:nvSpPr>
        <p:spPr>
          <a:xfrm>
            <a:off x="519041" y="2667381"/>
            <a:ext cx="2951892" cy="26161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err="1">
                <a:latin typeface="Raleway"/>
              </a:rPr>
              <a:t>Oglejte</a:t>
            </a:r>
            <a:r>
              <a:rPr lang="en-US" sz="1800" b="1" dirty="0">
                <a:latin typeface="Raleway"/>
              </a:rPr>
              <a:t> </a:t>
            </a:r>
            <a:r>
              <a:rPr lang="en-US" sz="1800" b="1" dirty="0" err="1">
                <a:latin typeface="Raleway"/>
              </a:rPr>
              <a:t>si</a:t>
            </a:r>
            <a:r>
              <a:rPr lang="en-US" sz="1800" b="1" dirty="0">
                <a:latin typeface="Raleway"/>
              </a:rPr>
              <a:t> </a:t>
            </a:r>
            <a:r>
              <a:rPr lang="en-US" sz="1800" b="1" dirty="0" err="1">
                <a:latin typeface="Raleway"/>
              </a:rPr>
              <a:t>videoposnetek</a:t>
            </a:r>
            <a:r>
              <a:rPr lang="en-US" sz="1800" b="1" dirty="0">
                <a:latin typeface="Raleway"/>
              </a:rPr>
              <a:t> </a:t>
            </a:r>
            <a:r>
              <a:rPr lang="en-US" sz="1800" dirty="0">
                <a:latin typeface="Raleway"/>
              </a:rPr>
              <a:t>in </a:t>
            </a:r>
            <a:r>
              <a:rPr lang="en-US" sz="1800" dirty="0" err="1">
                <a:latin typeface="Raleway"/>
              </a:rPr>
              <a:t>razmislite</a:t>
            </a:r>
            <a:r>
              <a:rPr lang="en-US" sz="1800" dirty="0">
                <a:latin typeface="Raleway"/>
              </a:rPr>
              <a:t> o </a:t>
            </a:r>
            <a:r>
              <a:rPr lang="en-US" sz="1800" dirty="0" err="1">
                <a:latin typeface="Raleway"/>
              </a:rPr>
              <a:t>njegovi</a:t>
            </a:r>
            <a:r>
              <a:rPr lang="en-US" sz="1800" dirty="0">
                <a:latin typeface="Raleway"/>
              </a:rPr>
              <a:t> </a:t>
            </a:r>
            <a:r>
              <a:rPr lang="en-US" sz="1800" dirty="0" err="1">
                <a:latin typeface="Raleway"/>
              </a:rPr>
              <a:t>vsebini</a:t>
            </a:r>
            <a:r>
              <a:rPr lang="en-US" sz="1800" dirty="0">
                <a:latin typeface="Raleway"/>
              </a:rPr>
              <a:t>.</a:t>
            </a:r>
            <a:endParaRPr lang="en-US" dirty="0"/>
          </a:p>
          <a:p>
            <a:pPr>
              <a:spcBef>
                <a:spcPts val="600"/>
              </a:spcBef>
              <a:spcAft>
                <a:spcPts val="600"/>
              </a:spcAft>
            </a:pPr>
            <a:endParaRPr lang="en-US" sz="1800" dirty="0">
              <a:latin typeface="Raleway"/>
            </a:endParaRPr>
          </a:p>
          <a:p>
            <a:pPr>
              <a:spcBef>
                <a:spcPts val="600"/>
              </a:spcBef>
              <a:spcAft>
                <a:spcPts val="600"/>
              </a:spcAft>
            </a:pPr>
            <a:r>
              <a:rPr lang="en-US" sz="1800" dirty="0" err="1">
                <a:latin typeface="Raleway"/>
              </a:rPr>
              <a:t>Katera</a:t>
            </a:r>
            <a:r>
              <a:rPr lang="en-US" sz="1800" dirty="0">
                <a:latin typeface="Raleway"/>
              </a:rPr>
              <a:t> </a:t>
            </a:r>
            <a:r>
              <a:rPr lang="en-US" sz="1800" dirty="0" err="1">
                <a:latin typeface="Raleway"/>
              </a:rPr>
              <a:t>usvojena</a:t>
            </a:r>
            <a:r>
              <a:rPr lang="en-US" sz="1800" dirty="0">
                <a:latin typeface="Raleway"/>
              </a:rPr>
              <a:t> </a:t>
            </a:r>
            <a:r>
              <a:rPr lang="en-US" sz="1800" dirty="0" err="1">
                <a:latin typeface="Raleway"/>
              </a:rPr>
              <a:t>lekcija</a:t>
            </a:r>
            <a:r>
              <a:rPr lang="en-US" sz="1800" dirty="0">
                <a:latin typeface="Raleway"/>
              </a:rPr>
              <a:t> bi </a:t>
            </a:r>
            <a:r>
              <a:rPr lang="en-US" sz="1800" dirty="0" err="1">
                <a:latin typeface="Raleway"/>
              </a:rPr>
              <a:t>vam</a:t>
            </a:r>
            <a:r>
              <a:rPr lang="en-US" sz="1800" dirty="0">
                <a:latin typeface="Raleway"/>
              </a:rPr>
              <a:t> </a:t>
            </a:r>
            <a:r>
              <a:rPr lang="en-US" sz="1800" dirty="0" err="1">
                <a:latin typeface="Raleway"/>
              </a:rPr>
              <a:t>lahko</a:t>
            </a:r>
            <a:r>
              <a:rPr lang="en-US" sz="1800" dirty="0">
                <a:latin typeface="Raleway"/>
              </a:rPr>
              <a:t> </a:t>
            </a:r>
            <a:r>
              <a:rPr lang="en-US" sz="1800" dirty="0" err="1">
                <a:latin typeface="Raleway"/>
              </a:rPr>
              <a:t>pomagala</a:t>
            </a:r>
            <a:r>
              <a:rPr lang="en-US" sz="1800" dirty="0">
                <a:latin typeface="Raleway"/>
              </a:rPr>
              <a:t> </a:t>
            </a:r>
            <a:r>
              <a:rPr lang="en-US" sz="1800" dirty="0" err="1">
                <a:latin typeface="Raleway"/>
              </a:rPr>
              <a:t>izboljšati</a:t>
            </a:r>
            <a:r>
              <a:rPr lang="en-US" sz="1800" dirty="0">
                <a:latin typeface="Raleway"/>
              </a:rPr>
              <a:t> </a:t>
            </a:r>
            <a:r>
              <a:rPr lang="en-US" sz="1800" dirty="0" err="1">
                <a:latin typeface="Raleway"/>
              </a:rPr>
              <a:t>vaše</a:t>
            </a:r>
            <a:r>
              <a:rPr lang="en-US" sz="1800" dirty="0">
                <a:latin typeface="Raleway"/>
              </a:rPr>
              <a:t> </a:t>
            </a:r>
            <a:r>
              <a:rPr lang="en-US" sz="1800" dirty="0" err="1">
                <a:latin typeface="Raleway"/>
              </a:rPr>
              <a:t>vodstvene</a:t>
            </a:r>
            <a:r>
              <a:rPr lang="en-US" sz="1800" dirty="0">
                <a:latin typeface="Raleway"/>
              </a:rPr>
              <a:t> </a:t>
            </a:r>
            <a:r>
              <a:rPr lang="en-US" sz="1800" dirty="0" err="1">
                <a:latin typeface="Raleway"/>
              </a:rPr>
              <a:t>sposobnosti</a:t>
            </a:r>
            <a:r>
              <a:rPr lang="en-US" sz="1800" dirty="0">
                <a:latin typeface="Raleway"/>
              </a:rPr>
              <a: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ecf44786e8_0_73"/>
          <p:cNvSpPr txBox="1">
            <a:spLocks noGrp="1"/>
          </p:cNvSpPr>
          <p:nvPr>
            <p:ph type="title"/>
          </p:nvPr>
        </p:nvSpPr>
        <p:spPr>
          <a:xfrm>
            <a:off x="530336" y="390372"/>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pl-PL" sz="3400" b="1" dirty="0"/>
              <a:t>Strategije za spodbujanje pozitivnega delovnega okolja</a:t>
            </a:r>
            <a:endParaRPr lang="en-US" sz="3400" b="1" dirty="0"/>
          </a:p>
        </p:txBody>
      </p:sp>
      <p:sp>
        <p:nvSpPr>
          <p:cNvPr id="306" name="Google Shape;306;g2ecf44786e8_0_73"/>
          <p:cNvSpPr txBox="1"/>
          <p:nvPr/>
        </p:nvSpPr>
        <p:spPr>
          <a:xfrm>
            <a:off x="632789" y="1715414"/>
            <a:ext cx="10911066" cy="46166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a:highlight>
                  <a:schemeClr val="lt1"/>
                </a:highlight>
                <a:latin typeface="Raleway"/>
                <a:ea typeface="Raleway"/>
                <a:cs typeface="Raleway"/>
                <a:sym typeface="Raleway"/>
              </a:rPr>
              <a:t>A</a:t>
            </a:r>
            <a:r>
              <a:rPr lang="sl-SI" sz="1800" b="1" dirty="0" err="1">
                <a:highlight>
                  <a:schemeClr val="lt1"/>
                </a:highlight>
                <a:latin typeface="Raleway"/>
                <a:ea typeface="Raleway"/>
                <a:cs typeface="Raleway"/>
                <a:sym typeface="Raleway"/>
              </a:rPr>
              <a:t>ktivno</a:t>
            </a:r>
            <a:r>
              <a:rPr lang="sl-SI" sz="1800" b="1" dirty="0">
                <a:highlight>
                  <a:schemeClr val="lt1"/>
                </a:highlight>
                <a:latin typeface="Raleway"/>
                <a:ea typeface="Raleway"/>
                <a:cs typeface="Raleway"/>
                <a:sym typeface="Raleway"/>
              </a:rPr>
              <a:t> poslušanje</a:t>
            </a:r>
            <a:endParaRPr lang="sl-SI" sz="1800" b="1" dirty="0">
              <a:highlight>
                <a:srgbClr val="F3B75B"/>
              </a:highlight>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Tehnike: </a:t>
            </a:r>
            <a:r>
              <a:rPr lang="sl-SI" sz="1800" dirty="0">
                <a:latin typeface="Raleway"/>
                <a:ea typeface="Raleway"/>
                <a:cs typeface="Raleway"/>
                <a:sym typeface="Raleway"/>
              </a:rPr>
              <a:t>Vadite pozorno in refleksivno poslušanje ter pokažite resnično zanimanje za skrbi članov skupine.</a:t>
            </a:r>
            <a:endParaRPr lang="sl-SI" sz="1800" dirty="0">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Koristi: </a:t>
            </a:r>
            <a:r>
              <a:rPr lang="sl-SI" sz="1800" dirty="0">
                <a:latin typeface="Raleway"/>
                <a:ea typeface="Raleway"/>
                <a:cs typeface="Raleway"/>
                <a:sym typeface="Raleway"/>
              </a:rPr>
              <a:t>Zgradite močnejše povezave in razumevanje znotraj ekipe.</a:t>
            </a:r>
            <a:endParaRPr lang="sl-SI" sz="1800" dirty="0">
              <a:latin typeface="Raleway"/>
              <a:ea typeface="Raleway"/>
              <a:cs typeface="Raleway"/>
            </a:endParaRPr>
          </a:p>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Čustvena inteligenca</a:t>
            </a:r>
            <a:endParaRPr lang="sl-SI" sz="1800" b="1" dirty="0">
              <a:highlight>
                <a:srgbClr val="F3B75B"/>
              </a:highlight>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Samozavedanje: </a:t>
            </a:r>
            <a:r>
              <a:rPr lang="sl-SI" sz="1800" dirty="0">
                <a:latin typeface="Raleway"/>
                <a:ea typeface="Raleway"/>
                <a:cs typeface="Raleway"/>
                <a:sym typeface="Raleway"/>
              </a:rPr>
              <a:t>Razvijte samozavedanje in upravljajte svoja čustva.</a:t>
            </a:r>
            <a:endParaRPr lang="sl-SI" sz="1800" dirty="0">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Družbena ozaveščenost: </a:t>
            </a:r>
            <a:r>
              <a:rPr lang="sl-SI" sz="1800" dirty="0">
                <a:latin typeface="Raleway"/>
                <a:ea typeface="Raleway"/>
                <a:cs typeface="Raleway"/>
                <a:sym typeface="Raleway"/>
              </a:rPr>
              <a:t>Prepoznavanje čustev drugih in odzivanje nanje.</a:t>
            </a:r>
            <a:endParaRPr lang="sl-SI" sz="1800" dirty="0">
              <a:latin typeface="Raleway"/>
              <a:ea typeface="Raleway"/>
              <a:cs typeface="Raleway"/>
            </a:endParaRPr>
          </a:p>
          <a:p>
            <a:pPr marL="0" lvl="0" indent="0" algn="just" rtl="0">
              <a:spcBef>
                <a:spcPts val="600"/>
              </a:spcBef>
              <a:spcAft>
                <a:spcPts val="600"/>
              </a:spcAft>
              <a:buNone/>
            </a:pPr>
            <a:r>
              <a:rPr lang="sl-SI" sz="1800" b="1" dirty="0">
                <a:highlight>
                  <a:schemeClr val="lt1"/>
                </a:highlight>
                <a:latin typeface="Raleway"/>
                <a:ea typeface="Raleway"/>
                <a:cs typeface="Raleway"/>
                <a:sym typeface="Raleway"/>
              </a:rPr>
              <a:t>Vključujoče vodenje</a:t>
            </a:r>
            <a:endParaRPr lang="sl-SI" sz="1800" b="1" dirty="0">
              <a:highlight>
                <a:srgbClr val="F3B75B"/>
              </a:highlight>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Vrednotenje raznolikosti: </a:t>
            </a:r>
            <a:r>
              <a:rPr lang="sl-SI" sz="1800" dirty="0">
                <a:latin typeface="Raleway"/>
                <a:ea typeface="Raleway"/>
                <a:cs typeface="Raleway"/>
                <a:sym typeface="Raleway"/>
              </a:rPr>
              <a:t>Sprejmite in cenite raznolikost v ekipi.</a:t>
            </a:r>
            <a:endParaRPr lang="sl-SI" sz="1800" dirty="0">
              <a:latin typeface="Raleway"/>
              <a:ea typeface="Raleway"/>
              <a:cs typeface="Raleway"/>
            </a:endParaRPr>
          </a:p>
          <a:p>
            <a:pPr marL="685800" indent="-285750" algn="just">
              <a:spcBef>
                <a:spcPts val="600"/>
              </a:spcBef>
              <a:spcAft>
                <a:spcPts val="600"/>
              </a:spcAft>
              <a:buSzPts val="1800"/>
              <a:buFont typeface="Arial" panose="020B0604020202020204" pitchFamily="34" charset="0"/>
              <a:buChar char="•"/>
            </a:pPr>
            <a:r>
              <a:rPr lang="sl-SI" sz="1800" b="1" dirty="0">
                <a:latin typeface="Raleway"/>
                <a:ea typeface="Raleway"/>
                <a:cs typeface="Raleway"/>
                <a:sym typeface="Raleway"/>
              </a:rPr>
              <a:t>Spodbujanje vključenosti: </a:t>
            </a:r>
            <a:r>
              <a:rPr lang="sl-SI" sz="1800" dirty="0">
                <a:latin typeface="Raleway"/>
                <a:ea typeface="Raleway"/>
                <a:cs typeface="Raleway"/>
                <a:sym typeface="Raleway"/>
              </a:rPr>
              <a:t>Ustvarite varen prostor za odprto komunikacijo in povratne informacije.</a:t>
            </a:r>
            <a:endParaRPr lang="sl-SI" sz="1500" dirty="0">
              <a:latin typeface="Raleway"/>
              <a:ea typeface="Raleway"/>
              <a:cs typeface="Raleway"/>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UI </a:t>
            </a:r>
            <a:r>
              <a:rPr lang="pl-PL" sz="3400" b="1" dirty="0">
                <a:solidFill>
                  <a:srgbClr val="0E9094"/>
                </a:solidFill>
                <a:latin typeface="Raleway SemiBold"/>
                <a:cs typeface="Segoe UI"/>
              </a:rPr>
              <a:t>in druga orodja za praktično uporabo: BUNCH. AI</a:t>
            </a:r>
            <a:endParaRPr lang="en-US" sz="3400" b="1" dirty="0">
              <a:solidFill>
                <a:srgbClr val="0E9094"/>
              </a:solidFill>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61874" y="1510981"/>
            <a:ext cx="4632502"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err="1"/>
              <a:t>Kratek</a:t>
            </a:r>
            <a:r>
              <a:rPr lang="en-US" sz="1800" dirty="0"/>
              <a:t> </a:t>
            </a:r>
            <a:r>
              <a:rPr lang="en-US" sz="1800" dirty="0" err="1"/>
              <a:t>opis</a:t>
            </a:r>
            <a:endParaRPr lang="en-US" sz="1800" dirty="0"/>
          </a:p>
          <a:p>
            <a:pPr>
              <a:lnSpc>
                <a:spcPct val="100000"/>
              </a:lnSpc>
              <a:spcBef>
                <a:spcPts val="600"/>
              </a:spcBef>
              <a:spcAft>
                <a:spcPts val="600"/>
              </a:spcAft>
              <a:defRPr/>
            </a:pPr>
            <a:r>
              <a:rPr lang="sl-SI" sz="1800" b="0" i="0" u="sng" strike="noStrike" dirty="0">
                <a:solidFill>
                  <a:srgbClr val="F49100"/>
                </a:solidFill>
                <a:effectLst/>
                <a:hlinkClick r:id="rId3"/>
              </a:rPr>
              <a:t>Bunch.ai</a:t>
            </a:r>
            <a:r>
              <a:rPr lang="sl-SI" sz="1800" b="0" i="0" u="sng" strike="noStrike" dirty="0">
                <a:solidFill>
                  <a:srgbClr val="F49100"/>
                </a:solidFill>
                <a:effectLst/>
              </a:rPr>
              <a:t> </a:t>
            </a:r>
            <a:r>
              <a:rPr lang="sl-SI" sz="1800" b="0" dirty="0">
                <a:solidFill>
                  <a:srgbClr val="1D1D1B"/>
                </a:solidFill>
                <a:ea typeface="+mn-lt"/>
                <a:cs typeface="+mn-lt"/>
              </a:rPr>
              <a:t>je platforma za podporo vodenju, ki temelji na umetni inteligenci in pomaga ekipam povečati sodelovanje in produktivnost. Ponuja orodja za ocenjevanje uspešnosti ekipe, zagotavljanje prilagojenih priporočil in zagotavljanje vpogledov za izboljšanje dinamike ekipe. Cilj platforme je izboljšati komunikacijo, spodbujati sodelovanje in spodbujati boljše organizacijske rezultate s spodbujanjem bolj povezanega in učinkovitega timskega okolja.</a:t>
            </a:r>
            <a:endParaRPr lang="sl-SI" sz="1800" b="0" dirty="0">
              <a:ea typeface="+mn-lt"/>
              <a:cs typeface="+mn-lt"/>
            </a:endParaRPr>
          </a:p>
          <a:p>
            <a:pPr marL="285750" indent="-285750">
              <a:buFont typeface="Arial"/>
              <a:buChar char="•"/>
              <a:defRPr/>
            </a:pPr>
            <a:endParaRPr lang="en-US" sz="1500" b="0" dirty="0">
              <a:solidFill>
                <a:srgbClr val="1D1D1B"/>
              </a:solidFill>
            </a:endParaRPr>
          </a:p>
          <a:p>
            <a:pPr>
              <a:lnSpc>
                <a:spcPct val="210000"/>
              </a:lnSpc>
              <a:spcBef>
                <a:spcPts val="0"/>
              </a:spcBef>
              <a:defRPr/>
            </a:pPr>
            <a:endParaRPr lang="en-US" sz="1500" b="0" dirty="0">
              <a:solidFill>
                <a:srgbClr val="1D1D1B"/>
              </a:solidFill>
            </a:endParaRPr>
          </a:p>
          <a:p>
            <a:pPr>
              <a:defRPr/>
            </a:pPr>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flipH="1" flipV="1">
            <a:off x="-1837949" y="-825174"/>
            <a:ext cx="142032" cy="106735"/>
          </a:xfrm>
          <a:prstGeom prst="rect">
            <a:avLst/>
          </a:prstGeom>
        </p:spPr>
      </p:pic>
      <p:pic>
        <p:nvPicPr>
          <p:cNvPr id="4" name="Immagine 3" descr="Immagine che contiene Carattere, Elementi grafici, logo, simbolo&#10;&#10;Descrizione generata automaticamente">
            <a:extLst>
              <a:ext uri="{FF2B5EF4-FFF2-40B4-BE49-F238E27FC236}">
                <a16:creationId xmlns:a16="http://schemas.microsoft.com/office/drawing/2014/main" id="{75846899-8FC3-A516-63EE-2DCD5EB8EB6B}"/>
              </a:ext>
            </a:extLst>
          </p:cNvPr>
          <p:cNvPicPr>
            <a:picLocks noChangeAspect="1"/>
          </p:cNvPicPr>
          <p:nvPr/>
        </p:nvPicPr>
        <p:blipFill>
          <a:blip r:embed="rId5"/>
          <a:stretch>
            <a:fillRect/>
          </a:stretch>
        </p:blipFill>
        <p:spPr>
          <a:xfrm>
            <a:off x="7039325" y="1249428"/>
            <a:ext cx="2814638" cy="931069"/>
          </a:xfrm>
          <a:prstGeom prst="rect">
            <a:avLst/>
          </a:prstGeom>
        </p:spPr>
      </p:pic>
      <p:pic>
        <p:nvPicPr>
          <p:cNvPr id="7" name="Immagine 6" descr="Immagine che contiene testo, schermata, software, Software multimediale&#10;&#10;Descrizione generata automaticamente">
            <a:extLst>
              <a:ext uri="{FF2B5EF4-FFF2-40B4-BE49-F238E27FC236}">
                <a16:creationId xmlns:a16="http://schemas.microsoft.com/office/drawing/2014/main" id="{875FDEB4-35F6-8D7B-1FD9-FF9F1795215F}"/>
              </a:ext>
            </a:extLst>
          </p:cNvPr>
          <p:cNvPicPr>
            <a:picLocks noChangeAspect="1"/>
          </p:cNvPicPr>
          <p:nvPr/>
        </p:nvPicPr>
        <p:blipFill>
          <a:blip r:embed="rId6"/>
          <a:stretch>
            <a:fillRect/>
          </a:stretch>
        </p:blipFill>
        <p:spPr>
          <a:xfrm>
            <a:off x="5948161" y="2259302"/>
            <a:ext cx="4999138" cy="3540214"/>
          </a:xfrm>
          <a:prstGeom prst="rect">
            <a:avLst/>
          </a:prstGeom>
        </p:spPr>
      </p:pic>
      <p:sp>
        <p:nvSpPr>
          <p:cNvPr id="6" name="PoljeZBesedilom 5">
            <a:extLst>
              <a:ext uri="{FF2B5EF4-FFF2-40B4-BE49-F238E27FC236}">
                <a16:creationId xmlns:a16="http://schemas.microsoft.com/office/drawing/2014/main" id="{A742C86E-ABBF-A696-5A91-ED91D2FD7B15}"/>
              </a:ext>
            </a:extLst>
          </p:cNvPr>
          <p:cNvSpPr txBox="1"/>
          <p:nvPr/>
        </p:nvSpPr>
        <p:spPr>
          <a:xfrm>
            <a:off x="9637630" y="5878321"/>
            <a:ext cx="281835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200" dirty="0">
                <a:latin typeface="Raleway"/>
              </a:rPr>
              <a:t>Vir slike: Bunch.ai</a:t>
            </a:r>
          </a:p>
        </p:txBody>
      </p:sp>
    </p:spTree>
    <p:extLst>
      <p:ext uri="{BB962C8B-B14F-4D97-AF65-F5344CB8AC3E}">
        <p14:creationId xmlns:p14="http://schemas.microsoft.com/office/powerpoint/2010/main" val="26397087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ecf44786e8_0_77"/>
          <p:cNvSpPr txBox="1">
            <a:spLocks noGrp="1"/>
          </p:cNvSpPr>
          <p:nvPr>
            <p:ph type="title"/>
          </p:nvPr>
        </p:nvSpPr>
        <p:spPr>
          <a:xfrm>
            <a:off x="588950" y="45250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sv-SE" sz="3400" b="1" dirty="0"/>
              <a:t>Učinkovita komunikacija in reševanje sporov</a:t>
            </a:r>
            <a:endParaRPr lang="en-US" sz="3400" b="1" dirty="0"/>
          </a:p>
        </p:txBody>
      </p:sp>
      <p:sp>
        <p:nvSpPr>
          <p:cNvPr id="312" name="Google Shape;312;g2ecf44786e8_0_77"/>
          <p:cNvSpPr txBox="1"/>
          <p:nvPr/>
        </p:nvSpPr>
        <p:spPr>
          <a:xfrm>
            <a:off x="393192" y="1695717"/>
            <a:ext cx="5966034" cy="461661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1900" b="1" dirty="0">
                <a:highlight>
                  <a:schemeClr val="lt1"/>
                </a:highlight>
                <a:latin typeface="Raleway"/>
                <a:ea typeface="Raleway"/>
                <a:cs typeface="Raleway"/>
                <a:sym typeface="Raleway"/>
              </a:rPr>
              <a:t>Odprta in transparentna komunikacija</a:t>
            </a:r>
            <a:endParaRPr lang="sl-SI" sz="1900" dirty="0">
              <a:latin typeface="Raleway"/>
              <a:ea typeface="Raleway"/>
              <a:cs typeface="Raleway"/>
              <a:sym typeface="Raleway"/>
            </a:endParaRPr>
          </a:p>
          <a:p>
            <a:pPr marL="571500" indent="-285750">
              <a:spcBef>
                <a:spcPts val="600"/>
              </a:spcBef>
              <a:spcAft>
                <a:spcPts val="600"/>
              </a:spcAft>
              <a:buFont typeface="Arial" panose="020B0604020202020204" pitchFamily="34" charset="0"/>
              <a:buChar char="•"/>
            </a:pPr>
            <a:r>
              <a:rPr lang="sl-SI" sz="1900" b="1" dirty="0">
                <a:latin typeface="Raleway"/>
                <a:ea typeface="Raleway"/>
                <a:cs typeface="Raleway"/>
                <a:sym typeface="Raleway"/>
              </a:rPr>
              <a:t>Iskren dialog: </a:t>
            </a:r>
            <a:r>
              <a:rPr lang="sl-SI" sz="1900" dirty="0">
                <a:latin typeface="Raleway"/>
                <a:ea typeface="Raleway"/>
                <a:cs typeface="Raleway"/>
                <a:sym typeface="Raleway"/>
              </a:rPr>
              <a:t>Spodbujajte iskren in odprt dialog med člani ekipe.</a:t>
            </a:r>
            <a:endParaRPr lang="sl-SI" sz="1900" dirty="0">
              <a:latin typeface="Raleway"/>
              <a:ea typeface="Raleway"/>
              <a:cs typeface="Raleway"/>
            </a:endParaRPr>
          </a:p>
          <a:p>
            <a:pPr marL="571500" indent="-285750">
              <a:spcBef>
                <a:spcPts val="600"/>
              </a:spcBef>
              <a:spcAft>
                <a:spcPts val="600"/>
              </a:spcAft>
              <a:buFont typeface="Arial" panose="020B0604020202020204" pitchFamily="34" charset="0"/>
              <a:buChar char="•"/>
            </a:pPr>
            <a:r>
              <a:rPr lang="sl-SI" sz="1900" b="1" dirty="0" err="1">
                <a:latin typeface="Raleway"/>
                <a:ea typeface="Raleway"/>
                <a:cs typeface="Raleway"/>
                <a:sym typeface="Raleway"/>
              </a:rPr>
              <a:t>Redn</a:t>
            </a:r>
            <a:r>
              <a:rPr lang="en-US" sz="1900" b="1" dirty="0">
                <a:latin typeface="Raleway"/>
                <a:ea typeface="Raleway"/>
                <a:cs typeface="Raleway"/>
                <a:sym typeface="Raleway"/>
              </a:rPr>
              <a:t>o </a:t>
            </a:r>
            <a:r>
              <a:rPr lang="en-US" sz="1900" b="1" dirty="0" err="1">
                <a:latin typeface="Raleway"/>
                <a:ea typeface="Raleway"/>
                <a:cs typeface="Raleway"/>
                <a:sym typeface="Raleway"/>
              </a:rPr>
              <a:t>obveščanje</a:t>
            </a:r>
            <a:r>
              <a:rPr lang="en-US" sz="1900" b="1" dirty="0">
                <a:latin typeface="Raleway"/>
                <a:ea typeface="Raleway"/>
                <a:cs typeface="Raleway"/>
                <a:sym typeface="Raleway"/>
              </a:rPr>
              <a:t> o </a:t>
            </a:r>
            <a:r>
              <a:rPr lang="en-US" sz="1900" b="1" dirty="0" err="1">
                <a:latin typeface="Raleway"/>
                <a:ea typeface="Raleway"/>
                <a:cs typeface="Raleway"/>
                <a:sym typeface="Raleway"/>
              </a:rPr>
              <a:t>novostih</a:t>
            </a:r>
            <a:r>
              <a:rPr lang="sl-SI" sz="1900" b="1" dirty="0">
                <a:latin typeface="Raleway"/>
                <a:ea typeface="Raleway"/>
                <a:cs typeface="Raleway"/>
                <a:sym typeface="Raleway"/>
              </a:rPr>
              <a:t>: </a:t>
            </a:r>
            <a:r>
              <a:rPr lang="sl-SI" sz="1900" dirty="0">
                <a:latin typeface="Raleway"/>
                <a:ea typeface="Raleway"/>
                <a:cs typeface="Raleway"/>
                <a:sym typeface="Raleway"/>
              </a:rPr>
              <a:t>Zagotavljanje </a:t>
            </a:r>
            <a:r>
              <a:rPr lang="sl-SI" sz="1900" dirty="0" err="1">
                <a:latin typeface="Raleway"/>
                <a:ea typeface="Raleway"/>
                <a:cs typeface="Raleway"/>
                <a:sym typeface="Raleway"/>
              </a:rPr>
              <a:t>redn</a:t>
            </a:r>
            <a:r>
              <a:rPr lang="en-US" sz="1900" dirty="0" err="1">
                <a:latin typeface="Raleway"/>
                <a:ea typeface="Raleway"/>
                <a:cs typeface="Raleway"/>
                <a:sym typeface="Raleway"/>
              </a:rPr>
              <a:t>ega</a:t>
            </a:r>
            <a:r>
              <a:rPr lang="en-US" sz="1900" dirty="0">
                <a:latin typeface="Raleway"/>
                <a:ea typeface="Raleway"/>
                <a:cs typeface="Raleway"/>
                <a:sym typeface="Raleway"/>
              </a:rPr>
              <a:t> </a:t>
            </a:r>
            <a:r>
              <a:rPr lang="en-US" sz="1900" dirty="0" err="1">
                <a:latin typeface="Raleway"/>
                <a:ea typeface="Raleway"/>
                <a:cs typeface="Raleway"/>
                <a:sym typeface="Raleway"/>
              </a:rPr>
              <a:t>obveščanja</a:t>
            </a:r>
            <a:r>
              <a:rPr lang="en-US" sz="1900" dirty="0">
                <a:latin typeface="Raleway"/>
                <a:ea typeface="Raleway"/>
                <a:cs typeface="Raleway"/>
                <a:sym typeface="Raleway"/>
              </a:rPr>
              <a:t> o </a:t>
            </a:r>
            <a:r>
              <a:rPr lang="en-US" sz="1900" dirty="0" err="1">
                <a:latin typeface="Raleway"/>
                <a:ea typeface="Raleway"/>
                <a:cs typeface="Raleway"/>
                <a:sym typeface="Raleway"/>
              </a:rPr>
              <a:t>novostih</a:t>
            </a:r>
            <a:r>
              <a:rPr lang="en-US" sz="1900" dirty="0">
                <a:latin typeface="Raleway"/>
                <a:ea typeface="Raleway"/>
                <a:cs typeface="Raleway"/>
                <a:sym typeface="Raleway"/>
              </a:rPr>
              <a:t> </a:t>
            </a:r>
            <a:r>
              <a:rPr lang="sl-SI" sz="1900" dirty="0">
                <a:latin typeface="Raleway"/>
                <a:ea typeface="Raleway"/>
                <a:cs typeface="Raleway"/>
                <a:sym typeface="Raleway"/>
              </a:rPr>
              <a:t>n povratnih informacij, da bodo vsi obveščeni.</a:t>
            </a:r>
            <a:endParaRPr lang="sl-SI" sz="1900" dirty="0">
              <a:latin typeface="Raleway"/>
              <a:ea typeface="Raleway"/>
              <a:cs typeface="Raleway"/>
            </a:endParaRPr>
          </a:p>
          <a:p>
            <a:pPr>
              <a:spcBef>
                <a:spcPts val="600"/>
              </a:spcBef>
              <a:spcAft>
                <a:spcPts val="600"/>
              </a:spcAft>
            </a:pPr>
            <a:r>
              <a:rPr lang="sl-SI" sz="1900" b="1" dirty="0">
                <a:highlight>
                  <a:schemeClr val="lt1"/>
                </a:highlight>
                <a:latin typeface="Raleway"/>
                <a:ea typeface="Raleway"/>
                <a:cs typeface="Raleway"/>
                <a:sym typeface="Raleway"/>
              </a:rPr>
              <a:t>Spretnosti reševanja konfliktov</a:t>
            </a:r>
            <a:endParaRPr lang="sl-SI" sz="1900" dirty="0">
              <a:latin typeface="Raleway"/>
              <a:ea typeface="Raleway"/>
              <a:cs typeface="Raleway"/>
            </a:endParaRPr>
          </a:p>
          <a:p>
            <a:pPr marL="571500" indent="-285750">
              <a:spcBef>
                <a:spcPts val="600"/>
              </a:spcBef>
              <a:spcAft>
                <a:spcPts val="600"/>
              </a:spcAft>
              <a:buFont typeface="Arial" panose="020B0604020202020204" pitchFamily="34" charset="0"/>
              <a:buChar char="•"/>
            </a:pPr>
            <a:r>
              <a:rPr lang="sl-SI" sz="1900" b="1" dirty="0">
                <a:latin typeface="Raleway"/>
                <a:ea typeface="Raleway"/>
                <a:cs typeface="Raleway"/>
                <a:sym typeface="Raleway"/>
              </a:rPr>
              <a:t>Reševanje konfliktov: </a:t>
            </a:r>
            <a:r>
              <a:rPr lang="sl-SI" sz="1900" dirty="0">
                <a:latin typeface="Raleway"/>
                <a:ea typeface="Raleway"/>
                <a:cs typeface="Raleway"/>
                <a:sym typeface="Raleway"/>
              </a:rPr>
              <a:t>Hitro in pravično obravnavajte konflikte.</a:t>
            </a:r>
            <a:endParaRPr lang="sl-SI" sz="1900" dirty="0">
              <a:latin typeface="Raleway"/>
              <a:ea typeface="Raleway"/>
              <a:cs typeface="Raleway"/>
            </a:endParaRPr>
          </a:p>
          <a:p>
            <a:pPr marL="571500" indent="-285750">
              <a:spcBef>
                <a:spcPts val="600"/>
              </a:spcBef>
              <a:spcAft>
                <a:spcPts val="600"/>
              </a:spcAft>
              <a:buFont typeface="Arial" panose="020B0604020202020204" pitchFamily="34" charset="0"/>
              <a:buChar char="•"/>
            </a:pPr>
            <a:r>
              <a:rPr lang="sl-SI" sz="1900" b="1" dirty="0">
                <a:latin typeface="Raleway"/>
                <a:ea typeface="Raleway"/>
                <a:cs typeface="Raleway"/>
                <a:sym typeface="Raleway"/>
              </a:rPr>
              <a:t>Tehnike mediacije: </a:t>
            </a:r>
            <a:r>
              <a:rPr lang="sl-SI" sz="1900" dirty="0">
                <a:latin typeface="Raleway"/>
                <a:ea typeface="Raleway"/>
                <a:cs typeface="Raleway"/>
                <a:sym typeface="Raleway"/>
              </a:rPr>
              <a:t>Uporabite tehnike mediacije za iskanje vzajemno koristnih rešitev.</a:t>
            </a:r>
            <a:endParaRPr lang="sl-SI" sz="1900" dirty="0">
              <a:latin typeface="Raleway"/>
              <a:ea typeface="Raleway"/>
              <a:cs typeface="Raleway"/>
            </a:endParaRPr>
          </a:p>
        </p:txBody>
      </p:sp>
      <p:sp>
        <p:nvSpPr>
          <p:cNvPr id="3" name="TextBox 2">
            <a:extLst>
              <a:ext uri="{FF2B5EF4-FFF2-40B4-BE49-F238E27FC236}">
                <a16:creationId xmlns:a16="http://schemas.microsoft.com/office/drawing/2014/main" id="{7750286F-36ED-C0AA-2A47-A16C4DD81DC4}"/>
              </a:ext>
            </a:extLst>
          </p:cNvPr>
          <p:cNvSpPr txBox="1"/>
          <p:nvPr/>
        </p:nvSpPr>
        <p:spPr>
          <a:xfrm>
            <a:off x="9076345" y="5768188"/>
            <a:ext cx="18629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Canva</a:t>
            </a:r>
            <a:endParaRPr lang="en-US" sz="1000" dirty="0">
              <a:solidFill>
                <a:schemeClr val="accent1"/>
              </a:solidFill>
              <a:latin typeface="Raleway"/>
              <a:hlinkClick r:id="rId3">
                <a:extLst>
                  <a:ext uri="{A12FA001-AC4F-418D-AE19-62706E023703}">
                    <ahyp:hlinkClr xmlns:ahyp="http://schemas.microsoft.com/office/drawing/2018/hyperlinkcolor" val="tx"/>
                  </a:ext>
                </a:extLst>
              </a:hlinkClick>
            </a:endParaRPr>
          </a:p>
        </p:txBody>
      </p:sp>
      <p:pic>
        <p:nvPicPr>
          <p:cNvPr id="4" name="Picture 3" descr="A group of people sitting at a table with laptops&#10;&#10;Description automatically generated">
            <a:extLst>
              <a:ext uri="{FF2B5EF4-FFF2-40B4-BE49-F238E27FC236}">
                <a16:creationId xmlns:a16="http://schemas.microsoft.com/office/drawing/2014/main" id="{D61D763E-69DD-8F54-08FD-6B3C9583B63E}"/>
              </a:ext>
            </a:extLst>
          </p:cNvPr>
          <p:cNvPicPr>
            <a:picLocks noChangeAspect="1"/>
          </p:cNvPicPr>
          <p:nvPr/>
        </p:nvPicPr>
        <p:blipFill>
          <a:blip r:embed="rId4"/>
          <a:srcRect l="9273" r="9234" b="-200"/>
          <a:stretch/>
        </p:blipFill>
        <p:spPr>
          <a:xfrm>
            <a:off x="6617208" y="1935122"/>
            <a:ext cx="5283567" cy="367614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cf44786e8_0_9"/>
          <p:cNvSpPr txBox="1">
            <a:spLocks noGrp="1"/>
          </p:cNvSpPr>
          <p:nvPr>
            <p:ph type="title"/>
          </p:nvPr>
        </p:nvSpPr>
        <p:spPr>
          <a:xfrm>
            <a:off x="525625" y="4305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dirty="0" err="1"/>
              <a:t>Voditeljstvo</a:t>
            </a:r>
            <a:endParaRPr lang="en-US" sz="3400" b="1" dirty="0"/>
          </a:p>
        </p:txBody>
      </p:sp>
      <p:sp>
        <p:nvSpPr>
          <p:cNvPr id="90" name="Google Shape;90;g2ecf44786e8_0_9"/>
          <p:cNvSpPr txBox="1"/>
          <p:nvPr/>
        </p:nvSpPr>
        <p:spPr>
          <a:xfrm>
            <a:off x="838200" y="1862900"/>
            <a:ext cx="5222100" cy="2954625"/>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2000" b="1" dirty="0">
                <a:solidFill>
                  <a:schemeClr val="lt1"/>
                </a:solidFill>
                <a:latin typeface="Raleway"/>
                <a:ea typeface="Raleway"/>
                <a:cs typeface="Raleway"/>
                <a:sym typeface="Raleway"/>
              </a:rPr>
              <a:t>Voditeljstvo</a:t>
            </a:r>
            <a:r>
              <a:rPr lang="sl-SI" sz="2000" b="1" dirty="0">
                <a:solidFill>
                  <a:schemeClr val="accent1"/>
                </a:solidFill>
                <a:latin typeface="Raleway"/>
                <a:ea typeface="Raleway"/>
                <a:cs typeface="Raleway"/>
                <a:sym typeface="Raleway"/>
              </a:rPr>
              <a:t> </a:t>
            </a:r>
            <a:r>
              <a:rPr lang="sl-SI" sz="2000" dirty="0">
                <a:solidFill>
                  <a:schemeClr val="accent1"/>
                </a:solidFill>
                <a:latin typeface="Raleway"/>
                <a:ea typeface="Raleway"/>
                <a:cs typeface="Raleway"/>
                <a:sym typeface="Raleway"/>
              </a:rPr>
              <a:t>nima nič opraviti z osebnimi lastnostmi. </a:t>
            </a:r>
            <a:endParaRPr lang="sl-SI" sz="2000" dirty="0">
              <a:solidFill>
                <a:schemeClr val="accent1"/>
              </a:solidFill>
              <a:latin typeface="Raleway"/>
              <a:ea typeface="Raleway"/>
              <a:cs typeface="Raleway"/>
            </a:endParaRPr>
          </a:p>
          <a:p>
            <a:pPr lvl="0">
              <a:spcBef>
                <a:spcPts val="600"/>
              </a:spcBef>
              <a:spcAft>
                <a:spcPts val="600"/>
              </a:spcAft>
            </a:pPr>
            <a:r>
              <a:rPr lang="sl-SI" sz="2000" b="1" dirty="0">
                <a:solidFill>
                  <a:schemeClr val="lt1"/>
                </a:solidFill>
                <a:latin typeface="Raleway"/>
                <a:ea typeface="Raleway"/>
                <a:cs typeface="Raleway"/>
                <a:sym typeface="Raleway"/>
              </a:rPr>
              <a:t>Voditeljstvo </a:t>
            </a:r>
            <a:r>
              <a:rPr lang="sl-SI" sz="2000" dirty="0">
                <a:solidFill>
                  <a:schemeClr val="accent1"/>
                </a:solidFill>
                <a:latin typeface="Raleway"/>
                <a:ea typeface="Raleway"/>
                <a:cs typeface="Raleway"/>
                <a:sym typeface="Raleway"/>
              </a:rPr>
              <a:t>nima nič opraviti z naslovi.</a:t>
            </a:r>
            <a:endParaRPr lang="sl-SI" sz="2000" dirty="0">
              <a:solidFill>
                <a:schemeClr val="accent1"/>
              </a:solidFill>
              <a:latin typeface="Raleway"/>
              <a:ea typeface="Raleway"/>
              <a:cs typeface="Raleway"/>
            </a:endParaRPr>
          </a:p>
          <a:p>
            <a:pPr lvl="0">
              <a:spcBef>
                <a:spcPts val="600"/>
              </a:spcBef>
              <a:spcAft>
                <a:spcPts val="600"/>
              </a:spcAft>
            </a:pPr>
            <a:r>
              <a:rPr lang="sl-SI" sz="2000" b="1" dirty="0">
                <a:solidFill>
                  <a:schemeClr val="lt1"/>
                </a:solidFill>
                <a:latin typeface="Raleway"/>
                <a:ea typeface="Raleway"/>
                <a:cs typeface="Raleway"/>
                <a:sym typeface="Raleway"/>
              </a:rPr>
              <a:t>Voditeljstvo </a:t>
            </a:r>
            <a:r>
              <a:rPr lang="sl-SI" sz="2000" dirty="0">
                <a:solidFill>
                  <a:schemeClr val="accent1"/>
                </a:solidFill>
                <a:latin typeface="Raleway"/>
                <a:ea typeface="Raleway"/>
                <a:cs typeface="Raleway"/>
                <a:sym typeface="Raleway"/>
              </a:rPr>
              <a:t>nima nič opraviti z delovno dobo ali položajem posameznika v hierarhiji podjetja. </a:t>
            </a:r>
            <a:endParaRPr lang="sl-SI" sz="2000" dirty="0">
              <a:solidFill>
                <a:schemeClr val="accent1"/>
              </a:solidFill>
              <a:latin typeface="Raleway"/>
              <a:ea typeface="Raleway"/>
              <a:cs typeface="Raleway"/>
            </a:endParaRPr>
          </a:p>
          <a:p>
            <a:pPr lvl="0">
              <a:spcBef>
                <a:spcPts val="600"/>
              </a:spcBef>
              <a:spcAft>
                <a:spcPts val="600"/>
              </a:spcAft>
            </a:pPr>
            <a:r>
              <a:rPr lang="sl-SI" sz="2000" b="1" dirty="0">
                <a:solidFill>
                  <a:schemeClr val="lt1"/>
                </a:solidFill>
                <a:latin typeface="Raleway"/>
                <a:ea typeface="Raleway"/>
                <a:cs typeface="Raleway"/>
                <a:sym typeface="Raleway"/>
              </a:rPr>
              <a:t>Voditeljstvo </a:t>
            </a:r>
            <a:r>
              <a:rPr lang="sl-SI" sz="2000" dirty="0">
                <a:solidFill>
                  <a:schemeClr val="accent1"/>
                </a:solidFill>
                <a:latin typeface="Raleway"/>
                <a:ea typeface="Raleway"/>
                <a:cs typeface="Raleway"/>
                <a:sym typeface="Raleway"/>
              </a:rPr>
              <a:t>ni upravljanje.</a:t>
            </a:r>
            <a:r>
              <a:rPr lang="sl-SI" sz="1350" dirty="0">
                <a:solidFill>
                  <a:schemeClr val="accent1"/>
                </a:solidFill>
                <a:latin typeface="Georgia"/>
                <a:ea typeface="Georgia"/>
                <a:cs typeface="Georgia"/>
                <a:sym typeface="Georgia"/>
              </a:rPr>
              <a:t>  </a:t>
            </a:r>
            <a:endParaRPr lang="sl-SI" sz="1350" dirty="0">
              <a:solidFill>
                <a:schemeClr val="accent1"/>
              </a:solidFill>
              <a:latin typeface="Georgia"/>
              <a:ea typeface="Georgia"/>
              <a:cs typeface="Georgia"/>
            </a:endParaRPr>
          </a:p>
        </p:txBody>
      </p:sp>
      <p:sp>
        <p:nvSpPr>
          <p:cNvPr id="91" name="Google Shape;91;g2ecf44786e8_0_9"/>
          <p:cNvSpPr txBox="1"/>
          <p:nvPr/>
        </p:nvSpPr>
        <p:spPr>
          <a:xfrm>
            <a:off x="2654900" y="5113486"/>
            <a:ext cx="3608740" cy="492412"/>
          </a:xfrm>
          <a:prstGeom prst="rect">
            <a:avLst/>
          </a:prstGeom>
          <a:noFill/>
          <a:ln>
            <a:noFill/>
          </a:ln>
        </p:spPr>
        <p:txBody>
          <a:bodyPr spcFirstLastPara="1" wrap="square" lIns="91425" tIns="91425" rIns="91425" bIns="91425" anchor="t" anchorCtr="0">
            <a:spAutoFit/>
          </a:bodyPr>
          <a:lstStyle/>
          <a:p>
            <a:pPr lvl="0"/>
            <a:r>
              <a:rPr lang="en-GB" sz="2000" b="1" dirty="0">
                <a:solidFill>
                  <a:srgbClr val="1D1D1B"/>
                </a:solidFill>
                <a:latin typeface="Raleway"/>
                <a:ea typeface="Raleway"/>
                <a:cs typeface="Raleway"/>
                <a:sym typeface="Raleway"/>
              </a:rPr>
              <a:t>… </a:t>
            </a:r>
            <a:r>
              <a:rPr lang="en-GB" sz="2000" b="1" dirty="0" err="1">
                <a:solidFill>
                  <a:srgbClr val="1D1D1B"/>
                </a:solidFill>
                <a:latin typeface="Raleway"/>
                <a:ea typeface="Raleway"/>
                <a:cs typeface="Raleway"/>
                <a:sym typeface="Raleway"/>
              </a:rPr>
              <a:t>Torej</a:t>
            </a:r>
            <a:r>
              <a:rPr lang="en-GB" sz="2000" b="1" dirty="0">
                <a:solidFill>
                  <a:srgbClr val="1D1D1B"/>
                </a:solidFill>
                <a:latin typeface="Raleway"/>
                <a:ea typeface="Raleway"/>
                <a:cs typeface="Raleway"/>
                <a:sym typeface="Raleway"/>
              </a:rPr>
              <a:t>, </a:t>
            </a:r>
            <a:r>
              <a:rPr lang="en-GB" sz="2000" b="1" dirty="0" err="1">
                <a:solidFill>
                  <a:srgbClr val="1D1D1B"/>
                </a:solidFill>
                <a:latin typeface="Raleway"/>
                <a:ea typeface="Raleway"/>
                <a:cs typeface="Raleway"/>
                <a:sym typeface="Raleway"/>
              </a:rPr>
              <a:t>kaj</a:t>
            </a:r>
            <a:r>
              <a:rPr lang="en-GB" sz="2000" b="1" dirty="0">
                <a:solidFill>
                  <a:srgbClr val="1D1D1B"/>
                </a:solidFill>
                <a:latin typeface="Raleway"/>
                <a:ea typeface="Raleway"/>
                <a:cs typeface="Raleway"/>
                <a:sym typeface="Raleway"/>
              </a:rPr>
              <a:t> je </a:t>
            </a:r>
            <a:r>
              <a:rPr lang="en-GB" sz="2000" b="1" dirty="0" err="1">
                <a:solidFill>
                  <a:srgbClr val="1D1D1B"/>
                </a:solidFill>
                <a:latin typeface="Raleway"/>
                <a:ea typeface="Raleway"/>
                <a:cs typeface="Raleway"/>
                <a:sym typeface="Raleway"/>
              </a:rPr>
              <a:t>voditeljstvo</a:t>
            </a:r>
            <a:r>
              <a:rPr lang="en-GB" sz="2000" b="1" dirty="0">
                <a:solidFill>
                  <a:srgbClr val="1D1D1B"/>
                </a:solidFill>
                <a:latin typeface="Raleway"/>
                <a:ea typeface="Raleway"/>
                <a:cs typeface="Raleway"/>
                <a:sym typeface="Raleway"/>
              </a:rPr>
              <a:t>?</a:t>
            </a:r>
            <a:endParaRPr lang="en-US" sz="1350" b="1" dirty="0">
              <a:solidFill>
                <a:srgbClr val="1D1D1B"/>
              </a:solidFill>
              <a:latin typeface="Georgia"/>
              <a:ea typeface="Georgia"/>
              <a:cs typeface="Georgia"/>
            </a:endParaRPr>
          </a:p>
        </p:txBody>
      </p:sp>
      <p:pic>
        <p:nvPicPr>
          <p:cNvPr id="92" name="Google Shape;92;g2ecf44786e8_0_9"/>
          <p:cNvPicPr preferRelativeResize="0"/>
          <p:nvPr/>
        </p:nvPicPr>
        <p:blipFill>
          <a:blip r:embed="rId3">
            <a:alphaModFix/>
          </a:blip>
          <a:stretch>
            <a:fillRect/>
          </a:stretch>
        </p:blipFill>
        <p:spPr>
          <a:xfrm>
            <a:off x="5178125" y="658300"/>
            <a:ext cx="7394877" cy="6199701"/>
          </a:xfrm>
          <a:prstGeom prst="rect">
            <a:avLst/>
          </a:prstGeom>
          <a:noFill/>
          <a:ln>
            <a:noFill/>
          </a:ln>
        </p:spPr>
      </p:pic>
      <p:sp>
        <p:nvSpPr>
          <p:cNvPr id="2" name="TextBox 1">
            <a:extLst>
              <a:ext uri="{FF2B5EF4-FFF2-40B4-BE49-F238E27FC236}">
                <a16:creationId xmlns:a16="http://schemas.microsoft.com/office/drawing/2014/main" id="{54999A60-AC54-7522-B7F2-50718CF546BD}"/>
              </a:ext>
            </a:extLst>
          </p:cNvPr>
          <p:cNvSpPr txBox="1"/>
          <p:nvPr/>
        </p:nvSpPr>
        <p:spPr>
          <a:xfrm>
            <a:off x="8475165" y="6481805"/>
            <a:ext cx="18976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Canva</a:t>
            </a:r>
            <a:endParaRPr lang="en-US" sz="100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UI </a:t>
            </a:r>
            <a:r>
              <a:rPr lang="pl-PL" sz="3400" b="1" dirty="0">
                <a:solidFill>
                  <a:srgbClr val="0E9094"/>
                </a:solidFill>
                <a:latin typeface="Raleway SemiBold"/>
                <a:cs typeface="Segoe UI"/>
              </a:rPr>
              <a:t>in druga orodja za praktično uporabo: BUNCH. AI</a:t>
            </a:r>
            <a:endParaRPr lang="en-US" sz="3400" b="1" dirty="0">
              <a:solidFill>
                <a:srgbClr val="0E9094"/>
              </a:solidFill>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25843" y="1272239"/>
            <a:ext cx="10638524"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sl-SI" sz="1800" dirty="0"/>
              <a:t>Naši nasveti</a:t>
            </a:r>
            <a:endParaRPr lang="en-US" sz="1800" b="0" dirty="0">
              <a:solidFill>
                <a:srgbClr val="F3B75B"/>
              </a:solidFill>
            </a:endParaRPr>
          </a:p>
          <a:p>
            <a:pPr marL="571500" indent="-285750">
              <a:lnSpc>
                <a:spcPct val="100000"/>
              </a:lnSpc>
              <a:spcBef>
                <a:spcPts val="600"/>
              </a:spcBef>
              <a:spcAft>
                <a:spcPts val="600"/>
              </a:spcAft>
              <a:buFont typeface="Arial" panose="020B0604020202020204" pitchFamily="34" charset="0"/>
              <a:buChar char="•"/>
              <a:defRPr/>
            </a:pPr>
            <a:r>
              <a:rPr lang="sl-SI" sz="1800" dirty="0">
                <a:solidFill>
                  <a:srgbClr val="1D1D1B"/>
                </a:solidFill>
                <a:ea typeface="+mn-lt"/>
                <a:cs typeface="+mn-lt"/>
              </a:rPr>
              <a:t>Izberite ključna področja</a:t>
            </a:r>
            <a:r>
              <a:rPr lang="sl-SI" sz="1800" b="0" dirty="0">
                <a:solidFill>
                  <a:srgbClr val="1D1D1B"/>
                </a:solidFill>
                <a:ea typeface="+mn-lt"/>
                <a:cs typeface="+mn-lt"/>
              </a:rPr>
              <a:t>: Izberite kategorije, kot so »Kdo?«, »Kaj voditi?« in »Teme«, da boste prejemali prilagojene predloge.</a:t>
            </a:r>
            <a:endParaRPr lang="sl-SI" sz="1800" b="0" dirty="0">
              <a:solidFill>
                <a:srgbClr val="1D1D1B"/>
              </a:solidFill>
            </a:endParaRPr>
          </a:p>
          <a:p>
            <a:pPr marL="571500" indent="-285750">
              <a:lnSpc>
                <a:spcPct val="100000"/>
              </a:lnSpc>
              <a:spcBef>
                <a:spcPts val="600"/>
              </a:spcBef>
              <a:spcAft>
                <a:spcPts val="600"/>
              </a:spcAft>
              <a:buFont typeface="Arial" panose="020B0604020202020204" pitchFamily="34" charset="0"/>
              <a:buChar char="•"/>
              <a:defRPr/>
            </a:pPr>
            <a:r>
              <a:rPr lang="sl-SI" sz="1800" dirty="0">
                <a:solidFill>
                  <a:srgbClr val="1D1D1B"/>
                </a:solidFill>
                <a:ea typeface="+mn-lt"/>
                <a:cs typeface="+mn-lt"/>
              </a:rPr>
              <a:t>Ocenite uspešnost ekipe</a:t>
            </a:r>
            <a:r>
              <a:rPr lang="sl-SI" sz="1800" b="0" dirty="0">
                <a:solidFill>
                  <a:srgbClr val="1D1D1B"/>
                </a:solidFill>
                <a:ea typeface="+mn-lt"/>
                <a:cs typeface="+mn-lt"/>
              </a:rPr>
              <a:t>: Uporabite orodja za ocenjevanje platforme, da ocenite prednosti svoje ekipe in področja za izboljšave.                                                                   </a:t>
            </a:r>
            <a:endParaRPr lang="sl-SI" sz="1800" dirty="0"/>
          </a:p>
          <a:p>
            <a:pPr marL="571500" indent="-285750">
              <a:lnSpc>
                <a:spcPct val="100000"/>
              </a:lnSpc>
              <a:spcBef>
                <a:spcPts val="600"/>
              </a:spcBef>
              <a:spcAft>
                <a:spcPts val="600"/>
              </a:spcAft>
              <a:buFont typeface="Arial" panose="020B0604020202020204" pitchFamily="34" charset="0"/>
              <a:buChar char="•"/>
              <a:defRPr/>
            </a:pPr>
            <a:r>
              <a:rPr lang="sl-SI" sz="1800" dirty="0">
                <a:solidFill>
                  <a:srgbClr val="1D1D1B"/>
                </a:solidFill>
                <a:ea typeface="+mn-lt"/>
                <a:cs typeface="+mn-lt"/>
              </a:rPr>
              <a:t>Vpogledi, ki jih je mogoče izvajati</a:t>
            </a:r>
            <a:r>
              <a:rPr lang="sl-SI" sz="1800" b="0" dirty="0">
                <a:solidFill>
                  <a:srgbClr val="1D1D1B"/>
                </a:solidFill>
                <a:ea typeface="+mn-lt"/>
                <a:cs typeface="+mn-lt"/>
              </a:rPr>
              <a:t>: Izkoristite prilagojena priporočila za izboljšanje komunikacije in sodelovanja skupine.</a:t>
            </a:r>
            <a:endParaRPr lang="sl-SI" sz="1800" dirty="0"/>
          </a:p>
          <a:p>
            <a:pPr marL="571500" indent="-285750">
              <a:lnSpc>
                <a:spcPct val="100000"/>
              </a:lnSpc>
              <a:spcBef>
                <a:spcPts val="600"/>
              </a:spcBef>
              <a:spcAft>
                <a:spcPts val="600"/>
              </a:spcAft>
              <a:buFont typeface="Arial" panose="020B0604020202020204" pitchFamily="34" charset="0"/>
              <a:buChar char="•"/>
              <a:defRPr/>
            </a:pPr>
            <a:r>
              <a:rPr lang="sl-SI" sz="1800" dirty="0">
                <a:solidFill>
                  <a:srgbClr val="1D1D1B"/>
                </a:solidFill>
                <a:ea typeface="+mn-lt"/>
                <a:cs typeface="+mn-lt"/>
              </a:rPr>
              <a:t>Doseganje boljših rezultatov</a:t>
            </a:r>
            <a:r>
              <a:rPr lang="sl-SI" sz="1800" b="0" dirty="0">
                <a:solidFill>
                  <a:srgbClr val="1D1D1B"/>
                </a:solidFill>
                <a:ea typeface="+mn-lt"/>
                <a:cs typeface="+mn-lt"/>
              </a:rPr>
              <a:t>: Osredotočite se na kohezijo in produktivnost ekipe, da dosežete organizacijske cilje. Bunch.ai vam pomaga ustvariti bolj sodelovalno in visoko zmogljivo ekipo z vpogledi in priporočili, ki temeljijo na umetni inteligenci.</a:t>
            </a:r>
            <a:endParaRPr lang="sl-SI" sz="1800" dirty="0"/>
          </a:p>
          <a:p>
            <a:pPr marL="285750" indent="-285750">
              <a:lnSpc>
                <a:spcPct val="210000"/>
              </a:lnSpc>
              <a:spcBef>
                <a:spcPts val="0"/>
              </a:spcBef>
              <a:buFont typeface="Arial" panose="020B0604020202020204" pitchFamily="34" charset="0"/>
              <a:buChar char="•"/>
              <a:defRPr/>
            </a:pPr>
            <a:endParaRPr lang="en-US" sz="1500" b="0" dirty="0">
              <a:solidFill>
                <a:srgbClr val="1D1D1B"/>
              </a:solidFill>
            </a:endParaRPr>
          </a:p>
          <a:p>
            <a:pPr>
              <a:defRPr/>
            </a:pPr>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flipH="1" flipV="1">
            <a:off x="-1837949" y="-825174"/>
            <a:ext cx="142032" cy="106735"/>
          </a:xfrm>
          <a:prstGeom prst="rect">
            <a:avLst/>
          </a:prstGeom>
        </p:spPr>
      </p:pic>
    </p:spTree>
    <p:extLst>
      <p:ext uri="{BB962C8B-B14F-4D97-AF65-F5344CB8AC3E}">
        <p14:creationId xmlns:p14="http://schemas.microsoft.com/office/powerpoint/2010/main" val="1742645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ecf44786e8_0_198"/>
          <p:cNvSpPr txBox="1">
            <a:spLocks noGrp="1"/>
          </p:cNvSpPr>
          <p:nvPr>
            <p:ph type="title"/>
          </p:nvPr>
        </p:nvSpPr>
        <p:spPr>
          <a:xfrm>
            <a:off x="651844" y="21496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err="1"/>
              <a:t>Več</a:t>
            </a:r>
            <a:r>
              <a:rPr lang="en-GB" sz="3400" dirty="0"/>
              <a:t> za </a:t>
            </a:r>
            <a:r>
              <a:rPr lang="en-GB" sz="3400" err="1"/>
              <a:t>raziskovanje</a:t>
            </a:r>
            <a:r>
              <a:rPr lang="en-GB" sz="3400" dirty="0"/>
              <a:t>: </a:t>
            </a:r>
            <a:r>
              <a:rPr lang="en-GB" sz="3400" err="1">
                <a:solidFill>
                  <a:schemeClr val="lt1"/>
                </a:solidFill>
                <a:latin typeface="Raleway"/>
                <a:ea typeface="Raleway"/>
                <a:cs typeface="Raleway"/>
                <a:sym typeface="Raleway"/>
              </a:rPr>
              <a:t>Knjige</a:t>
            </a:r>
            <a:endParaRPr lang="en-GB" sz="3400">
              <a:solidFill>
                <a:schemeClr val="lt1"/>
              </a:solidFill>
              <a:highlight>
                <a:srgbClr val="FFFF00"/>
              </a:highlight>
              <a:latin typeface="Raleway"/>
              <a:ea typeface="Raleway"/>
              <a:cs typeface="Raleway"/>
            </a:endParaRPr>
          </a:p>
        </p:txBody>
      </p:sp>
      <p:sp>
        <p:nvSpPr>
          <p:cNvPr id="319" name="Google Shape;319;g2ecf44786e8_0_198"/>
          <p:cNvSpPr txBox="1"/>
          <p:nvPr/>
        </p:nvSpPr>
        <p:spPr>
          <a:xfrm>
            <a:off x="675924" y="1390288"/>
            <a:ext cx="8004127" cy="2110804"/>
          </a:xfrm>
          <a:prstGeom prst="rect">
            <a:avLst/>
          </a:prstGeom>
          <a:noFill/>
          <a:ln>
            <a:noFill/>
          </a:ln>
        </p:spPr>
        <p:txBody>
          <a:bodyPr spcFirstLastPara="1" wrap="square" lIns="91425" tIns="91425" rIns="91425" bIns="91425" anchor="t" anchorCtr="0">
            <a:spAutoFit/>
          </a:bodyPr>
          <a:lstStyle/>
          <a:p>
            <a:pPr algn="l" rtl="0" fontAlgn="base">
              <a:lnSpc>
                <a:spcPts val="1725"/>
              </a:lnSpc>
            </a:pPr>
            <a:r>
              <a:rPr lang="sl-SI" sz="1800" b="1" dirty="0">
                <a:latin typeface="Raleway" pitchFamily="2" charset="-18"/>
              </a:rPr>
              <a:t>1</a:t>
            </a:r>
            <a:r>
              <a:rPr lang="en-US" sz="1800" b="1" dirty="0">
                <a:latin typeface="Raleway" pitchFamily="2" charset="-18"/>
              </a:rPr>
              <a:t>.</a:t>
            </a:r>
            <a:r>
              <a:rPr lang="sl-SI" sz="1800" b="1" dirty="0">
                <a:latin typeface="Raleway" pitchFamily="2" charset="-18"/>
              </a:rPr>
              <a:t> del</a:t>
            </a:r>
          </a:p>
          <a:p>
            <a:pPr algn="l" rtl="0" fontAlgn="base">
              <a:lnSpc>
                <a:spcPts val="1725"/>
              </a:lnSpc>
            </a:pPr>
            <a:endParaRPr lang="en-US" sz="2000" b="0" i="0" dirty="0">
              <a:solidFill>
                <a:srgbClr val="DACDAC"/>
              </a:solidFill>
              <a:effectLst/>
              <a:latin typeface="Segoe UI" panose="020B0502040204020203" pitchFamily="34" charset="0"/>
            </a:endParaRPr>
          </a:p>
          <a:p>
            <a:pPr algn="l" rtl="0" fontAlgn="base">
              <a:lnSpc>
                <a:spcPts val="1725"/>
              </a:lnSpc>
            </a:pPr>
            <a:r>
              <a:rPr lang="en-GB" sz="1800" b="0" i="0" u="none" strike="noStrike" dirty="0">
                <a:solidFill>
                  <a:srgbClr val="000000"/>
                </a:solidFill>
                <a:effectLst/>
                <a:latin typeface="Raleway" pitchFamily="2" charset="-18"/>
              </a:rPr>
              <a:t>Schneider, B. D. (2010). </a:t>
            </a:r>
            <a:r>
              <a:rPr lang="en-GB" sz="1800" b="0" i="1" u="none" strike="noStrike" dirty="0">
                <a:solidFill>
                  <a:srgbClr val="000000"/>
                </a:solidFill>
                <a:effectLst/>
                <a:latin typeface="Raleway" pitchFamily="2" charset="-18"/>
              </a:rPr>
              <a:t>Energy leadership: Transforming Your Workplace and Your Life from the Core</a:t>
            </a:r>
            <a:r>
              <a:rPr lang="en-GB" sz="1800" b="0" i="0" u="none" strike="noStrike" dirty="0">
                <a:solidFill>
                  <a:srgbClr val="000000"/>
                </a:solidFill>
                <a:effectLst/>
                <a:latin typeface="Raleway" pitchFamily="2" charset="-18"/>
              </a:rPr>
              <a:t>. John Wiley &amp; Sons.</a:t>
            </a:r>
            <a:r>
              <a:rPr lang="en-US" sz="1800" b="0" i="0" dirty="0">
                <a:solidFill>
                  <a:srgbClr val="DACDAC"/>
                </a:solidFill>
                <a:effectLst/>
                <a:latin typeface="Raleway" pitchFamily="2" charset="-18"/>
              </a:rPr>
              <a:t>​</a:t>
            </a:r>
            <a:endParaRPr lang="sl-SI" sz="1800" b="0" i="0" dirty="0">
              <a:solidFill>
                <a:srgbClr val="DACDAC"/>
              </a:solidFill>
              <a:effectLst/>
              <a:latin typeface="Raleway" pitchFamily="2" charset="-18"/>
            </a:endParaRPr>
          </a:p>
          <a:p>
            <a:pPr algn="l" rtl="0" fontAlgn="base">
              <a:lnSpc>
                <a:spcPts val="1725"/>
              </a:lnSpc>
            </a:pPr>
            <a:endParaRPr lang="en-US" sz="2000" b="0" i="0" dirty="0">
              <a:solidFill>
                <a:srgbClr val="DACDAC"/>
              </a:solidFill>
              <a:effectLst/>
              <a:latin typeface="Segoe UI" panose="020B0502040204020203" pitchFamily="34" charset="0"/>
            </a:endParaRPr>
          </a:p>
          <a:p>
            <a:pPr algn="l" rtl="0" fontAlgn="base">
              <a:lnSpc>
                <a:spcPts val="1725"/>
              </a:lnSpc>
            </a:pPr>
            <a:r>
              <a:rPr lang="en-GB" sz="1800" b="0" i="0" u="none" strike="noStrike" dirty="0">
                <a:solidFill>
                  <a:srgbClr val="000000"/>
                </a:solidFill>
                <a:effectLst/>
                <a:latin typeface="Raleway" pitchFamily="2" charset="-18"/>
              </a:rPr>
              <a:t>Pfeffer, J. (2015). </a:t>
            </a:r>
            <a:r>
              <a:rPr lang="en-GB" sz="1800" b="0" i="1" u="none" strike="noStrike" dirty="0">
                <a:solidFill>
                  <a:srgbClr val="000000"/>
                </a:solidFill>
                <a:effectLst/>
                <a:latin typeface="Raleway" pitchFamily="2" charset="-18"/>
              </a:rPr>
              <a:t>Leadership BS: Fixing Workplaces and Careers One Truth at a Time</a:t>
            </a:r>
            <a:r>
              <a:rPr lang="en-GB" sz="1800" b="0" i="0" u="none" strike="noStrike" dirty="0">
                <a:solidFill>
                  <a:srgbClr val="000000"/>
                </a:solidFill>
                <a:effectLst/>
                <a:latin typeface="Raleway" pitchFamily="2" charset="-18"/>
              </a:rPr>
              <a:t>. HarperCollins.</a:t>
            </a:r>
            <a:r>
              <a:rPr lang="en-GB" sz="1800" b="0" i="0" dirty="0">
                <a:solidFill>
                  <a:srgbClr val="DACDAC"/>
                </a:solidFill>
                <a:effectLst/>
                <a:latin typeface="Raleway" pitchFamily="2" charset="-18"/>
              </a:rPr>
              <a:t>​</a:t>
            </a:r>
            <a:endParaRPr lang="en-GB" sz="2000" b="0" i="0" dirty="0">
              <a:solidFill>
                <a:srgbClr val="DACDAC"/>
              </a:solidFill>
              <a:effectLst/>
              <a:latin typeface="Segoe UI" panose="020B0502040204020203" pitchFamily="34" charset="0"/>
            </a:endParaRPr>
          </a:p>
          <a:p>
            <a:pPr>
              <a:spcBef>
                <a:spcPts val="600"/>
              </a:spcBef>
              <a:spcAft>
                <a:spcPts val="600"/>
              </a:spcAft>
            </a:pPr>
            <a:endParaRPr lang="en-GB" sz="1600" dirty="0">
              <a:ea typeface="Raleway"/>
            </a:endParaRPr>
          </a:p>
        </p:txBody>
      </p:sp>
      <p:pic>
        <p:nvPicPr>
          <p:cNvPr id="320" name="Google Shape;320;g2ecf44786e8_0_198"/>
          <p:cNvPicPr preferRelativeResize="0"/>
          <p:nvPr/>
        </p:nvPicPr>
        <p:blipFill>
          <a:blip r:embed="rId3">
            <a:alphaModFix/>
          </a:blip>
          <a:stretch>
            <a:fillRect/>
          </a:stretch>
        </p:blipFill>
        <p:spPr>
          <a:xfrm>
            <a:off x="8680050" y="265140"/>
            <a:ext cx="2556150" cy="2556150"/>
          </a:xfrm>
          <a:prstGeom prst="rect">
            <a:avLst/>
          </a:prstGeom>
          <a:noFill/>
          <a:ln>
            <a:noFill/>
          </a:ln>
        </p:spPr>
      </p:pic>
      <p:sp>
        <p:nvSpPr>
          <p:cNvPr id="3" name="TextBox 2">
            <a:extLst>
              <a:ext uri="{FF2B5EF4-FFF2-40B4-BE49-F238E27FC236}">
                <a16:creationId xmlns:a16="http://schemas.microsoft.com/office/drawing/2014/main" id="{20E63D8C-9AEE-CA19-C305-807827756CF7}"/>
              </a:ext>
            </a:extLst>
          </p:cNvPr>
          <p:cNvSpPr txBox="1"/>
          <p:nvPr/>
        </p:nvSpPr>
        <p:spPr>
          <a:xfrm>
            <a:off x="10902715" y="2331974"/>
            <a:ext cx="11670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a:t>
            </a:r>
            <a:r>
              <a:rPr lang="en-GB" sz="1000" dirty="0" err="1">
                <a:solidFill>
                  <a:schemeClr val="accent1"/>
                </a:solidFill>
                <a:latin typeface="Raleway"/>
              </a:rPr>
              <a:t>Flaticon</a:t>
            </a:r>
            <a:endParaRPr lang="en-US" sz="100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319;g2ecf44786e8_0_198">
            <a:extLst>
              <a:ext uri="{FF2B5EF4-FFF2-40B4-BE49-F238E27FC236}">
                <a16:creationId xmlns:a16="http://schemas.microsoft.com/office/drawing/2014/main" id="{E79D2CAE-48EE-A15D-0F42-A94B6C8236FF}"/>
              </a:ext>
            </a:extLst>
          </p:cNvPr>
          <p:cNvSpPr txBox="1"/>
          <p:nvPr/>
        </p:nvSpPr>
        <p:spPr>
          <a:xfrm>
            <a:off x="679967" y="3075284"/>
            <a:ext cx="10806001" cy="3018745"/>
          </a:xfrm>
          <a:prstGeom prst="rect">
            <a:avLst/>
          </a:prstGeom>
          <a:noFill/>
          <a:ln>
            <a:noFill/>
          </a:ln>
        </p:spPr>
        <p:txBody>
          <a:bodyPr spcFirstLastPara="1" wrap="square" lIns="91425" tIns="91425" rIns="91425" bIns="91425" anchor="t" anchorCtr="0">
            <a:spAutoFit/>
          </a:bodyPr>
          <a:lstStyle/>
          <a:p>
            <a:pPr algn="l" rtl="0" fontAlgn="base">
              <a:lnSpc>
                <a:spcPts val="1725"/>
              </a:lnSpc>
            </a:pPr>
            <a:r>
              <a:rPr lang="en-GB" sz="1800" b="0" i="0" u="none" strike="noStrike" dirty="0">
                <a:solidFill>
                  <a:srgbClr val="000000"/>
                </a:solidFill>
                <a:effectLst/>
                <a:latin typeface="Raleway" pitchFamily="2" charset="-18"/>
              </a:rPr>
              <a:t>Sinek, S. (2014). </a:t>
            </a:r>
            <a:r>
              <a:rPr lang="en-GB" sz="1800" b="0" i="1" u="none" strike="noStrike" dirty="0">
                <a:solidFill>
                  <a:srgbClr val="000000"/>
                </a:solidFill>
                <a:effectLst/>
                <a:latin typeface="Raleway" pitchFamily="2" charset="-18"/>
              </a:rPr>
              <a:t>Leaders eat last: Why Some Teams Pull Together and Others Don’t</a:t>
            </a:r>
            <a:r>
              <a:rPr lang="en-GB" sz="1800" b="0" i="0" u="none" strike="noStrike" dirty="0">
                <a:solidFill>
                  <a:srgbClr val="000000"/>
                </a:solidFill>
                <a:effectLst/>
                <a:latin typeface="Raleway" pitchFamily="2" charset="-18"/>
              </a:rPr>
              <a:t>. Penguin UK.</a:t>
            </a:r>
            <a:r>
              <a:rPr lang="en-US" sz="1800" b="0" i="0" dirty="0">
                <a:solidFill>
                  <a:srgbClr val="DACDAC"/>
                </a:solidFill>
                <a:effectLst/>
                <a:latin typeface="Raleway" pitchFamily="2" charset="-18"/>
              </a:rPr>
              <a:t>​</a:t>
            </a:r>
            <a:endParaRPr lang="sl-SI" sz="1800" b="0" i="0" dirty="0">
              <a:solidFill>
                <a:srgbClr val="DACDAC"/>
              </a:solidFill>
              <a:effectLst/>
              <a:latin typeface="Raleway" pitchFamily="2" charset="-18"/>
            </a:endParaRPr>
          </a:p>
          <a:p>
            <a:pPr algn="l" rtl="0" fontAlgn="base">
              <a:lnSpc>
                <a:spcPts val="1725"/>
              </a:lnSpc>
            </a:pPr>
            <a:endParaRPr lang="en-US" sz="2000" b="0" i="0" dirty="0">
              <a:solidFill>
                <a:srgbClr val="DACDAC"/>
              </a:solidFill>
              <a:effectLst/>
              <a:latin typeface="Segoe UI" panose="020B0502040204020203" pitchFamily="34" charset="0"/>
            </a:endParaRPr>
          </a:p>
          <a:p>
            <a:pPr algn="l" rtl="0" fontAlgn="base">
              <a:lnSpc>
                <a:spcPts val="1725"/>
              </a:lnSpc>
            </a:pPr>
            <a:r>
              <a:rPr lang="en-GB" sz="1800" b="0" i="0" u="none" strike="noStrike" dirty="0">
                <a:solidFill>
                  <a:srgbClr val="000000"/>
                </a:solidFill>
                <a:effectLst/>
                <a:latin typeface="Raleway" pitchFamily="2" charset="-18"/>
              </a:rPr>
              <a:t>Kay, K., &amp; Shipman, C. (2018). </a:t>
            </a:r>
            <a:r>
              <a:rPr lang="en-GB" sz="1800" b="0" i="1" u="none" strike="noStrike" dirty="0">
                <a:solidFill>
                  <a:srgbClr val="000000"/>
                </a:solidFill>
                <a:effectLst/>
                <a:latin typeface="Raleway" pitchFamily="2" charset="-18"/>
              </a:rPr>
              <a:t>The confidence code: The Science and Art of Self-Assurance---What Women Should Know</a:t>
            </a:r>
            <a:r>
              <a:rPr lang="en-GB" sz="1800" b="0" i="0" u="none" strike="noStrike" dirty="0">
                <a:solidFill>
                  <a:srgbClr val="000000"/>
                </a:solidFill>
                <a:effectLst/>
                <a:latin typeface="Raleway" pitchFamily="2" charset="-18"/>
              </a:rPr>
              <a:t>. </a:t>
            </a:r>
            <a:r>
              <a:rPr lang="en-GB" sz="1800" b="0" i="0" u="none" strike="noStrike" dirty="0" err="1">
                <a:solidFill>
                  <a:srgbClr val="000000"/>
                </a:solidFill>
                <a:effectLst/>
                <a:latin typeface="Raleway" pitchFamily="2" charset="-18"/>
              </a:rPr>
              <a:t>HarperBusiness</a:t>
            </a:r>
            <a:r>
              <a:rPr lang="en-GB" sz="1800" b="0" i="0" dirty="0">
                <a:solidFill>
                  <a:srgbClr val="DACDAC"/>
                </a:solidFill>
                <a:effectLst/>
                <a:latin typeface="Raleway" pitchFamily="2" charset="-18"/>
              </a:rPr>
              <a:t>​</a:t>
            </a:r>
            <a:endParaRPr lang="sl-SI" sz="1800" b="0" i="0" dirty="0">
              <a:solidFill>
                <a:srgbClr val="DACDAC"/>
              </a:solidFill>
              <a:effectLst/>
              <a:latin typeface="Raleway" pitchFamily="2" charset="-18"/>
            </a:endParaRPr>
          </a:p>
          <a:p>
            <a:pPr algn="l" rtl="0" fontAlgn="base">
              <a:lnSpc>
                <a:spcPts val="1725"/>
              </a:lnSpc>
            </a:pPr>
            <a:endParaRPr lang="en-GB" sz="2000" b="0" i="0" dirty="0">
              <a:solidFill>
                <a:srgbClr val="DACDAC"/>
              </a:solidFill>
              <a:effectLst/>
              <a:latin typeface="Segoe UI" panose="020B0502040204020203" pitchFamily="34" charset="0"/>
            </a:endParaRPr>
          </a:p>
          <a:p>
            <a:pPr algn="l" rtl="0" fontAlgn="base">
              <a:lnSpc>
                <a:spcPts val="1725"/>
              </a:lnSpc>
            </a:pPr>
            <a:r>
              <a:rPr lang="en-GB" sz="1800" b="1" i="0" u="none" strike="noStrike" dirty="0">
                <a:solidFill>
                  <a:srgbClr val="000000"/>
                </a:solidFill>
                <a:effectLst/>
                <a:latin typeface="Raleway" pitchFamily="2" charset="-18"/>
              </a:rPr>
              <a:t>2. del </a:t>
            </a:r>
            <a:r>
              <a:rPr lang="en-GB" sz="1800" b="0" i="0" dirty="0">
                <a:solidFill>
                  <a:srgbClr val="DACDAC"/>
                </a:solidFill>
                <a:effectLst/>
                <a:latin typeface="Raleway" pitchFamily="2" charset="-18"/>
              </a:rPr>
              <a:t>​</a:t>
            </a:r>
            <a:endParaRPr lang="sl-SI" sz="1800" b="0" i="0" dirty="0">
              <a:solidFill>
                <a:srgbClr val="DACDAC"/>
              </a:solidFill>
              <a:effectLst/>
              <a:latin typeface="Raleway" pitchFamily="2" charset="-18"/>
            </a:endParaRPr>
          </a:p>
          <a:p>
            <a:pPr algn="l" rtl="0" fontAlgn="base">
              <a:lnSpc>
                <a:spcPts val="1725"/>
              </a:lnSpc>
            </a:pPr>
            <a:endParaRPr lang="en-GB" sz="2000" b="0" i="0" dirty="0">
              <a:solidFill>
                <a:srgbClr val="DACDAC"/>
              </a:solidFill>
              <a:effectLst/>
              <a:latin typeface="Segoe UI" panose="020B0502040204020203" pitchFamily="34" charset="0"/>
            </a:endParaRPr>
          </a:p>
          <a:p>
            <a:pPr algn="l" rtl="0" fontAlgn="base">
              <a:lnSpc>
                <a:spcPts val="1725"/>
              </a:lnSpc>
            </a:pPr>
            <a:r>
              <a:rPr lang="en-GB" sz="1800" b="0" i="0" u="none" strike="noStrike" dirty="0">
                <a:solidFill>
                  <a:srgbClr val="000000"/>
                </a:solidFill>
                <a:effectLst/>
                <a:latin typeface="Raleway" pitchFamily="2" charset="-18"/>
              </a:rPr>
              <a:t>Clark, D. (2017). </a:t>
            </a:r>
            <a:r>
              <a:rPr lang="en-GB" sz="1800" b="0" i="1" u="none" strike="noStrike" dirty="0">
                <a:solidFill>
                  <a:srgbClr val="000000"/>
                </a:solidFill>
                <a:effectLst/>
                <a:latin typeface="Raleway" pitchFamily="2" charset="-18"/>
              </a:rPr>
              <a:t>Reinventing You, with a New Preface: Define Your Brand, Imagine Your Future</a:t>
            </a:r>
            <a:r>
              <a:rPr lang="en-GB" sz="1800" b="0" i="0" u="none" strike="noStrike" dirty="0">
                <a:solidFill>
                  <a:srgbClr val="000000"/>
                </a:solidFill>
                <a:effectLst/>
                <a:latin typeface="Raleway" pitchFamily="2" charset="-18"/>
              </a:rPr>
              <a:t>.</a:t>
            </a:r>
            <a:r>
              <a:rPr lang="en-GB" sz="1800" b="0" i="0" dirty="0">
                <a:solidFill>
                  <a:srgbClr val="DACDAC"/>
                </a:solidFill>
                <a:effectLst/>
                <a:latin typeface="Raleway" pitchFamily="2" charset="-18"/>
              </a:rPr>
              <a:t>​</a:t>
            </a:r>
            <a:endParaRPr lang="sl-SI" sz="1800" b="0" i="0" dirty="0">
              <a:solidFill>
                <a:srgbClr val="DACDAC"/>
              </a:solidFill>
              <a:effectLst/>
              <a:latin typeface="Raleway" pitchFamily="2" charset="-18"/>
            </a:endParaRPr>
          </a:p>
          <a:p>
            <a:pPr algn="l" rtl="0" fontAlgn="base">
              <a:lnSpc>
                <a:spcPts val="1725"/>
              </a:lnSpc>
            </a:pPr>
            <a:endParaRPr lang="en-GB" sz="2000" b="0" i="0" dirty="0">
              <a:solidFill>
                <a:srgbClr val="DACDAC"/>
              </a:solidFill>
              <a:effectLst/>
              <a:latin typeface="Segoe UI" panose="020B0502040204020203" pitchFamily="34" charset="0"/>
            </a:endParaRPr>
          </a:p>
          <a:p>
            <a:pPr algn="l" rtl="0" fontAlgn="base">
              <a:lnSpc>
                <a:spcPts val="1725"/>
              </a:lnSpc>
            </a:pPr>
            <a:r>
              <a:rPr lang="en-GB" sz="1800" b="1" i="0" u="none" strike="noStrike" dirty="0">
                <a:solidFill>
                  <a:srgbClr val="000000"/>
                </a:solidFill>
                <a:effectLst/>
                <a:latin typeface="Raleway" pitchFamily="2" charset="-18"/>
              </a:rPr>
              <a:t>3. del</a:t>
            </a:r>
            <a:r>
              <a:rPr lang="en-US" sz="1800" b="0" i="0" dirty="0">
                <a:solidFill>
                  <a:srgbClr val="DACDAC"/>
                </a:solidFill>
                <a:effectLst/>
                <a:latin typeface="Raleway" pitchFamily="2" charset="-18"/>
              </a:rPr>
              <a:t>​</a:t>
            </a:r>
            <a:endParaRPr lang="sl-SI" sz="1800" b="0" i="0" dirty="0">
              <a:solidFill>
                <a:srgbClr val="DACDAC"/>
              </a:solidFill>
              <a:effectLst/>
              <a:latin typeface="Raleway" pitchFamily="2" charset="-18"/>
            </a:endParaRPr>
          </a:p>
          <a:p>
            <a:pPr algn="l" rtl="0" fontAlgn="base">
              <a:lnSpc>
                <a:spcPts val="1725"/>
              </a:lnSpc>
            </a:pPr>
            <a:endParaRPr lang="en-US" sz="2000" b="0" i="0" dirty="0">
              <a:solidFill>
                <a:srgbClr val="DACDAC"/>
              </a:solidFill>
              <a:effectLst/>
              <a:latin typeface="Segoe UI" panose="020B0502040204020203" pitchFamily="34" charset="0"/>
            </a:endParaRPr>
          </a:p>
          <a:p>
            <a:pPr algn="l" rtl="0" fontAlgn="base">
              <a:lnSpc>
                <a:spcPts val="1725"/>
              </a:lnSpc>
            </a:pPr>
            <a:r>
              <a:rPr lang="en-GB" sz="1800" b="0" i="0" u="none" strike="noStrike" dirty="0" err="1">
                <a:solidFill>
                  <a:srgbClr val="000000"/>
                </a:solidFill>
                <a:effectLst/>
                <a:latin typeface="Raleway" pitchFamily="2" charset="-18"/>
              </a:rPr>
              <a:t>Ciaramicoli</a:t>
            </a:r>
            <a:r>
              <a:rPr lang="en-GB" sz="1800" b="0" i="0" u="none" strike="noStrike" dirty="0">
                <a:solidFill>
                  <a:srgbClr val="000000"/>
                </a:solidFill>
                <a:effectLst/>
                <a:latin typeface="Raleway" pitchFamily="2" charset="-18"/>
              </a:rPr>
              <a:t>, A. P., &amp; Ketcham, K. (2001). </a:t>
            </a:r>
            <a:r>
              <a:rPr lang="en-GB" sz="1800" b="0" i="1" u="none" strike="noStrike" dirty="0">
                <a:solidFill>
                  <a:srgbClr val="000000"/>
                </a:solidFill>
                <a:effectLst/>
                <a:latin typeface="Raleway" pitchFamily="2" charset="-18"/>
              </a:rPr>
              <a:t>The power of empathy: A Practical Guide to Creating Intimacy, Self-understanding, and Lasting Love</a:t>
            </a:r>
            <a:r>
              <a:rPr lang="en-GB" sz="1800" b="0" i="0" u="none" strike="noStrike" dirty="0">
                <a:solidFill>
                  <a:srgbClr val="000000"/>
                </a:solidFill>
                <a:effectLst/>
                <a:latin typeface="Raleway" pitchFamily="2" charset="-18"/>
              </a:rPr>
              <a:t>. Plume Books.</a:t>
            </a:r>
            <a:r>
              <a:rPr lang="en-GB" sz="1800" b="0" i="0" dirty="0">
                <a:solidFill>
                  <a:srgbClr val="DACDAC"/>
                </a:solidFill>
                <a:effectLst/>
                <a:latin typeface="Raleway" pitchFamily="2" charset="-18"/>
              </a:rPr>
              <a:t>​</a:t>
            </a:r>
            <a:endParaRPr lang="en-GB" sz="2000" b="0" i="0" dirty="0">
              <a:solidFill>
                <a:srgbClr val="DACDAC"/>
              </a:solidFill>
              <a:effectLst/>
              <a:latin typeface="Segoe UI" panose="020B0502040204020203"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ecf44786e8_0_464"/>
          <p:cNvSpPr txBox="1">
            <a:spLocks noGrp="1"/>
          </p:cNvSpPr>
          <p:nvPr>
            <p:ph type="title"/>
          </p:nvPr>
        </p:nvSpPr>
        <p:spPr>
          <a:xfrm>
            <a:off x="496725" y="347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err="1"/>
              <a:t>Več</a:t>
            </a:r>
            <a:r>
              <a:rPr lang="en-GB" sz="3400" dirty="0"/>
              <a:t> za </a:t>
            </a:r>
            <a:r>
              <a:rPr lang="en-GB" sz="3400" err="1"/>
              <a:t>raziskovanje</a:t>
            </a:r>
            <a:r>
              <a:rPr lang="en-GB" sz="3400" dirty="0"/>
              <a:t>: </a:t>
            </a:r>
            <a:r>
              <a:rPr lang="en-GB" sz="3400" dirty="0">
                <a:solidFill>
                  <a:schemeClr val="lt1"/>
                </a:solidFill>
                <a:latin typeface="Raleway"/>
              </a:rPr>
              <a:t>Pod</a:t>
            </a:r>
            <a:r>
              <a:rPr lang="sl-SI" sz="3400" err="1">
                <a:solidFill>
                  <a:schemeClr val="lt1"/>
                </a:solidFill>
                <a:latin typeface="Raleway"/>
              </a:rPr>
              <a:t>cast</a:t>
            </a:r>
            <a:r>
              <a:rPr lang="en-US" sz="3400" err="1">
                <a:solidFill>
                  <a:schemeClr val="lt1"/>
                </a:solidFill>
                <a:latin typeface="Raleway"/>
              </a:rPr>
              <a:t>i</a:t>
            </a:r>
            <a:endParaRPr lang="en-GB" sz="3400">
              <a:solidFill>
                <a:schemeClr val="lt1"/>
              </a:solidFill>
              <a:highlight>
                <a:srgbClr val="FFFF00"/>
              </a:highlight>
              <a:latin typeface="Raleway"/>
            </a:endParaRPr>
          </a:p>
        </p:txBody>
      </p:sp>
      <p:sp>
        <p:nvSpPr>
          <p:cNvPr id="326" name="Google Shape;326;g2ecf44786e8_0_464"/>
          <p:cNvSpPr txBox="1"/>
          <p:nvPr/>
        </p:nvSpPr>
        <p:spPr>
          <a:xfrm>
            <a:off x="2726750" y="2743575"/>
            <a:ext cx="664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327" name="Google Shape;327;g2ecf44786e8_0_464"/>
          <p:cNvPicPr preferRelativeResize="0"/>
          <p:nvPr/>
        </p:nvPicPr>
        <p:blipFill>
          <a:blip r:embed="rId3">
            <a:alphaModFix/>
          </a:blip>
          <a:stretch>
            <a:fillRect/>
          </a:stretch>
        </p:blipFill>
        <p:spPr>
          <a:xfrm>
            <a:off x="6502750" y="1416275"/>
            <a:ext cx="4982369" cy="1636775"/>
          </a:xfrm>
          <a:prstGeom prst="rect">
            <a:avLst/>
          </a:prstGeom>
          <a:noFill/>
          <a:ln>
            <a:noFill/>
          </a:ln>
        </p:spPr>
      </p:pic>
      <p:pic>
        <p:nvPicPr>
          <p:cNvPr id="328" name="Google Shape;328;g2ecf44786e8_0_464"/>
          <p:cNvPicPr preferRelativeResize="0"/>
          <p:nvPr/>
        </p:nvPicPr>
        <p:blipFill>
          <a:blip r:embed="rId4">
            <a:alphaModFix/>
          </a:blip>
          <a:stretch>
            <a:fillRect/>
          </a:stretch>
        </p:blipFill>
        <p:spPr>
          <a:xfrm>
            <a:off x="3414513" y="4756225"/>
            <a:ext cx="4982375" cy="1696814"/>
          </a:xfrm>
          <a:prstGeom prst="rect">
            <a:avLst/>
          </a:prstGeom>
          <a:noFill/>
          <a:ln>
            <a:noFill/>
          </a:ln>
        </p:spPr>
      </p:pic>
      <p:pic>
        <p:nvPicPr>
          <p:cNvPr id="329" name="Google Shape;329;g2ecf44786e8_0_464"/>
          <p:cNvPicPr preferRelativeResize="0"/>
          <p:nvPr/>
        </p:nvPicPr>
        <p:blipFill>
          <a:blip r:embed="rId5">
            <a:alphaModFix/>
          </a:blip>
          <a:stretch>
            <a:fillRect/>
          </a:stretch>
        </p:blipFill>
        <p:spPr>
          <a:xfrm>
            <a:off x="10002905" y="4753878"/>
            <a:ext cx="1795398" cy="1815992"/>
          </a:xfrm>
          <a:prstGeom prst="rect">
            <a:avLst/>
          </a:prstGeom>
          <a:noFill/>
          <a:ln>
            <a:noFill/>
          </a:ln>
        </p:spPr>
      </p:pic>
      <p:pic>
        <p:nvPicPr>
          <p:cNvPr id="330" name="Google Shape;330;g2ecf44786e8_0_464"/>
          <p:cNvPicPr preferRelativeResize="0"/>
          <p:nvPr/>
        </p:nvPicPr>
        <p:blipFill>
          <a:blip r:embed="rId6">
            <a:alphaModFix/>
          </a:blip>
          <a:stretch>
            <a:fillRect/>
          </a:stretch>
        </p:blipFill>
        <p:spPr>
          <a:xfrm>
            <a:off x="5317041" y="3086250"/>
            <a:ext cx="4678009" cy="1636775"/>
          </a:xfrm>
          <a:prstGeom prst="rect">
            <a:avLst/>
          </a:prstGeom>
          <a:noFill/>
          <a:ln>
            <a:noFill/>
          </a:ln>
        </p:spPr>
      </p:pic>
      <p:sp>
        <p:nvSpPr>
          <p:cNvPr id="3" name="TextBox 2">
            <a:extLst>
              <a:ext uri="{FF2B5EF4-FFF2-40B4-BE49-F238E27FC236}">
                <a16:creationId xmlns:a16="http://schemas.microsoft.com/office/drawing/2014/main" id="{4FDA69AF-0885-A3B6-473C-F2DA21CBC762}"/>
              </a:ext>
            </a:extLst>
          </p:cNvPr>
          <p:cNvSpPr txBox="1"/>
          <p:nvPr/>
        </p:nvSpPr>
        <p:spPr>
          <a:xfrm>
            <a:off x="11178297" y="6178378"/>
            <a:ext cx="101384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Online Web Fonts</a:t>
            </a:r>
            <a:endParaRPr lang="en-US" sz="1000" dirty="0">
              <a:solidFill>
                <a:schemeClr val="accent1"/>
              </a:solidFill>
              <a:latin typeface="Raleway"/>
              <a:hlinkClick r:id="rId7">
                <a:extLst>
                  <a:ext uri="{A12FA001-AC4F-418D-AE19-62706E023703}">
                    <ahyp:hlinkClr xmlns:ahyp="http://schemas.microsoft.com/office/drawing/2018/hyperlinkcolor" val="tx"/>
                  </a:ext>
                </a:extLst>
              </a:hlinkClick>
            </a:endParaRPr>
          </a:p>
        </p:txBody>
      </p:sp>
      <p:sp>
        <p:nvSpPr>
          <p:cNvPr id="5" name="TextBox 4">
            <a:extLst>
              <a:ext uri="{FF2B5EF4-FFF2-40B4-BE49-F238E27FC236}">
                <a16:creationId xmlns:a16="http://schemas.microsoft.com/office/drawing/2014/main" id="{DA60FC0A-D0B5-C83B-0739-DD21BE28E909}"/>
              </a:ext>
            </a:extLst>
          </p:cNvPr>
          <p:cNvSpPr txBox="1"/>
          <p:nvPr/>
        </p:nvSpPr>
        <p:spPr>
          <a:xfrm>
            <a:off x="516940" y="1690686"/>
            <a:ext cx="4466540"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800" b="1" dirty="0">
                <a:latin typeface="Raleway"/>
              </a:rPr>
              <a:t>Ti trije pod</a:t>
            </a:r>
            <a:r>
              <a:rPr lang="en-US" sz="1800" b="1" dirty="0">
                <a:latin typeface="Raleway"/>
              </a:rPr>
              <a:t>k</a:t>
            </a:r>
            <a:r>
              <a:rPr lang="sl-SI" sz="1800" b="1" dirty="0" err="1">
                <a:latin typeface="Raleway"/>
              </a:rPr>
              <a:t>asti</a:t>
            </a:r>
            <a:r>
              <a:rPr lang="sl-SI" sz="1800" b="1" dirty="0">
                <a:latin typeface="Raleway"/>
              </a:rPr>
              <a:t> </a:t>
            </a:r>
            <a:r>
              <a:rPr lang="en-US" sz="1800" b="1" dirty="0">
                <a:latin typeface="Raleway"/>
              </a:rPr>
              <a:t>o </a:t>
            </a:r>
            <a:r>
              <a:rPr lang="en-US" sz="1800" b="1" dirty="0" err="1">
                <a:latin typeface="Raleway"/>
              </a:rPr>
              <a:t>vodenju</a:t>
            </a:r>
            <a:r>
              <a:rPr lang="en-US" sz="1800" b="1" dirty="0">
                <a:latin typeface="Raleway"/>
              </a:rPr>
              <a:t> in </a:t>
            </a:r>
            <a:r>
              <a:rPr lang="en-US" sz="1800" b="1" dirty="0" err="1">
                <a:latin typeface="Raleway"/>
              </a:rPr>
              <a:t>voditeljstvu</a:t>
            </a:r>
            <a:r>
              <a:rPr lang="en-US" sz="1800" b="1" dirty="0">
                <a:latin typeface="Raleway"/>
              </a:rPr>
              <a:t> </a:t>
            </a:r>
            <a:r>
              <a:rPr lang="en-US" sz="1800" dirty="0" err="1">
                <a:latin typeface="Raleway"/>
              </a:rPr>
              <a:t>vam</a:t>
            </a:r>
            <a:r>
              <a:rPr lang="en-US" sz="1800" dirty="0">
                <a:latin typeface="Raleway"/>
              </a:rPr>
              <a:t> </a:t>
            </a:r>
            <a:r>
              <a:rPr lang="en-US" sz="1800" dirty="0" err="1">
                <a:latin typeface="Raleway"/>
              </a:rPr>
              <a:t>bodo</a:t>
            </a:r>
            <a:r>
              <a:rPr lang="en-US" sz="1800" dirty="0">
                <a:latin typeface="Raleway"/>
              </a:rPr>
              <a:t> </a:t>
            </a:r>
            <a:r>
              <a:rPr lang="en-US" sz="1800" dirty="0" err="1">
                <a:latin typeface="Raleway"/>
              </a:rPr>
              <a:t>dali</a:t>
            </a:r>
            <a:r>
              <a:rPr lang="sl-SI" sz="1800" dirty="0">
                <a:latin typeface="Raleway"/>
              </a:rPr>
              <a:t> praktične nasvete za izboljšanje vodstvenih sposobnosti, odločanja in timske dinamike. Ti pod</a:t>
            </a:r>
            <a:r>
              <a:rPr lang="en-US" sz="1800" dirty="0">
                <a:latin typeface="Raleway"/>
              </a:rPr>
              <a:t>k</a:t>
            </a:r>
            <a:r>
              <a:rPr lang="sl-SI" sz="1800" dirty="0" err="1">
                <a:latin typeface="Raleway"/>
              </a:rPr>
              <a:t>asti</a:t>
            </a:r>
            <a:r>
              <a:rPr lang="sl-SI" sz="1800" dirty="0">
                <a:latin typeface="Raleway"/>
              </a:rPr>
              <a:t> ponujajo primere iz resničnega sveta in uporabne strategije, zaradi česar so idealni za tiste, ki želijo osebno in poklicno rasti </a:t>
            </a:r>
            <a:r>
              <a:rPr lang="en-US" sz="1800" dirty="0" err="1">
                <a:latin typeface="Raleway"/>
              </a:rPr>
              <a:t>na</a:t>
            </a:r>
            <a:r>
              <a:rPr lang="en-US" sz="1800" dirty="0">
                <a:latin typeface="Raleway"/>
              </a:rPr>
              <a:t> </a:t>
            </a:r>
            <a:r>
              <a:rPr lang="en-US" sz="1800" dirty="0" err="1">
                <a:latin typeface="Raleway"/>
              </a:rPr>
              <a:t>področju</a:t>
            </a:r>
            <a:r>
              <a:rPr lang="en-US" sz="1800" dirty="0">
                <a:latin typeface="Raleway"/>
              </a:rPr>
              <a:t> </a:t>
            </a:r>
            <a:r>
              <a:rPr lang="en-US" sz="1800" dirty="0" err="1">
                <a:latin typeface="Raleway"/>
              </a:rPr>
              <a:t>vodenja</a:t>
            </a:r>
            <a:r>
              <a:rPr lang="en-US" sz="1800" dirty="0">
                <a:latin typeface="Raleway"/>
              </a:rPr>
              <a:t> in </a:t>
            </a:r>
            <a:r>
              <a:rPr lang="en-US" sz="1800" dirty="0" err="1">
                <a:latin typeface="Raleway"/>
              </a:rPr>
              <a:t>voditeljstva</a:t>
            </a:r>
            <a:r>
              <a:rPr lang="sl-SI" sz="1800" dirty="0">
                <a:latin typeface="Raleway"/>
              </a:rPr>
              <a:t>.</a:t>
            </a:r>
            <a:endParaRPr lang="sl-SI" sz="1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err="1"/>
              <a:t>Več</a:t>
            </a:r>
            <a:r>
              <a:rPr lang="en-GB" sz="3400" dirty="0"/>
              <a:t> za </a:t>
            </a:r>
            <a:r>
              <a:rPr lang="en-GB" sz="3400" err="1"/>
              <a:t>raziskovanje</a:t>
            </a:r>
            <a:r>
              <a:rPr lang="en-GB" sz="3400" dirty="0"/>
              <a:t>: </a:t>
            </a:r>
            <a:r>
              <a:rPr lang="en-GB" sz="3400" dirty="0">
                <a:solidFill>
                  <a:schemeClr val="lt1"/>
                </a:solidFill>
                <a:latin typeface="Raleway"/>
                <a:ea typeface="Raleway"/>
                <a:cs typeface="Raleway"/>
                <a:sym typeface="Raleway"/>
              </a:rPr>
              <a:t>Ted </a:t>
            </a:r>
            <a:r>
              <a:rPr lang="sl-SI" sz="3400" err="1">
                <a:solidFill>
                  <a:schemeClr val="lt1"/>
                </a:solidFill>
                <a:latin typeface="Raleway"/>
                <a:ea typeface="Raleway"/>
                <a:cs typeface="Raleway"/>
                <a:sym typeface="Raleway"/>
              </a:rPr>
              <a:t>Talks</a:t>
            </a:r>
            <a:endParaRPr lang="en-GB" sz="3400">
              <a:solidFill>
                <a:schemeClr val="lt1"/>
              </a:solidFill>
              <a:highlight>
                <a:srgbClr val="FFFF00"/>
              </a:highlight>
              <a:latin typeface="Raleway"/>
            </a:endParaRPr>
          </a:p>
        </p:txBody>
      </p:sp>
      <p:sp>
        <p:nvSpPr>
          <p:cNvPr id="337" name="Google Shape;337;g2ecf44786e8_0_499"/>
          <p:cNvSpPr txBox="1"/>
          <p:nvPr/>
        </p:nvSpPr>
        <p:spPr>
          <a:xfrm>
            <a:off x="582429" y="1349868"/>
            <a:ext cx="11027291" cy="5055713"/>
          </a:xfrm>
          <a:prstGeom prst="rect">
            <a:avLst/>
          </a:prstGeom>
          <a:noFill/>
          <a:ln>
            <a:noFill/>
          </a:ln>
        </p:spPr>
        <p:txBody>
          <a:bodyPr spcFirstLastPara="1" wrap="square" lIns="91425" tIns="91425" rIns="91425" bIns="91425" anchor="t" anchorCtr="0">
            <a:spAutoFit/>
          </a:bodyPr>
          <a:lstStyle/>
          <a:p>
            <a:pPr algn="l" rtl="0" fontAlgn="base">
              <a:lnSpc>
                <a:spcPts val="2250"/>
              </a:lnSpc>
            </a:pPr>
            <a:r>
              <a:rPr lang="sl-SI" sz="1800" b="1" dirty="0">
                <a:solidFill>
                  <a:srgbClr val="1D1D1B"/>
                </a:solidFill>
                <a:latin typeface="Raleway" pitchFamily="2" charset="-18"/>
              </a:rPr>
              <a:t>1. del</a:t>
            </a:r>
          </a:p>
          <a:p>
            <a:pPr algn="l">
              <a:lnSpc>
                <a:spcPts val="2250"/>
              </a:lnSpc>
            </a:pPr>
            <a:endParaRPr lang="sl-SI" sz="2400" b="0" i="0" dirty="0">
              <a:solidFill>
                <a:srgbClr val="DACDAC"/>
              </a:solidFill>
              <a:effectLst/>
              <a:latin typeface="Segoe UI" panose="020B0502040204020203" pitchFamily="34" charset="0"/>
              <a:cs typeface="Segoe UI"/>
            </a:endParaRPr>
          </a:p>
          <a:p>
            <a:pPr>
              <a:lnSpc>
                <a:spcPts val="2250"/>
              </a:lnSpc>
            </a:pPr>
            <a:r>
              <a:rPr lang="sl-SI" sz="1800" dirty="0">
                <a:solidFill>
                  <a:schemeClr val="accent1"/>
                </a:solidFill>
                <a:latin typeface="Raleway"/>
                <a:hlinkClick r:id="rId3">
                  <a:extLst>
                    <a:ext uri="{A12FA001-AC4F-418D-AE19-62706E023703}">
                      <ahyp:hlinkClr xmlns:ahyp="http://schemas.microsoft.com/office/drawing/2018/hyperlinkcolor" val="tx"/>
                    </a:ext>
                  </a:extLst>
                </a:hlinkClick>
              </a:rPr>
              <a:t>How to Figure Out What You Really Want | Ashley Stahl </a:t>
            </a:r>
            <a:r>
              <a:rPr lang="sl-SI" sz="1800" dirty="0">
                <a:solidFill>
                  <a:schemeClr val="accent1"/>
                </a:solidFill>
                <a:latin typeface="Raleway"/>
              </a:rPr>
              <a:t>- Ta TED govor govori o iskanju jasnosti pri svojih ciljih in strasteh s konkretnimi koraki. </a:t>
            </a:r>
            <a:endParaRPr lang="sl-SI" dirty="0">
              <a:solidFill>
                <a:schemeClr val="accent1"/>
              </a:solidFill>
            </a:endParaRPr>
          </a:p>
          <a:p>
            <a:pPr fontAlgn="base">
              <a:lnSpc>
                <a:spcPts val="2250"/>
              </a:lnSpc>
            </a:pPr>
            <a:endParaRPr lang="sl-SI" sz="1800" u="sng" dirty="0">
              <a:solidFill>
                <a:schemeClr val="accent1"/>
              </a:solidFill>
              <a:latin typeface="Raleway"/>
            </a:endParaRPr>
          </a:p>
          <a:p>
            <a:pPr algn="l">
              <a:lnSpc>
                <a:spcPts val="2250"/>
              </a:lnSpc>
            </a:pPr>
            <a:r>
              <a:rPr lang="sl-SI" sz="1800" b="0" i="0" u="sng" strike="noStrike" dirty="0">
                <a:solidFill>
                  <a:schemeClr val="accent1"/>
                </a:solidFill>
                <a:effectLst/>
                <a:latin typeface="Raleway"/>
                <a:hlinkClick r:id="rId4">
                  <a:extLst>
                    <a:ext uri="{A12FA001-AC4F-418D-AE19-62706E023703}">
                      <ahyp:hlinkClr xmlns:ahyp="http://schemas.microsoft.com/office/drawing/2018/hyperlinkcolor" val="tx"/>
                    </a:ext>
                  </a:extLst>
                </a:hlinkClick>
              </a:rPr>
              <a:t>The Likability Dilemma for Women Leaders | Robin Hauser </a:t>
            </a:r>
            <a:r>
              <a:rPr lang="sl-SI" sz="1800" b="0" i="0" u="none" strike="noStrike" dirty="0">
                <a:solidFill>
                  <a:schemeClr val="accent1"/>
                </a:solidFill>
                <a:effectLst/>
                <a:latin typeface="Raleway"/>
              </a:rPr>
              <a:t>- Ta TED govor raziskuje izzive, s katerimi se soočajo ženske voditeljice pri uravnoteženju priljubljenosti in avtoritete ter strategije za obvladovanje te napetosti.</a:t>
            </a:r>
            <a:endParaRPr lang="sl-SI">
              <a:solidFill>
                <a:schemeClr val="accent1"/>
              </a:solidFill>
              <a:latin typeface="Raleway"/>
            </a:endParaRPr>
          </a:p>
          <a:p>
            <a:pPr algn="l" rtl="0" fontAlgn="base">
              <a:lnSpc>
                <a:spcPts val="2250"/>
              </a:lnSpc>
            </a:pPr>
            <a:r>
              <a:rPr lang="sl-SI" sz="1800" b="0" i="0" dirty="0">
                <a:solidFill>
                  <a:schemeClr val="accent1"/>
                </a:solidFill>
                <a:effectLst/>
                <a:latin typeface="Raleway" pitchFamily="2" charset="-18"/>
              </a:rPr>
              <a:t>​</a:t>
            </a:r>
            <a:endParaRPr lang="sl-SI" sz="2400" b="0" i="0" dirty="0">
              <a:solidFill>
                <a:schemeClr val="accent1"/>
              </a:solidFill>
              <a:effectLst/>
              <a:latin typeface="Segoe UI" panose="020B0502040204020203" pitchFamily="34" charset="0"/>
            </a:endParaRPr>
          </a:p>
          <a:p>
            <a:pPr algn="l" rtl="0" fontAlgn="base">
              <a:lnSpc>
                <a:spcPts val="2250"/>
              </a:lnSpc>
            </a:pPr>
            <a:r>
              <a:rPr lang="sl-SI" sz="1800" b="0" i="0" u="sng" strike="noStrike" dirty="0">
                <a:solidFill>
                  <a:schemeClr val="accent1"/>
                </a:solidFill>
                <a:effectLst/>
                <a:latin typeface="Raleway"/>
                <a:hlinkClick r:id="rId5">
                  <a:extLst>
                    <a:ext uri="{A12FA001-AC4F-418D-AE19-62706E023703}">
                      <ahyp:hlinkClr xmlns:ahyp="http://schemas.microsoft.com/office/drawing/2018/hyperlinkcolor" val="tx"/>
                    </a:ext>
                  </a:extLst>
                </a:hlinkClick>
              </a:rPr>
              <a:t>The Science of Women’s Leadership | Alexis Kanda-Olmstead</a:t>
            </a:r>
            <a:r>
              <a:rPr lang="sl-SI" sz="1800" b="0" i="0" u="none" strike="noStrike" dirty="0">
                <a:solidFill>
                  <a:schemeClr val="accent1"/>
                </a:solidFill>
                <a:effectLst/>
                <a:latin typeface="Raleway"/>
              </a:rPr>
              <a:t> - Ta TED govor razkriva raziskave o voditeljstvu žensk in uči, kako sprejeti svoj potencial.</a:t>
            </a:r>
            <a:r>
              <a:rPr lang="sl-SI" sz="1800" b="0" i="0" dirty="0">
                <a:solidFill>
                  <a:schemeClr val="accent1"/>
                </a:solidFill>
                <a:effectLst/>
                <a:latin typeface="Raleway"/>
              </a:rPr>
              <a:t>​</a:t>
            </a:r>
          </a:p>
          <a:p>
            <a:pPr algn="l" rtl="0" fontAlgn="base">
              <a:lnSpc>
                <a:spcPts val="2250"/>
              </a:lnSpc>
            </a:pPr>
            <a:endParaRPr lang="sl-SI" sz="2400" b="0" i="0" dirty="0">
              <a:solidFill>
                <a:schemeClr val="accent1"/>
              </a:solidFill>
              <a:effectLst/>
              <a:latin typeface="Segoe UI" panose="020B0502040204020203" pitchFamily="34" charset="0"/>
            </a:endParaRPr>
          </a:p>
          <a:p>
            <a:pPr algn="l" rtl="0" fontAlgn="base">
              <a:lnSpc>
                <a:spcPts val="2250"/>
              </a:lnSpc>
            </a:pPr>
            <a:r>
              <a:rPr lang="sl-SI" sz="1800" b="0" i="0" u="sng" strike="noStrike" dirty="0">
                <a:solidFill>
                  <a:schemeClr val="accent1"/>
                </a:solidFill>
                <a:effectLst/>
                <a:latin typeface="Raleway"/>
                <a:hlinkClick r:id="rId6">
                  <a:extLst>
                    <a:ext uri="{A12FA001-AC4F-418D-AE19-62706E023703}">
                      <ahyp:hlinkClr xmlns:ahyp="http://schemas.microsoft.com/office/drawing/2018/hyperlinkcolor" val="tx"/>
                    </a:ext>
                  </a:extLst>
                </a:hlinkClick>
              </a:rPr>
              <a:t>Women in Leadership: Lessons in Working Smarter, Not Harder | Anila Khalique</a:t>
            </a:r>
            <a:r>
              <a:rPr lang="sl-SI" sz="1800" b="0" i="0" u="none" strike="noStrike" dirty="0">
                <a:solidFill>
                  <a:schemeClr val="accent1"/>
                </a:solidFill>
                <a:effectLst/>
                <a:latin typeface="Raleway"/>
              </a:rPr>
              <a:t> - a TED govor odkriva praktične nasvete za uspešno vodenje s poudarkom na pametnejših strategijah namesto tršega dela.</a:t>
            </a:r>
            <a:r>
              <a:rPr lang="sl-SI" sz="1800" b="0" i="0" dirty="0">
                <a:solidFill>
                  <a:schemeClr val="accent1"/>
                </a:solidFill>
                <a:effectLst/>
                <a:latin typeface="Raleway"/>
              </a:rPr>
              <a:t>​</a:t>
            </a:r>
          </a:p>
          <a:p>
            <a:pPr algn="l" rtl="0" fontAlgn="base">
              <a:lnSpc>
                <a:spcPts val="2250"/>
              </a:lnSpc>
            </a:pPr>
            <a:endParaRPr lang="sl-SI" sz="2400" b="0" i="0" dirty="0">
              <a:solidFill>
                <a:schemeClr val="accent1"/>
              </a:solidFill>
              <a:effectLst/>
              <a:latin typeface="Segoe UI" panose="020B0502040204020203" pitchFamily="34" charset="0"/>
            </a:endParaRPr>
          </a:p>
          <a:p>
            <a:pPr algn="l" rtl="0">
              <a:lnSpc>
                <a:spcPct val="114999"/>
              </a:lnSpc>
              <a:spcBef>
                <a:spcPts val="1000"/>
              </a:spcBef>
            </a:pPr>
            <a:endParaRPr lang="en-GB" sz="1800" dirty="0">
              <a:solidFill>
                <a:schemeClr val="accent1"/>
              </a:solidFill>
            </a:endParaRPr>
          </a:p>
        </p:txBody>
      </p:sp>
    </p:spTree>
    <p:extLst>
      <p:ext uri="{BB962C8B-B14F-4D97-AF65-F5344CB8AC3E}">
        <p14:creationId xmlns:p14="http://schemas.microsoft.com/office/powerpoint/2010/main" val="725222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err="1"/>
              <a:t>Več</a:t>
            </a:r>
            <a:r>
              <a:rPr lang="en-GB" sz="3400" dirty="0"/>
              <a:t> za </a:t>
            </a:r>
            <a:r>
              <a:rPr lang="en-GB" sz="3400" err="1"/>
              <a:t>raziskovanje</a:t>
            </a:r>
            <a:r>
              <a:rPr lang="en-GB" sz="3400" dirty="0"/>
              <a:t>: </a:t>
            </a:r>
            <a:r>
              <a:rPr lang="en-GB" sz="3400" dirty="0">
                <a:solidFill>
                  <a:schemeClr val="lt1"/>
                </a:solidFill>
                <a:latin typeface="Raleway"/>
                <a:ea typeface="Raleway"/>
                <a:cs typeface="Raleway"/>
                <a:sym typeface="Raleway"/>
              </a:rPr>
              <a:t>Ted </a:t>
            </a:r>
            <a:r>
              <a:rPr lang="sl-SI" sz="3400" err="1">
                <a:solidFill>
                  <a:schemeClr val="lt1"/>
                </a:solidFill>
                <a:latin typeface="Raleway"/>
                <a:ea typeface="Raleway"/>
                <a:cs typeface="Raleway"/>
                <a:sym typeface="Raleway"/>
              </a:rPr>
              <a:t>Talks</a:t>
            </a:r>
            <a:endParaRPr lang="en-GB" sz="3400">
              <a:solidFill>
                <a:schemeClr val="lt1"/>
              </a:solidFill>
              <a:highlight>
                <a:srgbClr val="FFFF00"/>
              </a:highlight>
              <a:latin typeface="Raleway"/>
            </a:endParaRPr>
          </a:p>
        </p:txBody>
      </p:sp>
      <p:sp>
        <p:nvSpPr>
          <p:cNvPr id="337" name="Google Shape;337;g2ecf44786e8_0_499"/>
          <p:cNvSpPr txBox="1"/>
          <p:nvPr/>
        </p:nvSpPr>
        <p:spPr>
          <a:xfrm>
            <a:off x="632265" y="1453898"/>
            <a:ext cx="10937288" cy="4719210"/>
          </a:xfrm>
          <a:prstGeom prst="rect">
            <a:avLst/>
          </a:prstGeom>
          <a:noFill/>
          <a:ln>
            <a:noFill/>
          </a:ln>
        </p:spPr>
        <p:txBody>
          <a:bodyPr spcFirstLastPara="1" wrap="square" lIns="91425" tIns="91425" rIns="91425" bIns="91425" anchor="t" anchorCtr="0">
            <a:spAutoFit/>
          </a:bodyPr>
          <a:lstStyle/>
          <a:p>
            <a:pPr algn="l" rtl="0" fontAlgn="base">
              <a:lnSpc>
                <a:spcPts val="1950"/>
              </a:lnSpc>
            </a:pPr>
            <a:r>
              <a:rPr lang="sl-SI" sz="1800" b="1" dirty="0">
                <a:solidFill>
                  <a:schemeClr val="accent1"/>
                </a:solidFill>
                <a:latin typeface="Raleway" pitchFamily="2" charset="-18"/>
              </a:rPr>
              <a:t>2</a:t>
            </a:r>
            <a:r>
              <a:rPr lang="en-US" sz="1800" b="1" dirty="0">
                <a:solidFill>
                  <a:schemeClr val="accent1"/>
                </a:solidFill>
                <a:latin typeface="Raleway" pitchFamily="2" charset="-18"/>
              </a:rPr>
              <a:t>.</a:t>
            </a:r>
            <a:r>
              <a:rPr lang="sl-SI" sz="1800" b="1" dirty="0">
                <a:solidFill>
                  <a:schemeClr val="accent1"/>
                </a:solidFill>
                <a:latin typeface="Raleway" pitchFamily="2" charset="-18"/>
              </a:rPr>
              <a:t> del</a:t>
            </a:r>
          </a:p>
          <a:p>
            <a:pPr algn="l" rtl="0" fontAlgn="base">
              <a:lnSpc>
                <a:spcPts val="1950"/>
              </a:lnSpc>
            </a:pPr>
            <a:endParaRPr lang="en-GB" sz="2400" b="0" i="0" dirty="0">
              <a:solidFill>
                <a:schemeClr val="accent1"/>
              </a:solidFill>
              <a:effectLst/>
              <a:latin typeface="Segoe UI" panose="020B0502040204020203" pitchFamily="34" charset="0"/>
            </a:endParaRPr>
          </a:p>
          <a:p>
            <a:pPr algn="l" rtl="0" fontAlgn="base">
              <a:lnSpc>
                <a:spcPts val="1950"/>
              </a:lnSpc>
            </a:pPr>
            <a:r>
              <a:rPr lang="en-GB" sz="1800" b="0" i="0" u="sng" strike="noStrike" dirty="0">
                <a:solidFill>
                  <a:schemeClr val="accent1"/>
                </a:solidFill>
                <a:effectLst/>
                <a:latin typeface="Raleway" pitchFamily="2" charset="-18"/>
                <a:hlinkClick r:id="rId3">
                  <a:extLst>
                    <a:ext uri="{A12FA001-AC4F-418D-AE19-62706E023703}">
                      <ahyp:hlinkClr xmlns:ahyp="http://schemas.microsoft.com/office/drawing/2018/hyperlinkcolor" val="tx"/>
                    </a:ext>
                  </a:extLst>
                </a:hlinkClick>
              </a:rPr>
              <a:t>Building personal brands in real life and on social media | Thanh </a:t>
            </a:r>
            <a:r>
              <a:rPr lang="en-GB" sz="1800" b="0" i="0" u="sng" strike="noStrike" dirty="0" err="1">
                <a:solidFill>
                  <a:schemeClr val="accent1"/>
                </a:solidFill>
                <a:effectLst/>
                <a:latin typeface="Raleway" pitchFamily="2" charset="-18"/>
                <a:hlinkClick r:id="rId3">
                  <a:extLst>
                    <a:ext uri="{A12FA001-AC4F-418D-AE19-62706E023703}">
                      <ahyp:hlinkClr xmlns:ahyp="http://schemas.microsoft.com/office/drawing/2018/hyperlinkcolor" val="tx"/>
                    </a:ext>
                  </a:extLst>
                </a:hlinkClick>
              </a:rPr>
              <a:t>Thanh</a:t>
            </a:r>
            <a:r>
              <a:rPr lang="en-GB" sz="1800" b="0" i="0" u="sng" strike="noStrike" dirty="0">
                <a:solidFill>
                  <a:schemeClr val="accent1"/>
                </a:solidFill>
                <a:effectLst/>
                <a:latin typeface="Raleway" pitchFamily="2" charset="-18"/>
                <a:hlinkClick r:id="rId3">
                  <a:extLst>
                    <a:ext uri="{A12FA001-AC4F-418D-AE19-62706E023703}">
                      <ahyp:hlinkClr xmlns:ahyp="http://schemas.microsoft.com/office/drawing/2018/hyperlinkcolor" val="tx"/>
                    </a:ext>
                  </a:extLst>
                </a:hlinkClick>
              </a:rPr>
              <a:t> Huyen</a:t>
            </a:r>
            <a:r>
              <a:rPr lang="en-GB" sz="1800" b="0" i="0" u="none" strike="noStrike" dirty="0">
                <a:solidFill>
                  <a:schemeClr val="accent1"/>
                </a:solidFill>
                <a:effectLst/>
                <a:latin typeface="Raleway" pitchFamily="2" charset="-18"/>
              </a:rPr>
              <a:t> - Ta TED </a:t>
            </a:r>
            <a:r>
              <a:rPr lang="en-GB" sz="1800" b="0" i="0" u="none" strike="noStrike" dirty="0" err="1">
                <a:solidFill>
                  <a:schemeClr val="accent1"/>
                </a:solidFill>
                <a:effectLst/>
                <a:latin typeface="Raleway" pitchFamily="2" charset="-18"/>
              </a:rPr>
              <a:t>govor</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raziskuje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kako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obvladati</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umetnost</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ustvarjanja</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pristne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osebne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blagovne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znamke</a:t>
            </a:r>
            <a:r>
              <a:rPr lang="en-GB" sz="1800" b="0" i="0" u="none" strike="noStrike" dirty="0">
                <a:solidFill>
                  <a:schemeClr val="accent1"/>
                </a:solidFill>
                <a:effectLst/>
                <a:latin typeface="Raleway" pitchFamily="2" charset="-18"/>
              </a:rPr>
              <a:t>, ki </a:t>
            </a:r>
            <a:r>
              <a:rPr lang="en-GB" sz="1800" b="0" i="0" u="none" strike="noStrike" dirty="0" err="1">
                <a:solidFill>
                  <a:schemeClr val="accent1"/>
                </a:solidFill>
                <a:effectLst/>
                <a:latin typeface="Raleway" pitchFamily="2" charset="-18"/>
              </a:rPr>
              <a:t>izstopa</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tako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na</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spletu</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kot</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analogno</a:t>
            </a:r>
            <a:r>
              <a:rPr lang="en-GB" sz="1800" b="0" i="0" u="none" strike="noStrike" dirty="0">
                <a:solidFill>
                  <a:schemeClr val="accent1"/>
                </a:solidFill>
                <a:effectLst/>
                <a:latin typeface="Raleway" pitchFamily="2" charset="-18"/>
              </a:rPr>
              <a:t>.</a:t>
            </a:r>
          </a:p>
          <a:p>
            <a:pPr algn="l" rtl="0" fontAlgn="base">
              <a:lnSpc>
                <a:spcPts val="1950"/>
              </a:lnSpc>
            </a:pPr>
            <a:endParaRPr lang="en-US" sz="2400" b="0" i="0" dirty="0">
              <a:solidFill>
                <a:schemeClr val="accent1"/>
              </a:solidFill>
              <a:effectLst/>
              <a:latin typeface="Segoe UI" panose="020B0502040204020203" pitchFamily="34" charset="0"/>
            </a:endParaRPr>
          </a:p>
          <a:p>
            <a:pPr algn="l" rtl="0" fontAlgn="base">
              <a:lnSpc>
                <a:spcPts val="1950"/>
              </a:lnSpc>
            </a:pPr>
            <a:r>
              <a:rPr lang="en-GB" sz="1800" b="0" i="0" u="sng" strike="noStrike" dirty="0">
                <a:solidFill>
                  <a:schemeClr val="accent1"/>
                </a:solidFill>
                <a:effectLst/>
                <a:latin typeface="Raleway" pitchFamily="2" charset="-18"/>
                <a:hlinkClick r:id="rId4">
                  <a:extLst>
                    <a:ext uri="{A12FA001-AC4F-418D-AE19-62706E023703}">
                      <ahyp:hlinkClr xmlns:ahyp="http://schemas.microsoft.com/office/drawing/2018/hyperlinkcolor" val="tx"/>
                    </a:ext>
                  </a:extLst>
                </a:hlinkClick>
              </a:rPr>
              <a:t>How to Build the Brand Called "YOU" in the Digital Age | </a:t>
            </a:r>
            <a:r>
              <a:rPr lang="en-GB" sz="1800" b="0" i="0" u="sng" strike="noStrike" dirty="0" err="1">
                <a:solidFill>
                  <a:schemeClr val="accent1"/>
                </a:solidFill>
                <a:effectLst/>
                <a:latin typeface="Raleway" pitchFamily="2" charset="-18"/>
                <a:hlinkClick r:id="rId4">
                  <a:extLst>
                    <a:ext uri="{A12FA001-AC4F-418D-AE19-62706E023703}">
                      <ahyp:hlinkClr xmlns:ahyp="http://schemas.microsoft.com/office/drawing/2018/hyperlinkcolor" val="tx"/>
                    </a:ext>
                  </a:extLst>
                </a:hlinkClick>
              </a:rPr>
              <a:t>Shaimae</a:t>
            </a:r>
            <a:r>
              <a:rPr lang="en-GB" sz="1800" b="0" i="0" u="sng" strike="noStrike" dirty="0">
                <a:solidFill>
                  <a:schemeClr val="accent1"/>
                </a:solidFill>
                <a:effectLst/>
                <a:latin typeface="Raleway" pitchFamily="2" charset="-18"/>
                <a:hlinkClick r:id="rId4">
                  <a:extLst>
                    <a:ext uri="{A12FA001-AC4F-418D-AE19-62706E023703}">
                      <ahyp:hlinkClr xmlns:ahyp="http://schemas.microsoft.com/office/drawing/2018/hyperlinkcolor" val="tx"/>
                    </a:ext>
                  </a:extLst>
                </a:hlinkClick>
              </a:rPr>
              <a:t> </a:t>
            </a:r>
            <a:r>
              <a:rPr lang="en-GB" sz="1800" b="0" i="0" u="sng" strike="noStrike" dirty="0" err="1">
                <a:solidFill>
                  <a:schemeClr val="accent1"/>
                </a:solidFill>
                <a:effectLst/>
                <a:latin typeface="Raleway" pitchFamily="2" charset="-18"/>
                <a:hlinkClick r:id="rId4">
                  <a:extLst>
                    <a:ext uri="{A12FA001-AC4F-418D-AE19-62706E023703}">
                      <ahyp:hlinkClr xmlns:ahyp="http://schemas.microsoft.com/office/drawing/2018/hyperlinkcolor" val="tx"/>
                    </a:ext>
                  </a:extLst>
                </a:hlinkClick>
              </a:rPr>
              <a:t>Treres</a:t>
            </a:r>
            <a:r>
              <a:rPr lang="en-GB" sz="1800" b="0" i="0" u="none" strike="noStrike" dirty="0">
                <a:solidFill>
                  <a:schemeClr val="accent1"/>
                </a:solidFill>
                <a:effectLst/>
                <a:latin typeface="Raleway" pitchFamily="2" charset="-18"/>
              </a:rPr>
              <a:t> - Ta TED </a:t>
            </a:r>
            <a:r>
              <a:rPr lang="en-GB" sz="1800" b="0" i="0" u="none" strike="noStrike" dirty="0" err="1">
                <a:solidFill>
                  <a:schemeClr val="accent1"/>
                </a:solidFill>
                <a:effectLst/>
                <a:latin typeface="Raleway" pitchFamily="2" charset="-18"/>
              </a:rPr>
              <a:t>govor</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nas</a:t>
            </a:r>
            <a:r>
              <a:rPr lang="en-GB" sz="1800" dirty="0">
                <a:solidFill>
                  <a:schemeClr val="accent1"/>
                </a:solidFill>
                <a:latin typeface="Raleway" pitchFamily="2" charset="-18"/>
              </a:rPr>
              <a:t> </a:t>
            </a:r>
            <a:r>
              <a:rPr lang="en-GB" sz="1800" b="0" i="0" u="none" strike="noStrike" dirty="0" err="1">
                <a:solidFill>
                  <a:schemeClr val="accent1"/>
                </a:solidFill>
                <a:effectLst/>
                <a:latin typeface="Raleway" pitchFamily="2" charset="-18"/>
              </a:rPr>
              <a:t>uči</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kako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oblikovati</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edinstveno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osebno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blagovno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znamko</a:t>
            </a:r>
            <a:r>
              <a:rPr lang="en-GB" sz="1800" b="0" i="0" u="none" strike="noStrike" dirty="0">
                <a:solidFill>
                  <a:schemeClr val="accent1"/>
                </a:solidFill>
                <a:effectLst/>
                <a:latin typeface="Raleway" pitchFamily="2" charset="-18"/>
              </a:rPr>
              <a:t>, ki </a:t>
            </a:r>
            <a:r>
              <a:rPr lang="en-GB" sz="1800" b="0" i="0" u="none" strike="noStrike" dirty="0" err="1">
                <a:solidFill>
                  <a:schemeClr val="accent1"/>
                </a:solidFill>
                <a:effectLst/>
                <a:latin typeface="Raleway" pitchFamily="2" charset="-18"/>
              </a:rPr>
              <a:t>izstopa</a:t>
            </a:r>
            <a:r>
              <a:rPr lang="en-GB" sz="1800" b="0" i="0" u="none" strike="noStrike" dirty="0">
                <a:solidFill>
                  <a:schemeClr val="accent1"/>
                </a:solidFill>
                <a:effectLst/>
                <a:latin typeface="Raleway" pitchFamily="2" charset="-18"/>
              </a:rPr>
              <a:t> v </a:t>
            </a:r>
            <a:r>
              <a:rPr lang="en-GB" sz="1800" b="0" i="0" u="none" strike="noStrike" dirty="0" err="1">
                <a:solidFill>
                  <a:schemeClr val="accent1"/>
                </a:solidFill>
                <a:effectLst/>
                <a:latin typeface="Raleway" pitchFamily="2" charset="-18"/>
              </a:rPr>
              <a:t>konkurenčnem</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digitalnem</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okolju</a:t>
            </a:r>
            <a:r>
              <a:rPr lang="en-GB" sz="1800" b="0" i="0" u="none" strike="noStrike" dirty="0">
                <a:solidFill>
                  <a:schemeClr val="accent1"/>
                </a:solidFill>
                <a:effectLst/>
                <a:latin typeface="Raleway" pitchFamily="2" charset="-18"/>
              </a:rPr>
              <a:t>.</a:t>
            </a:r>
          </a:p>
          <a:p>
            <a:pPr algn="l" rtl="0" fontAlgn="base">
              <a:lnSpc>
                <a:spcPts val="1950"/>
              </a:lnSpc>
            </a:pPr>
            <a:endParaRPr lang="en-GB" sz="2400" b="0" i="0" dirty="0">
              <a:solidFill>
                <a:schemeClr val="accent1"/>
              </a:solidFill>
              <a:effectLst/>
              <a:latin typeface="Segoe UI" panose="020B0502040204020203" pitchFamily="34" charset="0"/>
            </a:endParaRPr>
          </a:p>
          <a:p>
            <a:pPr algn="l" rtl="0" fontAlgn="base">
              <a:lnSpc>
                <a:spcPts val="1950"/>
              </a:lnSpc>
            </a:pPr>
            <a:r>
              <a:rPr lang="sl-SI" sz="1800" b="1" dirty="0">
                <a:solidFill>
                  <a:schemeClr val="accent1"/>
                </a:solidFill>
                <a:latin typeface="Raleway" pitchFamily="2" charset="-18"/>
              </a:rPr>
              <a:t>3</a:t>
            </a:r>
            <a:r>
              <a:rPr lang="en-US" sz="1800" b="1" dirty="0">
                <a:solidFill>
                  <a:schemeClr val="accent1"/>
                </a:solidFill>
                <a:latin typeface="Raleway" pitchFamily="2" charset="-18"/>
              </a:rPr>
              <a:t>.</a:t>
            </a:r>
            <a:r>
              <a:rPr lang="sl-SI" sz="1800" b="1" dirty="0">
                <a:solidFill>
                  <a:schemeClr val="accent1"/>
                </a:solidFill>
                <a:latin typeface="Raleway" pitchFamily="2" charset="-18"/>
              </a:rPr>
              <a:t> del</a:t>
            </a:r>
          </a:p>
          <a:p>
            <a:pPr algn="l" rtl="0" fontAlgn="base">
              <a:lnSpc>
                <a:spcPts val="1950"/>
              </a:lnSpc>
            </a:pPr>
            <a:endParaRPr lang="en-GB" sz="2400" b="0" i="0" dirty="0">
              <a:solidFill>
                <a:schemeClr val="accent1"/>
              </a:solidFill>
              <a:effectLst/>
              <a:latin typeface="Segoe UI" panose="020B0502040204020203" pitchFamily="34" charset="0"/>
            </a:endParaRPr>
          </a:p>
          <a:p>
            <a:pPr fontAlgn="base">
              <a:lnSpc>
                <a:spcPts val="1950"/>
              </a:lnSpc>
            </a:pPr>
            <a:r>
              <a:rPr lang="en-GB" sz="1800" b="0" i="0" u="sng" strike="noStrike" dirty="0">
                <a:solidFill>
                  <a:schemeClr val="accent1"/>
                </a:solidFill>
                <a:effectLst/>
                <a:latin typeface="Raleway" pitchFamily="2" charset="-18"/>
                <a:hlinkClick r:id="rId5">
                  <a:extLst>
                    <a:ext uri="{A12FA001-AC4F-418D-AE19-62706E023703}">
                      <ahyp:hlinkClr xmlns:ahyp="http://schemas.microsoft.com/office/drawing/2018/hyperlinkcolor" val="tx"/>
                    </a:ext>
                  </a:extLst>
                </a:hlinkClick>
              </a:rPr>
              <a:t>A good day’s work requires empathy | Jackie Acho</a:t>
            </a:r>
            <a:r>
              <a:rPr lang="en-GB" sz="1800" b="0" i="0" u="none" strike="noStrike" dirty="0">
                <a:solidFill>
                  <a:schemeClr val="accent1"/>
                </a:solidFill>
                <a:effectLst/>
                <a:latin typeface="Raleway" pitchFamily="2" charset="-18"/>
              </a:rPr>
              <a:t> - Ta TED </a:t>
            </a:r>
            <a:r>
              <a:rPr lang="en-GB" sz="1800" b="0" i="0" u="none" strike="noStrike" dirty="0" err="1">
                <a:solidFill>
                  <a:schemeClr val="accent1"/>
                </a:solidFill>
                <a:effectLst/>
                <a:latin typeface="Raleway" pitchFamily="2" charset="-18"/>
              </a:rPr>
              <a:t>govor</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govori</a:t>
            </a:r>
            <a:r>
              <a:rPr lang="en-GB" sz="1800" b="0" i="0" u="none" strike="noStrike" dirty="0">
                <a:solidFill>
                  <a:schemeClr val="accent1"/>
                </a:solidFill>
                <a:effectLst/>
                <a:latin typeface="Raleway" pitchFamily="2" charset="-18"/>
              </a:rPr>
              <a:t> o </a:t>
            </a:r>
            <a:r>
              <a:rPr lang="en-GB" sz="1800" b="0" i="0" u="none" strike="noStrike" dirty="0" err="1">
                <a:solidFill>
                  <a:schemeClr val="accent1"/>
                </a:solidFill>
                <a:effectLst/>
                <a:latin typeface="Raleway" pitchFamily="2" charset="-18"/>
              </a:rPr>
              <a:t>tem</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kako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oblikovati</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edinstveno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osebno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blagovno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znamko</a:t>
            </a:r>
            <a:r>
              <a:rPr lang="en-GB" sz="1800" b="0" i="0" u="none" strike="noStrike" dirty="0">
                <a:solidFill>
                  <a:schemeClr val="accent1"/>
                </a:solidFill>
                <a:effectLst/>
                <a:latin typeface="Raleway" pitchFamily="2" charset="-18"/>
              </a:rPr>
              <a:t>, ki </a:t>
            </a:r>
            <a:r>
              <a:rPr lang="en-GB" sz="1800" b="0" i="0" u="none" strike="noStrike" dirty="0" err="1">
                <a:solidFill>
                  <a:schemeClr val="accent1"/>
                </a:solidFill>
                <a:effectLst/>
                <a:latin typeface="Raleway" pitchFamily="2" charset="-18"/>
              </a:rPr>
              <a:t>izstopa</a:t>
            </a:r>
            <a:r>
              <a:rPr lang="en-GB" sz="1800" b="0" i="0" u="none" strike="noStrike" dirty="0">
                <a:solidFill>
                  <a:schemeClr val="accent1"/>
                </a:solidFill>
                <a:effectLst/>
                <a:latin typeface="Raleway" pitchFamily="2" charset="-18"/>
              </a:rPr>
              <a:t> v </a:t>
            </a:r>
            <a:r>
              <a:rPr lang="en-GB" sz="1800" b="0" i="0" u="none" strike="noStrike" dirty="0" err="1">
                <a:solidFill>
                  <a:schemeClr val="accent1"/>
                </a:solidFill>
                <a:effectLst/>
                <a:latin typeface="Raleway" pitchFamily="2" charset="-18"/>
              </a:rPr>
              <a:t>konkurenčnem</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digitalnem</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okolju</a:t>
            </a:r>
            <a:r>
              <a:rPr lang="en-GB" sz="1800" b="0" i="0" u="none" strike="noStrike" dirty="0">
                <a:solidFill>
                  <a:schemeClr val="accent1"/>
                </a:solidFill>
                <a:effectLst/>
                <a:latin typeface="Raleway" pitchFamily="2" charset="-18"/>
              </a:rPr>
              <a:t>.</a:t>
            </a:r>
            <a:r>
              <a:rPr lang="en-US" sz="1800" b="0" i="0" dirty="0">
                <a:solidFill>
                  <a:schemeClr val="accent1"/>
                </a:solidFill>
                <a:effectLst/>
                <a:latin typeface="Raleway" pitchFamily="2" charset="-18"/>
              </a:rPr>
              <a:t>​</a:t>
            </a:r>
            <a:endParaRPr lang="sl-SI" sz="1800" b="0" i="0" dirty="0">
              <a:solidFill>
                <a:schemeClr val="accent1"/>
              </a:solidFill>
              <a:effectLst/>
              <a:latin typeface="Raleway" pitchFamily="2" charset="-18"/>
            </a:endParaRPr>
          </a:p>
          <a:p>
            <a:pPr algn="l" rtl="0" fontAlgn="base">
              <a:lnSpc>
                <a:spcPts val="1950"/>
              </a:lnSpc>
            </a:pPr>
            <a:endParaRPr lang="en-US" sz="2400" b="0" i="0" dirty="0">
              <a:solidFill>
                <a:schemeClr val="accent1"/>
              </a:solidFill>
              <a:effectLst/>
              <a:latin typeface="Segoe UI" panose="020B0502040204020203" pitchFamily="34" charset="0"/>
            </a:endParaRPr>
          </a:p>
          <a:p>
            <a:pPr algn="l" rtl="0" fontAlgn="base">
              <a:lnSpc>
                <a:spcPts val="1950"/>
              </a:lnSpc>
            </a:pPr>
            <a:r>
              <a:rPr lang="en-GB" sz="1800" b="0" i="0" u="sng" strike="noStrike" dirty="0">
                <a:solidFill>
                  <a:schemeClr val="accent1"/>
                </a:solidFill>
                <a:effectLst/>
                <a:latin typeface="Raleway" pitchFamily="2" charset="-18"/>
                <a:hlinkClick r:id="rId6">
                  <a:extLst>
                    <a:ext uri="{A12FA001-AC4F-418D-AE19-62706E023703}">
                      <ahyp:hlinkClr xmlns:ahyp="http://schemas.microsoft.com/office/drawing/2018/hyperlinkcolor" val="tx"/>
                    </a:ext>
                  </a:extLst>
                </a:hlinkClick>
              </a:rPr>
              <a:t>Empathy is our Superpower! | Anita Nowak, Ph. D.</a:t>
            </a:r>
            <a:r>
              <a:rPr lang="en-GB" sz="1800" b="0" i="0" u="none" strike="noStrike" dirty="0">
                <a:solidFill>
                  <a:schemeClr val="accent1"/>
                </a:solidFill>
                <a:effectLst/>
                <a:latin typeface="Raleway" pitchFamily="2" charset="-18"/>
              </a:rPr>
              <a:t> - Ta TED </a:t>
            </a:r>
            <a:r>
              <a:rPr lang="en-GB" sz="1800" b="0" i="0" u="none" strike="noStrike" dirty="0" err="1">
                <a:solidFill>
                  <a:schemeClr val="accent1"/>
                </a:solidFill>
                <a:effectLst/>
                <a:latin typeface="Raleway" pitchFamily="2" charset="-18"/>
              </a:rPr>
              <a:t>govor</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raziskuje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kako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lahko</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prakticiranje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empatije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preoblikuje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osebne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odnose</a:t>
            </a:r>
            <a:r>
              <a:rPr lang="en-GB" sz="1800" b="0" i="0" u="none" strike="noStrike" dirty="0">
                <a:solidFill>
                  <a:schemeClr val="accent1"/>
                </a:solidFill>
                <a:effectLst/>
                <a:latin typeface="Raleway" pitchFamily="2" charset="-18"/>
              </a:rPr>
              <a:t> in </a:t>
            </a:r>
            <a:r>
              <a:rPr lang="en-GB" sz="1800" b="0" i="0" u="none" strike="noStrike" dirty="0" err="1">
                <a:solidFill>
                  <a:schemeClr val="accent1"/>
                </a:solidFill>
                <a:effectLst/>
                <a:latin typeface="Raleway" pitchFamily="2" charset="-18"/>
              </a:rPr>
              <a:t>ustvari</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pozitivne</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spremembe</a:t>
            </a:r>
            <a:r>
              <a:rPr lang="en-GB" sz="1800" b="0" i="0" u="none" strike="noStrike" dirty="0">
                <a:solidFill>
                  <a:schemeClr val="accent1"/>
                </a:solidFill>
                <a:effectLst/>
                <a:latin typeface="Raleway" pitchFamily="2" charset="-18"/>
              </a:rPr>
              <a:t> v </a:t>
            </a:r>
            <a:r>
              <a:rPr lang="en-GB" sz="1800" b="0" i="0" u="none" strike="noStrike" dirty="0" err="1">
                <a:solidFill>
                  <a:schemeClr val="accent1"/>
                </a:solidFill>
                <a:effectLst/>
                <a:latin typeface="Raleway" pitchFamily="2" charset="-18"/>
              </a:rPr>
              <a:t>svetu</a:t>
            </a:r>
            <a:r>
              <a:rPr lang="en-GB" sz="1800" b="0" i="0" u="none" strike="noStrike" dirty="0">
                <a:solidFill>
                  <a:schemeClr val="accent1"/>
                </a:solidFill>
                <a:effectLst/>
                <a:latin typeface="Raleway" pitchFamily="2" charset="-18"/>
              </a:rPr>
              <a:t>.</a:t>
            </a:r>
            <a:endParaRPr lang="en-US" sz="2400" b="0" i="0" dirty="0">
              <a:solidFill>
                <a:schemeClr val="accent1"/>
              </a:solidFill>
              <a:effectLst/>
              <a:latin typeface="Segoe UI" panose="020B0502040204020203" pitchFamily="34" charset="0"/>
            </a:endParaRPr>
          </a:p>
          <a:p>
            <a:pPr>
              <a:spcBef>
                <a:spcPts val="600"/>
              </a:spcBef>
              <a:spcAft>
                <a:spcPts val="600"/>
              </a:spcAft>
            </a:pPr>
            <a:endParaRPr sz="1800" dirty="0">
              <a:solidFill>
                <a:schemeClr val="accent1"/>
              </a:solidFill>
              <a:latin typeface="Raleway"/>
              <a:ea typeface="Raleway"/>
              <a:cs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Viri, </a:t>
            </a:r>
            <a:r>
              <a:rPr lang="en-GB" sz="3400" b="1" dirty="0" err="1"/>
              <a:t>uporabljeni</a:t>
            </a:r>
            <a:r>
              <a:rPr lang="en-GB" sz="3400" b="1" dirty="0"/>
              <a:t> za </a:t>
            </a:r>
            <a:r>
              <a:rPr lang="en-GB" sz="3400" b="1" dirty="0" err="1"/>
              <a:t>oblikovanje</a:t>
            </a:r>
            <a:r>
              <a:rPr lang="en-GB" sz="3400" b="1" dirty="0"/>
              <a:t> </a:t>
            </a:r>
            <a:r>
              <a:rPr lang="en-GB" sz="3400" b="1" dirty="0" err="1"/>
              <a:t>te</a:t>
            </a:r>
            <a:r>
              <a:rPr lang="sl-SI" sz="3400" b="1" dirty="0"/>
              <a:t> enot</a:t>
            </a:r>
            <a:r>
              <a:rPr lang="en-US" sz="3400" b="1" dirty="0"/>
              <a:t>e</a:t>
            </a:r>
            <a:endParaRPr lang="en-GB" sz="3400" dirty="0">
              <a:highlight>
                <a:srgbClr val="FFFF00"/>
              </a:highlight>
            </a:endParaRPr>
          </a:p>
        </p:txBody>
      </p:sp>
      <p:sp>
        <p:nvSpPr>
          <p:cNvPr id="344" name="Google Shape;344;g2ecf44786e8_0_359"/>
          <p:cNvSpPr txBox="1"/>
          <p:nvPr/>
        </p:nvSpPr>
        <p:spPr>
          <a:xfrm>
            <a:off x="523123" y="1333697"/>
            <a:ext cx="11138888" cy="5380930"/>
          </a:xfrm>
          <a:prstGeom prst="rect">
            <a:avLst/>
          </a:prstGeom>
          <a:noFill/>
          <a:ln>
            <a:noFill/>
          </a:ln>
        </p:spPr>
        <p:txBody>
          <a:bodyPr spcFirstLastPara="1" wrap="square" lIns="91425" tIns="91425" rIns="91425" bIns="91425" anchor="t" anchorCtr="0">
            <a:spAutoFit/>
          </a:bodyPr>
          <a:lstStyle/>
          <a:p>
            <a:pPr algn="l" rtl="0" fontAlgn="base">
              <a:lnSpc>
                <a:spcPts val="1725"/>
              </a:lnSpc>
            </a:pPr>
            <a:r>
              <a:rPr lang="sl-SI" sz="1800" b="1" dirty="0">
                <a:solidFill>
                  <a:schemeClr val="accent1"/>
                </a:solidFill>
                <a:latin typeface="Raleway" pitchFamily="2" charset="-18"/>
              </a:rPr>
              <a:t>1</a:t>
            </a:r>
            <a:r>
              <a:rPr lang="en-US" sz="1800" b="1" dirty="0">
                <a:solidFill>
                  <a:schemeClr val="accent1"/>
                </a:solidFill>
                <a:latin typeface="Raleway" pitchFamily="2" charset="-18"/>
              </a:rPr>
              <a:t>. </a:t>
            </a:r>
            <a:r>
              <a:rPr lang="sl-SI" sz="1800" b="1" dirty="0">
                <a:solidFill>
                  <a:schemeClr val="accent1"/>
                </a:solidFill>
                <a:latin typeface="Raleway" pitchFamily="2" charset="-18"/>
              </a:rPr>
              <a:t>del</a:t>
            </a:r>
          </a:p>
          <a:p>
            <a:pPr algn="l" rtl="0" fontAlgn="base">
              <a:lnSpc>
                <a:spcPts val="1725"/>
              </a:lnSpc>
            </a:pPr>
            <a:r>
              <a:rPr lang="en-GB" sz="1800" b="1" i="0" u="none" strike="noStrike" dirty="0">
                <a:solidFill>
                  <a:schemeClr val="accent1"/>
                </a:solidFill>
                <a:effectLst/>
                <a:latin typeface="Raleway" pitchFamily="2" charset="-18"/>
              </a:rPr>
              <a:t> </a:t>
            </a:r>
            <a:r>
              <a:rPr lang="en-GB" sz="1800" b="0" i="0" u="none" strike="noStrike" dirty="0">
                <a:solidFill>
                  <a:schemeClr val="accent1"/>
                </a:solidFill>
                <a:effectLst/>
                <a:latin typeface="Raleway" pitchFamily="2" charset="-18"/>
              </a:rPr>
              <a:t> </a:t>
            </a:r>
            <a:r>
              <a:rPr lang="en-US" sz="1800" b="0" i="0" dirty="0">
                <a:solidFill>
                  <a:schemeClr val="accent1"/>
                </a:solidFill>
                <a:effectLst/>
                <a:latin typeface="Raleway" pitchFamily="2" charset="-18"/>
              </a:rPr>
              <a:t>​</a:t>
            </a:r>
            <a:endParaRPr lang="en-US" sz="2000" b="0" i="0" dirty="0">
              <a:solidFill>
                <a:schemeClr val="accent1"/>
              </a:solidFill>
              <a:effectLst/>
              <a:latin typeface="Segoe UI" panose="020B0502040204020203" pitchFamily="34" charset="0"/>
            </a:endParaRPr>
          </a:p>
          <a:p>
            <a:pPr algn="l" rtl="0" fontAlgn="base">
              <a:lnSpc>
                <a:spcPts val="1725"/>
              </a:lnSpc>
            </a:pPr>
            <a:r>
              <a:rPr lang="en-GB" sz="1800" b="0" i="0" u="none" strike="noStrike" dirty="0">
                <a:solidFill>
                  <a:schemeClr val="accent1"/>
                </a:solidFill>
                <a:effectLst/>
                <a:latin typeface="Raleway" pitchFamily="2" charset="-18"/>
              </a:rPr>
              <a:t>Exploring leadership styles: Which one resonates with you? </a:t>
            </a:r>
            <a:r>
              <a:rPr lang="en-GB" sz="1800" b="0" i="0" u="none" strike="noStrike" dirty="0" err="1">
                <a:solidFill>
                  <a:schemeClr val="accent1"/>
                </a:solidFill>
                <a:effectLst/>
                <a:latin typeface="Raleway" pitchFamily="2" charset="-18"/>
              </a:rPr>
              <a:t>Dostop</a:t>
            </a:r>
            <a:r>
              <a:rPr lang="en-GB" sz="1800" b="0" i="0" u="none" strike="noStrike" dirty="0">
                <a:solidFill>
                  <a:schemeClr val="accent1"/>
                </a:solidFill>
                <a:effectLst/>
                <a:latin typeface="Raleway" pitchFamily="2" charset="-18"/>
              </a:rPr>
              <a:t>: </a:t>
            </a:r>
            <a:r>
              <a:rPr lang="en-GB" sz="1800" u="sng" dirty="0">
                <a:solidFill>
                  <a:schemeClr val="accent1"/>
                </a:solidFill>
                <a:latin typeface="Raleway" pitchFamily="2" charset="-18"/>
                <a:hlinkClick r:id="rId3"/>
              </a:rPr>
              <a:t>https://www.ollusa.edu/blog/leadership-styles.html</a:t>
            </a:r>
            <a:endParaRPr lang="en-GB" sz="1800" u="sng" dirty="0">
              <a:solidFill>
                <a:schemeClr val="accent1"/>
              </a:solidFill>
              <a:latin typeface="Raleway" pitchFamily="2" charset="-18"/>
            </a:endParaRPr>
          </a:p>
          <a:p>
            <a:pPr algn="l">
              <a:lnSpc>
                <a:spcPts val="1725"/>
              </a:lnSpc>
            </a:pPr>
            <a:endParaRPr lang="en-GB" sz="1800" b="0" i="0" u="sng" dirty="0">
              <a:solidFill>
                <a:schemeClr val="accent1"/>
              </a:solidFill>
              <a:effectLst/>
              <a:latin typeface="Raleway"/>
            </a:endParaRPr>
          </a:p>
          <a:p>
            <a:pPr>
              <a:lnSpc>
                <a:spcPts val="1725"/>
              </a:lnSpc>
            </a:pPr>
            <a:r>
              <a:rPr lang="en-GB" sz="1800" dirty="0">
                <a:solidFill>
                  <a:schemeClr val="accent1"/>
                </a:solidFill>
                <a:latin typeface="Raleway"/>
              </a:rPr>
              <a:t>Gallo, A. (2024). How to build confidence. </a:t>
            </a:r>
            <a:r>
              <a:rPr lang="en-GB" sz="1800" dirty="0" err="1">
                <a:solidFill>
                  <a:schemeClr val="accent1"/>
                </a:solidFill>
                <a:latin typeface="Raleway"/>
              </a:rPr>
              <a:t>Dostop</a:t>
            </a:r>
            <a:r>
              <a:rPr lang="en-GB" sz="1800" dirty="0">
                <a:solidFill>
                  <a:schemeClr val="accent1"/>
                </a:solidFill>
                <a:latin typeface="Raleway"/>
              </a:rPr>
              <a:t>: </a:t>
            </a:r>
            <a:r>
              <a:rPr lang="en-GB" sz="1800" dirty="0">
                <a:solidFill>
                  <a:srgbClr val="DACDAC"/>
                </a:solidFill>
                <a:latin typeface="Raleway"/>
                <a:hlinkClick r:id="rId4"/>
              </a:rPr>
              <a:t>https://hbr.org/2011/04/how-to-build-confidence</a:t>
            </a:r>
            <a:endParaRPr lang="en-GB"/>
          </a:p>
          <a:p>
            <a:pPr>
              <a:lnSpc>
                <a:spcPts val="1725"/>
              </a:lnSpc>
            </a:pPr>
            <a:endParaRPr lang="en-GB" sz="1800" dirty="0">
              <a:solidFill>
                <a:srgbClr val="DACDAC"/>
              </a:solidFill>
              <a:latin typeface="Raleway"/>
            </a:endParaRPr>
          </a:p>
          <a:p>
            <a:pPr>
              <a:lnSpc>
                <a:spcPts val="1725"/>
              </a:lnSpc>
            </a:pPr>
            <a:r>
              <a:rPr lang="en-GB" sz="1800" dirty="0">
                <a:solidFill>
                  <a:schemeClr val="accent1"/>
                </a:solidFill>
                <a:latin typeface="Raleway"/>
              </a:rPr>
              <a:t>Indeed. (2024). 4 Leadership Styles (and When They’re Best). </a:t>
            </a:r>
            <a:r>
              <a:rPr lang="en-GB" sz="1800" dirty="0" err="1">
                <a:solidFill>
                  <a:schemeClr val="accent1"/>
                </a:solidFill>
                <a:latin typeface="Raleway"/>
              </a:rPr>
              <a:t>Dostop</a:t>
            </a:r>
            <a:r>
              <a:rPr lang="en-GB" sz="1800" dirty="0">
                <a:solidFill>
                  <a:schemeClr val="accent1"/>
                </a:solidFill>
                <a:latin typeface="Raleway"/>
              </a:rPr>
              <a:t>: </a:t>
            </a:r>
            <a:r>
              <a:rPr lang="en-GB" sz="1800" dirty="0">
                <a:solidFill>
                  <a:srgbClr val="DACDAC"/>
                </a:solidFill>
                <a:latin typeface="Raleway"/>
                <a:hlinkClick r:id="rId5"/>
              </a:rPr>
              <a:t>https://au.indeed.com</a:t>
            </a:r>
            <a:endParaRPr lang="en-GB"/>
          </a:p>
          <a:p>
            <a:pPr fontAlgn="base">
              <a:lnSpc>
                <a:spcPts val="1725"/>
              </a:lnSpc>
            </a:pPr>
            <a:endParaRPr lang="en-GB" sz="2000" dirty="0">
              <a:solidFill>
                <a:schemeClr val="accent1"/>
              </a:solidFill>
              <a:latin typeface="Segoe UI" panose="020B0502040204020203" pitchFamily="34" charset="0"/>
            </a:endParaRPr>
          </a:p>
          <a:p>
            <a:pPr algn="l" rtl="0" fontAlgn="base">
              <a:lnSpc>
                <a:spcPts val="1725"/>
              </a:lnSpc>
            </a:pPr>
            <a:r>
              <a:rPr lang="en-GB" sz="1800" b="0" i="0" u="none" strike="noStrike" dirty="0">
                <a:solidFill>
                  <a:schemeClr val="accent1"/>
                </a:solidFill>
                <a:effectLst/>
                <a:latin typeface="Raleway" pitchFamily="2" charset="-18"/>
              </a:rPr>
              <a:t>Kruse, K. (2015). What is leadership? </a:t>
            </a:r>
            <a:r>
              <a:rPr lang="en-GB" sz="1800" b="0" i="1" u="none" strike="noStrike" dirty="0">
                <a:solidFill>
                  <a:schemeClr val="accent1"/>
                </a:solidFill>
                <a:effectLst/>
                <a:latin typeface="Raleway" pitchFamily="2" charset="-18"/>
              </a:rPr>
              <a:t>Forbes</a:t>
            </a:r>
            <a:r>
              <a:rPr lang="en-GB" sz="1800" b="0" i="0" u="none" strike="noStrike" dirty="0">
                <a:solidFill>
                  <a:schemeClr val="accent1"/>
                </a:solidFill>
                <a:effectLst/>
                <a:latin typeface="Raleway" pitchFamily="2" charset="-18"/>
              </a:rPr>
              <a:t>. </a:t>
            </a:r>
            <a:r>
              <a:rPr lang="en-GB" sz="1800" b="0" i="0" u="none" strike="noStrike" dirty="0" err="1">
                <a:solidFill>
                  <a:schemeClr val="accent1"/>
                </a:solidFill>
                <a:effectLst/>
                <a:latin typeface="Raleway" pitchFamily="2" charset="-18"/>
              </a:rPr>
              <a:t>Dostop</a:t>
            </a:r>
            <a:r>
              <a:rPr lang="en-GB" sz="1800" b="0" i="0" u="none" strike="noStrike" dirty="0">
                <a:solidFill>
                  <a:schemeClr val="accent1"/>
                </a:solidFill>
                <a:effectLst/>
                <a:latin typeface="Raleway" pitchFamily="2" charset="-18"/>
              </a:rPr>
              <a:t>: </a:t>
            </a:r>
            <a:r>
              <a:rPr lang="en-GB" sz="1800" u="sng" dirty="0">
                <a:solidFill>
                  <a:schemeClr val="accent1"/>
                </a:solidFill>
                <a:latin typeface="Raleway" pitchFamily="2" charset="-18"/>
                <a:hlinkClick r:id="rId6"/>
              </a:rPr>
              <a:t>https://www.forbes.com</a:t>
            </a:r>
            <a:endParaRPr lang="en-GB" sz="1800" u="sng" dirty="0">
              <a:solidFill>
                <a:schemeClr val="accent1"/>
              </a:solidFill>
              <a:latin typeface="Raleway" pitchFamily="2" charset="-18"/>
            </a:endParaRPr>
          </a:p>
          <a:p>
            <a:pPr algn="l" rtl="0" fontAlgn="base">
              <a:lnSpc>
                <a:spcPts val="1725"/>
              </a:lnSpc>
            </a:pPr>
            <a:endParaRPr lang="en-GB" sz="2000" b="0" i="0" dirty="0">
              <a:solidFill>
                <a:schemeClr val="accent1"/>
              </a:solidFill>
              <a:effectLst/>
              <a:latin typeface="Segoe UI" panose="020B0502040204020203" pitchFamily="34" charset="0"/>
            </a:endParaRPr>
          </a:p>
          <a:p>
            <a:pPr algn="l" rtl="0" fontAlgn="base">
              <a:lnSpc>
                <a:spcPts val="1725"/>
              </a:lnSpc>
            </a:pPr>
            <a:r>
              <a:rPr lang="en-GB" sz="1800" b="0" i="0" u="none" strike="noStrike" dirty="0">
                <a:solidFill>
                  <a:schemeClr val="accent1"/>
                </a:solidFill>
                <a:effectLst/>
                <a:latin typeface="Raleway" pitchFamily="2" charset="-18"/>
              </a:rPr>
              <a:t>Perry, E. (2023). Build real self-confidence: These tips get beneath the surface. </a:t>
            </a:r>
            <a:r>
              <a:rPr lang="en-GB" sz="1800" b="0" i="0" u="none" strike="noStrike" dirty="0" err="1">
                <a:solidFill>
                  <a:schemeClr val="accent1"/>
                </a:solidFill>
                <a:effectLst/>
                <a:latin typeface="Raleway" pitchFamily="2" charset="-18"/>
              </a:rPr>
              <a:t>Dostop</a:t>
            </a:r>
            <a:r>
              <a:rPr lang="en-GB" sz="1800" b="0" i="0" u="none" strike="noStrike" dirty="0">
                <a:solidFill>
                  <a:schemeClr val="accent1"/>
                </a:solidFill>
                <a:effectLst/>
                <a:latin typeface="Raleway" pitchFamily="2" charset="-18"/>
              </a:rPr>
              <a:t>: </a:t>
            </a:r>
            <a:r>
              <a:rPr lang="en-GB" sz="1800" u="sng" dirty="0">
                <a:solidFill>
                  <a:schemeClr val="accent1"/>
                </a:solidFill>
                <a:latin typeface="Raleway" pitchFamily="2" charset="-18"/>
                <a:hlinkClick r:id="rId7"/>
              </a:rPr>
              <a:t>https://www.betterup.com/blog/how-to-build-confidence</a:t>
            </a:r>
            <a:endParaRPr lang="en-GB" sz="1800" u="sng" dirty="0">
              <a:solidFill>
                <a:schemeClr val="accent1"/>
              </a:solidFill>
              <a:latin typeface="Raleway" pitchFamily="2" charset="-18"/>
            </a:endParaRPr>
          </a:p>
          <a:p>
            <a:pPr algn="l" rtl="0" fontAlgn="base">
              <a:lnSpc>
                <a:spcPts val="1725"/>
              </a:lnSpc>
            </a:pPr>
            <a:endParaRPr lang="en-GB" sz="2000" b="0" i="0" dirty="0">
              <a:solidFill>
                <a:schemeClr val="accent1"/>
              </a:solidFill>
              <a:effectLst/>
              <a:latin typeface="Segoe UI" panose="020B0502040204020203" pitchFamily="34" charset="0"/>
            </a:endParaRPr>
          </a:p>
          <a:p>
            <a:pPr algn="l" rtl="0" fontAlgn="base">
              <a:lnSpc>
                <a:spcPts val="1725"/>
              </a:lnSpc>
            </a:pPr>
            <a:endParaRPr lang="en-GB" sz="1800" u="sng" dirty="0">
              <a:solidFill>
                <a:schemeClr val="accent1"/>
              </a:solidFill>
              <a:latin typeface="Raleway" pitchFamily="2" charset="-18"/>
            </a:endParaRPr>
          </a:p>
          <a:p>
            <a:pPr algn="l" rtl="0" fontAlgn="base">
              <a:lnSpc>
                <a:spcPts val="1725"/>
              </a:lnSpc>
            </a:pPr>
            <a:endParaRPr lang="sl-SI" sz="1800" b="0" i="0" dirty="0">
              <a:solidFill>
                <a:schemeClr val="accent1"/>
              </a:solidFill>
              <a:effectLst/>
              <a:latin typeface="Calibri" panose="020F0502020204030204" pitchFamily="34" charset="0"/>
            </a:endParaRPr>
          </a:p>
          <a:p>
            <a:pPr fontAlgn="base">
              <a:lnSpc>
                <a:spcPts val="1725"/>
              </a:lnSpc>
            </a:pPr>
            <a:r>
              <a:rPr lang="en-GB" sz="1800" b="1" i="0" u="none" strike="noStrike" dirty="0">
                <a:solidFill>
                  <a:schemeClr val="accent1"/>
                </a:solidFill>
                <a:effectLst/>
                <a:latin typeface="Raleway"/>
              </a:rPr>
              <a:t>2. del</a:t>
            </a:r>
            <a:endParaRPr lang="sl-SI" sz="1800" dirty="0">
              <a:solidFill>
                <a:schemeClr val="accent1"/>
              </a:solidFill>
              <a:latin typeface="Raleway"/>
            </a:endParaRPr>
          </a:p>
          <a:p>
            <a:pPr>
              <a:lnSpc>
                <a:spcPts val="1725"/>
              </a:lnSpc>
            </a:pPr>
            <a:endParaRPr lang="en-GB" sz="1800" b="1" dirty="0">
              <a:solidFill>
                <a:schemeClr val="accent1"/>
              </a:solidFill>
              <a:latin typeface="Raleway"/>
            </a:endParaRPr>
          </a:p>
          <a:p>
            <a:pPr>
              <a:lnSpc>
                <a:spcPts val="1725"/>
              </a:lnSpc>
            </a:pPr>
            <a:r>
              <a:rPr lang="en-GB" sz="1600" dirty="0">
                <a:solidFill>
                  <a:schemeClr val="accent1"/>
                </a:solidFill>
                <a:latin typeface="Raleway"/>
              </a:rPr>
              <a:t>Avery, J., &amp; Greenwald, R. (2023). A new approach to building your personal brand. </a:t>
            </a:r>
            <a:r>
              <a:rPr lang="en-GB" sz="1600" dirty="0" err="1">
                <a:solidFill>
                  <a:schemeClr val="accent1"/>
                </a:solidFill>
                <a:latin typeface="Raleway"/>
              </a:rPr>
              <a:t>Dostop</a:t>
            </a:r>
            <a:r>
              <a:rPr lang="en-GB" sz="1600" dirty="0">
                <a:solidFill>
                  <a:schemeClr val="accent1"/>
                </a:solidFill>
                <a:latin typeface="Raleway"/>
              </a:rPr>
              <a:t>: </a:t>
            </a:r>
            <a:r>
              <a:rPr lang="en-GB" sz="1600" dirty="0">
                <a:solidFill>
                  <a:schemeClr val="accent1"/>
                </a:solidFill>
                <a:latin typeface="Raleway"/>
                <a:hlinkClick r:id="rId8">
                  <a:extLst>
                    <a:ext uri="{A12FA001-AC4F-418D-AE19-62706E023703}">
                      <ahyp:hlinkClr xmlns:ahyp="http://schemas.microsoft.com/office/drawing/2018/hyperlinkcolor" val="tx"/>
                    </a:ext>
                  </a:extLst>
                </a:hlinkClick>
              </a:rPr>
              <a:t>https://hbr.org/2023/05/a-new-approach-to-building-your-personal-brand</a:t>
            </a:r>
            <a:r>
              <a:rPr lang="en-GB" sz="1600" dirty="0">
                <a:solidFill>
                  <a:schemeClr val="accent1"/>
                </a:solidFill>
                <a:latin typeface="Raleway"/>
              </a:rPr>
              <a:t>.</a:t>
            </a:r>
            <a:r>
              <a:rPr lang="en-GB" sz="1800" b="1" i="0" u="none" strike="noStrike" dirty="0">
                <a:solidFill>
                  <a:schemeClr val="accent1"/>
                </a:solidFill>
                <a:effectLst/>
                <a:latin typeface="Raleway"/>
              </a:rPr>
              <a:t> </a:t>
            </a:r>
            <a:r>
              <a:rPr lang="en-GB" sz="1800" b="0" i="0" dirty="0">
                <a:solidFill>
                  <a:schemeClr val="accent1"/>
                </a:solidFill>
                <a:effectLst/>
                <a:latin typeface="Raleway"/>
              </a:rPr>
              <a:t>​</a:t>
            </a:r>
            <a:endParaRPr lang="sl-SI" sz="1800" b="0" i="0" dirty="0">
              <a:solidFill>
                <a:schemeClr val="accent1"/>
              </a:solidFill>
              <a:effectLst/>
              <a:latin typeface="Raleway"/>
            </a:endParaRPr>
          </a:p>
          <a:p>
            <a:pPr algn="l" rtl="0" fontAlgn="base">
              <a:lnSpc>
                <a:spcPts val="1725"/>
              </a:lnSpc>
            </a:pPr>
            <a:endParaRPr lang="en-GB" sz="2000" b="0" i="0" dirty="0">
              <a:solidFill>
                <a:schemeClr val="accent1"/>
              </a:solidFill>
              <a:effectLst/>
              <a:latin typeface="Segoe UI" panose="020B0502040204020203" pitchFamily="34" charset="0"/>
            </a:endParaRPr>
          </a:p>
          <a:p>
            <a:pPr algn="l" rtl="0" fontAlgn="base">
              <a:lnSpc>
                <a:spcPts val="1725"/>
              </a:lnSpc>
            </a:pPr>
            <a:endParaRPr lang="en-GB" sz="2000" b="0" i="0" dirty="0">
              <a:solidFill>
                <a:schemeClr val="accent1"/>
              </a:solidFill>
              <a:effectLst/>
              <a:latin typeface="Segoe UI" panose="020B0502040204020203" pitchFamily="34" charset="0"/>
            </a:endParaRPr>
          </a:p>
          <a:p>
            <a:pPr marL="114300">
              <a:spcBef>
                <a:spcPts val="600"/>
              </a:spcBef>
              <a:spcAft>
                <a:spcPts val="600"/>
              </a:spcAft>
              <a:buSzPts val="1800"/>
            </a:pPr>
            <a:endParaRPr lang="en-GB" sz="1600" dirty="0">
              <a:solidFill>
                <a:schemeClr val="accent1"/>
              </a:solidFill>
              <a:latin typeface="Raleway"/>
              <a:cs typeface="Times New Roman"/>
            </a:endParaRPr>
          </a:p>
        </p:txBody>
      </p:sp>
    </p:spTree>
    <p:extLst>
      <p:ext uri="{BB962C8B-B14F-4D97-AF65-F5344CB8AC3E}">
        <p14:creationId xmlns:p14="http://schemas.microsoft.com/office/powerpoint/2010/main" val="15693316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a:t>Viri, </a:t>
            </a:r>
            <a:r>
              <a:rPr lang="en-GB" sz="3400" b="1" dirty="0" err="1"/>
              <a:t>uporabljeni</a:t>
            </a:r>
            <a:r>
              <a:rPr lang="en-GB" sz="3400" b="1" dirty="0"/>
              <a:t> za </a:t>
            </a:r>
            <a:r>
              <a:rPr lang="en-GB" sz="3400" b="1" dirty="0" err="1"/>
              <a:t>ustvarjanje</a:t>
            </a:r>
            <a:r>
              <a:rPr lang="en-GB" sz="3400" b="1" dirty="0"/>
              <a:t> </a:t>
            </a:r>
            <a:r>
              <a:rPr lang="en-GB" sz="3400" b="1" dirty="0" err="1"/>
              <a:t>enote</a:t>
            </a:r>
            <a:endParaRPr lang="en-GB" sz="3400" dirty="0">
              <a:highlight>
                <a:srgbClr val="FFFF00"/>
              </a:highlight>
            </a:endParaRPr>
          </a:p>
        </p:txBody>
      </p:sp>
      <p:sp>
        <p:nvSpPr>
          <p:cNvPr id="344" name="Google Shape;344;g2ecf44786e8_0_359"/>
          <p:cNvSpPr txBox="1"/>
          <p:nvPr/>
        </p:nvSpPr>
        <p:spPr>
          <a:xfrm>
            <a:off x="602704" y="1381994"/>
            <a:ext cx="11152256" cy="5286032"/>
          </a:xfrm>
          <a:prstGeom prst="rect">
            <a:avLst/>
          </a:prstGeom>
          <a:noFill/>
          <a:ln>
            <a:noFill/>
          </a:ln>
        </p:spPr>
        <p:txBody>
          <a:bodyPr spcFirstLastPara="1" wrap="square" lIns="91425" tIns="91425" rIns="91425" bIns="91425" anchor="t" anchorCtr="0">
            <a:spAutoFit/>
          </a:bodyPr>
          <a:lstStyle/>
          <a:p>
            <a:pPr>
              <a:lnSpc>
                <a:spcPts val="1725"/>
              </a:lnSpc>
            </a:pPr>
            <a:endParaRPr lang="en-GB" sz="2000" dirty="0">
              <a:solidFill>
                <a:srgbClr val="DACDAC"/>
              </a:solidFill>
              <a:latin typeface="Segoe UI"/>
              <a:cs typeface="Segoe UI"/>
            </a:endParaRPr>
          </a:p>
          <a:p>
            <a:pPr>
              <a:lnSpc>
                <a:spcPts val="1725"/>
              </a:lnSpc>
            </a:pPr>
            <a:r>
              <a:rPr lang="en-GB" sz="1600" dirty="0">
                <a:solidFill>
                  <a:schemeClr val="accent1"/>
                </a:solidFill>
                <a:latin typeface="Raleway"/>
                <a:cs typeface="Times New Roman"/>
              </a:rPr>
              <a:t>Chan, G. (2018). 10 Golden rules of personal branding. </a:t>
            </a:r>
            <a:r>
              <a:rPr lang="en-GB" sz="1600" err="1">
                <a:solidFill>
                  <a:schemeClr val="accent1"/>
                </a:solidFill>
                <a:latin typeface="Raleway"/>
                <a:cs typeface="Times New Roman"/>
              </a:rPr>
              <a:t>Dostop</a:t>
            </a:r>
            <a:r>
              <a:rPr lang="en-GB" sz="1600" dirty="0">
                <a:solidFill>
                  <a:schemeClr val="accent1"/>
                </a:solidFill>
                <a:latin typeface="Raleway"/>
                <a:cs typeface="Times New Roman"/>
              </a:rPr>
              <a:t>: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  https://www.forbes.com/sites/goldiechan/2018/11/08/10-golden-rules-personal-branding/</a:t>
            </a:r>
            <a:endParaRPr lang="en-GB" sz="1600" dirty="0">
              <a:solidFill>
                <a:schemeClr val="accent1"/>
              </a:solidFill>
              <a:latin typeface="Raleway"/>
              <a:cs typeface="Times New Roman"/>
            </a:endParaRPr>
          </a:p>
          <a:p>
            <a:pPr>
              <a:lnSpc>
                <a:spcPts val="1725"/>
              </a:lnSpc>
            </a:pPr>
            <a:endParaRPr lang="en-GB" sz="1600" dirty="0">
              <a:solidFill>
                <a:schemeClr val="accent1"/>
              </a:solidFill>
              <a:latin typeface="Raleway"/>
              <a:cs typeface="Times New Roman"/>
            </a:endParaRPr>
          </a:p>
          <a:p>
            <a:pPr>
              <a:lnSpc>
                <a:spcPts val="1725"/>
              </a:lnSpc>
            </a:pPr>
            <a:r>
              <a:rPr lang="en-GB" sz="1600" dirty="0">
                <a:solidFill>
                  <a:schemeClr val="accent1"/>
                </a:solidFill>
                <a:latin typeface="Raleway"/>
                <a:cs typeface="Times New Roman"/>
              </a:rPr>
              <a:t>DMI. (2024). 10 steps to building your personal brand on social media. </a:t>
            </a:r>
            <a:r>
              <a:rPr lang="en-GB" sz="1600" i="1" dirty="0">
                <a:solidFill>
                  <a:schemeClr val="accent1"/>
                </a:solidFill>
                <a:latin typeface="Raleway"/>
                <a:cs typeface="Times New Roman"/>
              </a:rPr>
              <a:t>Digital Marketing Institute</a:t>
            </a:r>
            <a:r>
              <a:rPr lang="en-GB" sz="1600" dirty="0">
                <a:solidFill>
                  <a:schemeClr val="accent1"/>
                </a:solidFill>
                <a:latin typeface="Raleway"/>
                <a:cs typeface="Times New Roman"/>
              </a:rPr>
              <a:t>. </a:t>
            </a:r>
            <a:r>
              <a:rPr lang="en-GB" sz="1600" dirty="0" err="1">
                <a:solidFill>
                  <a:schemeClr val="accent1"/>
                </a:solidFill>
                <a:latin typeface="Raleway"/>
                <a:cs typeface="Times New Roman"/>
              </a:rPr>
              <a:t>Dostop</a:t>
            </a:r>
            <a:r>
              <a:rPr lang="en-GB" sz="1600" dirty="0">
                <a:solidFill>
                  <a:schemeClr val="accent1"/>
                </a:solidFill>
                <a:latin typeface="Raleway"/>
                <a:cs typeface="Times New Roman"/>
              </a:rPr>
              <a:t>: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https://digitalmarketinginstitute.com</a:t>
            </a:r>
            <a:endParaRPr lang="en-GB" sz="1600" dirty="0">
              <a:solidFill>
                <a:schemeClr val="accent1"/>
              </a:solidFill>
              <a:latin typeface="Raleway"/>
              <a:cs typeface="Times New Roman"/>
            </a:endParaRPr>
          </a:p>
          <a:p>
            <a:pPr>
              <a:lnSpc>
                <a:spcPts val="1725"/>
              </a:lnSpc>
            </a:pPr>
            <a:endParaRPr lang="en-GB" sz="1600" dirty="0">
              <a:solidFill>
                <a:schemeClr val="accent1"/>
              </a:solidFill>
              <a:latin typeface="Raleway"/>
              <a:cs typeface="Times New Roman"/>
            </a:endParaRPr>
          </a:p>
          <a:p>
            <a:pPr>
              <a:lnSpc>
                <a:spcPts val="1725"/>
              </a:lnSpc>
            </a:pPr>
            <a:r>
              <a:rPr lang="en-GB" sz="1600" dirty="0">
                <a:solidFill>
                  <a:schemeClr val="accent1"/>
                </a:solidFill>
                <a:latin typeface="Raleway"/>
                <a:cs typeface="Times New Roman"/>
              </a:rPr>
              <a:t>Sprout Social. (2024, January 30). What is a personal brand? | Sprout Social. </a:t>
            </a:r>
            <a:r>
              <a:rPr lang="en-GB" sz="1600" dirty="0" err="1">
                <a:solidFill>
                  <a:schemeClr val="accent1"/>
                </a:solidFill>
                <a:latin typeface="Raleway"/>
                <a:cs typeface="Times New Roman"/>
              </a:rPr>
              <a:t>Dostop</a:t>
            </a:r>
            <a:r>
              <a:rPr lang="en-GB" sz="1600" dirty="0">
                <a:solidFill>
                  <a:schemeClr val="accent1"/>
                </a:solidFill>
                <a:latin typeface="Raleway"/>
                <a:cs typeface="Times New Roman"/>
              </a:rPr>
              <a:t>: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https://sproutsocial.com/glossary/personal-brand</a:t>
            </a:r>
            <a:r>
              <a:rPr lang="en-GB" sz="1600" dirty="0">
                <a:solidFill>
                  <a:schemeClr val="accent1"/>
                </a:solidFill>
                <a:latin typeface="Raleway"/>
                <a:cs typeface="Times New Roman"/>
              </a:rPr>
              <a:t>.</a:t>
            </a:r>
          </a:p>
          <a:p>
            <a:pPr marL="114300">
              <a:spcBef>
                <a:spcPts val="600"/>
              </a:spcBef>
              <a:spcAft>
                <a:spcPts val="600"/>
              </a:spcAft>
            </a:pPr>
            <a:endParaRPr lang="en-GB" sz="1600" dirty="0">
              <a:solidFill>
                <a:schemeClr val="accent1"/>
              </a:solidFill>
              <a:latin typeface="Raleway"/>
              <a:cs typeface="Times New Roman"/>
            </a:endParaRPr>
          </a:p>
          <a:p>
            <a:pPr marL="114300">
              <a:spcBef>
                <a:spcPts val="600"/>
              </a:spcBef>
              <a:spcAft>
                <a:spcPts val="600"/>
              </a:spcAft>
              <a:buSzPts val="1800"/>
            </a:pPr>
            <a:r>
              <a:rPr lang="sl-SI" sz="1600" b="1" dirty="0">
                <a:solidFill>
                  <a:schemeClr val="accent1"/>
                </a:solidFill>
                <a:latin typeface="Raleway"/>
                <a:ea typeface="Raleway"/>
                <a:cs typeface="Times New Roman"/>
              </a:rPr>
              <a:t>3</a:t>
            </a:r>
            <a:r>
              <a:rPr lang="en-US" sz="1600" b="1" dirty="0">
                <a:solidFill>
                  <a:schemeClr val="accent1"/>
                </a:solidFill>
                <a:latin typeface="Raleway"/>
                <a:ea typeface="Raleway"/>
                <a:cs typeface="Times New Roman"/>
              </a:rPr>
              <a:t>.</a:t>
            </a:r>
            <a:r>
              <a:rPr lang="sl-SI" sz="1600" b="1" dirty="0">
                <a:solidFill>
                  <a:schemeClr val="accent1"/>
                </a:solidFill>
                <a:latin typeface="Raleway"/>
                <a:ea typeface="Raleway"/>
                <a:cs typeface="Times New Roman"/>
              </a:rPr>
              <a:t> del</a:t>
            </a:r>
            <a:endParaRPr lang="en-GB" dirty="0">
              <a:solidFill>
                <a:schemeClr val="accent1"/>
              </a:solidFill>
            </a:endParaRPr>
          </a:p>
          <a:p>
            <a:pPr marL="114300">
              <a:spcBef>
                <a:spcPts val="600"/>
              </a:spcBef>
              <a:spcAft>
                <a:spcPts val="600"/>
              </a:spcAft>
              <a:buSzPts val="1800"/>
            </a:pPr>
            <a:r>
              <a:rPr lang="en-GB" sz="1600" dirty="0">
                <a:solidFill>
                  <a:schemeClr val="accent1"/>
                </a:solidFill>
                <a:latin typeface="Raleway"/>
                <a:cs typeface="Times New Roman"/>
              </a:rPr>
              <a:t>Brower, T., PhD. (2021). Empathy is the most important leadership skill according to research. </a:t>
            </a:r>
            <a:r>
              <a:rPr lang="en-GB" sz="1600" dirty="0" err="1">
                <a:solidFill>
                  <a:schemeClr val="accent1"/>
                </a:solidFill>
                <a:latin typeface="Raleway"/>
                <a:cs typeface="Times New Roman"/>
              </a:rPr>
              <a:t>Dostop</a:t>
            </a:r>
            <a:r>
              <a:rPr lang="en-GB" sz="1600" dirty="0">
                <a:solidFill>
                  <a:schemeClr val="accent1"/>
                </a:solidFill>
                <a:latin typeface="Raleway"/>
                <a:cs typeface="Times New Roman"/>
              </a:rPr>
              <a:t>: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https://www.forbes.com/sites/tracybrower/2021/09/19/empathy-is-the-most-important-leadership-skill-according-to-research</a:t>
            </a:r>
            <a:endParaRPr lang="en-GB">
              <a:solidFill>
                <a:schemeClr val="accent1"/>
              </a:solidFill>
            </a:endParaRPr>
          </a:p>
          <a:p>
            <a:pPr marL="114300">
              <a:spcBef>
                <a:spcPts val="600"/>
              </a:spcBef>
              <a:spcAft>
                <a:spcPts val="600"/>
              </a:spcAft>
              <a:buSzPts val="1800"/>
            </a:pPr>
            <a:r>
              <a:rPr lang="en-GB" sz="1600" dirty="0">
                <a:solidFill>
                  <a:schemeClr val="accent1"/>
                </a:solidFill>
                <a:latin typeface="Raleway"/>
                <a:ea typeface="Raleway"/>
                <a:cs typeface="Times New Roman"/>
              </a:rPr>
              <a:t>Gentry, B. (2024). The importance of empathy in the workplace. </a:t>
            </a:r>
            <a:r>
              <a:rPr lang="en-GB" sz="1600" dirty="0" err="1">
                <a:solidFill>
                  <a:schemeClr val="accent1"/>
                </a:solidFill>
                <a:latin typeface="Raleway"/>
                <a:ea typeface="Raleway"/>
                <a:cs typeface="Times New Roman"/>
              </a:rPr>
              <a:t>Dostop</a:t>
            </a:r>
            <a:r>
              <a:rPr lang="en-GB" sz="1600" dirty="0">
                <a:solidFill>
                  <a:schemeClr val="accent1"/>
                </a:solidFill>
                <a:latin typeface="Raleway"/>
                <a:ea typeface="Raleway"/>
                <a:cs typeface="Times New Roman"/>
              </a:rPr>
              <a:t>: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https://www.ccl.org/articles/leading-effectively-articles/empathy-in-the-workplace-a-tool-for-effective-leadership</a:t>
            </a:r>
            <a:endParaRPr lang="en-GB" sz="1600" dirty="0">
              <a:solidFill>
                <a:schemeClr val="accent1"/>
              </a:solidFill>
              <a:latin typeface="Raleway"/>
              <a:ea typeface="Raleway"/>
              <a:cs typeface="Times New Roman"/>
            </a:endParaRPr>
          </a:p>
          <a:p>
            <a:pPr marL="114300">
              <a:spcBef>
                <a:spcPts val="600"/>
              </a:spcBef>
              <a:spcAft>
                <a:spcPts val="600"/>
              </a:spcAft>
              <a:buSzPts val="1800"/>
            </a:pPr>
            <a:endParaRPr lang="en-GB" sz="1600" dirty="0">
              <a:solidFill>
                <a:schemeClr val="accent1"/>
              </a:solidFill>
              <a:latin typeface="Raleway"/>
              <a:ea typeface="Raleway"/>
              <a:cs typeface="Times New Roman"/>
            </a:endParaRPr>
          </a:p>
          <a:p>
            <a:pPr marL="114300">
              <a:spcBef>
                <a:spcPts val="600"/>
              </a:spcBef>
              <a:spcAft>
                <a:spcPts val="600"/>
              </a:spcAft>
              <a:buSzPts val="1800"/>
            </a:pPr>
            <a:endParaRPr lang="en-GB" sz="1600" dirty="0">
              <a:solidFill>
                <a:schemeClr val="accent1"/>
              </a:solidFill>
              <a:latin typeface="Raleway"/>
              <a:ea typeface="Raleway"/>
              <a:cs typeface="Times New Roman"/>
            </a:endParaRPr>
          </a:p>
        </p:txBody>
      </p:sp>
    </p:spTree>
    <p:extLst>
      <p:ext uri="{BB962C8B-B14F-4D97-AF65-F5344CB8AC3E}">
        <p14:creationId xmlns:p14="http://schemas.microsoft.com/office/powerpoint/2010/main" val="12597774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dirty="0" err="1"/>
              <a:t>Partnerji</a:t>
            </a:r>
            <a:r>
              <a:rPr lang="en-GB" b="1" dirty="0"/>
              <a:t> FEM-Up</a:t>
            </a:r>
          </a:p>
        </p:txBody>
      </p:sp>
      <p:sp>
        <p:nvSpPr>
          <p:cNvPr id="2" name="PoljeZBesedilom 1">
            <a:extLst>
              <a:ext uri="{FF2B5EF4-FFF2-40B4-BE49-F238E27FC236}">
                <a16:creationId xmlns:a16="http://schemas.microsoft.com/office/drawing/2014/main" id="{A4838C28-C0D4-9BD6-1B59-379BFC32BCA1}"/>
              </a:ext>
            </a:extLst>
          </p:cNvPr>
          <p:cNvSpPr txBox="1"/>
          <p:nvPr/>
        </p:nvSpPr>
        <p:spPr>
          <a:xfrm>
            <a:off x="6286749" y="2989250"/>
            <a:ext cx="535714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nn-NO" sz="3200" b="1" dirty="0">
                <a:solidFill>
                  <a:srgbClr val="F3B75B"/>
                </a:solidFill>
              </a:rPr>
              <a:t>Hvala, </a:t>
            </a:r>
            <a:br>
              <a:rPr lang="nn-NO" sz="3200" b="1" dirty="0">
                <a:solidFill>
                  <a:srgbClr val="F3B75B"/>
                </a:solidFill>
              </a:rPr>
            </a:br>
            <a:r>
              <a:rPr lang="nn-NO" sz="3200" b="1" dirty="0">
                <a:solidFill>
                  <a:srgbClr val="F3B75B"/>
                </a:solidFill>
              </a:rPr>
              <a:t>ker ste zaključili to enoto</a:t>
            </a:r>
            <a:r>
              <a:rPr lang="en-GB" sz="3200" b="1" dirty="0">
                <a:solidFill>
                  <a:srgbClr val="F3B75B"/>
                </a:solidFill>
              </a:rPr>
              <a:t>!</a:t>
            </a:r>
            <a:r>
              <a:rPr lang="sl-SI" sz="3200" dirty="0"/>
              <a:t>​</a:t>
            </a:r>
            <a:endParaRPr lang="sl-SI"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g2ecf44786e8_0_173"/>
          <p:cNvSpPr txBox="1"/>
          <p:nvPr/>
        </p:nvSpPr>
        <p:spPr>
          <a:xfrm>
            <a:off x="5776094" y="1614345"/>
            <a:ext cx="5678100" cy="403184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2000" b="1" dirty="0">
                <a:highlight>
                  <a:schemeClr val="lt1"/>
                </a:highlight>
                <a:latin typeface="Raleway"/>
                <a:ea typeface="Raleway"/>
                <a:cs typeface="Raleway"/>
                <a:sym typeface="Raleway"/>
              </a:rPr>
              <a:t>Voditeljstvo</a:t>
            </a:r>
            <a:r>
              <a:rPr lang="sl-SI" sz="2000" b="1" dirty="0">
                <a:latin typeface="Raleway"/>
                <a:ea typeface="Raleway"/>
                <a:cs typeface="Raleway"/>
                <a:sym typeface="Raleway"/>
              </a:rPr>
              <a:t> je sposobnost vodenja in navdihovanja drugih k skupnemu cilju. </a:t>
            </a:r>
            <a:r>
              <a:rPr lang="sl-SI" sz="2000" dirty="0">
                <a:latin typeface="Raleway"/>
                <a:ea typeface="Raleway"/>
                <a:cs typeface="Raleway"/>
                <a:sym typeface="Raleway"/>
              </a:rPr>
              <a:t>Vodja postavi vizijo, motivira svojo ekipo in sprejema odločitve, ki koristijo celotni skupini. </a:t>
            </a:r>
            <a:endParaRPr lang="sl-SI" sz="2000" dirty="0">
              <a:latin typeface="Raleway"/>
              <a:ea typeface="Raleway"/>
              <a:cs typeface="Raleway"/>
            </a:endParaRPr>
          </a:p>
          <a:p>
            <a:pPr lvl="0">
              <a:spcBef>
                <a:spcPts val="600"/>
              </a:spcBef>
              <a:spcAft>
                <a:spcPts val="600"/>
              </a:spcAft>
            </a:pPr>
            <a:r>
              <a:rPr lang="sl-SI" sz="2000" dirty="0">
                <a:latin typeface="Raleway"/>
                <a:ea typeface="Raleway"/>
                <a:cs typeface="Raleway"/>
                <a:sym typeface="Raleway"/>
              </a:rPr>
              <a:t>Učinkoviti </a:t>
            </a:r>
            <a:r>
              <a:rPr lang="en-US" sz="2000" b="1" dirty="0" err="1">
                <a:latin typeface="Raleway"/>
                <a:ea typeface="Raleway"/>
                <a:cs typeface="Raleway"/>
                <a:sym typeface="Raleway"/>
              </a:rPr>
              <a:t>vodje</a:t>
            </a:r>
            <a:r>
              <a:rPr lang="sl-SI" sz="2000" dirty="0">
                <a:latin typeface="Raleway"/>
                <a:ea typeface="Raleway"/>
                <a:cs typeface="Raleway"/>
                <a:sym typeface="Raleway"/>
              </a:rPr>
              <a:t> poslušajo druge, odkrito komunicirajo in opolnomočijo tiste okoli sebe. Vodijo z zgledom, izkazujejo integriteto in empatijo.</a:t>
            </a:r>
            <a:endParaRPr lang="sl-SI" sz="2000" dirty="0">
              <a:latin typeface="Raleway"/>
              <a:ea typeface="Raleway"/>
              <a:cs typeface="Raleway"/>
            </a:endParaRPr>
          </a:p>
          <a:p>
            <a:pPr lvl="0">
              <a:spcBef>
                <a:spcPts val="600"/>
              </a:spcBef>
              <a:spcAft>
                <a:spcPts val="600"/>
              </a:spcAft>
            </a:pPr>
            <a:r>
              <a:rPr lang="sl-SI" sz="2000" b="1" dirty="0">
                <a:latin typeface="Raleway"/>
                <a:ea typeface="Raleway"/>
                <a:cs typeface="Raleway"/>
                <a:sym typeface="Raleway"/>
              </a:rPr>
              <a:t>Pri voditeljstvu</a:t>
            </a:r>
            <a:r>
              <a:rPr lang="sl-SI" sz="2000" dirty="0">
                <a:latin typeface="Raleway"/>
                <a:ea typeface="Raleway"/>
                <a:cs typeface="Raleway"/>
                <a:sym typeface="Raleway"/>
              </a:rPr>
              <a:t> ne gre le za avtoriteto; gre za spodbujanje sodelovanja in pridobivanje najboljšega iz ljudi. </a:t>
            </a:r>
            <a:endParaRPr lang="sl-SI" sz="2000" dirty="0">
              <a:latin typeface="Raleway"/>
              <a:ea typeface="Raleway"/>
              <a:cs typeface="Raleway"/>
            </a:endParaRPr>
          </a:p>
        </p:txBody>
      </p:sp>
      <p:pic>
        <p:nvPicPr>
          <p:cNvPr id="98" name="Google Shape;98;g2ecf44786e8_0_173"/>
          <p:cNvPicPr preferRelativeResize="0"/>
          <p:nvPr/>
        </p:nvPicPr>
        <p:blipFill>
          <a:blip r:embed="rId3">
            <a:alphaModFix/>
          </a:blip>
          <a:stretch>
            <a:fillRect/>
          </a:stretch>
        </p:blipFill>
        <p:spPr>
          <a:xfrm>
            <a:off x="-579335" y="744673"/>
            <a:ext cx="7291848" cy="6113327"/>
          </a:xfrm>
          <a:prstGeom prst="rect">
            <a:avLst/>
          </a:prstGeom>
          <a:noFill/>
          <a:ln>
            <a:noFill/>
          </a:ln>
        </p:spPr>
      </p:pic>
      <p:sp>
        <p:nvSpPr>
          <p:cNvPr id="3" name="TextBox 2">
            <a:extLst>
              <a:ext uri="{FF2B5EF4-FFF2-40B4-BE49-F238E27FC236}">
                <a16:creationId xmlns:a16="http://schemas.microsoft.com/office/drawing/2014/main" id="{6C9D440F-0BE6-A5CD-AAAF-FCBC277C5425}"/>
              </a:ext>
            </a:extLst>
          </p:cNvPr>
          <p:cNvSpPr txBox="1"/>
          <p:nvPr/>
        </p:nvSpPr>
        <p:spPr>
          <a:xfrm>
            <a:off x="209673" y="5523078"/>
            <a:ext cx="118075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Canva</a:t>
            </a:r>
            <a:endParaRPr lang="en-US" sz="1000" dirty="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ecf44786e8_0_181"/>
          <p:cNvSpPr txBox="1">
            <a:spLocks noGrp="1"/>
          </p:cNvSpPr>
          <p:nvPr>
            <p:ph type="title"/>
          </p:nvPr>
        </p:nvSpPr>
        <p:spPr>
          <a:xfrm>
            <a:off x="419100" y="1419260"/>
            <a:ext cx="11353800" cy="4019105"/>
          </a:xfrm>
          <a:prstGeom prst="rect">
            <a:avLst/>
          </a:prstGeom>
          <a:noFill/>
          <a:ln>
            <a:noFill/>
          </a:ln>
        </p:spPr>
        <p:txBody>
          <a:bodyPr spcFirstLastPara="1" wrap="square" lIns="91425" tIns="45700" rIns="91425" bIns="45700" anchor="ctr" anchorCtr="0">
            <a:noAutofit/>
          </a:bodyPr>
          <a:lstStyle/>
          <a:p>
            <a:pPr algn="ctr">
              <a:lnSpc>
                <a:spcPct val="100000"/>
              </a:lnSpc>
              <a:spcBef>
                <a:spcPts val="600"/>
              </a:spcBef>
              <a:spcAft>
                <a:spcPts val="600"/>
              </a:spcAft>
              <a:buSzPts val="3600"/>
            </a:pPr>
            <a:r>
              <a:rPr lang="en-GB" sz="3400" i="1" dirty="0">
                <a:solidFill>
                  <a:srgbClr val="0D9094"/>
                </a:solidFill>
              </a:rPr>
              <a:t>“</a:t>
            </a:r>
            <a:r>
              <a:rPr lang="sl-SI" sz="3400" i="1" dirty="0">
                <a:solidFill>
                  <a:srgbClr val="0D9094"/>
                </a:solidFill>
              </a:rPr>
              <a:t>Voditeljstvo je težko opredeliti, dobro voditeljstvo pa še težje. Če pa lahko prepričate ljudi, da vam sledijo do konca sveta, ste odličen vodja.”</a:t>
            </a:r>
            <a:br>
              <a:rPr lang="sl-SI" sz="3400" i="1" dirty="0">
                <a:solidFill>
                  <a:srgbClr val="0D9094"/>
                </a:solidFill>
              </a:rPr>
            </a:br>
            <a:endParaRPr lang="sl-SI" sz="2000" dirty="0">
              <a:solidFill>
                <a:srgbClr val="0D9094"/>
              </a:solidFill>
            </a:endParaRPr>
          </a:p>
          <a:p>
            <a:pPr marL="69850" algn="ctr">
              <a:lnSpc>
                <a:spcPct val="100000"/>
              </a:lnSpc>
              <a:spcBef>
                <a:spcPts val="600"/>
              </a:spcBef>
              <a:spcAft>
                <a:spcPts val="600"/>
              </a:spcAft>
              <a:buClr>
                <a:srgbClr val="000000"/>
              </a:buClr>
              <a:buSzPts val="2500"/>
            </a:pPr>
            <a:r>
              <a:rPr lang="sl-SI" sz="2000" dirty="0">
                <a:solidFill>
                  <a:schemeClr val="accent1"/>
                </a:solidFill>
              </a:rPr>
              <a:t>-</a:t>
            </a:r>
            <a:r>
              <a:rPr lang="sl-SI" sz="2000" b="1" dirty="0">
                <a:solidFill>
                  <a:schemeClr val="accent1"/>
                </a:solidFill>
              </a:rPr>
              <a:t> </a:t>
            </a:r>
            <a:r>
              <a:rPr lang="sl-SI" sz="2000" b="1" dirty="0" err="1">
                <a:solidFill>
                  <a:schemeClr val="accent1"/>
                </a:solidFill>
              </a:rPr>
              <a:t>Indra</a:t>
            </a:r>
            <a:r>
              <a:rPr lang="sl-SI" sz="2000" b="1" dirty="0">
                <a:solidFill>
                  <a:schemeClr val="accent1"/>
                </a:solidFill>
              </a:rPr>
              <a:t> </a:t>
            </a:r>
            <a:r>
              <a:rPr lang="sl-SI" sz="2000" b="1" dirty="0" err="1">
                <a:solidFill>
                  <a:schemeClr val="accent1"/>
                </a:solidFill>
              </a:rPr>
              <a:t>Nooyi</a:t>
            </a:r>
            <a:r>
              <a:rPr lang="sl-SI" sz="2000" b="1" dirty="0">
                <a:solidFill>
                  <a:schemeClr val="accent1"/>
                </a:solidFill>
              </a:rPr>
              <a:t> </a:t>
            </a:r>
            <a:br>
              <a:rPr lang="sl-SI" sz="2000" dirty="0">
                <a:cs typeface="Arial"/>
              </a:rPr>
            </a:br>
            <a:r>
              <a:rPr lang="sl-SI" sz="2000" dirty="0">
                <a:solidFill>
                  <a:schemeClr val="accent1"/>
                </a:solidFill>
                <a:latin typeface="Raleway"/>
                <a:cs typeface="Arial"/>
              </a:rPr>
              <a:t>Nekdanja izvršna direktorica </a:t>
            </a:r>
            <a:r>
              <a:rPr lang="sl-SI" sz="2000" dirty="0" err="1">
                <a:solidFill>
                  <a:schemeClr val="accent1"/>
                </a:solidFill>
                <a:latin typeface="Raleway"/>
                <a:cs typeface="Arial"/>
              </a:rPr>
              <a:t>PepsiCo</a:t>
            </a:r>
            <a:r>
              <a:rPr lang="sl-SI" sz="2000" dirty="0">
                <a:solidFill>
                  <a:schemeClr val="accent1"/>
                </a:solidFill>
                <a:latin typeface="Raleway"/>
                <a:cs typeface="Arial"/>
              </a:rPr>
              <a:t>, znana tudi kot prva temnopolta ženska in prva priseljenka, ki je prevzela krmilo podjetja Fortune 50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2ecf44786e8_0_152"/>
          <p:cNvSpPr txBox="1">
            <a:spLocks noGrp="1"/>
          </p:cNvSpPr>
          <p:nvPr>
            <p:ph type="title"/>
          </p:nvPr>
        </p:nvSpPr>
        <p:spPr>
          <a:xfrm>
            <a:off x="459079" y="401734"/>
            <a:ext cx="10695600" cy="1497900"/>
          </a:xfrm>
          <a:prstGeom prst="rect">
            <a:avLst/>
          </a:prstGeom>
          <a:noFill/>
          <a:ln>
            <a:noFill/>
          </a:ln>
        </p:spPr>
        <p:txBody>
          <a:bodyPr spcFirstLastPara="1" wrap="square" lIns="91425" tIns="45700" rIns="91425" bIns="45700" anchor="ctr" anchorCtr="0">
            <a:normAutofit/>
          </a:bodyPr>
          <a:lstStyle/>
          <a:p>
            <a:pPr>
              <a:buSzPts val="4000"/>
            </a:pPr>
            <a:r>
              <a:rPr lang="pl-PL" sz="3400" b="1" dirty="0"/>
              <a:t>Zakaj je vod</a:t>
            </a:r>
            <a:r>
              <a:rPr lang="en-US" sz="3400" b="1" dirty="0" err="1"/>
              <a:t>iteljstvo</a:t>
            </a:r>
            <a:r>
              <a:rPr lang="pl-PL" sz="3400" b="1" dirty="0"/>
              <a:t> pomembno za podjetnice</a:t>
            </a:r>
            <a:r>
              <a:rPr lang="en-GB" sz="3400" b="1" dirty="0"/>
              <a:t>?</a:t>
            </a:r>
            <a:endParaRPr lang="en-GB" sz="3400" b="1" dirty="0">
              <a:highlight>
                <a:srgbClr val="FFFF00"/>
              </a:highlight>
            </a:endParaRPr>
          </a:p>
        </p:txBody>
      </p:sp>
      <p:pic>
        <p:nvPicPr>
          <p:cNvPr id="110" name="Google Shape;110;g2ecf44786e8_0_152"/>
          <p:cNvPicPr preferRelativeResize="0"/>
          <p:nvPr/>
        </p:nvPicPr>
        <p:blipFill>
          <a:blip r:embed="rId4">
            <a:alphaModFix/>
          </a:blip>
          <a:stretch>
            <a:fillRect/>
          </a:stretch>
        </p:blipFill>
        <p:spPr>
          <a:xfrm rot="5400000">
            <a:off x="3155355" y="5395482"/>
            <a:ext cx="890327" cy="928996"/>
          </a:xfrm>
          <a:prstGeom prst="rect">
            <a:avLst/>
          </a:prstGeom>
          <a:noFill/>
          <a:ln>
            <a:noFill/>
          </a:ln>
        </p:spPr>
      </p:pic>
      <p:pic>
        <p:nvPicPr>
          <p:cNvPr id="2" name="Online Media 1" title="Why is leadership important for female entrepreneurs? | Fem-Up EU project">
            <a:hlinkClick r:id="" action="ppaction://media"/>
            <a:extLst>
              <a:ext uri="{FF2B5EF4-FFF2-40B4-BE49-F238E27FC236}">
                <a16:creationId xmlns:a16="http://schemas.microsoft.com/office/drawing/2014/main" id="{55DBD6D1-9FC6-4B5F-1997-36B2E0838673}"/>
              </a:ext>
            </a:extLst>
          </p:cNvPr>
          <p:cNvPicPr>
            <a:picLocks noRot="1" noChangeAspect="1"/>
          </p:cNvPicPr>
          <p:nvPr>
            <a:videoFile r:link="rId1"/>
          </p:nvPr>
        </p:nvPicPr>
        <p:blipFill>
          <a:blip r:embed="rId5"/>
          <a:stretch>
            <a:fillRect/>
          </a:stretch>
        </p:blipFill>
        <p:spPr>
          <a:xfrm>
            <a:off x="4186452" y="1900881"/>
            <a:ext cx="7507115" cy="4085968"/>
          </a:xfrm>
          <a:prstGeom prst="rect">
            <a:avLst/>
          </a:prstGeom>
        </p:spPr>
      </p:pic>
      <p:sp>
        <p:nvSpPr>
          <p:cNvPr id="4" name="TextBox 3">
            <a:extLst>
              <a:ext uri="{FF2B5EF4-FFF2-40B4-BE49-F238E27FC236}">
                <a16:creationId xmlns:a16="http://schemas.microsoft.com/office/drawing/2014/main" id="{6A2A4671-C38B-4224-6981-63F2A4953767}"/>
              </a:ext>
            </a:extLst>
          </p:cNvPr>
          <p:cNvSpPr txBox="1"/>
          <p:nvPr/>
        </p:nvSpPr>
        <p:spPr>
          <a:xfrm>
            <a:off x="4186195" y="6026762"/>
            <a:ext cx="76135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Vir: </a:t>
            </a:r>
            <a:r>
              <a:rPr lang="sl-SI" sz="1000" dirty="0">
                <a:solidFill>
                  <a:schemeClr val="accent1"/>
                </a:solidFill>
                <a:latin typeface="Raleway"/>
                <a:ea typeface="Roboto"/>
                <a:cs typeface="Roboto"/>
              </a:rPr>
              <a:t>Skills Zone Malta: </a:t>
            </a:r>
            <a:r>
              <a:rPr lang="en-US" sz="1000" i="0" u="sng" strike="noStrike" dirty="0">
                <a:solidFill>
                  <a:schemeClr val="accent1"/>
                </a:solidFill>
                <a:effectLst/>
                <a:latin typeface="Raleway" pitchFamily="2" charset="-18"/>
                <a:hlinkClick r:id="rId6">
                  <a:extLst>
                    <a:ext uri="{A12FA001-AC4F-418D-AE19-62706E023703}">
                      <ahyp:hlinkClr xmlns:ahyp="http://schemas.microsoft.com/office/drawing/2018/hyperlinkcolor" val="tx"/>
                    </a:ext>
                  </a:extLst>
                </a:hlinkClick>
              </a:rPr>
              <a:t>Why is leadership important for female entrepreneurs? </a:t>
            </a:r>
            <a:endParaRPr lang="en-US" sz="1000" dirty="0">
              <a:solidFill>
                <a:schemeClr val="accent1"/>
              </a:solidFill>
              <a:latin typeface="Raleway"/>
              <a:ea typeface="Roboto"/>
              <a:cs typeface="Roboto"/>
            </a:endParaRPr>
          </a:p>
        </p:txBody>
      </p:sp>
      <p:sp>
        <p:nvSpPr>
          <p:cNvPr id="5" name="TextBox 4">
            <a:extLst>
              <a:ext uri="{FF2B5EF4-FFF2-40B4-BE49-F238E27FC236}">
                <a16:creationId xmlns:a16="http://schemas.microsoft.com/office/drawing/2014/main" id="{7E0F587E-A2F8-7E06-5977-FF4BE0DDEB7B}"/>
              </a:ext>
            </a:extLst>
          </p:cNvPr>
          <p:cNvSpPr txBox="1"/>
          <p:nvPr/>
        </p:nvSpPr>
        <p:spPr>
          <a:xfrm>
            <a:off x="769649" y="2778601"/>
            <a:ext cx="2951892" cy="26161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err="1">
                <a:latin typeface="Raleway"/>
              </a:rPr>
              <a:t>Oglejte</a:t>
            </a:r>
            <a:r>
              <a:rPr lang="en-US" sz="1800" b="1" dirty="0">
                <a:latin typeface="Raleway"/>
              </a:rPr>
              <a:t> </a:t>
            </a:r>
            <a:r>
              <a:rPr lang="en-US" sz="1800" b="1" dirty="0" err="1">
                <a:latin typeface="Raleway"/>
              </a:rPr>
              <a:t>si</a:t>
            </a:r>
            <a:r>
              <a:rPr lang="en-US" sz="1800" b="1" dirty="0">
                <a:latin typeface="Raleway"/>
              </a:rPr>
              <a:t> </a:t>
            </a:r>
            <a:r>
              <a:rPr lang="en-US" sz="1800" b="1" dirty="0" err="1">
                <a:latin typeface="Raleway"/>
              </a:rPr>
              <a:t>videoposnetek</a:t>
            </a:r>
            <a:r>
              <a:rPr lang="en-US" sz="1800" b="1" dirty="0">
                <a:latin typeface="Raleway"/>
              </a:rPr>
              <a:t> in </a:t>
            </a:r>
            <a:r>
              <a:rPr lang="en-US" sz="1800" b="1" dirty="0" err="1">
                <a:latin typeface="Raleway"/>
              </a:rPr>
              <a:t>razmislite</a:t>
            </a:r>
            <a:r>
              <a:rPr lang="en-US" sz="1800" b="1" dirty="0">
                <a:latin typeface="Raleway"/>
              </a:rPr>
              <a:t> o </a:t>
            </a:r>
            <a:r>
              <a:rPr lang="en-US" sz="1800" b="1" dirty="0" err="1">
                <a:latin typeface="Raleway"/>
              </a:rPr>
              <a:t>njegovi</a:t>
            </a:r>
            <a:r>
              <a:rPr lang="en-US" sz="1800" b="1" dirty="0">
                <a:latin typeface="Raleway"/>
              </a:rPr>
              <a:t> </a:t>
            </a:r>
            <a:r>
              <a:rPr lang="en-US" sz="1800" b="1" dirty="0" err="1">
                <a:latin typeface="Raleway"/>
              </a:rPr>
              <a:t>vsebini</a:t>
            </a:r>
            <a:r>
              <a:rPr lang="en-US" sz="1800" b="1" dirty="0">
                <a:latin typeface="Raleway"/>
              </a:rPr>
              <a:t>.</a:t>
            </a:r>
            <a:endParaRPr lang="en-US" b="1" dirty="0"/>
          </a:p>
          <a:p>
            <a:pPr>
              <a:spcBef>
                <a:spcPts val="600"/>
              </a:spcBef>
              <a:spcAft>
                <a:spcPts val="600"/>
              </a:spcAft>
            </a:pPr>
            <a:endParaRPr lang="en-US" sz="1800" dirty="0">
              <a:latin typeface="Raleway"/>
            </a:endParaRPr>
          </a:p>
          <a:p>
            <a:pPr>
              <a:spcBef>
                <a:spcPts val="600"/>
              </a:spcBef>
              <a:spcAft>
                <a:spcPts val="600"/>
              </a:spcAft>
            </a:pPr>
            <a:r>
              <a:rPr lang="pl-PL" sz="1800" dirty="0">
                <a:latin typeface="Raleway"/>
              </a:rPr>
              <a:t>Ali </a:t>
            </a:r>
            <a:r>
              <a:rPr lang="pl-PL" sz="1800" dirty="0" err="1">
                <a:latin typeface="Raleway"/>
              </a:rPr>
              <a:t>se</a:t>
            </a:r>
            <a:r>
              <a:rPr lang="pl-PL" sz="1800" dirty="0">
                <a:latin typeface="Raleway"/>
              </a:rPr>
              <a:t> </a:t>
            </a:r>
            <a:r>
              <a:rPr lang="pl-PL" sz="1800" dirty="0" err="1">
                <a:latin typeface="Raleway"/>
              </a:rPr>
              <a:t>lahko</a:t>
            </a:r>
            <a:r>
              <a:rPr lang="pl-PL" sz="1800" dirty="0">
                <a:latin typeface="Raleway"/>
              </a:rPr>
              <a:t> </a:t>
            </a:r>
            <a:r>
              <a:rPr lang="pl-PL" sz="1800" dirty="0" err="1">
                <a:latin typeface="Raleway"/>
              </a:rPr>
              <a:t>spomnite</a:t>
            </a:r>
            <a:r>
              <a:rPr lang="pl-PL" sz="1800" dirty="0">
                <a:latin typeface="Raleway"/>
              </a:rPr>
              <a:t> </a:t>
            </a:r>
            <a:r>
              <a:rPr lang="pl-PL" sz="1800" dirty="0" err="1">
                <a:latin typeface="Raleway"/>
              </a:rPr>
              <a:t>drugih</a:t>
            </a:r>
            <a:r>
              <a:rPr lang="pl-PL" sz="1800" dirty="0">
                <a:latin typeface="Raleway"/>
              </a:rPr>
              <a:t> </a:t>
            </a:r>
            <a:r>
              <a:rPr lang="pl-PL" sz="1800" dirty="0" err="1">
                <a:latin typeface="Raleway"/>
              </a:rPr>
              <a:t>razlogov</a:t>
            </a:r>
            <a:r>
              <a:rPr lang="pl-PL" sz="1800" dirty="0">
                <a:latin typeface="Raleway"/>
              </a:rPr>
              <a:t>, </a:t>
            </a:r>
            <a:r>
              <a:rPr lang="pl-PL" sz="1800" dirty="0" err="1">
                <a:latin typeface="Raleway"/>
              </a:rPr>
              <a:t>zakaj</a:t>
            </a:r>
            <a:r>
              <a:rPr lang="pl-PL" sz="1800" dirty="0">
                <a:latin typeface="Raleway"/>
              </a:rPr>
              <a:t> je </a:t>
            </a:r>
            <a:r>
              <a:rPr lang="pl-PL" sz="1800" dirty="0" err="1">
                <a:latin typeface="Raleway"/>
              </a:rPr>
              <a:t>voditeljstvo</a:t>
            </a:r>
            <a:r>
              <a:rPr lang="pl-PL" sz="1800" dirty="0">
                <a:latin typeface="Raleway"/>
              </a:rPr>
              <a:t> za </a:t>
            </a:r>
            <a:r>
              <a:rPr lang="pl-PL" sz="1800" dirty="0" err="1">
                <a:latin typeface="Raleway"/>
              </a:rPr>
              <a:t>podjetnice</a:t>
            </a:r>
            <a:r>
              <a:rPr lang="pl-PL" sz="1800" dirty="0">
                <a:latin typeface="Raleway"/>
              </a:rPr>
              <a:t> </a:t>
            </a:r>
            <a:r>
              <a:rPr lang="pl-PL" sz="1800" dirty="0" err="1">
                <a:latin typeface="Raleway"/>
              </a:rPr>
              <a:t>pomembno</a:t>
            </a:r>
            <a:r>
              <a:rPr lang="pl-PL" sz="1800" dirty="0">
                <a:latin typeface="Raleway"/>
              </a:rPr>
              <a: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ecf44786e8_0_13"/>
          <p:cNvSpPr txBox="1"/>
          <p:nvPr/>
        </p:nvSpPr>
        <p:spPr>
          <a:xfrm>
            <a:off x="2950029" y="815729"/>
            <a:ext cx="6291943"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n-GB" sz="3400" b="1" dirty="0">
                <a:solidFill>
                  <a:schemeClr val="tx2"/>
                </a:solidFill>
                <a:latin typeface="Raleway SemiBold"/>
                <a:ea typeface="Raleway"/>
                <a:cs typeface="Raleway"/>
              </a:rPr>
              <a:t>1.</a:t>
            </a:r>
            <a:r>
              <a:rPr lang="en-GB" sz="3400" b="1" dirty="0">
                <a:solidFill>
                  <a:schemeClr val="tx2"/>
                </a:solidFill>
                <a:latin typeface="Raleway"/>
                <a:ea typeface="Raleway"/>
                <a:cs typeface="Raleway"/>
              </a:rPr>
              <a:t> </a:t>
            </a:r>
            <a:r>
              <a:rPr lang="it-IT" sz="3400" b="1" dirty="0">
                <a:solidFill>
                  <a:schemeClr val="tx2"/>
                </a:solidFill>
                <a:latin typeface="Raleway"/>
                <a:ea typeface="Raleway"/>
                <a:cs typeface="Raleway"/>
              </a:rPr>
              <a:t>Stili </a:t>
            </a:r>
            <a:r>
              <a:rPr lang="it-IT" sz="3400" b="1" dirty="0" err="1">
                <a:solidFill>
                  <a:schemeClr val="tx2"/>
                </a:solidFill>
                <a:latin typeface="Raleway"/>
                <a:ea typeface="Raleway"/>
                <a:cs typeface="Raleway"/>
              </a:rPr>
              <a:t>vodenja</a:t>
            </a:r>
            <a:r>
              <a:rPr lang="it-IT" sz="3400" b="1" dirty="0">
                <a:solidFill>
                  <a:schemeClr val="tx2"/>
                </a:solidFill>
                <a:latin typeface="Raleway"/>
                <a:ea typeface="Raleway"/>
                <a:cs typeface="Raleway"/>
              </a:rPr>
              <a:t> in </a:t>
            </a:r>
            <a:r>
              <a:rPr lang="it-IT" sz="3400" b="1" dirty="0" err="1">
                <a:solidFill>
                  <a:schemeClr val="tx2"/>
                </a:solidFill>
                <a:latin typeface="Raleway"/>
                <a:ea typeface="Raleway"/>
                <a:cs typeface="Raleway"/>
              </a:rPr>
              <a:t>gradnja</a:t>
            </a:r>
            <a:r>
              <a:rPr lang="it-IT" sz="3400" b="1" dirty="0">
                <a:solidFill>
                  <a:schemeClr val="tx2"/>
                </a:solidFill>
                <a:latin typeface="Raleway"/>
                <a:ea typeface="Raleway"/>
                <a:cs typeface="Raleway"/>
              </a:rPr>
              <a:t> </a:t>
            </a:r>
            <a:r>
              <a:rPr lang="it-IT" sz="3400" b="1" dirty="0" err="1">
                <a:solidFill>
                  <a:schemeClr val="tx2"/>
                </a:solidFill>
                <a:latin typeface="Raleway"/>
                <a:ea typeface="Raleway"/>
                <a:cs typeface="Raleway"/>
              </a:rPr>
              <a:t>samozavesti</a:t>
            </a:r>
            <a:endParaRPr lang="en-US" sz="3400" b="1" dirty="0">
              <a:solidFill>
                <a:srgbClr val="0E9094"/>
              </a:solidFill>
              <a:latin typeface="Raleway"/>
              <a:ea typeface="Raleway"/>
              <a:cs typeface="Raleway"/>
            </a:endParaRPr>
          </a:p>
        </p:txBody>
      </p:sp>
      <p:pic>
        <p:nvPicPr>
          <p:cNvPr id="116" name="Google Shape;116;g2ecf44786e8_0_13"/>
          <p:cNvPicPr preferRelativeResize="0"/>
          <p:nvPr/>
        </p:nvPicPr>
        <p:blipFill>
          <a:blip r:embed="rId3">
            <a:alphaModFix/>
          </a:blip>
          <a:stretch>
            <a:fillRect/>
          </a:stretch>
        </p:blipFill>
        <p:spPr>
          <a:xfrm>
            <a:off x="4152113" y="2970225"/>
            <a:ext cx="3887775" cy="3887775"/>
          </a:xfrm>
          <a:prstGeom prst="rect">
            <a:avLst/>
          </a:prstGeom>
          <a:noFill/>
          <a:ln>
            <a:noFill/>
          </a:ln>
        </p:spPr>
      </p:pic>
      <p:sp>
        <p:nvSpPr>
          <p:cNvPr id="4" name="TextBox 3">
            <a:extLst>
              <a:ext uri="{FF2B5EF4-FFF2-40B4-BE49-F238E27FC236}">
                <a16:creationId xmlns:a16="http://schemas.microsoft.com/office/drawing/2014/main" id="{BE808125-66F6-1324-1E5E-7E8A5B9C9C90}"/>
              </a:ext>
            </a:extLst>
          </p:cNvPr>
          <p:cNvSpPr txBox="1"/>
          <p:nvPr/>
        </p:nvSpPr>
        <p:spPr>
          <a:xfrm>
            <a:off x="2565824" y="6123885"/>
            <a:ext cx="21241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2ecf44786e8_0_17"/>
          <p:cNvSpPr txBox="1">
            <a:spLocks noGrp="1"/>
          </p:cNvSpPr>
          <p:nvPr>
            <p:ph type="title"/>
          </p:nvPr>
        </p:nvSpPr>
        <p:spPr>
          <a:xfrm>
            <a:off x="578425" y="277493"/>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Proučevanje</a:t>
            </a:r>
            <a:r>
              <a:rPr lang="en-GB" sz="3400" b="1" dirty="0"/>
              <a:t> </a:t>
            </a:r>
            <a:r>
              <a:rPr lang="en-GB" sz="3400" b="1" dirty="0" err="1"/>
              <a:t>različnih</a:t>
            </a:r>
            <a:r>
              <a:rPr lang="en-GB" sz="3400" b="1" dirty="0"/>
              <a:t> </a:t>
            </a:r>
            <a:r>
              <a:rPr lang="en-GB" sz="3400" b="1" dirty="0" err="1"/>
              <a:t>stilov</a:t>
            </a:r>
            <a:r>
              <a:rPr lang="en-GB" sz="3400" b="1" dirty="0"/>
              <a:t> </a:t>
            </a:r>
            <a:r>
              <a:rPr lang="en-GB" sz="3400" b="1" dirty="0" err="1"/>
              <a:t>vodenja</a:t>
            </a:r>
            <a:endParaRPr lang="en-GB" sz="3400" b="1" dirty="0">
              <a:highlight>
                <a:srgbClr val="FFFF00"/>
              </a:highlight>
            </a:endParaRPr>
          </a:p>
        </p:txBody>
      </p:sp>
      <p:sp>
        <p:nvSpPr>
          <p:cNvPr id="122" name="Google Shape;122;g2ecf44786e8_0_17"/>
          <p:cNvSpPr txBox="1"/>
          <p:nvPr/>
        </p:nvSpPr>
        <p:spPr>
          <a:xfrm>
            <a:off x="578034" y="1411614"/>
            <a:ext cx="7500725" cy="261607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2000" b="1" dirty="0">
                <a:highlight>
                  <a:schemeClr val="lt1"/>
                </a:highlight>
                <a:latin typeface="Raleway"/>
                <a:ea typeface="Raleway"/>
                <a:cs typeface="Raleway"/>
                <a:sym typeface="Raleway"/>
              </a:rPr>
              <a:t>1. Transformacijsko vodenje</a:t>
            </a:r>
            <a:endParaRPr lang="sl-SI" sz="2000" b="1" dirty="0">
              <a:highlight>
                <a:srgbClr val="F3B75B"/>
              </a:highlight>
              <a:latin typeface="Raleway"/>
              <a:ea typeface="Raleway"/>
              <a:cs typeface="Raleway"/>
            </a:endParaRPr>
          </a:p>
          <a:p>
            <a:pPr>
              <a:spcBef>
                <a:spcPts val="600"/>
              </a:spcBef>
              <a:spcAft>
                <a:spcPts val="600"/>
              </a:spcAft>
            </a:pPr>
            <a:r>
              <a:rPr lang="sl-SI" sz="1800" b="1" dirty="0">
                <a:latin typeface="Raleway"/>
                <a:ea typeface="Raleway"/>
                <a:cs typeface="Raleway"/>
                <a:sym typeface="Raleway"/>
              </a:rPr>
              <a:t>Značilnosti:</a:t>
            </a:r>
            <a:r>
              <a:rPr lang="sl-SI" sz="1800" dirty="0">
                <a:latin typeface="Raleway"/>
                <a:ea typeface="Raleway"/>
                <a:cs typeface="Raleway"/>
                <a:sym typeface="Raleway"/>
              </a:rPr>
              <a:t> </a:t>
            </a:r>
            <a:br>
              <a:rPr lang="en-US" sz="1800" dirty="0">
                <a:latin typeface="Raleway"/>
                <a:ea typeface="Raleway"/>
                <a:cs typeface="Raleway"/>
              </a:rPr>
            </a:br>
            <a:r>
              <a:rPr lang="sl-SI" sz="1800" dirty="0">
                <a:latin typeface="Raleway"/>
                <a:ea typeface="Raleway"/>
                <a:cs typeface="Raleway"/>
                <a:sym typeface="Raleway"/>
              </a:rPr>
              <a:t>Navdihovanje in motiviranje ljudi, izzivanje sedanjega stanja in spodbujanje inovacij.</a:t>
            </a:r>
            <a:endParaRPr lang="sl-SI" sz="1800" dirty="0">
              <a:latin typeface="Raleway"/>
              <a:ea typeface="Raleway"/>
              <a:cs typeface="Raleway"/>
            </a:endParaRPr>
          </a:p>
          <a:p>
            <a:pPr>
              <a:spcBef>
                <a:spcPts val="600"/>
              </a:spcBef>
              <a:spcAft>
                <a:spcPts val="600"/>
              </a:spcAft>
            </a:pPr>
            <a:r>
              <a:rPr lang="sl-SI" sz="1800" b="1" dirty="0">
                <a:latin typeface="Raleway"/>
                <a:ea typeface="Raleway"/>
                <a:cs typeface="Raleway"/>
                <a:sym typeface="Raleway"/>
              </a:rPr>
              <a:t>Prakse:</a:t>
            </a:r>
            <a:r>
              <a:rPr lang="sl-SI" sz="1800" dirty="0">
                <a:latin typeface="Raleway"/>
                <a:ea typeface="Raleway"/>
                <a:cs typeface="Raleway"/>
                <a:sym typeface="Raleway"/>
              </a:rPr>
              <a:t> </a:t>
            </a:r>
            <a:br>
              <a:rPr lang="en-US" sz="1800" dirty="0">
                <a:latin typeface="Raleway"/>
                <a:ea typeface="Raleway"/>
                <a:cs typeface="Raleway"/>
              </a:rPr>
            </a:br>
            <a:r>
              <a:rPr lang="sl-SI" sz="1800" dirty="0">
                <a:latin typeface="Raleway"/>
                <a:ea typeface="Raleway"/>
                <a:cs typeface="Raleway"/>
                <a:sym typeface="Raleway"/>
              </a:rPr>
              <a:t>Postavljanje vizije, motiviranje s strastjo in navdušenjem, spodbujanje prispevka ekipe.</a:t>
            </a:r>
            <a:endParaRPr lang="sl-SI" sz="1800" dirty="0">
              <a:latin typeface="Raleway"/>
              <a:ea typeface="Raleway"/>
              <a:cs typeface="Raleway"/>
            </a:endParaRPr>
          </a:p>
        </p:txBody>
      </p:sp>
      <p:sp>
        <p:nvSpPr>
          <p:cNvPr id="3" name="TextBox 2">
            <a:extLst>
              <a:ext uri="{FF2B5EF4-FFF2-40B4-BE49-F238E27FC236}">
                <a16:creationId xmlns:a16="http://schemas.microsoft.com/office/drawing/2014/main" id="{4BC904C2-A655-7566-3AA0-E067032A148D}"/>
              </a:ext>
            </a:extLst>
          </p:cNvPr>
          <p:cNvSpPr txBox="1"/>
          <p:nvPr/>
        </p:nvSpPr>
        <p:spPr>
          <a:xfrm>
            <a:off x="578034" y="4025962"/>
            <a:ext cx="787005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800" b="1" dirty="0" err="1">
                <a:latin typeface="Raleway"/>
              </a:rPr>
              <a:t>Ursula</a:t>
            </a:r>
            <a:r>
              <a:rPr lang="sl-SI" sz="1800" b="1" dirty="0">
                <a:latin typeface="Raleway"/>
              </a:rPr>
              <a:t> von der </a:t>
            </a:r>
            <a:r>
              <a:rPr lang="sl-SI" sz="1800" b="1" dirty="0" err="1">
                <a:latin typeface="Raleway"/>
              </a:rPr>
              <a:t>Leyen</a:t>
            </a:r>
            <a:r>
              <a:rPr lang="sl-SI" sz="1800" b="1" dirty="0">
                <a:latin typeface="Raleway"/>
              </a:rPr>
              <a:t>,</a:t>
            </a:r>
            <a:r>
              <a:rPr lang="sl-SI" sz="1800" dirty="0">
                <a:latin typeface="Raleway"/>
              </a:rPr>
              <a:t> </a:t>
            </a:r>
            <a:r>
              <a:rPr lang="sl-SI" sz="1800" dirty="0">
                <a:solidFill>
                  <a:srgbClr val="242429"/>
                </a:solidFill>
                <a:latin typeface="Raleway"/>
                <a:ea typeface="Roboto"/>
                <a:cs typeface="Roboto"/>
              </a:rPr>
              <a:t>predsednica Evropske komisije, je najboljši primer transformacijskega vodenja. Preberite več o njeni zgodbi in vodenju</a:t>
            </a:r>
            <a:r>
              <a:rPr lang="sl-SI" sz="1800" dirty="0">
                <a:latin typeface="Raleway"/>
                <a:ea typeface="Roboto"/>
              </a:rPr>
              <a:t>: </a:t>
            </a:r>
            <a:r>
              <a:rPr lang="en-US" sz="1800" b="0" i="0" u="sng" strike="noStrike" dirty="0">
                <a:solidFill>
                  <a:srgbClr val="F49100"/>
                </a:solidFill>
                <a:effectLst/>
                <a:latin typeface="Raleway" pitchFamily="2" charset="0"/>
                <a:hlinkClick r:id="rId3"/>
              </a:rPr>
              <a:t>Meet The World’s Most Powerful Woman: Ursula Von Der Leyen, President Of The European Commission</a:t>
            </a:r>
            <a:r>
              <a:rPr lang="en-US" sz="1800" dirty="0">
                <a:latin typeface="Raleway"/>
                <a:ea typeface="Roboto"/>
              </a:rPr>
              <a:t> </a:t>
            </a:r>
            <a:r>
              <a:rPr lang="sl-SI" sz="1800" dirty="0">
                <a:latin typeface="Raleway"/>
                <a:ea typeface="Roboto"/>
              </a:rPr>
              <a:t>za boljše razumevanje koncepta</a:t>
            </a:r>
            <a:r>
              <a:rPr lang="en-US" sz="1800" dirty="0">
                <a:latin typeface="Raleway"/>
                <a:ea typeface="Roboto"/>
              </a:rPr>
              <a:t> </a:t>
            </a:r>
            <a:r>
              <a:rPr lang="en-US" sz="1800" dirty="0" err="1">
                <a:latin typeface="Raleway"/>
                <a:ea typeface="Roboto"/>
              </a:rPr>
              <a:t>transformacijskega</a:t>
            </a:r>
            <a:r>
              <a:rPr lang="en-US" sz="1800" dirty="0">
                <a:latin typeface="Raleway"/>
                <a:ea typeface="Roboto"/>
              </a:rPr>
              <a:t> </a:t>
            </a:r>
            <a:r>
              <a:rPr lang="en-US" sz="1800" dirty="0" err="1">
                <a:latin typeface="Raleway"/>
                <a:ea typeface="Roboto"/>
              </a:rPr>
              <a:t>vodenja</a:t>
            </a:r>
            <a:r>
              <a:rPr lang="sl-SI" sz="1800" dirty="0">
                <a:latin typeface="Raleway"/>
                <a:ea typeface="Roboto"/>
              </a:rPr>
              <a:t>. Prav tako vam priporočamo, da preberete več o </a:t>
            </a:r>
            <a:r>
              <a:rPr lang="sl-SI" sz="1800" dirty="0">
                <a:latin typeface="Raleway"/>
                <a:ea typeface="Roboto"/>
                <a:hlinkClick r:id="rId4"/>
              </a:rPr>
              <a:t>transformacijskem vodenju.</a:t>
            </a:r>
            <a:endParaRPr lang="sl-SI" sz="1800" dirty="0">
              <a:latin typeface="Raleway"/>
              <a:ea typeface="Roboto"/>
            </a:endParaRPr>
          </a:p>
        </p:txBody>
      </p:sp>
      <p:pic>
        <p:nvPicPr>
          <p:cNvPr id="4" name="Picture 3" descr="A person smiling with a black background&#10;&#10;Description automatically generated">
            <a:extLst>
              <a:ext uri="{FF2B5EF4-FFF2-40B4-BE49-F238E27FC236}">
                <a16:creationId xmlns:a16="http://schemas.microsoft.com/office/drawing/2014/main" id="{629648CD-1539-6540-4212-B71E6453F715}"/>
              </a:ext>
            </a:extLst>
          </p:cNvPr>
          <p:cNvPicPr>
            <a:picLocks noChangeAspect="1"/>
          </p:cNvPicPr>
          <p:nvPr/>
        </p:nvPicPr>
        <p:blipFill>
          <a:blip r:embed="rId5"/>
          <a:srcRect l="31494" r="32229" b="13102"/>
          <a:stretch/>
        </p:blipFill>
        <p:spPr>
          <a:xfrm>
            <a:off x="7890597" y="1198365"/>
            <a:ext cx="4056793" cy="5457199"/>
          </a:xfrm>
          <a:prstGeom prst="rect">
            <a:avLst/>
          </a:prstGeom>
        </p:spPr>
      </p:pic>
      <p:sp>
        <p:nvSpPr>
          <p:cNvPr id="5" name="TextBox 1">
            <a:extLst>
              <a:ext uri="{FF2B5EF4-FFF2-40B4-BE49-F238E27FC236}">
                <a16:creationId xmlns:a16="http://schemas.microsoft.com/office/drawing/2014/main" id="{C6A14F73-D556-AF91-AF63-40E226EBEA53}"/>
              </a:ext>
            </a:extLst>
          </p:cNvPr>
          <p:cNvSpPr txBox="1"/>
          <p:nvPr/>
        </p:nvSpPr>
        <p:spPr>
          <a:xfrm>
            <a:off x="7080758" y="6416817"/>
            <a:ext cx="352697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Vir </a:t>
            </a:r>
            <a:r>
              <a:rPr lang="en-GB" sz="1000" dirty="0" err="1">
                <a:solidFill>
                  <a:schemeClr val="accent1"/>
                </a:solidFill>
                <a:latin typeface="Raleway"/>
              </a:rPr>
              <a:t>slike</a:t>
            </a:r>
            <a:r>
              <a:rPr lang="en-GB" sz="1000" dirty="0">
                <a:solidFill>
                  <a:schemeClr val="accent1"/>
                </a:solidFill>
                <a:latin typeface="Raleway"/>
              </a:rPr>
              <a:t>: wikimedia.org</a:t>
            </a:r>
            <a:endParaRPr lang="en-US" sz="1000" dirty="0">
              <a:solidFill>
                <a:schemeClr val="accent1"/>
              </a:solidFill>
              <a:latin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5DD38B0-AC09-476E-AD7E-D4065A79FB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a10de0-e0bd-466a-87c8-f0d3f8c6fbe9"/>
    <ds:schemaRef ds:uri="984ff08c-af25-4174-ad80-e934fe4fd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19DAAB-01F3-4821-B617-023179AE7282}">
  <ds:schemaRefs>
    <ds:schemaRef ds:uri="http://schemas.microsoft.com/sharepoint/v3/contenttype/forms"/>
  </ds:schemaRefs>
</ds:datastoreItem>
</file>

<file path=customXml/itemProps3.xml><?xml version="1.0" encoding="utf-8"?>
<ds:datastoreItem xmlns:ds="http://schemas.openxmlformats.org/officeDocument/2006/customXml" ds:itemID="{66F3DB41-5725-4190-80F5-3A590D981835}">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323</TotalTime>
  <Words>3875</Words>
  <Application>Microsoft Office PowerPoint</Application>
  <PresentationFormat>Širokozaslonsko</PresentationFormat>
  <Paragraphs>309</Paragraphs>
  <Slides>47</Slides>
  <Notes>42</Notes>
  <HiddenSlides>0</HiddenSlides>
  <MMClips>6</MMClips>
  <ScaleCrop>false</ScaleCrop>
  <HeadingPairs>
    <vt:vector size="4" baseType="variant">
      <vt:variant>
        <vt:lpstr>Tema</vt:lpstr>
      </vt:variant>
      <vt:variant>
        <vt:i4>3</vt:i4>
      </vt:variant>
      <vt:variant>
        <vt:lpstr>Naslovi diapozitivov</vt:lpstr>
      </vt:variant>
      <vt:variant>
        <vt:i4>47</vt:i4>
      </vt:variant>
    </vt:vector>
  </HeadingPairs>
  <TitlesOfParts>
    <vt:vector size="50" baseType="lpstr">
      <vt:lpstr>Tema de Office</vt:lpstr>
      <vt:lpstr>Tema de Office</vt:lpstr>
      <vt:lpstr>Tema de Office</vt:lpstr>
      <vt:lpstr>Voditeljstvo in osebna blagovna znamka</vt:lpstr>
      <vt:lpstr>Cilji enote</vt:lpstr>
      <vt:lpstr>Učni izidi te enote</vt:lpstr>
      <vt:lpstr>Voditeljstvo</vt:lpstr>
      <vt:lpstr>PowerPointova predstavitev</vt:lpstr>
      <vt:lpstr>“Voditeljstvo je težko opredeliti, dobro voditeljstvo pa še težje. Če pa lahko prepričate ljudi, da vam sledijo do konca sveta, ste odličen vodja.”  - Indra Nooyi  Nekdanja izvršna direktorica PepsiCo, znana tudi kot prva temnopolta ženska in prva priseljenka, ki je prevzela krmilo podjetja Fortune 50</vt:lpstr>
      <vt:lpstr>Zakaj je voditeljstvo pomembno za podjetnice?</vt:lpstr>
      <vt:lpstr>PowerPointova predstavitev</vt:lpstr>
      <vt:lpstr>Proučevanje različnih stilov vodenja</vt:lpstr>
      <vt:lpstr>Proučevanje različnih stilov vodenja</vt:lpstr>
      <vt:lpstr>Proučevanje različnih stilov vodenja</vt:lpstr>
      <vt:lpstr>Proučevanje različnih stilov vodenja</vt:lpstr>
      <vt:lpstr>Proučevanje različnih stilov vodenja</vt:lpstr>
      <vt:lpstr>Kako prepoznati svoj slog vodenja in prednosti?</vt:lpstr>
      <vt:lpstr>Orodja za samoocenjevanje</vt:lpstr>
      <vt:lpstr>Orodja za samoocenjevanje</vt:lpstr>
      <vt:lpstr>Orodja za samoocenjevanje</vt:lpstr>
      <vt:lpstr>Gradnja in ohranjanje samozavesti kot vodja</vt:lpstr>
      <vt:lpstr>Gradnja in ohranjanje samozavesti kot vodja</vt:lpstr>
      <vt:lpstr>PowerPointova predstavitev</vt:lpstr>
      <vt:lpstr>Kaj je osebna blagovna znamka?</vt:lpstr>
      <vt:lpstr>Pomen osebne blagovne znamke</vt:lpstr>
      <vt:lpstr>Zakaj je osebna blagovna znamka pomembna za podjetnice? </vt:lpstr>
      <vt:lpstr>Koraki za prepoznavanje in razvoj vaše osebne blagovne znamke</vt:lpstr>
      <vt:lpstr>Kako zgraditi osebno blagovno znamko?</vt:lpstr>
      <vt:lpstr>Izkoriščanje družbenih medijev in mreženja za osebno blagovno znamko</vt:lpstr>
      <vt:lpstr>Izkoriščanje družbenih medijev in mreženja za osebno blagovno znamko</vt:lpstr>
      <vt:lpstr>PowerPointova predstavitev</vt:lpstr>
      <vt:lpstr>Uspešne evropske podjetnice</vt:lpstr>
      <vt:lpstr>PowerPointova predstavitev</vt:lpstr>
      <vt:lpstr>PowerPointova predstavitev</vt:lpstr>
      <vt:lpstr>PowerPointova predstavitev</vt:lpstr>
      <vt:lpstr>PowerPointova predstavitev</vt:lpstr>
      <vt:lpstr>PowerPointova predstavitev</vt:lpstr>
      <vt:lpstr>Empatija v vodenju</vt:lpstr>
      <vt:lpstr>Empatija v vodenju Kako lahko vodje pokažejo empatijo in zgradijo močnejše ekipe? </vt:lpstr>
      <vt:lpstr>Strategije za spodbujanje pozitivnega delovnega okolja</vt:lpstr>
      <vt:lpstr>PowerPointova predstavitev</vt:lpstr>
      <vt:lpstr>Učinkovita komunikacija in reševanje sporov</vt:lpstr>
      <vt:lpstr>PowerPointova predstavitev</vt:lpstr>
      <vt:lpstr>Več za raziskovanje: Knjige</vt:lpstr>
      <vt:lpstr>Več za raziskovanje: Podcasti</vt:lpstr>
      <vt:lpstr>Več za raziskovanje: Ted Talks</vt:lpstr>
      <vt:lpstr>Več za raziskovanje: Ted Talks</vt:lpstr>
      <vt:lpstr>Viri, uporabljeni za oblikovanje te enote</vt:lpstr>
      <vt:lpstr>Viri, uporabljeni za ustvarjanje enote</vt:lpstr>
      <vt:lpstr>Partnerji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 Raso</dc:creator>
  <cp:lastModifiedBy>Mateja Geder, DOBA</cp:lastModifiedBy>
  <cp:revision>676</cp:revision>
  <dcterms:created xsi:type="dcterms:W3CDTF">2023-12-21T13:42:43Z</dcterms:created>
  <dcterms:modified xsi:type="dcterms:W3CDTF">2025-07-22T14:22:00Z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