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54"/>
  </p:notesMasterIdLst>
  <p:sldIdLst>
    <p:sldId id="309" r:id="rId7"/>
    <p:sldId id="310" r:id="rId8"/>
    <p:sldId id="311"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2" r:id="rId22"/>
    <p:sldId id="271"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312" r:id="rId37"/>
    <p:sldId id="314" r:id="rId38"/>
    <p:sldId id="313" r:id="rId39"/>
    <p:sldId id="286" r:id="rId40"/>
    <p:sldId id="287" r:id="rId41"/>
    <p:sldId id="288" r:id="rId42"/>
    <p:sldId id="289" r:id="rId43"/>
    <p:sldId id="290" r:id="rId44"/>
    <p:sldId id="315" r:id="rId45"/>
    <p:sldId id="302" r:id="rId46"/>
    <p:sldId id="291" r:id="rId47"/>
    <p:sldId id="292" r:id="rId48"/>
    <p:sldId id="316" r:id="rId49"/>
    <p:sldId id="293" r:id="rId50"/>
    <p:sldId id="294" r:id="rId51"/>
    <p:sldId id="317" r:id="rId52"/>
    <p:sldId id="295" r:id="rId53"/>
  </p:sldIdLst>
  <p:sldSz cx="12192000" cy="6858000"/>
  <p:notesSz cx="6858000" cy="9144000"/>
  <p:embeddedFontLst>
    <p:embeddedFont>
      <p:font typeface="Georgia" panose="02040502050405020303" pitchFamily="18" charset="0"/>
      <p:regular r:id="rId55"/>
      <p:bold r:id="rId56"/>
      <p:italic r:id="rId57"/>
      <p:boldItalic r:id="rId58"/>
    </p:embeddedFont>
    <p:embeddedFont>
      <p:font typeface="Raleway" pitchFamily="2" charset="-94"/>
      <p:regular r:id="rId59"/>
      <p:bold r:id="rId60"/>
      <p:italic r:id="rId61"/>
      <p:boldItalic r:id="rId62"/>
    </p:embeddedFont>
    <p:embeddedFont>
      <p:font typeface="Raleway Medium" pitchFamily="2" charset="-94"/>
      <p:regular r:id="rId63"/>
      <p:italic r:id="rId64"/>
    </p:embeddedFont>
    <p:embeddedFont>
      <p:font typeface="Raleway SemiBold" pitchFamily="2" charset="-94"/>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69" roundtripDataSignature="AMtx7mj3tMZKFt/YQh4mZfxzOQ2InJMxX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9100"/>
    <a:srgbClr val="F3B75B"/>
    <a:srgbClr val="0D909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4.fntdata"/><Relationship Id="rId66" Type="http://schemas.openxmlformats.org/officeDocument/2006/relationships/font" Target="fonts/font12.fntdata"/><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2.fntdata"/><Relationship Id="rId64" Type="http://schemas.openxmlformats.org/officeDocument/2006/relationships/font" Target="fonts/font10.fntdata"/><Relationship Id="rId69" Type="http://customschemas.google.com/relationships/presentationmetadata" Target="meta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3.fntdata"/><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font" Target="fonts/font1.fntdata"/><Relationship Id="rId7" Type="http://schemas.openxmlformats.org/officeDocument/2006/relationships/slide" Target="slides/slide1.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cf44786e8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cf44786e8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2ecf44786e8_0_2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g2ecf44786e8_0_2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cf44786e8_0_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cf44786e8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cf44786e8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cf44786e8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ecf44786e8_0_2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4" name="Google Shape;184;g2ecf44786e8_0_2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ecf44786e8_0_2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5" name="Google Shape;175;g2ecf44786e8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ecf44786e8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4" name="Google Shape;194;g2ecf44786e8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ecf44786e8_0_2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0" name="Google Shape;200;g2ecf44786e8_0_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ecf44786e8_0_2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6" name="Google Shape;206;g2ecf44786e8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ecf44786e8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2" name="Google Shape;212;g2ecf44786e8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cf44786e8_0_3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cf44786e8_0_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ecf44786e8_0_1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g2ecf44786e8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2ecf44786e8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6" name="Google Shape;226;g2ecf44786e8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f44786e8_0_4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f44786e8_0_4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ecf44786e8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0" name="Google Shape;240;g2ecf44786e8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ecf44786e8_0_3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g2ecf44786e8_0_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2ecf44786e8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g2ecf44786e8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2ecf44786e8_0_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2" name="Google Shape;262;g2ecf44786e8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cf44786e8_0_3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cf44786e8_0_3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37473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35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ecf44786e8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 name="Google Shape;101;g2ecf44786e8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2ecf44786e8_0_3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6" name="Google Shape;276;g2ecf44786e8_0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00321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ecf44786e8_0_3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3" name="Google Shape;283;g2ecf44786e8_0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ecf44786e8_0_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ecf44786e8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2ecf44786e8_0_4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6" name="Google Shape;296;g2ecf44786e8_0_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ecf44786e8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3" name="Google Shape;303;g2ecf44786e8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ecf44786e8_0_7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9" name="Google Shape;309;g2ecf44786e8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ecf44786e8_0_1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6" name="Google Shape;316;g2ecf44786e8_0_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ecf44786e8_0_4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ecf44786e8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35762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2ecf44786e8_0_4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3" name="Google Shape;333;g2ecf44786e8_0_4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ecf44786e8_0_1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 name="Google Shape;106;g2ecf44786e8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g2ecf44786e8_0_3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g2ecf44786e8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57776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ecf44786e8_0_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 name="Google Shape;113;g2ecf44786e8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ecf44786e8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g2ecf44786e8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ecf44786e8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7" name="Google Shape;127;g2ecf44786e8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ecf44786e8_0_9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5" name="Google Shape;135;g2ecf44786e8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ecf44786e8_0_2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 name="Google Shape;143;g2ecf44786e8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s://www.obforum.com/article/sanna-marin-the-new-era-of-leadership"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hyperlink" Target="https://www.yourthoughtpartner.com/blog/authentic-leadersh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hyperlink" Target="https://jambarteambuilding.com/what-is-servant-leadership/" TargetMode="External"/><Relationship Id="rId4" Type="http://schemas.openxmlformats.org/officeDocument/2006/relationships/hyperlink" Target="https://www.linkedin.com/business/talent/blog/talent-acquisition/ways-to-be-better-leader-from-jacinda-arder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hyperlink" Target="https://www.verywellmind.com/what-is-transactional-leadership-2795317" TargetMode="External"/><Relationship Id="rId4" Type="http://schemas.openxmlformats.org/officeDocument/2006/relationships/hyperlink" Target="https://www.linkedin.com/pulse/iron-lady-margaret-thatchers-leadership-style-its-d-luke-bray-ph-d-/"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hyperlink" Target="https://www.pon.harvard.edu/daily/leadership-skills-daily/charismatic-leadership-weighing-the-pros-and-cons/" TargetMode="External"/><Relationship Id="rId4" Type="http://schemas.openxmlformats.org/officeDocument/2006/relationships/hyperlink" Target="https://medium.com/@careerstrategist/leadership-wisdom-from-oprah-winfrey-7-powerful-lessons-39e9f6610865"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hyperlink" Target="https://developerexperience.io/articles/16personalities" TargetMode="External"/><Relationship Id="rId5" Type="http://schemas.openxmlformats.org/officeDocument/2006/relationships/image" Target="../media/image20.png"/><Relationship Id="rId4" Type="http://schemas.openxmlformats.org/officeDocument/2006/relationships/hyperlink" Target="https://www.16personalities.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hyperlink" Target="https://similarminds.com/eysenck.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taylorhartman.com/assessment-information/"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hyperlink" Target="https://www.discprofile.com/disc-styles" TargetMode="External"/><Relationship Id="rId5" Type="http://schemas.openxmlformats.org/officeDocument/2006/relationships/hyperlink" Target="https://www.flashpointleadership.com/blog/the-disc-profile-explained-how-two-identical-disc-styles-can-be-unique" TargetMode="Externa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www.canva.com/photos/MAFqfob29sI/"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ideo" Target="https://www.youtube.com/embed/5hqzGD6q3QI?feature=oembed" TargetMode="External"/><Relationship Id="rId6" Type="http://schemas.openxmlformats.org/officeDocument/2006/relationships/image" Target="../media/image27.jpeg"/><Relationship Id="rId5" Type="http://schemas.openxmlformats.org/officeDocument/2006/relationships/hyperlink" Target="https://www.youtube.com/watch?v=5hqzGD6q3QI&amp;ab_channel=SkillsZoneMalta" TargetMode="Externa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ideo" Target="https://www.youtube.com/embed/ozMCb0wOnMU?feature=oembed" TargetMode="External"/><Relationship Id="rId6" Type="http://schemas.openxmlformats.org/officeDocument/2006/relationships/image" Target="../media/image28.jpeg"/><Relationship Id="rId5" Type="http://schemas.openxmlformats.org/officeDocument/2006/relationships/hyperlink" Target="https://www.youtube.com/watch?v=ozMCb0wOnMU" TargetMode="Externa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hyperlink" Target="https://www.canva.com/icons/MAFuxVrwv0I/"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s://www.canva.com/icons/MAF6TTlc6AE/"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mvintage.com/"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hyperlink" Target="https://www.womanunclouded.com/all-articles/how-she-does-it-krystyle-penza?fbclid=IwZXh0bgNhZW0CMTEAAR19AnK1SQUJS1qr7bGiD1-X_AJ8-zq5HoynamiJY0d4Gsc9tElXuSVyg0o_aem_-5uOKDAlGLXVnctYMlV0xg&amp;sfnsn=w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thearcadiaonline.com/7-unicorn-drive-from-startup-to-billion-dollar-sale-in-7-years-an-interview-with-iza-and-samo-login/"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failurebeforesuccess.com/donatella-versace/"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hyperlink" Target="https://starsleep.gr/" TargetMode="Externa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hyperlink" Target="https://podcasts.apple.com/be/podcast/ep-76-eri-pavlaki-co-founder-and-ceo-of-star-sleep/id1548818097?i=1000645099208" TargetMode="External"/><Relationship Id="rId4" Type="http://schemas.openxmlformats.org/officeDocument/2006/relationships/hyperlink" Target="https://womendobusiness.eu/en/"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worldfinance.com/banking/ana-botin-the-most-powerful-woman-in-finance"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hyperlink" Target="https://www.advancedsciencenews.com/canan-dagdeviren-follow-your-dream-because-life-is-too-short-to-follow-someone-elses/"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hyperlink" Target="https://www.canva.com/photos/MAFqYXaz4e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hyperlink" Target="https://www.freepik.com/icon/empathy_5773033"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video" Target="https://www.youtube.com/embed/5uN4ImhAj7E?feature=oembed" TargetMode="External"/><Relationship Id="rId6" Type="http://schemas.openxmlformats.org/officeDocument/2006/relationships/image" Target="../media/image39.jpeg"/><Relationship Id="rId5" Type="http://schemas.openxmlformats.org/officeDocument/2006/relationships/hyperlink" Target="https://www.youtube.com/watch?v=5uN4ImhAj7E&amp;ab_channel=Forbes" TargetMode="Externa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https://www.canva.com/photos/MAFUMRc8nFw/"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hyperlink" Target="https://bunch.ai/"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s://www.canva.com/photos/MAFURrWqwcQ/"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s://www.flaticon.com/free-icon/books_342914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hyperlink" Target="https://www.onlinewebfonts.com/icon/373721"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bRtBHF-WPpM&amp;ab_channel=TEDxTalks"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hyperlink" Target="https://www.youtube.com/watch?v=Q1pAKpe-sJU&amp;ab_channel=TEDxTalks" TargetMode="External"/><Relationship Id="rId5" Type="http://schemas.openxmlformats.org/officeDocument/2006/relationships/hyperlink" Target="https://www.youtube.com/watch?v=FVzHBWoIGEw&amp;ab_channel=TEDxTalks" TargetMode="External"/><Relationship Id="rId4" Type="http://schemas.openxmlformats.org/officeDocument/2006/relationships/hyperlink" Target="https://www.youtube.com/watch?v=T2I4tus05hI&amp;ab_channel=TED"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AY0PVeFSMQI&amp;t=235s&amp;ab_channel=TEDxTalks"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hyperlink" Target="https://www.youtube.com/watch?v=yru1oKJTQro&amp;ab_channel=TEDxTalks" TargetMode="External"/><Relationship Id="rId5" Type="http://schemas.openxmlformats.org/officeDocument/2006/relationships/hyperlink" Target="https://www.youtube.com/watch?v=x6dyrmHIjao&amp;ab_channel=TEDxTalks" TargetMode="External"/><Relationship Id="rId4" Type="http://schemas.openxmlformats.org/officeDocument/2006/relationships/hyperlink" Target="https://www.youtube.com/watch?v=gkQqyOtx04U&amp;ab_channel=TEDxTalks" TargetMode="External"/></Relationships>
</file>

<file path=ppt/slides/_rels/slide45.xml.rels><?xml version="1.0" encoding="UTF-8" standalone="yes"?>
<Relationships xmlns="http://schemas.openxmlformats.org/package/2006/relationships"><Relationship Id="rId8" Type="http://schemas.openxmlformats.org/officeDocument/2006/relationships/hyperlink" Target="https://hbr.org/2023/05/a-new-approach-to-building-your-personal-brand" TargetMode="External"/><Relationship Id="rId3" Type="http://schemas.openxmlformats.org/officeDocument/2006/relationships/hyperlink" Target="https://www.ollusa.edu/blog/leadership-styles.html" TargetMode="External"/><Relationship Id="rId7" Type="http://schemas.openxmlformats.org/officeDocument/2006/relationships/hyperlink" Target="https://au.indeed.com/"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hyperlink" Target="https://www.betterup.com/blog/how-to-build-confidence" TargetMode="External"/><Relationship Id="rId5" Type="http://schemas.openxmlformats.org/officeDocument/2006/relationships/hyperlink" Target="https://www.forbes.com" TargetMode="External"/><Relationship Id="rId4" Type="http://schemas.openxmlformats.org/officeDocument/2006/relationships/hyperlink" Target="https://hbr.org/2011/04/how-to-build-confidence"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forbes.com/sites/goldiechan/2018/11/08/10-golden-rules-personal-branding/" TargetMode="External"/><Relationship Id="rId7" Type="http://schemas.openxmlformats.org/officeDocument/2006/relationships/hyperlink" Target="https://www.ccl.org/articles/leading-effectively-articles/empathy-in-the-workplace-a-tool-for-effective-leadership/" TargetMode="External"/><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hyperlink" Target="https://www.forbes.com/sites/tracybrower/2021/09/19/empathy-is-the-most-important-leadership-skill-according-to-research/" TargetMode="External"/><Relationship Id="rId5" Type="http://schemas.openxmlformats.org/officeDocument/2006/relationships/hyperlink" Target="https://sproutsocial.com/glossary/personal-brand/" TargetMode="External"/><Relationship Id="rId4" Type="http://schemas.openxmlformats.org/officeDocument/2006/relationships/hyperlink" Target="https://digitalmarketinginstitute.com/"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ideo" Target="https://www.youtube.com/embed/kohEq-W3Hig?feature=oembed" TargetMode="External"/><Relationship Id="rId6" Type="http://schemas.openxmlformats.org/officeDocument/2006/relationships/image" Target="../media/image12.jpeg"/><Relationship Id="rId5" Type="http://schemas.openxmlformats.org/officeDocument/2006/relationships/hyperlink" Target="https://www.youtube.com/watch?v=kohEq-W3Hig&amp;ab_channel=SkillsZoneMalta" TargetMode="Externa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www.canva.com/photos/MAFnHZ7baLI/"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forbes.com/sites/maggiemcgrath/2022/12/06/meet-the-worlds-most-powerful-woman-ursula-von-der-leyen-president-of-the-european-commission/"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hyperlink" Target="https://www.verywellmind.com/what-is-transformational-leadership-27953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2998862"/>
            <a:ext cx="6838766" cy="2219419"/>
          </a:xfrm>
        </p:spPr>
        <p:txBody>
          <a:bodyPr/>
          <a:lstStyle/>
          <a:p>
            <a:r>
              <a:rPr lang="en-GB" b="1" dirty="0">
                <a:solidFill>
                  <a:srgbClr val="48A1A2"/>
                </a:solidFill>
                <a:latin typeface="Raleway SemiBold"/>
              </a:rPr>
              <a:t>Leadership &amp; Personal Branding</a:t>
            </a:r>
            <a:endParaRPr lang="it-IT" b="1">
              <a:latin typeface="Raleway SemiBold"/>
            </a:endParaRP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083" y="3278474"/>
            <a:ext cx="4259262" cy="1658937"/>
          </a:xfrm>
        </p:spPr>
        <p:txBody>
          <a:bodyPr/>
          <a:lstStyle/>
          <a:p>
            <a:pPr algn="ctr"/>
            <a:r>
              <a:rPr lang="it-IT" sz="2000" b="0">
                <a:solidFill>
                  <a:schemeClr val="accent1"/>
                </a:solidFill>
              </a:rPr>
              <a:t>WELCOME TO THE UNIT</a:t>
            </a:r>
            <a:endParaRPr lang="it-IT">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g2ecf44786e8_0_89"/>
          <p:cNvSpPr txBox="1">
            <a:spLocks noGrp="1"/>
          </p:cNvSpPr>
          <p:nvPr>
            <p:ph type="title"/>
          </p:nvPr>
        </p:nvSpPr>
        <p:spPr>
          <a:xfrm>
            <a:off x="539050" y="289718"/>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Çeşitli</a:t>
            </a:r>
            <a:r>
              <a:rPr lang="en-GB" sz="3400" b="1" dirty="0"/>
              <a:t> </a:t>
            </a:r>
            <a:r>
              <a:rPr lang="en-GB" sz="3400" b="1" dirty="0" err="1"/>
              <a:t>liderlik</a:t>
            </a:r>
            <a:r>
              <a:rPr lang="en-GB" sz="3400" b="1" dirty="0"/>
              <a:t> </a:t>
            </a:r>
            <a:r>
              <a:rPr lang="en-GB" sz="3400" b="1" dirty="0" err="1"/>
              <a:t>tarzlarını</a:t>
            </a:r>
            <a:r>
              <a:rPr lang="en-GB" sz="3400" b="1" dirty="0"/>
              <a:t> </a:t>
            </a:r>
            <a:r>
              <a:rPr lang="en-GB" sz="3400" b="1" dirty="0" err="1"/>
              <a:t>keşfetme</a:t>
            </a:r>
            <a:endParaRPr lang="en-GB" sz="3400" b="1" dirty="0"/>
          </a:p>
        </p:txBody>
      </p:sp>
      <p:sp>
        <p:nvSpPr>
          <p:cNvPr id="130" name="Google Shape;130;g2ecf44786e8_0_89"/>
          <p:cNvSpPr txBox="1"/>
          <p:nvPr/>
        </p:nvSpPr>
        <p:spPr>
          <a:xfrm>
            <a:off x="5100564" y="1601394"/>
            <a:ext cx="5722364" cy="2369849"/>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2. </a:t>
            </a:r>
            <a:r>
              <a:rPr lang="en-GB" sz="2000" b="1" dirty="0" err="1">
                <a:highlight>
                  <a:schemeClr val="lt1"/>
                </a:highlight>
                <a:latin typeface="Raleway"/>
                <a:ea typeface="Raleway"/>
                <a:cs typeface="Raleway"/>
                <a:sym typeface="Raleway"/>
              </a:rPr>
              <a:t>Otantik</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Liderlik</a:t>
            </a:r>
            <a:endParaRPr lang="tr-TR" sz="2000" b="1" dirty="0">
              <a:highlight>
                <a:schemeClr val="lt1"/>
              </a:highlight>
              <a:latin typeface="Raleway"/>
              <a:ea typeface="Raleway"/>
              <a:cs typeface="Raleway"/>
              <a:sym typeface="Raleway"/>
            </a:endParaRPr>
          </a:p>
          <a:p>
            <a:pPr>
              <a:spcBef>
                <a:spcPts val="600"/>
              </a:spcBef>
              <a:spcAft>
                <a:spcPts val="600"/>
              </a:spcAft>
            </a:pPr>
            <a:r>
              <a:rPr lang="tr-TR" sz="1800" b="1" dirty="0">
                <a:latin typeface="Raleway"/>
                <a:ea typeface="Raleway"/>
                <a:cs typeface="Raleway"/>
                <a:sym typeface="Raleway"/>
              </a:rPr>
              <a:t>Karakteristik Özellikleri:</a:t>
            </a:r>
            <a:endParaRPr lang="en-GB" sz="1800" dirty="0">
              <a:latin typeface="Raleway"/>
              <a:ea typeface="Raleway"/>
              <a:cs typeface="Raleway"/>
            </a:endParaRPr>
          </a:p>
          <a:p>
            <a:pPr marL="34290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Gerçek</a:t>
            </a:r>
            <a:r>
              <a:rPr lang="en-GB" sz="1800" dirty="0">
                <a:latin typeface="Raleway"/>
                <a:ea typeface="Raleway"/>
                <a:cs typeface="Raleway"/>
                <a:sym typeface="Raleway"/>
              </a:rPr>
              <a:t>, </a:t>
            </a:r>
            <a:r>
              <a:rPr lang="en-GB" sz="1800" dirty="0" err="1">
                <a:latin typeface="Raleway"/>
                <a:ea typeface="Raleway"/>
                <a:cs typeface="Raleway"/>
                <a:sym typeface="Raleway"/>
              </a:rPr>
              <a:t>şeffaf</a:t>
            </a:r>
            <a:r>
              <a:rPr lang="en-GB" sz="1800" dirty="0">
                <a:latin typeface="Raleway"/>
                <a:ea typeface="Raleway"/>
                <a:cs typeface="Raleway"/>
                <a:sym typeface="Raleway"/>
              </a:rPr>
              <a:t>, </a:t>
            </a:r>
            <a:r>
              <a:rPr lang="en-GB" sz="1800" dirty="0" err="1">
                <a:latin typeface="Raleway"/>
                <a:ea typeface="Raleway"/>
                <a:cs typeface="Raleway"/>
                <a:sym typeface="Raleway"/>
              </a:rPr>
              <a:t>etik</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temel</a:t>
            </a:r>
            <a:r>
              <a:rPr lang="en-GB" sz="1800" dirty="0">
                <a:latin typeface="Raleway"/>
                <a:ea typeface="Raleway"/>
                <a:cs typeface="Raleway"/>
                <a:sym typeface="Raleway"/>
              </a:rPr>
              <a:t> </a:t>
            </a:r>
            <a:r>
              <a:rPr lang="en-GB" sz="1800" dirty="0" err="1">
                <a:latin typeface="Raleway"/>
                <a:ea typeface="Raleway"/>
                <a:cs typeface="Raleway"/>
                <a:sym typeface="Raleway"/>
              </a:rPr>
              <a:t>değerlerle</a:t>
            </a:r>
            <a:r>
              <a:rPr lang="en-GB" sz="1800" dirty="0">
                <a:latin typeface="Raleway"/>
                <a:ea typeface="Raleway"/>
                <a:cs typeface="Raleway"/>
                <a:sym typeface="Raleway"/>
              </a:rPr>
              <a:t> </a:t>
            </a:r>
            <a:r>
              <a:rPr lang="en-GB" sz="1800" dirty="0" err="1">
                <a:latin typeface="Raleway"/>
                <a:ea typeface="Raleway"/>
                <a:cs typeface="Raleway"/>
                <a:sym typeface="Raleway"/>
              </a:rPr>
              <a:t>tutarlı</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342900">
              <a:spcBef>
                <a:spcPts val="600"/>
              </a:spcBef>
              <a:spcAft>
                <a:spcPts val="600"/>
              </a:spcAft>
              <a:buChar char="•"/>
            </a:pPr>
            <a:r>
              <a:rPr lang="tr-TR" sz="1800" b="1" dirty="0">
                <a:latin typeface="Raleway"/>
                <a:ea typeface="Raleway"/>
                <a:cs typeface="Raleway"/>
                <a:sym typeface="Raleway"/>
              </a:rPr>
              <a:t>Uygulamaları:</a:t>
            </a:r>
            <a:endParaRPr lang="en-GB" sz="1800" dirty="0">
              <a:latin typeface="Raleway"/>
              <a:ea typeface="Raleway"/>
              <a:cs typeface="Raleway"/>
            </a:endParaRPr>
          </a:p>
          <a:p>
            <a:pPr marL="342900">
              <a:spcBef>
                <a:spcPts val="600"/>
              </a:spcBef>
              <a:spcAft>
                <a:spcPts val="600"/>
              </a:spcAft>
              <a:buChar char="•"/>
            </a:pPr>
            <a:r>
              <a:rPr lang="en-GB" sz="1800" dirty="0">
                <a:latin typeface="Raleway"/>
                <a:ea typeface="Raleway"/>
                <a:cs typeface="Raleway"/>
                <a:sym typeface="Raleway"/>
              </a:rPr>
              <a:t> Öz </a:t>
            </a:r>
            <a:r>
              <a:rPr lang="en-GB" sz="1800" dirty="0" err="1">
                <a:latin typeface="Raleway"/>
                <a:ea typeface="Raleway"/>
                <a:cs typeface="Raleway"/>
                <a:sym typeface="Raleway"/>
              </a:rPr>
              <a:t>farkındalık</a:t>
            </a:r>
            <a:r>
              <a:rPr lang="en-GB" sz="1800" dirty="0">
                <a:latin typeface="Raleway"/>
                <a:ea typeface="Raleway"/>
                <a:cs typeface="Raleway"/>
                <a:sym typeface="Raleway"/>
              </a:rPr>
              <a:t>, </a:t>
            </a:r>
            <a:r>
              <a:rPr lang="en-GB" sz="1800" dirty="0" err="1">
                <a:latin typeface="Raleway"/>
                <a:ea typeface="Raleway"/>
                <a:cs typeface="Raleway"/>
                <a:sym typeface="Raleway"/>
              </a:rPr>
              <a:t>dürüst</a:t>
            </a:r>
            <a:r>
              <a:rPr lang="en-GB" sz="1800" dirty="0">
                <a:latin typeface="Raleway"/>
                <a:ea typeface="Raleway"/>
                <a:cs typeface="Raleway"/>
                <a:sym typeface="Raleway"/>
              </a:rPr>
              <a:t> </a:t>
            </a:r>
            <a:r>
              <a:rPr lang="en-GB" sz="1800" dirty="0" err="1">
                <a:latin typeface="Raleway"/>
                <a:ea typeface="Raleway"/>
                <a:cs typeface="Raleway"/>
                <a:sym typeface="Raleway"/>
              </a:rPr>
              <a:t>iletişim</a:t>
            </a:r>
            <a:r>
              <a:rPr lang="en-GB" sz="1800" dirty="0">
                <a:latin typeface="Raleway"/>
                <a:ea typeface="Raleway"/>
                <a:cs typeface="Raleway"/>
                <a:sym typeface="Raleway"/>
              </a:rPr>
              <a:t>, </a:t>
            </a:r>
            <a:r>
              <a:rPr lang="en-GB" sz="1800" dirty="0" err="1">
                <a:latin typeface="Raleway"/>
                <a:ea typeface="Raleway"/>
                <a:cs typeface="Raleway"/>
                <a:sym typeface="Raleway"/>
              </a:rPr>
              <a:t>tutarlı</a:t>
            </a:r>
            <a:r>
              <a:rPr lang="en-GB" sz="1800" dirty="0">
                <a:latin typeface="Raleway"/>
                <a:ea typeface="Raleway"/>
                <a:cs typeface="Raleway"/>
                <a:sym typeface="Raleway"/>
              </a:rPr>
              <a:t> </a:t>
            </a:r>
            <a:r>
              <a:rPr lang="en-GB" sz="1800" dirty="0" err="1">
                <a:latin typeface="Raleway"/>
                <a:ea typeface="Raleway"/>
                <a:cs typeface="Raleway"/>
                <a:sym typeface="Raleway"/>
              </a:rPr>
              <a:t>davranış</a:t>
            </a:r>
            <a:r>
              <a:rPr lang="en-GB" sz="1800" dirty="0">
                <a:latin typeface="Raleway"/>
                <a:ea typeface="Raleway"/>
                <a:cs typeface="Raleway"/>
                <a:sym typeface="Raleway"/>
              </a:rPr>
              <a:t>.</a:t>
            </a:r>
            <a:endParaRPr sz="1800" dirty="0">
              <a:latin typeface="Raleway"/>
              <a:ea typeface="Raleway"/>
              <a:cs typeface="Raleway"/>
            </a:endParaRPr>
          </a:p>
        </p:txBody>
      </p:sp>
      <p:sp>
        <p:nvSpPr>
          <p:cNvPr id="4" name="TextBox 3">
            <a:extLst>
              <a:ext uri="{FF2B5EF4-FFF2-40B4-BE49-F238E27FC236}">
                <a16:creationId xmlns:a16="http://schemas.microsoft.com/office/drawing/2014/main" id="{DD156FE8-A256-8025-ECFB-9873A32E0EC0}"/>
              </a:ext>
            </a:extLst>
          </p:cNvPr>
          <p:cNvSpPr txBox="1"/>
          <p:nvPr/>
        </p:nvSpPr>
        <p:spPr>
          <a:xfrm>
            <a:off x="6217359" y="4277144"/>
            <a:ext cx="5751290"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dirty="0" err="1">
                <a:latin typeface="Raleway"/>
              </a:rPr>
              <a:t>Finlandiya'nın</a:t>
            </a:r>
            <a:r>
              <a:rPr lang="en-US" sz="1800" dirty="0">
                <a:latin typeface="Raleway"/>
              </a:rPr>
              <a:t> </a:t>
            </a:r>
            <a:r>
              <a:rPr lang="en-US" sz="1800" dirty="0" err="1">
                <a:latin typeface="Raleway"/>
              </a:rPr>
              <a:t>eski</a:t>
            </a:r>
            <a:r>
              <a:rPr lang="en-US" sz="1800" dirty="0">
                <a:latin typeface="Raleway"/>
              </a:rPr>
              <a:t> </a:t>
            </a:r>
            <a:r>
              <a:rPr lang="en-US" sz="1800" dirty="0" err="1">
                <a:latin typeface="Raleway"/>
              </a:rPr>
              <a:t>başbakanlarından</a:t>
            </a:r>
            <a:r>
              <a:rPr lang="en-US" sz="1800" dirty="0">
                <a:latin typeface="Raleway"/>
              </a:rPr>
              <a:t> Sanna Marin, </a:t>
            </a:r>
            <a:r>
              <a:rPr lang="en-US" sz="1800" dirty="0" err="1">
                <a:latin typeface="Raleway"/>
              </a:rPr>
              <a:t>otantik</a:t>
            </a:r>
            <a:r>
              <a:rPr lang="en-US" sz="1800" dirty="0">
                <a:latin typeface="Raleway"/>
              </a:rPr>
              <a:t> </a:t>
            </a:r>
            <a:r>
              <a:rPr lang="en-US" sz="1800" dirty="0" err="1">
                <a:latin typeface="Raleway"/>
              </a:rPr>
              <a:t>liderliğin</a:t>
            </a:r>
            <a:r>
              <a:rPr lang="en-US" sz="1800" dirty="0">
                <a:latin typeface="Raleway"/>
              </a:rPr>
              <a:t> </a:t>
            </a:r>
            <a:r>
              <a:rPr lang="en-US" sz="1800" dirty="0" err="1">
                <a:latin typeface="Raleway"/>
              </a:rPr>
              <a:t>en</a:t>
            </a:r>
            <a:r>
              <a:rPr lang="en-US" sz="1800" dirty="0">
                <a:latin typeface="Raleway"/>
              </a:rPr>
              <a:t> iyi </a:t>
            </a:r>
            <a:r>
              <a:rPr lang="en-US" sz="1800" dirty="0" err="1">
                <a:latin typeface="Raleway"/>
              </a:rPr>
              <a:t>örneğidir</a:t>
            </a:r>
            <a:r>
              <a:rPr lang="en-US" sz="1800" dirty="0">
                <a:latin typeface="Raleway"/>
              </a:rPr>
              <a:t>. </a:t>
            </a:r>
            <a:r>
              <a:rPr lang="en-US" sz="1800" dirty="0" err="1">
                <a:latin typeface="Raleway"/>
              </a:rPr>
              <a:t>Onun</a:t>
            </a:r>
            <a:r>
              <a:rPr lang="en-US" sz="1800" dirty="0">
                <a:latin typeface="Raleway"/>
              </a:rPr>
              <a:t> </a:t>
            </a:r>
            <a:r>
              <a:rPr lang="en-US" sz="1800" dirty="0" err="1">
                <a:latin typeface="Raleway"/>
              </a:rPr>
              <a:t>liderlik</a:t>
            </a:r>
            <a:r>
              <a:rPr lang="en-US" sz="1800" dirty="0">
                <a:latin typeface="Raleway"/>
              </a:rPr>
              <a:t> </a:t>
            </a:r>
            <a:r>
              <a:rPr lang="en-US" sz="1800" dirty="0" err="1">
                <a:latin typeface="Raleway"/>
              </a:rPr>
              <a:t>teknikleri</a:t>
            </a:r>
            <a:r>
              <a:rPr lang="en-US" sz="1800" dirty="0">
                <a:latin typeface="Raleway"/>
              </a:rPr>
              <a:t> </a:t>
            </a:r>
            <a:r>
              <a:rPr lang="en-US" sz="1800" dirty="0" err="1">
                <a:latin typeface="Raleway"/>
              </a:rPr>
              <a:t>hakkında</a:t>
            </a:r>
            <a:r>
              <a:rPr lang="en-US" sz="1800" dirty="0">
                <a:latin typeface="Raleway"/>
              </a:rPr>
              <a:t> </a:t>
            </a:r>
            <a:r>
              <a:rPr lang="en-US" sz="1800" dirty="0" err="1">
                <a:latin typeface="Raleway"/>
              </a:rPr>
              <a:t>daha</a:t>
            </a:r>
            <a:r>
              <a:rPr lang="en-US" sz="1800" dirty="0">
                <a:latin typeface="Raleway"/>
              </a:rPr>
              <a:t> </a:t>
            </a:r>
            <a:r>
              <a:rPr lang="en-US" sz="1800" dirty="0" err="1">
                <a:latin typeface="Raleway"/>
              </a:rPr>
              <a:t>fazlasını</a:t>
            </a:r>
            <a:r>
              <a:rPr lang="en-US" sz="1800" dirty="0">
                <a:latin typeface="Raleway"/>
              </a:rPr>
              <a:t> </a:t>
            </a:r>
            <a:r>
              <a:rPr lang="en-US" sz="1800" dirty="0" err="1">
                <a:latin typeface="Raleway"/>
              </a:rPr>
              <a:t>okuyun</a:t>
            </a:r>
            <a:r>
              <a:rPr lang="en-US" sz="1800" dirty="0">
                <a:latin typeface="Raleway"/>
              </a:rPr>
              <a:t>: </a:t>
            </a:r>
            <a:r>
              <a:rPr lang="en-US" sz="1800" dirty="0">
                <a:latin typeface="Raleway"/>
                <a:ea typeface="Roboto"/>
                <a:hlinkClick r:id="rId3"/>
              </a:rPr>
              <a:t>Sanna Marin: The New Era of Leadership</a:t>
            </a:r>
            <a:r>
              <a:rPr lang="en-US" sz="1800" dirty="0">
                <a:latin typeface="Raleway"/>
                <a:ea typeface="Roboto"/>
              </a:rPr>
              <a:t> </a:t>
            </a:r>
            <a:r>
              <a:rPr lang="tr-TR" sz="1800" dirty="0">
                <a:latin typeface="Raleway"/>
                <a:ea typeface="Roboto"/>
              </a:rPr>
              <a:t>böylece bu liderlik tarzını daha iyi anlayabileceksiniz. Ayrıca bu konuda daha fazlasını öğrenmek için şuraya göz atmanızı öneririz:</a:t>
            </a:r>
            <a:r>
              <a:rPr lang="en-US" sz="1800" dirty="0">
                <a:latin typeface="Raleway"/>
                <a:ea typeface="Roboto"/>
              </a:rPr>
              <a:t> </a:t>
            </a:r>
            <a:r>
              <a:rPr lang="en-US" sz="1800" dirty="0">
                <a:latin typeface="Raleway"/>
                <a:ea typeface="Roboto"/>
                <a:hlinkClick r:id="rId4"/>
              </a:rPr>
              <a:t>authentic leadership.</a:t>
            </a:r>
          </a:p>
        </p:txBody>
      </p:sp>
      <p:pic>
        <p:nvPicPr>
          <p:cNvPr id="3" name="Picture 2" descr="A person with long brown hair wearing a white suit&#10;&#10;Description automatically generated">
            <a:extLst>
              <a:ext uri="{FF2B5EF4-FFF2-40B4-BE49-F238E27FC236}">
                <a16:creationId xmlns:a16="http://schemas.microsoft.com/office/drawing/2014/main" id="{E7C777A3-601E-AAF5-776D-F41FB9F9B7DF}"/>
              </a:ext>
            </a:extLst>
          </p:cNvPr>
          <p:cNvPicPr>
            <a:picLocks noChangeAspect="1"/>
          </p:cNvPicPr>
          <p:nvPr/>
        </p:nvPicPr>
        <p:blipFill>
          <a:blip r:embed="rId5"/>
          <a:srcRect l="24791" r="16806" b="211"/>
          <a:stretch/>
        </p:blipFill>
        <p:spPr>
          <a:xfrm>
            <a:off x="1016001" y="1623787"/>
            <a:ext cx="5447098" cy="5236036"/>
          </a:xfrm>
          <a:prstGeom prst="rect">
            <a:avLst/>
          </a:prstGeom>
        </p:spPr>
      </p:pic>
      <p:sp>
        <p:nvSpPr>
          <p:cNvPr id="5" name="TextBox 1">
            <a:extLst>
              <a:ext uri="{FF2B5EF4-FFF2-40B4-BE49-F238E27FC236}">
                <a16:creationId xmlns:a16="http://schemas.microsoft.com/office/drawing/2014/main" id="{8F2DFA47-6A4C-2813-9E8C-3B5CF473379B}"/>
              </a:ext>
            </a:extLst>
          </p:cNvPr>
          <p:cNvSpPr txBox="1"/>
          <p:nvPr/>
        </p:nvSpPr>
        <p:spPr>
          <a:xfrm>
            <a:off x="6217359" y="6614370"/>
            <a:ext cx="3178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Telegraph.co.uk</a:t>
            </a:r>
            <a:endParaRPr lang="en-GB" sz="1000" dirty="0">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ecf44786e8_0_94"/>
          <p:cNvSpPr txBox="1">
            <a:spLocks noGrp="1"/>
          </p:cNvSpPr>
          <p:nvPr>
            <p:ph type="title"/>
          </p:nvPr>
        </p:nvSpPr>
        <p:spPr>
          <a:xfrm>
            <a:off x="511975" y="19887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Çeşitli</a:t>
            </a:r>
            <a:r>
              <a:rPr lang="en-GB" sz="3400" b="1" dirty="0"/>
              <a:t> </a:t>
            </a:r>
            <a:r>
              <a:rPr lang="en-GB" sz="3400" b="1" dirty="0" err="1"/>
              <a:t>liderlik</a:t>
            </a:r>
            <a:r>
              <a:rPr lang="en-GB" sz="3400" b="1" dirty="0"/>
              <a:t> </a:t>
            </a:r>
            <a:r>
              <a:rPr lang="en-GB" sz="3400" b="1" dirty="0" err="1"/>
              <a:t>tarzlarını</a:t>
            </a:r>
            <a:r>
              <a:rPr lang="en-GB" sz="3400" b="1" dirty="0"/>
              <a:t> </a:t>
            </a:r>
            <a:r>
              <a:rPr lang="en-GB" sz="3400" b="1" dirty="0" err="1"/>
              <a:t>keşfetme</a:t>
            </a:r>
            <a:endParaRPr lang="en-GB" sz="3400" b="1" dirty="0"/>
          </a:p>
        </p:txBody>
      </p:sp>
      <p:sp>
        <p:nvSpPr>
          <p:cNvPr id="138" name="Google Shape;138;g2ecf44786e8_0_94"/>
          <p:cNvSpPr txBox="1"/>
          <p:nvPr/>
        </p:nvSpPr>
        <p:spPr>
          <a:xfrm>
            <a:off x="644668" y="1304877"/>
            <a:ext cx="8303720" cy="3085430"/>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3. </a:t>
            </a:r>
            <a:r>
              <a:rPr lang="tr-TR" sz="2000" b="1" dirty="0">
                <a:highlight>
                  <a:schemeClr val="lt1"/>
                </a:highlight>
                <a:latin typeface="Raleway"/>
                <a:ea typeface="Raleway"/>
                <a:cs typeface="Raleway"/>
                <a:sym typeface="Raleway"/>
              </a:rPr>
              <a:t>Hizmetkar Liderlik</a:t>
            </a:r>
            <a:endParaRPr sz="2000" b="1" dirty="0">
              <a:highlight>
                <a:schemeClr val="lt1"/>
              </a:highlight>
              <a:latin typeface="Raleway"/>
              <a:ea typeface="Raleway"/>
              <a:cs typeface="Raleway"/>
              <a:sym typeface="Raleway"/>
            </a:endParaRPr>
          </a:p>
          <a:p>
            <a:pPr marL="0" lvl="0" indent="0" algn="l" rtl="0">
              <a:lnSpc>
                <a:spcPct val="115000"/>
              </a:lnSpc>
              <a:spcBef>
                <a:spcPts val="0"/>
              </a:spcBef>
              <a:spcAft>
                <a:spcPts val="0"/>
              </a:spcAft>
              <a:buNone/>
            </a:pPr>
            <a:endParaRPr sz="1000" b="1" dirty="0">
              <a:highlight>
                <a:schemeClr val="lt1"/>
              </a:highlight>
              <a:latin typeface="Raleway"/>
              <a:ea typeface="Raleway"/>
              <a:cs typeface="Raleway"/>
              <a:sym typeface="Raleway"/>
            </a:endParaRPr>
          </a:p>
          <a:p>
            <a:pPr>
              <a:spcBef>
                <a:spcPts val="600"/>
              </a:spcBef>
              <a:spcAft>
                <a:spcPts val="600"/>
              </a:spcAft>
            </a:pPr>
            <a:r>
              <a:rPr lang="tr-TR" sz="1900" b="1" dirty="0">
                <a:latin typeface="Raleway"/>
                <a:ea typeface="Raleway"/>
                <a:cs typeface="Raleway"/>
                <a:sym typeface="Raleway"/>
              </a:rPr>
              <a:t>Karakteristik Özellikleri:</a:t>
            </a:r>
            <a:endParaRPr lang="en-GB" sz="1900" dirty="0">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a:t>
            </a:r>
            <a:r>
              <a:rPr lang="en-GB" sz="1900" dirty="0" err="1">
                <a:latin typeface="Raleway"/>
                <a:ea typeface="Raleway"/>
                <a:cs typeface="Raleway"/>
                <a:sym typeface="Raleway"/>
              </a:rPr>
              <a:t>Ekibe</a:t>
            </a:r>
            <a:r>
              <a:rPr lang="en-GB" sz="1900" dirty="0">
                <a:latin typeface="Raleway"/>
                <a:ea typeface="Raleway"/>
                <a:cs typeface="Raleway"/>
                <a:sym typeface="Raleway"/>
              </a:rPr>
              <a:t> </a:t>
            </a:r>
            <a:r>
              <a:rPr lang="en-GB" sz="1900" dirty="0" err="1">
                <a:latin typeface="Raleway"/>
                <a:ea typeface="Raleway"/>
                <a:cs typeface="Raleway"/>
                <a:sym typeface="Raleway"/>
              </a:rPr>
              <a:t>hizmet</a:t>
            </a:r>
            <a:r>
              <a:rPr lang="en-GB" sz="1900" dirty="0">
                <a:latin typeface="Raleway"/>
                <a:ea typeface="Raleway"/>
                <a:cs typeface="Raleway"/>
                <a:sym typeface="Raleway"/>
              </a:rPr>
              <a:t> </a:t>
            </a:r>
            <a:r>
              <a:rPr lang="en-GB" sz="1900" dirty="0" err="1">
                <a:latin typeface="Raleway"/>
                <a:ea typeface="Raleway"/>
                <a:cs typeface="Raleway"/>
                <a:sym typeface="Raleway"/>
              </a:rPr>
              <a:t>etmeye</a:t>
            </a:r>
            <a:r>
              <a:rPr lang="en-GB" sz="1900" dirty="0">
                <a:latin typeface="Raleway"/>
                <a:ea typeface="Raleway"/>
                <a:cs typeface="Raleway"/>
                <a:sym typeface="Raleway"/>
              </a:rPr>
              <a:t> </a:t>
            </a:r>
            <a:r>
              <a:rPr lang="en-GB" sz="1900" dirty="0" err="1">
                <a:latin typeface="Raleway"/>
                <a:ea typeface="Raleway"/>
                <a:cs typeface="Raleway"/>
                <a:sym typeface="Raleway"/>
              </a:rPr>
              <a:t>odaklanma</a:t>
            </a:r>
            <a:r>
              <a:rPr lang="en-GB" sz="1900" dirty="0">
                <a:latin typeface="Raleway"/>
                <a:ea typeface="Raleway"/>
                <a:cs typeface="Raleway"/>
                <a:sym typeface="Raleway"/>
              </a:rPr>
              <a:t>, </a:t>
            </a:r>
            <a:r>
              <a:rPr lang="en-GB" sz="1900" dirty="0" err="1">
                <a:latin typeface="Raleway"/>
                <a:ea typeface="Raleway"/>
                <a:cs typeface="Raleway"/>
                <a:sym typeface="Raleway"/>
              </a:rPr>
              <a:t>ekip</a:t>
            </a:r>
            <a:r>
              <a:rPr lang="en-GB" sz="1900" dirty="0">
                <a:latin typeface="Raleway"/>
                <a:ea typeface="Raleway"/>
                <a:cs typeface="Raleway"/>
                <a:sym typeface="Raleway"/>
              </a:rPr>
              <a:t> </a:t>
            </a:r>
            <a:r>
              <a:rPr lang="en-GB" sz="1900" dirty="0" err="1">
                <a:latin typeface="Raleway"/>
                <a:ea typeface="Raleway"/>
                <a:cs typeface="Raleway"/>
                <a:sym typeface="Raleway"/>
              </a:rPr>
              <a:t>ihtiyaçlarına</a:t>
            </a:r>
            <a:r>
              <a:rPr lang="en-GB" sz="1900" dirty="0">
                <a:latin typeface="Raleway"/>
                <a:ea typeface="Raleway"/>
                <a:cs typeface="Raleway"/>
                <a:sym typeface="Raleway"/>
              </a:rPr>
              <a:t> </a:t>
            </a:r>
            <a:r>
              <a:rPr lang="en-GB" sz="1900" dirty="0" err="1">
                <a:latin typeface="Raleway"/>
                <a:ea typeface="Raleway"/>
                <a:cs typeface="Raleway"/>
                <a:sym typeface="Raleway"/>
              </a:rPr>
              <a:t>öncelik</a:t>
            </a:r>
            <a:r>
              <a:rPr lang="en-GB" sz="1900" dirty="0">
                <a:latin typeface="Raleway"/>
                <a:ea typeface="Raleway"/>
                <a:cs typeface="Raleway"/>
                <a:sym typeface="Raleway"/>
              </a:rPr>
              <a:t> </a:t>
            </a:r>
            <a:r>
              <a:rPr lang="en-GB" sz="1900" dirty="0" err="1">
                <a:latin typeface="Raleway"/>
                <a:ea typeface="Raleway"/>
                <a:cs typeface="Raleway"/>
                <a:sym typeface="Raleway"/>
              </a:rPr>
              <a:t>verme</a:t>
            </a:r>
            <a:r>
              <a:rPr lang="en-GB" sz="1900" dirty="0">
                <a:latin typeface="Raleway"/>
                <a:ea typeface="Raleway"/>
                <a:cs typeface="Raleway"/>
                <a:sym typeface="Raleway"/>
              </a:rPr>
              <a:t> (</a:t>
            </a:r>
            <a:r>
              <a:rPr lang="en-GB" sz="1900" dirty="0" err="1">
                <a:latin typeface="Raleway"/>
                <a:ea typeface="Raleway"/>
                <a:cs typeface="Raleway"/>
                <a:sym typeface="Raleway"/>
              </a:rPr>
              <a:t>kendi</a:t>
            </a:r>
            <a:r>
              <a:rPr lang="en-GB" sz="1900" dirty="0">
                <a:latin typeface="Raleway"/>
                <a:ea typeface="Raleway"/>
                <a:cs typeface="Raleway"/>
                <a:sym typeface="Raleway"/>
              </a:rPr>
              <a:t> </a:t>
            </a:r>
            <a:r>
              <a:rPr lang="en-GB" sz="1900" dirty="0" err="1">
                <a:latin typeface="Raleway"/>
                <a:ea typeface="Raleway"/>
                <a:cs typeface="Raleway"/>
                <a:sym typeface="Raleway"/>
              </a:rPr>
              <a:t>ihtiyaçlarından</a:t>
            </a:r>
            <a:r>
              <a:rPr lang="en-GB" sz="1900" dirty="0">
                <a:latin typeface="Raleway"/>
                <a:ea typeface="Raleway"/>
                <a:cs typeface="Raleway"/>
                <a:sym typeface="Raleway"/>
              </a:rPr>
              <a:t> </a:t>
            </a:r>
            <a:r>
              <a:rPr lang="en-GB" sz="1900" dirty="0" err="1">
                <a:latin typeface="Raleway"/>
                <a:ea typeface="Raleway"/>
                <a:cs typeface="Raleway"/>
                <a:sym typeface="Raleway"/>
              </a:rPr>
              <a:t>önce</a:t>
            </a:r>
            <a:r>
              <a:rPr lang="en-GB" sz="1900" dirty="0">
                <a:latin typeface="Raleway"/>
                <a:ea typeface="Raleway"/>
                <a:cs typeface="Raleway"/>
                <a:sym typeface="Raleway"/>
              </a:rPr>
              <a:t>), </a:t>
            </a:r>
            <a:r>
              <a:rPr lang="en-GB" sz="1900" dirty="0" err="1">
                <a:latin typeface="Raleway"/>
                <a:ea typeface="Raleway"/>
                <a:cs typeface="Raleway"/>
                <a:sym typeface="Raleway"/>
              </a:rPr>
              <a:t>topluluk</a:t>
            </a:r>
            <a:r>
              <a:rPr lang="en-GB" sz="1900" dirty="0">
                <a:latin typeface="Raleway"/>
                <a:ea typeface="Raleway"/>
                <a:cs typeface="Raleway"/>
                <a:sym typeface="Raleway"/>
              </a:rPr>
              <a:t> </a:t>
            </a:r>
            <a:r>
              <a:rPr lang="en-GB" sz="1900" dirty="0" err="1">
                <a:latin typeface="Raleway"/>
                <a:ea typeface="Raleway"/>
                <a:cs typeface="Raleway"/>
                <a:sym typeface="Raleway"/>
              </a:rPr>
              <a:t>duygusunu</a:t>
            </a:r>
            <a:r>
              <a:rPr lang="en-GB" sz="1900" dirty="0">
                <a:latin typeface="Raleway"/>
                <a:ea typeface="Raleway"/>
                <a:cs typeface="Raleway"/>
                <a:sym typeface="Raleway"/>
              </a:rPr>
              <a:t> </a:t>
            </a:r>
            <a:r>
              <a:rPr lang="en-GB" sz="1900" dirty="0" err="1">
                <a:latin typeface="Raleway"/>
                <a:ea typeface="Raleway"/>
                <a:cs typeface="Raleway"/>
                <a:sym typeface="Raleway"/>
              </a:rPr>
              <a:t>teşvik</a:t>
            </a:r>
            <a:r>
              <a:rPr lang="en-GB" sz="1900" dirty="0">
                <a:latin typeface="Raleway"/>
                <a:ea typeface="Raleway"/>
                <a:cs typeface="Raleway"/>
                <a:sym typeface="Raleway"/>
              </a:rPr>
              <a:t> </a:t>
            </a:r>
            <a:r>
              <a:rPr lang="en-GB" sz="1900" dirty="0" err="1">
                <a:latin typeface="Raleway"/>
                <a:ea typeface="Raleway"/>
                <a:cs typeface="Raleway"/>
                <a:sym typeface="Raleway"/>
              </a:rPr>
              <a:t>etme</a:t>
            </a:r>
            <a:r>
              <a:rPr lang="en-GB" sz="1900" dirty="0">
                <a:latin typeface="Raleway"/>
                <a:ea typeface="Raleway"/>
                <a:cs typeface="Raleway"/>
                <a:sym typeface="Raleway"/>
              </a:rPr>
              <a:t>.</a:t>
            </a:r>
            <a:endParaRPr sz="1900" dirty="0">
              <a:latin typeface="Raleway"/>
              <a:ea typeface="Raleway"/>
              <a:cs typeface="Raleway"/>
            </a:endParaRPr>
          </a:p>
          <a:p>
            <a:pPr>
              <a:spcBef>
                <a:spcPts val="600"/>
              </a:spcBef>
              <a:spcAft>
                <a:spcPts val="600"/>
              </a:spcAft>
            </a:pPr>
            <a:r>
              <a:rPr lang="tr-TR" sz="1900" b="1" dirty="0">
                <a:latin typeface="Raleway"/>
                <a:ea typeface="Raleway"/>
                <a:cs typeface="Raleway"/>
                <a:sym typeface="Raleway"/>
              </a:rPr>
              <a:t>Uygulamaları:</a:t>
            </a:r>
            <a:endParaRPr lang="en-GB" sz="1900" b="1" dirty="0">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a:t>
            </a:r>
            <a:r>
              <a:rPr lang="en-GB" sz="1900" dirty="0" err="1">
                <a:latin typeface="Raleway"/>
                <a:ea typeface="Raleway"/>
                <a:cs typeface="Raleway"/>
                <a:sym typeface="Raleway"/>
              </a:rPr>
              <a:t>Aktif</a:t>
            </a:r>
            <a:r>
              <a:rPr lang="en-GB" sz="1900" dirty="0">
                <a:latin typeface="Raleway"/>
                <a:ea typeface="Raleway"/>
                <a:cs typeface="Raleway"/>
                <a:sym typeface="Raleway"/>
              </a:rPr>
              <a:t> </a:t>
            </a:r>
            <a:r>
              <a:rPr lang="en-GB" sz="1900" dirty="0" err="1">
                <a:latin typeface="Raleway"/>
                <a:ea typeface="Raleway"/>
                <a:cs typeface="Raleway"/>
                <a:sym typeface="Raleway"/>
              </a:rPr>
              <a:t>dinleme</a:t>
            </a:r>
            <a:r>
              <a:rPr lang="en-GB" sz="1900" dirty="0">
                <a:latin typeface="Raleway"/>
                <a:ea typeface="Raleway"/>
                <a:cs typeface="Raleway"/>
                <a:sym typeface="Raleway"/>
              </a:rPr>
              <a:t>, </a:t>
            </a:r>
            <a:r>
              <a:rPr lang="en-GB" sz="1900" dirty="0" err="1">
                <a:latin typeface="Raleway"/>
                <a:ea typeface="Raleway"/>
                <a:cs typeface="Raleway"/>
                <a:sym typeface="Raleway"/>
              </a:rPr>
              <a:t>empatik</a:t>
            </a:r>
            <a:r>
              <a:rPr lang="en-GB" sz="1900" dirty="0">
                <a:latin typeface="Raleway"/>
                <a:ea typeface="Raleway"/>
                <a:cs typeface="Raleway"/>
                <a:sym typeface="Raleway"/>
              </a:rPr>
              <a:t> </a:t>
            </a:r>
            <a:r>
              <a:rPr lang="en-GB" sz="1900" dirty="0" err="1">
                <a:latin typeface="Raleway"/>
                <a:ea typeface="Raleway"/>
                <a:cs typeface="Raleway"/>
                <a:sym typeface="Raleway"/>
              </a:rPr>
              <a:t>liderlik</a:t>
            </a:r>
            <a:r>
              <a:rPr lang="en-GB" sz="1900" dirty="0">
                <a:latin typeface="Raleway"/>
                <a:ea typeface="Raleway"/>
                <a:cs typeface="Raleway"/>
                <a:sym typeface="Raleway"/>
              </a:rPr>
              <a:t>, </a:t>
            </a:r>
            <a:r>
              <a:rPr lang="en-GB" sz="1900" dirty="0" err="1">
                <a:latin typeface="Raleway"/>
                <a:ea typeface="Raleway"/>
                <a:cs typeface="Raleway"/>
                <a:sym typeface="Raleway"/>
              </a:rPr>
              <a:t>ekibin</a:t>
            </a:r>
            <a:r>
              <a:rPr lang="en-GB" sz="1900" dirty="0">
                <a:latin typeface="Raleway"/>
                <a:ea typeface="Raleway"/>
                <a:cs typeface="Raleway"/>
                <a:sym typeface="Raleway"/>
              </a:rPr>
              <a:t> </a:t>
            </a:r>
            <a:r>
              <a:rPr lang="en-GB" sz="1900" dirty="0" err="1">
                <a:latin typeface="Raleway"/>
                <a:ea typeface="Raleway"/>
                <a:cs typeface="Raleway"/>
                <a:sym typeface="Raleway"/>
              </a:rPr>
              <a:t>refahına</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gelişimine</a:t>
            </a:r>
            <a:r>
              <a:rPr lang="en-GB" sz="1900" dirty="0">
                <a:latin typeface="Raleway"/>
                <a:ea typeface="Raleway"/>
                <a:cs typeface="Raleway"/>
                <a:sym typeface="Raleway"/>
              </a:rPr>
              <a:t> </a:t>
            </a:r>
            <a:r>
              <a:rPr lang="en-GB" sz="1900" dirty="0" err="1">
                <a:latin typeface="Raleway"/>
                <a:ea typeface="Raleway"/>
                <a:cs typeface="Raleway"/>
                <a:sym typeface="Raleway"/>
              </a:rPr>
              <a:t>öncelik</a:t>
            </a:r>
            <a:r>
              <a:rPr lang="en-GB" sz="1900" dirty="0">
                <a:latin typeface="Raleway"/>
                <a:ea typeface="Raleway"/>
                <a:cs typeface="Raleway"/>
                <a:sym typeface="Raleway"/>
              </a:rPr>
              <a:t> </a:t>
            </a:r>
            <a:r>
              <a:rPr lang="en-GB" sz="1900" dirty="0" err="1">
                <a:latin typeface="Raleway"/>
                <a:ea typeface="Raleway"/>
                <a:cs typeface="Raleway"/>
                <a:sym typeface="Raleway"/>
              </a:rPr>
              <a:t>verme</a:t>
            </a:r>
            <a:r>
              <a:rPr lang="en-GB" sz="1900" dirty="0">
                <a:latin typeface="Raleway"/>
                <a:ea typeface="Raleway"/>
                <a:cs typeface="Raleway"/>
                <a:sym typeface="Raleway"/>
              </a:rPr>
              <a:t>, </a:t>
            </a:r>
            <a:r>
              <a:rPr lang="en-GB" sz="1900" dirty="0" err="1">
                <a:latin typeface="Raleway"/>
                <a:ea typeface="Raleway"/>
                <a:cs typeface="Raleway"/>
                <a:sym typeface="Raleway"/>
              </a:rPr>
              <a:t>ekibin</a:t>
            </a:r>
            <a:r>
              <a:rPr lang="en-GB" sz="1900" dirty="0">
                <a:latin typeface="Raleway"/>
                <a:ea typeface="Raleway"/>
                <a:cs typeface="Raleway"/>
                <a:sym typeface="Raleway"/>
              </a:rPr>
              <a:t> tam </a:t>
            </a:r>
            <a:r>
              <a:rPr lang="en-GB" sz="1900" dirty="0" err="1">
                <a:latin typeface="Raleway"/>
                <a:ea typeface="Raleway"/>
                <a:cs typeface="Raleway"/>
                <a:sym typeface="Raleway"/>
              </a:rPr>
              <a:t>potansiyeline</a:t>
            </a:r>
            <a:r>
              <a:rPr lang="en-GB" sz="1900" dirty="0">
                <a:latin typeface="Raleway"/>
                <a:ea typeface="Raleway"/>
                <a:cs typeface="Raleway"/>
                <a:sym typeface="Raleway"/>
              </a:rPr>
              <a:t> </a:t>
            </a:r>
            <a:r>
              <a:rPr lang="en-GB" sz="1900" dirty="0" err="1">
                <a:latin typeface="Raleway"/>
                <a:ea typeface="Raleway"/>
                <a:cs typeface="Raleway"/>
                <a:sym typeface="Raleway"/>
              </a:rPr>
              <a:t>ulaşmasını</a:t>
            </a:r>
            <a:r>
              <a:rPr lang="en-GB" sz="1900" dirty="0">
                <a:latin typeface="Raleway"/>
                <a:ea typeface="Raleway"/>
                <a:cs typeface="Raleway"/>
                <a:sym typeface="Raleway"/>
              </a:rPr>
              <a:t> </a:t>
            </a:r>
            <a:r>
              <a:rPr lang="en-GB" sz="1900" dirty="0" err="1">
                <a:latin typeface="Raleway"/>
                <a:ea typeface="Raleway"/>
                <a:cs typeface="Raleway"/>
                <a:sym typeface="Raleway"/>
              </a:rPr>
              <a:t>sağlama</a:t>
            </a:r>
            <a:r>
              <a:rPr lang="en-GB" sz="1900" dirty="0">
                <a:latin typeface="Raleway"/>
                <a:ea typeface="Raleway"/>
                <a:cs typeface="Raleway"/>
                <a:sym typeface="Raleway"/>
              </a:rPr>
              <a:t>.</a:t>
            </a:r>
            <a:endParaRPr sz="1900" b="1" dirty="0">
              <a:latin typeface="Raleway"/>
              <a:ea typeface="Raleway"/>
              <a:cs typeface="Raleway"/>
            </a:endParaRPr>
          </a:p>
        </p:txBody>
      </p:sp>
      <p:pic>
        <p:nvPicPr>
          <p:cNvPr id="139" name="Google Shape;139;g2ecf44786e8_0_94"/>
          <p:cNvPicPr preferRelativeResize="0"/>
          <p:nvPr/>
        </p:nvPicPr>
        <p:blipFill rotWithShape="1">
          <a:blip r:embed="rId3">
            <a:alphaModFix/>
          </a:blip>
          <a:srcRect l="31752" r="8673" b="3213"/>
          <a:stretch/>
        </p:blipFill>
        <p:spPr>
          <a:xfrm>
            <a:off x="7861612" y="961600"/>
            <a:ext cx="4328852" cy="5896401"/>
          </a:xfrm>
          <a:prstGeom prst="rect">
            <a:avLst/>
          </a:prstGeom>
          <a:noFill/>
          <a:ln>
            <a:noFill/>
          </a:ln>
        </p:spPr>
      </p:pic>
      <p:sp>
        <p:nvSpPr>
          <p:cNvPr id="2" name="TextBox 1">
            <a:extLst>
              <a:ext uri="{FF2B5EF4-FFF2-40B4-BE49-F238E27FC236}">
                <a16:creationId xmlns:a16="http://schemas.microsoft.com/office/drawing/2014/main" id="{33C8CF3B-4923-4079-9150-EDA3874C0058}"/>
              </a:ext>
            </a:extLst>
          </p:cNvPr>
          <p:cNvSpPr txBox="1"/>
          <p:nvPr/>
        </p:nvSpPr>
        <p:spPr>
          <a:xfrm>
            <a:off x="6571226" y="6608720"/>
            <a:ext cx="29318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Comparic.pl</a:t>
            </a:r>
            <a:endParaRPr lang="en-US" sz="1000">
              <a:solidFill>
                <a:schemeClr val="accent1"/>
              </a:solidFill>
              <a:latin typeface="Raleway"/>
            </a:endParaRPr>
          </a:p>
        </p:txBody>
      </p:sp>
      <p:sp>
        <p:nvSpPr>
          <p:cNvPr id="4" name="TextBox 3">
            <a:extLst>
              <a:ext uri="{FF2B5EF4-FFF2-40B4-BE49-F238E27FC236}">
                <a16:creationId xmlns:a16="http://schemas.microsoft.com/office/drawing/2014/main" id="{E77FC96A-55B3-C159-0CD3-C047A2039469}"/>
              </a:ext>
            </a:extLst>
          </p:cNvPr>
          <p:cNvSpPr txBox="1"/>
          <p:nvPr/>
        </p:nvSpPr>
        <p:spPr>
          <a:xfrm>
            <a:off x="643592" y="4384626"/>
            <a:ext cx="7538215" cy="21082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rPr>
              <a:t>Yeni </a:t>
            </a:r>
            <a:r>
              <a:rPr lang="en-US" sz="1800" dirty="0" err="1">
                <a:latin typeface="Raleway"/>
              </a:rPr>
              <a:t>Zelanda'nın</a:t>
            </a:r>
            <a:r>
              <a:rPr lang="en-US" sz="1800" dirty="0">
                <a:latin typeface="Raleway"/>
              </a:rPr>
              <a:t> </a:t>
            </a:r>
            <a:r>
              <a:rPr lang="en-US" sz="1800" dirty="0" err="1">
                <a:latin typeface="Raleway"/>
              </a:rPr>
              <a:t>eski</a:t>
            </a:r>
            <a:r>
              <a:rPr lang="en-US" sz="1800" dirty="0">
                <a:latin typeface="Raleway"/>
              </a:rPr>
              <a:t> </a:t>
            </a:r>
            <a:r>
              <a:rPr lang="en-US" sz="1800" dirty="0" err="1">
                <a:latin typeface="Raleway"/>
              </a:rPr>
              <a:t>başbakanlarından</a:t>
            </a:r>
            <a:r>
              <a:rPr lang="en-US" sz="1800" dirty="0">
                <a:latin typeface="Raleway"/>
              </a:rPr>
              <a:t> Jacinda Ardern, </a:t>
            </a:r>
            <a:r>
              <a:rPr lang="en-US" sz="1800" dirty="0" err="1">
                <a:latin typeface="Raleway"/>
              </a:rPr>
              <a:t>hizmetkâr</a:t>
            </a:r>
            <a:r>
              <a:rPr lang="en-US" sz="1800" dirty="0">
                <a:latin typeface="Raleway"/>
              </a:rPr>
              <a:t> </a:t>
            </a:r>
            <a:r>
              <a:rPr lang="en-US" sz="1800" dirty="0" err="1">
                <a:latin typeface="Raleway"/>
              </a:rPr>
              <a:t>liderliğin</a:t>
            </a:r>
            <a:r>
              <a:rPr lang="en-US" sz="1800" dirty="0">
                <a:latin typeface="Raleway"/>
              </a:rPr>
              <a:t> </a:t>
            </a:r>
            <a:r>
              <a:rPr lang="en-US" sz="1800" dirty="0" err="1">
                <a:latin typeface="Raleway"/>
              </a:rPr>
              <a:t>en</a:t>
            </a:r>
            <a:r>
              <a:rPr lang="en-US" sz="1800" dirty="0">
                <a:latin typeface="Raleway"/>
              </a:rPr>
              <a:t> iyi </a:t>
            </a:r>
            <a:r>
              <a:rPr lang="en-US" sz="1800" dirty="0" err="1">
                <a:latin typeface="Raleway"/>
              </a:rPr>
              <a:t>örneklerinden</a:t>
            </a:r>
            <a:r>
              <a:rPr lang="en-US" sz="1800" dirty="0">
                <a:latin typeface="Raleway"/>
              </a:rPr>
              <a:t> </a:t>
            </a:r>
            <a:r>
              <a:rPr lang="en-US" sz="1800" dirty="0" err="1">
                <a:latin typeface="Raleway"/>
              </a:rPr>
              <a:t>biri</a:t>
            </a:r>
            <a:r>
              <a:rPr lang="en-US" sz="1800" dirty="0">
                <a:latin typeface="Raleway"/>
              </a:rPr>
              <a:t>. </a:t>
            </a:r>
            <a:r>
              <a:rPr lang="en-US" sz="1800" dirty="0" err="1">
                <a:latin typeface="Raleway"/>
              </a:rPr>
              <a:t>Onun</a:t>
            </a:r>
            <a:r>
              <a:rPr lang="en-US" sz="1800" dirty="0">
                <a:latin typeface="Raleway"/>
              </a:rPr>
              <a:t> </a:t>
            </a:r>
            <a:r>
              <a:rPr lang="en-US" sz="1800" dirty="0" err="1">
                <a:latin typeface="Raleway"/>
              </a:rPr>
              <a:t>liderlik</a:t>
            </a:r>
            <a:r>
              <a:rPr lang="en-US" sz="1800" dirty="0">
                <a:latin typeface="Raleway"/>
              </a:rPr>
              <a:t> </a:t>
            </a:r>
            <a:r>
              <a:rPr lang="en-US" sz="1800" dirty="0" err="1">
                <a:latin typeface="Raleway"/>
              </a:rPr>
              <a:t>teknikleri</a:t>
            </a:r>
            <a:r>
              <a:rPr lang="en-US" sz="1800" dirty="0">
                <a:latin typeface="Raleway"/>
              </a:rPr>
              <a:t> </a:t>
            </a:r>
            <a:r>
              <a:rPr lang="en-US" sz="1800" dirty="0" err="1">
                <a:latin typeface="Raleway"/>
              </a:rPr>
              <a:t>hakkında</a:t>
            </a:r>
            <a:r>
              <a:rPr lang="en-US" sz="1800" dirty="0">
                <a:latin typeface="Raleway"/>
              </a:rPr>
              <a:t> </a:t>
            </a:r>
            <a:r>
              <a:rPr lang="en-US" sz="1800" dirty="0" err="1">
                <a:latin typeface="Raleway"/>
              </a:rPr>
              <a:t>daha</a:t>
            </a:r>
            <a:r>
              <a:rPr lang="en-US" sz="1800" dirty="0">
                <a:latin typeface="Raleway"/>
              </a:rPr>
              <a:t> </a:t>
            </a:r>
            <a:r>
              <a:rPr lang="en-US" sz="1800" dirty="0" err="1">
                <a:latin typeface="Raleway"/>
              </a:rPr>
              <a:t>fazla</a:t>
            </a:r>
            <a:r>
              <a:rPr lang="en-US" sz="1800" dirty="0">
                <a:latin typeface="Raleway"/>
              </a:rPr>
              <a:t> </a:t>
            </a:r>
            <a:r>
              <a:rPr lang="en-US" sz="1800" dirty="0" err="1">
                <a:latin typeface="Raleway"/>
              </a:rPr>
              <a:t>bilgi</a:t>
            </a:r>
            <a:r>
              <a:rPr lang="en-US" sz="1800" dirty="0">
                <a:latin typeface="Raleway"/>
              </a:rPr>
              <a:t> </a:t>
            </a:r>
            <a:r>
              <a:rPr lang="en-US" sz="1800" dirty="0" err="1">
                <a:latin typeface="Raleway"/>
              </a:rPr>
              <a:t>edinin</a:t>
            </a:r>
            <a:r>
              <a:rPr lang="en-US" sz="1800" dirty="0">
                <a:latin typeface="Raleway"/>
              </a:rPr>
              <a:t>: </a:t>
            </a:r>
            <a:r>
              <a:rPr lang="en-US" sz="1800" dirty="0">
                <a:latin typeface="Raleway"/>
                <a:ea typeface="Roboto"/>
                <a:hlinkClick r:id="rId4"/>
              </a:rPr>
              <a:t>5 Ways to Be a Better Leader from Ex-New Zealand Prime Minister Jacinda Ardern</a:t>
            </a:r>
            <a:r>
              <a:rPr lang="en-US" sz="1800" dirty="0">
                <a:latin typeface="Raleway"/>
                <a:ea typeface="Roboto"/>
              </a:rPr>
              <a:t> </a:t>
            </a:r>
            <a:r>
              <a:rPr lang="tr-TR" sz="1800" dirty="0">
                <a:latin typeface="Raleway"/>
                <a:ea typeface="Roboto"/>
              </a:rPr>
              <a:t>böylece konuyu daha iyi anlayabileceksiniz. Ayrıca bu konuda daha fazlasını öğrenebilmeniz için bu makaleye göz atmanızı öneririz.</a:t>
            </a:r>
            <a:r>
              <a:rPr lang="en-US" sz="1800" dirty="0">
                <a:latin typeface="Raleway"/>
                <a:ea typeface="Roboto"/>
              </a:rPr>
              <a:t> </a:t>
            </a:r>
            <a:r>
              <a:rPr lang="en-US" sz="1800" dirty="0">
                <a:latin typeface="Raleway"/>
                <a:ea typeface="Roboto"/>
                <a:hlinkClick r:id="rId5"/>
              </a:rPr>
              <a:t>servant leadership.</a:t>
            </a:r>
            <a:endParaRPr lang="en-US" dirty="0"/>
          </a:p>
          <a:p>
            <a:endParaRPr lang="en-US" sz="1800" dirty="0">
              <a:latin typeface="Raleway"/>
              <a:ea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ecf44786e8_0_228"/>
          <p:cNvSpPr txBox="1">
            <a:spLocks noGrp="1"/>
          </p:cNvSpPr>
          <p:nvPr>
            <p:ph type="title"/>
          </p:nvPr>
        </p:nvSpPr>
        <p:spPr>
          <a:xfrm>
            <a:off x="697210" y="234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Çeşitli</a:t>
            </a:r>
            <a:r>
              <a:rPr lang="en-GB" sz="3400" b="1" dirty="0"/>
              <a:t> </a:t>
            </a:r>
            <a:r>
              <a:rPr lang="en-GB" sz="3400" b="1" dirty="0" err="1"/>
              <a:t>liderlik</a:t>
            </a:r>
            <a:r>
              <a:rPr lang="en-GB" sz="3400" b="1" dirty="0"/>
              <a:t> </a:t>
            </a:r>
            <a:r>
              <a:rPr lang="en-GB" sz="3400" b="1" dirty="0" err="1"/>
              <a:t>tarzlarını</a:t>
            </a:r>
            <a:r>
              <a:rPr lang="en-GB" sz="3400" b="1" dirty="0"/>
              <a:t> </a:t>
            </a:r>
            <a:r>
              <a:rPr lang="en-GB" sz="3400" b="1" dirty="0" err="1"/>
              <a:t>keşfetme</a:t>
            </a:r>
            <a:endParaRPr lang="en-GB" sz="3400" b="1" dirty="0"/>
          </a:p>
        </p:txBody>
      </p:sp>
      <p:sp>
        <p:nvSpPr>
          <p:cNvPr id="146" name="Google Shape;146;g2ecf44786e8_0_228"/>
          <p:cNvSpPr txBox="1"/>
          <p:nvPr/>
        </p:nvSpPr>
        <p:spPr>
          <a:xfrm>
            <a:off x="5682081" y="1344728"/>
            <a:ext cx="6248650" cy="2816125"/>
          </a:xfrm>
          <a:prstGeom prst="rect">
            <a:avLst/>
          </a:prstGeom>
          <a:noFill/>
          <a:ln>
            <a:noFill/>
          </a:ln>
        </p:spPr>
        <p:txBody>
          <a:bodyPr spcFirstLastPara="1" wrap="square" lIns="91425" tIns="91425" rIns="91425" bIns="91425" anchor="t" anchorCtr="0">
            <a:spAutoFit/>
          </a:bodyPr>
          <a:lstStyle/>
          <a:p>
            <a:pPr>
              <a:lnSpc>
                <a:spcPct val="115000"/>
              </a:lnSpc>
            </a:pPr>
            <a:r>
              <a:rPr lang="en-GB" sz="2000" b="1" dirty="0">
                <a:highlight>
                  <a:schemeClr val="lt1"/>
                </a:highlight>
                <a:latin typeface="Raleway"/>
                <a:ea typeface="Raleway"/>
                <a:cs typeface="Raleway"/>
                <a:sym typeface="Raleway"/>
              </a:rPr>
              <a:t>4. </a:t>
            </a:r>
            <a:r>
              <a:rPr lang="tr-TR" sz="2000" b="1" dirty="0">
                <a:highlight>
                  <a:schemeClr val="lt1"/>
                </a:highlight>
                <a:latin typeface="Raleway"/>
                <a:ea typeface="Raleway"/>
                <a:cs typeface="Raleway"/>
                <a:sym typeface="Raleway"/>
              </a:rPr>
              <a:t>Etkileşimsel</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Liderlik</a:t>
            </a:r>
            <a:endParaRPr sz="1000" dirty="0">
              <a:latin typeface="Raleway"/>
              <a:ea typeface="Raleway"/>
              <a:cs typeface="Raleway"/>
              <a:sym typeface="Raleway"/>
            </a:endParaRPr>
          </a:p>
          <a:p>
            <a:pPr>
              <a:spcBef>
                <a:spcPts val="600"/>
              </a:spcBef>
              <a:spcAft>
                <a:spcPts val="600"/>
              </a:spcAft>
            </a:pPr>
            <a:r>
              <a:rPr lang="tr-TR" sz="1800" b="1" dirty="0">
                <a:latin typeface="Raleway"/>
                <a:ea typeface="Raleway"/>
                <a:cs typeface="Raleway"/>
                <a:sym typeface="Raleway"/>
              </a:rPr>
              <a:t>Karakteristik Özellikleri</a:t>
            </a:r>
            <a:r>
              <a:rPr lang="en-GB" sz="1800" b="1" dirty="0">
                <a:latin typeface="Raleway"/>
                <a:ea typeface="Raleway"/>
                <a:cs typeface="Raleway"/>
                <a:sym typeface="Raleway"/>
              </a:rPr>
              <a:t>: </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Rutine</a:t>
            </a:r>
            <a:r>
              <a:rPr lang="en-GB" sz="1800" dirty="0">
                <a:latin typeface="Raleway"/>
                <a:ea typeface="Raleway"/>
                <a:cs typeface="Raleway"/>
                <a:sym typeface="Raleway"/>
              </a:rPr>
              <a:t>, </a:t>
            </a:r>
            <a:r>
              <a:rPr lang="en-GB" sz="1800" dirty="0" err="1">
                <a:latin typeface="Raleway"/>
                <a:ea typeface="Raleway"/>
                <a:cs typeface="Raleway"/>
                <a:sym typeface="Raleway"/>
              </a:rPr>
              <a:t>yerleşik</a:t>
            </a:r>
            <a:r>
              <a:rPr lang="en-GB" sz="1800" dirty="0">
                <a:latin typeface="Raleway"/>
                <a:ea typeface="Raleway"/>
                <a:cs typeface="Raleway"/>
                <a:sym typeface="Raleway"/>
              </a:rPr>
              <a:t> </a:t>
            </a:r>
            <a:r>
              <a:rPr lang="en-GB" sz="1800" dirty="0" err="1">
                <a:latin typeface="Raleway"/>
                <a:ea typeface="Raleway"/>
                <a:cs typeface="Raleway"/>
                <a:sym typeface="Raleway"/>
              </a:rPr>
              <a:t>prosedürlere</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ödül</a:t>
            </a:r>
            <a:r>
              <a:rPr lang="en-GB" sz="1800" dirty="0">
                <a:latin typeface="Raleway"/>
                <a:ea typeface="Raleway"/>
                <a:cs typeface="Raleway"/>
                <a:sym typeface="Raleway"/>
              </a:rPr>
              <a:t>/</a:t>
            </a:r>
            <a:r>
              <a:rPr lang="en-GB" sz="1800" dirty="0" err="1">
                <a:latin typeface="Raleway"/>
                <a:ea typeface="Raleway"/>
                <a:cs typeface="Raleway"/>
                <a:sym typeface="Raleway"/>
              </a:rPr>
              <a:t>ceza</a:t>
            </a:r>
            <a:r>
              <a:rPr lang="en-GB" sz="1800" dirty="0">
                <a:latin typeface="Raleway"/>
                <a:ea typeface="Raleway"/>
                <a:cs typeface="Raleway"/>
                <a:sym typeface="Raleway"/>
              </a:rPr>
              <a:t> </a:t>
            </a:r>
            <a:r>
              <a:rPr lang="en-GB" sz="1800" dirty="0" err="1">
                <a:latin typeface="Raleway"/>
                <a:ea typeface="Raleway"/>
                <a:cs typeface="Raleway"/>
                <a:sym typeface="Raleway"/>
              </a:rPr>
              <a:t>sistemlerine</a:t>
            </a:r>
            <a:r>
              <a:rPr lang="en-GB" sz="1800" dirty="0">
                <a:latin typeface="Raleway"/>
                <a:ea typeface="Raleway"/>
                <a:cs typeface="Raleway"/>
                <a:sym typeface="Raleway"/>
              </a:rPr>
              <a:t> </a:t>
            </a:r>
            <a:r>
              <a:rPr lang="en-GB" sz="1800" dirty="0" err="1">
                <a:latin typeface="Raleway"/>
                <a:ea typeface="Raleway"/>
                <a:cs typeface="Raleway"/>
                <a:sym typeface="Raleway"/>
              </a:rPr>
              <a:t>odaklanır</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a:spcBef>
                <a:spcPts val="600"/>
              </a:spcBef>
              <a:spcAft>
                <a:spcPts val="600"/>
              </a:spcAft>
              <a:buChar char="•"/>
            </a:pPr>
            <a:r>
              <a:rPr lang="tr-TR" sz="1800" b="1" dirty="0">
                <a:latin typeface="Raleway"/>
                <a:ea typeface="Raleway"/>
                <a:cs typeface="Raleway"/>
                <a:sym typeface="Raleway"/>
              </a:rPr>
              <a:t>Uygulamalar:</a:t>
            </a:r>
            <a:endParaRPr lang="en-GB" sz="1800" b="1" dirty="0">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Net </a:t>
            </a:r>
            <a:r>
              <a:rPr lang="en-GB" sz="1800" dirty="0" err="1">
                <a:latin typeface="Raleway"/>
                <a:ea typeface="Raleway"/>
                <a:cs typeface="Raleway"/>
                <a:sym typeface="Raleway"/>
              </a:rPr>
              <a:t>hedefler</a:t>
            </a:r>
            <a:r>
              <a:rPr lang="en-GB" sz="1800" dirty="0">
                <a:latin typeface="Raleway"/>
                <a:ea typeface="Raleway"/>
                <a:cs typeface="Raleway"/>
                <a:sym typeface="Raleway"/>
              </a:rPr>
              <a:t> </a:t>
            </a:r>
            <a:r>
              <a:rPr lang="en-GB" sz="1800" dirty="0" err="1">
                <a:latin typeface="Raleway"/>
                <a:ea typeface="Raleway"/>
                <a:cs typeface="Raleway"/>
                <a:sym typeface="Raleway"/>
              </a:rPr>
              <a:t>belirlemek</a:t>
            </a:r>
            <a:r>
              <a:rPr lang="en-GB" sz="1800" dirty="0">
                <a:latin typeface="Raleway"/>
                <a:ea typeface="Raleway"/>
                <a:cs typeface="Raleway"/>
                <a:sym typeface="Raleway"/>
              </a:rPr>
              <a:t>, </a:t>
            </a:r>
            <a:r>
              <a:rPr lang="en-GB" sz="1800" dirty="0" err="1">
                <a:latin typeface="Raleway"/>
                <a:ea typeface="Raleway"/>
                <a:cs typeface="Raleway"/>
                <a:sym typeface="Raleway"/>
              </a:rPr>
              <a:t>performansı</a:t>
            </a:r>
            <a:r>
              <a:rPr lang="en-GB" sz="1800" dirty="0">
                <a:latin typeface="Raleway"/>
                <a:ea typeface="Raleway"/>
                <a:cs typeface="Raleway"/>
                <a:sym typeface="Raleway"/>
              </a:rPr>
              <a:t> </a:t>
            </a:r>
            <a:r>
              <a:rPr lang="en-GB" sz="1800" dirty="0" err="1">
                <a:latin typeface="Raleway"/>
                <a:ea typeface="Raleway"/>
                <a:cs typeface="Raleway"/>
                <a:sym typeface="Raleway"/>
              </a:rPr>
              <a:t>izlemek</a:t>
            </a:r>
            <a:r>
              <a:rPr lang="en-GB" sz="1800" dirty="0">
                <a:latin typeface="Raleway"/>
                <a:ea typeface="Raleway"/>
                <a:cs typeface="Raleway"/>
                <a:sym typeface="Raleway"/>
              </a:rPr>
              <a:t>, </a:t>
            </a:r>
            <a:r>
              <a:rPr lang="en-GB" sz="1800" dirty="0" err="1">
                <a:latin typeface="Raleway"/>
                <a:ea typeface="Raleway"/>
                <a:cs typeface="Raleway"/>
                <a:sym typeface="Raleway"/>
              </a:rPr>
              <a:t>uyum</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ödüller</a:t>
            </a:r>
            <a:r>
              <a:rPr lang="en-GB" sz="1800" dirty="0">
                <a:latin typeface="Raleway"/>
                <a:ea typeface="Raleway"/>
                <a:cs typeface="Raleway"/>
                <a:sym typeface="Raleway"/>
              </a:rPr>
              <a:t> </a:t>
            </a:r>
            <a:r>
              <a:rPr lang="en-GB" sz="1800" dirty="0" err="1">
                <a:latin typeface="Raleway"/>
                <a:ea typeface="Raleway"/>
                <a:cs typeface="Raleway"/>
                <a:sym typeface="Raleway"/>
              </a:rPr>
              <a:t>sağlamak</a:t>
            </a:r>
            <a:r>
              <a:rPr lang="en-GB" sz="1800" dirty="0">
                <a:latin typeface="Raleway"/>
                <a:ea typeface="Raleway"/>
                <a:cs typeface="Raleway"/>
                <a:sym typeface="Raleway"/>
              </a:rPr>
              <a:t>.</a:t>
            </a:r>
            <a:endParaRPr sz="1800" b="1" dirty="0">
              <a:latin typeface="Raleway"/>
              <a:ea typeface="Raleway"/>
              <a:cs typeface="Raleway"/>
            </a:endParaRPr>
          </a:p>
        </p:txBody>
      </p:sp>
      <p:pic>
        <p:nvPicPr>
          <p:cNvPr id="147" name="Google Shape;147;g2ecf44786e8_0_228"/>
          <p:cNvPicPr preferRelativeResize="0"/>
          <p:nvPr/>
        </p:nvPicPr>
        <p:blipFill rotWithShape="1">
          <a:blip r:embed="rId3">
            <a:alphaModFix/>
          </a:blip>
          <a:srcRect l="8658" r="8962"/>
          <a:stretch/>
        </p:blipFill>
        <p:spPr>
          <a:xfrm>
            <a:off x="896957" y="1347225"/>
            <a:ext cx="5414902" cy="5510776"/>
          </a:xfrm>
          <a:prstGeom prst="rect">
            <a:avLst/>
          </a:prstGeom>
          <a:noFill/>
          <a:ln>
            <a:noFill/>
          </a:ln>
        </p:spPr>
      </p:pic>
      <p:sp>
        <p:nvSpPr>
          <p:cNvPr id="2" name="TextBox 1">
            <a:extLst>
              <a:ext uri="{FF2B5EF4-FFF2-40B4-BE49-F238E27FC236}">
                <a16:creationId xmlns:a16="http://schemas.microsoft.com/office/drawing/2014/main" id="{AC1ADAB5-2888-9E08-4B69-82AD477A5E9B}"/>
              </a:ext>
            </a:extLst>
          </p:cNvPr>
          <p:cNvSpPr txBox="1"/>
          <p:nvPr/>
        </p:nvSpPr>
        <p:spPr>
          <a:xfrm>
            <a:off x="195284" y="5236688"/>
            <a:ext cx="100808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static.wixstatic.com</a:t>
            </a:r>
            <a:endParaRPr lang="en-GB" sz="1000" dirty="0">
              <a:solidFill>
                <a:schemeClr val="accent1"/>
              </a:solidFill>
            </a:endParaRPr>
          </a:p>
        </p:txBody>
      </p:sp>
      <p:sp>
        <p:nvSpPr>
          <p:cNvPr id="4" name="TextBox 3">
            <a:extLst>
              <a:ext uri="{FF2B5EF4-FFF2-40B4-BE49-F238E27FC236}">
                <a16:creationId xmlns:a16="http://schemas.microsoft.com/office/drawing/2014/main" id="{5CD3C341-153A-93F3-E365-84BE4A273F1A}"/>
              </a:ext>
            </a:extLst>
          </p:cNvPr>
          <p:cNvSpPr txBox="1"/>
          <p:nvPr/>
        </p:nvSpPr>
        <p:spPr>
          <a:xfrm>
            <a:off x="6093253" y="4341331"/>
            <a:ext cx="5862372"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err="1">
                <a:latin typeface="Raleway"/>
                <a:ea typeface="Roboto"/>
              </a:rPr>
              <a:t>Birleşik</a:t>
            </a:r>
            <a:r>
              <a:rPr lang="en-US" sz="1800" dirty="0">
                <a:latin typeface="Raleway"/>
                <a:ea typeface="Roboto"/>
              </a:rPr>
              <a:t> </a:t>
            </a:r>
            <a:r>
              <a:rPr lang="en-US" sz="1800" dirty="0" err="1">
                <a:latin typeface="Raleway"/>
                <a:ea typeface="Roboto"/>
              </a:rPr>
              <a:t>Krallık'ın</a:t>
            </a:r>
            <a:r>
              <a:rPr lang="en-US" sz="1800" dirty="0">
                <a:latin typeface="Raleway"/>
                <a:ea typeface="Roboto"/>
              </a:rPr>
              <a:t> ilk </a:t>
            </a:r>
            <a:r>
              <a:rPr lang="en-US" sz="1800" dirty="0" err="1">
                <a:latin typeface="Raleway"/>
                <a:ea typeface="Roboto"/>
              </a:rPr>
              <a:t>kadın</a:t>
            </a:r>
            <a:r>
              <a:rPr lang="en-US" sz="1800" dirty="0">
                <a:latin typeface="Raleway"/>
                <a:ea typeface="Roboto"/>
              </a:rPr>
              <a:t> </a:t>
            </a:r>
            <a:r>
              <a:rPr lang="en-US" sz="1800" dirty="0" err="1">
                <a:latin typeface="Raleway"/>
                <a:ea typeface="Roboto"/>
              </a:rPr>
              <a:t>başbakanı</a:t>
            </a:r>
            <a:r>
              <a:rPr lang="en-US" sz="1800" dirty="0">
                <a:latin typeface="Raleway"/>
                <a:ea typeface="Roboto"/>
              </a:rPr>
              <a:t> Margaret Thatcher, </a:t>
            </a:r>
            <a:r>
              <a:rPr lang="en-US" sz="1800" dirty="0" err="1">
                <a:latin typeface="Raleway"/>
                <a:ea typeface="Roboto"/>
              </a:rPr>
              <a:t>etkileşimsel</a:t>
            </a:r>
            <a:r>
              <a:rPr lang="en-US" sz="1800" dirty="0">
                <a:latin typeface="Raleway"/>
                <a:ea typeface="Roboto"/>
              </a:rPr>
              <a:t> </a:t>
            </a:r>
            <a:r>
              <a:rPr lang="en-US" sz="1800" dirty="0" err="1">
                <a:latin typeface="Raleway"/>
                <a:ea typeface="Roboto"/>
              </a:rPr>
              <a:t>liderliğin</a:t>
            </a:r>
            <a:r>
              <a:rPr lang="en-US" sz="1800" dirty="0">
                <a:latin typeface="Raleway"/>
                <a:ea typeface="Roboto"/>
              </a:rPr>
              <a:t> </a:t>
            </a:r>
            <a:r>
              <a:rPr lang="en-US" sz="1800" dirty="0" err="1">
                <a:latin typeface="Raleway"/>
                <a:ea typeface="Roboto"/>
              </a:rPr>
              <a:t>en</a:t>
            </a:r>
            <a:r>
              <a:rPr lang="en-US" sz="1800" dirty="0">
                <a:latin typeface="Raleway"/>
                <a:ea typeface="Roboto"/>
              </a:rPr>
              <a:t> iyi </a:t>
            </a:r>
            <a:r>
              <a:rPr lang="en-US" sz="1800" dirty="0" err="1">
                <a:latin typeface="Raleway"/>
                <a:ea typeface="Roboto"/>
              </a:rPr>
              <a:t>örneğidir</a:t>
            </a:r>
            <a:r>
              <a:rPr lang="en-US" sz="1800" dirty="0">
                <a:latin typeface="Raleway"/>
                <a:ea typeface="Roboto"/>
              </a:rPr>
              <a:t>. </a:t>
            </a:r>
            <a:r>
              <a:rPr lang="en-US" sz="1800" dirty="0" err="1">
                <a:latin typeface="Raleway"/>
                <a:ea typeface="Roboto"/>
              </a:rPr>
              <a:t>Onun</a:t>
            </a:r>
            <a:r>
              <a:rPr lang="en-US" sz="1800" dirty="0">
                <a:latin typeface="Raleway"/>
                <a:ea typeface="Roboto"/>
              </a:rPr>
              <a:t> </a:t>
            </a:r>
            <a:r>
              <a:rPr lang="en-US" sz="1800" dirty="0" err="1">
                <a:latin typeface="Raleway"/>
                <a:ea typeface="Roboto"/>
              </a:rPr>
              <a:t>liderliği</a:t>
            </a:r>
            <a:r>
              <a:rPr lang="en-US" sz="1800" dirty="0">
                <a:latin typeface="Raleway"/>
                <a:ea typeface="Roboto"/>
              </a:rPr>
              <a:t> </a:t>
            </a:r>
            <a:r>
              <a:rPr lang="en-US" sz="1800" dirty="0" err="1">
                <a:latin typeface="Raleway"/>
                <a:ea typeface="Roboto"/>
              </a:rPr>
              <a:t>hakkında</a:t>
            </a:r>
            <a:r>
              <a:rPr lang="en-US" sz="1800" dirty="0">
                <a:latin typeface="Raleway"/>
                <a:ea typeface="Roboto"/>
              </a:rPr>
              <a:t> </a:t>
            </a:r>
            <a:r>
              <a:rPr lang="en-US" sz="1800" dirty="0" err="1">
                <a:latin typeface="Raleway"/>
                <a:ea typeface="Roboto"/>
              </a:rPr>
              <a:t>daha</a:t>
            </a:r>
            <a:r>
              <a:rPr lang="en-US" sz="1800" dirty="0">
                <a:latin typeface="Raleway"/>
                <a:ea typeface="Roboto"/>
              </a:rPr>
              <a:t> </a:t>
            </a:r>
            <a:r>
              <a:rPr lang="en-US" sz="1800" dirty="0" err="1">
                <a:latin typeface="Raleway"/>
                <a:ea typeface="Roboto"/>
              </a:rPr>
              <a:t>fazlasını</a:t>
            </a:r>
            <a:r>
              <a:rPr lang="en-US" sz="1800" dirty="0">
                <a:latin typeface="Raleway"/>
                <a:ea typeface="Roboto"/>
              </a:rPr>
              <a:t> </a:t>
            </a:r>
            <a:r>
              <a:rPr lang="en-US" sz="1800" dirty="0" err="1">
                <a:latin typeface="Raleway"/>
                <a:ea typeface="Roboto"/>
              </a:rPr>
              <a:t>okuyun</a:t>
            </a:r>
            <a:r>
              <a:rPr lang="en-US" sz="1800" dirty="0">
                <a:latin typeface="Raleway"/>
                <a:ea typeface="Roboto"/>
              </a:rPr>
              <a:t> </a:t>
            </a:r>
            <a:r>
              <a:rPr lang="en-US" sz="1800" dirty="0">
                <a:latin typeface="Raleway"/>
                <a:ea typeface="Roboto"/>
                <a:hlinkClick r:id="rId4"/>
              </a:rPr>
              <a:t>The Iron Lady: Margaret Thatcher's Leadership Style and Its Impact on Britain's Political Landscape</a:t>
            </a:r>
            <a:r>
              <a:rPr lang="en-US" sz="1800" dirty="0">
                <a:latin typeface="Raleway"/>
                <a:ea typeface="Roboto"/>
              </a:rPr>
              <a:t> </a:t>
            </a:r>
            <a:r>
              <a:rPr lang="tr-TR" sz="1800" dirty="0">
                <a:latin typeface="Raleway"/>
                <a:ea typeface="Roboto"/>
              </a:rPr>
              <a:t>Böylece konuyu daha iyi anlayabileceksiniz. Ayrıca daha fazlası için lütfen bu makaleye göz atın:</a:t>
            </a:r>
            <a:r>
              <a:rPr lang="en-US" sz="1800" dirty="0">
                <a:latin typeface="Raleway"/>
                <a:ea typeface="Roboto"/>
              </a:rPr>
              <a:t> </a:t>
            </a:r>
            <a:r>
              <a:rPr lang="en-US" sz="1800" dirty="0">
                <a:latin typeface="Raleway"/>
                <a:ea typeface="Roboto"/>
                <a:hlinkClick r:id="rId5"/>
              </a:rPr>
              <a:t>transactional leadership.</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2ecf44786e8_0_238"/>
          <p:cNvSpPr txBox="1">
            <a:spLocks noGrp="1"/>
          </p:cNvSpPr>
          <p:nvPr>
            <p:ph type="title"/>
          </p:nvPr>
        </p:nvSpPr>
        <p:spPr>
          <a:xfrm>
            <a:off x="442702" y="185016"/>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Çeşitli</a:t>
            </a:r>
            <a:r>
              <a:rPr lang="en-GB" sz="3400" b="1" dirty="0"/>
              <a:t> </a:t>
            </a:r>
            <a:r>
              <a:rPr lang="en-GB" sz="3400" b="1" dirty="0" err="1"/>
              <a:t>liderlik</a:t>
            </a:r>
            <a:r>
              <a:rPr lang="en-GB" sz="3400" b="1" dirty="0"/>
              <a:t> </a:t>
            </a:r>
            <a:r>
              <a:rPr lang="en-GB" sz="3400" b="1" dirty="0" err="1"/>
              <a:t>tarzlarını</a:t>
            </a:r>
            <a:r>
              <a:rPr lang="en-GB" sz="3400" b="1" dirty="0"/>
              <a:t> </a:t>
            </a:r>
            <a:r>
              <a:rPr lang="en-GB" sz="3400" b="1" dirty="0" err="1"/>
              <a:t>keşfetme</a:t>
            </a:r>
            <a:endParaRPr lang="en-GB" sz="3400" b="1" dirty="0"/>
          </a:p>
        </p:txBody>
      </p:sp>
      <p:sp>
        <p:nvSpPr>
          <p:cNvPr id="154" name="Google Shape;154;g2ecf44786e8_0_238"/>
          <p:cNvSpPr txBox="1"/>
          <p:nvPr/>
        </p:nvSpPr>
        <p:spPr>
          <a:xfrm>
            <a:off x="538602" y="1400657"/>
            <a:ext cx="6886836" cy="301618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5. </a:t>
            </a:r>
            <a:r>
              <a:rPr lang="tr-TR" sz="2000" b="1" dirty="0">
                <a:highlight>
                  <a:schemeClr val="lt1"/>
                </a:highlight>
                <a:latin typeface="Raleway"/>
                <a:ea typeface="Raleway"/>
                <a:cs typeface="Raleway"/>
                <a:sym typeface="Raleway"/>
              </a:rPr>
              <a:t>Karizmatik Liderlik</a:t>
            </a:r>
            <a:endParaRPr lang="en-US" sz="2000" b="1" dirty="0">
              <a:highlight>
                <a:srgbClr val="F3B75B"/>
              </a:highlight>
              <a:latin typeface="Raleway"/>
              <a:ea typeface="Raleway"/>
              <a:cs typeface="Raleway"/>
            </a:endParaRPr>
          </a:p>
          <a:p>
            <a:pPr>
              <a:spcBef>
                <a:spcPts val="600"/>
              </a:spcBef>
              <a:spcAft>
                <a:spcPts val="600"/>
              </a:spcAft>
            </a:pPr>
            <a:r>
              <a:rPr lang="tr-TR" sz="1900" b="1" dirty="0">
                <a:latin typeface="Raleway"/>
                <a:ea typeface="Raleway"/>
                <a:cs typeface="Raleway"/>
                <a:sym typeface="Raleway"/>
              </a:rPr>
              <a:t>Karakteristik Özellikleri:</a:t>
            </a:r>
            <a:endParaRPr lang="en-GB" sz="1900" b="1" dirty="0">
              <a:latin typeface="Raleway"/>
              <a:ea typeface="Raleway"/>
              <a:cs typeface="Raleway"/>
              <a:sym typeface="Raleway"/>
            </a:endParaRPr>
          </a:p>
          <a:p>
            <a:pPr marL="342900">
              <a:spcBef>
                <a:spcPts val="600"/>
              </a:spcBef>
              <a:spcAft>
                <a:spcPts val="600"/>
              </a:spcAft>
              <a:buChar char="•"/>
            </a:pPr>
            <a:r>
              <a:rPr lang="en-GB" sz="1900" dirty="0">
                <a:latin typeface="Raleway"/>
                <a:ea typeface="Raleway"/>
                <a:cs typeface="Raleway"/>
                <a:sym typeface="Raleway"/>
              </a:rPr>
              <a:t> </a:t>
            </a:r>
            <a:r>
              <a:rPr lang="en-US" sz="1900" dirty="0" err="1">
                <a:latin typeface="Raleway"/>
                <a:ea typeface="Raleway"/>
                <a:cs typeface="Raleway"/>
                <a:sym typeface="Raleway"/>
              </a:rPr>
              <a:t>Kişisel</a:t>
            </a:r>
            <a:r>
              <a:rPr lang="en-US" sz="1900" dirty="0">
                <a:latin typeface="Raleway"/>
                <a:ea typeface="Raleway"/>
                <a:cs typeface="Raleway"/>
                <a:sym typeface="Raleway"/>
              </a:rPr>
              <a:t> </a:t>
            </a:r>
            <a:r>
              <a:rPr lang="en-US" sz="1900" dirty="0" err="1">
                <a:latin typeface="Raleway"/>
                <a:ea typeface="Raleway"/>
                <a:cs typeface="Raleway"/>
                <a:sym typeface="Raleway"/>
              </a:rPr>
              <a:t>cazibe</a:t>
            </a:r>
            <a:r>
              <a:rPr lang="en-US" sz="1900" dirty="0">
                <a:latin typeface="Raleway"/>
                <a:ea typeface="Raleway"/>
                <a:cs typeface="Raleway"/>
                <a:sym typeface="Raleway"/>
              </a:rPr>
              <a:t> </a:t>
            </a:r>
            <a:r>
              <a:rPr lang="en-US" sz="1900" dirty="0" err="1">
                <a:latin typeface="Raleway"/>
                <a:ea typeface="Raleway"/>
                <a:cs typeface="Raleway"/>
                <a:sym typeface="Raleway"/>
              </a:rPr>
              <a:t>ve</a:t>
            </a:r>
            <a:r>
              <a:rPr lang="en-US" sz="1900" dirty="0">
                <a:latin typeface="Raleway"/>
                <a:ea typeface="Raleway"/>
                <a:cs typeface="Raleway"/>
                <a:sym typeface="Raleway"/>
              </a:rPr>
              <a:t> </a:t>
            </a:r>
            <a:r>
              <a:rPr lang="en-US" sz="1900" dirty="0" err="1">
                <a:latin typeface="Raleway"/>
                <a:ea typeface="Raleway"/>
                <a:cs typeface="Raleway"/>
                <a:sym typeface="Raleway"/>
              </a:rPr>
              <a:t>çekicilik</a:t>
            </a:r>
            <a:r>
              <a:rPr lang="en-US" sz="1900" dirty="0">
                <a:latin typeface="Raleway"/>
                <a:ea typeface="Raleway"/>
                <a:cs typeface="Raleway"/>
                <a:sym typeface="Raleway"/>
              </a:rPr>
              <a:t> </a:t>
            </a:r>
            <a:r>
              <a:rPr lang="en-US" sz="1900" dirty="0" err="1">
                <a:latin typeface="Raleway"/>
                <a:ea typeface="Raleway"/>
                <a:cs typeface="Raleway"/>
                <a:sym typeface="Raleway"/>
              </a:rPr>
              <a:t>yoluyla</a:t>
            </a:r>
            <a:r>
              <a:rPr lang="en-US" sz="1900" dirty="0">
                <a:latin typeface="Raleway"/>
                <a:ea typeface="Raleway"/>
                <a:cs typeface="Raleway"/>
                <a:sym typeface="Raleway"/>
              </a:rPr>
              <a:t> </a:t>
            </a:r>
            <a:r>
              <a:rPr lang="en-US" sz="1900" dirty="0" err="1">
                <a:latin typeface="Raleway"/>
                <a:ea typeface="Raleway"/>
                <a:cs typeface="Raleway"/>
                <a:sym typeface="Raleway"/>
              </a:rPr>
              <a:t>ilham</a:t>
            </a:r>
            <a:r>
              <a:rPr lang="en-US" sz="1900" dirty="0">
                <a:latin typeface="Raleway"/>
                <a:ea typeface="Raleway"/>
                <a:cs typeface="Raleway"/>
                <a:sym typeface="Raleway"/>
              </a:rPr>
              <a:t> </a:t>
            </a:r>
            <a:r>
              <a:rPr lang="en-US" sz="1900" dirty="0" err="1">
                <a:latin typeface="Raleway"/>
                <a:ea typeface="Raleway"/>
                <a:cs typeface="Raleway"/>
                <a:sym typeface="Raleway"/>
              </a:rPr>
              <a:t>verir</a:t>
            </a:r>
            <a:r>
              <a:rPr lang="en-US" sz="1900" dirty="0">
                <a:latin typeface="Raleway"/>
                <a:ea typeface="Raleway"/>
                <a:cs typeface="Raleway"/>
                <a:sym typeface="Raleway"/>
              </a:rPr>
              <a:t> </a:t>
            </a:r>
            <a:r>
              <a:rPr lang="en-US" sz="1900" dirty="0" err="1">
                <a:latin typeface="Raleway"/>
                <a:ea typeface="Raleway"/>
                <a:cs typeface="Raleway"/>
                <a:sym typeface="Raleway"/>
              </a:rPr>
              <a:t>ve</a:t>
            </a:r>
            <a:r>
              <a:rPr lang="en-US" sz="1900" dirty="0">
                <a:latin typeface="Raleway"/>
                <a:ea typeface="Raleway"/>
                <a:cs typeface="Raleway"/>
                <a:sym typeface="Raleway"/>
              </a:rPr>
              <a:t> motive </a:t>
            </a:r>
            <a:r>
              <a:rPr lang="en-US" sz="1900" dirty="0" err="1">
                <a:latin typeface="Raleway"/>
                <a:ea typeface="Raleway"/>
                <a:cs typeface="Raleway"/>
                <a:sym typeface="Raleway"/>
              </a:rPr>
              <a:t>eder</a:t>
            </a:r>
            <a:r>
              <a:rPr lang="en-US" sz="1900" dirty="0">
                <a:latin typeface="Raleway"/>
                <a:ea typeface="Raleway"/>
                <a:cs typeface="Raleway"/>
                <a:sym typeface="Raleway"/>
              </a:rPr>
              <a:t>.</a:t>
            </a:r>
            <a:endParaRPr lang="en-US" sz="1900" dirty="0">
              <a:latin typeface="Raleway"/>
              <a:ea typeface="Raleway"/>
              <a:cs typeface="Raleway"/>
            </a:endParaRPr>
          </a:p>
          <a:p>
            <a:pPr>
              <a:spcBef>
                <a:spcPts val="600"/>
              </a:spcBef>
              <a:spcAft>
                <a:spcPts val="600"/>
              </a:spcAft>
            </a:pPr>
            <a:r>
              <a:rPr lang="en-US" sz="1900" b="1" dirty="0" err="1">
                <a:latin typeface="Raleway"/>
                <a:ea typeface="Raleway"/>
                <a:cs typeface="Raleway"/>
                <a:sym typeface="Raleway"/>
              </a:rPr>
              <a:t>Uygulamaları</a:t>
            </a:r>
            <a:r>
              <a:rPr lang="en-US" sz="1900" b="1" dirty="0">
                <a:latin typeface="Raleway"/>
                <a:ea typeface="Raleway"/>
                <a:cs typeface="Raleway"/>
                <a:sym typeface="Raleway"/>
              </a:rPr>
              <a:t>:</a:t>
            </a:r>
          </a:p>
          <a:p>
            <a:pPr marL="342900">
              <a:spcBef>
                <a:spcPts val="600"/>
              </a:spcBef>
              <a:spcAft>
                <a:spcPts val="600"/>
              </a:spcAft>
              <a:buChar char="•"/>
            </a:pPr>
            <a:r>
              <a:rPr lang="en-GB" sz="1900" dirty="0">
                <a:latin typeface="Raleway"/>
                <a:ea typeface="Raleway"/>
                <a:cs typeface="Raleway"/>
                <a:sym typeface="Raleway"/>
              </a:rPr>
              <a:t> </a:t>
            </a:r>
            <a:r>
              <a:rPr lang="en-GB" sz="1900" dirty="0" err="1">
                <a:latin typeface="Raleway"/>
                <a:ea typeface="Raleway"/>
                <a:cs typeface="Raleway"/>
                <a:sym typeface="Raleway"/>
              </a:rPr>
              <a:t>Vizyon</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bağlılığı</a:t>
            </a:r>
            <a:r>
              <a:rPr lang="en-GB" sz="1900" dirty="0">
                <a:latin typeface="Raleway"/>
                <a:ea typeface="Raleway"/>
                <a:cs typeface="Raleway"/>
                <a:sym typeface="Raleway"/>
              </a:rPr>
              <a:t> </a:t>
            </a:r>
            <a:r>
              <a:rPr lang="en-GB" sz="1900" dirty="0" err="1">
                <a:latin typeface="Raleway"/>
                <a:ea typeface="Raleway"/>
                <a:cs typeface="Raleway"/>
                <a:sym typeface="Raleway"/>
              </a:rPr>
              <a:t>artırmak</a:t>
            </a:r>
            <a:r>
              <a:rPr lang="en-GB" sz="1900" dirty="0">
                <a:latin typeface="Raleway"/>
                <a:ea typeface="Raleway"/>
                <a:cs typeface="Raleway"/>
                <a:sym typeface="Raleway"/>
              </a:rPr>
              <a:t> </a:t>
            </a:r>
            <a:r>
              <a:rPr lang="en-GB" sz="1900" dirty="0" err="1">
                <a:latin typeface="Raleway"/>
                <a:ea typeface="Raleway"/>
                <a:cs typeface="Raleway"/>
                <a:sym typeface="Raleway"/>
              </a:rPr>
              <a:t>için</a:t>
            </a:r>
            <a:r>
              <a:rPr lang="en-GB" sz="1900" dirty="0">
                <a:latin typeface="Raleway"/>
                <a:ea typeface="Raleway"/>
                <a:cs typeface="Raleway"/>
                <a:sym typeface="Raleway"/>
              </a:rPr>
              <a:t> </a:t>
            </a:r>
            <a:r>
              <a:rPr lang="en-GB" sz="1900" dirty="0" err="1">
                <a:latin typeface="Raleway"/>
                <a:ea typeface="Raleway"/>
                <a:cs typeface="Raleway"/>
                <a:sym typeface="Raleway"/>
              </a:rPr>
              <a:t>kişisel</a:t>
            </a:r>
            <a:r>
              <a:rPr lang="en-GB" sz="1900" dirty="0">
                <a:latin typeface="Raleway"/>
                <a:ea typeface="Raleway"/>
                <a:cs typeface="Raleway"/>
                <a:sym typeface="Raleway"/>
              </a:rPr>
              <a:t> </a:t>
            </a:r>
            <a:r>
              <a:rPr lang="en-GB" sz="1900" dirty="0" err="1">
                <a:latin typeface="Raleway"/>
                <a:ea typeface="Raleway"/>
                <a:cs typeface="Raleway"/>
                <a:sym typeface="Raleway"/>
              </a:rPr>
              <a:t>karizmayı</a:t>
            </a:r>
            <a:r>
              <a:rPr lang="en-GB" sz="1900" dirty="0">
                <a:latin typeface="Raleway"/>
                <a:ea typeface="Raleway"/>
                <a:cs typeface="Raleway"/>
                <a:sym typeface="Raleway"/>
              </a:rPr>
              <a:t> </a:t>
            </a:r>
            <a:r>
              <a:rPr lang="en-GB" sz="1900" dirty="0" err="1">
                <a:latin typeface="Raleway"/>
                <a:ea typeface="Raleway"/>
                <a:cs typeface="Raleway"/>
                <a:sym typeface="Raleway"/>
              </a:rPr>
              <a:t>kullanmak</a:t>
            </a:r>
            <a:r>
              <a:rPr lang="en-GB" sz="1900" dirty="0">
                <a:latin typeface="Raleway"/>
                <a:ea typeface="Raleway"/>
                <a:cs typeface="Raleway"/>
                <a:sym typeface="Raleway"/>
              </a:rPr>
              <a:t>.</a:t>
            </a:r>
            <a:endParaRPr sz="1900" b="1" dirty="0">
              <a:latin typeface="Raleway"/>
              <a:ea typeface="Raleway"/>
              <a:cs typeface="Raleway"/>
            </a:endParaRPr>
          </a:p>
        </p:txBody>
      </p:sp>
      <p:pic>
        <p:nvPicPr>
          <p:cNvPr id="155" name="Google Shape;155;g2ecf44786e8_0_238"/>
          <p:cNvPicPr preferRelativeResize="0"/>
          <p:nvPr/>
        </p:nvPicPr>
        <p:blipFill rotWithShape="1">
          <a:blip r:embed="rId3">
            <a:alphaModFix/>
          </a:blip>
          <a:srcRect l="6800" r="7976"/>
          <a:stretch/>
        </p:blipFill>
        <p:spPr>
          <a:xfrm>
            <a:off x="6689108" y="1126275"/>
            <a:ext cx="5694824" cy="5731724"/>
          </a:xfrm>
          <a:prstGeom prst="rect">
            <a:avLst/>
          </a:prstGeom>
          <a:noFill/>
          <a:ln>
            <a:noFill/>
          </a:ln>
        </p:spPr>
      </p:pic>
      <p:sp>
        <p:nvSpPr>
          <p:cNvPr id="2" name="TextBox 1">
            <a:extLst>
              <a:ext uri="{FF2B5EF4-FFF2-40B4-BE49-F238E27FC236}">
                <a16:creationId xmlns:a16="http://schemas.microsoft.com/office/drawing/2014/main" id="{1ED36E91-3565-C563-6BFF-E6A8DF3563F6}"/>
              </a:ext>
            </a:extLst>
          </p:cNvPr>
          <p:cNvSpPr txBox="1"/>
          <p:nvPr/>
        </p:nvSpPr>
        <p:spPr>
          <a:xfrm>
            <a:off x="4792517" y="6608984"/>
            <a:ext cx="352697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img-cdn.inc.com</a:t>
            </a:r>
            <a:endParaRPr lang="en-GB" sz="1000" dirty="0">
              <a:solidFill>
                <a:schemeClr val="accent1"/>
              </a:solidFill>
            </a:endParaRPr>
          </a:p>
        </p:txBody>
      </p:sp>
      <p:sp>
        <p:nvSpPr>
          <p:cNvPr id="4" name="TextBox 3">
            <a:extLst>
              <a:ext uri="{FF2B5EF4-FFF2-40B4-BE49-F238E27FC236}">
                <a16:creationId xmlns:a16="http://schemas.microsoft.com/office/drawing/2014/main" id="{85F27C7D-6316-904E-DEAF-F7248B71D46D}"/>
              </a:ext>
            </a:extLst>
          </p:cNvPr>
          <p:cNvSpPr txBox="1"/>
          <p:nvPr/>
        </p:nvSpPr>
        <p:spPr>
          <a:xfrm>
            <a:off x="537581" y="4258327"/>
            <a:ext cx="6638774" cy="18312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err="1">
                <a:latin typeface="Raleway"/>
                <a:ea typeface="Roboto"/>
              </a:rPr>
              <a:t>Amerikalı</a:t>
            </a:r>
            <a:r>
              <a:rPr lang="en-US" sz="1800" dirty="0">
                <a:latin typeface="Raleway"/>
                <a:ea typeface="Roboto"/>
              </a:rPr>
              <a:t> </a:t>
            </a:r>
            <a:r>
              <a:rPr lang="en-US" sz="1800" dirty="0" err="1">
                <a:latin typeface="Raleway"/>
                <a:ea typeface="Roboto"/>
              </a:rPr>
              <a:t>televizyoncu</a:t>
            </a:r>
            <a:r>
              <a:rPr lang="en-US" sz="1800" dirty="0">
                <a:latin typeface="Raleway"/>
                <a:ea typeface="Roboto"/>
              </a:rPr>
              <a:t> </a:t>
            </a:r>
            <a:r>
              <a:rPr lang="en-US" sz="1800" dirty="0" err="1">
                <a:latin typeface="Raleway"/>
                <a:ea typeface="Roboto"/>
              </a:rPr>
              <a:t>ve</a:t>
            </a:r>
            <a:r>
              <a:rPr lang="en-US" sz="1800" dirty="0">
                <a:latin typeface="Raleway"/>
                <a:ea typeface="Roboto"/>
              </a:rPr>
              <a:t> </a:t>
            </a:r>
            <a:r>
              <a:rPr lang="en-US" sz="1800" dirty="0" err="1">
                <a:latin typeface="Raleway"/>
                <a:ea typeface="Roboto"/>
              </a:rPr>
              <a:t>girişimci</a:t>
            </a:r>
            <a:r>
              <a:rPr lang="en-US" sz="1800" dirty="0">
                <a:latin typeface="Raleway"/>
                <a:ea typeface="Roboto"/>
              </a:rPr>
              <a:t> Oprah Winfrey, </a:t>
            </a:r>
            <a:r>
              <a:rPr lang="en-US" sz="1800" dirty="0" err="1">
                <a:latin typeface="Raleway"/>
                <a:ea typeface="Roboto"/>
              </a:rPr>
              <a:t>karizmatik</a:t>
            </a:r>
            <a:r>
              <a:rPr lang="en-US" sz="1800" dirty="0">
                <a:latin typeface="Raleway"/>
                <a:ea typeface="Roboto"/>
              </a:rPr>
              <a:t> </a:t>
            </a:r>
            <a:r>
              <a:rPr lang="en-US" sz="1800" dirty="0" err="1">
                <a:latin typeface="Raleway"/>
                <a:ea typeface="Roboto"/>
              </a:rPr>
              <a:t>liderliğin</a:t>
            </a:r>
            <a:r>
              <a:rPr lang="en-US" sz="1800" dirty="0">
                <a:latin typeface="Raleway"/>
                <a:ea typeface="Roboto"/>
              </a:rPr>
              <a:t> </a:t>
            </a:r>
            <a:r>
              <a:rPr lang="en-US" sz="1800" dirty="0" err="1">
                <a:latin typeface="Raleway"/>
                <a:ea typeface="Roboto"/>
              </a:rPr>
              <a:t>en</a:t>
            </a:r>
            <a:r>
              <a:rPr lang="en-US" sz="1800" dirty="0">
                <a:latin typeface="Raleway"/>
                <a:ea typeface="Roboto"/>
              </a:rPr>
              <a:t> iyi </a:t>
            </a:r>
            <a:r>
              <a:rPr lang="en-US" sz="1800" dirty="0" err="1">
                <a:latin typeface="Raleway"/>
                <a:ea typeface="Roboto"/>
              </a:rPr>
              <a:t>örneğidir</a:t>
            </a:r>
            <a:r>
              <a:rPr lang="en-US" sz="1800" dirty="0">
                <a:latin typeface="Raleway"/>
                <a:ea typeface="Roboto"/>
              </a:rPr>
              <a:t>. </a:t>
            </a:r>
            <a:r>
              <a:rPr lang="en-US" sz="1800" dirty="0" err="1">
                <a:latin typeface="Raleway"/>
                <a:ea typeface="Roboto"/>
              </a:rPr>
              <a:t>Onun</a:t>
            </a:r>
            <a:r>
              <a:rPr lang="en-US" sz="1800" dirty="0">
                <a:latin typeface="Raleway"/>
                <a:ea typeface="Roboto"/>
              </a:rPr>
              <a:t> </a:t>
            </a:r>
            <a:r>
              <a:rPr lang="en-US" sz="1800" dirty="0" err="1">
                <a:latin typeface="Raleway"/>
                <a:ea typeface="Roboto"/>
              </a:rPr>
              <a:t>liderliği</a:t>
            </a:r>
            <a:r>
              <a:rPr lang="en-US" sz="1800" dirty="0">
                <a:latin typeface="Raleway"/>
                <a:ea typeface="Roboto"/>
              </a:rPr>
              <a:t> </a:t>
            </a:r>
            <a:r>
              <a:rPr lang="en-US" sz="1800" dirty="0" err="1">
                <a:latin typeface="Raleway"/>
                <a:ea typeface="Roboto"/>
              </a:rPr>
              <a:t>hakkında</a:t>
            </a:r>
            <a:r>
              <a:rPr lang="en-US" sz="1800" dirty="0">
                <a:latin typeface="Raleway"/>
                <a:ea typeface="Roboto"/>
              </a:rPr>
              <a:t> </a:t>
            </a:r>
            <a:r>
              <a:rPr lang="en-US" sz="1800" dirty="0" err="1">
                <a:latin typeface="Raleway"/>
                <a:ea typeface="Roboto"/>
              </a:rPr>
              <a:t>daha</a:t>
            </a:r>
            <a:r>
              <a:rPr lang="en-US" sz="1800" dirty="0">
                <a:latin typeface="Raleway"/>
                <a:ea typeface="Roboto"/>
              </a:rPr>
              <a:t> </a:t>
            </a:r>
            <a:r>
              <a:rPr lang="en-US" sz="1800" dirty="0" err="1">
                <a:latin typeface="Raleway"/>
                <a:ea typeface="Roboto"/>
              </a:rPr>
              <a:t>fazlasını</a:t>
            </a:r>
            <a:r>
              <a:rPr lang="en-US" sz="1800" dirty="0">
                <a:latin typeface="Raleway"/>
                <a:ea typeface="Roboto"/>
              </a:rPr>
              <a:t> </a:t>
            </a:r>
            <a:r>
              <a:rPr lang="en-US" sz="1800" dirty="0" err="1">
                <a:latin typeface="Raleway"/>
                <a:ea typeface="Roboto"/>
              </a:rPr>
              <a:t>okuyun</a:t>
            </a:r>
            <a:r>
              <a:rPr lang="en-US" sz="1800" dirty="0">
                <a:latin typeface="Raleway"/>
                <a:ea typeface="Roboto"/>
              </a:rPr>
              <a:t>: </a:t>
            </a:r>
            <a:r>
              <a:rPr lang="en-US" sz="1800" dirty="0">
                <a:latin typeface="Raleway"/>
                <a:ea typeface="Roboto"/>
                <a:hlinkClick r:id="rId4"/>
              </a:rPr>
              <a:t>Leadership Wisdom from Oprah Winfrey: 7 Powerful Lessons</a:t>
            </a:r>
            <a:r>
              <a:rPr lang="en-US" sz="1800" dirty="0">
                <a:latin typeface="Raleway"/>
                <a:ea typeface="Roboto"/>
              </a:rPr>
              <a:t> </a:t>
            </a:r>
            <a:r>
              <a:rPr lang="tr-TR" sz="1800" dirty="0">
                <a:latin typeface="Raleway"/>
                <a:ea typeface="Roboto"/>
              </a:rPr>
              <a:t>ayrıca konuyu daha iyi anlamak için lütfen bu makaleyi gözden geçirin </a:t>
            </a:r>
            <a:r>
              <a:rPr lang="en-US" sz="1800" dirty="0">
                <a:latin typeface="Raleway"/>
                <a:ea typeface="Roboto"/>
                <a:hlinkClick r:id="rId5"/>
              </a:rPr>
              <a:t>charismatic leadership.</a:t>
            </a:r>
            <a:endParaRPr lang="en-US" sz="1800" dirty="0">
              <a:latin typeface="Calibri"/>
              <a:ea typeface="Calibri"/>
              <a:cs typeface="Calibri"/>
              <a:hlinkClick r:id="rId5"/>
            </a:endParaRPr>
          </a:p>
          <a:p>
            <a:endParaRPr lang="en-US" sz="1800" dirty="0">
              <a:latin typeface="Raleway"/>
              <a:ea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cf44786e8_0_33"/>
          <p:cNvSpPr txBox="1">
            <a:spLocks noGrp="1"/>
          </p:cNvSpPr>
          <p:nvPr>
            <p:ph type="title"/>
          </p:nvPr>
        </p:nvSpPr>
        <p:spPr>
          <a:xfrm>
            <a:off x="525050" y="4303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sz="3400" b="1" dirty="0" err="1"/>
              <a:t>Liderlik</a:t>
            </a:r>
            <a:r>
              <a:rPr lang="en-GB" sz="3400" b="1" dirty="0"/>
              <a:t> </a:t>
            </a:r>
            <a:r>
              <a:rPr lang="en-GB" sz="3400" b="1" dirty="0" err="1"/>
              <a:t>tarzınızı</a:t>
            </a:r>
            <a:r>
              <a:rPr lang="en-GB" sz="3400" b="1" dirty="0"/>
              <a:t> </a:t>
            </a:r>
            <a:r>
              <a:rPr lang="en-GB" sz="3400" b="1" dirty="0" err="1"/>
              <a:t>ve</a:t>
            </a:r>
            <a:r>
              <a:rPr lang="en-GB" sz="3400" b="1" dirty="0"/>
              <a:t> </a:t>
            </a:r>
            <a:r>
              <a:rPr lang="en-GB" sz="3400" b="1" dirty="0" err="1"/>
              <a:t>güçlü</a:t>
            </a:r>
            <a:r>
              <a:rPr lang="en-GB" sz="3400" b="1" dirty="0"/>
              <a:t> </a:t>
            </a:r>
            <a:r>
              <a:rPr lang="en-GB" sz="3400" b="1" dirty="0" err="1"/>
              <a:t>yönlerinizi</a:t>
            </a:r>
            <a:r>
              <a:rPr lang="en-GB" sz="3400" b="1" dirty="0"/>
              <a:t> </a:t>
            </a:r>
            <a:r>
              <a:rPr lang="en-GB" sz="3400" b="1" dirty="0" err="1"/>
              <a:t>nasıl</a:t>
            </a:r>
            <a:r>
              <a:rPr lang="en-GB" sz="3400" b="1" dirty="0"/>
              <a:t> </a:t>
            </a:r>
            <a:r>
              <a:rPr lang="en-GB" sz="3400" b="1" dirty="0" err="1"/>
              <a:t>belirleyebilirsiniz</a:t>
            </a:r>
            <a:r>
              <a:rPr lang="en-GB" sz="3400" b="1" dirty="0"/>
              <a:t>?</a:t>
            </a:r>
            <a:endParaRPr lang="en-US" sz="3400" b="1" dirty="0"/>
          </a:p>
        </p:txBody>
      </p:sp>
      <p:sp>
        <p:nvSpPr>
          <p:cNvPr id="162" name="Google Shape;162;g2ecf44786e8_0_33"/>
          <p:cNvSpPr txBox="1"/>
          <p:nvPr/>
        </p:nvSpPr>
        <p:spPr>
          <a:xfrm>
            <a:off x="525050" y="1735375"/>
            <a:ext cx="11016900" cy="449350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tr-TR" sz="1800" b="1" dirty="0">
                <a:solidFill>
                  <a:schemeClr val="bg2">
                    <a:lumMod val="49000"/>
                  </a:schemeClr>
                </a:solidFill>
                <a:highlight>
                  <a:schemeClr val="lt1"/>
                </a:highlight>
                <a:latin typeface="Raleway"/>
                <a:ea typeface="Raleway"/>
                <a:cs typeface="Raleway"/>
                <a:sym typeface="Raleway"/>
              </a:rPr>
              <a:t>Öz değerlendirme araçları</a:t>
            </a:r>
            <a:endParaRPr lang="en-US" sz="1800" dirty="0">
              <a:solidFill>
                <a:schemeClr val="bg2">
                  <a:lumMod val="49000"/>
                </a:schemeClr>
              </a:solidFill>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Kişiliğinizi</a:t>
            </a:r>
            <a:r>
              <a:rPr lang="en-GB" sz="1800" dirty="0">
                <a:latin typeface="Raleway"/>
                <a:ea typeface="Raleway"/>
                <a:cs typeface="Raleway"/>
                <a:sym typeface="Raleway"/>
              </a:rPr>
              <a:t> </a:t>
            </a:r>
            <a:r>
              <a:rPr lang="en-GB" sz="1800" dirty="0" err="1">
                <a:latin typeface="Raleway"/>
                <a:ea typeface="Raleway"/>
                <a:cs typeface="Raleway"/>
                <a:sym typeface="Raleway"/>
              </a:rPr>
              <a:t>değerlendirin</a:t>
            </a:r>
            <a:r>
              <a:rPr lang="tr-TR" sz="1800" dirty="0">
                <a:latin typeface="Raleway"/>
                <a:ea typeface="Raleway"/>
                <a:cs typeface="Raleway"/>
                <a:sym typeface="Raleway"/>
              </a:rPr>
              <a:t> </a:t>
            </a:r>
            <a:r>
              <a:rPr lang="en-GB" sz="1800" dirty="0">
                <a:solidFill>
                  <a:schemeClr val="bg2">
                    <a:lumMod val="49000"/>
                  </a:schemeClr>
                </a:solidFill>
                <a:latin typeface="Raleway"/>
                <a:ea typeface="Raleway"/>
                <a:cs typeface="Raleway"/>
                <a:sym typeface="Raleway"/>
              </a:rPr>
              <a:t>(</a:t>
            </a:r>
            <a:r>
              <a:rPr lang="en-GB" sz="1800" dirty="0" err="1">
                <a:solidFill>
                  <a:schemeClr val="bg2">
                    <a:lumMod val="49000"/>
                  </a:schemeClr>
                </a:solidFill>
                <a:latin typeface="Raleway"/>
                <a:ea typeface="Raleway"/>
                <a:cs typeface="Raleway"/>
                <a:sym typeface="Raleway"/>
              </a:rPr>
              <a:t>bir</a:t>
            </a:r>
            <a:r>
              <a:rPr lang="en-GB" sz="1800" dirty="0">
                <a:solidFill>
                  <a:schemeClr val="bg2">
                    <a:lumMod val="49000"/>
                  </a:schemeClr>
                </a:solidFill>
                <a:latin typeface="Raleway"/>
                <a:ea typeface="Raleway"/>
                <a:cs typeface="Raleway"/>
                <a:sym typeface="Raleway"/>
              </a:rPr>
              <a:t> </a:t>
            </a:r>
            <a:r>
              <a:rPr lang="en-GB" sz="1800" dirty="0" err="1">
                <a:solidFill>
                  <a:schemeClr val="bg2">
                    <a:lumMod val="49000"/>
                  </a:schemeClr>
                </a:solidFill>
                <a:latin typeface="Raleway"/>
                <a:ea typeface="Raleway"/>
                <a:cs typeface="Raleway"/>
                <a:sym typeface="Raleway"/>
              </a:rPr>
              <a:t>sonraki</a:t>
            </a:r>
            <a:r>
              <a:rPr lang="en-GB" sz="1800" dirty="0">
                <a:solidFill>
                  <a:schemeClr val="bg2">
                    <a:lumMod val="49000"/>
                  </a:schemeClr>
                </a:solidFill>
                <a:latin typeface="Raleway"/>
                <a:ea typeface="Raleway"/>
                <a:cs typeface="Raleway"/>
                <a:sym typeface="Raleway"/>
              </a:rPr>
              <a:t> </a:t>
            </a:r>
            <a:r>
              <a:rPr lang="en-GB" sz="1800" dirty="0" err="1">
                <a:solidFill>
                  <a:schemeClr val="bg2">
                    <a:lumMod val="49000"/>
                  </a:schemeClr>
                </a:solidFill>
                <a:latin typeface="Raleway"/>
                <a:ea typeface="Raleway"/>
                <a:cs typeface="Raleway"/>
                <a:sym typeface="Raleway"/>
              </a:rPr>
              <a:t>slaytta</a:t>
            </a:r>
            <a:r>
              <a:rPr lang="en-GB" sz="1800" dirty="0">
                <a:solidFill>
                  <a:schemeClr val="bg2">
                    <a:lumMod val="49000"/>
                  </a:schemeClr>
                </a:solidFill>
                <a:latin typeface="Raleway"/>
                <a:ea typeface="Raleway"/>
                <a:cs typeface="Raleway"/>
                <a:sym typeface="Raleway"/>
              </a:rPr>
              <a:t> </a:t>
            </a:r>
            <a:r>
              <a:rPr lang="en-GB" sz="1800" dirty="0" err="1">
                <a:solidFill>
                  <a:schemeClr val="bg2">
                    <a:lumMod val="49000"/>
                  </a:schemeClr>
                </a:solidFill>
                <a:latin typeface="Raleway"/>
                <a:ea typeface="Raleway"/>
                <a:cs typeface="Raleway"/>
                <a:sym typeface="Raleway"/>
              </a:rPr>
              <a:t>en</a:t>
            </a:r>
            <a:r>
              <a:rPr lang="en-GB" sz="1800" dirty="0">
                <a:solidFill>
                  <a:schemeClr val="bg2">
                    <a:lumMod val="49000"/>
                  </a:schemeClr>
                </a:solidFill>
                <a:latin typeface="Raleway"/>
                <a:ea typeface="Raleway"/>
                <a:cs typeface="Raleway"/>
                <a:sym typeface="Raleway"/>
              </a:rPr>
              <a:t> iyi </a:t>
            </a:r>
            <a:r>
              <a:rPr lang="en-GB" sz="1800" dirty="0" err="1">
                <a:solidFill>
                  <a:schemeClr val="bg2">
                    <a:lumMod val="49000"/>
                  </a:schemeClr>
                </a:solidFill>
                <a:latin typeface="Raleway"/>
                <a:ea typeface="Raleway"/>
                <a:cs typeface="Raleway"/>
                <a:sym typeface="Raleway"/>
              </a:rPr>
              <a:t>araçlara</a:t>
            </a:r>
            <a:r>
              <a:rPr lang="en-GB" sz="1800" dirty="0">
                <a:solidFill>
                  <a:schemeClr val="bg2">
                    <a:lumMod val="49000"/>
                  </a:schemeClr>
                </a:solidFill>
                <a:latin typeface="Raleway"/>
                <a:ea typeface="Raleway"/>
                <a:cs typeface="Raleway"/>
                <a:sym typeface="Raleway"/>
              </a:rPr>
              <a:t> </a:t>
            </a:r>
            <a:r>
              <a:rPr lang="en-GB" sz="1800" dirty="0" err="1">
                <a:solidFill>
                  <a:schemeClr val="bg2">
                    <a:lumMod val="49000"/>
                  </a:schemeClr>
                </a:solidFill>
                <a:latin typeface="Raleway"/>
                <a:ea typeface="Raleway"/>
                <a:cs typeface="Raleway"/>
                <a:sym typeface="Raleway"/>
              </a:rPr>
              <a:t>bakın</a:t>
            </a:r>
            <a:r>
              <a:rPr lang="en-GB" sz="1800" dirty="0">
                <a:solidFill>
                  <a:schemeClr val="bg2">
                    <a:lumMod val="49000"/>
                  </a:schemeClr>
                </a:solidFill>
                <a:latin typeface="Raleway"/>
                <a:ea typeface="Raleway"/>
                <a:cs typeface="Raleway"/>
                <a:sym typeface="Raleway"/>
              </a:rPr>
              <a:t>)</a:t>
            </a:r>
            <a:endParaRPr lang="tr-TR" sz="1800" dirty="0">
              <a:solidFill>
                <a:schemeClr val="bg2">
                  <a:lumMod val="49000"/>
                </a:schemeClr>
              </a:solidFill>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t>
            </a:r>
            <a:r>
              <a:rPr lang="tr-TR" sz="1800" dirty="0">
                <a:latin typeface="Raleway"/>
                <a:ea typeface="Raleway"/>
                <a:cs typeface="Raleway"/>
                <a:sym typeface="Raleway"/>
              </a:rPr>
              <a:t>Baskın liderlik özelliklerinizin ve davranışlarınızın belirlenmesi</a:t>
            </a:r>
            <a:endParaRPr lang="en-US" sz="1800" dirty="0">
              <a:latin typeface="Raleway"/>
              <a:ea typeface="Raleway"/>
              <a:cs typeface="Raleway"/>
            </a:endParaRPr>
          </a:p>
          <a:p>
            <a:pPr>
              <a:spcBef>
                <a:spcPts val="600"/>
              </a:spcBef>
              <a:spcAft>
                <a:spcPts val="600"/>
              </a:spcAft>
            </a:pPr>
            <a:r>
              <a:rPr lang="en-US" sz="1800" b="1" dirty="0" err="1">
                <a:highlight>
                  <a:schemeClr val="lt1"/>
                </a:highlight>
                <a:latin typeface="Raleway"/>
                <a:ea typeface="Raleway"/>
                <a:cs typeface="Raleway"/>
                <a:sym typeface="Raleway"/>
              </a:rPr>
              <a:t>Yansıma</a:t>
            </a:r>
            <a:endParaRPr lang="en-US" sz="1800" dirty="0">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Başarılı</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zorlu</a:t>
            </a:r>
            <a:r>
              <a:rPr lang="en-GB" sz="1800" dirty="0">
                <a:latin typeface="Raleway"/>
                <a:ea typeface="Raleway"/>
                <a:cs typeface="Raleway"/>
                <a:sym typeface="Raleway"/>
              </a:rPr>
              <a:t> </a:t>
            </a:r>
            <a:r>
              <a:rPr lang="en-GB" sz="1800" dirty="0" err="1">
                <a:latin typeface="Raleway"/>
                <a:ea typeface="Raleway"/>
                <a:cs typeface="Raleway"/>
                <a:sym typeface="Raleway"/>
              </a:rPr>
              <a:t>liderlik</a:t>
            </a:r>
            <a:r>
              <a:rPr lang="en-GB" sz="1800" dirty="0">
                <a:latin typeface="Raleway"/>
                <a:ea typeface="Raleway"/>
                <a:cs typeface="Raleway"/>
                <a:sym typeface="Raleway"/>
              </a:rPr>
              <a:t> </a:t>
            </a:r>
            <a:r>
              <a:rPr lang="en-GB" sz="1800" dirty="0" err="1">
                <a:latin typeface="Raleway"/>
                <a:ea typeface="Raleway"/>
                <a:cs typeface="Raleway"/>
                <a:sym typeface="Raleway"/>
              </a:rPr>
              <a:t>durumlarını</a:t>
            </a:r>
            <a:r>
              <a:rPr lang="en-GB" sz="1800" dirty="0">
                <a:latin typeface="Raleway"/>
                <a:ea typeface="Raleway"/>
                <a:cs typeface="Raleway"/>
                <a:sym typeface="Raleway"/>
              </a:rPr>
              <a:t> </a:t>
            </a:r>
            <a:r>
              <a:rPr lang="en-GB" sz="1800" dirty="0" err="1">
                <a:latin typeface="Raleway"/>
                <a:ea typeface="Raleway"/>
                <a:cs typeface="Raleway"/>
                <a:sym typeface="Raleway"/>
              </a:rPr>
              <a:t>analiz</a:t>
            </a:r>
            <a:r>
              <a:rPr lang="en-GB" sz="1800" dirty="0">
                <a:latin typeface="Raleway"/>
                <a:ea typeface="Raleway"/>
                <a:cs typeface="Raleway"/>
                <a:sym typeface="Raleway"/>
              </a:rPr>
              <a:t> </a:t>
            </a:r>
            <a:r>
              <a:rPr lang="en-GB" sz="1800" dirty="0" err="1">
                <a:latin typeface="Raleway"/>
                <a:ea typeface="Raleway"/>
                <a:cs typeface="Raleway"/>
                <a:sym typeface="Raleway"/>
              </a:rPr>
              <a:t>edebilme</a:t>
            </a:r>
            <a:r>
              <a:rPr lang="en-GB" sz="1800" dirty="0">
                <a:latin typeface="Raleway"/>
                <a:ea typeface="Raleway"/>
                <a:cs typeface="Raleway"/>
                <a:sym typeface="Raleway"/>
              </a:rPr>
              <a:t>;</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a:t>
            </a:r>
            <a:r>
              <a:rPr lang="tr-TR" sz="1800" dirty="0">
                <a:latin typeface="Raleway"/>
                <a:ea typeface="Raleway"/>
                <a:cs typeface="Raleway"/>
                <a:sym typeface="Raleway"/>
              </a:rPr>
              <a:t>Temel güçlü yönleri ve geliştirilmesi gereken alanların listelenmesi</a:t>
            </a:r>
            <a:endParaRPr lang="en-US" sz="1800" dirty="0">
              <a:latin typeface="Raleway"/>
              <a:ea typeface="Raleway"/>
              <a:cs typeface="Raleway"/>
            </a:endParaRPr>
          </a:p>
          <a:p>
            <a:pPr>
              <a:spcBef>
                <a:spcPts val="600"/>
              </a:spcBef>
              <a:spcAft>
                <a:spcPts val="600"/>
              </a:spcAft>
            </a:pPr>
            <a:r>
              <a:rPr lang="en-US" sz="1800" b="1" dirty="0">
                <a:highlight>
                  <a:schemeClr val="lt1"/>
                </a:highlight>
                <a:latin typeface="Raleway"/>
                <a:ea typeface="Raleway"/>
                <a:cs typeface="Raleway"/>
                <a:sym typeface="Raleway"/>
              </a:rPr>
              <a:t>Geri </a:t>
            </a:r>
            <a:r>
              <a:rPr lang="en-US" sz="1800" b="1" dirty="0" err="1">
                <a:highlight>
                  <a:schemeClr val="lt1"/>
                </a:highlight>
                <a:latin typeface="Raleway"/>
                <a:ea typeface="Raleway"/>
                <a:cs typeface="Raleway"/>
                <a:sym typeface="Raleway"/>
              </a:rPr>
              <a:t>bildirim</a:t>
            </a:r>
            <a:endParaRPr lang="en-US" sz="1800" dirty="0">
              <a:latin typeface="Raleway"/>
              <a:ea typeface="Raleway"/>
              <a:cs typeface="Raleway"/>
              <a:sym typeface="Raleway"/>
            </a:endParaRP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Meslektaşlardan</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ekip</a:t>
            </a:r>
            <a:r>
              <a:rPr lang="en-GB" sz="1800" dirty="0">
                <a:latin typeface="Raleway"/>
                <a:ea typeface="Raleway"/>
                <a:cs typeface="Raleway"/>
                <a:sym typeface="Raleway"/>
              </a:rPr>
              <a:t> </a:t>
            </a:r>
            <a:r>
              <a:rPr lang="en-GB" sz="1800" dirty="0" err="1">
                <a:latin typeface="Raleway"/>
                <a:ea typeface="Raleway"/>
                <a:cs typeface="Raleway"/>
                <a:sym typeface="Raleway"/>
              </a:rPr>
              <a:t>üyelerinden</a:t>
            </a:r>
            <a:r>
              <a:rPr lang="en-GB" sz="1800" dirty="0">
                <a:latin typeface="Raleway"/>
                <a:ea typeface="Raleway"/>
                <a:cs typeface="Raleway"/>
                <a:sym typeface="Raleway"/>
              </a:rPr>
              <a:t> </a:t>
            </a:r>
            <a:r>
              <a:rPr lang="en-GB" sz="1800" dirty="0" err="1">
                <a:latin typeface="Raleway"/>
                <a:ea typeface="Raleway"/>
                <a:cs typeface="Raleway"/>
                <a:sym typeface="Raleway"/>
              </a:rPr>
              <a:t>girdi</a:t>
            </a:r>
            <a:r>
              <a:rPr lang="en-GB" sz="1800" dirty="0">
                <a:latin typeface="Raleway"/>
                <a:ea typeface="Raleway"/>
                <a:cs typeface="Raleway"/>
                <a:sym typeface="Raleway"/>
              </a:rPr>
              <a:t> </a:t>
            </a:r>
            <a:r>
              <a:rPr lang="en-GB" sz="1800" dirty="0" err="1">
                <a:latin typeface="Raleway"/>
                <a:ea typeface="Raleway"/>
                <a:cs typeface="Raleway"/>
                <a:sym typeface="Raleway"/>
              </a:rPr>
              <a:t>toplamak</a:t>
            </a:r>
            <a:r>
              <a:rPr lang="en-GB" sz="1800" dirty="0">
                <a:latin typeface="Raleway"/>
                <a:ea typeface="Raleway"/>
                <a:cs typeface="Raleway"/>
                <a:sym typeface="Raleway"/>
              </a:rPr>
              <a:t>; </a:t>
            </a:r>
            <a:endParaRPr lang="tr-TR" sz="1800" dirty="0">
              <a:latin typeface="Raleway"/>
              <a:ea typeface="Raleway"/>
              <a:cs typeface="Raleway"/>
              <a:sym typeface="Raleway"/>
            </a:endParaRPr>
          </a:p>
          <a:p>
            <a:pPr marL="285750">
              <a:spcBef>
                <a:spcPts val="600"/>
              </a:spcBef>
              <a:spcAft>
                <a:spcPts val="600"/>
              </a:spcAft>
              <a:buChar char="•"/>
            </a:pPr>
            <a:r>
              <a:rPr lang="tr-TR" sz="1800" dirty="0">
                <a:latin typeface="Raleway"/>
                <a:ea typeface="Raleway"/>
                <a:cs typeface="Raleway"/>
                <a:sym typeface="Raleway"/>
              </a:rPr>
              <a:t> </a:t>
            </a:r>
            <a:r>
              <a:rPr lang="en-GB" sz="1800" dirty="0" err="1">
                <a:latin typeface="Raleway"/>
                <a:ea typeface="Raleway"/>
                <a:cs typeface="Raleway"/>
                <a:sym typeface="Raleway"/>
              </a:rPr>
              <a:t>Güvenilir</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akıl</a:t>
            </a:r>
            <a:r>
              <a:rPr lang="en-GB" sz="1800" dirty="0">
                <a:latin typeface="Raleway"/>
                <a:ea typeface="Raleway"/>
                <a:cs typeface="Raleway"/>
                <a:sym typeface="Raleway"/>
              </a:rPr>
              <a:t> </a:t>
            </a:r>
            <a:r>
              <a:rPr lang="en-GB" sz="1800" dirty="0" err="1">
                <a:latin typeface="Raleway"/>
                <a:ea typeface="Raleway"/>
                <a:cs typeface="Raleway"/>
                <a:sym typeface="Raleway"/>
              </a:rPr>
              <a:t>hocasından</a:t>
            </a:r>
            <a:r>
              <a:rPr lang="en-GB" sz="1800" dirty="0">
                <a:latin typeface="Raleway"/>
                <a:ea typeface="Raleway"/>
                <a:cs typeface="Raleway"/>
                <a:sym typeface="Raleway"/>
              </a:rPr>
              <a:t> </a:t>
            </a:r>
            <a:r>
              <a:rPr lang="en-GB" sz="1800" dirty="0" err="1">
                <a:latin typeface="Raleway"/>
                <a:ea typeface="Raleway"/>
                <a:cs typeface="Raleway"/>
                <a:sym typeface="Raleway"/>
              </a:rPr>
              <a:t>tavsiye</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perspektif</a:t>
            </a:r>
            <a:r>
              <a:rPr lang="en-GB" sz="1800" dirty="0">
                <a:latin typeface="Raleway"/>
                <a:ea typeface="Raleway"/>
                <a:cs typeface="Raleway"/>
                <a:sym typeface="Raleway"/>
              </a:rPr>
              <a:t> </a:t>
            </a:r>
            <a:r>
              <a:rPr lang="en-GB" sz="1800" dirty="0" err="1">
                <a:latin typeface="Raleway"/>
                <a:ea typeface="Raleway"/>
                <a:cs typeface="Raleway"/>
                <a:sym typeface="Raleway"/>
              </a:rPr>
              <a:t>almak</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a:spcBef>
                <a:spcPts val="600"/>
              </a:spcBef>
              <a:spcAft>
                <a:spcPts val="600"/>
              </a:spcAft>
              <a:buChar char="•"/>
            </a:pPr>
            <a:endParaRPr sz="1800" dirty="0">
              <a:latin typeface="Raleway"/>
              <a:ea typeface="Raleway"/>
              <a:cs typeface="Raleway"/>
            </a:endParaRPr>
          </a:p>
        </p:txBody>
      </p:sp>
      <p:sp>
        <p:nvSpPr>
          <p:cNvPr id="163" name="Google Shape;163;g2ecf44786e8_0_33"/>
          <p:cNvSpPr txBox="1"/>
          <p:nvPr/>
        </p:nvSpPr>
        <p:spPr>
          <a:xfrm>
            <a:off x="8236350" y="5122625"/>
            <a:ext cx="3473700" cy="1261854"/>
          </a:xfrm>
          <a:prstGeom prst="rect">
            <a:avLst/>
          </a:prstGeom>
          <a:noFill/>
          <a:ln>
            <a:noFill/>
          </a:ln>
        </p:spPr>
        <p:txBody>
          <a:bodyPr spcFirstLastPara="1" wrap="square" lIns="91425" tIns="91425" rIns="91425" bIns="91425" anchor="t" anchorCtr="0">
            <a:spAutoFit/>
          </a:bodyPr>
          <a:lstStyle/>
          <a:p>
            <a:pPr marL="0" lvl="0" indent="0" algn="r" rtl="0">
              <a:spcBef>
                <a:spcPts val="600"/>
              </a:spcBef>
              <a:spcAft>
                <a:spcPts val="600"/>
              </a:spcAft>
              <a:buNone/>
            </a:pPr>
            <a:r>
              <a:rPr lang="en-GB" sz="2000" b="1" dirty="0" err="1">
                <a:highlight>
                  <a:schemeClr val="lt1"/>
                </a:highlight>
                <a:latin typeface="Raleway"/>
                <a:ea typeface="Raleway"/>
                <a:cs typeface="Raleway"/>
                <a:sym typeface="Raleway"/>
              </a:rPr>
              <a:t>Belirli</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kişiliklere</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sahip</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insanlar</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diğerlerinden</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daha</a:t>
            </a:r>
            <a:r>
              <a:rPr lang="en-GB" sz="2000" b="1" dirty="0">
                <a:highlight>
                  <a:schemeClr val="lt1"/>
                </a:highlight>
                <a:latin typeface="Raleway"/>
                <a:ea typeface="Raleway"/>
                <a:cs typeface="Raleway"/>
                <a:sym typeface="Raleway"/>
              </a:rPr>
              <a:t> iyi </a:t>
            </a:r>
            <a:r>
              <a:rPr lang="en-GB" sz="2000" b="1" dirty="0" err="1">
                <a:highlight>
                  <a:schemeClr val="lt1"/>
                </a:highlight>
                <a:latin typeface="Raleway"/>
                <a:ea typeface="Raleway"/>
                <a:cs typeface="Raleway"/>
                <a:sym typeface="Raleway"/>
              </a:rPr>
              <a:t>liderlerdir</a:t>
            </a:r>
            <a:r>
              <a:rPr lang="en-GB" sz="2000" b="1" dirty="0">
                <a:highlight>
                  <a:schemeClr val="lt1"/>
                </a:highlight>
                <a:latin typeface="Raleway"/>
                <a:ea typeface="Raleway"/>
                <a:cs typeface="Raleway"/>
                <a:sym typeface="Raleway"/>
              </a:rPr>
              <a:t>!</a:t>
            </a:r>
            <a:endParaRPr lang="en-US" sz="2000" b="1" dirty="0">
              <a:latin typeface="Raleway"/>
              <a:ea typeface="Raleway"/>
              <a:cs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cf44786e8_0_248"/>
          <p:cNvSpPr txBox="1">
            <a:spLocks noGrp="1"/>
          </p:cNvSpPr>
          <p:nvPr>
            <p:ph type="title"/>
          </p:nvPr>
        </p:nvSpPr>
        <p:spPr>
          <a:xfrm>
            <a:off x="376036" y="424318"/>
            <a:ext cx="5870400" cy="1025700"/>
          </a:xfrm>
          <a:prstGeom prst="rect">
            <a:avLst/>
          </a:prstGeom>
          <a:noFill/>
          <a:ln>
            <a:noFill/>
          </a:ln>
        </p:spPr>
        <p:txBody>
          <a:bodyPr spcFirstLastPara="1" wrap="square" lIns="91425" tIns="45700" rIns="91425" bIns="45700" anchor="ctr" anchorCtr="0">
            <a:normAutofit/>
          </a:bodyPr>
          <a:lstStyle/>
          <a:p>
            <a:pPr algn="ctr"/>
            <a:r>
              <a:rPr lang="tr-TR" sz="3400" b="1" dirty="0"/>
              <a:t>Öz değerlendirme aracı</a:t>
            </a:r>
            <a:endParaRPr lang="en-GB" sz="3400" b="1" dirty="0"/>
          </a:p>
        </p:txBody>
      </p:sp>
      <p:sp>
        <p:nvSpPr>
          <p:cNvPr id="169" name="Google Shape;169;g2ecf44786e8_0_248"/>
          <p:cNvSpPr txBox="1"/>
          <p:nvPr/>
        </p:nvSpPr>
        <p:spPr>
          <a:xfrm>
            <a:off x="673909" y="1290158"/>
            <a:ext cx="6736309" cy="846355"/>
          </a:xfrm>
          <a:prstGeom prst="rect">
            <a:avLst/>
          </a:prstGeom>
          <a:noFill/>
          <a:ln>
            <a:noFill/>
          </a:ln>
        </p:spPr>
        <p:txBody>
          <a:bodyPr spcFirstLastPara="1" wrap="square" lIns="91425" tIns="91425" rIns="91425" bIns="91425" anchor="t" anchorCtr="0">
            <a:spAutoFit/>
          </a:bodyPr>
          <a:lstStyle/>
          <a:p>
            <a:pPr>
              <a:lnSpc>
                <a:spcPct val="115000"/>
              </a:lnSpc>
              <a:spcBef>
                <a:spcPts val="1200"/>
              </a:spcBef>
              <a:spcAft>
                <a:spcPts val="1200"/>
              </a:spcAft>
            </a:pPr>
            <a:r>
              <a:rPr lang="en-GB" sz="2000" b="1" dirty="0">
                <a:highlight>
                  <a:schemeClr val="lt1"/>
                </a:highlight>
                <a:latin typeface="Raleway"/>
                <a:ea typeface="Raleway"/>
                <a:cs typeface="Raleway"/>
                <a:sym typeface="Raleway"/>
              </a:rPr>
              <a:t>1.</a:t>
            </a:r>
            <a:r>
              <a:rPr lang="en-GB" sz="2000" b="1" dirty="0">
                <a:latin typeface="Raleway"/>
                <a:ea typeface="Raleway"/>
                <a:cs typeface="Raleway"/>
                <a:sym typeface="Raleway"/>
              </a:rPr>
              <a:t> 16 </a:t>
            </a:r>
            <a:r>
              <a:rPr lang="en-GB" sz="2000" b="1" dirty="0" err="1">
                <a:latin typeface="Raleway"/>
                <a:ea typeface="Raleway"/>
                <a:cs typeface="Raleway"/>
                <a:sym typeface="Raleway"/>
              </a:rPr>
              <a:t>Kişilik</a:t>
            </a:r>
            <a:r>
              <a:rPr lang="en-GB" sz="2000" b="1" dirty="0">
                <a:latin typeface="Raleway"/>
                <a:ea typeface="Raleway"/>
                <a:cs typeface="Raleway"/>
                <a:sym typeface="Raleway"/>
              </a:rPr>
              <a:t> </a:t>
            </a:r>
            <a:r>
              <a:rPr lang="en-GB" sz="2000" b="1" dirty="0" err="1">
                <a:latin typeface="Raleway"/>
                <a:ea typeface="Raleway"/>
                <a:cs typeface="Raleway"/>
                <a:sym typeface="Raleway"/>
              </a:rPr>
              <a:t>Faktörü</a:t>
            </a:r>
            <a:r>
              <a:rPr lang="en-GB" sz="2000" b="1" dirty="0">
                <a:latin typeface="Raleway"/>
                <a:ea typeface="Raleway"/>
                <a:cs typeface="Raleway"/>
                <a:sym typeface="Raleway"/>
              </a:rPr>
              <a:t> </a:t>
            </a:r>
            <a:r>
              <a:rPr lang="en-GB" sz="2000" b="1" dirty="0" err="1">
                <a:latin typeface="Raleway"/>
                <a:ea typeface="Raleway"/>
                <a:cs typeface="Raleway"/>
                <a:sym typeface="Raleway"/>
              </a:rPr>
              <a:t>Anketi</a:t>
            </a:r>
            <a:endParaRPr lang="en-US" sz="2000" b="1" dirty="0">
              <a:latin typeface="Raleway"/>
              <a:ea typeface="Raleway"/>
              <a:cs typeface="Raleway"/>
            </a:endParaRPr>
          </a:p>
        </p:txBody>
      </p:sp>
      <p:pic>
        <p:nvPicPr>
          <p:cNvPr id="171" name="Google Shape;171;g2ecf44786e8_0_248"/>
          <p:cNvPicPr preferRelativeResize="0"/>
          <p:nvPr/>
        </p:nvPicPr>
        <p:blipFill rotWithShape="1">
          <a:blip r:embed="rId3">
            <a:alphaModFix/>
          </a:blip>
          <a:srcRect l="9647" r="8452"/>
          <a:stretch/>
        </p:blipFill>
        <p:spPr>
          <a:xfrm>
            <a:off x="4554555" y="4553533"/>
            <a:ext cx="1377725" cy="1410374"/>
          </a:xfrm>
          <a:prstGeom prst="rect">
            <a:avLst/>
          </a:prstGeom>
          <a:noFill/>
          <a:ln>
            <a:noFill/>
          </a:ln>
        </p:spPr>
      </p:pic>
      <p:sp>
        <p:nvSpPr>
          <p:cNvPr id="172" name="Google Shape;172;g2ecf44786e8_0_248"/>
          <p:cNvSpPr txBox="1"/>
          <p:nvPr/>
        </p:nvSpPr>
        <p:spPr>
          <a:xfrm>
            <a:off x="1877679" y="6108529"/>
            <a:ext cx="6358049" cy="987932"/>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tr-TR" b="1" dirty="0">
                <a:highlight>
                  <a:srgbClr val="F9F9F9"/>
                </a:highlight>
                <a:latin typeface="Raleway"/>
                <a:sym typeface="Raleway"/>
              </a:rPr>
              <a:t>Lütfen karekodu telefonunla tarayın ya da bu linki kullanın</a:t>
            </a:r>
            <a:r>
              <a:rPr lang="en-GB" b="1" dirty="0">
                <a:highlight>
                  <a:srgbClr val="F9F9F9"/>
                </a:highlight>
                <a:latin typeface="Raleway"/>
                <a:sym typeface="Raleway"/>
              </a:rPr>
              <a:t>: </a:t>
            </a:r>
            <a:r>
              <a:rPr lang="en-US" dirty="0">
                <a:highlight>
                  <a:srgbClr val="F9F9F9"/>
                </a:highlight>
                <a:sym typeface="Raleway"/>
                <a:hlinkClick r:id="rId4"/>
              </a:rPr>
              <a:t>https://www.16personalities.com/</a:t>
            </a:r>
            <a:r>
              <a:rPr lang="en-US" dirty="0">
                <a:highlight>
                  <a:srgbClr val="F9F9F9"/>
                </a:highlight>
                <a:sym typeface="Raleway"/>
              </a:rPr>
              <a:t> </a:t>
            </a:r>
            <a:endParaRPr lang="en-US" dirty="0">
              <a:highlight>
                <a:srgbClr val="F9F9F9"/>
              </a:highlight>
            </a:endParaRPr>
          </a:p>
        </p:txBody>
      </p:sp>
      <p:sp>
        <p:nvSpPr>
          <p:cNvPr id="3" name="TextBox 2">
            <a:extLst>
              <a:ext uri="{FF2B5EF4-FFF2-40B4-BE49-F238E27FC236}">
                <a16:creationId xmlns:a16="http://schemas.microsoft.com/office/drawing/2014/main" id="{DAED53AC-5B99-DA0A-CF10-A4903202E365}"/>
              </a:ext>
            </a:extLst>
          </p:cNvPr>
          <p:cNvSpPr txBox="1"/>
          <p:nvPr/>
        </p:nvSpPr>
        <p:spPr>
          <a:xfrm>
            <a:off x="593349" y="2067269"/>
            <a:ext cx="4113696" cy="36009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600" dirty="0" err="1">
                <a:latin typeface="Raleway"/>
              </a:rPr>
              <a:t>Liderlik</a:t>
            </a:r>
            <a:r>
              <a:rPr lang="en-US" sz="1600" dirty="0">
                <a:latin typeface="Raleway"/>
              </a:rPr>
              <a:t> </a:t>
            </a:r>
            <a:r>
              <a:rPr lang="en-US" sz="1600" dirty="0" err="1">
                <a:latin typeface="Raleway"/>
              </a:rPr>
              <a:t>tarzınızı</a:t>
            </a:r>
            <a:r>
              <a:rPr lang="en-US" sz="1600" dirty="0">
                <a:latin typeface="Raleway"/>
              </a:rPr>
              <a:t> </a:t>
            </a:r>
            <a:r>
              <a:rPr lang="en-US" sz="1600" dirty="0" err="1">
                <a:latin typeface="Raleway"/>
              </a:rPr>
              <a:t>belirlemek</a:t>
            </a:r>
            <a:r>
              <a:rPr lang="en-US" sz="1600" dirty="0">
                <a:latin typeface="Raleway"/>
              </a:rPr>
              <a:t> </a:t>
            </a:r>
            <a:r>
              <a:rPr lang="en-US" sz="1600" dirty="0" err="1">
                <a:latin typeface="Raleway"/>
              </a:rPr>
              <a:t>için</a:t>
            </a:r>
            <a:r>
              <a:rPr lang="en-US" sz="1600" dirty="0">
                <a:latin typeface="Raleway"/>
              </a:rPr>
              <a:t> </a:t>
            </a:r>
            <a:r>
              <a:rPr lang="en-US" sz="1600" dirty="0" err="1">
                <a:latin typeface="Raleway"/>
              </a:rPr>
              <a:t>kişiliğinizi</a:t>
            </a:r>
            <a:r>
              <a:rPr lang="en-US" sz="1600" dirty="0">
                <a:latin typeface="Raleway"/>
              </a:rPr>
              <a:t> </a:t>
            </a:r>
            <a:r>
              <a:rPr lang="en-US" sz="1600" dirty="0" err="1">
                <a:latin typeface="Raleway"/>
              </a:rPr>
              <a:t>değerlendirerek</a:t>
            </a:r>
            <a:r>
              <a:rPr lang="en-US" sz="1600" dirty="0">
                <a:latin typeface="Raleway"/>
              </a:rPr>
              <a:t> </a:t>
            </a:r>
            <a:r>
              <a:rPr lang="en-US" sz="1600" dirty="0" err="1">
                <a:latin typeface="Raleway"/>
              </a:rPr>
              <a:t>işe</a:t>
            </a:r>
            <a:r>
              <a:rPr lang="en-US" sz="1600" dirty="0">
                <a:latin typeface="Raleway"/>
              </a:rPr>
              <a:t> </a:t>
            </a:r>
            <a:r>
              <a:rPr lang="en-US" sz="1600" dirty="0" err="1">
                <a:latin typeface="Raleway"/>
              </a:rPr>
              <a:t>başlayın</a:t>
            </a:r>
            <a:r>
              <a:rPr lang="en-US" sz="1600" dirty="0">
                <a:latin typeface="Raleway"/>
              </a:rPr>
              <a:t>. </a:t>
            </a:r>
            <a:r>
              <a:rPr lang="en-US" sz="1600" b="1" dirty="0" err="1">
                <a:latin typeface="Raleway"/>
              </a:rPr>
              <a:t>Aşağıdaki</a:t>
            </a:r>
            <a:r>
              <a:rPr lang="en-US" sz="1600" b="1" dirty="0">
                <a:latin typeface="Raleway"/>
              </a:rPr>
              <a:t> </a:t>
            </a:r>
            <a:r>
              <a:rPr lang="en-US" sz="1600" b="1" dirty="0" err="1">
                <a:latin typeface="Raleway"/>
              </a:rPr>
              <a:t>iki</a:t>
            </a:r>
            <a:r>
              <a:rPr lang="en-US" sz="1600" b="1" dirty="0">
                <a:latin typeface="Raleway"/>
              </a:rPr>
              <a:t> </a:t>
            </a:r>
            <a:r>
              <a:rPr lang="en-US" sz="1600" b="1" dirty="0" err="1">
                <a:latin typeface="Raleway"/>
              </a:rPr>
              <a:t>slaytta</a:t>
            </a:r>
            <a:r>
              <a:rPr lang="en-US" sz="1600" b="1" dirty="0">
                <a:latin typeface="Raleway"/>
              </a:rPr>
              <a:t>, </a:t>
            </a:r>
            <a:r>
              <a:rPr lang="en-US" sz="1600" b="1" dirty="0" err="1">
                <a:latin typeface="Raleway"/>
              </a:rPr>
              <a:t>uygulayabileceğiniz</a:t>
            </a:r>
            <a:r>
              <a:rPr lang="en-US" sz="1600" b="1" dirty="0">
                <a:latin typeface="Raleway"/>
              </a:rPr>
              <a:t> </a:t>
            </a:r>
            <a:r>
              <a:rPr lang="en-US" sz="1600" b="1" dirty="0" err="1">
                <a:latin typeface="Raleway"/>
              </a:rPr>
              <a:t>üç</a:t>
            </a:r>
            <a:r>
              <a:rPr lang="en-US" sz="1600" b="1" dirty="0">
                <a:latin typeface="Raleway"/>
              </a:rPr>
              <a:t> </a:t>
            </a:r>
            <a:r>
              <a:rPr lang="en-US" sz="1600" b="1" dirty="0" err="1">
                <a:latin typeface="Raleway"/>
              </a:rPr>
              <a:t>farklı</a:t>
            </a:r>
            <a:r>
              <a:rPr lang="en-US" sz="1600" b="1" dirty="0">
                <a:latin typeface="Raleway"/>
              </a:rPr>
              <a:t> </a:t>
            </a:r>
            <a:r>
              <a:rPr lang="en-US" sz="1600" b="1" dirty="0" err="1">
                <a:latin typeface="Raleway"/>
              </a:rPr>
              <a:t>kişilik</a:t>
            </a:r>
            <a:r>
              <a:rPr lang="en-US" sz="1600" b="1" dirty="0">
                <a:latin typeface="Raleway"/>
              </a:rPr>
              <a:t> </a:t>
            </a:r>
            <a:r>
              <a:rPr lang="en-US" sz="1600" b="1" dirty="0" err="1">
                <a:latin typeface="Raleway"/>
              </a:rPr>
              <a:t>testi</a:t>
            </a:r>
            <a:r>
              <a:rPr lang="en-US" sz="1600" b="1" dirty="0">
                <a:latin typeface="Raleway"/>
              </a:rPr>
              <a:t> </a:t>
            </a:r>
            <a:r>
              <a:rPr lang="en-US" sz="1600" b="1" dirty="0" err="1">
                <a:latin typeface="Raleway"/>
              </a:rPr>
              <a:t>bulacaksınız</a:t>
            </a:r>
            <a:r>
              <a:rPr lang="en-US" sz="1600" b="1" dirty="0">
                <a:latin typeface="Raleway"/>
              </a:rPr>
              <a:t>.</a:t>
            </a:r>
            <a:endParaRPr lang="tr-TR" sz="1600" b="1" dirty="0">
              <a:latin typeface="Raleway"/>
            </a:endParaRPr>
          </a:p>
          <a:p>
            <a:pPr>
              <a:spcBef>
                <a:spcPts val="600"/>
              </a:spcBef>
              <a:spcAft>
                <a:spcPts val="600"/>
              </a:spcAft>
            </a:pPr>
            <a:r>
              <a:rPr lang="en-US" sz="1600" dirty="0">
                <a:latin typeface="Raleway"/>
              </a:rPr>
              <a:t>Her </a:t>
            </a:r>
            <a:r>
              <a:rPr lang="en-US" sz="1600" dirty="0" err="1">
                <a:latin typeface="Raleway"/>
              </a:rPr>
              <a:t>bir</a:t>
            </a:r>
            <a:r>
              <a:rPr lang="en-US" sz="1600" dirty="0">
                <a:latin typeface="Raleway"/>
              </a:rPr>
              <a:t> </a:t>
            </a:r>
            <a:r>
              <a:rPr lang="en-US" sz="1600" dirty="0" err="1">
                <a:latin typeface="Raleway"/>
              </a:rPr>
              <a:t>testi</a:t>
            </a:r>
            <a:r>
              <a:rPr lang="en-US" sz="1600" dirty="0">
                <a:latin typeface="Raleway"/>
              </a:rPr>
              <a:t> </a:t>
            </a:r>
            <a:r>
              <a:rPr lang="en-US" sz="1600" dirty="0" err="1">
                <a:latin typeface="Raleway"/>
              </a:rPr>
              <a:t>tamamladıktan</a:t>
            </a:r>
            <a:r>
              <a:rPr lang="en-US" sz="1600" dirty="0">
                <a:latin typeface="Raleway"/>
              </a:rPr>
              <a:t> </a:t>
            </a:r>
            <a:r>
              <a:rPr lang="en-US" sz="1600" dirty="0" err="1">
                <a:latin typeface="Raleway"/>
              </a:rPr>
              <a:t>sonra</a:t>
            </a:r>
            <a:r>
              <a:rPr lang="en-US" sz="1600" dirty="0">
                <a:latin typeface="Raleway"/>
              </a:rPr>
              <a:t> </a:t>
            </a:r>
            <a:r>
              <a:rPr lang="en-US" sz="1600" dirty="0" err="1">
                <a:latin typeface="Raleway"/>
              </a:rPr>
              <a:t>kişilik</a:t>
            </a:r>
            <a:r>
              <a:rPr lang="en-US" sz="1600" dirty="0">
                <a:latin typeface="Raleway"/>
              </a:rPr>
              <a:t> </a:t>
            </a:r>
            <a:r>
              <a:rPr lang="en-US" sz="1600" dirty="0" err="1">
                <a:latin typeface="Raleway"/>
              </a:rPr>
              <a:t>tipinizi</a:t>
            </a:r>
            <a:r>
              <a:rPr lang="en-US" sz="1600" dirty="0">
                <a:latin typeface="Raleway"/>
              </a:rPr>
              <a:t> </a:t>
            </a:r>
            <a:r>
              <a:rPr lang="en-US" sz="1600" dirty="0" err="1">
                <a:latin typeface="Raleway"/>
              </a:rPr>
              <a:t>gözden</a:t>
            </a:r>
            <a:r>
              <a:rPr lang="en-US" sz="1600" dirty="0">
                <a:latin typeface="Raleway"/>
              </a:rPr>
              <a:t> </a:t>
            </a:r>
            <a:r>
              <a:rPr lang="en-US" sz="1600" dirty="0" err="1">
                <a:latin typeface="Raleway"/>
              </a:rPr>
              <a:t>geçirin</a:t>
            </a:r>
            <a:r>
              <a:rPr lang="en-US" sz="1600" dirty="0">
                <a:latin typeface="Raleway"/>
              </a:rPr>
              <a:t> </a:t>
            </a:r>
            <a:r>
              <a:rPr lang="en-US" sz="1600" dirty="0" err="1">
                <a:latin typeface="Raleway"/>
              </a:rPr>
              <a:t>ve</a:t>
            </a:r>
            <a:r>
              <a:rPr lang="en-US" sz="1600" dirty="0">
                <a:latin typeface="Raleway"/>
              </a:rPr>
              <a:t> </a:t>
            </a:r>
            <a:r>
              <a:rPr lang="en-US" sz="1600" dirty="0" err="1">
                <a:latin typeface="Raleway"/>
              </a:rPr>
              <a:t>sonuçların</a:t>
            </a:r>
            <a:r>
              <a:rPr lang="en-US" sz="1600" dirty="0">
                <a:latin typeface="Raleway"/>
              </a:rPr>
              <a:t> </a:t>
            </a:r>
            <a:r>
              <a:rPr lang="en-US" sz="1600" dirty="0" err="1">
                <a:latin typeface="Raleway"/>
              </a:rPr>
              <a:t>sizi</a:t>
            </a:r>
            <a:r>
              <a:rPr lang="en-US" sz="1600" dirty="0">
                <a:latin typeface="Raleway"/>
              </a:rPr>
              <a:t> </a:t>
            </a:r>
            <a:r>
              <a:rPr lang="en-US" sz="1600" dirty="0" err="1">
                <a:latin typeface="Raleway"/>
              </a:rPr>
              <a:t>gerçekten</a:t>
            </a:r>
            <a:r>
              <a:rPr lang="en-US" sz="1600" dirty="0">
                <a:latin typeface="Raleway"/>
              </a:rPr>
              <a:t> </a:t>
            </a:r>
            <a:r>
              <a:rPr lang="en-US" sz="1600" dirty="0" err="1">
                <a:latin typeface="Raleway"/>
              </a:rPr>
              <a:t>temsil</a:t>
            </a:r>
            <a:r>
              <a:rPr lang="en-US" sz="1600" dirty="0">
                <a:latin typeface="Raleway"/>
              </a:rPr>
              <a:t> </a:t>
            </a:r>
            <a:r>
              <a:rPr lang="en-US" sz="1600" dirty="0" err="1">
                <a:latin typeface="Raleway"/>
              </a:rPr>
              <a:t>edip</a:t>
            </a:r>
            <a:r>
              <a:rPr lang="en-US" sz="1600" dirty="0">
                <a:latin typeface="Raleway"/>
              </a:rPr>
              <a:t> </a:t>
            </a:r>
            <a:r>
              <a:rPr lang="en-US" sz="1600" dirty="0" err="1">
                <a:latin typeface="Raleway"/>
              </a:rPr>
              <a:t>etmediğini</a:t>
            </a:r>
            <a:r>
              <a:rPr lang="en-US" sz="1600" dirty="0">
                <a:latin typeface="Raleway"/>
              </a:rPr>
              <a:t> </a:t>
            </a:r>
            <a:r>
              <a:rPr lang="en-US" sz="1600" dirty="0" err="1">
                <a:latin typeface="Raleway"/>
              </a:rPr>
              <a:t>düşünün</a:t>
            </a:r>
            <a:r>
              <a:rPr lang="en-US" sz="1600" dirty="0">
                <a:latin typeface="Raleway"/>
              </a:rPr>
              <a:t>. </a:t>
            </a:r>
            <a:endParaRPr lang="tr-TR" sz="1600" dirty="0">
              <a:latin typeface="Raleway"/>
            </a:endParaRPr>
          </a:p>
          <a:p>
            <a:pPr>
              <a:spcBef>
                <a:spcPts val="600"/>
              </a:spcBef>
              <a:spcAft>
                <a:spcPts val="600"/>
              </a:spcAft>
            </a:pPr>
            <a:r>
              <a:rPr lang="en-US" sz="1600" dirty="0">
                <a:latin typeface="Raleway"/>
              </a:rPr>
              <a:t>Bu </a:t>
            </a:r>
            <a:r>
              <a:rPr lang="en-US" sz="1600" dirty="0" err="1">
                <a:latin typeface="Raleway"/>
              </a:rPr>
              <a:t>alıştırma</a:t>
            </a:r>
            <a:r>
              <a:rPr lang="en-US" sz="1600" dirty="0">
                <a:latin typeface="Raleway"/>
              </a:rPr>
              <a:t>, </a:t>
            </a:r>
            <a:r>
              <a:rPr lang="en-US" sz="1600" dirty="0" err="1">
                <a:latin typeface="Raleway"/>
              </a:rPr>
              <a:t>bir</a:t>
            </a:r>
            <a:r>
              <a:rPr lang="en-US" sz="1600" dirty="0">
                <a:latin typeface="Raleway"/>
              </a:rPr>
              <a:t> </a:t>
            </a:r>
            <a:r>
              <a:rPr lang="en-US" sz="1600" dirty="0" err="1">
                <a:latin typeface="Raleway"/>
              </a:rPr>
              <a:t>lider</a:t>
            </a:r>
            <a:r>
              <a:rPr lang="en-US" sz="1600" dirty="0">
                <a:latin typeface="Raleway"/>
              </a:rPr>
              <a:t> </a:t>
            </a:r>
            <a:r>
              <a:rPr lang="en-US" sz="1600" dirty="0" err="1">
                <a:latin typeface="Raleway"/>
              </a:rPr>
              <a:t>olarak</a:t>
            </a:r>
            <a:r>
              <a:rPr lang="en-US" sz="1600" dirty="0">
                <a:latin typeface="Raleway"/>
              </a:rPr>
              <a:t> </a:t>
            </a:r>
            <a:r>
              <a:rPr lang="en-US" sz="1600" dirty="0" err="1">
                <a:latin typeface="Raleway"/>
              </a:rPr>
              <a:t>güçlü</a:t>
            </a:r>
            <a:r>
              <a:rPr lang="en-US" sz="1600" dirty="0">
                <a:latin typeface="Raleway"/>
              </a:rPr>
              <a:t> </a:t>
            </a:r>
            <a:r>
              <a:rPr lang="en-US" sz="1600" dirty="0" err="1">
                <a:latin typeface="Raleway"/>
              </a:rPr>
              <a:t>yönlerinizi</a:t>
            </a:r>
            <a:r>
              <a:rPr lang="en-US" sz="1600" dirty="0">
                <a:latin typeface="Raleway"/>
              </a:rPr>
              <a:t> </a:t>
            </a:r>
            <a:r>
              <a:rPr lang="en-US" sz="1600" dirty="0" err="1">
                <a:latin typeface="Raleway"/>
              </a:rPr>
              <a:t>ve</a:t>
            </a:r>
            <a:r>
              <a:rPr lang="en-US" sz="1600" dirty="0">
                <a:latin typeface="Raleway"/>
              </a:rPr>
              <a:t> </a:t>
            </a:r>
            <a:r>
              <a:rPr lang="en-US" sz="1600" dirty="0" err="1">
                <a:latin typeface="Raleway"/>
              </a:rPr>
              <a:t>gelişim</a:t>
            </a:r>
            <a:r>
              <a:rPr lang="en-US" sz="1600" dirty="0">
                <a:latin typeface="Raleway"/>
              </a:rPr>
              <a:t> </a:t>
            </a:r>
            <a:r>
              <a:rPr lang="en-US" sz="1600" dirty="0" err="1">
                <a:latin typeface="Raleway"/>
              </a:rPr>
              <a:t>alanlarınızı</a:t>
            </a:r>
            <a:r>
              <a:rPr lang="en-US" sz="1600" dirty="0">
                <a:latin typeface="Raleway"/>
              </a:rPr>
              <a:t> </a:t>
            </a:r>
            <a:r>
              <a:rPr lang="en-US" sz="1600" dirty="0" err="1">
                <a:latin typeface="Raleway"/>
              </a:rPr>
              <a:t>daha</a:t>
            </a:r>
            <a:r>
              <a:rPr lang="en-US" sz="1600" dirty="0">
                <a:latin typeface="Raleway"/>
              </a:rPr>
              <a:t> iyi </a:t>
            </a:r>
            <a:r>
              <a:rPr lang="en-US" sz="1600" dirty="0" err="1">
                <a:latin typeface="Raleway"/>
              </a:rPr>
              <a:t>anlamanıza</a:t>
            </a:r>
            <a:r>
              <a:rPr lang="en-US" sz="1600" dirty="0">
                <a:latin typeface="Raleway"/>
              </a:rPr>
              <a:t> </a:t>
            </a:r>
            <a:r>
              <a:rPr lang="en-US" sz="1600" dirty="0" err="1">
                <a:latin typeface="Raleway"/>
              </a:rPr>
              <a:t>yardımcı</a:t>
            </a:r>
            <a:r>
              <a:rPr lang="en-US" sz="1600" dirty="0">
                <a:latin typeface="Raleway"/>
              </a:rPr>
              <a:t> </a:t>
            </a:r>
            <a:r>
              <a:rPr lang="en-US" sz="1600" dirty="0" err="1">
                <a:latin typeface="Raleway"/>
              </a:rPr>
              <a:t>olacaktır.Sonuçları</a:t>
            </a:r>
            <a:r>
              <a:rPr lang="en-US" sz="1600" dirty="0">
                <a:latin typeface="Raleway"/>
              </a:rPr>
              <a:t> </a:t>
            </a:r>
            <a:r>
              <a:rPr lang="en-US" sz="1600" dirty="0" err="1">
                <a:latin typeface="Raleway"/>
              </a:rPr>
              <a:t>mentorunuzla</a:t>
            </a:r>
            <a:r>
              <a:rPr lang="en-US" sz="1600" dirty="0">
                <a:latin typeface="Raleway"/>
              </a:rPr>
              <a:t> da </a:t>
            </a:r>
            <a:r>
              <a:rPr lang="en-US" sz="1600" dirty="0" err="1">
                <a:latin typeface="Raleway"/>
              </a:rPr>
              <a:t>tartışmak</a:t>
            </a:r>
            <a:r>
              <a:rPr lang="en-US" sz="1600" dirty="0">
                <a:latin typeface="Raleway"/>
              </a:rPr>
              <a:t> </a:t>
            </a:r>
            <a:r>
              <a:rPr lang="en-US" sz="1600" dirty="0" err="1">
                <a:latin typeface="Raleway"/>
              </a:rPr>
              <a:t>isteyebilirsiniz</a:t>
            </a:r>
            <a:r>
              <a:rPr lang="en-US" sz="1600" dirty="0">
                <a:latin typeface="Raleway"/>
              </a:rPr>
              <a:t>! </a:t>
            </a:r>
            <a:endParaRPr lang="en-US" dirty="0"/>
          </a:p>
        </p:txBody>
      </p:sp>
      <p:pic>
        <p:nvPicPr>
          <p:cNvPr id="4" name="Picture 3" descr="A circular chart of people in different outfits&#10;&#10;Description automatically generated">
            <a:extLst>
              <a:ext uri="{FF2B5EF4-FFF2-40B4-BE49-F238E27FC236}">
                <a16:creationId xmlns:a16="http://schemas.microsoft.com/office/drawing/2014/main" id="{8445BCB4-DF2E-244D-B16B-D00474C6B61E}"/>
              </a:ext>
            </a:extLst>
          </p:cNvPr>
          <p:cNvPicPr>
            <a:picLocks noChangeAspect="1"/>
          </p:cNvPicPr>
          <p:nvPr/>
        </p:nvPicPr>
        <p:blipFill>
          <a:blip r:embed="rId5"/>
          <a:srcRect l="23864" r="23182" b="-1183"/>
          <a:stretch/>
        </p:blipFill>
        <p:spPr>
          <a:xfrm>
            <a:off x="6096000" y="335974"/>
            <a:ext cx="5839694" cy="6191985"/>
          </a:xfrm>
          <a:prstGeom prst="rect">
            <a:avLst/>
          </a:prstGeom>
        </p:spPr>
      </p:pic>
      <p:sp>
        <p:nvSpPr>
          <p:cNvPr id="5" name="TextBox 4">
            <a:extLst>
              <a:ext uri="{FF2B5EF4-FFF2-40B4-BE49-F238E27FC236}">
                <a16:creationId xmlns:a16="http://schemas.microsoft.com/office/drawing/2014/main" id="{8986FF7A-3C54-A2CA-8CA3-3F9AD00B99A4}"/>
              </a:ext>
            </a:extLst>
          </p:cNvPr>
          <p:cNvSpPr txBox="1"/>
          <p:nvPr/>
        </p:nvSpPr>
        <p:spPr>
          <a:xfrm>
            <a:off x="10464141" y="5739739"/>
            <a:ext cx="128583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hlinkClick r:id="rId6">
                  <a:extLst>
                    <a:ext uri="{A12FA001-AC4F-418D-AE19-62706E023703}">
                      <ahyp:hlinkClr xmlns:ahyp="http://schemas.microsoft.com/office/drawing/2018/hyperlinkcolor" val="tx"/>
                    </a:ext>
                  </a:extLst>
                </a:hlinkClick>
              </a:rPr>
              <a:t>16 Personalities</a:t>
            </a:r>
            <a:endParaRPr lang="en-US" sz="1000">
              <a:solidFill>
                <a:schemeClr val="accen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ecf44786e8_0_273"/>
          <p:cNvSpPr txBox="1">
            <a:spLocks noGrp="1"/>
          </p:cNvSpPr>
          <p:nvPr>
            <p:ph type="title"/>
          </p:nvPr>
        </p:nvSpPr>
        <p:spPr>
          <a:xfrm>
            <a:off x="3160800" y="385900"/>
            <a:ext cx="5870400" cy="1025700"/>
          </a:xfrm>
          <a:prstGeom prst="rect">
            <a:avLst/>
          </a:prstGeom>
          <a:noFill/>
          <a:ln>
            <a:noFill/>
          </a:ln>
        </p:spPr>
        <p:txBody>
          <a:bodyPr spcFirstLastPara="1" wrap="square" lIns="91425" tIns="45700" rIns="91425" bIns="45700" anchor="ctr" anchorCtr="0">
            <a:normAutofit/>
          </a:bodyPr>
          <a:lstStyle/>
          <a:p>
            <a:pPr algn="ctr"/>
            <a:r>
              <a:rPr lang="tr-TR" sz="3400" b="1" dirty="0"/>
              <a:t>Öz değerlendirme araçları</a:t>
            </a:r>
            <a:endParaRPr lang="en-GB" sz="3400" dirty="0"/>
          </a:p>
        </p:txBody>
      </p:sp>
      <p:pic>
        <p:nvPicPr>
          <p:cNvPr id="187" name="Google Shape;187;g2ecf44786e8_0_273"/>
          <p:cNvPicPr preferRelativeResize="0"/>
          <p:nvPr/>
        </p:nvPicPr>
        <p:blipFill>
          <a:blip r:embed="rId3">
            <a:alphaModFix/>
          </a:blip>
          <a:stretch>
            <a:fillRect/>
          </a:stretch>
        </p:blipFill>
        <p:spPr>
          <a:xfrm>
            <a:off x="2843893" y="984050"/>
            <a:ext cx="7006326" cy="5873951"/>
          </a:xfrm>
          <a:prstGeom prst="rect">
            <a:avLst/>
          </a:prstGeom>
          <a:noFill/>
          <a:ln>
            <a:noFill/>
          </a:ln>
        </p:spPr>
      </p:pic>
      <p:sp>
        <p:nvSpPr>
          <p:cNvPr id="188" name="Google Shape;188;g2ecf44786e8_0_273"/>
          <p:cNvSpPr txBox="1"/>
          <p:nvPr/>
        </p:nvSpPr>
        <p:spPr>
          <a:xfrm>
            <a:off x="583345" y="1620068"/>
            <a:ext cx="3992100" cy="492600"/>
          </a:xfrm>
          <a:prstGeom prst="rect">
            <a:avLst/>
          </a:prstGeom>
          <a:noFill/>
          <a:ln>
            <a:noFill/>
          </a:ln>
        </p:spPr>
        <p:txBody>
          <a:bodyPr spcFirstLastPara="1" wrap="square" lIns="91425" tIns="91425" rIns="91425" bIns="91425" anchor="t" anchorCtr="0">
            <a:spAutoFit/>
          </a:bodyPr>
          <a:lstStyle/>
          <a:p>
            <a:pPr algn="ctr"/>
            <a:r>
              <a:rPr lang="en-GB" sz="2000" b="1" dirty="0">
                <a:highlight>
                  <a:schemeClr val="lt1"/>
                </a:highlight>
                <a:latin typeface="Raleway"/>
                <a:ea typeface="Raleway"/>
                <a:cs typeface="Raleway"/>
                <a:sym typeface="Raleway"/>
              </a:rPr>
              <a:t>2.</a:t>
            </a:r>
            <a:r>
              <a:rPr lang="en-GB" sz="2000" b="1" dirty="0">
                <a:latin typeface="Raleway"/>
                <a:ea typeface="Raleway"/>
                <a:cs typeface="Raleway"/>
                <a:sym typeface="Raleway"/>
              </a:rPr>
              <a:t> Hartman </a:t>
            </a:r>
            <a:r>
              <a:rPr lang="tr-TR" sz="2000" b="1" dirty="0">
                <a:latin typeface="Raleway"/>
                <a:ea typeface="Raleway"/>
                <a:cs typeface="Raleway"/>
                <a:sym typeface="Raleway"/>
              </a:rPr>
              <a:t>kişilik testi</a:t>
            </a:r>
            <a:endParaRPr lang="en-US" sz="2600" b="1" dirty="0">
              <a:latin typeface="Raleway"/>
              <a:ea typeface="Raleway"/>
              <a:cs typeface="Raleway"/>
            </a:endParaRPr>
          </a:p>
        </p:txBody>
      </p:sp>
      <p:sp>
        <p:nvSpPr>
          <p:cNvPr id="189" name="Google Shape;189;g2ecf44786e8_0_273"/>
          <p:cNvSpPr txBox="1"/>
          <p:nvPr/>
        </p:nvSpPr>
        <p:spPr>
          <a:xfrm>
            <a:off x="7833027" y="1620068"/>
            <a:ext cx="3550500" cy="492600"/>
          </a:xfrm>
          <a:prstGeom prst="rect">
            <a:avLst/>
          </a:prstGeom>
          <a:noFill/>
          <a:ln>
            <a:noFill/>
          </a:ln>
        </p:spPr>
        <p:txBody>
          <a:bodyPr spcFirstLastPara="1" wrap="square" lIns="91425" tIns="91425" rIns="91425" bIns="91425" anchor="t" anchorCtr="0">
            <a:spAutoFit/>
          </a:bodyPr>
          <a:lstStyle/>
          <a:p>
            <a:pPr algn="ctr"/>
            <a:r>
              <a:rPr lang="en-GB" sz="2000" b="1" dirty="0">
                <a:highlight>
                  <a:schemeClr val="lt1"/>
                </a:highlight>
                <a:latin typeface="Raleway"/>
                <a:ea typeface="Raleway"/>
                <a:cs typeface="Raleway"/>
                <a:sym typeface="Raleway"/>
              </a:rPr>
              <a:t>3.</a:t>
            </a:r>
            <a:r>
              <a:rPr lang="en-GB" sz="2000" b="1" dirty="0">
                <a:latin typeface="Raleway"/>
                <a:ea typeface="Raleway"/>
                <a:cs typeface="Raleway"/>
                <a:sym typeface="Raleway"/>
              </a:rPr>
              <a:t> Eysenck </a:t>
            </a:r>
            <a:r>
              <a:rPr lang="tr-TR" sz="2000" b="1" dirty="0">
                <a:latin typeface="Raleway"/>
                <a:ea typeface="Raleway"/>
                <a:cs typeface="Raleway"/>
                <a:sym typeface="Raleway"/>
              </a:rPr>
              <a:t>kişilik testi</a:t>
            </a:r>
            <a:endParaRPr lang="en-US" sz="2600" b="1" dirty="0">
              <a:latin typeface="Raleway"/>
              <a:ea typeface="Raleway"/>
              <a:cs typeface="Raleway"/>
            </a:endParaRPr>
          </a:p>
        </p:txBody>
      </p:sp>
      <p:pic>
        <p:nvPicPr>
          <p:cNvPr id="190" name="Google Shape;190;g2ecf44786e8_0_273"/>
          <p:cNvPicPr preferRelativeResize="0"/>
          <p:nvPr/>
        </p:nvPicPr>
        <p:blipFill>
          <a:blip r:embed="rId4">
            <a:alphaModFix/>
          </a:blip>
          <a:stretch>
            <a:fillRect/>
          </a:stretch>
        </p:blipFill>
        <p:spPr>
          <a:xfrm>
            <a:off x="1590662" y="3486778"/>
            <a:ext cx="1734098" cy="1453831"/>
          </a:xfrm>
          <a:prstGeom prst="rect">
            <a:avLst/>
          </a:prstGeom>
          <a:noFill/>
          <a:ln>
            <a:noFill/>
          </a:ln>
        </p:spPr>
      </p:pic>
      <p:pic>
        <p:nvPicPr>
          <p:cNvPr id="191" name="Google Shape;191;g2ecf44786e8_0_273"/>
          <p:cNvPicPr preferRelativeResize="0"/>
          <p:nvPr/>
        </p:nvPicPr>
        <p:blipFill>
          <a:blip r:embed="rId5">
            <a:alphaModFix/>
          </a:blip>
          <a:stretch>
            <a:fillRect/>
          </a:stretch>
        </p:blipFill>
        <p:spPr>
          <a:xfrm>
            <a:off x="8963982" y="3385159"/>
            <a:ext cx="1734098" cy="1453865"/>
          </a:xfrm>
          <a:prstGeom prst="rect">
            <a:avLst/>
          </a:prstGeom>
          <a:noFill/>
          <a:ln>
            <a:noFill/>
          </a:ln>
        </p:spPr>
      </p:pic>
      <p:sp>
        <p:nvSpPr>
          <p:cNvPr id="3" name="Google Shape;172;g2ecf44786e8_0_248">
            <a:extLst>
              <a:ext uri="{FF2B5EF4-FFF2-40B4-BE49-F238E27FC236}">
                <a16:creationId xmlns:a16="http://schemas.microsoft.com/office/drawing/2014/main" id="{29F90B9A-1EC9-6FCD-E4CF-F77A567C6FBA}"/>
              </a:ext>
            </a:extLst>
          </p:cNvPr>
          <p:cNvSpPr txBox="1"/>
          <p:nvPr/>
        </p:nvSpPr>
        <p:spPr>
          <a:xfrm>
            <a:off x="10376" y="2117638"/>
            <a:ext cx="5148116" cy="1341876"/>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tr-TR" sz="1600" b="1" dirty="0">
                <a:highlight>
                  <a:srgbClr val="F9F9F9"/>
                </a:highlight>
                <a:latin typeface="Raleway"/>
                <a:sym typeface="Raleway"/>
              </a:rPr>
              <a:t>Lütfen karekodu telefonunla tarayın ya da bu linki kullanın </a:t>
            </a:r>
            <a:r>
              <a:rPr lang="en-GB" sz="1600" dirty="0">
                <a:solidFill>
                  <a:schemeClr val="accent1"/>
                </a:solidFill>
                <a:highlight>
                  <a:srgbClr val="F9F9F9"/>
                </a:highlight>
                <a:sym typeface="Raleway"/>
                <a:hlinkClick r:id="rId6">
                  <a:extLst>
                    <a:ext uri="{A12FA001-AC4F-418D-AE19-62706E023703}">
                      <ahyp:hlinkClr xmlns:ahyp="http://schemas.microsoft.com/office/drawing/2018/hyperlinkcolor" val="tx"/>
                    </a:ext>
                  </a:extLst>
                </a:hlinkClick>
              </a:rPr>
              <a:t>https://taylorhartman.com/assessment-information/</a:t>
            </a:r>
            <a:r>
              <a:rPr lang="en-GB" sz="1600" dirty="0">
                <a:solidFill>
                  <a:schemeClr val="accent1"/>
                </a:solidFill>
                <a:highlight>
                  <a:srgbClr val="F9F9F9"/>
                </a:highlight>
                <a:sym typeface="Raleway"/>
              </a:rPr>
              <a:t> </a:t>
            </a:r>
            <a:endParaRPr lang="en-US" sz="1600" dirty="0">
              <a:solidFill>
                <a:schemeClr val="accent1"/>
              </a:solidFill>
              <a:highlight>
                <a:srgbClr val="F9F9F9"/>
              </a:highlight>
            </a:endParaRPr>
          </a:p>
        </p:txBody>
      </p:sp>
      <p:sp>
        <p:nvSpPr>
          <p:cNvPr id="4" name="Google Shape;172;g2ecf44786e8_0_248">
            <a:extLst>
              <a:ext uri="{FF2B5EF4-FFF2-40B4-BE49-F238E27FC236}">
                <a16:creationId xmlns:a16="http://schemas.microsoft.com/office/drawing/2014/main" id="{49CC7A61-14AF-8337-1A02-54F6C9025491}"/>
              </a:ext>
            </a:extLst>
          </p:cNvPr>
          <p:cNvSpPr txBox="1"/>
          <p:nvPr/>
        </p:nvSpPr>
        <p:spPr>
          <a:xfrm>
            <a:off x="7732427" y="2172066"/>
            <a:ext cx="3813514" cy="1341876"/>
          </a:xfrm>
          <a:prstGeom prst="rect">
            <a:avLst/>
          </a:prstGeom>
          <a:noFill/>
          <a:ln>
            <a:noFill/>
          </a:ln>
        </p:spPr>
        <p:txBody>
          <a:bodyPr spcFirstLastPara="1" wrap="square" lIns="91425" tIns="91425" rIns="91425" bIns="91425" anchor="t" anchorCtr="0">
            <a:spAutoFit/>
          </a:bodyPr>
          <a:lstStyle/>
          <a:p>
            <a:pPr algn="ctr">
              <a:lnSpc>
                <a:spcPct val="114999"/>
              </a:lnSpc>
              <a:spcBef>
                <a:spcPts val="1200"/>
              </a:spcBef>
              <a:spcAft>
                <a:spcPts val="1200"/>
              </a:spcAft>
            </a:pPr>
            <a:r>
              <a:rPr lang="tr-TR" sz="1600" b="1" dirty="0">
                <a:highlight>
                  <a:srgbClr val="F9F9F9"/>
                </a:highlight>
                <a:latin typeface="Raleway"/>
                <a:sym typeface="Raleway"/>
              </a:rPr>
              <a:t>Lütfen karekodu telefonunla tarayın ya da bu linki kullanın </a:t>
            </a:r>
            <a:r>
              <a:rPr lang="en-GB" sz="1600" dirty="0">
                <a:solidFill>
                  <a:schemeClr val="accent1"/>
                </a:solidFill>
                <a:highlight>
                  <a:srgbClr val="F9F9F9"/>
                </a:highlight>
                <a:sym typeface="Raleway"/>
                <a:hlinkClick r:id="rId7">
                  <a:extLst>
                    <a:ext uri="{A12FA001-AC4F-418D-AE19-62706E023703}">
                      <ahyp:hlinkClr xmlns:ahyp="http://schemas.microsoft.com/office/drawing/2018/hyperlinkcolor" val="tx"/>
                    </a:ext>
                  </a:extLst>
                </a:hlinkClick>
              </a:rPr>
              <a:t>https://similarminds.com/eysenck.html</a:t>
            </a:r>
            <a:r>
              <a:rPr lang="en-GB" sz="1600" dirty="0">
                <a:solidFill>
                  <a:schemeClr val="accent1"/>
                </a:solidFill>
                <a:highlight>
                  <a:srgbClr val="F9F9F9"/>
                </a:highlight>
                <a:sym typeface="Raleway"/>
              </a:rPr>
              <a:t> </a:t>
            </a:r>
            <a:endParaRPr lang="en-US" sz="1600" dirty="0">
              <a:solidFill>
                <a:schemeClr val="accent1"/>
              </a:solidFill>
              <a:highlight>
                <a:srgbClr val="F9F9F9"/>
              </a:highlight>
            </a:endParaRPr>
          </a:p>
        </p:txBody>
      </p:sp>
      <p:sp>
        <p:nvSpPr>
          <p:cNvPr id="5" name="Google Shape;172;g2ecf44786e8_0_248">
            <a:extLst>
              <a:ext uri="{FF2B5EF4-FFF2-40B4-BE49-F238E27FC236}">
                <a16:creationId xmlns:a16="http://schemas.microsoft.com/office/drawing/2014/main" id="{3AF06F9B-1141-5DA9-5CF6-88C9AB1A4AA2}"/>
              </a:ext>
            </a:extLst>
          </p:cNvPr>
          <p:cNvSpPr txBox="1"/>
          <p:nvPr/>
        </p:nvSpPr>
        <p:spPr>
          <a:xfrm>
            <a:off x="490685" y="4967873"/>
            <a:ext cx="3825676" cy="1341876"/>
          </a:xfrm>
          <a:prstGeom prst="rect">
            <a:avLst/>
          </a:prstGeom>
          <a:noFill/>
          <a:ln>
            <a:noFill/>
          </a:ln>
        </p:spPr>
        <p:txBody>
          <a:bodyPr spcFirstLastPara="1" wrap="square" lIns="91425" tIns="91425" rIns="91425" bIns="91425" anchor="t" anchorCtr="0">
            <a:spAutoFit/>
          </a:bodyPr>
          <a:lstStyle/>
          <a:p>
            <a:pPr>
              <a:lnSpc>
                <a:spcPct val="114999"/>
              </a:lnSpc>
              <a:spcBef>
                <a:spcPts val="1200"/>
              </a:spcBef>
              <a:spcAft>
                <a:spcPts val="1200"/>
              </a:spcAft>
            </a:pPr>
            <a:r>
              <a:rPr lang="en-GB" sz="1600" b="1" dirty="0">
                <a:latin typeface="Raleway"/>
                <a:sym typeface="Raleway"/>
              </a:rPr>
              <a:t>Bu test </a:t>
            </a:r>
            <a:r>
              <a:rPr lang="en-GB" sz="1600" b="1" dirty="0" err="1">
                <a:latin typeface="Raleway"/>
                <a:sym typeface="Raleway"/>
              </a:rPr>
              <a:t>için</a:t>
            </a:r>
            <a:r>
              <a:rPr lang="en-GB" sz="1600" b="1" dirty="0">
                <a:latin typeface="Raleway"/>
                <a:sym typeface="Raleway"/>
              </a:rPr>
              <a:t> </a:t>
            </a:r>
            <a:r>
              <a:rPr lang="en-GB" sz="1600" b="1" dirty="0" err="1">
                <a:latin typeface="Raleway"/>
                <a:sym typeface="Raleway"/>
              </a:rPr>
              <a:t>kayıt</a:t>
            </a:r>
            <a:r>
              <a:rPr lang="en-GB" sz="1600" b="1" dirty="0">
                <a:latin typeface="Raleway"/>
                <a:sym typeface="Raleway"/>
              </a:rPr>
              <a:t> </a:t>
            </a:r>
            <a:r>
              <a:rPr lang="en-GB" sz="1600" b="1" dirty="0" err="1">
                <a:latin typeface="Raleway"/>
                <a:sym typeface="Raleway"/>
              </a:rPr>
              <a:t>olmanız</a:t>
            </a:r>
            <a:r>
              <a:rPr lang="en-GB" sz="1600" b="1" dirty="0">
                <a:latin typeface="Raleway"/>
                <a:sym typeface="Raleway"/>
              </a:rPr>
              <a:t> </a:t>
            </a:r>
            <a:r>
              <a:rPr lang="en-GB" sz="1600" b="1" dirty="0" err="1">
                <a:latin typeface="Raleway"/>
                <a:sym typeface="Raleway"/>
              </a:rPr>
              <a:t>gerekmektedir</a:t>
            </a:r>
            <a:r>
              <a:rPr lang="en-GB" sz="1600" b="1" dirty="0">
                <a:latin typeface="Raleway"/>
                <a:sym typeface="Raleway"/>
              </a:rPr>
              <a:t>. </a:t>
            </a:r>
            <a:r>
              <a:rPr lang="en-GB" sz="1600" b="1" dirty="0" err="1">
                <a:latin typeface="Raleway"/>
                <a:sym typeface="Raleway"/>
              </a:rPr>
              <a:t>Ancak</a:t>
            </a:r>
            <a:r>
              <a:rPr lang="en-GB" sz="1600" b="1" dirty="0">
                <a:latin typeface="Raleway"/>
                <a:sym typeface="Raleway"/>
              </a:rPr>
              <a:t>, </a:t>
            </a:r>
            <a:r>
              <a:rPr lang="en-GB" sz="1600" b="1" dirty="0" err="1">
                <a:latin typeface="Raleway"/>
                <a:sym typeface="Raleway"/>
              </a:rPr>
              <a:t>endişelenmeyin</a:t>
            </a:r>
            <a:r>
              <a:rPr lang="en-GB" sz="1600" b="1" dirty="0">
                <a:latin typeface="Raleway"/>
                <a:sym typeface="Raleway"/>
              </a:rPr>
              <a:t>! </a:t>
            </a:r>
            <a:r>
              <a:rPr lang="en-GB" sz="1600" b="1" dirty="0" err="1">
                <a:latin typeface="Raleway"/>
                <a:sym typeface="Raleway"/>
              </a:rPr>
              <a:t>Tamamen</a:t>
            </a:r>
            <a:r>
              <a:rPr lang="en-GB" sz="1600" b="1" dirty="0">
                <a:latin typeface="Raleway"/>
                <a:sym typeface="Raleway"/>
              </a:rPr>
              <a:t> </a:t>
            </a:r>
            <a:r>
              <a:rPr lang="en-GB" sz="1600" b="1" dirty="0" err="1">
                <a:latin typeface="Raleway"/>
                <a:sym typeface="Raleway"/>
              </a:rPr>
              <a:t>ücretsiz</a:t>
            </a:r>
            <a:r>
              <a:rPr lang="en-GB" sz="1600" b="1" dirty="0">
                <a:latin typeface="Raleway"/>
                <a:sym typeface="Raleway"/>
              </a:rPr>
              <a:t>!</a:t>
            </a:r>
            <a:endParaRPr lang="en-US" sz="1600" dirty="0"/>
          </a:p>
        </p:txBody>
      </p:sp>
      <p:sp>
        <p:nvSpPr>
          <p:cNvPr id="2" name="PoljeZBesedilom 1">
            <a:extLst>
              <a:ext uri="{FF2B5EF4-FFF2-40B4-BE49-F238E27FC236}">
                <a16:creationId xmlns:a16="http://schemas.microsoft.com/office/drawing/2014/main" id="{84AE99DA-FF9C-B4D2-D62D-9FB41DF097DE}"/>
              </a:ext>
            </a:extLst>
          </p:cNvPr>
          <p:cNvSpPr txBox="1"/>
          <p:nvPr/>
        </p:nvSpPr>
        <p:spPr>
          <a:xfrm>
            <a:off x="8361123" y="6398712"/>
            <a:ext cx="241126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latin typeface="Raleway"/>
              </a:rPr>
              <a:t>Image </a:t>
            </a:r>
            <a:r>
              <a:rPr lang="sl-SI" sz="1000" dirty="0" err="1">
                <a:latin typeface="Raleway"/>
              </a:rPr>
              <a:t>source</a:t>
            </a:r>
            <a:r>
              <a:rPr lang="sl-SI" sz="1000" dirty="0">
                <a:latin typeface="Raleway"/>
              </a:rPr>
              <a:t>: </a:t>
            </a:r>
            <a:r>
              <a:rPr lang="sl-SI" sz="1000" dirty="0" err="1">
                <a:latin typeface="Raleway"/>
              </a:rPr>
              <a:t>Canva</a:t>
            </a:r>
            <a:endParaRPr lang="sl-SI" sz="1000" dirty="0">
              <a:latin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2ecf44786e8_0_259"/>
          <p:cNvSpPr txBox="1"/>
          <p:nvPr/>
        </p:nvSpPr>
        <p:spPr>
          <a:xfrm>
            <a:off x="4427145" y="1055369"/>
            <a:ext cx="7009800" cy="846355"/>
          </a:xfrm>
          <a:prstGeom prst="rect">
            <a:avLst/>
          </a:prstGeom>
          <a:noFill/>
          <a:ln>
            <a:noFill/>
          </a:ln>
        </p:spPr>
        <p:txBody>
          <a:bodyPr spcFirstLastPara="1" wrap="square" lIns="91425" tIns="91425" rIns="91425" bIns="91425" anchor="t" anchorCtr="0">
            <a:spAutoFit/>
          </a:bodyPr>
          <a:lstStyle/>
          <a:p>
            <a:pPr algn="ctr">
              <a:lnSpc>
                <a:spcPct val="115000"/>
              </a:lnSpc>
              <a:spcBef>
                <a:spcPts val="1200"/>
              </a:spcBef>
              <a:spcAft>
                <a:spcPts val="1200"/>
              </a:spcAft>
            </a:pPr>
            <a:r>
              <a:rPr lang="en-GB" sz="2000" b="1" dirty="0">
                <a:highlight>
                  <a:schemeClr val="lt1"/>
                </a:highlight>
                <a:latin typeface="Raleway"/>
                <a:ea typeface="Raleway"/>
                <a:cs typeface="Raleway"/>
                <a:sym typeface="Raleway"/>
              </a:rPr>
              <a:t>4.</a:t>
            </a:r>
            <a:r>
              <a:rPr lang="en-GB" sz="2000" b="1" dirty="0">
                <a:latin typeface="Raleway"/>
                <a:ea typeface="Raleway"/>
                <a:cs typeface="Raleway"/>
                <a:sym typeface="Raleway"/>
              </a:rPr>
              <a:t> DISC </a:t>
            </a:r>
            <a:r>
              <a:rPr lang="en-GB" sz="2000" b="1" dirty="0" err="1">
                <a:latin typeface="Raleway"/>
                <a:ea typeface="Raleway"/>
                <a:cs typeface="Raleway"/>
                <a:sym typeface="Raleway"/>
              </a:rPr>
              <a:t>profil</a:t>
            </a:r>
            <a:r>
              <a:rPr lang="tr-TR" sz="2000" b="1" dirty="0">
                <a:latin typeface="Raleway"/>
                <a:ea typeface="Raleway"/>
                <a:cs typeface="Raleway"/>
                <a:sym typeface="Raleway"/>
              </a:rPr>
              <a:t>i</a:t>
            </a:r>
            <a:endParaRPr lang="en-US" sz="2000" b="1" dirty="0">
              <a:latin typeface="Raleway"/>
              <a:ea typeface="Raleway"/>
              <a:cs typeface="Raleway"/>
            </a:endParaRPr>
          </a:p>
        </p:txBody>
      </p:sp>
      <p:pic>
        <p:nvPicPr>
          <p:cNvPr id="178" name="Google Shape;178;g2ecf44786e8_0_259"/>
          <p:cNvPicPr preferRelativeResize="0"/>
          <p:nvPr/>
        </p:nvPicPr>
        <p:blipFill>
          <a:blip r:embed="rId3">
            <a:alphaModFix/>
          </a:blip>
          <a:stretch>
            <a:fillRect/>
          </a:stretch>
        </p:blipFill>
        <p:spPr>
          <a:xfrm>
            <a:off x="3421766" y="1703523"/>
            <a:ext cx="8386219" cy="4716222"/>
          </a:xfrm>
          <a:prstGeom prst="rect">
            <a:avLst/>
          </a:prstGeom>
          <a:noFill/>
          <a:ln>
            <a:noFill/>
          </a:ln>
        </p:spPr>
      </p:pic>
      <p:sp>
        <p:nvSpPr>
          <p:cNvPr id="179" name="Google Shape;179;g2ecf44786e8_0_259"/>
          <p:cNvSpPr txBox="1">
            <a:spLocks noGrp="1"/>
          </p:cNvSpPr>
          <p:nvPr>
            <p:ph type="title"/>
          </p:nvPr>
        </p:nvSpPr>
        <p:spPr>
          <a:xfrm>
            <a:off x="4676223" y="427464"/>
            <a:ext cx="5870400" cy="810954"/>
          </a:xfrm>
          <a:prstGeom prst="rect">
            <a:avLst/>
          </a:prstGeom>
          <a:noFill/>
          <a:ln>
            <a:noFill/>
          </a:ln>
        </p:spPr>
        <p:txBody>
          <a:bodyPr spcFirstLastPara="1" wrap="square" lIns="91425" tIns="45700" rIns="91425" bIns="45700" anchor="ctr" anchorCtr="0">
            <a:normAutofit/>
          </a:bodyPr>
          <a:lstStyle/>
          <a:p>
            <a:pPr algn="r"/>
            <a:r>
              <a:rPr lang="tr-TR" sz="3400" b="1" dirty="0"/>
              <a:t>Öz değerlendirme araçları</a:t>
            </a:r>
            <a:endParaRPr lang="en-GB" sz="3400" dirty="0"/>
          </a:p>
        </p:txBody>
      </p:sp>
      <p:pic>
        <p:nvPicPr>
          <p:cNvPr id="180" name="Google Shape;180;g2ecf44786e8_0_259"/>
          <p:cNvPicPr preferRelativeResize="0"/>
          <p:nvPr/>
        </p:nvPicPr>
        <p:blipFill rotWithShape="1">
          <a:blip r:embed="rId4">
            <a:alphaModFix/>
          </a:blip>
          <a:srcRect l="10144" r="7517"/>
          <a:stretch/>
        </p:blipFill>
        <p:spPr>
          <a:xfrm>
            <a:off x="960445" y="4038402"/>
            <a:ext cx="1428726" cy="1454698"/>
          </a:xfrm>
          <a:prstGeom prst="rect">
            <a:avLst/>
          </a:prstGeom>
          <a:noFill/>
          <a:ln>
            <a:noFill/>
          </a:ln>
        </p:spPr>
      </p:pic>
      <p:sp>
        <p:nvSpPr>
          <p:cNvPr id="181" name="Google Shape;181;g2ecf44786e8_0_259"/>
          <p:cNvSpPr txBox="1"/>
          <p:nvPr/>
        </p:nvSpPr>
        <p:spPr>
          <a:xfrm>
            <a:off x="642208" y="2932329"/>
            <a:ext cx="2065200" cy="1200298"/>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1200"/>
              </a:spcAft>
              <a:buNone/>
            </a:pPr>
            <a:r>
              <a:rPr lang="tr-TR" sz="2000" b="1" dirty="0">
                <a:highlight>
                  <a:srgbClr val="F9F9F9"/>
                </a:highlight>
                <a:latin typeface="Raleway"/>
                <a:ea typeface="Raleway"/>
                <a:cs typeface="Raleway"/>
                <a:sym typeface="Raleway"/>
              </a:rPr>
              <a:t>Daha fazlasını keşfedin</a:t>
            </a:r>
            <a:r>
              <a:rPr lang="en-GB" sz="2000" b="1" dirty="0">
                <a:highlight>
                  <a:srgbClr val="F9F9F9"/>
                </a:highlight>
                <a:latin typeface="Raleway"/>
                <a:ea typeface="Raleway"/>
                <a:cs typeface="Raleway"/>
                <a:sym typeface="Raleway"/>
              </a:rPr>
              <a:t>!</a:t>
            </a:r>
            <a:endParaRPr sz="2000" dirty="0">
              <a:highlight>
                <a:srgbClr val="F9F9F9"/>
              </a:highlight>
            </a:endParaRPr>
          </a:p>
        </p:txBody>
      </p:sp>
      <p:sp>
        <p:nvSpPr>
          <p:cNvPr id="2" name="TextBox 1">
            <a:extLst>
              <a:ext uri="{FF2B5EF4-FFF2-40B4-BE49-F238E27FC236}">
                <a16:creationId xmlns:a16="http://schemas.microsoft.com/office/drawing/2014/main" id="{1A33865D-CFFD-EE77-0948-7664AC4540AF}"/>
              </a:ext>
            </a:extLst>
          </p:cNvPr>
          <p:cNvSpPr txBox="1"/>
          <p:nvPr/>
        </p:nvSpPr>
        <p:spPr>
          <a:xfrm>
            <a:off x="9686354" y="6422456"/>
            <a:ext cx="21177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DISC profile</a:t>
            </a:r>
            <a:endParaRPr lang="en-US" sz="1000">
              <a:solidFill>
                <a:schemeClr val="accent1"/>
              </a:solidFill>
              <a:latin typeface="Raleway"/>
            </a:endParaRPr>
          </a:p>
        </p:txBody>
      </p:sp>
      <p:sp>
        <p:nvSpPr>
          <p:cNvPr id="6" name="TextBox 5">
            <a:extLst>
              <a:ext uri="{FF2B5EF4-FFF2-40B4-BE49-F238E27FC236}">
                <a16:creationId xmlns:a16="http://schemas.microsoft.com/office/drawing/2014/main" id="{2D26AF4E-701D-F540-5EB5-C314DF1E3A63}"/>
              </a:ext>
            </a:extLst>
          </p:cNvPr>
          <p:cNvSpPr txBox="1"/>
          <p:nvPr/>
        </p:nvSpPr>
        <p:spPr>
          <a:xfrm>
            <a:off x="298595" y="569130"/>
            <a:ext cx="2752982"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dirty="0" err="1">
                <a:latin typeface="Raleway"/>
              </a:rPr>
              <a:t>Aşağıda</a:t>
            </a:r>
            <a:r>
              <a:rPr lang="en-US" sz="1800" dirty="0">
                <a:latin typeface="Raleway"/>
              </a:rPr>
              <a:t> QR </a:t>
            </a:r>
            <a:r>
              <a:rPr lang="en-US" sz="1800" dirty="0" err="1">
                <a:latin typeface="Raleway"/>
              </a:rPr>
              <a:t>kodunu</a:t>
            </a:r>
            <a:r>
              <a:rPr lang="en-US" sz="1800" dirty="0">
                <a:latin typeface="Raleway"/>
              </a:rPr>
              <a:t> </a:t>
            </a:r>
            <a:r>
              <a:rPr lang="en-US" sz="1800" dirty="0" err="1">
                <a:latin typeface="Raleway"/>
              </a:rPr>
              <a:t>bulacak</a:t>
            </a:r>
            <a:r>
              <a:rPr lang="en-US" sz="1800" dirty="0">
                <a:latin typeface="Raleway"/>
              </a:rPr>
              <a:t>, </a:t>
            </a:r>
            <a:r>
              <a:rPr lang="en-US" sz="1800" dirty="0" err="1">
                <a:latin typeface="Raleway"/>
              </a:rPr>
              <a:t>tarayacak</a:t>
            </a:r>
            <a:r>
              <a:rPr lang="en-US" sz="1800" dirty="0">
                <a:latin typeface="Raleway"/>
              </a:rPr>
              <a:t> </a:t>
            </a:r>
            <a:r>
              <a:rPr lang="en-US" sz="1800" dirty="0" err="1">
                <a:latin typeface="Raleway"/>
              </a:rPr>
              <a:t>ve</a:t>
            </a:r>
            <a:r>
              <a:rPr lang="en-US" sz="1800" dirty="0">
                <a:latin typeface="Raleway"/>
              </a:rPr>
              <a:t> DISC </a:t>
            </a:r>
            <a:r>
              <a:rPr lang="en-US" sz="1800" dirty="0" err="1">
                <a:latin typeface="Raleway"/>
              </a:rPr>
              <a:t>kişilik</a:t>
            </a:r>
            <a:r>
              <a:rPr lang="en-US" sz="1800" dirty="0">
                <a:latin typeface="Raleway"/>
              </a:rPr>
              <a:t> </a:t>
            </a:r>
            <a:r>
              <a:rPr lang="en-US" sz="1800" dirty="0" err="1">
                <a:latin typeface="Raleway"/>
              </a:rPr>
              <a:t>modeli</a:t>
            </a:r>
            <a:r>
              <a:rPr lang="en-US" sz="1800" dirty="0">
                <a:latin typeface="Raleway"/>
              </a:rPr>
              <a:t> </a:t>
            </a:r>
            <a:r>
              <a:rPr lang="en-US" sz="1800" dirty="0" err="1">
                <a:latin typeface="Raleway"/>
              </a:rPr>
              <a:t>hakkında</a:t>
            </a:r>
            <a:r>
              <a:rPr lang="en-US" sz="1800" dirty="0">
                <a:latin typeface="Raleway"/>
              </a:rPr>
              <a:t> </a:t>
            </a:r>
            <a:r>
              <a:rPr lang="en-US" sz="1800" dirty="0" err="1">
                <a:latin typeface="Raleway"/>
              </a:rPr>
              <a:t>bilgi</a:t>
            </a:r>
            <a:r>
              <a:rPr lang="en-US" sz="1800" dirty="0">
                <a:latin typeface="Raleway"/>
              </a:rPr>
              <a:t> </a:t>
            </a:r>
            <a:r>
              <a:rPr lang="en-US" sz="1800" dirty="0" err="1">
                <a:latin typeface="Raleway"/>
              </a:rPr>
              <a:t>edineceksiniz</a:t>
            </a:r>
            <a:r>
              <a:rPr lang="en-US" sz="1800" dirty="0">
                <a:latin typeface="Raleway"/>
              </a:rPr>
              <a:t>.</a:t>
            </a:r>
            <a:endParaRPr lang="tr-TR" sz="1800" dirty="0">
              <a:latin typeface="Raleway"/>
            </a:endParaRPr>
          </a:p>
          <a:p>
            <a:pPr algn="ctr"/>
            <a:endParaRPr lang="en-US" sz="1800" b="1" dirty="0">
              <a:latin typeface="Raleway"/>
            </a:endParaRPr>
          </a:p>
          <a:p>
            <a:pPr algn="ctr"/>
            <a:r>
              <a:rPr lang="en-US" sz="1800" b="1" dirty="0" err="1">
                <a:latin typeface="Raleway"/>
              </a:rPr>
              <a:t>Kendinizi</a:t>
            </a:r>
            <a:r>
              <a:rPr lang="en-US" sz="1800" b="1" dirty="0">
                <a:latin typeface="Raleway"/>
              </a:rPr>
              <a:t> </a:t>
            </a:r>
            <a:r>
              <a:rPr lang="en-US" sz="1800" b="1" dirty="0" err="1">
                <a:latin typeface="Raleway"/>
              </a:rPr>
              <a:t>hangisiyle</a:t>
            </a:r>
            <a:r>
              <a:rPr lang="en-US" sz="1800" b="1" dirty="0">
                <a:latin typeface="Raleway"/>
              </a:rPr>
              <a:t> </a:t>
            </a:r>
            <a:r>
              <a:rPr lang="en-US" sz="1800" b="1" dirty="0" err="1">
                <a:latin typeface="Raleway"/>
              </a:rPr>
              <a:t>özdeşleştiriyorsunuz</a:t>
            </a:r>
            <a:r>
              <a:rPr lang="en-US" sz="1800" b="1" dirty="0">
                <a:latin typeface="Raleway"/>
              </a:rPr>
              <a:t> </a:t>
            </a:r>
            <a:r>
              <a:rPr lang="en-US" sz="1800" b="1" dirty="0" err="1">
                <a:latin typeface="Raleway"/>
              </a:rPr>
              <a:t>ve</a:t>
            </a:r>
            <a:r>
              <a:rPr lang="en-US" sz="1800" b="1" dirty="0">
                <a:latin typeface="Raleway"/>
              </a:rPr>
              <a:t> </a:t>
            </a:r>
            <a:r>
              <a:rPr lang="en-US" sz="1800" b="1" dirty="0" err="1">
                <a:latin typeface="Raleway"/>
              </a:rPr>
              <a:t>neden</a:t>
            </a:r>
            <a:r>
              <a:rPr lang="en-US" sz="1800" b="1" dirty="0">
                <a:latin typeface="Raleway"/>
              </a:rPr>
              <a:t>?</a:t>
            </a:r>
            <a:endParaRPr lang="en-US" sz="1800" dirty="0"/>
          </a:p>
        </p:txBody>
      </p:sp>
      <p:sp>
        <p:nvSpPr>
          <p:cNvPr id="3" name="TextBox 2">
            <a:extLst>
              <a:ext uri="{FF2B5EF4-FFF2-40B4-BE49-F238E27FC236}">
                <a16:creationId xmlns:a16="http://schemas.microsoft.com/office/drawing/2014/main" id="{78989382-69E2-2E90-DEA6-23CE7255810B}"/>
              </a:ext>
            </a:extLst>
          </p:cNvPr>
          <p:cNvSpPr txBox="1"/>
          <p:nvPr/>
        </p:nvSpPr>
        <p:spPr>
          <a:xfrm>
            <a:off x="0" y="5713375"/>
            <a:ext cx="37764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accent1"/>
                </a:solidFill>
                <a:highlight>
                  <a:srgbClr val="FFFFFF"/>
                </a:highlight>
                <a:hlinkClick r:id="rId6">
                  <a:extLst>
                    <a:ext uri="{A12FA001-AC4F-418D-AE19-62706E023703}">
                      <ahyp:hlinkClr xmlns:ahyp="http://schemas.microsoft.com/office/drawing/2018/hyperlinkcolor" val="tx"/>
                    </a:ext>
                  </a:extLst>
                </a:hlinkClick>
              </a:rPr>
              <a:t>https://www.discprofile.com/disc-styles</a:t>
            </a:r>
            <a:r>
              <a:rPr lang="en-US" dirty="0">
                <a:solidFill>
                  <a:schemeClr val="accent1"/>
                </a:solidFill>
                <a:highlight>
                  <a:srgbClr val="FFFFFF"/>
                </a:highlight>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ecf44786e8_0_37"/>
          <p:cNvSpPr txBox="1">
            <a:spLocks noGrp="1"/>
          </p:cNvSpPr>
          <p:nvPr>
            <p:ph type="title"/>
          </p:nvPr>
        </p:nvSpPr>
        <p:spPr>
          <a:xfrm>
            <a:off x="668125" y="467200"/>
            <a:ext cx="9473100" cy="1608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1200"/>
              </a:spcBef>
              <a:spcAft>
                <a:spcPts val="1200"/>
              </a:spcAft>
              <a:buNone/>
            </a:pPr>
            <a:r>
              <a:rPr lang="en-GB" sz="3400" b="1" dirty="0"/>
              <a:t>Bir </a:t>
            </a:r>
            <a:r>
              <a:rPr lang="en-GB" sz="3400" b="1" dirty="0" err="1"/>
              <a:t>lider</a:t>
            </a:r>
            <a:r>
              <a:rPr lang="en-GB" sz="3400" b="1" dirty="0"/>
              <a:t> </a:t>
            </a:r>
            <a:r>
              <a:rPr lang="en-GB" sz="3400" b="1" dirty="0" err="1"/>
              <a:t>olarak</a:t>
            </a:r>
            <a:r>
              <a:rPr lang="en-GB" sz="3400" b="1" dirty="0"/>
              <a:t> </a:t>
            </a:r>
            <a:r>
              <a:rPr lang="en-GB" sz="3400" b="1" dirty="0" err="1"/>
              <a:t>özgüven</a:t>
            </a:r>
            <a:r>
              <a:rPr lang="en-GB" sz="3400" b="1" dirty="0"/>
              <a:t> </a:t>
            </a:r>
            <a:r>
              <a:rPr lang="en-GB" sz="3400" b="1" dirty="0" err="1"/>
              <a:t>oluşturma</a:t>
            </a:r>
            <a:r>
              <a:rPr lang="en-GB" sz="3400" b="1" dirty="0"/>
              <a:t> </a:t>
            </a:r>
            <a:r>
              <a:rPr lang="en-GB" sz="3400" b="1" dirty="0" err="1"/>
              <a:t>ve</a:t>
            </a:r>
            <a:r>
              <a:rPr lang="en-GB" sz="3400" b="1" dirty="0"/>
              <a:t> </a:t>
            </a:r>
            <a:r>
              <a:rPr lang="en-GB" sz="3400" b="1" dirty="0" err="1"/>
              <a:t>sürdürme</a:t>
            </a:r>
            <a:endParaRPr lang="en-US" sz="3400" b="1" dirty="0"/>
          </a:p>
        </p:txBody>
      </p:sp>
      <p:sp>
        <p:nvSpPr>
          <p:cNvPr id="197" name="Google Shape;197;g2ecf44786e8_0_37"/>
          <p:cNvSpPr txBox="1"/>
          <p:nvPr/>
        </p:nvSpPr>
        <p:spPr>
          <a:xfrm>
            <a:off x="816325" y="2427050"/>
            <a:ext cx="10698600" cy="2492960"/>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err="1">
                <a:highlight>
                  <a:schemeClr val="lt1"/>
                </a:highlight>
                <a:latin typeface="Raleway"/>
                <a:ea typeface="Raleway"/>
                <a:cs typeface="Raleway"/>
                <a:sym typeface="Raleway"/>
              </a:rPr>
              <a:t>Farkındalık</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ve</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Rahatlama</a:t>
            </a:r>
            <a:endParaRPr lang="tr-TR" sz="2000" b="1" dirty="0">
              <a:highlight>
                <a:schemeClr val="lt1"/>
              </a:highlight>
              <a:latin typeface="Raleway"/>
              <a:ea typeface="Raleway"/>
              <a:cs typeface="Raleway"/>
              <a:sym typeface="Raleway"/>
            </a:endParaRPr>
          </a:p>
          <a:p>
            <a:pPr marL="342900" lvl="1" indent="-342900">
              <a:spcBef>
                <a:spcPts val="600"/>
              </a:spcBef>
              <a:spcAft>
                <a:spcPts val="600"/>
              </a:spcAft>
              <a:buFont typeface="Arial" panose="020B0604020202020204" pitchFamily="34" charset="0"/>
              <a:buChar char="•"/>
            </a:pPr>
            <a:r>
              <a:rPr lang="en-US" sz="2000" b="1" dirty="0" err="1">
                <a:latin typeface="Raleway"/>
                <a:ea typeface="Raleway"/>
                <a:cs typeface="Raleway"/>
                <a:sym typeface="Raleway"/>
              </a:rPr>
              <a:t>Uygulamalar</a:t>
            </a:r>
            <a:r>
              <a:rPr lang="en-US" sz="2000" b="1" dirty="0">
                <a:latin typeface="Raleway"/>
                <a:ea typeface="Raleway"/>
                <a:cs typeface="Raleway"/>
                <a:sym typeface="Raleway"/>
              </a:rPr>
              <a:t>: </a:t>
            </a:r>
            <a:r>
              <a:rPr lang="en-US" sz="2000" dirty="0" err="1">
                <a:latin typeface="Raleway"/>
                <a:ea typeface="Raleway"/>
                <a:cs typeface="Raleway"/>
                <a:sym typeface="Raleway"/>
              </a:rPr>
              <a:t>Günlük</a:t>
            </a:r>
            <a:r>
              <a:rPr lang="en-US" sz="2000" dirty="0">
                <a:latin typeface="Raleway"/>
                <a:ea typeface="Raleway"/>
                <a:cs typeface="Raleway"/>
                <a:sym typeface="Raleway"/>
              </a:rPr>
              <a:t> </a:t>
            </a:r>
            <a:r>
              <a:rPr lang="en-US" sz="2000" dirty="0" err="1">
                <a:latin typeface="Raleway"/>
                <a:ea typeface="Raleway"/>
                <a:cs typeface="Raleway"/>
                <a:sym typeface="Raleway"/>
              </a:rPr>
              <a:t>meditasyon</a:t>
            </a:r>
            <a:r>
              <a:rPr lang="en-US" sz="2000" dirty="0">
                <a:latin typeface="Raleway"/>
                <a:ea typeface="Raleway"/>
                <a:cs typeface="Raleway"/>
                <a:sym typeface="Raleway"/>
              </a:rPr>
              <a:t>, </a:t>
            </a:r>
            <a:r>
              <a:rPr lang="en-US" sz="2000" dirty="0" err="1">
                <a:latin typeface="Raleway"/>
                <a:ea typeface="Raleway"/>
                <a:cs typeface="Raleway"/>
                <a:sym typeface="Raleway"/>
              </a:rPr>
              <a:t>derin</a:t>
            </a:r>
            <a:r>
              <a:rPr lang="en-US" sz="2000" dirty="0">
                <a:latin typeface="Raleway"/>
                <a:ea typeface="Raleway"/>
                <a:cs typeface="Raleway"/>
                <a:sym typeface="Raleway"/>
              </a:rPr>
              <a:t> </a:t>
            </a:r>
            <a:r>
              <a:rPr lang="en-US" sz="2000" dirty="0" err="1">
                <a:latin typeface="Raleway"/>
                <a:ea typeface="Raleway"/>
                <a:cs typeface="Raleway"/>
                <a:sym typeface="Raleway"/>
              </a:rPr>
              <a:t>nefes</a:t>
            </a:r>
            <a:r>
              <a:rPr lang="en-US" sz="2000" dirty="0">
                <a:latin typeface="Raleway"/>
                <a:ea typeface="Raleway"/>
                <a:cs typeface="Raleway"/>
                <a:sym typeface="Raleway"/>
              </a:rPr>
              <a:t> </a:t>
            </a:r>
            <a:r>
              <a:rPr lang="en-US" sz="2000" dirty="0" err="1">
                <a:latin typeface="Raleway"/>
                <a:ea typeface="Raleway"/>
                <a:cs typeface="Raleway"/>
                <a:sym typeface="Raleway"/>
              </a:rPr>
              <a:t>egzersizleri</a:t>
            </a:r>
            <a:r>
              <a:rPr lang="en-US" sz="2000" dirty="0">
                <a:latin typeface="Raleway"/>
                <a:ea typeface="Raleway"/>
                <a:cs typeface="Raleway"/>
                <a:sym typeface="Raleway"/>
              </a:rPr>
              <a:t>, </a:t>
            </a:r>
            <a:r>
              <a:rPr lang="en-US" sz="2000" dirty="0" err="1">
                <a:latin typeface="Raleway"/>
                <a:ea typeface="Raleway"/>
                <a:cs typeface="Raleway"/>
                <a:sym typeface="Raleway"/>
              </a:rPr>
              <a:t>aşamalı</a:t>
            </a:r>
            <a:r>
              <a:rPr lang="en-US" sz="2000" dirty="0">
                <a:latin typeface="Raleway"/>
                <a:ea typeface="Raleway"/>
                <a:cs typeface="Raleway"/>
                <a:sym typeface="Raleway"/>
              </a:rPr>
              <a:t> kas </a:t>
            </a:r>
            <a:r>
              <a:rPr lang="en-US" sz="2000" dirty="0" err="1">
                <a:latin typeface="Raleway"/>
                <a:ea typeface="Raleway"/>
                <a:cs typeface="Raleway"/>
                <a:sym typeface="Raleway"/>
              </a:rPr>
              <a:t>gevşetme</a:t>
            </a:r>
            <a:r>
              <a:rPr lang="en-US" sz="2000" dirty="0">
                <a:latin typeface="Raleway"/>
                <a:ea typeface="Raleway"/>
                <a:cs typeface="Raleway"/>
                <a:sym typeface="Raleway"/>
              </a:rPr>
              <a:t>.</a:t>
            </a:r>
            <a:endParaRPr lang="tr-TR" sz="2000" dirty="0">
              <a:latin typeface="Raleway"/>
              <a:ea typeface="Raleway"/>
              <a:cs typeface="Raleway"/>
              <a:sym typeface="Raleway"/>
            </a:endParaRPr>
          </a:p>
          <a:p>
            <a:pPr marL="342900" lvl="1" indent="-342900">
              <a:spcBef>
                <a:spcPts val="600"/>
              </a:spcBef>
              <a:spcAft>
                <a:spcPts val="600"/>
              </a:spcAft>
              <a:buFont typeface="Arial" panose="020B0604020202020204" pitchFamily="34" charset="0"/>
              <a:buChar char="•"/>
            </a:pPr>
            <a:r>
              <a:rPr lang="en-US" sz="2000" b="1" dirty="0" err="1">
                <a:latin typeface="Raleway"/>
                <a:ea typeface="Raleway"/>
                <a:cs typeface="Raleway"/>
                <a:sym typeface="Raleway"/>
              </a:rPr>
              <a:t>Faydaları</a:t>
            </a:r>
            <a:r>
              <a:rPr lang="en-US" sz="2000" b="1" dirty="0">
                <a:latin typeface="Raleway"/>
                <a:ea typeface="Raleway"/>
                <a:cs typeface="Raleway"/>
                <a:sym typeface="Raleway"/>
              </a:rPr>
              <a:t>: </a:t>
            </a:r>
            <a:r>
              <a:rPr lang="en-US" sz="2000" dirty="0" err="1">
                <a:latin typeface="Raleway"/>
                <a:ea typeface="Raleway"/>
                <a:cs typeface="Raleway"/>
                <a:sym typeface="Raleway"/>
              </a:rPr>
              <a:t>Stresi</a:t>
            </a:r>
            <a:r>
              <a:rPr lang="en-US" sz="2000" dirty="0">
                <a:latin typeface="Raleway"/>
                <a:ea typeface="Raleway"/>
                <a:cs typeface="Raleway"/>
                <a:sym typeface="Raleway"/>
              </a:rPr>
              <a:t> </a:t>
            </a:r>
            <a:r>
              <a:rPr lang="en-US" sz="2000" dirty="0" err="1">
                <a:latin typeface="Raleway"/>
                <a:ea typeface="Raleway"/>
                <a:cs typeface="Raleway"/>
                <a:sym typeface="Raleway"/>
              </a:rPr>
              <a:t>azaltma</a:t>
            </a:r>
            <a:r>
              <a:rPr lang="en-US" sz="2000" dirty="0">
                <a:latin typeface="Raleway"/>
                <a:ea typeface="Raleway"/>
                <a:cs typeface="Raleway"/>
                <a:sym typeface="Raleway"/>
              </a:rPr>
              <a:t>, </a:t>
            </a:r>
            <a:r>
              <a:rPr lang="en-US" sz="2000" dirty="0" err="1">
                <a:latin typeface="Raleway"/>
                <a:ea typeface="Raleway"/>
                <a:cs typeface="Raleway"/>
                <a:sym typeface="Raleway"/>
              </a:rPr>
              <a:t>odaklanmayı</a:t>
            </a:r>
            <a:r>
              <a:rPr lang="en-US" sz="2000" dirty="0">
                <a:latin typeface="Raleway"/>
                <a:ea typeface="Raleway"/>
                <a:cs typeface="Raleway"/>
                <a:sym typeface="Raleway"/>
              </a:rPr>
              <a:t> </a:t>
            </a:r>
            <a:r>
              <a:rPr lang="en-US" sz="2000" dirty="0" err="1">
                <a:latin typeface="Raleway"/>
                <a:ea typeface="Raleway"/>
                <a:cs typeface="Raleway"/>
                <a:sym typeface="Raleway"/>
              </a:rPr>
              <a:t>artırma</a:t>
            </a:r>
            <a:r>
              <a:rPr lang="en-US" sz="2000" dirty="0">
                <a:latin typeface="Raleway"/>
                <a:ea typeface="Raleway"/>
                <a:cs typeface="Raleway"/>
                <a:sym typeface="Raleway"/>
              </a:rPr>
              <a:t>, </a:t>
            </a:r>
            <a:r>
              <a:rPr lang="en-US" sz="2000" dirty="0" err="1">
                <a:latin typeface="Raleway"/>
                <a:ea typeface="Raleway"/>
                <a:cs typeface="Raleway"/>
                <a:sym typeface="Raleway"/>
              </a:rPr>
              <a:t>duygusal</a:t>
            </a:r>
            <a:r>
              <a:rPr lang="en-US" sz="2000" dirty="0">
                <a:latin typeface="Raleway"/>
                <a:ea typeface="Raleway"/>
                <a:cs typeface="Raleway"/>
                <a:sym typeface="Raleway"/>
              </a:rPr>
              <a:t> </a:t>
            </a:r>
            <a:r>
              <a:rPr lang="en-US" sz="2000" dirty="0" err="1">
                <a:latin typeface="Raleway"/>
                <a:ea typeface="Raleway"/>
                <a:cs typeface="Raleway"/>
                <a:sym typeface="Raleway"/>
              </a:rPr>
              <a:t>düzenlemeyi</a:t>
            </a:r>
            <a:r>
              <a:rPr lang="en-US" sz="2000" dirty="0">
                <a:latin typeface="Raleway"/>
                <a:ea typeface="Raleway"/>
                <a:cs typeface="Raleway"/>
                <a:sym typeface="Raleway"/>
              </a:rPr>
              <a:t> </a:t>
            </a:r>
            <a:r>
              <a:rPr lang="en-US" sz="2000" dirty="0" err="1">
                <a:latin typeface="Raleway"/>
                <a:ea typeface="Raleway"/>
                <a:cs typeface="Raleway"/>
                <a:sym typeface="Raleway"/>
              </a:rPr>
              <a:t>geliştirme</a:t>
            </a:r>
            <a:r>
              <a:rPr lang="en-US" sz="2000" dirty="0">
                <a:latin typeface="Raleway"/>
                <a:ea typeface="Raleway"/>
                <a:cs typeface="Raleway"/>
                <a:sym typeface="Raleway"/>
              </a:rPr>
              <a:t>.</a:t>
            </a:r>
            <a:endParaRPr lang="tr-TR" sz="2000" dirty="0">
              <a:latin typeface="Raleway"/>
              <a:ea typeface="Raleway"/>
              <a:cs typeface="Raleway"/>
              <a:sym typeface="Raleway"/>
            </a:endParaRPr>
          </a:p>
          <a:p>
            <a:pPr lvl="1">
              <a:spcBef>
                <a:spcPts val="600"/>
              </a:spcBef>
              <a:spcAft>
                <a:spcPts val="600"/>
              </a:spcAft>
            </a:pPr>
            <a:r>
              <a:rPr lang="en-US" sz="2000" b="1" dirty="0" err="1">
                <a:highlight>
                  <a:schemeClr val="lt1"/>
                </a:highlight>
                <a:latin typeface="Raleway"/>
                <a:ea typeface="Raleway"/>
                <a:cs typeface="Raleway"/>
                <a:sym typeface="Raleway"/>
              </a:rPr>
              <a:t>Görselleştirme</a:t>
            </a:r>
            <a:r>
              <a:rPr lang="en-US" sz="2000" b="1" dirty="0">
                <a:highlight>
                  <a:schemeClr val="lt1"/>
                </a:highlight>
                <a:latin typeface="Raleway"/>
                <a:ea typeface="Raleway"/>
                <a:cs typeface="Raleway"/>
                <a:sym typeface="Raleway"/>
              </a:rPr>
              <a:t>:</a:t>
            </a:r>
            <a:r>
              <a:rPr lang="en-US" sz="2000" dirty="0">
                <a:latin typeface="Raleway"/>
                <a:ea typeface="Raleway"/>
                <a:cs typeface="Raleway"/>
                <a:sym typeface="Raleway"/>
              </a:rPr>
              <a:t> </a:t>
            </a:r>
            <a:r>
              <a:rPr lang="en-US" sz="2000" dirty="0" err="1">
                <a:latin typeface="Raleway"/>
                <a:ea typeface="Raleway"/>
                <a:cs typeface="Raleway"/>
                <a:sym typeface="Raleway"/>
              </a:rPr>
              <a:t>Başarılı</a:t>
            </a:r>
            <a:r>
              <a:rPr lang="en-US" sz="2000" dirty="0">
                <a:latin typeface="Raleway"/>
                <a:ea typeface="Raleway"/>
                <a:cs typeface="Raleway"/>
                <a:sym typeface="Raleway"/>
              </a:rPr>
              <a:t> </a:t>
            </a:r>
            <a:r>
              <a:rPr lang="en-US" sz="2000" dirty="0" err="1">
                <a:latin typeface="Raleway"/>
                <a:ea typeface="Raleway"/>
                <a:cs typeface="Raleway"/>
                <a:sym typeface="Raleway"/>
              </a:rPr>
              <a:t>liderlik</a:t>
            </a:r>
            <a:r>
              <a:rPr lang="en-US" sz="2000" dirty="0">
                <a:latin typeface="Raleway"/>
                <a:ea typeface="Raleway"/>
                <a:cs typeface="Raleway"/>
                <a:sym typeface="Raleway"/>
              </a:rPr>
              <a:t> </a:t>
            </a:r>
            <a:r>
              <a:rPr lang="en-US" sz="2000" dirty="0" err="1">
                <a:latin typeface="Raleway"/>
                <a:ea typeface="Raleway"/>
                <a:cs typeface="Raleway"/>
                <a:sym typeface="Raleway"/>
              </a:rPr>
              <a:t>senaryoları</a:t>
            </a:r>
            <a:r>
              <a:rPr lang="en-US" sz="2000" dirty="0">
                <a:latin typeface="Raleway"/>
                <a:ea typeface="Raleway"/>
                <a:cs typeface="Raleway"/>
                <a:sym typeface="Raleway"/>
              </a:rPr>
              <a:t> </a:t>
            </a:r>
            <a:r>
              <a:rPr lang="en-US" sz="2000" dirty="0" err="1">
                <a:latin typeface="Raleway"/>
                <a:ea typeface="Raleway"/>
                <a:cs typeface="Raleway"/>
                <a:sym typeface="Raleway"/>
              </a:rPr>
              <a:t>ve</a:t>
            </a:r>
            <a:r>
              <a:rPr lang="en-US" sz="2000" dirty="0">
                <a:latin typeface="Raleway"/>
                <a:ea typeface="Raleway"/>
                <a:cs typeface="Raleway"/>
                <a:sym typeface="Raleway"/>
              </a:rPr>
              <a:t> </a:t>
            </a:r>
            <a:r>
              <a:rPr lang="en-US" sz="2000" dirty="0" err="1">
                <a:latin typeface="Raleway"/>
                <a:ea typeface="Raleway"/>
                <a:cs typeface="Raleway"/>
                <a:sym typeface="Raleway"/>
              </a:rPr>
              <a:t>olumlu</a:t>
            </a:r>
            <a:r>
              <a:rPr lang="en-US" sz="2000" dirty="0">
                <a:latin typeface="Raleway"/>
                <a:ea typeface="Raleway"/>
                <a:cs typeface="Raleway"/>
                <a:sym typeface="Raleway"/>
              </a:rPr>
              <a:t> </a:t>
            </a:r>
            <a:r>
              <a:rPr lang="en-US" sz="2000" dirty="0" err="1">
                <a:latin typeface="Raleway"/>
                <a:ea typeface="Raleway"/>
                <a:cs typeface="Raleway"/>
                <a:sym typeface="Raleway"/>
              </a:rPr>
              <a:t>sonuçlar</a:t>
            </a:r>
            <a:r>
              <a:rPr lang="en-US" sz="2000" dirty="0">
                <a:latin typeface="Raleway"/>
                <a:ea typeface="Raleway"/>
                <a:cs typeface="Raleway"/>
                <a:sym typeface="Raleway"/>
              </a:rPr>
              <a:t> </a:t>
            </a:r>
            <a:r>
              <a:rPr lang="en-US" sz="2000" dirty="0" err="1">
                <a:latin typeface="Raleway"/>
                <a:ea typeface="Raleway"/>
                <a:cs typeface="Raleway"/>
                <a:sym typeface="Raleway"/>
              </a:rPr>
              <a:t>hayal</a:t>
            </a:r>
            <a:r>
              <a:rPr lang="en-US" sz="2000" dirty="0">
                <a:latin typeface="Raleway"/>
                <a:ea typeface="Raleway"/>
                <a:cs typeface="Raleway"/>
                <a:sym typeface="Raleway"/>
              </a:rPr>
              <a:t> </a:t>
            </a:r>
            <a:r>
              <a:rPr lang="en-US" sz="2000" dirty="0" err="1">
                <a:latin typeface="Raleway"/>
                <a:ea typeface="Raleway"/>
                <a:cs typeface="Raleway"/>
                <a:sym typeface="Raleway"/>
              </a:rPr>
              <a:t>etme</a:t>
            </a:r>
            <a:r>
              <a:rPr lang="en-US" sz="2000" dirty="0">
                <a:latin typeface="Raleway"/>
                <a:ea typeface="Raleway"/>
                <a:cs typeface="Raleway"/>
                <a:sym typeface="Raleway"/>
              </a:rPr>
              <a:t>.</a:t>
            </a:r>
            <a:endParaRPr lang="tr-TR" sz="2000" dirty="0">
              <a:latin typeface="Raleway"/>
              <a:ea typeface="Raleway"/>
              <a:cs typeface="Raleway"/>
              <a:sym typeface="Raleway"/>
            </a:endParaRPr>
          </a:p>
          <a:p>
            <a:pPr lvl="1">
              <a:spcBef>
                <a:spcPts val="600"/>
              </a:spcBef>
              <a:spcAft>
                <a:spcPts val="600"/>
              </a:spcAft>
            </a:pPr>
            <a:r>
              <a:rPr lang="en-GB" sz="2000" b="1" dirty="0" err="1">
                <a:highlight>
                  <a:schemeClr val="lt1"/>
                </a:highlight>
                <a:latin typeface="Raleway"/>
                <a:ea typeface="Raleway"/>
                <a:cs typeface="Raleway"/>
                <a:sym typeface="Raleway"/>
              </a:rPr>
              <a:t>Olumlamalar</a:t>
            </a:r>
            <a:r>
              <a:rPr lang="en-GB" sz="2000" b="1" dirty="0">
                <a:highlight>
                  <a:schemeClr val="lt1"/>
                </a:highlight>
                <a:latin typeface="Raleway"/>
                <a:ea typeface="Raleway"/>
                <a:cs typeface="Raleway"/>
                <a:sym typeface="Raleway"/>
              </a:rPr>
              <a:t>: </a:t>
            </a:r>
            <a:r>
              <a:rPr lang="en-GB" sz="2000" dirty="0">
                <a:latin typeface="Raleway"/>
                <a:ea typeface="Raleway"/>
                <a:cs typeface="Raleway"/>
                <a:sym typeface="Raleway"/>
              </a:rPr>
              <a:t>Öz </a:t>
            </a:r>
            <a:r>
              <a:rPr lang="en-GB" sz="2000" dirty="0" err="1">
                <a:latin typeface="Raleway"/>
                <a:ea typeface="Raleway"/>
                <a:cs typeface="Raleway"/>
                <a:sym typeface="Raleway"/>
              </a:rPr>
              <a:t>inanç</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tr-TR" sz="2000" dirty="0">
                <a:latin typeface="Raleway"/>
                <a:ea typeface="Raleway"/>
                <a:cs typeface="Raleway"/>
                <a:sym typeface="Raleway"/>
              </a:rPr>
              <a:t>öz</a:t>
            </a:r>
            <a:r>
              <a:rPr lang="en-GB" sz="2000" dirty="0" err="1">
                <a:latin typeface="Raleway"/>
                <a:ea typeface="Raleway"/>
                <a:cs typeface="Raleway"/>
                <a:sym typeface="Raleway"/>
              </a:rPr>
              <a:t>güven</a:t>
            </a:r>
            <a:r>
              <a:rPr lang="en-GB" sz="2000" dirty="0">
                <a:latin typeface="Raleway"/>
                <a:ea typeface="Raleway"/>
                <a:cs typeface="Raleway"/>
                <a:sym typeface="Raleway"/>
              </a:rPr>
              <a:t> </a:t>
            </a:r>
            <a:r>
              <a:rPr lang="en-GB" sz="2000" dirty="0" err="1">
                <a:latin typeface="Raleway"/>
                <a:ea typeface="Raleway"/>
                <a:cs typeface="Raleway"/>
                <a:sym typeface="Raleway"/>
              </a:rPr>
              <a:t>oluşturmak</a:t>
            </a:r>
            <a:r>
              <a:rPr lang="en-GB" sz="2000" dirty="0">
                <a:latin typeface="Raleway"/>
                <a:ea typeface="Raleway"/>
                <a:cs typeface="Raleway"/>
                <a:sym typeface="Raleway"/>
              </a:rPr>
              <a:t> </a:t>
            </a:r>
            <a:r>
              <a:rPr lang="en-GB" sz="2000" dirty="0" err="1">
                <a:latin typeface="Raleway"/>
                <a:ea typeface="Raleway"/>
                <a:cs typeface="Raleway"/>
                <a:sym typeface="Raleway"/>
              </a:rPr>
              <a:t>için</a:t>
            </a:r>
            <a:r>
              <a:rPr lang="en-GB" sz="2000" dirty="0">
                <a:latin typeface="Raleway"/>
                <a:ea typeface="Raleway"/>
                <a:cs typeface="Raleway"/>
                <a:sym typeface="Raleway"/>
              </a:rPr>
              <a:t> </a:t>
            </a:r>
            <a:r>
              <a:rPr lang="en-GB" sz="2000" dirty="0" err="1">
                <a:latin typeface="Raleway"/>
                <a:ea typeface="Raleway"/>
                <a:cs typeface="Raleway"/>
                <a:sym typeface="Raleway"/>
              </a:rPr>
              <a:t>olumlu</a:t>
            </a:r>
            <a:r>
              <a:rPr lang="en-GB" sz="2000" dirty="0">
                <a:latin typeface="Raleway"/>
                <a:ea typeface="Raleway"/>
                <a:cs typeface="Raleway"/>
                <a:sym typeface="Raleway"/>
              </a:rPr>
              <a:t> </a:t>
            </a:r>
            <a:r>
              <a:rPr lang="en-GB" sz="2000" dirty="0" err="1">
                <a:latin typeface="Raleway"/>
                <a:ea typeface="Raleway"/>
                <a:cs typeface="Raleway"/>
                <a:sym typeface="Raleway"/>
              </a:rPr>
              <a:t>ifadeleri</a:t>
            </a:r>
            <a:r>
              <a:rPr lang="en-GB" sz="2000" dirty="0">
                <a:latin typeface="Raleway"/>
                <a:ea typeface="Raleway"/>
                <a:cs typeface="Raleway"/>
                <a:sym typeface="Raleway"/>
              </a:rPr>
              <a:t> </a:t>
            </a:r>
            <a:r>
              <a:rPr lang="en-GB" sz="2000" dirty="0" err="1">
                <a:latin typeface="Raleway"/>
                <a:ea typeface="Raleway"/>
                <a:cs typeface="Raleway"/>
                <a:sym typeface="Raleway"/>
              </a:rPr>
              <a:t>tekrarlamak</a:t>
            </a:r>
            <a:r>
              <a:rPr lang="en-GB" sz="2000" dirty="0">
                <a:latin typeface="Raleway"/>
                <a:ea typeface="Raleway"/>
                <a:cs typeface="Raleway"/>
                <a:sym typeface="Raleway"/>
              </a:rPr>
              <a:t>.</a:t>
            </a:r>
            <a:endParaRPr sz="2000" dirty="0">
              <a:latin typeface="Raleway"/>
              <a:ea typeface="Raleway"/>
              <a:cs typeface="Raleway"/>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ecf44786e8_0_289"/>
          <p:cNvSpPr txBox="1">
            <a:spLocks noGrp="1"/>
          </p:cNvSpPr>
          <p:nvPr>
            <p:ph type="title"/>
          </p:nvPr>
        </p:nvSpPr>
        <p:spPr>
          <a:xfrm>
            <a:off x="668125" y="467200"/>
            <a:ext cx="8986515" cy="1608000"/>
          </a:xfrm>
          <a:prstGeom prst="rect">
            <a:avLst/>
          </a:prstGeom>
          <a:noFill/>
          <a:ln>
            <a:noFill/>
          </a:ln>
        </p:spPr>
        <p:txBody>
          <a:bodyPr spcFirstLastPara="1" wrap="square" lIns="91425" tIns="45700" rIns="91425" bIns="45700" anchor="ctr" anchorCtr="0">
            <a:normAutofit/>
          </a:bodyPr>
          <a:lstStyle/>
          <a:p>
            <a:pPr>
              <a:lnSpc>
                <a:spcPct val="114999"/>
              </a:lnSpc>
              <a:spcBef>
                <a:spcPts val="1200"/>
              </a:spcBef>
              <a:spcAft>
                <a:spcPts val="1200"/>
              </a:spcAft>
            </a:pPr>
            <a:r>
              <a:rPr lang="en-GB" sz="3400" b="1" dirty="0"/>
              <a:t>Bir </a:t>
            </a:r>
            <a:r>
              <a:rPr lang="en-GB" sz="3400" b="1" dirty="0" err="1"/>
              <a:t>lider</a:t>
            </a:r>
            <a:r>
              <a:rPr lang="en-GB" sz="3400" b="1" dirty="0"/>
              <a:t> </a:t>
            </a:r>
            <a:r>
              <a:rPr lang="en-GB" sz="3400" b="1" dirty="0" err="1"/>
              <a:t>olarak</a:t>
            </a:r>
            <a:r>
              <a:rPr lang="en-GB" sz="3400" b="1" dirty="0"/>
              <a:t> </a:t>
            </a:r>
            <a:r>
              <a:rPr lang="en-GB" sz="3400" b="1" dirty="0" err="1"/>
              <a:t>özgüven</a:t>
            </a:r>
            <a:r>
              <a:rPr lang="en-GB" sz="3400" b="1" dirty="0"/>
              <a:t> </a:t>
            </a:r>
            <a:r>
              <a:rPr lang="en-GB" sz="3400" b="1" dirty="0" err="1"/>
              <a:t>oluşturma</a:t>
            </a:r>
            <a:r>
              <a:rPr lang="en-GB" sz="3400" b="1" dirty="0"/>
              <a:t> </a:t>
            </a:r>
            <a:r>
              <a:rPr lang="en-GB" sz="3400" b="1" dirty="0" err="1"/>
              <a:t>ve</a:t>
            </a:r>
            <a:r>
              <a:rPr lang="en-GB" sz="3400" b="1" dirty="0"/>
              <a:t> </a:t>
            </a:r>
            <a:r>
              <a:rPr lang="en-GB" sz="3400" b="1" dirty="0" err="1"/>
              <a:t>sürdürme</a:t>
            </a:r>
            <a:endParaRPr lang="en-US" sz="3400" b="1" dirty="0"/>
          </a:p>
        </p:txBody>
      </p:sp>
      <p:sp>
        <p:nvSpPr>
          <p:cNvPr id="203" name="Google Shape;203;g2ecf44786e8_0_289"/>
          <p:cNvSpPr txBox="1"/>
          <p:nvPr/>
        </p:nvSpPr>
        <p:spPr>
          <a:xfrm>
            <a:off x="850525" y="2399725"/>
            <a:ext cx="10664400" cy="295462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highlight>
                  <a:schemeClr val="lt1"/>
                </a:highlight>
                <a:latin typeface="Raleway"/>
                <a:ea typeface="Raleway"/>
                <a:cs typeface="Raleway"/>
                <a:sym typeface="Raleway"/>
              </a:rPr>
              <a:t>Continuous Learning and Development</a:t>
            </a:r>
            <a:endParaRPr lang="en-US" sz="2000" b="1" dirty="0">
              <a:highlight>
                <a:srgbClr val="F3B75B"/>
              </a:highlight>
              <a:latin typeface="Raleway"/>
              <a:ea typeface="Raleway"/>
              <a:cs typeface="Raleway"/>
            </a:endParaRPr>
          </a:p>
          <a:p>
            <a:pPr marL="444500">
              <a:spcBef>
                <a:spcPts val="600"/>
              </a:spcBef>
              <a:spcAft>
                <a:spcPts val="600"/>
              </a:spcAft>
              <a:buSzPts val="2000"/>
              <a:buChar char="•"/>
            </a:pPr>
            <a:r>
              <a:rPr lang="tr-TR" sz="2000" dirty="0">
                <a:latin typeface="Raleway"/>
                <a:ea typeface="Raleway"/>
                <a:cs typeface="Raleway"/>
                <a:sym typeface="Raleway"/>
              </a:rPr>
              <a:t> </a:t>
            </a:r>
            <a:r>
              <a:rPr lang="en-GB" sz="2000" dirty="0" err="1">
                <a:latin typeface="Raleway"/>
                <a:ea typeface="Raleway"/>
                <a:cs typeface="Raleway"/>
                <a:sym typeface="Raleway"/>
              </a:rPr>
              <a:t>Liderlik</a:t>
            </a:r>
            <a:r>
              <a:rPr lang="en-GB" sz="2000" dirty="0">
                <a:latin typeface="Raleway"/>
                <a:ea typeface="Raleway"/>
                <a:cs typeface="Raleway"/>
                <a:sym typeface="Raleway"/>
              </a:rPr>
              <a:t> </a:t>
            </a:r>
            <a:r>
              <a:rPr lang="en-GB" sz="2000" dirty="0" err="1">
                <a:latin typeface="Raleway"/>
                <a:ea typeface="Raleway"/>
                <a:cs typeface="Raleway"/>
                <a:sym typeface="Raleway"/>
              </a:rPr>
              <a:t>çalıştaylarına</a:t>
            </a:r>
            <a:r>
              <a:rPr lang="en-GB" sz="2000" dirty="0">
                <a:latin typeface="Raleway"/>
                <a:ea typeface="Raleway"/>
                <a:cs typeface="Raleway"/>
                <a:sym typeface="Raleway"/>
              </a:rPr>
              <a:t>, </a:t>
            </a:r>
            <a:r>
              <a:rPr lang="en-GB" sz="2000" dirty="0" err="1">
                <a:latin typeface="Raleway"/>
                <a:ea typeface="Raleway"/>
                <a:cs typeface="Raleway"/>
                <a:sym typeface="Raleway"/>
              </a:rPr>
              <a:t>seminerlerine</a:t>
            </a:r>
            <a:r>
              <a:rPr lang="en-GB" sz="2000" dirty="0">
                <a:latin typeface="Raleway"/>
                <a:ea typeface="Raleway"/>
                <a:cs typeface="Raleway"/>
                <a:sym typeface="Raleway"/>
              </a:rPr>
              <a:t>, web </a:t>
            </a:r>
            <a:r>
              <a:rPr lang="en-GB" sz="2000" dirty="0" err="1">
                <a:latin typeface="Raleway"/>
                <a:ea typeface="Raleway"/>
                <a:cs typeface="Raleway"/>
                <a:sym typeface="Raleway"/>
              </a:rPr>
              <a:t>seminerlerine</a:t>
            </a:r>
            <a:r>
              <a:rPr lang="en-GB" sz="2000" dirty="0">
                <a:latin typeface="Raleway"/>
                <a:ea typeface="Raleway"/>
                <a:cs typeface="Raleway"/>
                <a:sym typeface="Raleway"/>
              </a:rPr>
              <a:t> </a:t>
            </a:r>
            <a:r>
              <a:rPr lang="en-GB" sz="2000" dirty="0" err="1">
                <a:latin typeface="Raleway"/>
                <a:ea typeface="Raleway"/>
                <a:cs typeface="Raleway"/>
                <a:sym typeface="Raleway"/>
              </a:rPr>
              <a:t>katılmak</a:t>
            </a:r>
            <a:r>
              <a:rPr lang="en-GB" sz="2000" dirty="0">
                <a:latin typeface="Raleway"/>
                <a:ea typeface="Raleway"/>
                <a:cs typeface="Raleway"/>
                <a:sym typeface="Raleway"/>
              </a:rPr>
              <a:t>;</a:t>
            </a:r>
            <a:endParaRPr lang="tr-TR" sz="2000" dirty="0">
              <a:latin typeface="Raleway"/>
              <a:ea typeface="Raleway"/>
              <a:cs typeface="Raleway"/>
              <a:sym typeface="Raleway"/>
            </a:endParaRPr>
          </a:p>
          <a:p>
            <a:pPr marL="444500">
              <a:spcBef>
                <a:spcPts val="600"/>
              </a:spcBef>
              <a:spcAft>
                <a:spcPts val="600"/>
              </a:spcAft>
              <a:buSzPts val="2000"/>
              <a:buChar char="•"/>
            </a:pPr>
            <a:r>
              <a:rPr lang="tr-TR" sz="2000" dirty="0">
                <a:latin typeface="Raleway"/>
                <a:ea typeface="Raleway"/>
                <a:cs typeface="Raleway"/>
                <a:sym typeface="Raleway"/>
              </a:rPr>
              <a:t> </a:t>
            </a:r>
            <a:r>
              <a:rPr lang="en-GB" sz="2000" dirty="0" err="1">
                <a:latin typeface="Raleway"/>
                <a:ea typeface="Raleway"/>
                <a:cs typeface="Raleway"/>
                <a:sym typeface="Raleway"/>
              </a:rPr>
              <a:t>Liderlik</a:t>
            </a:r>
            <a:r>
              <a:rPr lang="en-GB" sz="2000" dirty="0">
                <a:latin typeface="Raleway"/>
                <a:ea typeface="Raleway"/>
                <a:cs typeface="Raleway"/>
                <a:sym typeface="Raleway"/>
              </a:rPr>
              <a:t> </a:t>
            </a:r>
            <a:r>
              <a:rPr lang="en-GB" sz="2000" dirty="0" err="1">
                <a:latin typeface="Raleway"/>
                <a:ea typeface="Raleway"/>
                <a:cs typeface="Raleway"/>
                <a:sym typeface="Raleway"/>
              </a:rPr>
              <a:t>kitapları</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makaleleri</a:t>
            </a:r>
            <a:r>
              <a:rPr lang="en-GB" sz="2000" dirty="0">
                <a:latin typeface="Raleway"/>
                <a:ea typeface="Raleway"/>
                <a:cs typeface="Raleway"/>
                <a:sym typeface="Raleway"/>
              </a:rPr>
              <a:t> </a:t>
            </a:r>
            <a:r>
              <a:rPr lang="en-GB" sz="2000" dirty="0" err="1">
                <a:latin typeface="Raleway"/>
                <a:ea typeface="Raleway"/>
                <a:cs typeface="Raleway"/>
                <a:sym typeface="Raleway"/>
              </a:rPr>
              <a:t>okumak</a:t>
            </a:r>
            <a:r>
              <a:rPr lang="en-GB" sz="2000" dirty="0">
                <a:latin typeface="Raleway"/>
                <a:ea typeface="Raleway"/>
                <a:cs typeface="Raleway"/>
                <a:sym typeface="Raleway"/>
              </a:rPr>
              <a:t>, </a:t>
            </a:r>
            <a:r>
              <a:rPr lang="en-GB" sz="2000" dirty="0" err="1">
                <a:latin typeface="Raleway"/>
                <a:ea typeface="Raleway"/>
                <a:cs typeface="Raleway"/>
                <a:sym typeface="Raleway"/>
              </a:rPr>
              <a:t>sektör</a:t>
            </a:r>
            <a:r>
              <a:rPr lang="en-GB" sz="2000" dirty="0">
                <a:latin typeface="Raleway"/>
                <a:ea typeface="Raleway"/>
                <a:cs typeface="Raleway"/>
                <a:sym typeface="Raleway"/>
              </a:rPr>
              <a:t> </a:t>
            </a:r>
            <a:r>
              <a:rPr lang="en-GB" sz="2000" dirty="0" err="1">
                <a:latin typeface="Raleway"/>
                <a:ea typeface="Raleway"/>
                <a:cs typeface="Raleway"/>
                <a:sym typeface="Raleway"/>
              </a:rPr>
              <a:t>trendleri</a:t>
            </a:r>
            <a:r>
              <a:rPr lang="en-GB" sz="2000" dirty="0">
                <a:latin typeface="Raleway"/>
                <a:ea typeface="Raleway"/>
                <a:cs typeface="Raleway"/>
                <a:sym typeface="Raleway"/>
              </a:rPr>
              <a:t> </a:t>
            </a:r>
            <a:r>
              <a:rPr lang="en-GB" sz="2000" dirty="0" err="1">
                <a:latin typeface="Raleway"/>
                <a:ea typeface="Raleway"/>
                <a:cs typeface="Raleway"/>
                <a:sym typeface="Raleway"/>
              </a:rPr>
              <a:t>ile</a:t>
            </a:r>
            <a:r>
              <a:rPr lang="en-GB" sz="2000" dirty="0">
                <a:latin typeface="Raleway"/>
                <a:ea typeface="Raleway"/>
                <a:cs typeface="Raleway"/>
                <a:sym typeface="Raleway"/>
              </a:rPr>
              <a:t> </a:t>
            </a:r>
            <a:r>
              <a:rPr lang="en-GB" sz="2000" dirty="0" err="1">
                <a:latin typeface="Raleway"/>
                <a:ea typeface="Raleway"/>
                <a:cs typeface="Raleway"/>
                <a:sym typeface="Raleway"/>
              </a:rPr>
              <a:t>güncel</a:t>
            </a:r>
            <a:r>
              <a:rPr lang="en-GB" sz="2000" dirty="0">
                <a:latin typeface="Raleway"/>
                <a:ea typeface="Raleway"/>
                <a:cs typeface="Raleway"/>
                <a:sym typeface="Raleway"/>
              </a:rPr>
              <a:t> </a:t>
            </a:r>
            <a:r>
              <a:rPr lang="en-GB" sz="2000" dirty="0" err="1">
                <a:latin typeface="Raleway"/>
                <a:ea typeface="Raleway"/>
                <a:cs typeface="Raleway"/>
                <a:sym typeface="Raleway"/>
              </a:rPr>
              <a:t>kalmak</a:t>
            </a:r>
            <a:r>
              <a:rPr lang="en-GB" sz="2000" dirty="0">
                <a:latin typeface="Raleway"/>
                <a:ea typeface="Raleway"/>
                <a:cs typeface="Raleway"/>
                <a:sym typeface="Raleway"/>
              </a:rPr>
              <a:t>.</a:t>
            </a:r>
            <a:endParaRPr lang="tr-TR" sz="2000" dirty="0">
              <a:latin typeface="Raleway"/>
              <a:ea typeface="Raleway"/>
              <a:cs typeface="Raleway"/>
              <a:sym typeface="Raleway"/>
            </a:endParaRPr>
          </a:p>
          <a:p>
            <a:pPr marL="444500">
              <a:spcBef>
                <a:spcPts val="600"/>
              </a:spcBef>
              <a:spcAft>
                <a:spcPts val="600"/>
              </a:spcAft>
              <a:buSzPts val="2000"/>
              <a:buChar char="•"/>
            </a:pPr>
            <a:r>
              <a:rPr lang="tr-TR" sz="2000" b="1" dirty="0">
                <a:highlight>
                  <a:schemeClr val="lt1"/>
                </a:highlight>
                <a:latin typeface="Raleway"/>
                <a:ea typeface="Raleway"/>
                <a:cs typeface="Raleway"/>
                <a:sym typeface="Raleway"/>
              </a:rPr>
              <a:t>Mentorluk almak </a:t>
            </a:r>
            <a:r>
              <a:rPr lang="en-GB" sz="2000" b="1" dirty="0">
                <a:latin typeface="Raleway"/>
                <a:ea typeface="Raleway"/>
                <a:cs typeface="Raleway"/>
                <a:sym typeface="Raleway"/>
              </a:rPr>
              <a:t>(</a:t>
            </a:r>
            <a:r>
              <a:rPr lang="tr-TR" sz="2000" b="1" dirty="0">
                <a:latin typeface="Raleway"/>
                <a:ea typeface="Raleway"/>
                <a:cs typeface="Raleway"/>
                <a:sym typeface="Raleway"/>
              </a:rPr>
              <a:t>mümkünse)</a:t>
            </a:r>
            <a:endParaRPr sz="2000" b="1" dirty="0">
              <a:latin typeface="Raleway"/>
              <a:ea typeface="Raleway"/>
              <a:cs typeface="Raleway"/>
            </a:endParaRPr>
          </a:p>
          <a:p>
            <a:pPr marL="444500">
              <a:spcBef>
                <a:spcPts val="600"/>
              </a:spcBef>
              <a:spcAft>
                <a:spcPts val="600"/>
              </a:spcAft>
              <a:buSzPts val="2000"/>
              <a:buChar char="•"/>
            </a:pPr>
            <a:r>
              <a:rPr lang="en-GB" sz="2000" dirty="0">
                <a:latin typeface="Raleway"/>
                <a:ea typeface="Raleway"/>
                <a:cs typeface="Raleway"/>
                <a:sym typeface="Raleway"/>
              </a:rPr>
              <a:t> </a:t>
            </a:r>
            <a:r>
              <a:rPr lang="en-GB" sz="2000" dirty="0" err="1">
                <a:latin typeface="Raleway"/>
                <a:ea typeface="Raleway"/>
                <a:cs typeface="Raleway"/>
                <a:sym typeface="Raleway"/>
              </a:rPr>
              <a:t>İlgili</a:t>
            </a:r>
            <a:r>
              <a:rPr lang="en-GB" sz="2000" dirty="0">
                <a:latin typeface="Raleway"/>
                <a:ea typeface="Raleway"/>
                <a:cs typeface="Raleway"/>
                <a:sym typeface="Raleway"/>
              </a:rPr>
              <a:t> </a:t>
            </a:r>
            <a:r>
              <a:rPr lang="en-GB" sz="2000" dirty="0" err="1">
                <a:latin typeface="Raleway"/>
                <a:ea typeface="Raleway"/>
                <a:cs typeface="Raleway"/>
                <a:sym typeface="Raleway"/>
              </a:rPr>
              <a:t>deneyim</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içgörüye</a:t>
            </a:r>
            <a:r>
              <a:rPr lang="en-GB" sz="2000" dirty="0">
                <a:latin typeface="Raleway"/>
                <a:ea typeface="Raleway"/>
                <a:cs typeface="Raleway"/>
                <a:sym typeface="Raleway"/>
              </a:rPr>
              <a:t> </a:t>
            </a:r>
            <a:r>
              <a:rPr lang="en-GB" sz="2000" dirty="0" err="1">
                <a:latin typeface="Raleway"/>
                <a:ea typeface="Raleway"/>
                <a:cs typeface="Raleway"/>
                <a:sym typeface="Raleway"/>
              </a:rPr>
              <a:t>sahip</a:t>
            </a:r>
            <a:r>
              <a:rPr lang="en-GB" sz="2000" dirty="0">
                <a:latin typeface="Raleway"/>
                <a:ea typeface="Raleway"/>
                <a:cs typeface="Raleway"/>
                <a:sym typeface="Raleway"/>
              </a:rPr>
              <a:t> </a:t>
            </a:r>
            <a:r>
              <a:rPr lang="en-GB" sz="2000" dirty="0" err="1">
                <a:latin typeface="Raleway"/>
                <a:ea typeface="Raleway"/>
                <a:cs typeface="Raleway"/>
                <a:sym typeface="Raleway"/>
              </a:rPr>
              <a:t>bir</a:t>
            </a:r>
            <a:r>
              <a:rPr lang="en-GB" sz="2000" dirty="0">
                <a:latin typeface="Raleway"/>
                <a:ea typeface="Raleway"/>
                <a:cs typeface="Raleway"/>
                <a:sym typeface="Raleway"/>
              </a:rPr>
              <a:t> mentor </a:t>
            </a:r>
            <a:r>
              <a:rPr lang="en-GB" sz="2000" dirty="0" err="1">
                <a:latin typeface="Raleway"/>
                <a:ea typeface="Raleway"/>
                <a:cs typeface="Raleway"/>
                <a:sym typeface="Raleway"/>
              </a:rPr>
              <a:t>belirlemek</a:t>
            </a:r>
            <a:r>
              <a:rPr lang="en-GB" sz="2000" dirty="0">
                <a:latin typeface="Raleway"/>
                <a:ea typeface="Raleway"/>
                <a:cs typeface="Raleway"/>
                <a:sym typeface="Raleway"/>
              </a:rPr>
              <a:t>; </a:t>
            </a:r>
            <a:endParaRPr lang="tr-TR" sz="2000" dirty="0">
              <a:latin typeface="Raleway"/>
              <a:ea typeface="Raleway"/>
              <a:cs typeface="Raleway"/>
              <a:sym typeface="Raleway"/>
            </a:endParaRPr>
          </a:p>
          <a:p>
            <a:pPr marL="444500">
              <a:spcBef>
                <a:spcPts val="600"/>
              </a:spcBef>
              <a:spcAft>
                <a:spcPts val="600"/>
              </a:spcAft>
              <a:buSzPts val="2000"/>
              <a:buChar char="•"/>
            </a:pPr>
            <a:r>
              <a:rPr lang="tr-TR" sz="2000" dirty="0">
                <a:latin typeface="Raleway"/>
                <a:ea typeface="Raleway"/>
                <a:cs typeface="Raleway"/>
                <a:sym typeface="Raleway"/>
              </a:rPr>
              <a:t> </a:t>
            </a:r>
            <a:r>
              <a:rPr lang="en-GB" sz="2000" dirty="0" err="1">
                <a:latin typeface="Raleway"/>
                <a:ea typeface="Raleway"/>
                <a:cs typeface="Raleway"/>
                <a:sym typeface="Raleway"/>
              </a:rPr>
              <a:t>Rehberlik</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destek</a:t>
            </a:r>
            <a:r>
              <a:rPr lang="en-GB" sz="2000" dirty="0">
                <a:latin typeface="Raleway"/>
                <a:ea typeface="Raleway"/>
                <a:cs typeface="Raleway"/>
                <a:sym typeface="Raleway"/>
              </a:rPr>
              <a:t> </a:t>
            </a:r>
            <a:r>
              <a:rPr lang="en-GB" sz="2000" dirty="0" err="1">
                <a:latin typeface="Raleway"/>
                <a:ea typeface="Raleway"/>
                <a:cs typeface="Raleway"/>
                <a:sym typeface="Raleway"/>
              </a:rPr>
              <a:t>için</a:t>
            </a:r>
            <a:r>
              <a:rPr lang="en-GB" sz="2000" dirty="0">
                <a:latin typeface="Raleway"/>
                <a:ea typeface="Raleway"/>
                <a:cs typeface="Raleway"/>
                <a:sym typeface="Raleway"/>
              </a:rPr>
              <a:t> </a:t>
            </a:r>
            <a:r>
              <a:rPr lang="en-GB" sz="2000" dirty="0" err="1">
                <a:latin typeface="Raleway"/>
                <a:ea typeface="Raleway"/>
                <a:cs typeface="Raleway"/>
                <a:sym typeface="Raleway"/>
              </a:rPr>
              <a:t>tutarlı</a:t>
            </a:r>
            <a:r>
              <a:rPr lang="en-GB" sz="2000" dirty="0">
                <a:latin typeface="Raleway"/>
                <a:ea typeface="Raleway"/>
                <a:cs typeface="Raleway"/>
                <a:sym typeface="Raleway"/>
              </a:rPr>
              <a:t> </a:t>
            </a:r>
            <a:r>
              <a:rPr lang="en-GB" sz="2000" dirty="0" err="1">
                <a:latin typeface="Raleway"/>
                <a:ea typeface="Raleway"/>
                <a:cs typeface="Raleway"/>
                <a:sym typeface="Raleway"/>
              </a:rPr>
              <a:t>toplantılar</a:t>
            </a:r>
            <a:r>
              <a:rPr lang="en-GB" sz="2000" dirty="0">
                <a:latin typeface="Raleway"/>
                <a:ea typeface="Raleway"/>
                <a:cs typeface="Raleway"/>
                <a:sym typeface="Raleway"/>
              </a:rPr>
              <a:t> </a:t>
            </a:r>
            <a:r>
              <a:rPr lang="en-GB" sz="2000" dirty="0" err="1">
                <a:latin typeface="Raleway"/>
                <a:ea typeface="Raleway"/>
                <a:cs typeface="Raleway"/>
                <a:sym typeface="Raleway"/>
              </a:rPr>
              <a:t>planlamak</a:t>
            </a:r>
            <a:r>
              <a:rPr lang="en-GB" sz="2000" dirty="0">
                <a:latin typeface="Raleway"/>
                <a:ea typeface="Raleway"/>
                <a:cs typeface="Raleway"/>
                <a:sym typeface="Raleway"/>
              </a:rPr>
              <a:t>.</a:t>
            </a:r>
            <a:endParaRPr sz="2000" dirty="0">
              <a:latin typeface="Raleway"/>
              <a:ea typeface="Raleway"/>
              <a:cs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a:xfrm>
            <a:off x="751390" y="394062"/>
            <a:ext cx="10515600" cy="1325563"/>
          </a:xfrm>
        </p:spPr>
        <p:txBody>
          <a:bodyPr>
            <a:normAutofit/>
          </a:bodyPr>
          <a:lstStyle/>
          <a:p>
            <a:r>
              <a:rPr lang="tr-TR" sz="3400" b="1" dirty="0"/>
              <a:t>Ünitenin Amacı</a:t>
            </a:r>
            <a:endParaRPr lang="it-IT" sz="3400" b="1"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751762" y="1585702"/>
            <a:ext cx="10691279" cy="4615397"/>
          </a:xfrm>
        </p:spPr>
        <p:txBody>
          <a:bodyPr vert="horz" lIns="91440" tIns="45720" rIns="91440" bIns="45720" rtlCol="0" anchor="t">
            <a:normAutofit/>
          </a:bodyPr>
          <a:lstStyle/>
          <a:p>
            <a:pPr marL="457200" indent="-457200" algn="just">
              <a:lnSpc>
                <a:spcPct val="100000"/>
              </a:lnSpc>
              <a:spcBef>
                <a:spcPts val="600"/>
              </a:spcBef>
              <a:spcAft>
                <a:spcPts val="600"/>
              </a:spcAft>
              <a:buAutoNum type="arabicPeriod"/>
            </a:pPr>
            <a:r>
              <a:rPr lang="tr-TR" sz="2000" dirty="0">
                <a:latin typeface="Raleway"/>
              </a:rPr>
              <a:t>Genel Amaç: </a:t>
            </a:r>
            <a:r>
              <a:rPr lang="en-US" sz="2000" b="0" dirty="0">
                <a:solidFill>
                  <a:schemeClr val="accent1"/>
                </a:solidFill>
                <a:ea typeface="+mn-lt"/>
                <a:cs typeface="+mn-lt"/>
              </a:rPr>
              <a:t>Bu </a:t>
            </a:r>
            <a:r>
              <a:rPr lang="en-US" sz="2000" b="0" dirty="0" err="1">
                <a:solidFill>
                  <a:schemeClr val="accent1"/>
                </a:solidFill>
                <a:ea typeface="+mn-lt"/>
                <a:cs typeface="+mn-lt"/>
              </a:rPr>
              <a:t>ünite</a:t>
            </a:r>
            <a:r>
              <a:rPr lang="en-US" sz="2000" b="0" dirty="0">
                <a:solidFill>
                  <a:schemeClr val="accent1"/>
                </a:solidFill>
                <a:ea typeface="+mn-lt"/>
                <a:cs typeface="+mn-lt"/>
              </a:rPr>
              <a:t>, </a:t>
            </a:r>
            <a:r>
              <a:rPr lang="en-US" sz="2000" b="0" dirty="0" err="1">
                <a:solidFill>
                  <a:schemeClr val="accent1"/>
                </a:solidFill>
                <a:ea typeface="+mn-lt"/>
                <a:cs typeface="+mn-lt"/>
              </a:rPr>
              <a:t>öğrencilerin</a:t>
            </a:r>
            <a:r>
              <a:rPr lang="en-US" sz="2000" b="0" dirty="0">
                <a:solidFill>
                  <a:schemeClr val="accent1"/>
                </a:solidFill>
                <a:ea typeface="+mn-lt"/>
                <a:cs typeface="+mn-lt"/>
              </a:rPr>
              <a:t> </a:t>
            </a:r>
            <a:r>
              <a:rPr lang="en-US" sz="2000" b="0" dirty="0" err="1">
                <a:solidFill>
                  <a:schemeClr val="accent1"/>
                </a:solidFill>
                <a:ea typeface="+mn-lt"/>
                <a:cs typeface="+mn-lt"/>
              </a:rPr>
              <a:t>çeşitli</a:t>
            </a:r>
            <a:r>
              <a:rPr lang="en-US" sz="2000" b="0" dirty="0">
                <a:solidFill>
                  <a:schemeClr val="accent1"/>
                </a:solidFill>
                <a:ea typeface="+mn-lt"/>
                <a:cs typeface="+mn-lt"/>
              </a:rPr>
              <a:t> </a:t>
            </a:r>
            <a:r>
              <a:rPr lang="en-US" sz="2000" b="0" dirty="0" err="1">
                <a:solidFill>
                  <a:schemeClr val="accent1"/>
                </a:solidFill>
                <a:ea typeface="+mn-lt"/>
                <a:cs typeface="+mn-lt"/>
              </a:rPr>
              <a:t>liderlik</a:t>
            </a:r>
            <a:r>
              <a:rPr lang="en-US" sz="2000" b="0" dirty="0">
                <a:solidFill>
                  <a:schemeClr val="accent1"/>
                </a:solidFill>
                <a:ea typeface="+mn-lt"/>
                <a:cs typeface="+mn-lt"/>
              </a:rPr>
              <a:t> </a:t>
            </a:r>
            <a:r>
              <a:rPr lang="en-US" sz="2000" b="0" dirty="0" err="1">
                <a:solidFill>
                  <a:schemeClr val="accent1"/>
                </a:solidFill>
                <a:ea typeface="+mn-lt"/>
                <a:cs typeface="+mn-lt"/>
              </a:rPr>
              <a:t>tarzlarını</a:t>
            </a:r>
            <a:r>
              <a:rPr lang="en-US" sz="2000" b="0" dirty="0">
                <a:solidFill>
                  <a:schemeClr val="accent1"/>
                </a:solidFill>
                <a:ea typeface="+mn-lt"/>
                <a:cs typeface="+mn-lt"/>
              </a:rPr>
              <a:t> </a:t>
            </a:r>
            <a:r>
              <a:rPr lang="en-US" sz="2000" b="0" dirty="0" err="1">
                <a:solidFill>
                  <a:schemeClr val="accent1"/>
                </a:solidFill>
                <a:ea typeface="+mn-lt"/>
                <a:cs typeface="+mn-lt"/>
              </a:rPr>
              <a:t>keşfetmelerine</a:t>
            </a:r>
            <a:r>
              <a:rPr lang="en-US" sz="2000" b="0" dirty="0">
                <a:solidFill>
                  <a:schemeClr val="accent1"/>
                </a:solidFill>
                <a:ea typeface="+mn-lt"/>
                <a:cs typeface="+mn-lt"/>
              </a:rPr>
              <a:t> </a:t>
            </a:r>
            <a:r>
              <a:rPr lang="en-US" sz="2000" b="0" dirty="0" err="1">
                <a:solidFill>
                  <a:schemeClr val="accent1"/>
                </a:solidFill>
                <a:ea typeface="+mn-lt"/>
                <a:cs typeface="+mn-lt"/>
              </a:rPr>
              <a:t>yardımcı</a:t>
            </a:r>
            <a:r>
              <a:rPr lang="en-US" sz="2000" b="0" dirty="0">
                <a:solidFill>
                  <a:schemeClr val="accent1"/>
                </a:solidFill>
                <a:ea typeface="+mn-lt"/>
                <a:cs typeface="+mn-lt"/>
              </a:rPr>
              <a:t> </a:t>
            </a:r>
            <a:r>
              <a:rPr lang="en-US" sz="2000" b="0" dirty="0" err="1">
                <a:solidFill>
                  <a:schemeClr val="accent1"/>
                </a:solidFill>
                <a:ea typeface="+mn-lt"/>
                <a:cs typeface="+mn-lt"/>
              </a:rPr>
              <a:t>olur</a:t>
            </a:r>
            <a:r>
              <a:rPr lang="en-US" sz="2000" b="0" dirty="0">
                <a:solidFill>
                  <a:schemeClr val="accent1"/>
                </a:solidFill>
                <a:ea typeface="+mn-lt"/>
                <a:cs typeface="+mn-lt"/>
              </a:rPr>
              <a:t> </a:t>
            </a:r>
            <a:r>
              <a:rPr lang="en-US" sz="2000" b="0" dirty="0" err="1">
                <a:solidFill>
                  <a:schemeClr val="accent1"/>
                </a:solidFill>
                <a:ea typeface="+mn-lt"/>
                <a:cs typeface="+mn-lt"/>
              </a:rPr>
              <a:t>ve</a:t>
            </a:r>
            <a:r>
              <a:rPr lang="en-US" sz="2000" b="0" dirty="0">
                <a:solidFill>
                  <a:schemeClr val="accent1"/>
                </a:solidFill>
                <a:ea typeface="+mn-lt"/>
                <a:cs typeface="+mn-lt"/>
              </a:rPr>
              <a:t> </a:t>
            </a:r>
            <a:r>
              <a:rPr lang="en-US" sz="2000" b="0" dirty="0" err="1">
                <a:solidFill>
                  <a:schemeClr val="accent1"/>
                </a:solidFill>
                <a:ea typeface="+mn-lt"/>
                <a:cs typeface="+mn-lt"/>
              </a:rPr>
              <a:t>liderlik</a:t>
            </a:r>
            <a:r>
              <a:rPr lang="en-US" sz="2000" b="0" dirty="0">
                <a:solidFill>
                  <a:schemeClr val="accent1"/>
                </a:solidFill>
                <a:ea typeface="+mn-lt"/>
                <a:cs typeface="+mn-lt"/>
              </a:rPr>
              <a:t> </a:t>
            </a:r>
            <a:r>
              <a:rPr lang="en-US" sz="2000" b="0" dirty="0" err="1">
                <a:solidFill>
                  <a:schemeClr val="accent1"/>
                </a:solidFill>
                <a:ea typeface="+mn-lt"/>
                <a:cs typeface="+mn-lt"/>
              </a:rPr>
              <a:t>yeteneklerine</a:t>
            </a:r>
            <a:r>
              <a:rPr lang="en-US" sz="2000" b="0" dirty="0">
                <a:solidFill>
                  <a:schemeClr val="accent1"/>
                </a:solidFill>
                <a:ea typeface="+mn-lt"/>
                <a:cs typeface="+mn-lt"/>
              </a:rPr>
              <a:t> </a:t>
            </a:r>
            <a:r>
              <a:rPr lang="en-US" sz="2000" b="0" dirty="0" err="1">
                <a:solidFill>
                  <a:schemeClr val="accent1"/>
                </a:solidFill>
                <a:ea typeface="+mn-lt"/>
                <a:cs typeface="+mn-lt"/>
              </a:rPr>
              <a:t>güven</a:t>
            </a:r>
            <a:r>
              <a:rPr lang="en-US" sz="2000" b="0" dirty="0">
                <a:solidFill>
                  <a:schemeClr val="accent1"/>
                </a:solidFill>
                <a:ea typeface="+mn-lt"/>
                <a:cs typeface="+mn-lt"/>
              </a:rPr>
              <a:t> </a:t>
            </a:r>
            <a:r>
              <a:rPr lang="en-US" sz="2000" b="0" dirty="0" err="1">
                <a:solidFill>
                  <a:schemeClr val="accent1"/>
                </a:solidFill>
                <a:ea typeface="+mn-lt"/>
                <a:cs typeface="+mn-lt"/>
              </a:rPr>
              <a:t>oluşturmanın</a:t>
            </a:r>
            <a:r>
              <a:rPr lang="en-US" sz="2000" b="0" dirty="0">
                <a:solidFill>
                  <a:schemeClr val="accent1"/>
                </a:solidFill>
                <a:ea typeface="+mn-lt"/>
                <a:cs typeface="+mn-lt"/>
              </a:rPr>
              <a:t> </a:t>
            </a:r>
            <a:r>
              <a:rPr lang="en-US" sz="2000" b="0" dirty="0" err="1">
                <a:solidFill>
                  <a:schemeClr val="accent1"/>
                </a:solidFill>
                <a:ea typeface="+mn-lt"/>
                <a:cs typeface="+mn-lt"/>
              </a:rPr>
              <a:t>yollarını</a:t>
            </a:r>
            <a:r>
              <a:rPr lang="en-US" sz="2000" b="0" dirty="0">
                <a:solidFill>
                  <a:schemeClr val="accent1"/>
                </a:solidFill>
                <a:ea typeface="+mn-lt"/>
                <a:cs typeface="+mn-lt"/>
              </a:rPr>
              <a:t> </a:t>
            </a:r>
            <a:r>
              <a:rPr lang="en-US" sz="2000" b="0" dirty="0" err="1">
                <a:solidFill>
                  <a:schemeClr val="accent1"/>
                </a:solidFill>
                <a:ea typeface="+mn-lt"/>
                <a:cs typeface="+mn-lt"/>
              </a:rPr>
              <a:t>tanıtır</a:t>
            </a:r>
            <a:r>
              <a:rPr lang="en-US" sz="2000" b="0" dirty="0">
                <a:solidFill>
                  <a:schemeClr val="accent1"/>
                </a:solidFill>
                <a:ea typeface="+mn-lt"/>
                <a:cs typeface="+mn-lt"/>
              </a:rPr>
              <a:t>. </a:t>
            </a:r>
            <a:r>
              <a:rPr lang="en-US" sz="2000" b="0" dirty="0" err="1">
                <a:solidFill>
                  <a:schemeClr val="accent1"/>
                </a:solidFill>
                <a:ea typeface="+mn-lt"/>
                <a:cs typeface="+mn-lt"/>
              </a:rPr>
              <a:t>Özellikle</a:t>
            </a:r>
            <a:r>
              <a:rPr lang="en-US" sz="2000" b="0" dirty="0">
                <a:solidFill>
                  <a:schemeClr val="accent1"/>
                </a:solidFill>
                <a:ea typeface="+mn-lt"/>
                <a:cs typeface="+mn-lt"/>
              </a:rPr>
              <a:t> </a:t>
            </a:r>
            <a:r>
              <a:rPr lang="en-US" sz="2000" b="0" dirty="0" err="1">
                <a:solidFill>
                  <a:schemeClr val="accent1"/>
                </a:solidFill>
                <a:ea typeface="+mn-lt"/>
                <a:cs typeface="+mn-lt"/>
              </a:rPr>
              <a:t>kadın</a:t>
            </a:r>
            <a:r>
              <a:rPr lang="en-US" sz="2000" b="0" dirty="0">
                <a:solidFill>
                  <a:schemeClr val="accent1"/>
                </a:solidFill>
                <a:ea typeface="+mn-lt"/>
                <a:cs typeface="+mn-lt"/>
              </a:rPr>
              <a:t> </a:t>
            </a:r>
            <a:r>
              <a:rPr lang="en-US" sz="2000" b="0" dirty="0" err="1">
                <a:solidFill>
                  <a:schemeClr val="accent1"/>
                </a:solidFill>
                <a:ea typeface="+mn-lt"/>
                <a:cs typeface="+mn-lt"/>
              </a:rPr>
              <a:t>girişimcileri</a:t>
            </a:r>
            <a:r>
              <a:rPr lang="en-US" sz="2000" b="0" dirty="0">
                <a:solidFill>
                  <a:schemeClr val="accent1"/>
                </a:solidFill>
                <a:ea typeface="+mn-lt"/>
                <a:cs typeface="+mn-lt"/>
              </a:rPr>
              <a:t> </a:t>
            </a:r>
            <a:r>
              <a:rPr lang="en-US" sz="2000" b="0" dirty="0" err="1">
                <a:solidFill>
                  <a:schemeClr val="accent1"/>
                </a:solidFill>
                <a:ea typeface="+mn-lt"/>
                <a:cs typeface="+mn-lt"/>
              </a:rPr>
              <a:t>güçlendirmeye</a:t>
            </a:r>
            <a:r>
              <a:rPr lang="en-US" sz="2000" b="0" dirty="0">
                <a:solidFill>
                  <a:schemeClr val="accent1"/>
                </a:solidFill>
                <a:ea typeface="+mn-lt"/>
                <a:cs typeface="+mn-lt"/>
              </a:rPr>
              <a:t> </a:t>
            </a:r>
            <a:r>
              <a:rPr lang="en-US" sz="2000" b="0" dirty="0" err="1">
                <a:solidFill>
                  <a:schemeClr val="accent1"/>
                </a:solidFill>
                <a:ea typeface="+mn-lt"/>
                <a:cs typeface="+mn-lt"/>
              </a:rPr>
              <a:t>odaklanarak</a:t>
            </a:r>
            <a:r>
              <a:rPr lang="en-US" sz="2000" b="0" dirty="0">
                <a:solidFill>
                  <a:schemeClr val="accent1"/>
                </a:solidFill>
                <a:ea typeface="+mn-lt"/>
                <a:cs typeface="+mn-lt"/>
              </a:rPr>
              <a:t> </a:t>
            </a:r>
            <a:r>
              <a:rPr lang="en-US" sz="2000" b="0" dirty="0" err="1">
                <a:solidFill>
                  <a:schemeClr val="accent1"/>
                </a:solidFill>
                <a:ea typeface="+mn-lt"/>
                <a:cs typeface="+mn-lt"/>
              </a:rPr>
              <a:t>kişisel</a:t>
            </a:r>
            <a:r>
              <a:rPr lang="en-US" sz="2000" b="0" dirty="0">
                <a:solidFill>
                  <a:schemeClr val="accent1"/>
                </a:solidFill>
                <a:ea typeface="+mn-lt"/>
                <a:cs typeface="+mn-lt"/>
              </a:rPr>
              <a:t> </a:t>
            </a:r>
            <a:r>
              <a:rPr lang="en-US" sz="2000" b="0" dirty="0" err="1">
                <a:solidFill>
                  <a:schemeClr val="accent1"/>
                </a:solidFill>
                <a:ea typeface="+mn-lt"/>
                <a:cs typeface="+mn-lt"/>
              </a:rPr>
              <a:t>bir</a:t>
            </a:r>
            <a:r>
              <a:rPr lang="en-US" sz="2000" b="0" dirty="0">
                <a:solidFill>
                  <a:schemeClr val="accent1"/>
                </a:solidFill>
                <a:ea typeface="+mn-lt"/>
                <a:cs typeface="+mn-lt"/>
              </a:rPr>
              <a:t> </a:t>
            </a:r>
            <a:r>
              <a:rPr lang="en-US" sz="2000" b="0" dirty="0" err="1">
                <a:solidFill>
                  <a:schemeClr val="accent1"/>
                </a:solidFill>
                <a:ea typeface="+mn-lt"/>
                <a:cs typeface="+mn-lt"/>
              </a:rPr>
              <a:t>marka</a:t>
            </a:r>
            <a:r>
              <a:rPr lang="en-US" sz="2000" b="0" dirty="0">
                <a:solidFill>
                  <a:schemeClr val="accent1"/>
                </a:solidFill>
                <a:ea typeface="+mn-lt"/>
                <a:cs typeface="+mn-lt"/>
              </a:rPr>
              <a:t> </a:t>
            </a:r>
            <a:r>
              <a:rPr lang="en-US" sz="2000" b="0" dirty="0" err="1">
                <a:solidFill>
                  <a:schemeClr val="accent1"/>
                </a:solidFill>
                <a:ea typeface="+mn-lt"/>
                <a:cs typeface="+mn-lt"/>
              </a:rPr>
              <a:t>geliştirmek</a:t>
            </a:r>
            <a:r>
              <a:rPr lang="en-US" sz="2000" b="0" dirty="0">
                <a:solidFill>
                  <a:schemeClr val="accent1"/>
                </a:solidFill>
                <a:ea typeface="+mn-lt"/>
                <a:cs typeface="+mn-lt"/>
              </a:rPr>
              <a:t> </a:t>
            </a:r>
            <a:r>
              <a:rPr lang="en-US" sz="2000" b="0" dirty="0" err="1">
                <a:solidFill>
                  <a:schemeClr val="accent1"/>
                </a:solidFill>
                <a:ea typeface="+mn-lt"/>
                <a:cs typeface="+mn-lt"/>
              </a:rPr>
              <a:t>için</a:t>
            </a:r>
            <a:r>
              <a:rPr lang="en-US" sz="2000" b="0" dirty="0">
                <a:solidFill>
                  <a:schemeClr val="accent1"/>
                </a:solidFill>
                <a:ea typeface="+mn-lt"/>
                <a:cs typeface="+mn-lt"/>
              </a:rPr>
              <a:t> </a:t>
            </a:r>
            <a:r>
              <a:rPr lang="en-US" sz="2000" b="0" dirty="0" err="1">
                <a:solidFill>
                  <a:schemeClr val="accent1"/>
                </a:solidFill>
                <a:ea typeface="+mn-lt"/>
                <a:cs typeface="+mn-lt"/>
              </a:rPr>
              <a:t>stratejiler</a:t>
            </a:r>
            <a:r>
              <a:rPr lang="en-US" sz="2000" b="0" dirty="0">
                <a:solidFill>
                  <a:schemeClr val="accent1"/>
                </a:solidFill>
                <a:ea typeface="+mn-lt"/>
                <a:cs typeface="+mn-lt"/>
              </a:rPr>
              <a:t> </a:t>
            </a:r>
            <a:r>
              <a:rPr lang="en-US" sz="2000" b="0" dirty="0" err="1">
                <a:solidFill>
                  <a:schemeClr val="accent1"/>
                </a:solidFill>
                <a:ea typeface="+mn-lt"/>
                <a:cs typeface="+mn-lt"/>
              </a:rPr>
              <a:t>sağlar</a:t>
            </a:r>
            <a:r>
              <a:rPr lang="en-US" sz="2000" b="0" dirty="0">
                <a:solidFill>
                  <a:schemeClr val="accent1"/>
                </a:solidFill>
                <a:ea typeface="+mn-lt"/>
                <a:cs typeface="+mn-lt"/>
              </a:rPr>
              <a:t>. </a:t>
            </a:r>
            <a:r>
              <a:rPr lang="en-US" sz="2000" b="0" dirty="0" err="1">
                <a:solidFill>
                  <a:schemeClr val="accent1"/>
                </a:solidFill>
                <a:ea typeface="+mn-lt"/>
                <a:cs typeface="+mn-lt"/>
              </a:rPr>
              <a:t>Ayrıca</a:t>
            </a:r>
            <a:r>
              <a:rPr lang="tr-TR" sz="2000" b="0" dirty="0">
                <a:solidFill>
                  <a:schemeClr val="accent1"/>
                </a:solidFill>
                <a:ea typeface="+mn-lt"/>
                <a:cs typeface="+mn-lt"/>
              </a:rPr>
              <a:t> </a:t>
            </a:r>
            <a:r>
              <a:rPr lang="en-US" sz="2000" b="0" dirty="0" err="1">
                <a:solidFill>
                  <a:schemeClr val="accent1"/>
                </a:solidFill>
                <a:ea typeface="+mn-lt"/>
                <a:cs typeface="+mn-lt"/>
              </a:rPr>
              <a:t>öğrenciler</a:t>
            </a:r>
            <a:r>
              <a:rPr lang="tr-TR" sz="2000" b="0" dirty="0">
                <a:solidFill>
                  <a:schemeClr val="accent1"/>
                </a:solidFill>
                <a:ea typeface="+mn-lt"/>
                <a:cs typeface="+mn-lt"/>
              </a:rPr>
              <a:t> bu ünite sayesinde</a:t>
            </a:r>
            <a:r>
              <a:rPr lang="en-US" sz="2000" b="0" dirty="0">
                <a:solidFill>
                  <a:schemeClr val="accent1"/>
                </a:solidFill>
                <a:ea typeface="+mn-lt"/>
                <a:cs typeface="+mn-lt"/>
              </a:rPr>
              <a:t> </a:t>
            </a:r>
            <a:r>
              <a:rPr lang="en-US" sz="2000" b="0" dirty="0" err="1">
                <a:solidFill>
                  <a:schemeClr val="accent1"/>
                </a:solidFill>
                <a:ea typeface="+mn-lt"/>
                <a:cs typeface="+mn-lt"/>
              </a:rPr>
              <a:t>destekleyici</a:t>
            </a:r>
            <a:r>
              <a:rPr lang="en-US" sz="2000" b="0" dirty="0">
                <a:solidFill>
                  <a:schemeClr val="accent1"/>
                </a:solidFill>
                <a:ea typeface="+mn-lt"/>
                <a:cs typeface="+mn-lt"/>
              </a:rPr>
              <a:t> </a:t>
            </a:r>
            <a:r>
              <a:rPr lang="en-US" sz="2000" b="0" dirty="0" err="1">
                <a:solidFill>
                  <a:schemeClr val="accent1"/>
                </a:solidFill>
                <a:ea typeface="+mn-lt"/>
                <a:cs typeface="+mn-lt"/>
              </a:rPr>
              <a:t>ve</a:t>
            </a:r>
            <a:r>
              <a:rPr lang="en-US" sz="2000" b="0" dirty="0">
                <a:solidFill>
                  <a:schemeClr val="accent1"/>
                </a:solidFill>
                <a:ea typeface="+mn-lt"/>
                <a:cs typeface="+mn-lt"/>
              </a:rPr>
              <a:t> </a:t>
            </a:r>
            <a:r>
              <a:rPr lang="en-US" sz="2000" b="0" dirty="0" err="1">
                <a:solidFill>
                  <a:schemeClr val="accent1"/>
                </a:solidFill>
                <a:ea typeface="+mn-lt"/>
                <a:cs typeface="+mn-lt"/>
              </a:rPr>
              <a:t>işbirlikçi</a:t>
            </a:r>
            <a:r>
              <a:rPr lang="en-US" sz="2000" b="0" dirty="0">
                <a:solidFill>
                  <a:schemeClr val="accent1"/>
                </a:solidFill>
                <a:ea typeface="+mn-lt"/>
                <a:cs typeface="+mn-lt"/>
              </a:rPr>
              <a:t> </a:t>
            </a:r>
            <a:r>
              <a:rPr lang="en-US" sz="2000" b="0" dirty="0" err="1">
                <a:solidFill>
                  <a:schemeClr val="accent1"/>
                </a:solidFill>
                <a:ea typeface="+mn-lt"/>
                <a:cs typeface="+mn-lt"/>
              </a:rPr>
              <a:t>bir</a:t>
            </a:r>
            <a:r>
              <a:rPr lang="en-US" sz="2000" b="0" dirty="0">
                <a:solidFill>
                  <a:schemeClr val="accent1"/>
                </a:solidFill>
                <a:ea typeface="+mn-lt"/>
                <a:cs typeface="+mn-lt"/>
              </a:rPr>
              <a:t> </a:t>
            </a:r>
            <a:r>
              <a:rPr lang="en-US" sz="2000" b="0" dirty="0" err="1">
                <a:solidFill>
                  <a:schemeClr val="accent1"/>
                </a:solidFill>
                <a:ea typeface="+mn-lt"/>
                <a:cs typeface="+mn-lt"/>
              </a:rPr>
              <a:t>çalışma</a:t>
            </a:r>
            <a:r>
              <a:rPr lang="en-US" sz="2000" b="0" dirty="0">
                <a:solidFill>
                  <a:schemeClr val="accent1"/>
                </a:solidFill>
                <a:ea typeface="+mn-lt"/>
                <a:cs typeface="+mn-lt"/>
              </a:rPr>
              <a:t> </a:t>
            </a:r>
            <a:r>
              <a:rPr lang="en-US" sz="2000" b="0" dirty="0" err="1">
                <a:solidFill>
                  <a:schemeClr val="accent1"/>
                </a:solidFill>
                <a:ea typeface="+mn-lt"/>
                <a:cs typeface="+mn-lt"/>
              </a:rPr>
              <a:t>ortamı</a:t>
            </a:r>
            <a:r>
              <a:rPr lang="en-US" sz="2000" b="0" dirty="0">
                <a:solidFill>
                  <a:schemeClr val="accent1"/>
                </a:solidFill>
                <a:ea typeface="+mn-lt"/>
                <a:cs typeface="+mn-lt"/>
              </a:rPr>
              <a:t> </a:t>
            </a:r>
            <a:r>
              <a:rPr lang="en-US" sz="2000" b="0" dirty="0" err="1">
                <a:solidFill>
                  <a:schemeClr val="accent1"/>
                </a:solidFill>
                <a:ea typeface="+mn-lt"/>
                <a:cs typeface="+mn-lt"/>
              </a:rPr>
              <a:t>yaratmanın</a:t>
            </a:r>
            <a:r>
              <a:rPr lang="en-US" sz="2000" b="0" dirty="0">
                <a:solidFill>
                  <a:schemeClr val="accent1"/>
                </a:solidFill>
                <a:ea typeface="+mn-lt"/>
                <a:cs typeface="+mn-lt"/>
              </a:rPr>
              <a:t> </a:t>
            </a:r>
            <a:r>
              <a:rPr lang="en-US" sz="2000" b="0" dirty="0" err="1">
                <a:solidFill>
                  <a:schemeClr val="accent1"/>
                </a:solidFill>
                <a:ea typeface="+mn-lt"/>
                <a:cs typeface="+mn-lt"/>
              </a:rPr>
              <a:t>yollarını</a:t>
            </a:r>
            <a:r>
              <a:rPr lang="en-US" sz="2000" b="0" dirty="0">
                <a:solidFill>
                  <a:schemeClr val="accent1"/>
                </a:solidFill>
                <a:ea typeface="+mn-lt"/>
                <a:cs typeface="+mn-lt"/>
              </a:rPr>
              <a:t> </a:t>
            </a:r>
            <a:r>
              <a:rPr lang="en-US" sz="2000" b="0" dirty="0" err="1">
                <a:solidFill>
                  <a:schemeClr val="accent1"/>
                </a:solidFill>
                <a:ea typeface="+mn-lt"/>
                <a:cs typeface="+mn-lt"/>
              </a:rPr>
              <a:t>öğreneceklerdir</a:t>
            </a:r>
            <a:r>
              <a:rPr lang="en-US" sz="2000" b="0" dirty="0">
                <a:solidFill>
                  <a:schemeClr val="accent1"/>
                </a:solidFill>
                <a:ea typeface="+mn-lt"/>
                <a:cs typeface="+mn-lt"/>
              </a:rPr>
              <a:t>.</a:t>
            </a:r>
            <a:endParaRPr lang="tr-TR" sz="2000" b="0" dirty="0">
              <a:solidFill>
                <a:schemeClr val="accent1"/>
              </a:solidFill>
              <a:ea typeface="+mn-lt"/>
              <a:cs typeface="+mn-lt"/>
            </a:endParaRPr>
          </a:p>
          <a:p>
            <a:pPr marL="457200" indent="-457200" algn="just">
              <a:lnSpc>
                <a:spcPct val="100000"/>
              </a:lnSpc>
              <a:spcBef>
                <a:spcPts val="600"/>
              </a:spcBef>
              <a:spcAft>
                <a:spcPts val="600"/>
              </a:spcAft>
              <a:buAutoNum type="arabicPeriod"/>
            </a:pPr>
            <a:r>
              <a:rPr lang="tr-TR" sz="2000" dirty="0">
                <a:latin typeface="Raleway"/>
              </a:rPr>
              <a:t>Ünitenin süresi</a:t>
            </a:r>
            <a:r>
              <a:rPr lang="en-US" sz="2000" dirty="0">
                <a:latin typeface="Raleway"/>
              </a:rPr>
              <a:t>: </a:t>
            </a:r>
            <a:r>
              <a:rPr lang="tr-TR" sz="2000" b="0" dirty="0">
                <a:solidFill>
                  <a:schemeClr val="accent1"/>
                </a:solidFill>
                <a:latin typeface="Raleway"/>
              </a:rPr>
              <a:t>1 hafta</a:t>
            </a:r>
            <a:endParaRPr lang="en-US" sz="2000" dirty="0">
              <a:solidFill>
                <a:schemeClr val="accent1"/>
              </a:solidFill>
            </a:endParaRPr>
          </a:p>
          <a:p>
            <a:pPr algn="just">
              <a:lnSpc>
                <a:spcPct val="100000"/>
              </a:lnSpc>
              <a:spcBef>
                <a:spcPts val="600"/>
              </a:spcBef>
              <a:spcAft>
                <a:spcPts val="600"/>
              </a:spcAft>
            </a:pPr>
            <a:r>
              <a:rPr lang="en-US" sz="2000" dirty="0">
                <a:latin typeface="Raleway"/>
              </a:rPr>
              <a:t>3. </a:t>
            </a:r>
            <a:r>
              <a:rPr lang="tr-TR" sz="2000" dirty="0">
                <a:latin typeface="Raleway"/>
              </a:rPr>
              <a:t>    Tahmini </a:t>
            </a:r>
            <a:r>
              <a:rPr lang="tr-TR" sz="2000" dirty="0" err="1">
                <a:latin typeface="Raleway"/>
              </a:rPr>
              <a:t>işyükü</a:t>
            </a:r>
            <a:r>
              <a:rPr lang="en-US" sz="2000" dirty="0">
                <a:latin typeface="Raleway"/>
              </a:rPr>
              <a:t>: </a:t>
            </a:r>
            <a:r>
              <a:rPr lang="en-US" sz="2000" b="0" dirty="0">
                <a:solidFill>
                  <a:schemeClr val="accent1"/>
                </a:solidFill>
                <a:latin typeface="Raleway"/>
              </a:rPr>
              <a:t>7 </a:t>
            </a:r>
            <a:r>
              <a:rPr lang="tr-TR" sz="2000" b="0" dirty="0">
                <a:solidFill>
                  <a:schemeClr val="accent1"/>
                </a:solidFill>
                <a:latin typeface="Raleway"/>
              </a:rPr>
              <a:t>saat</a:t>
            </a:r>
            <a:endParaRPr lang="en-US" dirty="0">
              <a:solidFill>
                <a:schemeClr val="accent1"/>
              </a:solidFill>
            </a:endParaRPr>
          </a:p>
          <a:p>
            <a:pPr algn="just">
              <a:lnSpc>
                <a:spcPct val="100000"/>
              </a:lnSpc>
              <a:spcBef>
                <a:spcPts val="600"/>
              </a:spcBef>
              <a:spcAft>
                <a:spcPts val="600"/>
              </a:spcAft>
            </a:pPr>
            <a:r>
              <a:rPr lang="en-US" sz="2000" dirty="0">
                <a:latin typeface="Raleway"/>
              </a:rPr>
              <a:t>4. </a:t>
            </a:r>
            <a:r>
              <a:rPr lang="tr-TR" sz="2000" dirty="0">
                <a:latin typeface="Raleway"/>
              </a:rPr>
              <a:t> Değerlendirme yöntemi</a:t>
            </a:r>
            <a:r>
              <a:rPr lang="en-US" sz="2000" dirty="0">
                <a:latin typeface="Raleway"/>
              </a:rPr>
              <a:t>: </a:t>
            </a:r>
            <a:r>
              <a:rPr lang="en-US" sz="2000" b="0" dirty="0" err="1">
                <a:solidFill>
                  <a:schemeClr val="accent1"/>
                </a:solidFill>
                <a:latin typeface="Raleway"/>
              </a:rPr>
              <a:t>Ünite</a:t>
            </a:r>
            <a:r>
              <a:rPr lang="en-US" sz="2000" b="0" dirty="0">
                <a:solidFill>
                  <a:schemeClr val="accent1"/>
                </a:solidFill>
                <a:latin typeface="Raleway"/>
              </a:rPr>
              <a:t> </a:t>
            </a:r>
            <a:r>
              <a:rPr lang="en-US" sz="2000" b="0" dirty="0" err="1">
                <a:solidFill>
                  <a:schemeClr val="accent1"/>
                </a:solidFill>
                <a:latin typeface="Raleway"/>
              </a:rPr>
              <a:t>değerlendirmesi</a:t>
            </a:r>
            <a:r>
              <a:rPr lang="en-US" sz="2000" b="0" dirty="0">
                <a:solidFill>
                  <a:schemeClr val="accent1"/>
                </a:solidFill>
                <a:latin typeface="Raleway"/>
              </a:rPr>
              <a:t>, </a:t>
            </a:r>
            <a:r>
              <a:rPr lang="en-US" sz="2000" b="0" dirty="0" err="1">
                <a:solidFill>
                  <a:schemeClr val="accent1"/>
                </a:solidFill>
                <a:latin typeface="Raleway"/>
              </a:rPr>
              <a:t>tamamlandıktan</a:t>
            </a:r>
            <a:r>
              <a:rPr lang="en-US" sz="2000" b="0" dirty="0">
                <a:solidFill>
                  <a:schemeClr val="accent1"/>
                </a:solidFill>
                <a:latin typeface="Raleway"/>
              </a:rPr>
              <a:t> </a:t>
            </a:r>
            <a:r>
              <a:rPr lang="en-US" sz="2000" b="0" dirty="0" err="1">
                <a:solidFill>
                  <a:schemeClr val="accent1"/>
                </a:solidFill>
                <a:latin typeface="Raleway"/>
              </a:rPr>
              <a:t>sonra</a:t>
            </a:r>
            <a:r>
              <a:rPr lang="en-US" sz="2000" b="0" dirty="0">
                <a:solidFill>
                  <a:schemeClr val="accent1"/>
                </a:solidFill>
                <a:latin typeface="Raleway"/>
              </a:rPr>
              <a:t> </a:t>
            </a:r>
            <a:r>
              <a:rPr lang="en-US" sz="2000" b="0" dirty="0" err="1">
                <a:solidFill>
                  <a:schemeClr val="accent1"/>
                </a:solidFill>
                <a:latin typeface="Raleway"/>
              </a:rPr>
              <a:t>öğrencilerin</a:t>
            </a:r>
            <a:r>
              <a:rPr lang="en-US" sz="2000" b="0" dirty="0">
                <a:solidFill>
                  <a:schemeClr val="accent1"/>
                </a:solidFill>
                <a:latin typeface="Raleway"/>
              </a:rPr>
              <a:t> </a:t>
            </a:r>
            <a:r>
              <a:rPr lang="tr-TR" sz="2000" b="0" dirty="0">
                <a:solidFill>
                  <a:schemeClr val="accent1"/>
                </a:solidFill>
                <a:latin typeface="Raleway"/>
              </a:rPr>
              <a:t>kavrama düzeylerini </a:t>
            </a:r>
            <a:r>
              <a:rPr lang="en-US" sz="2000" b="0" dirty="0" err="1">
                <a:solidFill>
                  <a:schemeClr val="accent1"/>
                </a:solidFill>
                <a:latin typeface="Raleway"/>
              </a:rPr>
              <a:t>değerlendirmek</a:t>
            </a:r>
            <a:r>
              <a:rPr lang="en-US" sz="2000" b="0" dirty="0">
                <a:solidFill>
                  <a:schemeClr val="accent1"/>
                </a:solidFill>
                <a:latin typeface="Raleway"/>
              </a:rPr>
              <a:t> </a:t>
            </a:r>
            <a:r>
              <a:rPr lang="en-US" sz="2000" b="0" dirty="0" err="1">
                <a:solidFill>
                  <a:schemeClr val="accent1"/>
                </a:solidFill>
                <a:latin typeface="Raleway"/>
              </a:rPr>
              <a:t>için</a:t>
            </a:r>
            <a:r>
              <a:rPr lang="en-US" sz="2000" b="0" dirty="0">
                <a:solidFill>
                  <a:schemeClr val="accent1"/>
                </a:solidFill>
                <a:latin typeface="Raleway"/>
              </a:rPr>
              <a:t> </a:t>
            </a:r>
            <a:r>
              <a:rPr lang="en-US" sz="2000" b="0" dirty="0" err="1">
                <a:solidFill>
                  <a:schemeClr val="accent1"/>
                </a:solidFill>
                <a:latin typeface="Raleway"/>
              </a:rPr>
              <a:t>çoktan</a:t>
            </a:r>
            <a:r>
              <a:rPr lang="en-US" sz="2000" b="0" dirty="0">
                <a:solidFill>
                  <a:schemeClr val="accent1"/>
                </a:solidFill>
                <a:latin typeface="Raleway"/>
              </a:rPr>
              <a:t> </a:t>
            </a:r>
            <a:r>
              <a:rPr lang="en-US" sz="2000" b="0" dirty="0" err="1">
                <a:solidFill>
                  <a:schemeClr val="accent1"/>
                </a:solidFill>
                <a:latin typeface="Raleway"/>
              </a:rPr>
              <a:t>seçmeli</a:t>
            </a:r>
            <a:r>
              <a:rPr lang="en-US" sz="2000" b="0" dirty="0">
                <a:solidFill>
                  <a:schemeClr val="accent1"/>
                </a:solidFill>
                <a:latin typeface="Raleway"/>
              </a:rPr>
              <a:t> </a:t>
            </a:r>
            <a:r>
              <a:rPr lang="en-US" sz="2000" b="0" dirty="0" err="1">
                <a:solidFill>
                  <a:schemeClr val="accent1"/>
                </a:solidFill>
                <a:latin typeface="Raleway"/>
              </a:rPr>
              <a:t>bir</a:t>
            </a:r>
            <a:r>
              <a:rPr lang="en-US" sz="2000" b="0" dirty="0">
                <a:solidFill>
                  <a:schemeClr val="accent1"/>
                </a:solidFill>
                <a:latin typeface="Raleway"/>
              </a:rPr>
              <a:t> </a:t>
            </a:r>
            <a:r>
              <a:rPr lang="en-US" sz="2000" b="0" dirty="0" err="1">
                <a:solidFill>
                  <a:schemeClr val="accent1"/>
                </a:solidFill>
                <a:latin typeface="Raleway"/>
              </a:rPr>
              <a:t>sınav</a:t>
            </a:r>
            <a:r>
              <a:rPr lang="en-US" sz="2000" b="0" dirty="0">
                <a:solidFill>
                  <a:schemeClr val="accent1"/>
                </a:solidFill>
                <a:latin typeface="Raleway"/>
              </a:rPr>
              <a:t> </a:t>
            </a:r>
            <a:r>
              <a:rPr lang="en-US" sz="2000" b="0" dirty="0" err="1">
                <a:solidFill>
                  <a:schemeClr val="accent1"/>
                </a:solidFill>
                <a:latin typeface="Raleway"/>
              </a:rPr>
              <a:t>içer</a:t>
            </a:r>
            <a:r>
              <a:rPr lang="tr-TR" sz="2000" b="0" dirty="0" err="1">
                <a:solidFill>
                  <a:schemeClr val="accent1"/>
                </a:solidFill>
                <a:latin typeface="Raleway"/>
              </a:rPr>
              <a:t>mektedir</a:t>
            </a:r>
            <a:r>
              <a:rPr lang="en-US" sz="2000" b="0" dirty="0">
                <a:solidFill>
                  <a:schemeClr val="accent1"/>
                </a:solidFill>
                <a:latin typeface="Raleway"/>
              </a:rPr>
              <a:t>. </a:t>
            </a:r>
            <a:r>
              <a:rPr lang="en-US" sz="2000" b="0" dirty="0" err="1">
                <a:solidFill>
                  <a:schemeClr val="accent1"/>
                </a:solidFill>
                <a:latin typeface="Raleway"/>
              </a:rPr>
              <a:t>Ayrıca</a:t>
            </a:r>
            <a:r>
              <a:rPr lang="en-US" sz="2000" b="0" dirty="0">
                <a:solidFill>
                  <a:schemeClr val="accent1"/>
                </a:solidFill>
                <a:latin typeface="Raleway"/>
              </a:rPr>
              <a:t> </a:t>
            </a:r>
            <a:r>
              <a:rPr lang="en-US" sz="2000" b="0" dirty="0" err="1">
                <a:solidFill>
                  <a:schemeClr val="accent1"/>
                </a:solidFill>
                <a:latin typeface="Raleway"/>
              </a:rPr>
              <a:t>sunum</a:t>
            </a:r>
            <a:r>
              <a:rPr lang="en-US" sz="2000" b="0" dirty="0">
                <a:solidFill>
                  <a:schemeClr val="accent1"/>
                </a:solidFill>
                <a:latin typeface="Raleway"/>
              </a:rPr>
              <a:t>, </a:t>
            </a:r>
            <a:r>
              <a:rPr lang="en-US" sz="2000" b="0" dirty="0" err="1">
                <a:solidFill>
                  <a:schemeClr val="accent1"/>
                </a:solidFill>
                <a:latin typeface="Raleway"/>
              </a:rPr>
              <a:t>ünite</a:t>
            </a:r>
            <a:r>
              <a:rPr lang="en-US" sz="2000" b="0" dirty="0">
                <a:solidFill>
                  <a:schemeClr val="accent1"/>
                </a:solidFill>
                <a:latin typeface="Raleway"/>
              </a:rPr>
              <a:t> </a:t>
            </a:r>
            <a:r>
              <a:rPr lang="en-US" sz="2000" b="0" dirty="0" err="1">
                <a:solidFill>
                  <a:schemeClr val="accent1"/>
                </a:solidFill>
                <a:latin typeface="Raleway"/>
              </a:rPr>
              <a:t>boyunca</a:t>
            </a:r>
            <a:r>
              <a:rPr lang="en-US" sz="2000" b="0" dirty="0">
                <a:solidFill>
                  <a:schemeClr val="accent1"/>
                </a:solidFill>
                <a:latin typeface="Raleway"/>
              </a:rPr>
              <a:t> </a:t>
            </a:r>
            <a:r>
              <a:rPr lang="en-US" sz="2000" b="0" dirty="0" err="1">
                <a:solidFill>
                  <a:schemeClr val="accent1"/>
                </a:solidFill>
                <a:latin typeface="Raleway"/>
              </a:rPr>
              <a:t>ele</a:t>
            </a:r>
            <a:r>
              <a:rPr lang="en-US" sz="2000" b="0" dirty="0">
                <a:solidFill>
                  <a:schemeClr val="accent1"/>
                </a:solidFill>
                <a:latin typeface="Raleway"/>
              </a:rPr>
              <a:t> </a:t>
            </a:r>
            <a:r>
              <a:rPr lang="en-US" sz="2000" b="0" dirty="0" err="1">
                <a:solidFill>
                  <a:schemeClr val="accent1"/>
                </a:solidFill>
                <a:latin typeface="Raleway"/>
              </a:rPr>
              <a:t>alınan</a:t>
            </a:r>
            <a:r>
              <a:rPr lang="en-US" sz="2000" b="0" dirty="0">
                <a:solidFill>
                  <a:schemeClr val="accent1"/>
                </a:solidFill>
                <a:latin typeface="Raleway"/>
              </a:rPr>
              <a:t> </a:t>
            </a:r>
            <a:r>
              <a:rPr lang="en-US" sz="2000" b="0" dirty="0" err="1">
                <a:solidFill>
                  <a:schemeClr val="accent1"/>
                </a:solidFill>
                <a:latin typeface="Raleway"/>
              </a:rPr>
              <a:t>becerileri</a:t>
            </a:r>
            <a:r>
              <a:rPr lang="en-US" sz="2000" b="0" dirty="0">
                <a:solidFill>
                  <a:schemeClr val="accent1"/>
                </a:solidFill>
                <a:latin typeface="Raleway"/>
              </a:rPr>
              <a:t> </a:t>
            </a:r>
            <a:r>
              <a:rPr lang="en-US" sz="2000" b="0" dirty="0" err="1">
                <a:solidFill>
                  <a:schemeClr val="accent1"/>
                </a:solidFill>
                <a:latin typeface="Raleway"/>
              </a:rPr>
              <a:t>uygulamak</a:t>
            </a:r>
            <a:r>
              <a:rPr lang="en-US" sz="2000" b="0" dirty="0">
                <a:solidFill>
                  <a:schemeClr val="accent1"/>
                </a:solidFill>
                <a:latin typeface="Raleway"/>
              </a:rPr>
              <a:t> </a:t>
            </a:r>
            <a:r>
              <a:rPr lang="en-US" sz="2000" b="0" dirty="0" err="1">
                <a:solidFill>
                  <a:schemeClr val="accent1"/>
                </a:solidFill>
                <a:latin typeface="Raleway"/>
              </a:rPr>
              <a:t>ve</a:t>
            </a:r>
            <a:r>
              <a:rPr lang="en-US" sz="2000" b="0" dirty="0">
                <a:solidFill>
                  <a:schemeClr val="accent1"/>
                </a:solidFill>
                <a:latin typeface="Raleway"/>
              </a:rPr>
              <a:t> </a:t>
            </a:r>
            <a:r>
              <a:rPr lang="en-US" sz="2000" b="0" dirty="0" err="1">
                <a:solidFill>
                  <a:schemeClr val="accent1"/>
                </a:solidFill>
                <a:latin typeface="Raleway"/>
              </a:rPr>
              <a:t>pekiştirmek</a:t>
            </a:r>
            <a:r>
              <a:rPr lang="en-US" sz="2000" b="0" dirty="0">
                <a:solidFill>
                  <a:schemeClr val="accent1"/>
                </a:solidFill>
                <a:latin typeface="Raleway"/>
              </a:rPr>
              <a:t> </a:t>
            </a:r>
            <a:r>
              <a:rPr lang="en-US" sz="2000" b="0" dirty="0" err="1">
                <a:solidFill>
                  <a:schemeClr val="accent1"/>
                </a:solidFill>
                <a:latin typeface="Raleway"/>
              </a:rPr>
              <a:t>için</a:t>
            </a:r>
            <a:r>
              <a:rPr lang="en-US" sz="2000" b="0" dirty="0">
                <a:solidFill>
                  <a:schemeClr val="accent1"/>
                </a:solidFill>
                <a:latin typeface="Raleway"/>
              </a:rPr>
              <a:t> </a:t>
            </a:r>
            <a:r>
              <a:rPr lang="en-US" sz="2000" b="0" dirty="0" err="1">
                <a:solidFill>
                  <a:schemeClr val="accent1"/>
                </a:solidFill>
                <a:latin typeface="Raleway"/>
              </a:rPr>
              <a:t>tasarlanmış</a:t>
            </a:r>
            <a:r>
              <a:rPr lang="en-US" sz="2000" b="0" dirty="0">
                <a:solidFill>
                  <a:schemeClr val="accent1"/>
                </a:solidFill>
                <a:latin typeface="Raleway"/>
              </a:rPr>
              <a:t> </a:t>
            </a:r>
            <a:r>
              <a:rPr lang="en-US" sz="2000" b="0" dirty="0" err="1">
                <a:solidFill>
                  <a:schemeClr val="accent1"/>
                </a:solidFill>
                <a:latin typeface="Raleway"/>
              </a:rPr>
              <a:t>etkileşimli</a:t>
            </a:r>
            <a:r>
              <a:rPr lang="en-US" sz="2000" b="0" dirty="0">
                <a:solidFill>
                  <a:schemeClr val="accent1"/>
                </a:solidFill>
                <a:latin typeface="Raleway"/>
              </a:rPr>
              <a:t> </a:t>
            </a:r>
            <a:r>
              <a:rPr lang="en-US" sz="2000" b="0" dirty="0" err="1">
                <a:solidFill>
                  <a:schemeClr val="accent1"/>
                </a:solidFill>
                <a:latin typeface="Raleway"/>
              </a:rPr>
              <a:t>alıştırmalar</a:t>
            </a:r>
            <a:r>
              <a:rPr lang="en-US" sz="2000" b="0" dirty="0">
                <a:solidFill>
                  <a:schemeClr val="accent1"/>
                </a:solidFill>
                <a:latin typeface="Raleway"/>
              </a:rPr>
              <a:t> </a:t>
            </a:r>
            <a:r>
              <a:rPr lang="en-US" sz="2000" b="0" dirty="0" err="1">
                <a:solidFill>
                  <a:schemeClr val="accent1"/>
                </a:solidFill>
                <a:latin typeface="Raleway"/>
              </a:rPr>
              <a:t>içerir</a:t>
            </a:r>
            <a:r>
              <a:rPr lang="en-US" sz="2000" b="0" dirty="0">
                <a:solidFill>
                  <a:schemeClr val="accent1"/>
                </a:solidFill>
                <a:latin typeface="Raleway"/>
              </a:rPr>
              <a:t>.</a:t>
            </a:r>
            <a:endParaRPr lang="en-US" sz="2000" b="0" dirty="0">
              <a:solidFill>
                <a:schemeClr val="accent1"/>
              </a:solidFill>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ecf44786e8_0_294"/>
          <p:cNvSpPr txBox="1"/>
          <p:nvPr/>
        </p:nvSpPr>
        <p:spPr>
          <a:xfrm>
            <a:off x="838200" y="888300"/>
            <a:ext cx="10515600"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n-GB" sz="3400" b="1" dirty="0">
                <a:solidFill>
                  <a:srgbClr val="0E9094"/>
                </a:solidFill>
                <a:latin typeface="Raleway"/>
                <a:ea typeface="Raleway"/>
                <a:cs typeface="Raleway"/>
                <a:sym typeface="Raleway"/>
              </a:rPr>
              <a:t>2° Bir </a:t>
            </a:r>
            <a:r>
              <a:rPr lang="en-GB" sz="3400" b="1" dirty="0" err="1">
                <a:solidFill>
                  <a:srgbClr val="0E9094"/>
                </a:solidFill>
                <a:latin typeface="Raleway"/>
                <a:ea typeface="Raleway"/>
                <a:cs typeface="Raleway"/>
                <a:sym typeface="Raleway"/>
              </a:rPr>
              <a:t>Kadın</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Girişimci</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Olarak</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Kişisel</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Marka</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Yaratmak</a:t>
            </a:r>
            <a:endParaRPr lang="it-IT" sz="3400" b="1" dirty="0">
              <a:solidFill>
                <a:srgbClr val="0E9094"/>
              </a:solidFill>
              <a:latin typeface="Raleway"/>
              <a:ea typeface="Raleway"/>
              <a:cs typeface="Raleway"/>
            </a:endParaRPr>
          </a:p>
        </p:txBody>
      </p:sp>
      <p:pic>
        <p:nvPicPr>
          <p:cNvPr id="209" name="Google Shape;209;g2ecf44786e8_0_294"/>
          <p:cNvPicPr preferRelativeResize="0"/>
          <p:nvPr/>
        </p:nvPicPr>
        <p:blipFill>
          <a:blip r:embed="rId3">
            <a:alphaModFix/>
          </a:blip>
          <a:stretch>
            <a:fillRect/>
          </a:stretch>
        </p:blipFill>
        <p:spPr>
          <a:xfrm>
            <a:off x="3306538" y="2180750"/>
            <a:ext cx="5578926" cy="4677250"/>
          </a:xfrm>
          <a:prstGeom prst="rect">
            <a:avLst/>
          </a:prstGeom>
          <a:noFill/>
          <a:ln>
            <a:noFill/>
          </a:ln>
        </p:spPr>
      </p:pic>
      <p:sp>
        <p:nvSpPr>
          <p:cNvPr id="3" name="TextBox 2">
            <a:extLst>
              <a:ext uri="{FF2B5EF4-FFF2-40B4-BE49-F238E27FC236}">
                <a16:creationId xmlns:a16="http://schemas.microsoft.com/office/drawing/2014/main" id="{691D11AB-8A79-9302-AFF6-871F124FB785}"/>
              </a:ext>
            </a:extLst>
          </p:cNvPr>
          <p:cNvSpPr txBox="1"/>
          <p:nvPr/>
        </p:nvSpPr>
        <p:spPr>
          <a:xfrm>
            <a:off x="1911963" y="6539863"/>
            <a:ext cx="18033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ecf44786e8_0_49"/>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Kişisel marka nedir?</a:t>
            </a:r>
            <a:endParaRPr lang="en-US" sz="3400" b="1" dirty="0"/>
          </a:p>
        </p:txBody>
      </p:sp>
      <p:sp>
        <p:nvSpPr>
          <p:cNvPr id="215" name="Google Shape;215;g2ecf44786e8_0_49"/>
          <p:cNvSpPr txBox="1"/>
          <p:nvPr/>
        </p:nvSpPr>
        <p:spPr>
          <a:xfrm>
            <a:off x="874200" y="1846875"/>
            <a:ext cx="10328700" cy="172351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tr-TR" sz="2000" b="1" dirty="0">
                <a:highlight>
                  <a:schemeClr val="lt1"/>
                </a:highlight>
                <a:latin typeface="Raleway"/>
                <a:ea typeface="Raleway"/>
                <a:cs typeface="Raleway"/>
                <a:sym typeface="Raleway"/>
              </a:rPr>
              <a:t>Kişisel marka, </a:t>
            </a:r>
            <a:r>
              <a:rPr lang="en-GB" sz="2000" dirty="0" err="1">
                <a:solidFill>
                  <a:schemeClr val="accent1"/>
                </a:solidFill>
                <a:latin typeface="Raleway"/>
                <a:ea typeface="Raleway"/>
                <a:cs typeface="Raleway"/>
                <a:sym typeface="Raleway"/>
              </a:rPr>
              <a:t>bir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birey</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olarak</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neyi</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temsil</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ettiğinizi</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tanımlama</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ve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tanıtma</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sürecidir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Kişisel</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markanız</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sizi</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farklı</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kılan</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deneyim</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beceri</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ve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değerlerin</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bir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sonucudur</a:t>
            </a:r>
            <a:r>
              <a:rPr lang="en-GB" sz="2000" dirty="0">
                <a:solidFill>
                  <a:schemeClr val="accent1"/>
                </a:solidFill>
                <a:latin typeface="Raleway"/>
                <a:ea typeface="Raleway"/>
                <a:cs typeface="Raleway"/>
                <a:sym typeface="Raleway"/>
              </a:rPr>
              <a:t>.</a:t>
            </a:r>
            <a:endParaRPr lang="en-GB" sz="2000" dirty="0">
              <a:latin typeface="Raleway"/>
            </a:endParaRPr>
          </a:p>
          <a:p>
            <a:pPr algn="just">
              <a:spcBef>
                <a:spcPts val="600"/>
              </a:spcBef>
              <a:spcAft>
                <a:spcPts val="600"/>
              </a:spcAft>
            </a:pPr>
            <a:r>
              <a:rPr lang="en-GB" sz="2000" b="1" dirty="0" err="1">
                <a:solidFill>
                  <a:srgbClr val="333333"/>
                </a:solidFill>
                <a:latin typeface="Raleway"/>
              </a:rPr>
              <a:t>Markalaşma</a:t>
            </a:r>
            <a:r>
              <a:rPr lang="en-GB" sz="2000" b="1" dirty="0">
                <a:solidFill>
                  <a:srgbClr val="333333"/>
                </a:solidFill>
                <a:latin typeface="Raleway"/>
              </a:rPr>
              <a:t> </a:t>
            </a:r>
            <a:r>
              <a:rPr lang="en-GB" sz="2000" b="1" dirty="0" err="1">
                <a:solidFill>
                  <a:srgbClr val="333333"/>
                </a:solidFill>
                <a:latin typeface="Raleway"/>
              </a:rPr>
              <a:t>sadece</a:t>
            </a:r>
            <a:r>
              <a:rPr lang="en-GB" sz="2000" b="1" dirty="0">
                <a:solidFill>
                  <a:srgbClr val="333333"/>
                </a:solidFill>
                <a:latin typeface="Raleway"/>
              </a:rPr>
              <a:t> </a:t>
            </a:r>
            <a:r>
              <a:rPr lang="en-GB" sz="2000" b="1" dirty="0" err="1">
                <a:solidFill>
                  <a:srgbClr val="333333"/>
                </a:solidFill>
                <a:latin typeface="Raleway"/>
              </a:rPr>
              <a:t>şirketler</a:t>
            </a:r>
            <a:r>
              <a:rPr lang="en-GB" sz="2000" b="1" dirty="0">
                <a:solidFill>
                  <a:srgbClr val="333333"/>
                </a:solidFill>
                <a:latin typeface="Raleway"/>
              </a:rPr>
              <a:t> </a:t>
            </a:r>
            <a:r>
              <a:rPr lang="en-GB" sz="2000" b="1" dirty="0" err="1">
                <a:solidFill>
                  <a:srgbClr val="333333"/>
                </a:solidFill>
                <a:latin typeface="Raleway"/>
              </a:rPr>
              <a:t>ve</a:t>
            </a:r>
            <a:r>
              <a:rPr lang="en-GB" sz="2000" b="1" dirty="0">
                <a:solidFill>
                  <a:srgbClr val="333333"/>
                </a:solidFill>
                <a:latin typeface="Raleway"/>
              </a:rPr>
              <a:t> </a:t>
            </a:r>
            <a:r>
              <a:rPr lang="en-GB" sz="2000" b="1" dirty="0" err="1">
                <a:solidFill>
                  <a:srgbClr val="333333"/>
                </a:solidFill>
                <a:latin typeface="Raleway"/>
              </a:rPr>
              <a:t>kurumlar</a:t>
            </a:r>
            <a:r>
              <a:rPr lang="en-GB" sz="2000" b="1" dirty="0">
                <a:solidFill>
                  <a:srgbClr val="333333"/>
                </a:solidFill>
                <a:latin typeface="Raleway"/>
              </a:rPr>
              <a:t> </a:t>
            </a:r>
            <a:r>
              <a:rPr lang="en-GB" sz="2000" b="1" dirty="0" err="1">
                <a:solidFill>
                  <a:srgbClr val="333333"/>
                </a:solidFill>
                <a:latin typeface="Raleway"/>
              </a:rPr>
              <a:t>için</a:t>
            </a:r>
            <a:r>
              <a:rPr lang="en-GB" sz="2000" b="1" dirty="0">
                <a:solidFill>
                  <a:srgbClr val="333333"/>
                </a:solidFill>
                <a:latin typeface="Raleway"/>
              </a:rPr>
              <a:t> </a:t>
            </a:r>
            <a:r>
              <a:rPr lang="en-GB" sz="2000" b="1" dirty="0" err="1">
                <a:solidFill>
                  <a:srgbClr val="333333"/>
                </a:solidFill>
                <a:latin typeface="Raleway"/>
              </a:rPr>
              <a:t>değildir</a:t>
            </a:r>
            <a:r>
              <a:rPr lang="en-GB" sz="2000" b="1" dirty="0">
                <a:solidFill>
                  <a:srgbClr val="333333"/>
                </a:solidFill>
                <a:latin typeface="Raleway"/>
              </a:rPr>
              <a:t>. </a:t>
            </a:r>
            <a:r>
              <a:rPr lang="en-GB" sz="2000" dirty="0" err="1">
                <a:solidFill>
                  <a:srgbClr val="333333"/>
                </a:solidFill>
                <a:latin typeface="Raleway"/>
              </a:rPr>
              <a:t>Bireyler</a:t>
            </a:r>
            <a:r>
              <a:rPr lang="en-GB" sz="2000" dirty="0">
                <a:solidFill>
                  <a:srgbClr val="333333"/>
                </a:solidFill>
                <a:latin typeface="Raleway"/>
              </a:rPr>
              <a:t> </a:t>
            </a:r>
            <a:r>
              <a:rPr lang="en-GB" sz="2000" dirty="0" err="1">
                <a:solidFill>
                  <a:srgbClr val="333333"/>
                </a:solidFill>
                <a:latin typeface="Raleway"/>
              </a:rPr>
              <a:t>kariyerlerinde</a:t>
            </a:r>
            <a:r>
              <a:rPr lang="en-GB" sz="2000" dirty="0">
                <a:solidFill>
                  <a:srgbClr val="333333"/>
                </a:solidFill>
                <a:latin typeface="Raleway"/>
              </a:rPr>
              <a:t> </a:t>
            </a:r>
            <a:r>
              <a:rPr lang="en-GB" sz="2000" dirty="0" err="1">
                <a:solidFill>
                  <a:srgbClr val="333333"/>
                </a:solidFill>
                <a:latin typeface="Raleway"/>
              </a:rPr>
              <a:t>başarıya</a:t>
            </a:r>
            <a:r>
              <a:rPr lang="en-GB" sz="2000" dirty="0">
                <a:solidFill>
                  <a:srgbClr val="333333"/>
                </a:solidFill>
                <a:latin typeface="Raleway"/>
              </a:rPr>
              <a:t> </a:t>
            </a:r>
            <a:r>
              <a:rPr lang="en-GB" sz="2000" dirty="0" err="1">
                <a:solidFill>
                  <a:srgbClr val="333333"/>
                </a:solidFill>
                <a:latin typeface="Raleway"/>
              </a:rPr>
              <a:t>ulaşmak</a:t>
            </a:r>
            <a:r>
              <a:rPr lang="en-GB" sz="2000" dirty="0">
                <a:solidFill>
                  <a:srgbClr val="333333"/>
                </a:solidFill>
                <a:latin typeface="Raleway"/>
              </a:rPr>
              <a:t> </a:t>
            </a:r>
            <a:r>
              <a:rPr lang="en-GB" sz="2000" dirty="0" err="1">
                <a:solidFill>
                  <a:srgbClr val="333333"/>
                </a:solidFill>
                <a:latin typeface="Raleway"/>
              </a:rPr>
              <a:t>için</a:t>
            </a:r>
            <a:r>
              <a:rPr lang="en-GB" sz="2000" dirty="0">
                <a:solidFill>
                  <a:srgbClr val="333333"/>
                </a:solidFill>
                <a:latin typeface="Raleway"/>
              </a:rPr>
              <a:t> </a:t>
            </a:r>
            <a:r>
              <a:rPr lang="en-GB" sz="2000" dirty="0" err="1">
                <a:solidFill>
                  <a:srgbClr val="333333"/>
                </a:solidFill>
                <a:latin typeface="Raleway"/>
              </a:rPr>
              <a:t>kişisel</a:t>
            </a:r>
            <a:r>
              <a:rPr lang="en-GB" sz="2000" dirty="0">
                <a:solidFill>
                  <a:srgbClr val="333333"/>
                </a:solidFill>
                <a:latin typeface="Raleway"/>
              </a:rPr>
              <a:t> </a:t>
            </a:r>
            <a:r>
              <a:rPr lang="en-GB" sz="2000" dirty="0" err="1">
                <a:solidFill>
                  <a:srgbClr val="333333"/>
                </a:solidFill>
                <a:latin typeface="Raleway"/>
              </a:rPr>
              <a:t>markalarını</a:t>
            </a:r>
            <a:r>
              <a:rPr lang="en-GB" sz="2000" dirty="0">
                <a:solidFill>
                  <a:srgbClr val="333333"/>
                </a:solidFill>
                <a:latin typeface="Raleway"/>
              </a:rPr>
              <a:t> </a:t>
            </a:r>
            <a:r>
              <a:rPr lang="en-GB" sz="2000" dirty="0" err="1">
                <a:solidFill>
                  <a:srgbClr val="333333"/>
                </a:solidFill>
                <a:latin typeface="Raleway"/>
              </a:rPr>
              <a:t>yönetiyorlar</a:t>
            </a:r>
            <a:r>
              <a:rPr lang="en-GB" sz="2000" dirty="0">
                <a:solidFill>
                  <a:srgbClr val="333333"/>
                </a:solidFill>
                <a:latin typeface="Raleway"/>
              </a:rPr>
              <a:t>.</a:t>
            </a:r>
            <a:endParaRPr lang="en-GB" sz="2000" dirty="0">
              <a:latin typeface="Raleway"/>
            </a:endParaRPr>
          </a:p>
        </p:txBody>
      </p:sp>
      <p:sp>
        <p:nvSpPr>
          <p:cNvPr id="216" name="Google Shape;216;g2ecf44786e8_0_49"/>
          <p:cNvSpPr txBox="1"/>
          <p:nvPr/>
        </p:nvSpPr>
        <p:spPr>
          <a:xfrm>
            <a:off x="3355228" y="4479315"/>
            <a:ext cx="7937897" cy="1569630"/>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n-GB" sz="2000" b="1" dirty="0">
                <a:solidFill>
                  <a:schemeClr val="bg1">
                    <a:lumMod val="76000"/>
                  </a:schemeClr>
                </a:solidFill>
                <a:latin typeface="Raleway"/>
                <a:ea typeface="Raleway"/>
                <a:cs typeface="Raleway"/>
                <a:sym typeface="Raleway"/>
              </a:rPr>
              <a:t>İLGİNÇ GERÇEK: </a:t>
            </a:r>
            <a:r>
              <a:rPr lang="en-GB" sz="2000" dirty="0">
                <a:solidFill>
                  <a:schemeClr val="bg1">
                    <a:lumMod val="76000"/>
                  </a:schemeClr>
                </a:solidFill>
                <a:latin typeface="Raleway"/>
                <a:ea typeface="Raleway"/>
                <a:cs typeface="Raleway"/>
                <a:sym typeface="Raleway"/>
              </a:rPr>
              <a:t>CareerBuilder </a:t>
            </a:r>
            <a:r>
              <a:rPr lang="en-GB" sz="2000" dirty="0" err="1">
                <a:solidFill>
                  <a:schemeClr val="bg1">
                    <a:lumMod val="76000"/>
                  </a:schemeClr>
                </a:solidFill>
                <a:latin typeface="Raleway"/>
                <a:ea typeface="Raleway"/>
                <a:cs typeface="Raleway"/>
                <a:sym typeface="Raleway"/>
              </a:rPr>
              <a:t>tarafından</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yapılan</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bir</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araştırmaya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göre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işverenlerin</a:t>
            </a:r>
            <a:r>
              <a:rPr lang="en-GB" sz="2000" dirty="0">
                <a:solidFill>
                  <a:schemeClr val="bg1">
                    <a:lumMod val="76000"/>
                  </a:schemeClr>
                </a:solidFill>
                <a:latin typeface="Raleway"/>
                <a:ea typeface="Raleway"/>
                <a:cs typeface="Raleway"/>
                <a:sym typeface="Raleway"/>
              </a:rPr>
              <a:t> %57'sinin </a:t>
            </a:r>
            <a:r>
              <a:rPr lang="en-GB" sz="2000" dirty="0" err="1">
                <a:solidFill>
                  <a:schemeClr val="bg1">
                    <a:lumMod val="76000"/>
                  </a:schemeClr>
                </a:solidFill>
                <a:latin typeface="Raleway"/>
                <a:ea typeface="Raleway"/>
                <a:cs typeface="Raleway"/>
                <a:sym typeface="Raleway"/>
              </a:rPr>
              <a:t>internette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bulamadıkları</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bir</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adayla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mülakat</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yapma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olasılığı</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daha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düşüktür</a:t>
            </a:r>
            <a:r>
              <a:rPr lang="en-GB" sz="2000" dirty="0">
                <a:solidFill>
                  <a:schemeClr val="bg1">
                    <a:lumMod val="76000"/>
                  </a:schemeClr>
                </a:solidFill>
                <a:latin typeface="Raleway"/>
                <a:ea typeface="Raleway"/>
                <a:cs typeface="Raleway"/>
                <a:sym typeface="Raleway"/>
              </a:rPr>
              <a:t>.” Bu, </a:t>
            </a:r>
            <a:r>
              <a:rPr lang="en-GB" sz="2000" dirty="0" err="1">
                <a:solidFill>
                  <a:schemeClr val="bg1">
                    <a:lumMod val="76000"/>
                  </a:schemeClr>
                </a:solidFill>
                <a:latin typeface="Raleway"/>
                <a:ea typeface="Raleway"/>
                <a:cs typeface="Raleway"/>
                <a:sym typeface="Raleway"/>
              </a:rPr>
              <a:t>güçlü</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bir</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çevrimiçi</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varlığa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ve</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kişisel</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markaya</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sahip</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olmanın</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önemini</a:t>
            </a:r>
            <a:r>
              <a:rPr lang="en-GB" sz="2000" dirty="0">
                <a:solidFill>
                  <a:schemeClr val="bg1">
                    <a:lumMod val="76000"/>
                  </a:schemeClr>
                </a:solidFill>
                <a:latin typeface="Raleway"/>
                <a:ea typeface="Raleway"/>
                <a:cs typeface="Raleway"/>
                <a:sym typeface="Raleway"/>
              </a:rPr>
              <a:t> </a:t>
            </a:r>
            <a:r>
              <a:rPr lang="en-GB" sz="2000" dirty="0" err="1">
                <a:solidFill>
                  <a:schemeClr val="bg1">
                    <a:lumMod val="76000"/>
                  </a:schemeClr>
                </a:solidFill>
                <a:latin typeface="Raleway"/>
                <a:ea typeface="Raleway"/>
                <a:cs typeface="Raleway"/>
                <a:sym typeface="Raleway"/>
              </a:rPr>
              <a:t>vurgulamaktadır</a:t>
            </a:r>
            <a:r>
              <a:rPr lang="en-GB" sz="2000" dirty="0">
                <a:solidFill>
                  <a:schemeClr val="bg1">
                    <a:lumMod val="76000"/>
                  </a:schemeClr>
                </a:solidFill>
                <a:latin typeface="Raleway"/>
                <a:ea typeface="Raleway"/>
                <a:cs typeface="Raleway"/>
                <a:sym typeface="Raleway"/>
              </a:rPr>
              <a:t>.</a:t>
            </a:r>
            <a:endParaRPr lang="en-US" sz="1950" dirty="0">
              <a:solidFill>
                <a:schemeClr val="bg1">
                  <a:lumMod val="76000"/>
                </a:schemeClr>
              </a:solidFill>
              <a:latin typeface="Raleway"/>
              <a:ea typeface="Raleway"/>
              <a:cs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cf44786e8_0_301"/>
          <p:cNvSpPr txBox="1">
            <a:spLocks noGrp="1"/>
          </p:cNvSpPr>
          <p:nvPr>
            <p:ph type="title"/>
          </p:nvPr>
        </p:nvSpPr>
        <p:spPr>
          <a:xfrm>
            <a:off x="780750" y="399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Kişisel</a:t>
            </a:r>
            <a:r>
              <a:rPr lang="en-GB" sz="3400" b="1" dirty="0"/>
              <a:t> </a:t>
            </a:r>
            <a:r>
              <a:rPr lang="en-GB" sz="3400" b="1" dirty="0" err="1"/>
              <a:t>markalaşmanın</a:t>
            </a:r>
            <a:r>
              <a:rPr lang="en-GB" sz="3400" b="1" dirty="0"/>
              <a:t> </a:t>
            </a:r>
            <a:r>
              <a:rPr lang="en-GB" sz="3400" b="1" dirty="0" err="1"/>
              <a:t>önemi</a:t>
            </a:r>
            <a:endParaRPr lang="en-US" sz="3400" dirty="0"/>
          </a:p>
        </p:txBody>
      </p:sp>
      <p:sp>
        <p:nvSpPr>
          <p:cNvPr id="223" name="Google Shape;223;g2ecf44786e8_0_301"/>
          <p:cNvSpPr txBox="1"/>
          <p:nvPr/>
        </p:nvSpPr>
        <p:spPr>
          <a:xfrm>
            <a:off x="681150" y="1538012"/>
            <a:ext cx="10615200" cy="406262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err="1">
                <a:highlight>
                  <a:schemeClr val="lt1"/>
                </a:highlight>
                <a:latin typeface="Raleway"/>
                <a:ea typeface="Raleway"/>
                <a:cs typeface="Raleway"/>
                <a:sym typeface="Raleway"/>
              </a:rPr>
              <a:t>İnandırıcılık</a:t>
            </a:r>
            <a:r>
              <a:rPr lang="en-GB" sz="1800" b="1" dirty="0">
                <a:highlight>
                  <a:schemeClr val="lt1"/>
                </a:highlight>
                <a:latin typeface="Raleway"/>
                <a:ea typeface="Raleway"/>
                <a:cs typeface="Raleway"/>
                <a:sym typeface="Raleway"/>
              </a:rPr>
              <a:t> </a:t>
            </a:r>
            <a:r>
              <a:rPr lang="en-GB" sz="1800" b="1" dirty="0" err="1">
                <a:highlight>
                  <a:schemeClr val="lt1"/>
                </a:highlight>
                <a:latin typeface="Raleway"/>
                <a:ea typeface="Raleway"/>
                <a:cs typeface="Raleway"/>
                <a:sym typeface="Raleway"/>
              </a:rPr>
              <a:t>ve</a:t>
            </a:r>
            <a:r>
              <a:rPr lang="en-GB" sz="1800" b="1" dirty="0">
                <a:highlight>
                  <a:schemeClr val="lt1"/>
                </a:highlight>
                <a:latin typeface="Raleway"/>
                <a:ea typeface="Raleway"/>
                <a:cs typeface="Raleway"/>
                <a:sym typeface="Raleway"/>
              </a:rPr>
              <a:t> </a:t>
            </a:r>
            <a:r>
              <a:rPr lang="en-GB" sz="1800" b="1" dirty="0" err="1">
                <a:highlight>
                  <a:schemeClr val="lt1"/>
                </a:highlight>
                <a:latin typeface="Raleway"/>
                <a:ea typeface="Raleway"/>
                <a:cs typeface="Raleway"/>
                <a:sym typeface="Raleway"/>
              </a:rPr>
              <a:t>Güven</a:t>
            </a:r>
            <a:r>
              <a:rPr lang="en-GB" sz="1800" b="1" dirty="0">
                <a:highlight>
                  <a:schemeClr val="lt1"/>
                </a:highlight>
                <a:latin typeface="Raleway"/>
                <a:ea typeface="Raleway"/>
                <a:cs typeface="Raleway"/>
                <a:sym typeface="Raleway"/>
              </a:rPr>
              <a:t> </a:t>
            </a:r>
            <a:r>
              <a:rPr lang="en-GB" sz="1800" b="1" dirty="0" err="1">
                <a:highlight>
                  <a:schemeClr val="lt1"/>
                </a:highlight>
                <a:latin typeface="Raleway"/>
                <a:ea typeface="Raleway"/>
                <a:cs typeface="Raleway"/>
                <a:sym typeface="Raleway"/>
              </a:rPr>
              <a:t>Oluşturma</a:t>
            </a:r>
            <a:endParaRPr lang="tr-TR" sz="1800" b="1" dirty="0">
              <a:highlight>
                <a:schemeClr val="lt1"/>
              </a:highlight>
              <a:latin typeface="Raleway"/>
              <a:ea typeface="Raleway"/>
              <a:cs typeface="Raleway"/>
              <a:sym typeface="Raleway"/>
            </a:endParaRPr>
          </a:p>
          <a:p>
            <a:pPr marL="285750" lvl="0" indent="-285750" algn="just" rtl="0">
              <a:spcBef>
                <a:spcPts val="600"/>
              </a:spcBef>
              <a:spcAft>
                <a:spcPts val="600"/>
              </a:spcAft>
              <a:buFont typeface="Arial" panose="020B0604020202020204" pitchFamily="34" charset="0"/>
              <a:buChar char="•"/>
            </a:pPr>
            <a:r>
              <a:rPr lang="en-GB" sz="1800" b="1" dirty="0" err="1">
                <a:latin typeface="Raleway"/>
                <a:ea typeface="Raleway"/>
                <a:cs typeface="Raleway"/>
                <a:sym typeface="Raleway"/>
              </a:rPr>
              <a:t>Algı</a:t>
            </a:r>
            <a:r>
              <a:rPr lang="en-GB" sz="1800" b="1" dirty="0">
                <a:latin typeface="Raleway"/>
                <a:ea typeface="Raleway"/>
                <a:cs typeface="Raleway"/>
                <a:sym typeface="Raleway"/>
              </a:rPr>
              <a:t>: </a:t>
            </a:r>
            <a:r>
              <a:rPr lang="en-GB" sz="1800" dirty="0" err="1">
                <a:latin typeface="Raleway"/>
                <a:ea typeface="Raleway"/>
                <a:cs typeface="Raleway"/>
                <a:sym typeface="Raleway"/>
              </a:rPr>
              <a:t>Güvenilir</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bilgili</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profesyonel</a:t>
            </a:r>
            <a:r>
              <a:rPr lang="en-GB" sz="1800" dirty="0">
                <a:latin typeface="Raleway"/>
                <a:ea typeface="Raleway"/>
                <a:cs typeface="Raleway"/>
                <a:sym typeface="Raleway"/>
              </a:rPr>
              <a:t> </a:t>
            </a:r>
            <a:r>
              <a:rPr lang="en-GB" sz="1800" dirty="0" err="1">
                <a:latin typeface="Raleway"/>
                <a:ea typeface="Raleway"/>
                <a:cs typeface="Raleway"/>
                <a:sym typeface="Raleway"/>
              </a:rPr>
              <a:t>olarak</a:t>
            </a:r>
            <a:r>
              <a:rPr lang="en-GB" sz="1800" dirty="0">
                <a:latin typeface="Raleway"/>
                <a:ea typeface="Raleway"/>
                <a:cs typeface="Raleway"/>
                <a:sym typeface="Raleway"/>
              </a:rPr>
              <a:t> </a:t>
            </a:r>
            <a:r>
              <a:rPr lang="en-GB" sz="1800" dirty="0" err="1">
                <a:latin typeface="Raleway"/>
                <a:ea typeface="Raleway"/>
                <a:cs typeface="Raleway"/>
                <a:sym typeface="Raleway"/>
              </a:rPr>
              <a:t>itibar</a:t>
            </a:r>
            <a:r>
              <a:rPr lang="en-GB" sz="1800" dirty="0">
                <a:latin typeface="Raleway"/>
                <a:ea typeface="Raleway"/>
                <a:cs typeface="Raleway"/>
                <a:sym typeface="Raleway"/>
              </a:rPr>
              <a:t> </a:t>
            </a:r>
            <a:r>
              <a:rPr lang="en-GB" sz="1800" dirty="0" err="1">
                <a:latin typeface="Raleway"/>
                <a:ea typeface="Raleway"/>
                <a:cs typeface="Raleway"/>
                <a:sym typeface="Raleway"/>
              </a:rPr>
              <a:t>kazanın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lvl="0" indent="-285750" algn="just" rtl="0">
              <a:spcBef>
                <a:spcPts val="600"/>
              </a:spcBef>
              <a:spcAft>
                <a:spcPts val="600"/>
              </a:spcAft>
              <a:buFont typeface="Arial" panose="020B0604020202020204" pitchFamily="34" charset="0"/>
              <a:buChar char="•"/>
            </a:pPr>
            <a:r>
              <a:rPr lang="en-GB" sz="1800" b="1" dirty="0" err="1">
                <a:latin typeface="Raleway"/>
                <a:ea typeface="Raleway"/>
                <a:cs typeface="Raleway"/>
                <a:sym typeface="Raleway"/>
              </a:rPr>
              <a:t>Tutarlılık</a:t>
            </a:r>
            <a:r>
              <a:rPr lang="en-GB" sz="1800" b="1" dirty="0">
                <a:latin typeface="Raleway"/>
                <a:ea typeface="Raleway"/>
                <a:cs typeface="Raleway"/>
                <a:sym typeface="Raleway"/>
              </a:rPr>
              <a:t>: </a:t>
            </a:r>
            <a:r>
              <a:rPr lang="en-GB" sz="1800" dirty="0" err="1">
                <a:latin typeface="Raleway"/>
                <a:ea typeface="Raleway"/>
                <a:cs typeface="Raleway"/>
                <a:sym typeface="Raleway"/>
              </a:rPr>
              <a:t>Tutarlı</a:t>
            </a:r>
            <a:r>
              <a:rPr lang="en-GB" sz="1800" dirty="0">
                <a:latin typeface="Raleway"/>
                <a:ea typeface="Raleway"/>
                <a:cs typeface="Raleway"/>
                <a:sym typeface="Raleway"/>
              </a:rPr>
              <a:t> </a:t>
            </a:r>
            <a:r>
              <a:rPr lang="en-GB" sz="1800" dirty="0" err="1">
                <a:latin typeface="Raleway"/>
                <a:ea typeface="Raleway"/>
                <a:cs typeface="Raleway"/>
                <a:sym typeface="Raleway"/>
              </a:rPr>
              <a:t>eylemler</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iletişimler</a:t>
            </a:r>
            <a:r>
              <a:rPr lang="en-GB" sz="1800" dirty="0">
                <a:latin typeface="Raleway"/>
                <a:ea typeface="Raleway"/>
                <a:cs typeface="Raleway"/>
                <a:sym typeface="Raleway"/>
              </a:rPr>
              <a:t> </a:t>
            </a:r>
            <a:r>
              <a:rPr lang="en-GB" sz="1800" dirty="0" err="1">
                <a:latin typeface="Raleway"/>
                <a:ea typeface="Raleway"/>
                <a:cs typeface="Raleway"/>
                <a:sym typeface="Raleway"/>
              </a:rPr>
              <a:t>yoluyla</a:t>
            </a:r>
            <a:r>
              <a:rPr lang="en-GB" sz="1800" dirty="0">
                <a:latin typeface="Raleway"/>
                <a:ea typeface="Raleway"/>
                <a:cs typeface="Raleway"/>
                <a:sym typeface="Raleway"/>
              </a:rPr>
              <a:t> </a:t>
            </a:r>
            <a:r>
              <a:rPr lang="en-GB" sz="1800" dirty="0" err="1">
                <a:latin typeface="Raleway"/>
                <a:ea typeface="Raleway"/>
                <a:cs typeface="Raleway"/>
                <a:sym typeface="Raleway"/>
              </a:rPr>
              <a:t>güvenilirlik</a:t>
            </a:r>
            <a:r>
              <a:rPr lang="en-GB" sz="1800" dirty="0">
                <a:latin typeface="Raleway"/>
                <a:ea typeface="Raleway"/>
                <a:cs typeface="Raleway"/>
                <a:sym typeface="Raleway"/>
              </a:rPr>
              <a:t> </a:t>
            </a:r>
            <a:r>
              <a:rPr lang="en-GB" sz="1800" dirty="0" err="1">
                <a:latin typeface="Raleway"/>
                <a:ea typeface="Raleway"/>
                <a:cs typeface="Raleway"/>
                <a:sym typeface="Raleway"/>
              </a:rPr>
              <a:t>gösterin</a:t>
            </a:r>
            <a:endParaRPr lang="tr-TR" sz="1800" dirty="0">
              <a:latin typeface="Raleway"/>
              <a:ea typeface="Raleway"/>
              <a:cs typeface="Raleway"/>
              <a:sym typeface="Raleway"/>
            </a:endParaRPr>
          </a:p>
          <a:p>
            <a:pPr marL="0" lvl="0" indent="0" algn="just" rtl="0">
              <a:spcBef>
                <a:spcPts val="600"/>
              </a:spcBef>
              <a:spcAft>
                <a:spcPts val="600"/>
              </a:spcAft>
              <a:buNone/>
            </a:pPr>
            <a:r>
              <a:rPr lang="en-GB" sz="1800" b="1" dirty="0" err="1">
                <a:highlight>
                  <a:schemeClr val="lt1"/>
                </a:highlight>
                <a:latin typeface="Raleway"/>
                <a:ea typeface="Raleway"/>
                <a:cs typeface="Raleway"/>
                <a:sym typeface="Raleway"/>
              </a:rPr>
              <a:t>Kendinizi</a:t>
            </a:r>
            <a:r>
              <a:rPr lang="en-GB" sz="1800" b="1" dirty="0">
                <a:highlight>
                  <a:schemeClr val="lt1"/>
                </a:highlight>
                <a:latin typeface="Raleway"/>
                <a:ea typeface="Raleway"/>
                <a:cs typeface="Raleway"/>
                <a:sym typeface="Raleway"/>
              </a:rPr>
              <a:t> </a:t>
            </a:r>
            <a:r>
              <a:rPr lang="en-GB" sz="1800" b="1" dirty="0" err="1">
                <a:highlight>
                  <a:schemeClr val="lt1"/>
                </a:highlight>
                <a:latin typeface="Raleway"/>
                <a:ea typeface="Raleway"/>
                <a:cs typeface="Raleway"/>
                <a:sym typeface="Raleway"/>
              </a:rPr>
              <a:t>Farklılaştırmak</a:t>
            </a:r>
            <a:endParaRPr lang="tr-TR" sz="1800" b="1" dirty="0">
              <a:highlight>
                <a:schemeClr val="lt1"/>
              </a:highlight>
              <a:latin typeface="Raleway"/>
              <a:ea typeface="Raleway"/>
              <a:cs typeface="Raleway"/>
              <a:sym typeface="Raleway"/>
            </a:endParaRPr>
          </a:p>
          <a:p>
            <a:pPr marL="285750" lvl="0" indent="-285750" algn="just" rtl="0">
              <a:spcBef>
                <a:spcPts val="600"/>
              </a:spcBef>
              <a:spcAft>
                <a:spcPts val="600"/>
              </a:spcAft>
              <a:buFont typeface="Arial" panose="020B0604020202020204" pitchFamily="34" charset="0"/>
              <a:buChar char="•"/>
            </a:pPr>
            <a:r>
              <a:rPr lang="en-GB" sz="1800" b="1" dirty="0" err="1">
                <a:latin typeface="Raleway"/>
                <a:ea typeface="Raleway"/>
                <a:cs typeface="Raleway"/>
                <a:sym typeface="Raleway"/>
              </a:rPr>
              <a:t>Benzersizlik</a:t>
            </a:r>
            <a:r>
              <a:rPr lang="en-GB" sz="1800" b="1" dirty="0">
                <a:latin typeface="Raleway"/>
                <a:ea typeface="Raleway"/>
                <a:cs typeface="Raleway"/>
                <a:sym typeface="Raleway"/>
              </a:rPr>
              <a:t>: </a:t>
            </a:r>
            <a:r>
              <a:rPr lang="en-GB" sz="1800" dirty="0" err="1">
                <a:latin typeface="Raleway"/>
                <a:ea typeface="Raleway"/>
                <a:cs typeface="Raleway"/>
                <a:sym typeface="Raleway"/>
              </a:rPr>
              <a:t>Sizi</a:t>
            </a:r>
            <a:r>
              <a:rPr lang="en-GB" sz="1800" dirty="0">
                <a:latin typeface="Raleway"/>
                <a:ea typeface="Raleway"/>
                <a:cs typeface="Raleway"/>
                <a:sym typeface="Raleway"/>
              </a:rPr>
              <a:t> </a:t>
            </a:r>
            <a:r>
              <a:rPr lang="en-GB" sz="1800" dirty="0" err="1">
                <a:latin typeface="Raleway"/>
                <a:ea typeface="Raleway"/>
                <a:cs typeface="Raleway"/>
                <a:sym typeface="Raleway"/>
              </a:rPr>
              <a:t>sektörünüzdeki</a:t>
            </a:r>
            <a:r>
              <a:rPr lang="en-GB" sz="1800" dirty="0">
                <a:latin typeface="Raleway"/>
                <a:ea typeface="Raleway"/>
                <a:cs typeface="Raleway"/>
                <a:sym typeface="Raleway"/>
              </a:rPr>
              <a:t> </a:t>
            </a:r>
            <a:r>
              <a:rPr lang="en-GB" sz="1800" dirty="0" err="1">
                <a:latin typeface="Raleway"/>
                <a:ea typeface="Raleway"/>
                <a:cs typeface="Raleway"/>
                <a:sym typeface="Raleway"/>
              </a:rPr>
              <a:t>diğerlerinden</a:t>
            </a:r>
            <a:r>
              <a:rPr lang="en-GB" sz="1800" dirty="0">
                <a:latin typeface="Raleway"/>
                <a:ea typeface="Raleway"/>
                <a:cs typeface="Raleway"/>
                <a:sym typeface="Raleway"/>
              </a:rPr>
              <a:t> </a:t>
            </a:r>
            <a:r>
              <a:rPr lang="en-GB" sz="1800" dirty="0" err="1">
                <a:latin typeface="Raleway"/>
                <a:ea typeface="Raleway"/>
                <a:cs typeface="Raleway"/>
                <a:sym typeface="Raleway"/>
              </a:rPr>
              <a:t>ayıran</a:t>
            </a:r>
            <a:r>
              <a:rPr lang="en-GB" sz="1800" dirty="0">
                <a:latin typeface="Raleway"/>
                <a:ea typeface="Raleway"/>
                <a:cs typeface="Raleway"/>
                <a:sym typeface="Raleway"/>
              </a:rPr>
              <a:t> </a:t>
            </a:r>
            <a:r>
              <a:rPr lang="en-GB" sz="1800" dirty="0" err="1">
                <a:latin typeface="Raleway"/>
                <a:ea typeface="Raleway"/>
                <a:cs typeface="Raleway"/>
                <a:sym typeface="Raleway"/>
              </a:rPr>
              <a:t>özellikleri</a:t>
            </a:r>
            <a:r>
              <a:rPr lang="en-GB" sz="1800" dirty="0">
                <a:latin typeface="Raleway"/>
                <a:ea typeface="Raleway"/>
                <a:cs typeface="Raleway"/>
                <a:sym typeface="Raleway"/>
              </a:rPr>
              <a:t> </a:t>
            </a:r>
            <a:r>
              <a:rPr lang="en-GB" sz="1800" dirty="0" err="1">
                <a:latin typeface="Raleway"/>
                <a:ea typeface="Raleway"/>
                <a:cs typeface="Raleway"/>
                <a:sym typeface="Raleway"/>
              </a:rPr>
              <a:t>vurgulayın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lvl="0" indent="-285750" algn="just" rtl="0">
              <a:spcBef>
                <a:spcPts val="600"/>
              </a:spcBef>
              <a:spcAft>
                <a:spcPts val="600"/>
              </a:spcAft>
              <a:buFont typeface="Arial" panose="020B0604020202020204" pitchFamily="34" charset="0"/>
              <a:buChar char="•"/>
            </a:pPr>
            <a:r>
              <a:rPr lang="en-GB" sz="1800" b="1" dirty="0" err="1">
                <a:latin typeface="Raleway"/>
                <a:ea typeface="Raleway"/>
                <a:cs typeface="Raleway"/>
                <a:sym typeface="Raleway"/>
              </a:rPr>
              <a:t>Değer</a:t>
            </a:r>
            <a:r>
              <a:rPr lang="en-GB" sz="1800" b="1" dirty="0">
                <a:latin typeface="Raleway"/>
                <a:ea typeface="Raleway"/>
                <a:cs typeface="Raleway"/>
                <a:sym typeface="Raleway"/>
              </a:rPr>
              <a:t> </a:t>
            </a:r>
            <a:r>
              <a:rPr lang="en-GB" sz="1800" b="1" dirty="0" err="1">
                <a:latin typeface="Raleway"/>
                <a:ea typeface="Raleway"/>
                <a:cs typeface="Raleway"/>
                <a:sym typeface="Raleway"/>
              </a:rPr>
              <a:t>Teklifi</a:t>
            </a:r>
            <a:r>
              <a:rPr lang="en-GB" sz="1800" b="1" dirty="0">
                <a:latin typeface="Raleway"/>
                <a:ea typeface="Raleway"/>
                <a:cs typeface="Raleway"/>
                <a:sym typeface="Raleway"/>
              </a:rPr>
              <a:t>: </a:t>
            </a:r>
            <a:r>
              <a:rPr lang="en-GB" sz="1800" dirty="0" err="1">
                <a:latin typeface="Raleway"/>
                <a:ea typeface="Raleway"/>
                <a:cs typeface="Raleway"/>
                <a:sym typeface="Raleway"/>
              </a:rPr>
              <a:t>Sunduğunuz</a:t>
            </a:r>
            <a:r>
              <a:rPr lang="en-GB" sz="1800" dirty="0">
                <a:latin typeface="Raleway"/>
                <a:ea typeface="Raleway"/>
                <a:cs typeface="Raleway"/>
                <a:sym typeface="Raleway"/>
              </a:rPr>
              <a:t> </a:t>
            </a:r>
            <a:r>
              <a:rPr lang="en-GB" sz="1800" dirty="0" err="1">
                <a:latin typeface="Raleway"/>
                <a:ea typeface="Raleway"/>
                <a:cs typeface="Raleway"/>
                <a:sym typeface="Raleway"/>
              </a:rPr>
              <a:t>benzersiz</a:t>
            </a:r>
            <a:r>
              <a:rPr lang="en-GB" sz="1800" dirty="0">
                <a:latin typeface="Raleway"/>
                <a:ea typeface="Raleway"/>
                <a:cs typeface="Raleway"/>
                <a:sym typeface="Raleway"/>
              </a:rPr>
              <a:t> </a:t>
            </a:r>
            <a:r>
              <a:rPr lang="en-GB" sz="1800" dirty="0" err="1">
                <a:latin typeface="Raleway"/>
                <a:ea typeface="Raleway"/>
                <a:cs typeface="Raleway"/>
                <a:sym typeface="Raleway"/>
              </a:rPr>
              <a:t>değeri</a:t>
            </a:r>
            <a:r>
              <a:rPr lang="en-GB" sz="1800" dirty="0">
                <a:latin typeface="Raleway"/>
                <a:ea typeface="Raleway"/>
                <a:cs typeface="Raleway"/>
                <a:sym typeface="Raleway"/>
              </a:rPr>
              <a:t> </a:t>
            </a:r>
            <a:r>
              <a:rPr lang="en-GB" sz="1800" dirty="0" err="1">
                <a:latin typeface="Raleway"/>
                <a:ea typeface="Raleway"/>
                <a:cs typeface="Raleway"/>
                <a:sym typeface="Raleway"/>
              </a:rPr>
              <a:t>açıkça</a:t>
            </a:r>
            <a:r>
              <a:rPr lang="en-GB" sz="1800" dirty="0">
                <a:latin typeface="Raleway"/>
                <a:ea typeface="Raleway"/>
                <a:cs typeface="Raleway"/>
                <a:sym typeface="Raleway"/>
              </a:rPr>
              <a:t> </a:t>
            </a:r>
            <a:r>
              <a:rPr lang="en-GB" sz="1800" dirty="0" err="1">
                <a:latin typeface="Raleway"/>
                <a:ea typeface="Raleway"/>
                <a:cs typeface="Raleway"/>
                <a:sym typeface="Raleway"/>
              </a:rPr>
              <a:t>ifade</a:t>
            </a:r>
            <a:r>
              <a:rPr lang="en-GB" sz="1800" dirty="0">
                <a:latin typeface="Raleway"/>
                <a:ea typeface="Raleway"/>
                <a:cs typeface="Raleway"/>
                <a:sym typeface="Raleway"/>
              </a:rPr>
              <a:t> </a:t>
            </a:r>
            <a:r>
              <a:rPr lang="en-GB" sz="1800" dirty="0" err="1">
                <a:latin typeface="Raleway"/>
                <a:ea typeface="Raleway"/>
                <a:cs typeface="Raleway"/>
                <a:sym typeface="Raleway"/>
              </a:rPr>
              <a:t>edin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0" lvl="0" indent="0" algn="just" rtl="0">
              <a:spcBef>
                <a:spcPts val="600"/>
              </a:spcBef>
              <a:spcAft>
                <a:spcPts val="600"/>
              </a:spcAft>
              <a:buNone/>
            </a:pPr>
            <a:r>
              <a:rPr lang="en-GB" sz="1800" b="1" dirty="0" err="1">
                <a:highlight>
                  <a:schemeClr val="lt1"/>
                </a:highlight>
                <a:latin typeface="Raleway"/>
                <a:ea typeface="Raleway"/>
                <a:cs typeface="Raleway"/>
                <a:sym typeface="Raleway"/>
              </a:rPr>
              <a:t>Fırsatları</a:t>
            </a:r>
            <a:r>
              <a:rPr lang="en-GB" sz="1800" b="1" dirty="0">
                <a:highlight>
                  <a:schemeClr val="lt1"/>
                </a:highlight>
                <a:latin typeface="Raleway"/>
                <a:ea typeface="Raleway"/>
                <a:cs typeface="Raleway"/>
                <a:sym typeface="Raleway"/>
              </a:rPr>
              <a:t> </a:t>
            </a:r>
            <a:r>
              <a:rPr lang="en-GB" sz="1800" b="1" dirty="0" err="1">
                <a:highlight>
                  <a:schemeClr val="lt1"/>
                </a:highlight>
                <a:latin typeface="Raleway"/>
                <a:ea typeface="Raleway"/>
                <a:cs typeface="Raleway"/>
                <a:sym typeface="Raleway"/>
              </a:rPr>
              <a:t>Çekmek</a:t>
            </a:r>
            <a:endParaRPr lang="tr-TR" sz="1800" b="1" dirty="0">
              <a:highlight>
                <a:schemeClr val="lt1"/>
              </a:highlight>
              <a:latin typeface="Raleway"/>
              <a:ea typeface="Raleway"/>
              <a:cs typeface="Raleway"/>
              <a:sym typeface="Raleway"/>
            </a:endParaRPr>
          </a:p>
          <a:p>
            <a:pPr marL="285750" lvl="0" indent="-285750" algn="just" rtl="0">
              <a:spcBef>
                <a:spcPts val="600"/>
              </a:spcBef>
              <a:spcAft>
                <a:spcPts val="600"/>
              </a:spcAft>
              <a:buFont typeface="Arial" panose="020B0604020202020204" pitchFamily="34" charset="0"/>
              <a:buChar char="•"/>
            </a:pPr>
            <a:r>
              <a:rPr lang="en-GB" sz="1800" b="1" dirty="0" err="1">
                <a:latin typeface="Raleway"/>
                <a:ea typeface="Raleway"/>
                <a:cs typeface="Raleway"/>
                <a:sym typeface="Raleway"/>
              </a:rPr>
              <a:t>Görünürlük</a:t>
            </a:r>
            <a:r>
              <a:rPr lang="en-GB" sz="1800" b="1" dirty="0">
                <a:latin typeface="Raleway"/>
                <a:ea typeface="Raleway"/>
                <a:cs typeface="Raleway"/>
                <a:sym typeface="Raleway"/>
              </a:rPr>
              <a:t>: </a:t>
            </a:r>
            <a:r>
              <a:rPr lang="en-GB" sz="1800" dirty="0" err="1">
                <a:latin typeface="Raleway"/>
                <a:ea typeface="Raleway"/>
                <a:cs typeface="Raleway"/>
                <a:sym typeface="Raleway"/>
              </a:rPr>
              <a:t>Etkili</a:t>
            </a:r>
            <a:r>
              <a:rPr lang="en-GB" sz="1800" dirty="0">
                <a:latin typeface="Raleway"/>
                <a:ea typeface="Raleway"/>
                <a:cs typeface="Raleway"/>
                <a:sym typeface="Raleway"/>
              </a:rPr>
              <a:t> </a:t>
            </a:r>
            <a:r>
              <a:rPr lang="en-GB" sz="1800" dirty="0" err="1">
                <a:latin typeface="Raleway"/>
                <a:ea typeface="Raleway"/>
                <a:cs typeface="Raleway"/>
                <a:sym typeface="Raleway"/>
              </a:rPr>
              <a:t>markalaşma</a:t>
            </a:r>
            <a:r>
              <a:rPr lang="en-GB" sz="1800" dirty="0">
                <a:latin typeface="Raleway"/>
                <a:ea typeface="Raleway"/>
                <a:cs typeface="Raleway"/>
                <a:sym typeface="Raleway"/>
              </a:rPr>
              <a:t> </a:t>
            </a:r>
            <a:r>
              <a:rPr lang="en-GB" sz="1800" dirty="0" err="1">
                <a:latin typeface="Raleway"/>
                <a:ea typeface="Raleway"/>
                <a:cs typeface="Raleway"/>
                <a:sym typeface="Raleway"/>
              </a:rPr>
              <a:t>yoluyla</a:t>
            </a:r>
            <a:r>
              <a:rPr lang="en-GB" sz="1800" dirty="0">
                <a:latin typeface="Raleway"/>
                <a:ea typeface="Raleway"/>
                <a:cs typeface="Raleway"/>
                <a:sym typeface="Raleway"/>
              </a:rPr>
              <a:t> </a:t>
            </a:r>
            <a:r>
              <a:rPr lang="en-GB" sz="1800" dirty="0" err="1">
                <a:latin typeface="Raleway"/>
                <a:ea typeface="Raleway"/>
                <a:cs typeface="Raleway"/>
                <a:sym typeface="Raleway"/>
              </a:rPr>
              <a:t>varlığınızı</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erişiminizi</a:t>
            </a:r>
            <a:r>
              <a:rPr lang="en-GB" sz="1800" dirty="0">
                <a:latin typeface="Raleway"/>
                <a:ea typeface="Raleway"/>
                <a:cs typeface="Raleway"/>
                <a:sym typeface="Raleway"/>
              </a:rPr>
              <a:t> </a:t>
            </a:r>
            <a:r>
              <a:rPr lang="en-GB" sz="1800" dirty="0" err="1">
                <a:latin typeface="Raleway"/>
                <a:ea typeface="Raleway"/>
                <a:cs typeface="Raleway"/>
                <a:sym typeface="Raleway"/>
              </a:rPr>
              <a:t>artırın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lvl="0" indent="-285750" algn="just" rtl="0">
              <a:spcBef>
                <a:spcPts val="600"/>
              </a:spcBef>
              <a:spcAft>
                <a:spcPts val="600"/>
              </a:spcAft>
              <a:buFont typeface="Arial" panose="020B0604020202020204" pitchFamily="34" charset="0"/>
              <a:buChar char="•"/>
            </a:pPr>
            <a:r>
              <a:rPr lang="en-GB" sz="1800" b="1" dirty="0" err="1">
                <a:latin typeface="Raleway"/>
                <a:ea typeface="Raleway"/>
                <a:cs typeface="Raleway"/>
                <a:sym typeface="Raleway"/>
              </a:rPr>
              <a:t>Etkileşim</a:t>
            </a:r>
            <a:r>
              <a:rPr lang="en-GB" sz="1800" b="1" dirty="0">
                <a:latin typeface="Raleway"/>
                <a:ea typeface="Raleway"/>
                <a:cs typeface="Raleway"/>
                <a:sym typeface="Raleway"/>
              </a:rPr>
              <a:t>: </a:t>
            </a:r>
            <a:r>
              <a:rPr lang="en-GB" sz="1800" dirty="0" err="1">
                <a:latin typeface="Raleway"/>
                <a:ea typeface="Raleway"/>
                <a:cs typeface="Raleway"/>
                <a:sym typeface="Raleway"/>
              </a:rPr>
              <a:t>Potansiyel</a:t>
            </a:r>
            <a:r>
              <a:rPr lang="en-GB" sz="1800" dirty="0">
                <a:latin typeface="Raleway"/>
                <a:ea typeface="Raleway"/>
                <a:cs typeface="Raleway"/>
                <a:sym typeface="Raleway"/>
              </a:rPr>
              <a:t> </a:t>
            </a:r>
            <a:r>
              <a:rPr lang="en-GB" sz="1800" dirty="0" err="1">
                <a:latin typeface="Raleway"/>
                <a:ea typeface="Raleway"/>
                <a:cs typeface="Raleway"/>
                <a:sym typeface="Raleway"/>
              </a:rPr>
              <a:t>müşteriler</a:t>
            </a:r>
            <a:r>
              <a:rPr lang="en-GB" sz="1800" dirty="0">
                <a:latin typeface="Raleway"/>
                <a:ea typeface="Raleway"/>
                <a:cs typeface="Raleway"/>
                <a:sym typeface="Raleway"/>
              </a:rPr>
              <a:t>, </a:t>
            </a:r>
            <a:r>
              <a:rPr lang="en-GB" sz="1800" dirty="0" err="1">
                <a:latin typeface="Raleway"/>
                <a:ea typeface="Raleway"/>
                <a:cs typeface="Raleway"/>
                <a:sym typeface="Raleway"/>
              </a:rPr>
              <a:t>ortaklar</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yatırımcılarla</a:t>
            </a:r>
            <a:r>
              <a:rPr lang="en-GB" sz="1800" dirty="0">
                <a:latin typeface="Raleway"/>
                <a:ea typeface="Raleway"/>
                <a:cs typeface="Raleway"/>
                <a:sym typeface="Raleway"/>
              </a:rPr>
              <a:t> </a:t>
            </a:r>
            <a:r>
              <a:rPr lang="en-GB" sz="1800" dirty="0" err="1">
                <a:latin typeface="Raleway"/>
                <a:ea typeface="Raleway"/>
                <a:cs typeface="Raleway"/>
                <a:sym typeface="Raleway"/>
              </a:rPr>
              <a:t>bağlantı</a:t>
            </a:r>
            <a:r>
              <a:rPr lang="en-GB" sz="1800" dirty="0">
                <a:latin typeface="Raleway"/>
                <a:ea typeface="Raleway"/>
                <a:cs typeface="Raleway"/>
                <a:sym typeface="Raleway"/>
              </a:rPr>
              <a:t> </a:t>
            </a:r>
            <a:r>
              <a:rPr lang="en-GB" sz="1800" dirty="0" err="1">
                <a:latin typeface="Raleway"/>
                <a:ea typeface="Raleway"/>
                <a:cs typeface="Raleway"/>
                <a:sym typeface="Raleway"/>
              </a:rPr>
              <a:t>kurun</a:t>
            </a:r>
            <a:r>
              <a:rPr lang="en-GB" sz="1800" dirty="0">
                <a:latin typeface="Raleway"/>
                <a:ea typeface="Raleway"/>
                <a:cs typeface="Raleway"/>
                <a:sym typeface="Raleway"/>
              </a:rPr>
              <a:t>.</a:t>
            </a:r>
            <a:endParaRPr sz="1800" dirty="0">
              <a:latin typeface="Raleway"/>
              <a:ea typeface="Raleway"/>
              <a:cs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2ecf44786e8_0_53"/>
          <p:cNvSpPr txBox="1">
            <a:spLocks noGrp="1"/>
          </p:cNvSpPr>
          <p:nvPr>
            <p:ph type="title"/>
          </p:nvPr>
        </p:nvSpPr>
        <p:spPr>
          <a:xfrm>
            <a:off x="481625" y="400200"/>
            <a:ext cx="109845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Kişisel</a:t>
            </a:r>
            <a:r>
              <a:rPr lang="en-GB" sz="3400" b="1" dirty="0"/>
              <a:t> </a:t>
            </a:r>
            <a:r>
              <a:rPr lang="en-GB" sz="3400" b="1" dirty="0" err="1"/>
              <a:t>markalaşma</a:t>
            </a:r>
            <a:r>
              <a:rPr lang="en-GB" sz="3400" b="1" dirty="0"/>
              <a:t> </a:t>
            </a:r>
            <a:r>
              <a:rPr lang="en-GB" sz="3400" b="1" dirty="0" err="1"/>
              <a:t>kadın</a:t>
            </a:r>
            <a:r>
              <a:rPr lang="en-GB" sz="3400" b="1" dirty="0"/>
              <a:t> </a:t>
            </a:r>
            <a:r>
              <a:rPr lang="en-GB" sz="3400" b="1" dirty="0" err="1"/>
              <a:t>girişimciler</a:t>
            </a:r>
            <a:r>
              <a:rPr lang="en-GB" sz="3400" b="1" dirty="0"/>
              <a:t> </a:t>
            </a:r>
            <a:r>
              <a:rPr lang="en-GB" sz="3400" b="1" dirty="0" err="1"/>
              <a:t>için</a:t>
            </a:r>
            <a:r>
              <a:rPr lang="en-GB" sz="3400" b="1" dirty="0"/>
              <a:t> </a:t>
            </a:r>
            <a:r>
              <a:rPr lang="en-GB" sz="3400" b="1" dirty="0" err="1"/>
              <a:t>neden</a:t>
            </a:r>
            <a:r>
              <a:rPr lang="en-GB" sz="3400" b="1" dirty="0"/>
              <a:t> </a:t>
            </a:r>
            <a:r>
              <a:rPr lang="en-GB" sz="3400" b="1" dirty="0" err="1"/>
              <a:t>önemlidir</a:t>
            </a:r>
            <a:r>
              <a:rPr lang="en-GB" sz="3400" b="1" dirty="0"/>
              <a:t>?</a:t>
            </a:r>
            <a:endParaRPr lang="en-GB" dirty="0"/>
          </a:p>
        </p:txBody>
      </p:sp>
      <p:sp>
        <p:nvSpPr>
          <p:cNvPr id="229" name="Google Shape;229;g2ecf44786e8_0_53"/>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31" name="Google Shape;231;g2ecf44786e8_0_53"/>
          <p:cNvPicPr preferRelativeResize="0"/>
          <p:nvPr/>
        </p:nvPicPr>
        <p:blipFill>
          <a:blip r:embed="rId4">
            <a:alphaModFix/>
          </a:blip>
          <a:stretch>
            <a:fillRect/>
          </a:stretch>
        </p:blipFill>
        <p:spPr>
          <a:xfrm rot="5400000">
            <a:off x="2866236" y="5548773"/>
            <a:ext cx="835408" cy="887807"/>
          </a:xfrm>
          <a:prstGeom prst="rect">
            <a:avLst/>
          </a:prstGeom>
          <a:noFill/>
          <a:ln>
            <a:noFill/>
          </a:ln>
        </p:spPr>
      </p:pic>
      <p:sp>
        <p:nvSpPr>
          <p:cNvPr id="3" name="CasellaDiTesto 2">
            <a:extLst>
              <a:ext uri="{FF2B5EF4-FFF2-40B4-BE49-F238E27FC236}">
                <a16:creationId xmlns:a16="http://schemas.microsoft.com/office/drawing/2014/main" id="{27E46F5D-9702-076A-17A9-02675106CD6C}"/>
              </a:ext>
            </a:extLst>
          </p:cNvPr>
          <p:cNvSpPr txBox="1"/>
          <p:nvPr/>
        </p:nvSpPr>
        <p:spPr>
          <a:xfrm>
            <a:off x="3739711" y="6120883"/>
            <a:ext cx="81757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a:t>
            </a:r>
            <a:r>
              <a:rPr lang="it-IT" sz="1000" dirty="0">
                <a:solidFill>
                  <a:schemeClr val="accent1"/>
                </a:solidFill>
                <a:latin typeface="Raleway"/>
                <a:hlinkClick r:id="rId5">
                  <a:extLst>
                    <a:ext uri="{A12FA001-AC4F-418D-AE19-62706E023703}">
                      <ahyp:hlinkClr xmlns:ahyp="http://schemas.microsoft.com/office/drawing/2018/hyperlinkcolor" val="tx"/>
                    </a:ext>
                  </a:extLst>
                </a:hlinkClick>
              </a:rPr>
              <a:t>Why is personal branding important for female entrepreneurs? | Fem-up UE project</a:t>
            </a:r>
            <a:r>
              <a:rPr lang="it-IT" sz="1000" dirty="0">
                <a:solidFill>
                  <a:schemeClr val="accent1"/>
                </a:solidFill>
                <a:latin typeface="Raleway"/>
              </a:rPr>
              <a:t> by Skills Zone Malta</a:t>
            </a:r>
            <a:endParaRPr lang="en-US" sz="1000">
              <a:solidFill>
                <a:schemeClr val="accent1"/>
              </a:solidFill>
            </a:endParaRPr>
          </a:p>
        </p:txBody>
      </p:sp>
      <p:sp>
        <p:nvSpPr>
          <p:cNvPr id="5" name="TextBox 4">
            <a:extLst>
              <a:ext uri="{FF2B5EF4-FFF2-40B4-BE49-F238E27FC236}">
                <a16:creationId xmlns:a16="http://schemas.microsoft.com/office/drawing/2014/main" id="{69FC8E54-63D7-22A9-E70E-09AC2FC2C01E}"/>
              </a:ext>
            </a:extLst>
          </p:cNvPr>
          <p:cNvSpPr txBox="1"/>
          <p:nvPr/>
        </p:nvSpPr>
        <p:spPr>
          <a:xfrm>
            <a:off x="480540" y="2633514"/>
            <a:ext cx="2951892" cy="21852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n-US" sz="1800" b="1" dirty="0" err="1">
                <a:latin typeface="Raleway"/>
              </a:rPr>
              <a:t>Videoyu</a:t>
            </a:r>
            <a:r>
              <a:rPr lang="en-US" sz="1800" b="1" dirty="0">
                <a:latin typeface="Raleway"/>
              </a:rPr>
              <a:t> </a:t>
            </a:r>
            <a:r>
              <a:rPr lang="en-US" sz="1800" b="1" dirty="0" err="1">
                <a:latin typeface="Raleway"/>
              </a:rPr>
              <a:t>izleyin</a:t>
            </a:r>
            <a:r>
              <a:rPr lang="en-US" sz="1800" b="1" dirty="0">
                <a:latin typeface="Raleway"/>
              </a:rPr>
              <a:t> </a:t>
            </a:r>
            <a:r>
              <a:rPr lang="en-US" sz="1800" b="1" dirty="0" err="1">
                <a:latin typeface="Raleway"/>
              </a:rPr>
              <a:t>ve</a:t>
            </a:r>
            <a:r>
              <a:rPr lang="en-US" sz="1800" b="1" dirty="0">
                <a:latin typeface="Raleway"/>
              </a:rPr>
              <a:t> </a:t>
            </a:r>
            <a:r>
              <a:rPr lang="en-US" sz="1800" b="1" dirty="0" err="1">
                <a:latin typeface="Raleway"/>
              </a:rPr>
              <a:t>üzerinde</a:t>
            </a:r>
            <a:r>
              <a:rPr lang="en-US" sz="1800" b="1" dirty="0">
                <a:latin typeface="Raleway"/>
              </a:rPr>
              <a:t> </a:t>
            </a:r>
            <a:r>
              <a:rPr lang="en-US" sz="1800" b="1" dirty="0" err="1">
                <a:latin typeface="Raleway"/>
              </a:rPr>
              <a:t>düşünün</a:t>
            </a:r>
            <a:r>
              <a:rPr lang="en-US" sz="1800" b="1" dirty="0">
                <a:latin typeface="Raleway"/>
              </a:rPr>
              <a:t>.</a:t>
            </a:r>
            <a:endParaRPr lang="tr-TR" sz="1800" b="1" dirty="0">
              <a:latin typeface="Raleway"/>
            </a:endParaRPr>
          </a:p>
          <a:p>
            <a:pPr>
              <a:spcBef>
                <a:spcPts val="600"/>
              </a:spcBef>
              <a:spcAft>
                <a:spcPts val="600"/>
              </a:spcAft>
            </a:pPr>
            <a:r>
              <a:rPr lang="en-US" sz="1800" dirty="0" err="1">
                <a:latin typeface="Raleway"/>
              </a:rPr>
              <a:t>Kişisel</a:t>
            </a:r>
            <a:r>
              <a:rPr lang="en-US" sz="1800" dirty="0">
                <a:latin typeface="Raleway"/>
              </a:rPr>
              <a:t> </a:t>
            </a:r>
            <a:r>
              <a:rPr lang="en-US" sz="1800" dirty="0" err="1">
                <a:latin typeface="Raleway"/>
              </a:rPr>
              <a:t>markalaşmanın</a:t>
            </a:r>
            <a:r>
              <a:rPr lang="en-US" sz="1800" dirty="0">
                <a:latin typeface="Raleway"/>
              </a:rPr>
              <a:t> </a:t>
            </a:r>
            <a:r>
              <a:rPr lang="en-US" sz="1800" dirty="0" err="1">
                <a:latin typeface="Raleway"/>
              </a:rPr>
              <a:t>kadın</a:t>
            </a:r>
            <a:r>
              <a:rPr lang="en-US" sz="1800" dirty="0">
                <a:latin typeface="Raleway"/>
              </a:rPr>
              <a:t> </a:t>
            </a:r>
            <a:r>
              <a:rPr lang="en-US" sz="1800" dirty="0" err="1">
                <a:latin typeface="Raleway"/>
              </a:rPr>
              <a:t>girişimciler</a:t>
            </a:r>
            <a:r>
              <a:rPr lang="en-US" sz="1800" dirty="0">
                <a:latin typeface="Raleway"/>
              </a:rPr>
              <a:t> </a:t>
            </a:r>
            <a:r>
              <a:rPr lang="en-US" sz="1800" dirty="0" err="1">
                <a:latin typeface="Raleway"/>
              </a:rPr>
              <a:t>için</a:t>
            </a:r>
            <a:r>
              <a:rPr lang="en-US" sz="1800" dirty="0">
                <a:latin typeface="Raleway"/>
              </a:rPr>
              <a:t> </a:t>
            </a:r>
            <a:r>
              <a:rPr lang="en-US" sz="1800" dirty="0" err="1">
                <a:latin typeface="Raleway"/>
              </a:rPr>
              <a:t>neden</a:t>
            </a:r>
            <a:r>
              <a:rPr lang="en-US" sz="1800" dirty="0">
                <a:latin typeface="Raleway"/>
              </a:rPr>
              <a:t> </a:t>
            </a:r>
            <a:r>
              <a:rPr lang="en-US" sz="1800" dirty="0" err="1">
                <a:latin typeface="Raleway"/>
              </a:rPr>
              <a:t>önemli</a:t>
            </a:r>
            <a:r>
              <a:rPr lang="en-US" sz="1800" dirty="0">
                <a:latin typeface="Raleway"/>
              </a:rPr>
              <a:t> </a:t>
            </a:r>
            <a:r>
              <a:rPr lang="en-US" sz="1800" dirty="0" err="1">
                <a:latin typeface="Raleway"/>
              </a:rPr>
              <a:t>olduğuna</a:t>
            </a:r>
            <a:r>
              <a:rPr lang="en-US" sz="1800" dirty="0">
                <a:latin typeface="Raleway"/>
              </a:rPr>
              <a:t> </a:t>
            </a:r>
            <a:r>
              <a:rPr lang="en-US" sz="1800" dirty="0" err="1">
                <a:latin typeface="Raleway"/>
              </a:rPr>
              <a:t>dair</a:t>
            </a:r>
            <a:r>
              <a:rPr lang="en-US" sz="1800" dirty="0">
                <a:latin typeface="Raleway"/>
              </a:rPr>
              <a:t> </a:t>
            </a:r>
            <a:r>
              <a:rPr lang="en-US" sz="1800" dirty="0" err="1">
                <a:latin typeface="Raleway"/>
              </a:rPr>
              <a:t>başka</a:t>
            </a:r>
            <a:r>
              <a:rPr lang="en-US" sz="1800" dirty="0">
                <a:latin typeface="Raleway"/>
              </a:rPr>
              <a:t> </a:t>
            </a:r>
            <a:r>
              <a:rPr lang="en-US" sz="1800" dirty="0" err="1">
                <a:latin typeface="Raleway"/>
              </a:rPr>
              <a:t>nedenler</a:t>
            </a:r>
            <a:r>
              <a:rPr lang="en-US" sz="1800" dirty="0">
                <a:latin typeface="Raleway"/>
              </a:rPr>
              <a:t> </a:t>
            </a:r>
            <a:r>
              <a:rPr lang="tr-TR" sz="1800" dirty="0">
                <a:latin typeface="Raleway"/>
              </a:rPr>
              <a:t>sizce neler olabilir?</a:t>
            </a:r>
            <a:endParaRPr lang="en-US" dirty="0"/>
          </a:p>
        </p:txBody>
      </p:sp>
      <p:pic>
        <p:nvPicPr>
          <p:cNvPr id="4" name="Çevrimiçi Medya 3" title="Why is personal branding important for female entrepreneurs? | Fem-up UE project">
            <a:hlinkClick r:id="" action="ppaction://media"/>
            <a:extLst>
              <a:ext uri="{FF2B5EF4-FFF2-40B4-BE49-F238E27FC236}">
                <a16:creationId xmlns:a16="http://schemas.microsoft.com/office/drawing/2014/main" id="{8B6480C8-3FFA-01F2-C292-E500F3964392}"/>
              </a:ext>
            </a:extLst>
          </p:cNvPr>
          <p:cNvPicPr>
            <a:picLocks noRot="1" noChangeAspect="1"/>
          </p:cNvPicPr>
          <p:nvPr>
            <a:videoFile r:link="rId1"/>
          </p:nvPr>
        </p:nvPicPr>
        <p:blipFill>
          <a:blip r:embed="rId6"/>
          <a:stretch>
            <a:fillRect/>
          </a:stretch>
        </p:blipFill>
        <p:spPr>
          <a:xfrm>
            <a:off x="3864077" y="1844063"/>
            <a:ext cx="7017672" cy="3961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f44786e8_0_443"/>
          <p:cNvSpPr txBox="1">
            <a:spLocks noGrp="1"/>
          </p:cNvSpPr>
          <p:nvPr>
            <p:ph type="title"/>
          </p:nvPr>
        </p:nvSpPr>
        <p:spPr>
          <a:xfrm>
            <a:off x="603750" y="497150"/>
            <a:ext cx="109845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Kişisel</a:t>
            </a:r>
            <a:r>
              <a:rPr lang="en-GB" sz="3400" b="1" dirty="0"/>
              <a:t> </a:t>
            </a:r>
            <a:r>
              <a:rPr lang="en-GB" sz="3400" b="1" dirty="0" err="1"/>
              <a:t>markanızı</a:t>
            </a:r>
            <a:r>
              <a:rPr lang="en-GB" sz="3400" b="1" dirty="0"/>
              <a:t> </a:t>
            </a:r>
            <a:r>
              <a:rPr lang="en-GB" sz="3400" b="1" dirty="0" err="1"/>
              <a:t>belirleme</a:t>
            </a:r>
            <a:r>
              <a:rPr lang="en-GB" sz="3400" b="1" dirty="0"/>
              <a:t> </a:t>
            </a:r>
            <a:r>
              <a:rPr lang="en-GB" sz="3400" b="1" dirty="0" err="1"/>
              <a:t>ve</a:t>
            </a:r>
            <a:r>
              <a:rPr lang="en-GB" sz="3400" b="1" dirty="0"/>
              <a:t> </a:t>
            </a:r>
            <a:r>
              <a:rPr lang="en-GB" sz="3400" b="1" dirty="0" err="1"/>
              <a:t>geliştirme</a:t>
            </a:r>
            <a:r>
              <a:rPr lang="en-GB" sz="3400" b="1" dirty="0"/>
              <a:t> </a:t>
            </a:r>
            <a:r>
              <a:rPr lang="en-GB" sz="3400" b="1" dirty="0" err="1"/>
              <a:t>adımları</a:t>
            </a:r>
            <a:endParaRPr lang="en-US" sz="3400" b="1" dirty="0"/>
          </a:p>
        </p:txBody>
      </p:sp>
      <p:sp>
        <p:nvSpPr>
          <p:cNvPr id="237" name="Google Shape;237;g2ecf44786e8_0_443"/>
          <p:cNvSpPr txBox="1"/>
          <p:nvPr/>
        </p:nvSpPr>
        <p:spPr>
          <a:xfrm>
            <a:off x="603750" y="1715606"/>
            <a:ext cx="11074811" cy="4062620"/>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tr-TR" sz="1800" b="1" dirty="0">
                <a:highlight>
                  <a:schemeClr val="lt1"/>
                </a:highlight>
                <a:latin typeface="Raleway"/>
                <a:ea typeface="Raleway"/>
                <a:cs typeface="Raleway"/>
                <a:sym typeface="Raleway"/>
              </a:rPr>
              <a:t>Öz-keşif</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n-GB" sz="1800" b="1" dirty="0" err="1">
                <a:latin typeface="Raleway"/>
                <a:ea typeface="Raleway"/>
                <a:cs typeface="Raleway"/>
                <a:sym typeface="Raleway"/>
              </a:rPr>
              <a:t>Temel</a:t>
            </a:r>
            <a:r>
              <a:rPr lang="tr-TR" sz="1800" b="1" dirty="0">
                <a:latin typeface="Raleway"/>
                <a:ea typeface="Raleway"/>
                <a:cs typeface="Raleway"/>
                <a:sym typeface="Raleway"/>
              </a:rPr>
              <a:t> </a:t>
            </a:r>
            <a:r>
              <a:rPr lang="en-GB" sz="1800" b="1" dirty="0" err="1">
                <a:latin typeface="Raleway"/>
                <a:ea typeface="Raleway"/>
                <a:cs typeface="Raleway"/>
                <a:sym typeface="Raleway"/>
              </a:rPr>
              <a:t>Değerler</a:t>
            </a:r>
            <a:r>
              <a:rPr lang="en-GB" sz="1800" b="1" dirty="0">
                <a:latin typeface="Raleway"/>
                <a:ea typeface="Raleway"/>
                <a:cs typeface="Raleway"/>
                <a:sym typeface="Raleway"/>
              </a:rPr>
              <a:t>: </a:t>
            </a:r>
            <a:r>
              <a:rPr lang="en-GB" sz="1800" dirty="0" err="1">
                <a:latin typeface="Raleway"/>
                <a:ea typeface="Raleway"/>
                <a:cs typeface="Raleway"/>
                <a:sym typeface="Raleway"/>
              </a:rPr>
              <a:t>Neyi</a:t>
            </a:r>
            <a:r>
              <a:rPr lang="en-GB" sz="1800" dirty="0">
                <a:latin typeface="Raleway"/>
                <a:ea typeface="Raleway"/>
                <a:cs typeface="Raleway"/>
                <a:sym typeface="Raleway"/>
              </a:rPr>
              <a:t> </a:t>
            </a:r>
            <a:r>
              <a:rPr lang="en-GB" sz="1800" dirty="0" err="1">
                <a:latin typeface="Raleway"/>
                <a:ea typeface="Raleway"/>
                <a:cs typeface="Raleway"/>
                <a:sym typeface="Raleway"/>
              </a:rPr>
              <a:t>savunduğunuzu</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neye</a:t>
            </a:r>
            <a:r>
              <a:rPr lang="en-GB" sz="1800" dirty="0">
                <a:latin typeface="Raleway"/>
                <a:ea typeface="Raleway"/>
                <a:cs typeface="Raleway"/>
                <a:sym typeface="Raleway"/>
              </a:rPr>
              <a:t> </a:t>
            </a:r>
            <a:r>
              <a:rPr lang="en-GB" sz="1800" dirty="0" err="1">
                <a:latin typeface="Raleway"/>
                <a:ea typeface="Raleway"/>
                <a:cs typeface="Raleway"/>
                <a:sym typeface="Raleway"/>
              </a:rPr>
              <a:t>inandığınızı</a:t>
            </a:r>
            <a:r>
              <a:rPr lang="en-GB" sz="1800" dirty="0">
                <a:latin typeface="Raleway"/>
                <a:ea typeface="Raleway"/>
                <a:cs typeface="Raleway"/>
                <a:sym typeface="Raleway"/>
              </a:rPr>
              <a:t> </a:t>
            </a:r>
            <a:r>
              <a:rPr lang="en-GB" sz="1800" dirty="0" err="1">
                <a:latin typeface="Raleway"/>
                <a:ea typeface="Raleway"/>
                <a:cs typeface="Raleway"/>
                <a:sym typeface="Raleway"/>
              </a:rPr>
              <a:t>belirleyin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400050" algn="just">
              <a:spcBef>
                <a:spcPts val="600"/>
              </a:spcBef>
              <a:spcAft>
                <a:spcPts val="600"/>
              </a:spcAft>
              <a:buSzPts val="1800"/>
              <a:buChar char="•"/>
            </a:pPr>
            <a:r>
              <a:rPr lang="tr-TR" sz="1800" b="1" dirty="0">
                <a:latin typeface="Raleway"/>
                <a:ea typeface="Raleway"/>
                <a:cs typeface="Raleway"/>
                <a:sym typeface="Raleway"/>
              </a:rPr>
              <a:t> </a:t>
            </a:r>
            <a:r>
              <a:rPr lang="en-GB" sz="1800" b="1" dirty="0" err="1">
                <a:latin typeface="Raleway"/>
                <a:ea typeface="Raleway"/>
                <a:cs typeface="Raleway"/>
                <a:sym typeface="Raleway"/>
              </a:rPr>
              <a:t>Güçlü</a:t>
            </a:r>
            <a:r>
              <a:rPr lang="en-GB" sz="1800" b="1" dirty="0">
                <a:latin typeface="Raleway"/>
                <a:ea typeface="Raleway"/>
                <a:cs typeface="Raleway"/>
                <a:sym typeface="Raleway"/>
              </a:rPr>
              <a:t> </a:t>
            </a:r>
            <a:r>
              <a:rPr lang="en-GB" sz="1800" b="1" dirty="0" err="1">
                <a:latin typeface="Raleway"/>
                <a:ea typeface="Raleway"/>
                <a:cs typeface="Raleway"/>
                <a:sym typeface="Raleway"/>
              </a:rPr>
              <a:t>Yönler</a:t>
            </a:r>
            <a:r>
              <a:rPr lang="tr-TR" sz="1800" b="1" dirty="0">
                <a:latin typeface="Raleway"/>
                <a:ea typeface="Raleway"/>
                <a:cs typeface="Raleway"/>
                <a:sym typeface="Raleway"/>
              </a:rPr>
              <a:t> </a:t>
            </a:r>
            <a:r>
              <a:rPr lang="en-GB" sz="1800" b="1" dirty="0" err="1">
                <a:latin typeface="Raleway"/>
                <a:ea typeface="Raleway"/>
                <a:cs typeface="Raleway"/>
                <a:sym typeface="Raleway"/>
              </a:rPr>
              <a:t>ve</a:t>
            </a:r>
            <a:r>
              <a:rPr lang="en-GB" sz="1800" b="1" dirty="0">
                <a:latin typeface="Raleway"/>
                <a:ea typeface="Raleway"/>
                <a:cs typeface="Raleway"/>
                <a:sym typeface="Raleway"/>
              </a:rPr>
              <a:t> </a:t>
            </a:r>
            <a:r>
              <a:rPr lang="en-GB" sz="1800" b="1" dirty="0" err="1">
                <a:latin typeface="Raleway"/>
                <a:ea typeface="Raleway"/>
                <a:cs typeface="Raleway"/>
                <a:sym typeface="Raleway"/>
              </a:rPr>
              <a:t>Tutkular</a:t>
            </a:r>
            <a:r>
              <a:rPr lang="en-GB" sz="1800" b="1" dirty="0">
                <a:latin typeface="Raleway"/>
                <a:ea typeface="Raleway"/>
                <a:cs typeface="Raleway"/>
                <a:sym typeface="Raleway"/>
              </a:rPr>
              <a:t>: </a:t>
            </a:r>
            <a:r>
              <a:rPr lang="en-GB" sz="1800" dirty="0" err="1">
                <a:latin typeface="Raleway"/>
                <a:ea typeface="Raleway"/>
                <a:cs typeface="Raleway"/>
                <a:sym typeface="Raleway"/>
              </a:rPr>
              <a:t>Temel</a:t>
            </a:r>
            <a:r>
              <a:rPr lang="en-GB" sz="1800" dirty="0">
                <a:latin typeface="Raleway"/>
                <a:ea typeface="Raleway"/>
                <a:cs typeface="Raleway"/>
                <a:sym typeface="Raleway"/>
              </a:rPr>
              <a:t> </a:t>
            </a:r>
            <a:r>
              <a:rPr lang="en-GB" sz="1800" dirty="0" err="1">
                <a:latin typeface="Raleway"/>
                <a:ea typeface="Raleway"/>
                <a:cs typeface="Raleway"/>
                <a:sym typeface="Raleway"/>
              </a:rPr>
              <a:t>güçlü</a:t>
            </a:r>
            <a:r>
              <a:rPr lang="en-GB" sz="1800" dirty="0">
                <a:latin typeface="Raleway"/>
                <a:ea typeface="Raleway"/>
                <a:cs typeface="Raleway"/>
                <a:sym typeface="Raleway"/>
              </a:rPr>
              <a:t> </a:t>
            </a:r>
            <a:r>
              <a:rPr lang="en-GB" sz="1800" dirty="0" err="1">
                <a:latin typeface="Raleway"/>
                <a:ea typeface="Raleway"/>
                <a:cs typeface="Raleway"/>
                <a:sym typeface="Raleway"/>
              </a:rPr>
              <a:t>yönlerinizi</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neye</a:t>
            </a:r>
            <a:r>
              <a:rPr lang="en-GB" sz="1800" dirty="0">
                <a:latin typeface="Raleway"/>
                <a:ea typeface="Raleway"/>
                <a:cs typeface="Raleway"/>
                <a:sym typeface="Raleway"/>
              </a:rPr>
              <a:t> </a:t>
            </a:r>
            <a:r>
              <a:rPr lang="en-GB" sz="1800" dirty="0" err="1">
                <a:latin typeface="Raleway"/>
                <a:ea typeface="Raleway"/>
                <a:cs typeface="Raleway"/>
                <a:sym typeface="Raleway"/>
              </a:rPr>
              <a:t>tutkuyla</a:t>
            </a:r>
            <a:r>
              <a:rPr lang="en-GB" sz="1800" dirty="0">
                <a:latin typeface="Raleway"/>
                <a:ea typeface="Raleway"/>
                <a:cs typeface="Raleway"/>
                <a:sym typeface="Raleway"/>
              </a:rPr>
              <a:t> </a:t>
            </a:r>
            <a:r>
              <a:rPr lang="en-GB" sz="1800" dirty="0" err="1">
                <a:latin typeface="Raleway"/>
                <a:ea typeface="Raleway"/>
                <a:cs typeface="Raleway"/>
                <a:sym typeface="Raleway"/>
              </a:rPr>
              <a:t>bağlı</a:t>
            </a:r>
            <a:r>
              <a:rPr lang="en-GB" sz="1800" dirty="0">
                <a:latin typeface="Raleway"/>
                <a:ea typeface="Raleway"/>
                <a:cs typeface="Raleway"/>
                <a:sym typeface="Raleway"/>
              </a:rPr>
              <a:t> </a:t>
            </a:r>
            <a:r>
              <a:rPr lang="en-GB" sz="1800" dirty="0" err="1">
                <a:latin typeface="Raleway"/>
                <a:ea typeface="Raleway"/>
                <a:cs typeface="Raleway"/>
                <a:sym typeface="Raleway"/>
              </a:rPr>
              <a:t>olduğunuzu</a:t>
            </a:r>
            <a:r>
              <a:rPr lang="en-GB" sz="1800" dirty="0">
                <a:latin typeface="Raleway"/>
                <a:ea typeface="Raleway"/>
                <a:cs typeface="Raleway"/>
                <a:sym typeface="Raleway"/>
              </a:rPr>
              <a:t> </a:t>
            </a:r>
            <a:r>
              <a:rPr lang="en-GB" sz="1800" dirty="0" err="1">
                <a:latin typeface="Raleway"/>
                <a:ea typeface="Raleway"/>
                <a:cs typeface="Raleway"/>
                <a:sym typeface="Raleway"/>
              </a:rPr>
              <a:t>tanıyın</a:t>
            </a:r>
            <a:r>
              <a:rPr lang="en-GB" sz="1800" dirty="0">
                <a:latin typeface="Raleway"/>
                <a:ea typeface="Raleway"/>
                <a:cs typeface="Raleway"/>
                <a:sym typeface="Raleway"/>
              </a:rPr>
              <a:t>.</a:t>
            </a:r>
            <a:endParaRPr sz="1800" dirty="0">
              <a:latin typeface="Raleway"/>
              <a:ea typeface="Raleway"/>
              <a:cs typeface="Raleway"/>
            </a:endParaRPr>
          </a:p>
          <a:p>
            <a:pPr marL="0" lvl="0" indent="0" algn="just" rtl="0">
              <a:spcBef>
                <a:spcPts val="600"/>
              </a:spcBef>
              <a:spcAft>
                <a:spcPts val="600"/>
              </a:spcAft>
              <a:buNone/>
            </a:pPr>
            <a:r>
              <a:rPr lang="tr-TR" sz="1800" b="1" dirty="0" err="1">
                <a:highlight>
                  <a:schemeClr val="lt1"/>
                </a:highlight>
                <a:latin typeface="Raleway"/>
                <a:ea typeface="Raleway"/>
                <a:cs typeface="Raleway"/>
                <a:sym typeface="Raleway"/>
              </a:rPr>
              <a:t>Kkişisel</a:t>
            </a:r>
            <a:r>
              <a:rPr lang="tr-TR" sz="1800" b="1" dirty="0">
                <a:highlight>
                  <a:schemeClr val="lt1"/>
                </a:highlight>
                <a:latin typeface="Raleway"/>
                <a:ea typeface="Raleway"/>
                <a:cs typeface="Raleway"/>
                <a:sym typeface="Raleway"/>
              </a:rPr>
              <a:t> markanızın mesajını belirleyin</a:t>
            </a:r>
            <a:endParaRPr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Clarity:</a:t>
            </a:r>
            <a:r>
              <a:rPr lang="en-GB" sz="1800" dirty="0">
                <a:latin typeface="Raleway"/>
                <a:ea typeface="Raleway"/>
                <a:cs typeface="Raleway"/>
                <a:sym typeface="Raleway"/>
              </a:rPr>
              <a:t> </a:t>
            </a:r>
            <a:r>
              <a:rPr lang="en-GB" sz="1800" dirty="0" err="1">
                <a:latin typeface="Raleway"/>
                <a:ea typeface="Raleway"/>
                <a:cs typeface="Raleway"/>
                <a:sym typeface="Raleway"/>
              </a:rPr>
              <a:t>Kimliğinizi</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hedeflerinizi</a:t>
            </a:r>
            <a:r>
              <a:rPr lang="en-GB" sz="1800" dirty="0">
                <a:latin typeface="Raleway"/>
                <a:ea typeface="Raleway"/>
                <a:cs typeface="Raleway"/>
                <a:sym typeface="Raleway"/>
              </a:rPr>
              <a:t> </a:t>
            </a:r>
            <a:r>
              <a:rPr lang="en-GB" sz="1800" dirty="0" err="1">
                <a:latin typeface="Raleway"/>
                <a:ea typeface="Raleway"/>
                <a:cs typeface="Raleway"/>
                <a:sym typeface="Raleway"/>
              </a:rPr>
              <a:t>yansıtan</a:t>
            </a:r>
            <a:r>
              <a:rPr lang="en-GB" sz="1800" dirty="0">
                <a:latin typeface="Raleway"/>
                <a:ea typeface="Raleway"/>
                <a:cs typeface="Raleway"/>
                <a:sym typeface="Raleway"/>
              </a:rPr>
              <a:t> net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ilgi</a:t>
            </a:r>
            <a:r>
              <a:rPr lang="en-GB" sz="1800" dirty="0">
                <a:latin typeface="Raleway"/>
                <a:ea typeface="Raleway"/>
                <a:cs typeface="Raleway"/>
                <a:sym typeface="Raleway"/>
              </a:rPr>
              <a:t> </a:t>
            </a:r>
            <a:r>
              <a:rPr lang="en-GB" sz="1800" dirty="0" err="1">
                <a:latin typeface="Raleway"/>
                <a:ea typeface="Raleway"/>
                <a:cs typeface="Raleway"/>
                <a:sym typeface="Raleway"/>
              </a:rPr>
              <a:t>çekici</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mesaj</a:t>
            </a:r>
            <a:r>
              <a:rPr lang="en-GB" sz="1800" dirty="0">
                <a:latin typeface="Raleway"/>
                <a:ea typeface="Raleway"/>
                <a:cs typeface="Raleway"/>
                <a:sym typeface="Raleway"/>
              </a:rPr>
              <a:t> </a:t>
            </a:r>
            <a:r>
              <a:rPr lang="en-GB" sz="1800" dirty="0" err="1">
                <a:latin typeface="Raleway"/>
                <a:ea typeface="Raleway"/>
                <a:cs typeface="Raleway"/>
                <a:sym typeface="Raleway"/>
              </a:rPr>
              <a:t>oluşturun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Consistency:</a:t>
            </a:r>
            <a:r>
              <a:rPr lang="en-GB" sz="1800" dirty="0">
                <a:latin typeface="Raleway"/>
                <a:ea typeface="Raleway"/>
                <a:cs typeface="Raleway"/>
                <a:sym typeface="Raleway"/>
              </a:rPr>
              <a:t> </a:t>
            </a:r>
            <a:r>
              <a:rPr lang="en-GB" sz="1800" dirty="0" err="1">
                <a:latin typeface="Raleway"/>
                <a:ea typeface="Raleway"/>
                <a:cs typeface="Raleway"/>
                <a:sym typeface="Raleway"/>
              </a:rPr>
              <a:t>Marka</a:t>
            </a:r>
            <a:r>
              <a:rPr lang="en-GB" sz="1800" dirty="0">
                <a:latin typeface="Raleway"/>
                <a:ea typeface="Raleway"/>
                <a:cs typeface="Raleway"/>
                <a:sym typeface="Raleway"/>
              </a:rPr>
              <a:t> </a:t>
            </a:r>
            <a:r>
              <a:rPr lang="en-GB" sz="1800" dirty="0" err="1">
                <a:latin typeface="Raleway"/>
                <a:ea typeface="Raleway"/>
                <a:cs typeface="Raleway"/>
                <a:sym typeface="Raleway"/>
              </a:rPr>
              <a:t>mesajınızın</a:t>
            </a:r>
            <a:r>
              <a:rPr lang="en-GB" sz="1800" dirty="0">
                <a:latin typeface="Raleway"/>
                <a:ea typeface="Raleway"/>
                <a:cs typeface="Raleway"/>
                <a:sym typeface="Raleway"/>
              </a:rPr>
              <a:t> </a:t>
            </a:r>
            <a:r>
              <a:rPr lang="en-GB" sz="1800" dirty="0" err="1">
                <a:latin typeface="Raleway"/>
                <a:ea typeface="Raleway"/>
                <a:cs typeface="Raleway"/>
                <a:sym typeface="Raleway"/>
              </a:rPr>
              <a:t>tüm</a:t>
            </a:r>
            <a:r>
              <a:rPr lang="en-GB" sz="1800" dirty="0">
                <a:latin typeface="Raleway"/>
                <a:ea typeface="Raleway"/>
                <a:cs typeface="Raleway"/>
                <a:sym typeface="Raleway"/>
              </a:rPr>
              <a:t> </a:t>
            </a:r>
            <a:r>
              <a:rPr lang="en-GB" sz="1800" dirty="0" err="1">
                <a:latin typeface="Raleway"/>
                <a:ea typeface="Raleway"/>
                <a:cs typeface="Raleway"/>
                <a:sym typeface="Raleway"/>
              </a:rPr>
              <a:t>platformlarda</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etkileşimlerde</a:t>
            </a:r>
            <a:r>
              <a:rPr lang="en-GB" sz="1800" dirty="0">
                <a:latin typeface="Raleway"/>
                <a:ea typeface="Raleway"/>
                <a:cs typeface="Raleway"/>
                <a:sym typeface="Raleway"/>
              </a:rPr>
              <a:t> </a:t>
            </a:r>
            <a:r>
              <a:rPr lang="en-GB" sz="1800" dirty="0" err="1">
                <a:latin typeface="Raleway"/>
                <a:ea typeface="Raleway"/>
                <a:cs typeface="Raleway"/>
                <a:sym typeface="Raleway"/>
              </a:rPr>
              <a:t>tutarlı</a:t>
            </a:r>
            <a:r>
              <a:rPr lang="en-GB" sz="1800" dirty="0">
                <a:latin typeface="Raleway"/>
                <a:ea typeface="Raleway"/>
                <a:cs typeface="Raleway"/>
                <a:sym typeface="Raleway"/>
              </a:rPr>
              <a:t> </a:t>
            </a:r>
            <a:r>
              <a:rPr lang="en-GB" sz="1800" dirty="0" err="1">
                <a:latin typeface="Raleway"/>
                <a:ea typeface="Raleway"/>
                <a:cs typeface="Raleway"/>
                <a:sym typeface="Raleway"/>
              </a:rPr>
              <a:t>olmasını</a:t>
            </a:r>
            <a:r>
              <a:rPr lang="en-GB" sz="1800" dirty="0">
                <a:latin typeface="Raleway"/>
                <a:ea typeface="Raleway"/>
                <a:cs typeface="Raleway"/>
                <a:sym typeface="Raleway"/>
              </a:rPr>
              <a:t> </a:t>
            </a:r>
            <a:r>
              <a:rPr lang="en-GB" sz="1800" dirty="0" err="1">
                <a:latin typeface="Raleway"/>
                <a:ea typeface="Raleway"/>
                <a:cs typeface="Raleway"/>
                <a:sym typeface="Raleway"/>
              </a:rPr>
              <a:t>sağlayın</a:t>
            </a:r>
            <a:r>
              <a:rPr lang="en-GB" sz="1800" dirty="0">
                <a:latin typeface="Raleway"/>
                <a:ea typeface="Raleway"/>
                <a:cs typeface="Raleway"/>
                <a:sym typeface="Raleway"/>
              </a:rPr>
              <a:t>.</a:t>
            </a:r>
            <a:endParaRPr sz="1800" dirty="0">
              <a:latin typeface="Raleway"/>
              <a:ea typeface="Raleway"/>
              <a:cs typeface="Raleway"/>
            </a:endParaRPr>
          </a:p>
          <a:p>
            <a:pPr marL="0" lvl="0" indent="0" algn="just" rtl="0">
              <a:spcBef>
                <a:spcPts val="600"/>
              </a:spcBef>
              <a:spcAft>
                <a:spcPts val="600"/>
              </a:spcAft>
              <a:buNone/>
            </a:pPr>
            <a:r>
              <a:rPr lang="tr-TR" sz="1800" b="1" dirty="0">
                <a:highlight>
                  <a:schemeClr val="lt1"/>
                </a:highlight>
                <a:latin typeface="Raleway"/>
                <a:ea typeface="Raleway"/>
                <a:cs typeface="Raleway"/>
                <a:sym typeface="Raleway"/>
              </a:rPr>
              <a:t>Görsel kimlik</a:t>
            </a:r>
            <a:endParaRPr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tr-TR" sz="1800" b="1" dirty="0">
                <a:latin typeface="Raleway"/>
                <a:ea typeface="Raleway"/>
                <a:cs typeface="Raleway"/>
                <a:sym typeface="Raleway"/>
              </a:rPr>
              <a:t>Profesyonel Tasarım</a:t>
            </a:r>
            <a:r>
              <a:rPr lang="en-GB" sz="1800" b="1" dirty="0">
                <a:latin typeface="Raleway"/>
                <a:ea typeface="Raleway"/>
                <a:cs typeface="Raleway"/>
                <a:sym typeface="Raleway"/>
              </a:rPr>
              <a:t>:</a:t>
            </a:r>
            <a:r>
              <a:rPr lang="en-GB" sz="1800" dirty="0">
                <a:latin typeface="Raleway"/>
                <a:ea typeface="Raleway"/>
                <a:cs typeface="Raleway"/>
                <a:sym typeface="Raleway"/>
              </a:rPr>
              <a:t> </a:t>
            </a:r>
            <a:r>
              <a:rPr lang="en-GB" sz="1800" dirty="0" err="1">
                <a:latin typeface="Raleway"/>
                <a:ea typeface="Raleway"/>
                <a:cs typeface="Raleway"/>
                <a:sym typeface="Raleway"/>
              </a:rPr>
              <a:t>Markanızla</a:t>
            </a:r>
            <a:r>
              <a:rPr lang="en-GB" sz="1800" dirty="0">
                <a:latin typeface="Raleway"/>
                <a:ea typeface="Raleway"/>
                <a:cs typeface="Raleway"/>
                <a:sym typeface="Raleway"/>
              </a:rPr>
              <a:t> </a:t>
            </a:r>
            <a:r>
              <a:rPr lang="en-GB" sz="1800" dirty="0" err="1">
                <a:latin typeface="Raleway"/>
                <a:ea typeface="Raleway"/>
                <a:cs typeface="Raleway"/>
                <a:sym typeface="Raleway"/>
              </a:rPr>
              <a:t>uyumlu</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logo, web </a:t>
            </a:r>
            <a:r>
              <a:rPr lang="en-GB" sz="1800" dirty="0" err="1">
                <a:latin typeface="Raleway"/>
                <a:ea typeface="Raleway"/>
                <a:cs typeface="Raleway"/>
                <a:sym typeface="Raleway"/>
              </a:rPr>
              <a:t>sitesi</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sosyal </a:t>
            </a:r>
            <a:r>
              <a:rPr lang="en-GB" sz="1800" dirty="0" err="1">
                <a:latin typeface="Raleway"/>
                <a:ea typeface="Raleway"/>
                <a:cs typeface="Raleway"/>
                <a:sym typeface="Raleway"/>
              </a:rPr>
              <a:t>medya</a:t>
            </a:r>
            <a:r>
              <a:rPr lang="en-GB" sz="1800" dirty="0">
                <a:latin typeface="Raleway"/>
                <a:ea typeface="Raleway"/>
                <a:cs typeface="Raleway"/>
                <a:sym typeface="Raleway"/>
              </a:rPr>
              <a:t> </a:t>
            </a:r>
            <a:r>
              <a:rPr lang="en-GB" sz="1800" dirty="0" err="1">
                <a:latin typeface="Raleway"/>
                <a:ea typeface="Raleway"/>
                <a:cs typeface="Raleway"/>
                <a:sym typeface="Raleway"/>
              </a:rPr>
              <a:t>varlığı</a:t>
            </a:r>
            <a:r>
              <a:rPr lang="en-GB" sz="1800" dirty="0">
                <a:latin typeface="Raleway"/>
                <a:ea typeface="Raleway"/>
                <a:cs typeface="Raleway"/>
                <a:sym typeface="Raleway"/>
              </a:rPr>
              <a:t> </a:t>
            </a:r>
            <a:r>
              <a:rPr lang="en-GB" sz="1800" dirty="0" err="1">
                <a:latin typeface="Raleway"/>
                <a:ea typeface="Raleway"/>
                <a:cs typeface="Raleway"/>
                <a:sym typeface="Raleway"/>
              </a:rPr>
              <a:t>oluşturun</a:t>
            </a:r>
            <a:r>
              <a:rPr lang="en-GB" sz="1800" dirty="0">
                <a:latin typeface="Raleway"/>
                <a:ea typeface="Raleway"/>
                <a:cs typeface="Raleway"/>
                <a:sym typeface="Raleway"/>
              </a:rPr>
              <a:t>.</a:t>
            </a:r>
            <a:endParaRPr sz="1800" dirty="0">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tr-TR" sz="1800" b="1" dirty="0">
                <a:latin typeface="Raleway"/>
                <a:ea typeface="Raleway"/>
                <a:cs typeface="Raleway"/>
                <a:sym typeface="Raleway"/>
              </a:rPr>
              <a:t>Tutarlılık</a:t>
            </a:r>
            <a:r>
              <a:rPr lang="en-GB" sz="1800" b="1" dirty="0">
                <a:latin typeface="Raleway"/>
                <a:ea typeface="Raleway"/>
                <a:cs typeface="Raleway"/>
                <a:sym typeface="Raleway"/>
              </a:rPr>
              <a:t>:</a:t>
            </a:r>
            <a:r>
              <a:rPr lang="en-GB" sz="1800" dirty="0">
                <a:latin typeface="Raleway"/>
                <a:ea typeface="Raleway"/>
                <a:cs typeface="Raleway"/>
                <a:sym typeface="Raleway"/>
              </a:rPr>
              <a:t> </a:t>
            </a:r>
            <a:r>
              <a:rPr lang="en-GB" sz="1800" dirty="0" err="1">
                <a:latin typeface="Raleway"/>
                <a:ea typeface="Raleway"/>
                <a:cs typeface="Raleway"/>
                <a:sym typeface="Raleway"/>
              </a:rPr>
              <a:t>Tüm</a:t>
            </a:r>
            <a:r>
              <a:rPr lang="en-GB" sz="1800" dirty="0">
                <a:latin typeface="Raleway"/>
                <a:ea typeface="Raleway"/>
                <a:cs typeface="Raleway"/>
                <a:sym typeface="Raleway"/>
              </a:rPr>
              <a:t> </a:t>
            </a:r>
            <a:r>
              <a:rPr lang="en-GB" sz="1800" dirty="0" err="1">
                <a:latin typeface="Raleway"/>
                <a:ea typeface="Raleway"/>
                <a:cs typeface="Raleway"/>
                <a:sym typeface="Raleway"/>
              </a:rPr>
              <a:t>marka</a:t>
            </a:r>
            <a:r>
              <a:rPr lang="en-GB" sz="1800" dirty="0">
                <a:latin typeface="Raleway"/>
                <a:ea typeface="Raleway"/>
                <a:cs typeface="Raleway"/>
                <a:sym typeface="Raleway"/>
              </a:rPr>
              <a:t> </a:t>
            </a:r>
            <a:r>
              <a:rPr lang="en-GB" sz="1800" dirty="0" err="1">
                <a:latin typeface="Raleway"/>
                <a:ea typeface="Raleway"/>
                <a:cs typeface="Raleway"/>
                <a:sym typeface="Raleway"/>
              </a:rPr>
              <a:t>materyallerinde</a:t>
            </a:r>
            <a:r>
              <a:rPr lang="en-GB" sz="1800" dirty="0">
                <a:latin typeface="Raleway"/>
                <a:ea typeface="Raleway"/>
                <a:cs typeface="Raleway"/>
                <a:sym typeface="Raleway"/>
              </a:rPr>
              <a:t> </a:t>
            </a:r>
            <a:r>
              <a:rPr lang="en-GB" sz="1800" dirty="0" err="1">
                <a:latin typeface="Raleway"/>
                <a:ea typeface="Raleway"/>
                <a:cs typeface="Raleway"/>
                <a:sym typeface="Raleway"/>
              </a:rPr>
              <a:t>tutarlı</a:t>
            </a:r>
            <a:r>
              <a:rPr lang="en-GB" sz="1800" dirty="0">
                <a:latin typeface="Raleway"/>
                <a:ea typeface="Raleway"/>
                <a:cs typeface="Raleway"/>
                <a:sym typeface="Raleway"/>
              </a:rPr>
              <a:t> </a:t>
            </a:r>
            <a:r>
              <a:rPr lang="en-GB" sz="1800" dirty="0" err="1">
                <a:latin typeface="Raleway"/>
                <a:ea typeface="Raleway"/>
                <a:cs typeface="Raleway"/>
                <a:sym typeface="Raleway"/>
              </a:rPr>
              <a:t>renkler</a:t>
            </a:r>
            <a:r>
              <a:rPr lang="en-GB" sz="1800" dirty="0">
                <a:latin typeface="Raleway"/>
                <a:ea typeface="Raleway"/>
                <a:cs typeface="Raleway"/>
                <a:sym typeface="Raleway"/>
              </a:rPr>
              <a:t>, </a:t>
            </a:r>
            <a:r>
              <a:rPr lang="en-GB" sz="1800" dirty="0" err="1">
                <a:latin typeface="Raleway"/>
                <a:ea typeface="Raleway"/>
                <a:cs typeface="Raleway"/>
                <a:sym typeface="Raleway"/>
              </a:rPr>
              <a:t>yazı</a:t>
            </a:r>
            <a:r>
              <a:rPr lang="en-GB" sz="1800" dirty="0">
                <a:latin typeface="Raleway"/>
                <a:ea typeface="Raleway"/>
                <a:cs typeface="Raleway"/>
                <a:sym typeface="Raleway"/>
              </a:rPr>
              <a:t> </a:t>
            </a:r>
            <a:r>
              <a:rPr lang="en-GB" sz="1800" dirty="0" err="1">
                <a:latin typeface="Raleway"/>
                <a:ea typeface="Raleway"/>
                <a:cs typeface="Raleway"/>
                <a:sym typeface="Raleway"/>
              </a:rPr>
              <a:t>tipleri</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görseller</a:t>
            </a:r>
            <a:r>
              <a:rPr lang="en-GB" sz="1800" dirty="0">
                <a:latin typeface="Raleway"/>
                <a:ea typeface="Raleway"/>
                <a:cs typeface="Raleway"/>
                <a:sym typeface="Raleway"/>
              </a:rPr>
              <a:t> </a:t>
            </a:r>
            <a:r>
              <a:rPr lang="en-GB" sz="1800" dirty="0" err="1">
                <a:latin typeface="Raleway"/>
                <a:ea typeface="Raleway"/>
                <a:cs typeface="Raleway"/>
                <a:sym typeface="Raleway"/>
              </a:rPr>
              <a:t>kullanın</a:t>
            </a:r>
            <a:r>
              <a:rPr lang="en-GB" sz="1800" dirty="0">
                <a:latin typeface="Raleway"/>
                <a:ea typeface="Raleway"/>
                <a:cs typeface="Raleway"/>
                <a:sym typeface="Raleway"/>
              </a:rPr>
              <a:t>.</a:t>
            </a:r>
            <a:endParaRPr sz="1800" dirty="0">
              <a:latin typeface="Raleway"/>
              <a:ea typeface="Raleway"/>
              <a:cs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ecf44786e8_0_306"/>
          <p:cNvSpPr txBox="1">
            <a:spLocks noGrp="1"/>
          </p:cNvSpPr>
          <p:nvPr>
            <p:ph type="title"/>
          </p:nvPr>
        </p:nvSpPr>
        <p:spPr>
          <a:xfrm>
            <a:off x="449606" y="295338"/>
            <a:ext cx="10515600" cy="1044900"/>
          </a:xfrm>
          <a:prstGeom prst="rect">
            <a:avLst/>
          </a:prstGeom>
          <a:noFill/>
          <a:ln>
            <a:noFill/>
          </a:ln>
        </p:spPr>
        <p:txBody>
          <a:bodyPr spcFirstLastPara="1" wrap="square" lIns="91425" tIns="45700" rIns="91425" bIns="45700" anchor="ctr" anchorCtr="0">
            <a:normAutofit/>
          </a:bodyPr>
          <a:lstStyle/>
          <a:p>
            <a:pPr>
              <a:buSzPts val="4000"/>
            </a:pPr>
            <a:r>
              <a:rPr lang="tr-TR" sz="3400" b="1" dirty="0"/>
              <a:t>Kişisel markanızı nasıl </a:t>
            </a:r>
            <a:r>
              <a:rPr lang="tr-TR" sz="3400" b="1" dirty="0" err="1"/>
              <a:t>inşaa</a:t>
            </a:r>
            <a:r>
              <a:rPr lang="tr-TR" sz="3400" b="1" dirty="0"/>
              <a:t> edersiniz?</a:t>
            </a:r>
            <a:endParaRPr lang="en-GB" sz="3400" dirty="0">
              <a:solidFill>
                <a:srgbClr val="0E9094"/>
              </a:solidFill>
              <a:highlight>
                <a:srgbClr val="FFFF00"/>
              </a:highlight>
            </a:endParaRPr>
          </a:p>
        </p:txBody>
      </p:sp>
      <p:sp>
        <p:nvSpPr>
          <p:cNvPr id="243" name="Google Shape;243;g2ecf44786e8_0_306"/>
          <p:cNvSpPr txBox="1"/>
          <p:nvPr/>
        </p:nvSpPr>
        <p:spPr>
          <a:xfrm>
            <a:off x="2585350" y="21941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245" name="Google Shape;245;g2ecf44786e8_0_306"/>
          <p:cNvPicPr preferRelativeResize="0"/>
          <p:nvPr/>
        </p:nvPicPr>
        <p:blipFill>
          <a:blip r:embed="rId4">
            <a:alphaModFix/>
          </a:blip>
          <a:stretch>
            <a:fillRect/>
          </a:stretch>
        </p:blipFill>
        <p:spPr>
          <a:xfrm rot="5400000">
            <a:off x="2429242" y="5223224"/>
            <a:ext cx="1000165" cy="1059429"/>
          </a:xfrm>
          <a:prstGeom prst="rect">
            <a:avLst/>
          </a:prstGeom>
          <a:noFill/>
          <a:ln>
            <a:noFill/>
          </a:ln>
        </p:spPr>
      </p:pic>
      <p:sp>
        <p:nvSpPr>
          <p:cNvPr id="2" name="CasellaDiTesto 1">
            <a:extLst>
              <a:ext uri="{FF2B5EF4-FFF2-40B4-BE49-F238E27FC236}">
                <a16:creationId xmlns:a16="http://schemas.microsoft.com/office/drawing/2014/main" id="{1E6A65CE-910A-8851-7C2B-8F45B2EC7508}"/>
              </a:ext>
            </a:extLst>
          </p:cNvPr>
          <p:cNvSpPr txBox="1"/>
          <p:nvPr/>
        </p:nvSpPr>
        <p:spPr>
          <a:xfrm>
            <a:off x="5051956" y="6254972"/>
            <a:ext cx="564349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a:t>
            </a:r>
            <a:r>
              <a:rPr lang="it-IT" sz="1000" i="1" dirty="0">
                <a:solidFill>
                  <a:schemeClr val="accent1"/>
                </a:solidFill>
                <a:latin typeface="Raleway"/>
                <a:hlinkClick r:id="rId5">
                  <a:extLst>
                    <a:ext uri="{A12FA001-AC4F-418D-AE19-62706E023703}">
                      <ahyp:hlinkClr xmlns:ahyp="http://schemas.microsoft.com/office/drawing/2018/hyperlinkcolor" val="tx"/>
                    </a:ext>
                  </a:extLst>
                </a:hlinkClick>
              </a:rPr>
              <a:t>5 Steps to Building a Personal Brand You Feel Good About</a:t>
            </a:r>
            <a:r>
              <a:rPr lang="it-IT" sz="1000" dirty="0">
                <a:solidFill>
                  <a:schemeClr val="accent1"/>
                </a:solidFill>
                <a:latin typeface="Raleway"/>
              </a:rPr>
              <a:t> by TED</a:t>
            </a:r>
            <a:endParaRPr lang="en-US" sz="1000">
              <a:solidFill>
                <a:schemeClr val="accent1"/>
              </a:solidFill>
            </a:endParaRPr>
          </a:p>
        </p:txBody>
      </p:sp>
      <p:sp>
        <p:nvSpPr>
          <p:cNvPr id="5" name="TextBox 4">
            <a:extLst>
              <a:ext uri="{FF2B5EF4-FFF2-40B4-BE49-F238E27FC236}">
                <a16:creationId xmlns:a16="http://schemas.microsoft.com/office/drawing/2014/main" id="{06806C1A-B79A-6EB1-73D5-8FDC5D12FB4B}"/>
              </a:ext>
            </a:extLst>
          </p:cNvPr>
          <p:cNvSpPr txBox="1"/>
          <p:nvPr/>
        </p:nvSpPr>
        <p:spPr>
          <a:xfrm>
            <a:off x="631568" y="2395838"/>
            <a:ext cx="2540000"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dirty="0" err="1">
                <a:latin typeface="Raleway"/>
              </a:rPr>
              <a:t>Videoyu</a:t>
            </a:r>
            <a:r>
              <a:rPr lang="en-US" sz="1800" b="1" dirty="0">
                <a:latin typeface="Raleway"/>
              </a:rPr>
              <a:t> </a:t>
            </a:r>
            <a:r>
              <a:rPr lang="en-US" sz="1800" b="1" dirty="0" err="1">
                <a:latin typeface="Raleway"/>
              </a:rPr>
              <a:t>izleyin</a:t>
            </a:r>
            <a:r>
              <a:rPr lang="en-US" sz="1800" b="1" dirty="0">
                <a:latin typeface="Raleway"/>
              </a:rPr>
              <a:t> </a:t>
            </a:r>
            <a:r>
              <a:rPr lang="en-US" sz="1800" b="1" dirty="0" err="1">
                <a:latin typeface="Raleway"/>
              </a:rPr>
              <a:t>ve</a:t>
            </a:r>
            <a:r>
              <a:rPr lang="en-US" sz="1800" b="1" dirty="0">
                <a:latin typeface="Raleway"/>
              </a:rPr>
              <a:t> </a:t>
            </a:r>
            <a:r>
              <a:rPr lang="en-US" sz="1800" b="1" dirty="0" err="1">
                <a:latin typeface="Raleway"/>
              </a:rPr>
              <a:t>üzerinde</a:t>
            </a:r>
            <a:r>
              <a:rPr lang="en-US" sz="1800" b="1" dirty="0">
                <a:latin typeface="Raleway"/>
              </a:rPr>
              <a:t> </a:t>
            </a:r>
            <a:r>
              <a:rPr lang="en-US" sz="1800" b="1" dirty="0" err="1">
                <a:latin typeface="Raleway"/>
              </a:rPr>
              <a:t>düşünün</a:t>
            </a:r>
            <a:r>
              <a:rPr lang="en-US" sz="1800" b="1" dirty="0">
                <a:latin typeface="Raleway"/>
              </a:rPr>
              <a:t>.</a:t>
            </a:r>
            <a:endParaRPr lang="tr-TR" sz="1800" b="1" dirty="0">
              <a:latin typeface="Raleway"/>
            </a:endParaRPr>
          </a:p>
          <a:p>
            <a:endParaRPr lang="tr-TR" sz="1800" b="1" dirty="0">
              <a:latin typeface="Raleway"/>
            </a:endParaRPr>
          </a:p>
          <a:p>
            <a:r>
              <a:rPr lang="en-US" sz="1800" dirty="0">
                <a:latin typeface="Raleway"/>
              </a:rPr>
              <a:t>Video</a:t>
            </a:r>
            <a:r>
              <a:rPr lang="tr-TR" sz="1800" dirty="0">
                <a:latin typeface="Raleway"/>
              </a:rPr>
              <a:t>ya göre sizce</a:t>
            </a:r>
            <a:r>
              <a:rPr lang="en-US" sz="1800" dirty="0">
                <a:latin typeface="Raleway"/>
              </a:rPr>
              <a:t> </a:t>
            </a:r>
            <a:r>
              <a:rPr lang="en-US" sz="1800" dirty="0" err="1">
                <a:latin typeface="Raleway"/>
              </a:rPr>
              <a:t>kişisel</a:t>
            </a:r>
            <a:r>
              <a:rPr lang="en-US" sz="1800" dirty="0">
                <a:latin typeface="Raleway"/>
              </a:rPr>
              <a:t> </a:t>
            </a:r>
            <a:r>
              <a:rPr lang="en-US" sz="1800" dirty="0" err="1">
                <a:latin typeface="Raleway"/>
              </a:rPr>
              <a:t>markanızı</a:t>
            </a:r>
            <a:r>
              <a:rPr lang="en-US" sz="1800" dirty="0">
                <a:latin typeface="Raleway"/>
              </a:rPr>
              <a:t> </a:t>
            </a:r>
            <a:r>
              <a:rPr lang="en-US" sz="1800" dirty="0" err="1">
                <a:latin typeface="Raleway"/>
              </a:rPr>
              <a:t>oluşturmak</a:t>
            </a:r>
            <a:r>
              <a:rPr lang="en-US" sz="1800" dirty="0">
                <a:latin typeface="Raleway"/>
              </a:rPr>
              <a:t> </a:t>
            </a:r>
            <a:r>
              <a:rPr lang="en-US" sz="1800" dirty="0" err="1">
                <a:latin typeface="Raleway"/>
              </a:rPr>
              <a:t>için</a:t>
            </a:r>
            <a:r>
              <a:rPr lang="en-US" sz="1800" dirty="0">
                <a:latin typeface="Raleway"/>
              </a:rPr>
              <a:t> </a:t>
            </a:r>
            <a:r>
              <a:rPr lang="en-US" sz="1800" dirty="0" err="1">
                <a:latin typeface="Raleway"/>
              </a:rPr>
              <a:t>kullanmaya</a:t>
            </a:r>
            <a:r>
              <a:rPr lang="en-US" sz="1800" dirty="0">
                <a:latin typeface="Raleway"/>
              </a:rPr>
              <a:t> </a:t>
            </a:r>
            <a:r>
              <a:rPr lang="en-US" sz="1800" dirty="0" err="1">
                <a:latin typeface="Raleway"/>
              </a:rPr>
              <a:t>başlayabileceğiniz</a:t>
            </a:r>
            <a:r>
              <a:rPr lang="en-US" sz="1800" dirty="0">
                <a:latin typeface="Raleway"/>
              </a:rPr>
              <a:t> </a:t>
            </a:r>
            <a:r>
              <a:rPr lang="en-US" sz="1800" dirty="0" err="1">
                <a:latin typeface="Raleway"/>
              </a:rPr>
              <a:t>bir</a:t>
            </a:r>
            <a:r>
              <a:rPr lang="en-US" sz="1800" dirty="0">
                <a:latin typeface="Raleway"/>
              </a:rPr>
              <a:t> </a:t>
            </a:r>
            <a:r>
              <a:rPr lang="en-US" sz="1800" dirty="0" err="1">
                <a:latin typeface="Raleway"/>
              </a:rPr>
              <a:t>adım</a:t>
            </a:r>
            <a:r>
              <a:rPr lang="en-US" sz="1800" dirty="0">
                <a:latin typeface="Raleway"/>
              </a:rPr>
              <a:t> </a:t>
            </a:r>
            <a:r>
              <a:rPr lang="en-US" sz="1800" dirty="0" err="1">
                <a:latin typeface="Raleway"/>
              </a:rPr>
              <a:t>nedir</a:t>
            </a:r>
            <a:r>
              <a:rPr lang="en-US" sz="1800" dirty="0">
                <a:latin typeface="Raleway"/>
              </a:rPr>
              <a:t>?</a:t>
            </a:r>
            <a:endParaRPr lang="en-US" dirty="0">
              <a:latin typeface="Raleway"/>
            </a:endParaRPr>
          </a:p>
        </p:txBody>
      </p:sp>
      <p:pic>
        <p:nvPicPr>
          <p:cNvPr id="4" name="Çevrimiçi Medya 3" title="5 Steps to Building a Personal Brand You Feel Good About | The Way We Work, a TED series">
            <a:hlinkClick r:id="" action="ppaction://media"/>
            <a:extLst>
              <a:ext uri="{FF2B5EF4-FFF2-40B4-BE49-F238E27FC236}">
                <a16:creationId xmlns:a16="http://schemas.microsoft.com/office/drawing/2014/main" id="{46188230-1C8B-5F8C-39F1-F60A1C2C6EEE}"/>
              </a:ext>
            </a:extLst>
          </p:cNvPr>
          <p:cNvPicPr>
            <a:picLocks noRot="1" noChangeAspect="1"/>
          </p:cNvPicPr>
          <p:nvPr>
            <a:videoFile r:link="rId1"/>
          </p:nvPr>
        </p:nvPicPr>
        <p:blipFill>
          <a:blip r:embed="rId6"/>
          <a:stretch>
            <a:fillRect/>
          </a:stretch>
        </p:blipFill>
        <p:spPr>
          <a:xfrm>
            <a:off x="3985618" y="1602553"/>
            <a:ext cx="7776173" cy="43901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g2ecf44786e8_0_315"/>
          <p:cNvSpPr txBox="1">
            <a:spLocks noGrp="1"/>
          </p:cNvSpPr>
          <p:nvPr>
            <p:ph type="title"/>
          </p:nvPr>
        </p:nvSpPr>
        <p:spPr>
          <a:xfrm>
            <a:off x="712650" y="620275"/>
            <a:ext cx="10766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Kişisel</a:t>
            </a:r>
            <a:r>
              <a:rPr lang="en-GB" sz="3400" b="1" dirty="0"/>
              <a:t> </a:t>
            </a:r>
            <a:r>
              <a:rPr lang="en-GB" sz="3400" b="1" dirty="0" err="1"/>
              <a:t>Markalaşma</a:t>
            </a:r>
            <a:r>
              <a:rPr lang="en-GB" sz="3400" b="1" dirty="0"/>
              <a:t> </a:t>
            </a:r>
            <a:r>
              <a:rPr lang="en-GB" sz="3400" b="1" dirty="0" err="1"/>
              <a:t>için</a:t>
            </a:r>
            <a:r>
              <a:rPr lang="en-GB" sz="3400" b="1" dirty="0"/>
              <a:t> Sosyal </a:t>
            </a:r>
            <a:r>
              <a:rPr lang="en-GB" sz="3400" b="1" dirty="0" err="1"/>
              <a:t>Medya</a:t>
            </a:r>
            <a:r>
              <a:rPr lang="en-GB" sz="3400" b="1" dirty="0"/>
              <a:t> </a:t>
            </a:r>
            <a:r>
              <a:rPr lang="en-GB" sz="3400" b="1" dirty="0" err="1"/>
              <a:t>ve</a:t>
            </a:r>
            <a:r>
              <a:rPr lang="en-GB" sz="3400" b="1" dirty="0"/>
              <a:t> </a:t>
            </a:r>
            <a:r>
              <a:rPr lang="en-GB" sz="3400" b="1" dirty="0" err="1"/>
              <a:t>Ağlardan</a:t>
            </a:r>
            <a:r>
              <a:rPr lang="en-GB" sz="3400" b="1" dirty="0"/>
              <a:t> </a:t>
            </a:r>
            <a:r>
              <a:rPr lang="en-GB" sz="3400" b="1" dirty="0" err="1"/>
              <a:t>Yararlanma</a:t>
            </a:r>
            <a:r>
              <a:rPr lang="en-GB" sz="3400" b="1" dirty="0"/>
              <a:t> </a:t>
            </a:r>
            <a:endParaRPr lang="en-US" sz="3400" b="1" dirty="0"/>
          </a:p>
        </p:txBody>
      </p:sp>
      <p:sp>
        <p:nvSpPr>
          <p:cNvPr id="251" name="Google Shape;251;g2ecf44786e8_0_315"/>
          <p:cNvSpPr txBox="1"/>
          <p:nvPr/>
        </p:nvSpPr>
        <p:spPr>
          <a:xfrm>
            <a:off x="3997100" y="2649136"/>
            <a:ext cx="7314000" cy="273918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1800" b="1" dirty="0">
                <a:highlight>
                  <a:schemeClr val="lt1"/>
                </a:highlight>
                <a:latin typeface="Raleway"/>
                <a:ea typeface="Raleway"/>
                <a:cs typeface="Raleway"/>
                <a:sym typeface="Raleway"/>
              </a:rPr>
              <a:t>Sosyal medya stratejileri</a:t>
            </a:r>
            <a:endParaRPr lang="en-US" sz="1800" b="1" dirty="0">
              <a:highlight>
                <a:srgbClr val="F3B75B"/>
              </a:highlight>
              <a:latin typeface="Raleway"/>
              <a:ea typeface="Raleway"/>
              <a:cs typeface="Raleway"/>
            </a:endParaRPr>
          </a:p>
          <a:p>
            <a:pPr marL="387350">
              <a:spcBef>
                <a:spcPts val="600"/>
              </a:spcBef>
              <a:spcAft>
                <a:spcPts val="600"/>
              </a:spcAft>
              <a:buSzPts val="2000"/>
              <a:buChar char="•"/>
            </a:pPr>
            <a:r>
              <a:rPr lang="en-GB" sz="1800" b="1" dirty="0">
                <a:latin typeface="Raleway"/>
                <a:ea typeface="Raleway"/>
                <a:cs typeface="Raleway"/>
                <a:sym typeface="Raleway"/>
              </a:rPr>
              <a:t> </a:t>
            </a:r>
            <a:r>
              <a:rPr lang="tr-TR" sz="1800" b="1" dirty="0">
                <a:latin typeface="Raleway"/>
                <a:ea typeface="Raleway"/>
                <a:cs typeface="Raleway"/>
                <a:sym typeface="Raleway"/>
              </a:rPr>
              <a:t>Platform seçimi: </a:t>
            </a:r>
            <a:r>
              <a:rPr lang="en-GB" sz="1800" dirty="0" err="1">
                <a:latin typeface="Raleway"/>
                <a:ea typeface="Raleway"/>
                <a:cs typeface="Raleway"/>
                <a:sym typeface="Raleway"/>
              </a:rPr>
              <a:t>Hedef</a:t>
            </a:r>
            <a:r>
              <a:rPr lang="en-GB" sz="1800" dirty="0">
                <a:latin typeface="Raleway"/>
                <a:ea typeface="Raleway"/>
                <a:cs typeface="Raleway"/>
                <a:sym typeface="Raleway"/>
              </a:rPr>
              <a:t> </a:t>
            </a:r>
            <a:r>
              <a:rPr lang="en-GB" sz="1800" dirty="0" err="1">
                <a:latin typeface="Raleway"/>
                <a:ea typeface="Raleway"/>
                <a:cs typeface="Raleway"/>
                <a:sym typeface="Raleway"/>
              </a:rPr>
              <a:t>kitleniz</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doğru</a:t>
            </a:r>
            <a:r>
              <a:rPr lang="en-GB" sz="1800" dirty="0">
                <a:latin typeface="Raleway"/>
                <a:ea typeface="Raleway"/>
                <a:cs typeface="Raleway"/>
                <a:sym typeface="Raleway"/>
              </a:rPr>
              <a:t> </a:t>
            </a:r>
            <a:r>
              <a:rPr lang="en-GB" sz="1800" dirty="0" err="1">
                <a:latin typeface="Raleway"/>
                <a:ea typeface="Raleway"/>
                <a:cs typeface="Raleway"/>
                <a:sym typeface="Raleway"/>
              </a:rPr>
              <a:t>platformları</a:t>
            </a:r>
            <a:r>
              <a:rPr lang="en-GB" sz="1800" dirty="0">
                <a:latin typeface="Raleway"/>
                <a:ea typeface="Raleway"/>
                <a:cs typeface="Raleway"/>
                <a:sym typeface="Raleway"/>
              </a:rPr>
              <a:t> </a:t>
            </a:r>
            <a:r>
              <a:rPr lang="en-GB" sz="1800" dirty="0" err="1">
                <a:latin typeface="Raleway"/>
                <a:ea typeface="Raleway"/>
                <a:cs typeface="Raleway"/>
                <a:sym typeface="Raleway"/>
              </a:rPr>
              <a:t>seçin</a:t>
            </a:r>
            <a:r>
              <a:rPr lang="en-GB" sz="1800" dirty="0">
                <a:latin typeface="Raleway"/>
                <a:ea typeface="Raleway"/>
                <a:cs typeface="Raleway"/>
                <a:sym typeface="Raleway"/>
              </a:rPr>
              <a:t> (LinkedIn, Twitter, Instagram).</a:t>
            </a:r>
            <a:endParaRPr lang="tr-TR" sz="1800" dirty="0">
              <a:latin typeface="Raleway"/>
              <a:ea typeface="Raleway"/>
              <a:cs typeface="Raleway"/>
              <a:sym typeface="Raleway"/>
            </a:endParaRPr>
          </a:p>
          <a:p>
            <a:pPr marL="387350">
              <a:spcBef>
                <a:spcPts val="600"/>
              </a:spcBef>
              <a:spcAft>
                <a:spcPts val="600"/>
              </a:spcAft>
              <a:buSzPts val="2000"/>
              <a:buChar char="•"/>
            </a:pPr>
            <a:r>
              <a:rPr lang="en-GB" sz="1800" b="1" dirty="0">
                <a:latin typeface="Raleway"/>
                <a:ea typeface="Raleway"/>
                <a:cs typeface="Raleway"/>
                <a:sym typeface="Raleway"/>
              </a:rPr>
              <a:t> </a:t>
            </a:r>
            <a:r>
              <a:rPr lang="tr-TR" sz="1800" b="1" dirty="0">
                <a:latin typeface="Raleway"/>
                <a:ea typeface="Raleway"/>
                <a:cs typeface="Raleway"/>
                <a:sym typeface="Raleway"/>
              </a:rPr>
              <a:t>İçerik Geliştirme</a:t>
            </a:r>
            <a:r>
              <a:rPr lang="en-GB" sz="1800" b="1" dirty="0">
                <a:latin typeface="Raleway"/>
                <a:ea typeface="Raleway"/>
                <a:cs typeface="Raleway"/>
                <a:sym typeface="Raleway"/>
              </a:rPr>
              <a:t>:</a:t>
            </a:r>
            <a:r>
              <a:rPr lang="en-GB" sz="1800" dirty="0">
                <a:latin typeface="Raleway"/>
                <a:ea typeface="Raleway"/>
                <a:cs typeface="Raleway"/>
                <a:sym typeface="Raleway"/>
              </a:rPr>
              <a:t> </a:t>
            </a:r>
            <a:r>
              <a:rPr lang="en-GB" sz="1800" dirty="0" err="1">
                <a:latin typeface="Raleway"/>
                <a:ea typeface="Raleway"/>
                <a:cs typeface="Raleway"/>
                <a:sym typeface="Raleway"/>
              </a:rPr>
              <a:t>Uzmanlığınızı</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ilgi</a:t>
            </a:r>
            <a:r>
              <a:rPr lang="en-GB" sz="1800" dirty="0">
                <a:latin typeface="Raleway"/>
                <a:ea typeface="Raleway"/>
                <a:cs typeface="Raleway"/>
                <a:sym typeface="Raleway"/>
              </a:rPr>
              <a:t> </a:t>
            </a:r>
            <a:r>
              <a:rPr lang="en-GB" sz="1800" dirty="0" err="1">
                <a:latin typeface="Raleway"/>
                <a:ea typeface="Raleway"/>
                <a:cs typeface="Raleway"/>
                <a:sym typeface="Raleway"/>
              </a:rPr>
              <a:t>alanlarınızı</a:t>
            </a:r>
            <a:r>
              <a:rPr lang="en-GB" sz="1800" dirty="0">
                <a:latin typeface="Raleway"/>
                <a:ea typeface="Raleway"/>
                <a:cs typeface="Raleway"/>
                <a:sym typeface="Raleway"/>
              </a:rPr>
              <a:t> </a:t>
            </a:r>
            <a:r>
              <a:rPr lang="en-GB" sz="1800" dirty="0" err="1">
                <a:latin typeface="Raleway"/>
                <a:ea typeface="Raleway"/>
                <a:cs typeface="Raleway"/>
                <a:sym typeface="Raleway"/>
              </a:rPr>
              <a:t>yansıtan</a:t>
            </a:r>
            <a:r>
              <a:rPr lang="en-GB" sz="1800" dirty="0">
                <a:latin typeface="Raleway"/>
                <a:ea typeface="Raleway"/>
                <a:cs typeface="Raleway"/>
                <a:sym typeface="Raleway"/>
              </a:rPr>
              <a:t> </a:t>
            </a:r>
            <a:r>
              <a:rPr lang="en-GB" sz="1800" dirty="0" err="1">
                <a:latin typeface="Raleway"/>
                <a:ea typeface="Raleway"/>
                <a:cs typeface="Raleway"/>
                <a:sym typeface="Raleway"/>
              </a:rPr>
              <a:t>değerli</a:t>
            </a:r>
            <a:r>
              <a:rPr lang="en-GB" sz="1800" dirty="0">
                <a:latin typeface="Raleway"/>
                <a:ea typeface="Raleway"/>
                <a:cs typeface="Raleway"/>
                <a:sym typeface="Raleway"/>
              </a:rPr>
              <a:t> </a:t>
            </a:r>
            <a:r>
              <a:rPr lang="en-GB" sz="1800" dirty="0" err="1">
                <a:latin typeface="Raleway"/>
                <a:ea typeface="Raleway"/>
                <a:cs typeface="Raleway"/>
                <a:sym typeface="Raleway"/>
              </a:rPr>
              <a:t>içerikler</a:t>
            </a:r>
            <a:r>
              <a:rPr lang="en-GB" sz="1800" dirty="0">
                <a:latin typeface="Raleway"/>
                <a:ea typeface="Raleway"/>
                <a:cs typeface="Raleway"/>
                <a:sym typeface="Raleway"/>
              </a:rPr>
              <a:t> </a:t>
            </a:r>
            <a:r>
              <a:rPr lang="en-GB" sz="1800" dirty="0" err="1">
                <a:latin typeface="Raleway"/>
                <a:ea typeface="Raleway"/>
                <a:cs typeface="Raleway"/>
                <a:sym typeface="Raleway"/>
              </a:rPr>
              <a:t>paylaşın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387350">
              <a:spcBef>
                <a:spcPts val="600"/>
              </a:spcBef>
              <a:spcAft>
                <a:spcPts val="600"/>
              </a:spcAft>
              <a:buSzPts val="2000"/>
              <a:buChar char="•"/>
            </a:pPr>
            <a:r>
              <a:rPr lang="en-GB" sz="1800" b="1" dirty="0">
                <a:latin typeface="Raleway"/>
                <a:ea typeface="Raleway"/>
                <a:cs typeface="Raleway"/>
                <a:sym typeface="Raleway"/>
              </a:rPr>
              <a:t> </a:t>
            </a:r>
            <a:r>
              <a:rPr lang="tr-TR" sz="1800" b="1" dirty="0">
                <a:latin typeface="Raleway"/>
                <a:ea typeface="Raleway"/>
                <a:cs typeface="Raleway"/>
                <a:sym typeface="Raleway"/>
              </a:rPr>
              <a:t>Bağlılık</a:t>
            </a:r>
            <a:r>
              <a:rPr lang="en-GB" sz="1800" b="1" dirty="0">
                <a:latin typeface="Raleway"/>
                <a:ea typeface="Raleway"/>
                <a:cs typeface="Raleway"/>
                <a:sym typeface="Raleway"/>
              </a:rPr>
              <a:t>:</a:t>
            </a:r>
            <a:r>
              <a:rPr lang="en-GB" sz="1800" dirty="0">
                <a:latin typeface="Raleway"/>
                <a:ea typeface="Raleway"/>
                <a:cs typeface="Raleway"/>
                <a:sym typeface="Raleway"/>
              </a:rPr>
              <a:t> </a:t>
            </a:r>
            <a:r>
              <a:rPr lang="en-GB" sz="1800" dirty="0" err="1">
                <a:latin typeface="Raleway"/>
                <a:ea typeface="Raleway"/>
                <a:cs typeface="Raleway"/>
                <a:sym typeface="Raleway"/>
              </a:rPr>
              <a:t>Yorumlar</a:t>
            </a:r>
            <a:r>
              <a:rPr lang="en-GB" sz="1800" dirty="0">
                <a:latin typeface="Raleway"/>
                <a:ea typeface="Raleway"/>
                <a:cs typeface="Raleway"/>
                <a:sym typeface="Raleway"/>
              </a:rPr>
              <a:t>, </a:t>
            </a:r>
            <a:r>
              <a:rPr lang="en-GB" sz="1800" dirty="0" err="1">
                <a:latin typeface="Raleway"/>
                <a:ea typeface="Raleway"/>
                <a:cs typeface="Raleway"/>
                <a:sym typeface="Raleway"/>
              </a:rPr>
              <a:t>beğeniler</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paylaşımlar</a:t>
            </a:r>
            <a:r>
              <a:rPr lang="en-GB" sz="1800" dirty="0">
                <a:latin typeface="Raleway"/>
                <a:ea typeface="Raleway"/>
                <a:cs typeface="Raleway"/>
                <a:sym typeface="Raleway"/>
              </a:rPr>
              <a:t> </a:t>
            </a:r>
            <a:r>
              <a:rPr lang="en-GB" sz="1800" dirty="0" err="1">
                <a:latin typeface="Raleway"/>
                <a:ea typeface="Raleway"/>
                <a:cs typeface="Raleway"/>
                <a:sym typeface="Raleway"/>
              </a:rPr>
              <a:t>aracılığıyla</a:t>
            </a:r>
            <a:r>
              <a:rPr lang="en-GB" sz="1800" dirty="0">
                <a:latin typeface="Raleway"/>
                <a:ea typeface="Raleway"/>
                <a:cs typeface="Raleway"/>
                <a:sym typeface="Raleway"/>
              </a:rPr>
              <a:t> </a:t>
            </a:r>
            <a:r>
              <a:rPr lang="en-GB" sz="1800" dirty="0" err="1">
                <a:latin typeface="Raleway"/>
                <a:ea typeface="Raleway"/>
                <a:cs typeface="Raleway"/>
                <a:sym typeface="Raleway"/>
              </a:rPr>
              <a:t>kitlenizle</a:t>
            </a:r>
            <a:r>
              <a:rPr lang="en-GB" sz="1800" dirty="0">
                <a:latin typeface="Raleway"/>
                <a:ea typeface="Raleway"/>
                <a:cs typeface="Raleway"/>
                <a:sym typeface="Raleway"/>
              </a:rPr>
              <a:t> </a:t>
            </a:r>
            <a:r>
              <a:rPr lang="en-GB" sz="1800" dirty="0" err="1">
                <a:latin typeface="Raleway"/>
                <a:ea typeface="Raleway"/>
                <a:cs typeface="Raleway"/>
                <a:sym typeface="Raleway"/>
              </a:rPr>
              <a:t>etkileşim</a:t>
            </a:r>
            <a:r>
              <a:rPr lang="en-GB" sz="1800" dirty="0">
                <a:latin typeface="Raleway"/>
                <a:ea typeface="Raleway"/>
                <a:cs typeface="Raleway"/>
                <a:sym typeface="Raleway"/>
              </a:rPr>
              <a:t> </a:t>
            </a:r>
            <a:r>
              <a:rPr lang="en-GB" sz="1800" dirty="0" err="1">
                <a:latin typeface="Raleway"/>
                <a:ea typeface="Raleway"/>
                <a:cs typeface="Raleway"/>
                <a:sym typeface="Raleway"/>
              </a:rPr>
              <a:t>kurun</a:t>
            </a:r>
            <a:r>
              <a:rPr lang="en-GB" sz="1800" dirty="0">
                <a:latin typeface="Raleway"/>
                <a:ea typeface="Raleway"/>
                <a:cs typeface="Raleway"/>
                <a:sym typeface="Raleway"/>
              </a:rPr>
              <a:t>.</a:t>
            </a:r>
            <a:endParaRPr sz="1800" dirty="0">
              <a:latin typeface="Raleway"/>
              <a:ea typeface="Raleway"/>
              <a:cs typeface="Raleway"/>
            </a:endParaRPr>
          </a:p>
        </p:txBody>
      </p:sp>
      <p:sp>
        <p:nvSpPr>
          <p:cNvPr id="5" name="TextBox 4">
            <a:extLst>
              <a:ext uri="{FF2B5EF4-FFF2-40B4-BE49-F238E27FC236}">
                <a16:creationId xmlns:a16="http://schemas.microsoft.com/office/drawing/2014/main" id="{FC785F10-325F-3377-DCD0-2599925AEC87}"/>
              </a:ext>
            </a:extLst>
          </p:cNvPr>
          <p:cNvSpPr txBox="1"/>
          <p:nvPr/>
        </p:nvSpPr>
        <p:spPr>
          <a:xfrm>
            <a:off x="191433" y="3942786"/>
            <a:ext cx="745328"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3">
                  <a:extLst>
                    <a:ext uri="{A12FA001-AC4F-418D-AE19-62706E023703}">
                      <ahyp:hlinkClr xmlns:ahyp="http://schemas.microsoft.com/office/drawing/2018/hyperlinkcolor" val="tx"/>
                    </a:ext>
                  </a:extLst>
                </a:hlinkClick>
              </a:rPr>
              <a:t>Canva</a:t>
            </a:r>
          </a:p>
        </p:txBody>
      </p:sp>
      <p:pic>
        <p:nvPicPr>
          <p:cNvPr id="6" name="Picture 5" descr="A group of colorful chat bubbles&#10;&#10;Description automatically generated">
            <a:extLst>
              <a:ext uri="{FF2B5EF4-FFF2-40B4-BE49-F238E27FC236}">
                <a16:creationId xmlns:a16="http://schemas.microsoft.com/office/drawing/2014/main" id="{F25460EF-8D38-D538-B720-549B7730114A}"/>
              </a:ext>
            </a:extLst>
          </p:cNvPr>
          <p:cNvPicPr>
            <a:picLocks noChangeAspect="1"/>
          </p:cNvPicPr>
          <p:nvPr/>
        </p:nvPicPr>
        <p:blipFill>
          <a:blip r:embed="rId4"/>
          <a:srcRect l="16333" r="17024" b="-200"/>
          <a:stretch/>
        </p:blipFill>
        <p:spPr>
          <a:xfrm>
            <a:off x="567341" y="2555446"/>
            <a:ext cx="3218217" cy="2763118"/>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2ecf44786e8_0_57"/>
          <p:cNvSpPr txBox="1">
            <a:spLocks noGrp="1"/>
          </p:cNvSpPr>
          <p:nvPr>
            <p:ph type="title"/>
          </p:nvPr>
        </p:nvSpPr>
        <p:spPr>
          <a:xfrm>
            <a:off x="559650" y="382150"/>
            <a:ext cx="110727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Kişisel</a:t>
            </a:r>
            <a:r>
              <a:rPr lang="en-GB" sz="3400" b="1" dirty="0"/>
              <a:t> </a:t>
            </a:r>
            <a:r>
              <a:rPr lang="en-GB" sz="3400" b="1" dirty="0" err="1"/>
              <a:t>Markalaşma</a:t>
            </a:r>
            <a:r>
              <a:rPr lang="en-GB" sz="3400" b="1" dirty="0"/>
              <a:t> </a:t>
            </a:r>
            <a:r>
              <a:rPr lang="en-GB" sz="3400" b="1" dirty="0" err="1"/>
              <a:t>için</a:t>
            </a:r>
            <a:r>
              <a:rPr lang="en-GB" sz="3400" b="1" dirty="0"/>
              <a:t> Sosyal </a:t>
            </a:r>
            <a:r>
              <a:rPr lang="en-GB" sz="3400" b="1" dirty="0" err="1"/>
              <a:t>Medya</a:t>
            </a:r>
            <a:r>
              <a:rPr lang="en-GB" sz="3400" b="1" dirty="0"/>
              <a:t> </a:t>
            </a:r>
            <a:r>
              <a:rPr lang="en-GB" sz="3400" b="1" dirty="0" err="1"/>
              <a:t>ve</a:t>
            </a:r>
            <a:r>
              <a:rPr lang="en-GB" sz="3400" b="1" dirty="0"/>
              <a:t> </a:t>
            </a:r>
            <a:r>
              <a:rPr lang="en-GB" sz="3400" b="1" dirty="0" err="1"/>
              <a:t>Ağlardan</a:t>
            </a:r>
            <a:r>
              <a:rPr lang="en-GB" sz="3400" b="1" dirty="0"/>
              <a:t> </a:t>
            </a:r>
            <a:r>
              <a:rPr lang="en-GB" sz="3400" b="1" dirty="0" err="1"/>
              <a:t>Yararlanma</a:t>
            </a:r>
            <a:r>
              <a:rPr lang="en-GB" sz="3400" b="1" dirty="0"/>
              <a:t> </a:t>
            </a:r>
            <a:endParaRPr lang="en-US" sz="3400" b="1" dirty="0"/>
          </a:p>
        </p:txBody>
      </p:sp>
      <p:sp>
        <p:nvSpPr>
          <p:cNvPr id="258" name="Google Shape;258;g2ecf44786e8_0_57"/>
          <p:cNvSpPr txBox="1"/>
          <p:nvPr/>
        </p:nvSpPr>
        <p:spPr>
          <a:xfrm>
            <a:off x="967442" y="2229122"/>
            <a:ext cx="6265712" cy="301618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1800" b="1" dirty="0">
                <a:highlight>
                  <a:schemeClr val="lt1"/>
                </a:highlight>
                <a:latin typeface="Raleway"/>
                <a:ea typeface="Raleway"/>
                <a:cs typeface="Raleway"/>
                <a:sym typeface="Raleway"/>
              </a:rPr>
              <a:t>Ağ geliştirme teknikleri</a:t>
            </a:r>
            <a:endParaRPr lang="en-US" sz="1800" b="1" dirty="0">
              <a:highlight>
                <a:srgbClr val="F3B75B"/>
              </a:highlight>
              <a:latin typeface="Raleway"/>
              <a:ea typeface="Raleway"/>
              <a:cs typeface="Raleway"/>
            </a:endParaRPr>
          </a:p>
          <a:p>
            <a:pPr marL="444500">
              <a:spcBef>
                <a:spcPts val="600"/>
              </a:spcBef>
              <a:spcAft>
                <a:spcPts val="600"/>
              </a:spcAft>
              <a:buSzPts val="2000"/>
              <a:buChar char="•"/>
            </a:pPr>
            <a:r>
              <a:rPr lang="en-GB" sz="1800" b="1" dirty="0">
                <a:latin typeface="Raleway"/>
                <a:ea typeface="Raleway"/>
                <a:cs typeface="Raleway"/>
                <a:sym typeface="Raleway"/>
              </a:rPr>
              <a:t> </a:t>
            </a:r>
            <a:r>
              <a:rPr lang="tr-TR" sz="1800" b="1" dirty="0">
                <a:latin typeface="Raleway"/>
                <a:ea typeface="Raleway"/>
                <a:cs typeface="Raleway"/>
                <a:sym typeface="Raleway"/>
              </a:rPr>
              <a:t>Etkinlikler ve Konferanslar</a:t>
            </a:r>
            <a:r>
              <a:rPr lang="en-GB" sz="1800" b="1" dirty="0">
                <a:latin typeface="Raleway"/>
                <a:ea typeface="Raleway"/>
                <a:cs typeface="Raleway"/>
                <a:sym typeface="Raleway"/>
              </a:rPr>
              <a:t>:</a:t>
            </a:r>
            <a:r>
              <a:rPr lang="en-GB" sz="1800" dirty="0">
                <a:latin typeface="Raleway"/>
                <a:ea typeface="Raleway"/>
                <a:cs typeface="Raleway"/>
                <a:sym typeface="Raleway"/>
              </a:rPr>
              <a:t> </a:t>
            </a:r>
            <a:r>
              <a:rPr lang="en-GB" sz="1800" dirty="0" err="1">
                <a:latin typeface="Raleway"/>
                <a:ea typeface="Raleway"/>
                <a:cs typeface="Raleway"/>
                <a:sym typeface="Raleway"/>
              </a:rPr>
              <a:t>Benzer</a:t>
            </a:r>
            <a:r>
              <a:rPr lang="en-GB" sz="1800" dirty="0">
                <a:latin typeface="Raleway"/>
                <a:ea typeface="Raleway"/>
                <a:cs typeface="Raleway"/>
                <a:sym typeface="Raleway"/>
              </a:rPr>
              <a:t> </a:t>
            </a:r>
            <a:r>
              <a:rPr lang="en-GB" sz="1800" dirty="0" err="1">
                <a:latin typeface="Raleway"/>
                <a:ea typeface="Raleway"/>
                <a:cs typeface="Raleway"/>
                <a:sym typeface="Raleway"/>
              </a:rPr>
              <a:t>düşünen</a:t>
            </a:r>
            <a:r>
              <a:rPr lang="en-GB" sz="1800" dirty="0">
                <a:latin typeface="Raleway"/>
                <a:ea typeface="Raleway"/>
                <a:cs typeface="Raleway"/>
                <a:sym typeface="Raleway"/>
              </a:rPr>
              <a:t> </a:t>
            </a:r>
            <a:r>
              <a:rPr lang="en-GB" sz="1800" dirty="0" err="1">
                <a:latin typeface="Raleway"/>
                <a:ea typeface="Raleway"/>
                <a:cs typeface="Raleway"/>
                <a:sym typeface="Raleway"/>
              </a:rPr>
              <a:t>profesyonellerle</a:t>
            </a:r>
            <a:r>
              <a:rPr lang="en-GB" sz="1800" dirty="0">
                <a:latin typeface="Raleway"/>
                <a:ea typeface="Raleway"/>
                <a:cs typeface="Raleway"/>
                <a:sym typeface="Raleway"/>
              </a:rPr>
              <a:t> </a:t>
            </a:r>
            <a:r>
              <a:rPr lang="en-GB" sz="1800" dirty="0" err="1">
                <a:latin typeface="Raleway"/>
                <a:ea typeface="Raleway"/>
                <a:cs typeface="Raleway"/>
                <a:sym typeface="Raleway"/>
              </a:rPr>
              <a:t>tanışmak</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bağlantı</a:t>
            </a:r>
            <a:r>
              <a:rPr lang="en-GB" sz="1800" dirty="0">
                <a:latin typeface="Raleway"/>
                <a:ea typeface="Raleway"/>
                <a:cs typeface="Raleway"/>
                <a:sym typeface="Raleway"/>
              </a:rPr>
              <a:t> </a:t>
            </a:r>
            <a:r>
              <a:rPr lang="en-GB" sz="1800" dirty="0" err="1">
                <a:latin typeface="Raleway"/>
                <a:ea typeface="Raleway"/>
                <a:cs typeface="Raleway"/>
                <a:sym typeface="Raleway"/>
              </a:rPr>
              <a:t>kurmak</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sektör</a:t>
            </a:r>
            <a:r>
              <a:rPr lang="tr-TR" sz="1800" dirty="0">
                <a:latin typeface="Raleway"/>
                <a:ea typeface="Raleway"/>
                <a:cs typeface="Raleway"/>
                <a:sym typeface="Raleway"/>
              </a:rPr>
              <a:t>el </a:t>
            </a:r>
            <a:r>
              <a:rPr lang="en-GB" sz="1800" dirty="0" err="1">
                <a:latin typeface="Raleway"/>
                <a:ea typeface="Raleway"/>
                <a:cs typeface="Raleway"/>
                <a:sym typeface="Raleway"/>
              </a:rPr>
              <a:t>etkinlikler</a:t>
            </a:r>
            <a:r>
              <a:rPr lang="tr-TR" sz="1800" dirty="0">
                <a:latin typeface="Raleway"/>
                <a:ea typeface="Raleway"/>
                <a:cs typeface="Raleway"/>
                <a:sym typeface="Raleway"/>
              </a:rPr>
              <a:t>e</a:t>
            </a:r>
            <a:r>
              <a:rPr lang="en-GB" sz="1800" dirty="0">
                <a:latin typeface="Raleway"/>
                <a:ea typeface="Raleway"/>
                <a:cs typeface="Raleway"/>
                <a:sym typeface="Raleway"/>
              </a:rPr>
              <a:t> </a:t>
            </a:r>
            <a:r>
              <a:rPr lang="en-GB" sz="1800" dirty="0" err="1">
                <a:latin typeface="Raleway"/>
                <a:ea typeface="Raleway"/>
                <a:cs typeface="Raleway"/>
                <a:sym typeface="Raleway"/>
              </a:rPr>
              <a:t>katılın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444500">
              <a:spcBef>
                <a:spcPts val="600"/>
              </a:spcBef>
              <a:spcAft>
                <a:spcPts val="600"/>
              </a:spcAft>
              <a:buSzPts val="2000"/>
              <a:buChar char="•"/>
            </a:pPr>
            <a:r>
              <a:rPr lang="en-GB" sz="1800" b="1" dirty="0">
                <a:latin typeface="Raleway"/>
                <a:ea typeface="Raleway"/>
                <a:cs typeface="Raleway"/>
                <a:sym typeface="Raleway"/>
              </a:rPr>
              <a:t> </a:t>
            </a:r>
            <a:r>
              <a:rPr lang="en-GB" sz="1800" b="1" dirty="0" err="1">
                <a:latin typeface="Raleway"/>
                <a:ea typeface="Raleway"/>
                <a:cs typeface="Raleway"/>
                <a:sym typeface="Raleway"/>
              </a:rPr>
              <a:t>Profes</a:t>
            </a:r>
            <a:r>
              <a:rPr lang="tr-TR" sz="1800" b="1" dirty="0" err="1">
                <a:latin typeface="Raleway"/>
                <a:ea typeface="Raleway"/>
                <a:cs typeface="Raleway"/>
                <a:sym typeface="Raleway"/>
              </a:rPr>
              <a:t>yonel</a:t>
            </a:r>
            <a:r>
              <a:rPr lang="tr-TR" sz="1800" b="1" dirty="0">
                <a:latin typeface="Raleway"/>
                <a:ea typeface="Raleway"/>
                <a:cs typeface="Raleway"/>
                <a:sym typeface="Raleway"/>
              </a:rPr>
              <a:t> Organizasyonlar: </a:t>
            </a:r>
            <a:r>
              <a:rPr lang="en-GB" sz="1800" dirty="0" err="1">
                <a:latin typeface="Raleway"/>
                <a:ea typeface="Raleway"/>
                <a:cs typeface="Raleway"/>
                <a:sym typeface="Raleway"/>
              </a:rPr>
              <a:t>Ağ</a:t>
            </a:r>
            <a:r>
              <a:rPr lang="en-GB" sz="1800" dirty="0">
                <a:latin typeface="Raleway"/>
                <a:ea typeface="Raleway"/>
                <a:cs typeface="Raleway"/>
                <a:sym typeface="Raleway"/>
              </a:rPr>
              <a:t> </a:t>
            </a:r>
            <a:r>
              <a:rPr lang="en-GB" sz="1800" dirty="0" err="1">
                <a:latin typeface="Raleway"/>
                <a:ea typeface="Raleway"/>
                <a:cs typeface="Raleway"/>
                <a:sym typeface="Raleway"/>
              </a:rPr>
              <a:t>kurma</a:t>
            </a:r>
            <a:r>
              <a:rPr lang="en-GB" sz="1800" dirty="0">
                <a:latin typeface="Raleway"/>
                <a:ea typeface="Raleway"/>
                <a:cs typeface="Raleway"/>
                <a:sym typeface="Raleway"/>
              </a:rPr>
              <a:t> </a:t>
            </a:r>
            <a:r>
              <a:rPr lang="en-GB" sz="1800" dirty="0" err="1">
                <a:latin typeface="Raleway"/>
                <a:ea typeface="Raleway"/>
                <a:cs typeface="Raleway"/>
                <a:sym typeface="Raleway"/>
              </a:rPr>
              <a:t>fırsatları</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ilgili</a:t>
            </a:r>
            <a:r>
              <a:rPr lang="en-GB" sz="1800" dirty="0">
                <a:latin typeface="Raleway"/>
                <a:ea typeface="Raleway"/>
                <a:cs typeface="Raleway"/>
                <a:sym typeface="Raleway"/>
              </a:rPr>
              <a:t> </a:t>
            </a:r>
            <a:r>
              <a:rPr lang="en-GB" sz="1800" dirty="0" err="1">
                <a:latin typeface="Raleway"/>
                <a:ea typeface="Raleway"/>
                <a:cs typeface="Raleway"/>
                <a:sym typeface="Raleway"/>
              </a:rPr>
              <a:t>gruplara</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derneklere</a:t>
            </a:r>
            <a:r>
              <a:rPr lang="en-GB" sz="1800" dirty="0">
                <a:latin typeface="Raleway"/>
                <a:ea typeface="Raleway"/>
                <a:cs typeface="Raleway"/>
                <a:sym typeface="Raleway"/>
              </a:rPr>
              <a:t> </a:t>
            </a:r>
            <a:r>
              <a:rPr lang="en-GB" sz="1800" dirty="0" err="1">
                <a:latin typeface="Raleway"/>
                <a:ea typeface="Raleway"/>
                <a:cs typeface="Raleway"/>
                <a:sym typeface="Raleway"/>
              </a:rPr>
              <a:t>katılın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444500">
              <a:spcBef>
                <a:spcPts val="600"/>
              </a:spcBef>
              <a:spcAft>
                <a:spcPts val="600"/>
              </a:spcAft>
              <a:buSzPts val="2000"/>
              <a:buChar char="•"/>
            </a:pPr>
            <a:r>
              <a:rPr lang="en-GB" sz="1800" b="1" dirty="0">
                <a:latin typeface="Raleway"/>
                <a:ea typeface="Raleway"/>
                <a:cs typeface="Raleway"/>
                <a:sym typeface="Raleway"/>
              </a:rPr>
              <a:t> Online </a:t>
            </a:r>
            <a:r>
              <a:rPr lang="tr-TR" sz="1800" b="1" dirty="0">
                <a:latin typeface="Raleway"/>
                <a:ea typeface="Raleway"/>
                <a:cs typeface="Raleway"/>
                <a:sym typeface="Raleway"/>
              </a:rPr>
              <a:t>Ağlar: </a:t>
            </a:r>
            <a:r>
              <a:rPr lang="tr-TR" sz="1800" dirty="0">
                <a:latin typeface="Raleway"/>
                <a:ea typeface="Raleway"/>
                <a:cs typeface="Raleway"/>
                <a:sym typeface="Raleway"/>
              </a:rPr>
              <a:t>Webinarlar ve forumlar gibi online toplulukların bir parçası olun</a:t>
            </a:r>
            <a:endParaRPr sz="1800" dirty="0">
              <a:latin typeface="Raleway"/>
              <a:ea typeface="Raleway"/>
              <a:cs typeface="Raleway"/>
            </a:endParaRPr>
          </a:p>
        </p:txBody>
      </p:sp>
      <p:pic>
        <p:nvPicPr>
          <p:cNvPr id="4" name="Picture 3">
            <a:extLst>
              <a:ext uri="{FF2B5EF4-FFF2-40B4-BE49-F238E27FC236}">
                <a16:creationId xmlns:a16="http://schemas.microsoft.com/office/drawing/2014/main" id="{5A5FFD5C-D4CA-967F-9888-51BB37680428}"/>
              </a:ext>
            </a:extLst>
          </p:cNvPr>
          <p:cNvPicPr>
            <a:picLocks noChangeAspect="1"/>
          </p:cNvPicPr>
          <p:nvPr/>
        </p:nvPicPr>
        <p:blipFill>
          <a:blip r:embed="rId3"/>
          <a:srcRect l="25676" t="-714" r="25901" b="589"/>
          <a:stretch/>
        </p:blipFill>
        <p:spPr>
          <a:xfrm>
            <a:off x="7716108" y="1817044"/>
            <a:ext cx="3343195" cy="3906976"/>
          </a:xfrm>
          <a:prstGeom prst="rect">
            <a:avLst/>
          </a:prstGeom>
        </p:spPr>
      </p:pic>
      <p:sp>
        <p:nvSpPr>
          <p:cNvPr id="5" name="TextBox 2">
            <a:extLst>
              <a:ext uri="{FF2B5EF4-FFF2-40B4-BE49-F238E27FC236}">
                <a16:creationId xmlns:a16="http://schemas.microsoft.com/office/drawing/2014/main" id="{A1501990-6445-768A-0874-72861BCE3780}"/>
              </a:ext>
            </a:extLst>
          </p:cNvPr>
          <p:cNvSpPr txBox="1"/>
          <p:nvPr/>
        </p:nvSpPr>
        <p:spPr>
          <a:xfrm>
            <a:off x="9583352" y="5107459"/>
            <a:ext cx="1180756"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5" name="Google Shape;265;g2ecf44786e8_0_61"/>
          <p:cNvSpPr txBox="1"/>
          <p:nvPr/>
        </p:nvSpPr>
        <p:spPr>
          <a:xfrm>
            <a:off x="503112" y="1588797"/>
            <a:ext cx="6753425" cy="266223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Krystle</a:t>
            </a:r>
            <a:r>
              <a:rPr lang="en-GB" sz="2000" b="1" dirty="0">
                <a:highlight>
                  <a:srgbClr val="F3B75B"/>
                </a:highlight>
                <a:latin typeface="Raleway"/>
                <a:ea typeface="Raleway"/>
                <a:cs typeface="Raleway"/>
                <a:sym typeface="Raleway"/>
              </a:rPr>
              <a:t> Penza</a:t>
            </a:r>
            <a:r>
              <a:rPr lang="en-GB" sz="2000" b="1" dirty="0">
                <a:latin typeface="Raleway"/>
                <a:ea typeface="Raleway"/>
                <a:cs typeface="Raleway"/>
                <a:sym typeface="Raleway"/>
              </a:rPr>
              <a:t> </a:t>
            </a:r>
            <a:r>
              <a:rPr lang="en-GB" sz="1600" b="1" dirty="0">
                <a:latin typeface="Raleway"/>
                <a:ea typeface="Raleway"/>
                <a:cs typeface="Raleway"/>
                <a:sym typeface="Raleway"/>
              </a:rPr>
              <a:t>(</a:t>
            </a:r>
            <a:r>
              <a:rPr lang="tr-TR" sz="1600" b="1" dirty="0" err="1">
                <a:latin typeface="Raleway"/>
                <a:ea typeface="Raleway"/>
                <a:cs typeface="Raleway"/>
                <a:sym typeface="Raleway"/>
              </a:rPr>
              <a:t>Malta’lı</a:t>
            </a:r>
            <a:r>
              <a:rPr lang="tr-TR" sz="1600" b="1" dirty="0">
                <a:latin typeface="Raleway"/>
                <a:ea typeface="Raleway"/>
                <a:cs typeface="Raleway"/>
                <a:sym typeface="Raleway"/>
              </a:rPr>
              <a:t> bir girişimci</a:t>
            </a:r>
            <a:r>
              <a:rPr lang="en-GB" sz="1600" b="1" dirty="0">
                <a:latin typeface="Raleway"/>
                <a:ea typeface="Raleway"/>
                <a:cs typeface="Raleway"/>
                <a:sym typeface="Raleway"/>
              </a:rPr>
              <a:t>, </a:t>
            </a:r>
            <a:r>
              <a:rPr lang="tr-TR" sz="1600" b="1" dirty="0">
                <a:latin typeface="Raleway"/>
                <a:ea typeface="Raleway"/>
                <a:cs typeface="Raleway"/>
                <a:sym typeface="Raleway"/>
              </a:rPr>
              <a:t>şu markayı kurdu ve yönetiyor </a:t>
            </a:r>
            <a:r>
              <a:rPr lang="en-GB" sz="1600" b="1" dirty="0" err="1">
                <a:latin typeface="Raleway"/>
                <a:ea typeface="Raleway"/>
                <a:cs typeface="Raleway"/>
                <a:sym typeface="Raleway"/>
                <a:hlinkClick r:id="rId3"/>
              </a:rPr>
              <a:t>MVintage</a:t>
            </a:r>
            <a:r>
              <a:rPr lang="en-GB" sz="1600" b="1" dirty="0">
                <a:latin typeface="Raleway"/>
                <a:ea typeface="Raleway"/>
                <a:cs typeface="Raleway"/>
                <a:sym typeface="Raleway"/>
              </a:rPr>
              <a:t>)</a:t>
            </a:r>
            <a:endParaRPr lang="en-US" sz="1600" dirty="0">
              <a:latin typeface="Raleway"/>
              <a:ea typeface="Raleway"/>
              <a:cs typeface="Raleway"/>
            </a:endParaRPr>
          </a:p>
          <a:p>
            <a:pPr>
              <a:spcBef>
                <a:spcPts val="600"/>
              </a:spcBef>
              <a:spcAft>
                <a:spcPts val="600"/>
              </a:spcAft>
            </a:pPr>
            <a:r>
              <a:rPr lang="tr-TR" sz="1900" b="1" dirty="0">
                <a:latin typeface="Raleway"/>
                <a:ea typeface="Raleway"/>
                <a:cs typeface="Raleway"/>
                <a:sym typeface="Raleway"/>
              </a:rPr>
              <a:t>Yolculuğu</a:t>
            </a:r>
            <a:r>
              <a:rPr lang="en-GB" sz="1900" b="1" dirty="0">
                <a:latin typeface="Raleway"/>
                <a:ea typeface="Raleway"/>
                <a:cs typeface="Raleway"/>
                <a:sym typeface="Raleway"/>
              </a:rPr>
              <a:t>:</a:t>
            </a:r>
            <a:r>
              <a:rPr lang="en-GB" sz="1900" dirty="0">
                <a:latin typeface="Raleway"/>
                <a:ea typeface="Raleway"/>
                <a:cs typeface="Raleway"/>
                <a:sym typeface="Raleway"/>
              </a:rPr>
              <a:t> </a:t>
            </a:r>
            <a:r>
              <a:rPr lang="en-GB" sz="1900" dirty="0" err="1">
                <a:latin typeface="Raleway"/>
                <a:ea typeface="Raleway"/>
                <a:cs typeface="Raleway"/>
                <a:sym typeface="Raleway"/>
              </a:rPr>
              <a:t>Kendine</a:t>
            </a:r>
            <a:r>
              <a:rPr lang="en-GB" sz="1900" dirty="0">
                <a:latin typeface="Raleway"/>
                <a:ea typeface="Raleway"/>
                <a:cs typeface="Raleway"/>
                <a:sym typeface="Raleway"/>
              </a:rPr>
              <a:t> </a:t>
            </a:r>
            <a:r>
              <a:rPr lang="en-GB" sz="1900" dirty="0" err="1">
                <a:latin typeface="Raleway"/>
                <a:ea typeface="Raleway"/>
                <a:cs typeface="Raleway"/>
                <a:sym typeface="Raleway"/>
              </a:rPr>
              <a:t>olan</a:t>
            </a:r>
            <a:r>
              <a:rPr lang="en-GB" sz="1900" dirty="0">
                <a:latin typeface="Raleway"/>
                <a:ea typeface="Raleway"/>
                <a:cs typeface="Raleway"/>
                <a:sym typeface="Raleway"/>
              </a:rPr>
              <a:t> </a:t>
            </a:r>
            <a:r>
              <a:rPr lang="en-GB" sz="1900" dirty="0" err="1">
                <a:latin typeface="Raleway"/>
                <a:ea typeface="Raleway"/>
                <a:cs typeface="Raleway"/>
                <a:sym typeface="Raleway"/>
              </a:rPr>
              <a:t>sarsılmaz</a:t>
            </a:r>
            <a:r>
              <a:rPr lang="en-GB" sz="1900" dirty="0">
                <a:latin typeface="Raleway"/>
                <a:ea typeface="Raleway"/>
                <a:cs typeface="Raleway"/>
                <a:sym typeface="Raleway"/>
              </a:rPr>
              <a:t> </a:t>
            </a:r>
            <a:r>
              <a:rPr lang="en-GB" sz="1900" dirty="0" err="1">
                <a:latin typeface="Raleway"/>
                <a:ea typeface="Raleway"/>
                <a:cs typeface="Raleway"/>
                <a:sym typeface="Raleway"/>
              </a:rPr>
              <a:t>inancıyla</a:t>
            </a:r>
            <a:r>
              <a:rPr lang="en-GB" sz="1900" dirty="0">
                <a:latin typeface="Raleway"/>
                <a:ea typeface="Raleway"/>
                <a:cs typeface="Raleway"/>
                <a:sym typeface="Raleway"/>
              </a:rPr>
              <a:t> </a:t>
            </a:r>
            <a:r>
              <a:rPr lang="en-GB" sz="1900" dirty="0" err="1">
                <a:latin typeface="Raleway"/>
                <a:ea typeface="Raleway"/>
                <a:cs typeface="Raleway"/>
                <a:sym typeface="Raleway"/>
              </a:rPr>
              <a:t>zorlukları</a:t>
            </a:r>
            <a:r>
              <a:rPr lang="en-GB" sz="1900" dirty="0">
                <a:latin typeface="Raleway"/>
                <a:ea typeface="Raleway"/>
                <a:cs typeface="Raleway"/>
                <a:sym typeface="Raleway"/>
              </a:rPr>
              <a:t> </a:t>
            </a:r>
            <a:r>
              <a:rPr lang="en-GB" sz="1900" dirty="0" err="1">
                <a:latin typeface="Raleway"/>
                <a:ea typeface="Raleway"/>
                <a:cs typeface="Raleway"/>
                <a:sym typeface="Raleway"/>
              </a:rPr>
              <a:t>fırsatlara</a:t>
            </a:r>
            <a:r>
              <a:rPr lang="en-GB" sz="1900" dirty="0">
                <a:latin typeface="Raleway"/>
                <a:ea typeface="Raleway"/>
                <a:cs typeface="Raleway"/>
                <a:sym typeface="Raleway"/>
              </a:rPr>
              <a:t> </a:t>
            </a:r>
            <a:r>
              <a:rPr lang="en-GB" sz="1900" dirty="0" err="1">
                <a:latin typeface="Raleway"/>
                <a:ea typeface="Raleway"/>
                <a:cs typeface="Raleway"/>
                <a:sym typeface="Raleway"/>
              </a:rPr>
              <a:t>dönüştürerek</a:t>
            </a:r>
            <a:r>
              <a:rPr lang="en-GB" sz="1900" dirty="0">
                <a:latin typeface="Raleway"/>
                <a:ea typeface="Raleway"/>
                <a:cs typeface="Raleway"/>
                <a:sym typeface="Raleway"/>
              </a:rPr>
              <a:t> </a:t>
            </a:r>
            <a:r>
              <a:rPr lang="en-GB" sz="1900" dirty="0" err="1">
                <a:latin typeface="Raleway"/>
                <a:ea typeface="Raleway"/>
                <a:cs typeface="Raleway"/>
                <a:sym typeface="Raleway"/>
              </a:rPr>
              <a:t>dayanıklılığını</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yeniden</a:t>
            </a:r>
            <a:r>
              <a:rPr lang="en-GB" sz="1900" dirty="0">
                <a:latin typeface="Raleway"/>
                <a:ea typeface="Raleway"/>
                <a:cs typeface="Raleway"/>
                <a:sym typeface="Raleway"/>
              </a:rPr>
              <a:t> </a:t>
            </a:r>
            <a:r>
              <a:rPr lang="en-GB" sz="1900" dirty="0" err="1">
                <a:latin typeface="Raleway"/>
                <a:ea typeface="Raleway"/>
                <a:cs typeface="Raleway"/>
                <a:sym typeface="Raleway"/>
              </a:rPr>
              <a:t>keşfini</a:t>
            </a:r>
            <a:r>
              <a:rPr lang="en-GB" sz="1900" dirty="0">
                <a:latin typeface="Raleway"/>
                <a:ea typeface="Raleway"/>
                <a:cs typeface="Raleway"/>
                <a:sym typeface="Raleway"/>
              </a:rPr>
              <a:t> </a:t>
            </a:r>
            <a:r>
              <a:rPr lang="en-GB" sz="1900" dirty="0" err="1">
                <a:latin typeface="Raleway"/>
                <a:ea typeface="Raleway"/>
                <a:cs typeface="Raleway"/>
                <a:sym typeface="Raleway"/>
              </a:rPr>
              <a:t>sergiliyor</a:t>
            </a:r>
            <a:r>
              <a:rPr lang="en-GB" sz="1900" dirty="0">
                <a:latin typeface="Raleway"/>
                <a:ea typeface="Raleway"/>
                <a:cs typeface="Raleway"/>
                <a:sym typeface="Raleway"/>
              </a:rPr>
              <a:t>.</a:t>
            </a:r>
            <a:endParaRPr lang="tr-TR" sz="1900" dirty="0">
              <a:latin typeface="Raleway"/>
              <a:ea typeface="Raleway"/>
              <a:cs typeface="Raleway"/>
              <a:sym typeface="Raleway"/>
            </a:endParaRPr>
          </a:p>
          <a:p>
            <a:pPr>
              <a:spcBef>
                <a:spcPts val="600"/>
              </a:spcBef>
              <a:spcAft>
                <a:spcPts val="600"/>
              </a:spcAft>
            </a:pPr>
            <a:r>
              <a:rPr lang="en-GB" sz="1900" b="1" dirty="0" err="1">
                <a:latin typeface="Raleway SemiBold"/>
                <a:ea typeface="Raleway"/>
                <a:cs typeface="Raleway"/>
                <a:sym typeface="Raleway"/>
              </a:rPr>
              <a:t>Dersler</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Başarısızlıkları</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büyümenin</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adımları</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olarak</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kabul</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edin</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ve</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amacınızla</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uyumlu</a:t>
            </a:r>
            <a:r>
              <a:rPr lang="en-GB" sz="1900" b="1" dirty="0">
                <a:latin typeface="Raleway SemiBold"/>
                <a:ea typeface="Raleway"/>
                <a:cs typeface="Raleway"/>
                <a:sym typeface="Raleway"/>
              </a:rPr>
              <a:t> </a:t>
            </a:r>
            <a:r>
              <a:rPr lang="en-GB" sz="1900" b="1" dirty="0" err="1">
                <a:latin typeface="Raleway SemiBold"/>
                <a:ea typeface="Raleway"/>
                <a:cs typeface="Raleway"/>
                <a:sym typeface="Raleway"/>
              </a:rPr>
              <a:t>kalın</a:t>
            </a:r>
            <a:r>
              <a:rPr lang="en-GB" sz="1900" b="1" dirty="0">
                <a:latin typeface="Raleway SemiBold"/>
                <a:ea typeface="Raleway"/>
                <a:cs typeface="Raleway"/>
                <a:sym typeface="Raleway"/>
              </a:rPr>
              <a:t>.</a:t>
            </a:r>
            <a:endParaRPr sz="1900" dirty="0">
              <a:latin typeface="Raleway SemiBold"/>
              <a:ea typeface="Raleway"/>
            </a:endParaRPr>
          </a:p>
        </p:txBody>
      </p:sp>
      <p:sp>
        <p:nvSpPr>
          <p:cNvPr id="3" name="TextBox 2">
            <a:extLst>
              <a:ext uri="{FF2B5EF4-FFF2-40B4-BE49-F238E27FC236}">
                <a16:creationId xmlns:a16="http://schemas.microsoft.com/office/drawing/2014/main" id="{799C01DB-38ED-948E-48A1-81A28CBCD0C2}"/>
              </a:ext>
            </a:extLst>
          </p:cNvPr>
          <p:cNvSpPr txBox="1"/>
          <p:nvPr/>
        </p:nvSpPr>
        <p:spPr>
          <a:xfrm>
            <a:off x="1342572" y="4376058"/>
            <a:ext cx="5747656"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900" dirty="0">
                <a:latin typeface="Raleway"/>
              </a:rPr>
              <a:t>Krystle Penza’</a:t>
            </a:r>
            <a:r>
              <a:rPr lang="tr-TR" sz="1900" dirty="0" err="1">
                <a:latin typeface="Raleway"/>
              </a:rPr>
              <a:t>nın</a:t>
            </a:r>
            <a:r>
              <a:rPr lang="tr-TR" sz="1900" dirty="0">
                <a:latin typeface="Raleway"/>
              </a:rPr>
              <a:t> başarılı girişimcilik serüveni hakkında daha fazlasını şu makaleden okuyabilirsiniz</a:t>
            </a:r>
            <a:r>
              <a:rPr lang="en-US" sz="1900" dirty="0">
                <a:latin typeface="Raleway"/>
              </a:rPr>
              <a:t>: </a:t>
            </a:r>
            <a:r>
              <a:rPr lang="en-US" sz="1900" dirty="0">
                <a:latin typeface="Raleway"/>
                <a:hlinkClick r:id="rId4"/>
              </a:rPr>
              <a:t>How she does it: Krystle Penza</a:t>
            </a:r>
            <a:r>
              <a:rPr lang="en-US" sz="1900" dirty="0">
                <a:latin typeface="Raleway"/>
              </a:rPr>
              <a:t>. Sonra, </a:t>
            </a:r>
            <a:r>
              <a:rPr lang="en-US" sz="1900" dirty="0" err="1">
                <a:latin typeface="Raleway"/>
              </a:rPr>
              <a:t>bunun</a:t>
            </a:r>
            <a:r>
              <a:rPr lang="en-US" sz="1900" dirty="0">
                <a:latin typeface="Raleway"/>
              </a:rPr>
              <a:t> </a:t>
            </a:r>
            <a:r>
              <a:rPr lang="en-US" sz="1900" dirty="0" err="1">
                <a:latin typeface="Raleway"/>
              </a:rPr>
              <a:t>üzerine</a:t>
            </a:r>
            <a:r>
              <a:rPr lang="en-US" sz="1900" dirty="0">
                <a:latin typeface="Raleway"/>
              </a:rPr>
              <a:t> </a:t>
            </a:r>
            <a:r>
              <a:rPr lang="en-US" sz="1900" dirty="0" err="1">
                <a:latin typeface="Raleway"/>
              </a:rPr>
              <a:t>düşünün</a:t>
            </a:r>
            <a:r>
              <a:rPr lang="en-US" sz="1900" dirty="0">
                <a:latin typeface="Raleway"/>
              </a:rPr>
              <a:t> - </a:t>
            </a:r>
            <a:r>
              <a:rPr lang="en-US" sz="1900" dirty="0" err="1">
                <a:latin typeface="Raleway"/>
              </a:rPr>
              <a:t>düşünceleriniz</a:t>
            </a:r>
            <a:r>
              <a:rPr lang="en-US" sz="1900" dirty="0">
                <a:latin typeface="Raleway"/>
              </a:rPr>
              <a:t> </a:t>
            </a:r>
            <a:r>
              <a:rPr lang="en-US" sz="1900" dirty="0" err="1">
                <a:latin typeface="Raleway"/>
              </a:rPr>
              <a:t>neler</a:t>
            </a:r>
            <a:r>
              <a:rPr lang="en-US" sz="1900" dirty="0">
                <a:latin typeface="Raleway"/>
              </a:rPr>
              <a:t>? </a:t>
            </a:r>
            <a:r>
              <a:rPr lang="en-US" sz="1900" dirty="0" err="1">
                <a:latin typeface="Raleway"/>
              </a:rPr>
              <a:t>Neleri</a:t>
            </a:r>
            <a:r>
              <a:rPr lang="en-US" sz="1900" dirty="0">
                <a:latin typeface="Raleway"/>
              </a:rPr>
              <a:t> </a:t>
            </a:r>
            <a:r>
              <a:rPr lang="en-US" sz="1900" dirty="0" err="1">
                <a:latin typeface="Raleway"/>
              </a:rPr>
              <a:t>ilham</a:t>
            </a:r>
            <a:r>
              <a:rPr lang="en-US" sz="1900" dirty="0">
                <a:latin typeface="Raleway"/>
              </a:rPr>
              <a:t> </a:t>
            </a:r>
            <a:r>
              <a:rPr lang="en-US" sz="1900" dirty="0" err="1">
                <a:latin typeface="Raleway"/>
              </a:rPr>
              <a:t>verici</a:t>
            </a:r>
            <a:r>
              <a:rPr lang="en-US" sz="1900" dirty="0">
                <a:latin typeface="Raleway"/>
              </a:rPr>
              <a:t> </a:t>
            </a:r>
            <a:r>
              <a:rPr lang="en-US" sz="1900" dirty="0" err="1">
                <a:latin typeface="Raleway"/>
              </a:rPr>
              <a:t>buluyorsunuz</a:t>
            </a:r>
            <a:r>
              <a:rPr lang="en-US" sz="1900" dirty="0">
                <a:latin typeface="Raleway"/>
              </a:rPr>
              <a:t>? </a:t>
            </a:r>
            <a:endParaRPr lang="en-US" dirty="0"/>
          </a:p>
        </p:txBody>
      </p:sp>
      <p:pic>
        <p:nvPicPr>
          <p:cNvPr id="4" name="Picture 3" descr="A person smiling at camera&#10;&#10;Description automatically generated">
            <a:extLst>
              <a:ext uri="{FF2B5EF4-FFF2-40B4-BE49-F238E27FC236}">
                <a16:creationId xmlns:a16="http://schemas.microsoft.com/office/drawing/2014/main" id="{6A15C893-06B8-C379-047F-B734F9C26FB7}"/>
              </a:ext>
            </a:extLst>
          </p:cNvPr>
          <p:cNvPicPr>
            <a:picLocks noChangeAspect="1"/>
          </p:cNvPicPr>
          <p:nvPr/>
        </p:nvPicPr>
        <p:blipFill>
          <a:blip r:embed="rId5"/>
          <a:srcRect l="25000" t="680" r="18095" b="211"/>
          <a:stretch/>
        </p:blipFill>
        <p:spPr>
          <a:xfrm>
            <a:off x="6937828" y="1442357"/>
            <a:ext cx="5500918" cy="5401400"/>
          </a:xfrm>
          <a:prstGeom prst="rect">
            <a:avLst/>
          </a:prstGeom>
        </p:spPr>
      </p:pic>
      <p:sp>
        <p:nvSpPr>
          <p:cNvPr id="5" name="TextBox 1">
            <a:extLst>
              <a:ext uri="{FF2B5EF4-FFF2-40B4-BE49-F238E27FC236}">
                <a16:creationId xmlns:a16="http://schemas.microsoft.com/office/drawing/2014/main" id="{53B60B5B-430D-4C10-C6A9-046E2C4A902A}"/>
              </a:ext>
            </a:extLst>
          </p:cNvPr>
          <p:cNvSpPr txBox="1"/>
          <p:nvPr/>
        </p:nvSpPr>
        <p:spPr>
          <a:xfrm>
            <a:off x="5217519" y="6615852"/>
            <a:ext cx="2452914"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Businessnow.mt</a:t>
            </a:r>
            <a:endParaRPr lang="en-GB" sz="1000" dirty="0">
              <a:solidFill>
                <a:schemeClr val="accent1"/>
              </a:solidFill>
            </a:endParaRPr>
          </a:p>
        </p:txBody>
      </p:sp>
      <p:sp>
        <p:nvSpPr>
          <p:cNvPr id="10" name="Google Shape;271;g2ecf44786e8_0_331">
            <a:extLst>
              <a:ext uri="{FF2B5EF4-FFF2-40B4-BE49-F238E27FC236}">
                <a16:creationId xmlns:a16="http://schemas.microsoft.com/office/drawing/2014/main" id="{D9F8FD02-F628-F4EB-382B-C19CA1D30176}"/>
              </a:ext>
            </a:extLst>
          </p:cNvPr>
          <p:cNvSpPr txBox="1">
            <a:spLocks/>
          </p:cNvSpPr>
          <p:nvPr/>
        </p:nvSpPr>
        <p:spPr>
          <a:xfrm>
            <a:off x="416804" y="130636"/>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Başarılı</a:t>
            </a:r>
            <a:r>
              <a:rPr lang="en-GB" sz="3400" b="1" dirty="0"/>
              <a:t> </a:t>
            </a:r>
            <a:r>
              <a:rPr lang="en-GB" sz="3400" b="1" dirty="0" err="1"/>
              <a:t>Avrupalı</a:t>
            </a:r>
            <a:r>
              <a:rPr lang="en-GB" sz="3400" b="1" dirty="0"/>
              <a:t> </a:t>
            </a:r>
            <a:r>
              <a:rPr lang="en-GB" sz="3400" b="1" dirty="0" err="1"/>
              <a:t>Kadın</a:t>
            </a:r>
            <a:r>
              <a:rPr lang="en-GB" sz="3400" b="1" dirty="0"/>
              <a:t> </a:t>
            </a:r>
            <a:r>
              <a:rPr lang="en-GB" sz="3400" b="1" dirty="0" err="1"/>
              <a:t>Girişimciler</a:t>
            </a:r>
            <a:endParaRPr lang="en-GB" sz="3400" b="1" dirty="0">
              <a:solidFill>
                <a:srgbClr val="00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cf44786e8_0_331"/>
          <p:cNvSpPr txBox="1">
            <a:spLocks noGrp="1"/>
          </p:cNvSpPr>
          <p:nvPr>
            <p:ph type="title"/>
          </p:nvPr>
        </p:nvSpPr>
        <p:spPr>
          <a:xfrm>
            <a:off x="416804" y="159665"/>
            <a:ext cx="11363285" cy="1453615"/>
          </a:xfrm>
          <a:prstGeom prst="rect">
            <a:avLst/>
          </a:prstGeom>
          <a:noFill/>
          <a:ln>
            <a:noFill/>
          </a:ln>
        </p:spPr>
        <p:txBody>
          <a:bodyPr spcFirstLastPara="1" wrap="square" lIns="91425" tIns="45700" rIns="91425" bIns="45700" anchor="ctr" anchorCtr="0">
            <a:normAutofit/>
          </a:bodyPr>
          <a:lstStyle/>
          <a:p>
            <a:pPr algn="ctr"/>
            <a:r>
              <a:rPr lang="en-GB" sz="3400" b="1" dirty="0" err="1"/>
              <a:t>Başarılı</a:t>
            </a:r>
            <a:r>
              <a:rPr lang="en-GB" sz="3400" b="1" dirty="0"/>
              <a:t> </a:t>
            </a:r>
            <a:r>
              <a:rPr lang="en-GB" sz="3400" b="1" dirty="0" err="1"/>
              <a:t>Avrupalı</a:t>
            </a:r>
            <a:r>
              <a:rPr lang="en-GB" sz="3400" b="1" dirty="0"/>
              <a:t> </a:t>
            </a:r>
            <a:r>
              <a:rPr lang="en-GB" sz="3400" b="1" dirty="0" err="1"/>
              <a:t>Kadın</a:t>
            </a:r>
            <a:r>
              <a:rPr lang="en-GB" sz="3400" b="1" dirty="0"/>
              <a:t> </a:t>
            </a:r>
            <a:r>
              <a:rPr lang="en-GB" sz="3400" b="1" dirty="0" err="1"/>
              <a:t>Girişimciler</a:t>
            </a:r>
            <a:endParaRPr lang="en-GB" sz="3400" b="1" dirty="0">
              <a:solidFill>
                <a:srgbClr val="000000"/>
              </a:solidFill>
            </a:endParaRPr>
          </a:p>
        </p:txBody>
      </p:sp>
      <p:sp>
        <p:nvSpPr>
          <p:cNvPr id="3" name="Google Shape;279;g2ecf44786e8_0_337">
            <a:extLst>
              <a:ext uri="{FF2B5EF4-FFF2-40B4-BE49-F238E27FC236}">
                <a16:creationId xmlns:a16="http://schemas.microsoft.com/office/drawing/2014/main" id="{580B1A22-46AF-EF8C-D403-57DFA5BC54A5}"/>
              </a:ext>
            </a:extLst>
          </p:cNvPr>
          <p:cNvSpPr txBox="1"/>
          <p:nvPr/>
        </p:nvSpPr>
        <p:spPr>
          <a:xfrm>
            <a:off x="327717" y="1341049"/>
            <a:ext cx="11544138" cy="892522"/>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2000" b="1" dirty="0">
                <a:highlight>
                  <a:schemeClr val="lt1"/>
                </a:highlight>
                <a:latin typeface="Raleway"/>
                <a:ea typeface="Raleway"/>
                <a:cs typeface="Raleway"/>
                <a:sym typeface="Raleway"/>
              </a:rPr>
              <a:t>Iza</a:t>
            </a:r>
            <a:r>
              <a:rPr lang="en-GB" sz="2000" b="1" dirty="0">
                <a:highlight>
                  <a:srgbClr val="F3B75B"/>
                </a:highlight>
                <a:latin typeface="Raleway"/>
                <a:ea typeface="Raleway"/>
                <a:cs typeface="Raleway"/>
                <a:sym typeface="Raleway"/>
              </a:rPr>
              <a:t> </a:t>
            </a:r>
            <a:r>
              <a:rPr lang="en-GB" sz="2000" b="1" dirty="0">
                <a:highlight>
                  <a:srgbClr val="F3B75B"/>
                </a:highlight>
                <a:latin typeface="Raleway"/>
                <a:sym typeface="Raleway"/>
              </a:rPr>
              <a:t>Login</a:t>
            </a:r>
            <a:r>
              <a:rPr lang="en-GB" sz="2000" dirty="0">
                <a:latin typeface="Raleway"/>
                <a:sym typeface="Raleway"/>
              </a:rPr>
              <a:t> </a:t>
            </a:r>
            <a:r>
              <a:rPr lang="en-GB" sz="1600" dirty="0">
                <a:solidFill>
                  <a:schemeClr val="accent1"/>
                </a:solidFill>
                <a:latin typeface="Raleway"/>
                <a:sym typeface="Raleway"/>
              </a:rPr>
              <a:t>(</a:t>
            </a:r>
            <a:r>
              <a:rPr lang="en-GB" sz="1600" dirty="0" err="1">
                <a:solidFill>
                  <a:schemeClr val="accent1"/>
                </a:solidFill>
                <a:latin typeface="Raleway"/>
                <a:sym typeface="Raleway"/>
              </a:rPr>
              <a:t>Slovenyalı</a:t>
            </a:r>
            <a:r>
              <a:rPr lang="en-GB" sz="1600" dirty="0">
                <a:solidFill>
                  <a:schemeClr val="accent1"/>
                </a:solidFill>
                <a:latin typeface="Raleway"/>
                <a:sym typeface="Raleway"/>
              </a:rPr>
              <a:t> </a:t>
            </a:r>
            <a:r>
              <a:rPr lang="en-GB" sz="1600" dirty="0" err="1">
                <a:solidFill>
                  <a:schemeClr val="accent1"/>
                </a:solidFill>
                <a:latin typeface="Raleway"/>
                <a:sym typeface="Raleway"/>
              </a:rPr>
              <a:t>teknoloji</a:t>
            </a:r>
            <a:r>
              <a:rPr lang="en-GB" sz="1600" dirty="0">
                <a:solidFill>
                  <a:schemeClr val="accent1"/>
                </a:solidFill>
                <a:latin typeface="Raleway"/>
                <a:sym typeface="Raleway"/>
              </a:rPr>
              <a:t> </a:t>
            </a:r>
            <a:r>
              <a:rPr lang="en-GB" sz="1600" dirty="0" err="1">
                <a:solidFill>
                  <a:schemeClr val="accent1"/>
                </a:solidFill>
                <a:latin typeface="Raleway"/>
                <a:sym typeface="Raleway"/>
              </a:rPr>
              <a:t>girişimcisi</a:t>
            </a:r>
            <a:r>
              <a:rPr lang="en-GB" sz="1600" dirty="0">
                <a:solidFill>
                  <a:schemeClr val="accent1"/>
                </a:solidFill>
                <a:latin typeface="Raleway"/>
                <a:sym typeface="Raleway"/>
              </a:rPr>
              <a:t> </a:t>
            </a:r>
            <a:r>
              <a:rPr lang="en-GB" sz="1600" dirty="0" err="1">
                <a:solidFill>
                  <a:schemeClr val="accent1"/>
                </a:solidFill>
                <a:latin typeface="Raleway"/>
                <a:sym typeface="Raleway"/>
              </a:rPr>
              <a:t>ve</a:t>
            </a:r>
            <a:r>
              <a:rPr lang="en-GB" sz="1600" dirty="0">
                <a:solidFill>
                  <a:schemeClr val="accent1"/>
                </a:solidFill>
                <a:latin typeface="Raleway"/>
                <a:sym typeface="Raleway"/>
              </a:rPr>
              <a:t> </a:t>
            </a:r>
            <a:r>
              <a:rPr lang="en-GB" sz="1600" dirty="0" err="1">
                <a:solidFill>
                  <a:schemeClr val="accent1"/>
                </a:solidFill>
                <a:latin typeface="Raleway"/>
                <a:sym typeface="Raleway"/>
              </a:rPr>
              <a:t>dünya</a:t>
            </a:r>
            <a:r>
              <a:rPr lang="en-GB" sz="1600" dirty="0">
                <a:solidFill>
                  <a:schemeClr val="accent1"/>
                </a:solidFill>
                <a:latin typeface="Raleway"/>
                <a:sym typeface="Raleway"/>
              </a:rPr>
              <a:t> </a:t>
            </a:r>
            <a:r>
              <a:rPr lang="en-GB" sz="1600" dirty="0" err="1">
                <a:solidFill>
                  <a:schemeClr val="accent1"/>
                </a:solidFill>
                <a:latin typeface="Raleway"/>
                <a:sym typeface="Raleway"/>
              </a:rPr>
              <a:t>çapında</a:t>
            </a:r>
            <a:r>
              <a:rPr lang="en-GB" sz="1600" dirty="0">
                <a:solidFill>
                  <a:schemeClr val="accent1"/>
                </a:solidFill>
                <a:latin typeface="Raleway"/>
                <a:sym typeface="Raleway"/>
              </a:rPr>
              <a:t> </a:t>
            </a:r>
            <a:r>
              <a:rPr lang="en-GB" sz="1600" dirty="0" err="1">
                <a:solidFill>
                  <a:schemeClr val="accent1"/>
                </a:solidFill>
                <a:latin typeface="Raleway"/>
                <a:sym typeface="Raleway"/>
              </a:rPr>
              <a:t>başarılı</a:t>
            </a:r>
            <a:r>
              <a:rPr lang="en-GB" sz="1600" dirty="0">
                <a:solidFill>
                  <a:schemeClr val="accent1"/>
                </a:solidFill>
                <a:latin typeface="Raleway"/>
                <a:sym typeface="Raleway"/>
              </a:rPr>
              <a:t>  </a:t>
            </a:r>
            <a:r>
              <a:rPr lang="en-GB" sz="1600" dirty="0" err="1">
                <a:solidFill>
                  <a:schemeClr val="accent1"/>
                </a:solidFill>
                <a:latin typeface="Raleway"/>
                <a:sym typeface="Raleway"/>
              </a:rPr>
              <a:t>teknoloji</a:t>
            </a:r>
            <a:r>
              <a:rPr lang="en-GB" sz="1600" dirty="0">
                <a:solidFill>
                  <a:schemeClr val="accent1"/>
                </a:solidFill>
                <a:latin typeface="Raleway"/>
                <a:sym typeface="Raleway"/>
              </a:rPr>
              <a:t> </a:t>
            </a:r>
            <a:r>
              <a:rPr lang="en-GB" sz="1600" dirty="0" err="1">
                <a:solidFill>
                  <a:schemeClr val="accent1"/>
                </a:solidFill>
                <a:latin typeface="Raleway"/>
                <a:sym typeface="Raleway"/>
              </a:rPr>
              <a:t>şirketi</a:t>
            </a:r>
            <a:r>
              <a:rPr lang="en-GB" sz="1600" dirty="0">
                <a:solidFill>
                  <a:schemeClr val="accent1"/>
                </a:solidFill>
                <a:latin typeface="Raleway"/>
                <a:sym typeface="Raleway"/>
              </a:rPr>
              <a:t> </a:t>
            </a:r>
            <a:r>
              <a:rPr lang="en-GB" sz="1600" dirty="0" err="1">
                <a:solidFill>
                  <a:schemeClr val="accent1"/>
                </a:solidFill>
                <a:latin typeface="Raleway"/>
                <a:sym typeface="Raleway"/>
              </a:rPr>
              <a:t>olan</a:t>
            </a:r>
            <a:r>
              <a:rPr lang="en-GB" sz="1600" dirty="0">
                <a:solidFill>
                  <a:schemeClr val="accent1"/>
                </a:solidFill>
                <a:latin typeface="Raleway"/>
                <a:sym typeface="Raleway"/>
              </a:rPr>
              <a:t> Outfit7'nin </a:t>
            </a:r>
            <a:r>
              <a:rPr lang="en-GB" sz="1600" dirty="0" err="1">
                <a:solidFill>
                  <a:schemeClr val="accent1"/>
                </a:solidFill>
                <a:latin typeface="Raleway"/>
                <a:sym typeface="Raleway"/>
              </a:rPr>
              <a:t>kurucu</a:t>
            </a:r>
            <a:r>
              <a:rPr lang="en-GB" sz="1600" dirty="0">
                <a:solidFill>
                  <a:schemeClr val="accent1"/>
                </a:solidFill>
                <a:latin typeface="Raleway"/>
                <a:sym typeface="Raleway"/>
              </a:rPr>
              <a:t> </a:t>
            </a:r>
            <a:r>
              <a:rPr lang="en-GB" sz="1600" dirty="0" err="1">
                <a:solidFill>
                  <a:schemeClr val="accent1"/>
                </a:solidFill>
                <a:latin typeface="Raleway"/>
                <a:sym typeface="Raleway"/>
              </a:rPr>
              <a:t>ortağı</a:t>
            </a:r>
            <a:r>
              <a:rPr lang="en-GB" sz="1600" dirty="0">
                <a:solidFill>
                  <a:schemeClr val="accent1"/>
                </a:solidFill>
                <a:latin typeface="Raleway"/>
                <a:sym typeface="Raleway"/>
              </a:rPr>
              <a:t>) "Talking Tom and Friends" </a:t>
            </a:r>
            <a:r>
              <a:rPr lang="tr-TR" sz="1600" dirty="0">
                <a:solidFill>
                  <a:schemeClr val="accent1"/>
                </a:solidFill>
                <a:latin typeface="Raleway"/>
                <a:sym typeface="Raleway"/>
              </a:rPr>
              <a:t>resmi dağıtımcısı</a:t>
            </a:r>
            <a:r>
              <a:rPr lang="en-GB" sz="1600" dirty="0">
                <a:solidFill>
                  <a:schemeClr val="accent1"/>
                </a:solidFill>
                <a:latin typeface="Raleway"/>
                <a:sym typeface="Raleway"/>
              </a:rPr>
              <a:t>.</a:t>
            </a:r>
            <a:endParaRPr lang="en-US" dirty="0">
              <a:solidFill>
                <a:schemeClr val="accent1"/>
              </a:solidFill>
            </a:endParaRPr>
          </a:p>
        </p:txBody>
      </p:sp>
      <p:sp>
        <p:nvSpPr>
          <p:cNvPr id="4" name="TextBox 3">
            <a:extLst>
              <a:ext uri="{FF2B5EF4-FFF2-40B4-BE49-F238E27FC236}">
                <a16:creationId xmlns:a16="http://schemas.microsoft.com/office/drawing/2014/main" id="{9BEC7881-8256-623F-87CC-9BEF9ED6DD20}"/>
              </a:ext>
            </a:extLst>
          </p:cNvPr>
          <p:cNvSpPr txBox="1"/>
          <p:nvPr/>
        </p:nvSpPr>
        <p:spPr>
          <a:xfrm>
            <a:off x="329803" y="5348515"/>
            <a:ext cx="89988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Onave.si</a:t>
            </a:r>
            <a:endParaRPr lang="en-US" sz="1000">
              <a:solidFill>
                <a:schemeClr val="accent1"/>
              </a:solidFill>
              <a:latin typeface="Raleway"/>
            </a:endParaRPr>
          </a:p>
        </p:txBody>
      </p:sp>
      <p:sp>
        <p:nvSpPr>
          <p:cNvPr id="5" name="TextBox 4">
            <a:extLst>
              <a:ext uri="{FF2B5EF4-FFF2-40B4-BE49-F238E27FC236}">
                <a16:creationId xmlns:a16="http://schemas.microsoft.com/office/drawing/2014/main" id="{E30971AA-F907-BE67-EE2D-A145F42662C7}"/>
              </a:ext>
            </a:extLst>
          </p:cNvPr>
          <p:cNvSpPr txBox="1"/>
          <p:nvPr/>
        </p:nvSpPr>
        <p:spPr>
          <a:xfrm>
            <a:off x="6071904" y="4440068"/>
            <a:ext cx="5796768"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tr-TR" sz="1900" dirty="0">
                <a:latin typeface="Raleway"/>
              </a:rPr>
              <a:t>Onun başarılı girişimcilik hikayesi hakkında daha fazlasını okuyun</a:t>
            </a:r>
            <a:r>
              <a:rPr lang="en-US" sz="1900" dirty="0">
                <a:latin typeface="Raleway"/>
              </a:rPr>
              <a:t>: </a:t>
            </a:r>
            <a:r>
              <a:rPr lang="en-US" sz="1900" dirty="0">
                <a:latin typeface="Raleway"/>
                <a:hlinkClick r:id="rId3"/>
              </a:rPr>
              <a:t>7 Unicorn Drive: From Startup to Billion Dollar Sale in 7 years</a:t>
            </a:r>
            <a:r>
              <a:rPr lang="en-US" sz="1900" dirty="0">
                <a:latin typeface="Raleway"/>
              </a:rPr>
              <a:t>. Sonra, </a:t>
            </a:r>
            <a:r>
              <a:rPr lang="en-US" sz="1900" dirty="0" err="1">
                <a:latin typeface="Raleway"/>
              </a:rPr>
              <a:t>bunun</a:t>
            </a:r>
            <a:r>
              <a:rPr lang="en-US" sz="1900" dirty="0">
                <a:latin typeface="Raleway"/>
              </a:rPr>
              <a:t> </a:t>
            </a:r>
            <a:r>
              <a:rPr lang="en-US" sz="1900" dirty="0" err="1">
                <a:latin typeface="Raleway"/>
              </a:rPr>
              <a:t>üzerine</a:t>
            </a:r>
            <a:r>
              <a:rPr lang="en-US" sz="1900" dirty="0">
                <a:latin typeface="Raleway"/>
              </a:rPr>
              <a:t> </a:t>
            </a:r>
            <a:r>
              <a:rPr lang="en-US" sz="1900" dirty="0" err="1">
                <a:latin typeface="Raleway"/>
              </a:rPr>
              <a:t>düşünün</a:t>
            </a:r>
            <a:r>
              <a:rPr lang="en-US" sz="1900" dirty="0">
                <a:latin typeface="Raleway"/>
              </a:rPr>
              <a:t> - </a:t>
            </a:r>
            <a:r>
              <a:rPr lang="en-US" sz="1900" dirty="0" err="1">
                <a:latin typeface="Raleway"/>
              </a:rPr>
              <a:t>düşünceleriniz</a:t>
            </a:r>
            <a:r>
              <a:rPr lang="en-US" sz="1900" dirty="0">
                <a:latin typeface="Raleway"/>
              </a:rPr>
              <a:t> </a:t>
            </a:r>
            <a:r>
              <a:rPr lang="en-US" sz="1900" dirty="0" err="1">
                <a:latin typeface="Raleway"/>
              </a:rPr>
              <a:t>neler</a:t>
            </a:r>
            <a:r>
              <a:rPr lang="en-US" sz="1900" dirty="0">
                <a:latin typeface="Raleway"/>
              </a:rPr>
              <a:t>? </a:t>
            </a:r>
            <a:r>
              <a:rPr lang="en-US" sz="1900" dirty="0" err="1">
                <a:latin typeface="Raleway"/>
              </a:rPr>
              <a:t>Neleri</a:t>
            </a:r>
            <a:r>
              <a:rPr lang="en-US" sz="1900" dirty="0">
                <a:latin typeface="Raleway"/>
              </a:rPr>
              <a:t> </a:t>
            </a:r>
            <a:r>
              <a:rPr lang="en-US" sz="1900" dirty="0" err="1">
                <a:latin typeface="Raleway"/>
              </a:rPr>
              <a:t>ilham</a:t>
            </a:r>
            <a:r>
              <a:rPr lang="en-US" sz="1900" dirty="0">
                <a:latin typeface="Raleway"/>
              </a:rPr>
              <a:t> </a:t>
            </a:r>
            <a:r>
              <a:rPr lang="en-US" sz="1900" dirty="0" err="1">
                <a:latin typeface="Raleway"/>
              </a:rPr>
              <a:t>verici</a:t>
            </a:r>
            <a:r>
              <a:rPr lang="en-US" sz="1900" dirty="0">
                <a:latin typeface="Raleway"/>
              </a:rPr>
              <a:t> </a:t>
            </a:r>
            <a:r>
              <a:rPr lang="en-US" sz="1900" dirty="0" err="1">
                <a:latin typeface="Raleway"/>
              </a:rPr>
              <a:t>buluyorsunuz</a:t>
            </a:r>
            <a:r>
              <a:rPr lang="en-US" sz="1900" dirty="0">
                <a:latin typeface="Raleway"/>
              </a:rPr>
              <a:t>? ? </a:t>
            </a:r>
            <a:endParaRPr lang="en-US" dirty="0"/>
          </a:p>
        </p:txBody>
      </p:sp>
      <p:pic>
        <p:nvPicPr>
          <p:cNvPr id="2" name="Picture 1" descr="A person with red hair wearing glasses&#10;&#10;Description automatically generated">
            <a:extLst>
              <a:ext uri="{FF2B5EF4-FFF2-40B4-BE49-F238E27FC236}">
                <a16:creationId xmlns:a16="http://schemas.microsoft.com/office/drawing/2014/main" id="{84D00178-AF93-A9FD-A129-D41CEC0D4E1D}"/>
              </a:ext>
            </a:extLst>
          </p:cNvPr>
          <p:cNvPicPr>
            <a:picLocks noChangeAspect="1"/>
          </p:cNvPicPr>
          <p:nvPr/>
        </p:nvPicPr>
        <p:blipFill>
          <a:blip r:embed="rId4"/>
          <a:srcRect l="38095" r="13095" b="211"/>
          <a:stretch/>
        </p:blipFill>
        <p:spPr>
          <a:xfrm>
            <a:off x="969977" y="1326244"/>
            <a:ext cx="4855034" cy="5533579"/>
          </a:xfrm>
          <a:prstGeom prst="rect">
            <a:avLst/>
          </a:prstGeom>
        </p:spPr>
      </p:pic>
      <p:sp>
        <p:nvSpPr>
          <p:cNvPr id="6" name="Google Shape;279;g2ecf44786e8_0_337">
            <a:extLst>
              <a:ext uri="{FF2B5EF4-FFF2-40B4-BE49-F238E27FC236}">
                <a16:creationId xmlns:a16="http://schemas.microsoft.com/office/drawing/2014/main" id="{660C465A-9571-8B28-952F-DF196DFEF2D8}"/>
              </a:ext>
            </a:extLst>
          </p:cNvPr>
          <p:cNvSpPr txBox="1"/>
          <p:nvPr/>
        </p:nvSpPr>
        <p:spPr>
          <a:xfrm>
            <a:off x="5480284" y="2313506"/>
            <a:ext cx="6348028" cy="1954351"/>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tr-TR" sz="1900" b="1" dirty="0">
                <a:latin typeface="Raleway"/>
                <a:ea typeface="Raleway"/>
                <a:cs typeface="Raleway"/>
                <a:sym typeface="Raleway"/>
              </a:rPr>
              <a:t>Yolculuğu: </a:t>
            </a:r>
            <a:r>
              <a:rPr lang="en-GB" sz="1900" dirty="0" err="1">
                <a:latin typeface="Raleway"/>
                <a:ea typeface="Raleway"/>
                <a:sym typeface="Raleway"/>
              </a:rPr>
              <a:t>Hırslı</a:t>
            </a:r>
            <a:r>
              <a:rPr lang="en-GB" sz="1900" dirty="0">
                <a:latin typeface="Raleway"/>
                <a:ea typeface="Raleway"/>
                <a:sym typeface="Raleway"/>
              </a:rPr>
              <a:t> </a:t>
            </a:r>
            <a:r>
              <a:rPr lang="en-GB" sz="1900" dirty="0" err="1">
                <a:latin typeface="Raleway"/>
                <a:ea typeface="Raleway"/>
                <a:sym typeface="Raleway"/>
              </a:rPr>
              <a:t>bir</a:t>
            </a:r>
            <a:r>
              <a:rPr lang="en-GB" sz="1900" dirty="0">
                <a:latin typeface="Raleway"/>
                <a:ea typeface="Raleway"/>
                <a:sym typeface="Raleway"/>
              </a:rPr>
              <a:t> startup </a:t>
            </a:r>
            <a:r>
              <a:rPr lang="en-GB" sz="1900" dirty="0" err="1">
                <a:latin typeface="Raleway"/>
                <a:ea typeface="Raleway"/>
                <a:sym typeface="Raleway"/>
              </a:rPr>
              <a:t>vizyonunu</a:t>
            </a:r>
            <a:r>
              <a:rPr lang="en-GB" sz="1900" dirty="0">
                <a:latin typeface="Raleway"/>
                <a:ea typeface="Raleway"/>
                <a:sym typeface="Raleway"/>
              </a:rPr>
              <a:t>, </a:t>
            </a:r>
            <a:r>
              <a:rPr lang="en-GB" sz="1900" dirty="0" err="1">
                <a:latin typeface="Raleway"/>
                <a:ea typeface="Raleway"/>
                <a:sym typeface="Raleway"/>
              </a:rPr>
              <a:t>inovasyon</a:t>
            </a:r>
            <a:r>
              <a:rPr lang="en-GB" sz="1900" dirty="0">
                <a:latin typeface="Raleway"/>
                <a:ea typeface="Raleway"/>
                <a:sym typeface="Raleway"/>
              </a:rPr>
              <a:t> </a:t>
            </a:r>
            <a:r>
              <a:rPr lang="en-GB" sz="1900" dirty="0" err="1">
                <a:latin typeface="Raleway"/>
                <a:ea typeface="Raleway"/>
                <a:sym typeface="Raleway"/>
              </a:rPr>
              <a:t>ve</a:t>
            </a:r>
            <a:r>
              <a:rPr lang="en-GB" sz="1900" dirty="0">
                <a:latin typeface="Raleway"/>
                <a:ea typeface="Raleway"/>
                <a:sym typeface="Raleway"/>
              </a:rPr>
              <a:t> </a:t>
            </a:r>
            <a:r>
              <a:rPr lang="en-GB" sz="1900" dirty="0" err="1">
                <a:latin typeface="Raleway"/>
                <a:ea typeface="Raleway"/>
                <a:sym typeface="Raleway"/>
              </a:rPr>
              <a:t>amaca</a:t>
            </a:r>
            <a:r>
              <a:rPr lang="en-GB" sz="1900" dirty="0">
                <a:latin typeface="Raleway"/>
                <a:ea typeface="Raleway"/>
                <a:sym typeface="Raleway"/>
              </a:rPr>
              <a:t> </a:t>
            </a:r>
            <a:r>
              <a:rPr lang="en-GB" sz="1900" dirty="0" err="1">
                <a:latin typeface="Raleway"/>
                <a:ea typeface="Raleway"/>
                <a:sym typeface="Raleway"/>
              </a:rPr>
              <a:t>yönelik</a:t>
            </a:r>
            <a:r>
              <a:rPr lang="en-GB" sz="1900" dirty="0">
                <a:latin typeface="Raleway"/>
                <a:ea typeface="Raleway"/>
                <a:sym typeface="Raleway"/>
              </a:rPr>
              <a:t> </a:t>
            </a:r>
            <a:r>
              <a:rPr lang="en-GB" sz="1900" dirty="0" err="1">
                <a:latin typeface="Raleway"/>
                <a:ea typeface="Raleway"/>
                <a:sym typeface="Raleway"/>
              </a:rPr>
              <a:t>liderlik</a:t>
            </a:r>
            <a:r>
              <a:rPr lang="en-GB" sz="1900" dirty="0">
                <a:latin typeface="Raleway"/>
                <a:ea typeface="Raleway"/>
                <a:sym typeface="Raleway"/>
              </a:rPr>
              <a:t> </a:t>
            </a:r>
            <a:r>
              <a:rPr lang="en-GB" sz="1900" dirty="0" err="1">
                <a:latin typeface="Raleway"/>
                <a:ea typeface="Raleway"/>
                <a:sym typeface="Raleway"/>
              </a:rPr>
              <a:t>sayesinde</a:t>
            </a:r>
            <a:r>
              <a:rPr lang="en-GB" sz="1900" dirty="0">
                <a:latin typeface="Raleway"/>
                <a:ea typeface="Raleway"/>
                <a:sym typeface="Raleway"/>
              </a:rPr>
              <a:t> </a:t>
            </a:r>
            <a:r>
              <a:rPr lang="en-GB" sz="1900" dirty="0" err="1">
                <a:latin typeface="Raleway"/>
                <a:ea typeface="Raleway"/>
                <a:sym typeface="Raleway"/>
              </a:rPr>
              <a:t>milyar</a:t>
            </a:r>
            <a:r>
              <a:rPr lang="en-GB" sz="1900" dirty="0">
                <a:latin typeface="Raleway"/>
                <a:ea typeface="Raleway"/>
                <a:sym typeface="Raleway"/>
              </a:rPr>
              <a:t> </a:t>
            </a:r>
            <a:r>
              <a:rPr lang="en-GB" sz="1900" dirty="0" err="1">
                <a:latin typeface="Raleway"/>
                <a:ea typeface="Raleway"/>
                <a:sym typeface="Raleway"/>
              </a:rPr>
              <a:t>dolarlık</a:t>
            </a:r>
            <a:r>
              <a:rPr lang="en-GB" sz="1900" dirty="0">
                <a:latin typeface="Raleway"/>
                <a:ea typeface="Raleway"/>
                <a:sym typeface="Raleway"/>
              </a:rPr>
              <a:t> </a:t>
            </a:r>
            <a:r>
              <a:rPr lang="en-GB" sz="1900" dirty="0" err="1">
                <a:latin typeface="Raleway"/>
                <a:ea typeface="Raleway"/>
                <a:sym typeface="Raleway"/>
              </a:rPr>
              <a:t>bir</a:t>
            </a:r>
            <a:r>
              <a:rPr lang="en-GB" sz="1900" dirty="0">
                <a:latin typeface="Raleway"/>
                <a:ea typeface="Raleway"/>
                <a:sym typeface="Raleway"/>
              </a:rPr>
              <a:t> </a:t>
            </a:r>
            <a:r>
              <a:rPr lang="en-GB" sz="1900" dirty="0" err="1">
                <a:latin typeface="Raleway"/>
                <a:ea typeface="Raleway"/>
                <a:sym typeface="Raleway"/>
              </a:rPr>
              <a:t>başarıya</a:t>
            </a:r>
            <a:r>
              <a:rPr lang="en-GB" sz="1900" dirty="0">
                <a:latin typeface="Raleway"/>
                <a:ea typeface="Raleway"/>
                <a:sym typeface="Raleway"/>
              </a:rPr>
              <a:t> </a:t>
            </a:r>
            <a:r>
              <a:rPr lang="en-GB" sz="1900" dirty="0" err="1">
                <a:latin typeface="Raleway"/>
                <a:ea typeface="Raleway"/>
                <a:sym typeface="Raleway"/>
              </a:rPr>
              <a:t>dönüştürdü</a:t>
            </a:r>
            <a:r>
              <a:rPr lang="en-GB" sz="1900" dirty="0">
                <a:latin typeface="Raleway"/>
                <a:ea typeface="Raleway"/>
                <a:sym typeface="Raleway"/>
              </a:rPr>
              <a:t>.</a:t>
            </a:r>
            <a:endParaRPr lang="tr-TR" sz="1900" dirty="0">
              <a:latin typeface="Raleway"/>
              <a:ea typeface="Raleway"/>
              <a:sym typeface="Raleway"/>
            </a:endParaRPr>
          </a:p>
          <a:p>
            <a:pPr algn="r">
              <a:spcBef>
                <a:spcPts val="600"/>
              </a:spcBef>
              <a:spcAft>
                <a:spcPts val="600"/>
              </a:spcAft>
            </a:pPr>
            <a:r>
              <a:rPr lang="tr-TR" sz="1900" b="1" dirty="0">
                <a:latin typeface="Raleway"/>
                <a:ea typeface="Raleway"/>
                <a:cs typeface="Raleway"/>
                <a:sym typeface="Raleway"/>
              </a:rPr>
              <a:t>Dersler:</a:t>
            </a:r>
            <a:r>
              <a:rPr lang="en-GB" sz="1900" dirty="0">
                <a:latin typeface="Raleway"/>
                <a:ea typeface="Raleway"/>
                <a:cs typeface="Raleway"/>
                <a:sym typeface="Raleway"/>
              </a:rPr>
              <a:t> Net </a:t>
            </a:r>
            <a:r>
              <a:rPr lang="en-GB" sz="1900" dirty="0" err="1">
                <a:latin typeface="Raleway"/>
                <a:ea typeface="Raleway"/>
                <a:cs typeface="Raleway"/>
                <a:sym typeface="Raleway"/>
              </a:rPr>
              <a:t>hedefler</a:t>
            </a:r>
            <a:r>
              <a:rPr lang="en-GB" sz="1900" dirty="0">
                <a:latin typeface="Raleway"/>
                <a:ea typeface="Raleway"/>
                <a:cs typeface="Raleway"/>
                <a:sym typeface="Raleway"/>
              </a:rPr>
              <a:t>, </a:t>
            </a:r>
            <a:r>
              <a:rPr lang="en-GB" sz="1900" dirty="0" err="1">
                <a:latin typeface="Raleway"/>
                <a:ea typeface="Raleway"/>
                <a:cs typeface="Raleway"/>
                <a:sym typeface="Raleway"/>
              </a:rPr>
              <a:t>işbirliği</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başarıyı</a:t>
            </a:r>
            <a:r>
              <a:rPr lang="en-GB" sz="1900" dirty="0">
                <a:latin typeface="Raleway"/>
                <a:ea typeface="Raleway"/>
                <a:cs typeface="Raleway"/>
                <a:sym typeface="Raleway"/>
              </a:rPr>
              <a:t> </a:t>
            </a:r>
            <a:r>
              <a:rPr lang="en-GB" sz="1900" dirty="0" err="1">
                <a:latin typeface="Raleway"/>
                <a:ea typeface="Raleway"/>
                <a:cs typeface="Raleway"/>
                <a:sym typeface="Raleway"/>
              </a:rPr>
              <a:t>anlamlı</a:t>
            </a:r>
            <a:r>
              <a:rPr lang="en-GB" sz="1900" dirty="0">
                <a:latin typeface="Raleway"/>
                <a:ea typeface="Raleway"/>
                <a:cs typeface="Raleway"/>
                <a:sym typeface="Raleway"/>
              </a:rPr>
              <a:t> </a:t>
            </a:r>
            <a:r>
              <a:rPr lang="en-GB" sz="1900" dirty="0" err="1">
                <a:latin typeface="Raleway"/>
                <a:ea typeface="Raleway"/>
                <a:cs typeface="Raleway"/>
                <a:sym typeface="Raleway"/>
              </a:rPr>
              <a:t>bir</a:t>
            </a:r>
            <a:r>
              <a:rPr lang="en-GB" sz="1900" dirty="0">
                <a:latin typeface="Raleway"/>
                <a:ea typeface="Raleway"/>
                <a:cs typeface="Raleway"/>
                <a:sym typeface="Raleway"/>
              </a:rPr>
              <a:t> </a:t>
            </a:r>
            <a:r>
              <a:rPr lang="en-GB" sz="1900" dirty="0" err="1">
                <a:latin typeface="Raleway"/>
                <a:ea typeface="Raleway"/>
                <a:cs typeface="Raleway"/>
                <a:sym typeface="Raleway"/>
              </a:rPr>
              <a:t>etkiyle</a:t>
            </a:r>
            <a:r>
              <a:rPr lang="en-GB" sz="1900" dirty="0">
                <a:latin typeface="Raleway"/>
                <a:ea typeface="Raleway"/>
                <a:cs typeface="Raleway"/>
                <a:sym typeface="Raleway"/>
              </a:rPr>
              <a:t> </a:t>
            </a:r>
            <a:r>
              <a:rPr lang="en-GB" sz="1900" dirty="0" err="1">
                <a:latin typeface="Raleway"/>
                <a:ea typeface="Raleway"/>
                <a:cs typeface="Raleway"/>
                <a:sym typeface="Raleway"/>
              </a:rPr>
              <a:t>hizalamak</a:t>
            </a:r>
            <a:r>
              <a:rPr lang="en-GB" sz="1900" dirty="0">
                <a:latin typeface="Raleway"/>
                <a:ea typeface="Raleway"/>
                <a:cs typeface="Raleway"/>
                <a:sym typeface="Raleway"/>
              </a:rPr>
              <a:t> </a:t>
            </a:r>
            <a:r>
              <a:rPr lang="en-GB" sz="1900" dirty="0" err="1">
                <a:latin typeface="Raleway"/>
                <a:ea typeface="Raleway"/>
                <a:cs typeface="Raleway"/>
                <a:sym typeface="Raleway"/>
              </a:rPr>
              <a:t>dönüşümü</a:t>
            </a:r>
            <a:r>
              <a:rPr lang="en-GB" sz="1900" dirty="0">
                <a:latin typeface="Raleway"/>
                <a:ea typeface="Raleway"/>
                <a:cs typeface="Raleway"/>
                <a:sym typeface="Raleway"/>
              </a:rPr>
              <a:t> </a:t>
            </a:r>
            <a:r>
              <a:rPr lang="en-GB" sz="1900" dirty="0" err="1">
                <a:latin typeface="Raleway"/>
                <a:ea typeface="Raleway"/>
                <a:cs typeface="Raleway"/>
                <a:sym typeface="Raleway"/>
              </a:rPr>
              <a:t>sağlayabilir</a:t>
            </a:r>
            <a:r>
              <a:rPr lang="en-GB" sz="1900" dirty="0">
                <a:latin typeface="Raleway"/>
                <a:ea typeface="Raleway"/>
                <a:cs typeface="Raleway"/>
                <a:sym typeface="Raleway"/>
              </a:rPr>
              <a:t>..</a:t>
            </a:r>
            <a:endParaRPr lang="en-GB" sz="1900" dirty="0">
              <a:latin typeface="Raleway"/>
              <a:ea typeface="Raleway"/>
              <a:cs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35000" y="384723"/>
            <a:ext cx="11271378" cy="1325563"/>
          </a:xfrm>
        </p:spPr>
        <p:txBody>
          <a:bodyPr>
            <a:normAutofit/>
          </a:bodyPr>
          <a:lstStyle/>
          <a:p>
            <a:r>
              <a:rPr lang="en-US" sz="3400" b="1" dirty="0"/>
              <a:t>Bu </a:t>
            </a:r>
            <a:r>
              <a:rPr lang="tr-TR" sz="3400" b="1" dirty="0"/>
              <a:t>ünitenin</a:t>
            </a:r>
            <a:r>
              <a:rPr lang="en-US" sz="3400" b="1" dirty="0"/>
              <a:t> </a:t>
            </a:r>
            <a:r>
              <a:rPr lang="en-US" sz="3400" b="1" dirty="0" err="1"/>
              <a:t>öğrenme</a:t>
            </a:r>
            <a:r>
              <a:rPr lang="en-US" sz="3400" b="1" dirty="0"/>
              <a:t> </a:t>
            </a:r>
            <a:r>
              <a:rPr lang="en-US" sz="3400" b="1" dirty="0" err="1"/>
              <a:t>çıktıları</a:t>
            </a:r>
            <a:endParaRPr lang="en-US" sz="3400" b="1"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35000" y="1957132"/>
            <a:ext cx="6633027" cy="442848"/>
          </a:xfrm>
        </p:spPr>
        <p:txBody>
          <a:bodyPr>
            <a:normAutofit fontScale="85000" lnSpcReduction="10000"/>
          </a:bodyPr>
          <a:lstStyle/>
          <a:p>
            <a:r>
              <a:rPr lang="en-US" sz="2000" dirty="0" err="1"/>
              <a:t>Aşağıdakiler</a:t>
            </a:r>
            <a:r>
              <a:rPr lang="en-US" sz="2000" dirty="0"/>
              <a:t> </a:t>
            </a:r>
            <a:r>
              <a:rPr lang="en-US" sz="2000" dirty="0" err="1"/>
              <a:t>hakkında</a:t>
            </a:r>
            <a:r>
              <a:rPr lang="en-US" sz="2000" dirty="0"/>
              <a:t> </a:t>
            </a:r>
            <a:r>
              <a:rPr lang="en-US" sz="2000" dirty="0" err="1"/>
              <a:t>daha</a:t>
            </a:r>
            <a:r>
              <a:rPr lang="en-US" sz="2000" dirty="0"/>
              <a:t> </a:t>
            </a:r>
            <a:r>
              <a:rPr lang="en-US" sz="2000" dirty="0" err="1"/>
              <a:t>derin</a:t>
            </a:r>
            <a:r>
              <a:rPr lang="en-US" sz="2000" dirty="0"/>
              <a:t> </a:t>
            </a:r>
            <a:r>
              <a:rPr lang="en-US" sz="2000" dirty="0" err="1"/>
              <a:t>bir</a:t>
            </a:r>
            <a:r>
              <a:rPr lang="en-US" sz="2000" dirty="0"/>
              <a:t> </a:t>
            </a:r>
            <a:r>
              <a:rPr lang="en-US" sz="2000" dirty="0" err="1"/>
              <a:t>anlayış</a:t>
            </a:r>
            <a:r>
              <a:rPr lang="en-US" sz="2000" dirty="0"/>
              <a:t> </a:t>
            </a:r>
            <a:r>
              <a:rPr lang="en-US" sz="2000" dirty="0" err="1"/>
              <a:t>kazanacaksınız</a:t>
            </a:r>
            <a:r>
              <a:rPr lang="tr-TR" sz="2000" dirty="0"/>
              <a:t> </a:t>
            </a:r>
            <a:endParaRPr lang="en-US" sz="20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129277" y="1957132"/>
            <a:ext cx="4777101" cy="451198"/>
          </a:xfrm>
        </p:spPr>
        <p:txBody>
          <a:bodyPr vert="horz" lIns="91440" tIns="45720" rIns="91440" bIns="45720" rtlCol="0" anchor="t">
            <a:normAutofit fontScale="85000" lnSpcReduction="10000"/>
          </a:bodyPr>
          <a:lstStyle/>
          <a:p>
            <a:r>
              <a:rPr lang="en-US" sz="2000" dirty="0" err="1"/>
              <a:t>Şu</a:t>
            </a:r>
            <a:r>
              <a:rPr lang="en-US" sz="2000" dirty="0"/>
              <a:t> </a:t>
            </a:r>
            <a:r>
              <a:rPr lang="en-US" sz="2000" dirty="0" err="1"/>
              <a:t>becerileri</a:t>
            </a:r>
            <a:r>
              <a:rPr lang="en-US" sz="2000" dirty="0"/>
              <a:t> </a:t>
            </a:r>
            <a:r>
              <a:rPr lang="en-US" sz="2000" dirty="0" err="1"/>
              <a:t>geliştireceksiniz</a:t>
            </a:r>
            <a:r>
              <a:rPr lang="en-US" sz="2000" dirty="0"/>
              <a:t>:</a:t>
            </a:r>
            <a:endParaRPr lang="en-US" sz="2000" dirty="0">
              <a:solidFill>
                <a:schemeClr val="accent1"/>
              </a:solidFill>
            </a:endParaRPr>
          </a:p>
        </p:txBody>
      </p:sp>
      <p:sp>
        <p:nvSpPr>
          <p:cNvPr id="2" name="TextBox 1">
            <a:extLst>
              <a:ext uri="{FF2B5EF4-FFF2-40B4-BE49-F238E27FC236}">
                <a16:creationId xmlns:a16="http://schemas.microsoft.com/office/drawing/2014/main" id="{C2705CD6-207C-9A30-4E5B-9F693BA4ACC9}"/>
              </a:ext>
            </a:extLst>
          </p:cNvPr>
          <p:cNvSpPr txBox="1"/>
          <p:nvPr/>
        </p:nvSpPr>
        <p:spPr>
          <a:xfrm>
            <a:off x="944999" y="2510776"/>
            <a:ext cx="457611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en-GB" sz="2000" dirty="0" err="1">
                <a:solidFill>
                  <a:schemeClr val="accent1"/>
                </a:solidFill>
                <a:latin typeface="Raleway SemiBold"/>
                <a:cs typeface="Segoe UI"/>
              </a:rPr>
              <a:t>Farklı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liderlik</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tarzları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ve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bir</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lider</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olarak</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özgüven</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oluşturmanın</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yolları</a:t>
            </a:r>
            <a:r>
              <a:rPr lang="en-GB" sz="2000" dirty="0">
                <a:solidFill>
                  <a:schemeClr val="accent1"/>
                </a:solidFill>
                <a:latin typeface="Raleway SemiBold"/>
                <a:cs typeface="Segoe UI"/>
              </a:rPr>
              <a:t>;</a:t>
            </a:r>
            <a:endParaRPr lang="tr-TR" sz="2000" dirty="0">
              <a:solidFill>
                <a:schemeClr val="accent1"/>
              </a:solidFill>
              <a:latin typeface="Raleway SemiBold"/>
              <a:cs typeface="Segoe UI"/>
            </a:endParaRPr>
          </a:p>
          <a:p>
            <a:pPr marL="342900" indent="-342900">
              <a:spcBef>
                <a:spcPts val="600"/>
              </a:spcBef>
              <a:spcAft>
                <a:spcPts val="600"/>
              </a:spcAft>
              <a:buChar char="•"/>
            </a:pPr>
            <a:r>
              <a:rPr lang="en-GB" sz="2000" dirty="0" err="1">
                <a:solidFill>
                  <a:schemeClr val="accent1"/>
                </a:solidFill>
                <a:latin typeface="Raleway SemiBold"/>
                <a:cs typeface="Segoe UI"/>
              </a:rPr>
              <a:t>Kişisel</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markayı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belirleme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ve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geliştirme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stratejileri</a:t>
            </a:r>
            <a:r>
              <a:rPr lang="en-GB" sz="2000" dirty="0">
                <a:solidFill>
                  <a:schemeClr val="accent1"/>
                </a:solidFill>
                <a:latin typeface="Raleway SemiBold"/>
                <a:cs typeface="Segoe UI"/>
              </a:rPr>
              <a:t>;</a:t>
            </a:r>
            <a:endParaRPr lang="tr-TR" sz="2000" dirty="0">
              <a:solidFill>
                <a:schemeClr val="accent1"/>
              </a:solidFill>
              <a:latin typeface="Raleway SemiBold"/>
              <a:cs typeface="Segoe UI"/>
            </a:endParaRPr>
          </a:p>
          <a:p>
            <a:pPr marL="342900" indent="-342900">
              <a:spcBef>
                <a:spcPts val="600"/>
              </a:spcBef>
              <a:spcAft>
                <a:spcPts val="600"/>
              </a:spcAft>
              <a:buChar char="•"/>
            </a:pPr>
            <a:r>
              <a:rPr lang="en-GB" sz="2000" dirty="0" err="1">
                <a:solidFill>
                  <a:schemeClr val="accent1"/>
                </a:solidFill>
                <a:latin typeface="Raleway SemiBold"/>
                <a:cs typeface="Segoe UI"/>
              </a:rPr>
              <a:t>Olumlu</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bir</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çalışma</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kültürü</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yaratma</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becerileri</a:t>
            </a:r>
            <a:r>
              <a:rPr lang="en-GB" sz="2000" dirty="0">
                <a:solidFill>
                  <a:schemeClr val="accent1"/>
                </a:solidFill>
                <a:latin typeface="Raleway SemiBold"/>
                <a:cs typeface="Segoe UI"/>
              </a:rPr>
              <a:t>.</a:t>
            </a:r>
          </a:p>
        </p:txBody>
      </p:sp>
      <p:sp>
        <p:nvSpPr>
          <p:cNvPr id="3" name="TextBox 2">
            <a:extLst>
              <a:ext uri="{FF2B5EF4-FFF2-40B4-BE49-F238E27FC236}">
                <a16:creationId xmlns:a16="http://schemas.microsoft.com/office/drawing/2014/main" id="{2180CE07-0A69-239F-A1F8-F2C3C29B18E5}"/>
              </a:ext>
            </a:extLst>
          </p:cNvPr>
          <p:cNvSpPr txBox="1"/>
          <p:nvPr/>
        </p:nvSpPr>
        <p:spPr>
          <a:xfrm>
            <a:off x="6273703" y="2510776"/>
            <a:ext cx="4782456"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har char="•"/>
            </a:pPr>
            <a:r>
              <a:rPr lang="en-GB" sz="2000" dirty="0" err="1">
                <a:solidFill>
                  <a:schemeClr val="accent1"/>
                </a:solidFill>
                <a:latin typeface="Raleway SemiBold"/>
                <a:cs typeface="Segoe UI"/>
              </a:rPr>
              <a:t>Değerleriniz</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ve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güçlü</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yönlerinizle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uyumlu</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çeşitli</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liderlik</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tarzlarını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tanımlayın</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ve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bunları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günlük</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olarak</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nasıl</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uygulayacağınızı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öğrenin</a:t>
            </a:r>
            <a:r>
              <a:rPr lang="en-GB" sz="2000" dirty="0">
                <a:solidFill>
                  <a:schemeClr val="accent1"/>
                </a:solidFill>
                <a:latin typeface="Raleway SemiBold"/>
                <a:cs typeface="Segoe UI"/>
              </a:rPr>
              <a:t>;</a:t>
            </a:r>
            <a:endParaRPr lang="tr-TR" sz="2000" dirty="0">
              <a:solidFill>
                <a:schemeClr val="accent1"/>
              </a:solidFill>
              <a:latin typeface="Raleway SemiBold"/>
              <a:cs typeface="Segoe UI"/>
            </a:endParaRPr>
          </a:p>
          <a:p>
            <a:pPr marL="342900" indent="-342900">
              <a:spcBef>
                <a:spcPts val="600"/>
              </a:spcBef>
              <a:spcAft>
                <a:spcPts val="600"/>
              </a:spcAft>
              <a:buChar char="•"/>
            </a:pPr>
            <a:r>
              <a:rPr lang="en-GB" sz="2000" dirty="0" err="1">
                <a:solidFill>
                  <a:schemeClr val="accent1"/>
                </a:solidFill>
                <a:latin typeface="Raleway SemiBold"/>
                <a:cs typeface="Segoe UI"/>
              </a:rPr>
              <a:t>Kişisel</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markanızı</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tanımlama</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ve</a:t>
            </a:r>
            <a:r>
              <a:rPr lang="en-GB" sz="2000" dirty="0">
                <a:solidFill>
                  <a:schemeClr val="accent1"/>
                </a:solidFill>
                <a:latin typeface="Raleway SemiBold"/>
                <a:cs typeface="Segoe UI"/>
              </a:rPr>
              <a:t> </a:t>
            </a:r>
            <a:r>
              <a:rPr lang="en-GB" sz="2000" dirty="0" err="1">
                <a:solidFill>
                  <a:schemeClr val="accent1"/>
                </a:solidFill>
                <a:latin typeface="Raleway SemiBold"/>
                <a:cs typeface="Segoe UI"/>
              </a:rPr>
              <a:t>geliştirme</a:t>
            </a:r>
            <a:r>
              <a:rPr lang="en-GB" sz="2000" dirty="0">
                <a:solidFill>
                  <a:schemeClr val="accent1"/>
                </a:solidFill>
                <a:latin typeface="Raleway SemiBold"/>
                <a:cs typeface="Segoe UI"/>
              </a:rPr>
              <a:t>.</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2014" y="1305469"/>
            <a:ext cx="10867342" cy="692467"/>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chemeClr val="lt1"/>
                </a:highlight>
                <a:latin typeface="Raleway"/>
                <a:ea typeface="Raleway"/>
                <a:cs typeface="Raleway"/>
                <a:sym typeface="Raleway"/>
              </a:rPr>
              <a:t>Donatella Versace</a:t>
            </a:r>
            <a:r>
              <a:rPr lang="en-GB" sz="1600" dirty="0">
                <a:latin typeface="Raleway"/>
                <a:sym typeface="Raleway"/>
              </a:rPr>
              <a:t> (</a:t>
            </a:r>
            <a:r>
              <a:rPr lang="en-GB" sz="1600" dirty="0" err="1">
                <a:latin typeface="Raleway"/>
                <a:sym typeface="Raleway"/>
              </a:rPr>
              <a:t>İtalyan</a:t>
            </a:r>
            <a:r>
              <a:rPr lang="en-GB" sz="1600" dirty="0">
                <a:latin typeface="Raleway"/>
                <a:sym typeface="Raleway"/>
              </a:rPr>
              <a:t> </a:t>
            </a:r>
            <a:r>
              <a:rPr lang="en-GB" sz="1600" dirty="0" err="1">
                <a:latin typeface="Raleway"/>
                <a:sym typeface="Raleway"/>
              </a:rPr>
              <a:t>girişimci</a:t>
            </a:r>
            <a:r>
              <a:rPr lang="en-GB" sz="1600" dirty="0">
                <a:latin typeface="Raleway"/>
                <a:sym typeface="Raleway"/>
              </a:rPr>
              <a:t>, </a:t>
            </a:r>
            <a:r>
              <a:rPr lang="en-GB" sz="1600" dirty="0" err="1">
                <a:latin typeface="Raleway"/>
                <a:sym typeface="Raleway"/>
              </a:rPr>
              <a:t>moda</a:t>
            </a:r>
            <a:r>
              <a:rPr lang="en-GB" sz="1600" dirty="0">
                <a:latin typeface="Raleway"/>
                <a:sym typeface="Raleway"/>
              </a:rPr>
              <a:t> </a:t>
            </a:r>
            <a:r>
              <a:rPr lang="en-GB" sz="1600" dirty="0" err="1">
                <a:latin typeface="Raleway"/>
                <a:sym typeface="Raleway"/>
              </a:rPr>
              <a:t>tasarımcısı</a:t>
            </a:r>
            <a:r>
              <a:rPr lang="en-GB" sz="1600" dirty="0">
                <a:latin typeface="Raleway"/>
                <a:sym typeface="Raleway"/>
              </a:rPr>
              <a:t>, Versace </a:t>
            </a:r>
            <a:r>
              <a:rPr lang="en-GB" sz="1600" dirty="0" err="1">
                <a:latin typeface="Raleway"/>
                <a:sym typeface="Raleway"/>
              </a:rPr>
              <a:t>CCO'su</a:t>
            </a:r>
            <a:r>
              <a:rPr lang="en-GB" sz="1600" dirty="0">
                <a:latin typeface="Raleway"/>
                <a:sym typeface="Raleway"/>
              </a:rPr>
              <a:t>)</a:t>
            </a:r>
            <a:endParaRPr lang="en-US" dirty="0"/>
          </a:p>
        </p:txBody>
      </p:sp>
      <p:sp>
        <p:nvSpPr>
          <p:cNvPr id="4" name="TextBox 3">
            <a:extLst>
              <a:ext uri="{FF2B5EF4-FFF2-40B4-BE49-F238E27FC236}">
                <a16:creationId xmlns:a16="http://schemas.microsoft.com/office/drawing/2014/main" id="{237DA332-A7BE-326C-5587-31D57FD64AF7}"/>
              </a:ext>
            </a:extLst>
          </p:cNvPr>
          <p:cNvSpPr txBox="1"/>
          <p:nvPr/>
        </p:nvSpPr>
        <p:spPr>
          <a:xfrm>
            <a:off x="5830835" y="6457212"/>
            <a:ext cx="231971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Failurebeforesuccess.com</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662014" y="4128397"/>
            <a:ext cx="6506715"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tr-TR" sz="1900" dirty="0">
                <a:latin typeface="Raleway"/>
              </a:rPr>
              <a:t>Onun başarılı girişimcilik hikayesi hakkında daha fazlasını okuyun </a:t>
            </a:r>
            <a:r>
              <a:rPr lang="en-US" sz="1900" dirty="0">
                <a:latin typeface="Raleway"/>
              </a:rPr>
              <a:t>: </a:t>
            </a:r>
            <a:r>
              <a:rPr lang="en-US" sz="1900" dirty="0">
                <a:latin typeface="Raleway"/>
                <a:hlinkClick r:id="rId3"/>
              </a:rPr>
              <a:t>Donatella Versace | Success story of a luxury designer</a:t>
            </a:r>
            <a:r>
              <a:rPr lang="en-US" sz="1900" dirty="0">
                <a:latin typeface="Raleway"/>
              </a:rPr>
              <a:t>. Sonra, </a:t>
            </a:r>
            <a:r>
              <a:rPr lang="en-US" sz="1900" dirty="0" err="1">
                <a:latin typeface="Raleway"/>
              </a:rPr>
              <a:t>bunun</a:t>
            </a:r>
            <a:r>
              <a:rPr lang="en-US" sz="1900" dirty="0">
                <a:latin typeface="Raleway"/>
              </a:rPr>
              <a:t> </a:t>
            </a:r>
            <a:r>
              <a:rPr lang="en-US" sz="1900" dirty="0" err="1">
                <a:latin typeface="Raleway"/>
              </a:rPr>
              <a:t>üzerine</a:t>
            </a:r>
            <a:r>
              <a:rPr lang="en-US" sz="1900" dirty="0">
                <a:latin typeface="Raleway"/>
              </a:rPr>
              <a:t> </a:t>
            </a:r>
            <a:r>
              <a:rPr lang="en-US" sz="1900" dirty="0" err="1">
                <a:latin typeface="Raleway"/>
              </a:rPr>
              <a:t>düşünün</a:t>
            </a:r>
            <a:r>
              <a:rPr lang="en-US" sz="1900" dirty="0">
                <a:latin typeface="Raleway"/>
              </a:rPr>
              <a:t> - </a:t>
            </a:r>
            <a:r>
              <a:rPr lang="en-US" sz="1900" dirty="0" err="1">
                <a:latin typeface="Raleway"/>
              </a:rPr>
              <a:t>düşünceleriniz</a:t>
            </a:r>
            <a:r>
              <a:rPr lang="en-US" sz="1900" dirty="0">
                <a:latin typeface="Raleway"/>
              </a:rPr>
              <a:t> </a:t>
            </a:r>
            <a:r>
              <a:rPr lang="en-US" sz="1900" dirty="0" err="1">
                <a:latin typeface="Raleway"/>
              </a:rPr>
              <a:t>neler</a:t>
            </a:r>
            <a:r>
              <a:rPr lang="en-US" sz="1900" dirty="0">
                <a:latin typeface="Raleway"/>
              </a:rPr>
              <a:t>? </a:t>
            </a:r>
            <a:r>
              <a:rPr lang="en-US" sz="1900" dirty="0" err="1">
                <a:latin typeface="Raleway"/>
              </a:rPr>
              <a:t>Neleri</a:t>
            </a:r>
            <a:r>
              <a:rPr lang="en-US" sz="1900" dirty="0">
                <a:latin typeface="Raleway"/>
              </a:rPr>
              <a:t> </a:t>
            </a:r>
            <a:r>
              <a:rPr lang="en-US" sz="1900" dirty="0" err="1">
                <a:latin typeface="Raleway"/>
              </a:rPr>
              <a:t>ilham</a:t>
            </a:r>
            <a:r>
              <a:rPr lang="en-US" sz="1900" dirty="0">
                <a:latin typeface="Raleway"/>
              </a:rPr>
              <a:t> </a:t>
            </a:r>
            <a:r>
              <a:rPr lang="en-US" sz="1900" dirty="0" err="1">
                <a:latin typeface="Raleway"/>
              </a:rPr>
              <a:t>verici</a:t>
            </a:r>
            <a:r>
              <a:rPr lang="en-US" sz="1900" dirty="0">
                <a:latin typeface="Raleway"/>
              </a:rPr>
              <a:t> </a:t>
            </a:r>
            <a:r>
              <a:rPr lang="en-US" sz="1900" dirty="0" err="1">
                <a:latin typeface="Raleway"/>
              </a:rPr>
              <a:t>buluyorsunuz</a:t>
            </a:r>
            <a:r>
              <a:rPr lang="en-US" sz="1900" dirty="0">
                <a:latin typeface="Raleway"/>
              </a:rPr>
              <a:t> ?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Başarılı</a:t>
            </a:r>
            <a:r>
              <a:rPr lang="en-GB" sz="3400" b="1" dirty="0"/>
              <a:t> </a:t>
            </a:r>
            <a:r>
              <a:rPr lang="en-GB" sz="3400" b="1" dirty="0" err="1"/>
              <a:t>Avrupalı</a:t>
            </a:r>
            <a:r>
              <a:rPr lang="en-GB" sz="3400" b="1" dirty="0"/>
              <a:t> </a:t>
            </a:r>
            <a:r>
              <a:rPr lang="en-GB" sz="3400" b="1" dirty="0" err="1"/>
              <a:t>Kadın</a:t>
            </a:r>
            <a:r>
              <a:rPr lang="en-GB" sz="3400" b="1" dirty="0"/>
              <a:t> </a:t>
            </a:r>
            <a:r>
              <a:rPr lang="en-GB" sz="3400" b="1" dirty="0" err="1"/>
              <a:t>Girişimciler</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664813" y="2176452"/>
            <a:ext cx="6602468" cy="1954351"/>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900" b="1" dirty="0" err="1">
                <a:latin typeface="Raleway"/>
                <a:ea typeface="Raleway"/>
                <a:cs typeface="Raleway"/>
                <a:sym typeface="Raleway"/>
              </a:rPr>
              <a:t>Yolculuk</a:t>
            </a:r>
            <a:r>
              <a:rPr lang="en-GB" sz="1900" b="1" dirty="0">
                <a:latin typeface="Raleway"/>
                <a:ea typeface="Raleway"/>
                <a:cs typeface="Raleway"/>
                <a:sym typeface="Raleway"/>
              </a:rPr>
              <a:t>: </a:t>
            </a:r>
            <a:r>
              <a:rPr lang="en-GB" sz="1900" dirty="0" err="1">
                <a:latin typeface="Raleway"/>
                <a:ea typeface="Raleway"/>
                <a:cs typeface="Raleway"/>
                <a:sym typeface="Raleway"/>
              </a:rPr>
              <a:t>Versace'nin</a:t>
            </a:r>
            <a:r>
              <a:rPr lang="en-GB" sz="1900" dirty="0">
                <a:latin typeface="Raleway"/>
                <a:ea typeface="Raleway"/>
                <a:cs typeface="Raleway"/>
                <a:sym typeface="Raleway"/>
              </a:rPr>
              <a:t> </a:t>
            </a:r>
            <a:r>
              <a:rPr lang="en-GB" sz="1900" dirty="0" err="1">
                <a:latin typeface="Raleway"/>
                <a:ea typeface="Raleway"/>
                <a:cs typeface="Raleway"/>
                <a:sym typeface="Raleway"/>
              </a:rPr>
              <a:t>ikonik</a:t>
            </a:r>
            <a:r>
              <a:rPr lang="en-GB" sz="1900" dirty="0">
                <a:latin typeface="Raleway"/>
                <a:ea typeface="Raleway"/>
                <a:cs typeface="Raleway"/>
                <a:sym typeface="Raleway"/>
              </a:rPr>
              <a:t> </a:t>
            </a:r>
            <a:r>
              <a:rPr lang="en-GB" sz="1900" dirty="0" err="1">
                <a:latin typeface="Raleway"/>
                <a:ea typeface="Raleway"/>
                <a:cs typeface="Raleway"/>
                <a:sym typeface="Raleway"/>
              </a:rPr>
              <a:t>cesur</a:t>
            </a:r>
            <a:r>
              <a:rPr lang="en-GB" sz="1900" dirty="0">
                <a:latin typeface="Raleway"/>
                <a:ea typeface="Raleway"/>
                <a:cs typeface="Raleway"/>
                <a:sym typeface="Raleway"/>
              </a:rPr>
              <a:t> </a:t>
            </a:r>
            <a:r>
              <a:rPr lang="en-GB" sz="1900" dirty="0" err="1">
                <a:latin typeface="Raleway"/>
                <a:ea typeface="Raleway"/>
                <a:cs typeface="Raleway"/>
                <a:sym typeface="Raleway"/>
              </a:rPr>
              <a:t>estetiğini</a:t>
            </a:r>
            <a:r>
              <a:rPr lang="en-GB" sz="1900" dirty="0">
                <a:latin typeface="Raleway"/>
                <a:ea typeface="Raleway"/>
                <a:cs typeface="Raleway"/>
                <a:sym typeface="Raleway"/>
              </a:rPr>
              <a:t> </a:t>
            </a:r>
            <a:r>
              <a:rPr lang="en-GB" sz="1900" dirty="0" err="1">
                <a:latin typeface="Raleway"/>
                <a:ea typeface="Raleway"/>
                <a:cs typeface="Raleway"/>
                <a:sym typeface="Raleway"/>
              </a:rPr>
              <a:t>onurlandırırken</a:t>
            </a:r>
            <a:r>
              <a:rPr lang="en-GB" sz="1900" dirty="0">
                <a:latin typeface="Raleway"/>
                <a:ea typeface="Raleway"/>
                <a:cs typeface="Raleway"/>
                <a:sym typeface="Raleway"/>
              </a:rPr>
              <a:t> </a:t>
            </a:r>
            <a:r>
              <a:rPr lang="en-GB" sz="1900" dirty="0" err="1">
                <a:latin typeface="Raleway"/>
                <a:ea typeface="Raleway"/>
                <a:cs typeface="Raleway"/>
                <a:sym typeface="Raleway"/>
              </a:rPr>
              <a:t>onu</a:t>
            </a:r>
            <a:r>
              <a:rPr lang="en-GB" sz="1900" dirty="0">
                <a:latin typeface="Raleway"/>
                <a:ea typeface="Raleway"/>
                <a:cs typeface="Raleway"/>
                <a:sym typeface="Raleway"/>
              </a:rPr>
              <a:t> modern </a:t>
            </a:r>
            <a:r>
              <a:rPr lang="en-GB" sz="1900" dirty="0" err="1">
                <a:latin typeface="Raleway"/>
                <a:ea typeface="Raleway"/>
                <a:cs typeface="Raleway"/>
                <a:sym typeface="Raleway"/>
              </a:rPr>
              <a:t>bir</a:t>
            </a:r>
            <a:r>
              <a:rPr lang="en-GB" sz="1900" dirty="0">
                <a:latin typeface="Raleway"/>
                <a:ea typeface="Raleway"/>
                <a:cs typeface="Raleway"/>
                <a:sym typeface="Raleway"/>
              </a:rPr>
              <a:t> </a:t>
            </a:r>
            <a:r>
              <a:rPr lang="en-GB" sz="1900" dirty="0" err="1">
                <a:latin typeface="Raleway"/>
                <a:ea typeface="Raleway"/>
                <a:cs typeface="Raleway"/>
                <a:sym typeface="Raleway"/>
              </a:rPr>
              <a:t>moda</a:t>
            </a:r>
            <a:r>
              <a:rPr lang="en-GB" sz="1900" dirty="0">
                <a:latin typeface="Raleway"/>
                <a:ea typeface="Raleway"/>
                <a:cs typeface="Raleway"/>
                <a:sym typeface="Raleway"/>
              </a:rPr>
              <a:t> </a:t>
            </a:r>
            <a:r>
              <a:rPr lang="en-GB" sz="1900" dirty="0" err="1">
                <a:latin typeface="Raleway"/>
                <a:ea typeface="Raleway"/>
                <a:cs typeface="Raleway"/>
                <a:sym typeface="Raleway"/>
              </a:rPr>
              <a:t>devine</a:t>
            </a:r>
            <a:r>
              <a:rPr lang="en-GB" sz="1900" dirty="0">
                <a:latin typeface="Raleway"/>
                <a:ea typeface="Raleway"/>
                <a:cs typeface="Raleway"/>
                <a:sym typeface="Raleway"/>
              </a:rPr>
              <a:t> </a:t>
            </a:r>
            <a:r>
              <a:rPr lang="en-GB" sz="1900" dirty="0" err="1">
                <a:latin typeface="Raleway"/>
                <a:ea typeface="Raleway"/>
                <a:cs typeface="Raleway"/>
                <a:sym typeface="Raleway"/>
              </a:rPr>
              <a:t>dönüştürdü</a:t>
            </a:r>
            <a:r>
              <a:rPr lang="en-GB" sz="1900" b="1" dirty="0">
                <a:latin typeface="Raleway"/>
                <a:ea typeface="Raleway"/>
                <a:cs typeface="Raleway"/>
                <a:sym typeface="Raleway"/>
              </a:rPr>
              <a:t>.</a:t>
            </a:r>
            <a:endParaRPr lang="tr-TR" sz="1900" b="1" dirty="0">
              <a:latin typeface="Raleway"/>
              <a:ea typeface="Raleway"/>
              <a:cs typeface="Raleway"/>
              <a:sym typeface="Raleway"/>
            </a:endParaRPr>
          </a:p>
          <a:p>
            <a:pPr>
              <a:spcBef>
                <a:spcPts val="600"/>
              </a:spcBef>
              <a:spcAft>
                <a:spcPts val="600"/>
              </a:spcAft>
            </a:pPr>
            <a:r>
              <a:rPr lang="tr-TR" sz="1900" b="1" dirty="0">
                <a:latin typeface="Raleway"/>
                <a:ea typeface="Raleway"/>
                <a:cs typeface="Raleway"/>
                <a:sym typeface="Raleway"/>
              </a:rPr>
              <a:t>D</a:t>
            </a:r>
            <a:r>
              <a:rPr lang="en-GB" sz="1900" b="1" dirty="0" err="1">
                <a:latin typeface="Raleway"/>
                <a:ea typeface="Raleway"/>
                <a:cs typeface="Raleway"/>
                <a:sym typeface="Raleway"/>
              </a:rPr>
              <a:t>ersler</a:t>
            </a:r>
            <a:r>
              <a:rPr lang="en-GB" sz="1900" b="1" dirty="0">
                <a:latin typeface="Raleway"/>
                <a:ea typeface="Raleway"/>
                <a:cs typeface="Raleway"/>
                <a:sym typeface="Raleway"/>
              </a:rPr>
              <a:t>: </a:t>
            </a:r>
            <a:r>
              <a:rPr lang="en-GB" sz="1900" dirty="0" err="1">
                <a:latin typeface="Raleway"/>
                <a:ea typeface="Raleway"/>
                <a:cs typeface="Raleway"/>
                <a:sym typeface="Raleway"/>
              </a:rPr>
              <a:t>Başarı</a:t>
            </a:r>
            <a:r>
              <a:rPr lang="en-GB" sz="1900" dirty="0">
                <a:latin typeface="Raleway"/>
                <a:ea typeface="Raleway"/>
                <a:cs typeface="Raleway"/>
                <a:sym typeface="Raleway"/>
              </a:rPr>
              <a:t>, </a:t>
            </a:r>
            <a:r>
              <a:rPr lang="en-GB" sz="1900" dirty="0" err="1">
                <a:latin typeface="Raleway"/>
                <a:ea typeface="Raleway"/>
                <a:cs typeface="Raleway"/>
                <a:sym typeface="Raleway"/>
              </a:rPr>
              <a:t>değişimi</a:t>
            </a:r>
            <a:r>
              <a:rPr lang="en-GB" sz="1900" dirty="0">
                <a:latin typeface="Raleway"/>
                <a:ea typeface="Raleway"/>
                <a:cs typeface="Raleway"/>
                <a:sym typeface="Raleway"/>
              </a:rPr>
              <a:t> </a:t>
            </a:r>
            <a:r>
              <a:rPr lang="en-GB" sz="1900" dirty="0" err="1">
                <a:latin typeface="Raleway"/>
                <a:ea typeface="Raleway"/>
                <a:cs typeface="Raleway"/>
                <a:sym typeface="Raleway"/>
              </a:rPr>
              <a:t>kucaklarken</a:t>
            </a:r>
            <a:r>
              <a:rPr lang="en-GB" sz="1900" dirty="0">
                <a:latin typeface="Raleway"/>
                <a:ea typeface="Raleway"/>
                <a:cs typeface="Raleway"/>
                <a:sym typeface="Raleway"/>
              </a:rPr>
              <a:t> </a:t>
            </a:r>
            <a:r>
              <a:rPr lang="tr-TR" sz="1900" dirty="0">
                <a:latin typeface="Raleway"/>
                <a:ea typeface="Raleway"/>
                <a:cs typeface="Raleway"/>
                <a:sym typeface="Raleway"/>
              </a:rPr>
              <a:t>kültürel </a:t>
            </a:r>
            <a:r>
              <a:rPr lang="en-GB" sz="1900" dirty="0" err="1">
                <a:latin typeface="Raleway"/>
                <a:ea typeface="Raleway"/>
                <a:cs typeface="Raleway"/>
                <a:sym typeface="Raleway"/>
              </a:rPr>
              <a:t>mirası</a:t>
            </a:r>
            <a:r>
              <a:rPr lang="en-GB" sz="1900" dirty="0">
                <a:latin typeface="Raleway"/>
                <a:ea typeface="Raleway"/>
                <a:cs typeface="Raleway"/>
                <a:sym typeface="Raleway"/>
              </a:rPr>
              <a:t> </a:t>
            </a:r>
            <a:r>
              <a:rPr lang="en-GB" sz="1900" dirty="0" err="1">
                <a:latin typeface="Raleway"/>
                <a:ea typeface="Raleway"/>
                <a:cs typeface="Raleway"/>
                <a:sym typeface="Raleway"/>
              </a:rPr>
              <a:t>korumak</a:t>
            </a:r>
            <a:r>
              <a:rPr lang="en-GB" sz="1900" dirty="0">
                <a:latin typeface="Raleway"/>
                <a:ea typeface="Raleway"/>
                <a:cs typeface="Raleway"/>
                <a:sym typeface="Raleway"/>
              </a:rPr>
              <a:t> </a:t>
            </a:r>
            <a:r>
              <a:rPr lang="en-GB" sz="1900" dirty="0" err="1">
                <a:latin typeface="Raleway"/>
                <a:ea typeface="Raleway"/>
                <a:cs typeface="Raleway"/>
                <a:sym typeface="Raleway"/>
              </a:rPr>
              <a:t>için</a:t>
            </a:r>
            <a:r>
              <a:rPr lang="en-GB" sz="1900" dirty="0">
                <a:latin typeface="Raleway"/>
                <a:ea typeface="Raleway"/>
                <a:cs typeface="Raleway"/>
                <a:sym typeface="Raleway"/>
              </a:rPr>
              <a:t> </a:t>
            </a:r>
            <a:r>
              <a:rPr lang="tr-TR" sz="1900" dirty="0">
                <a:latin typeface="Raleway"/>
                <a:ea typeface="Raleway"/>
                <a:cs typeface="Raleway"/>
                <a:sym typeface="Raleway"/>
              </a:rPr>
              <a:t>yanında şu gerekli: </a:t>
            </a:r>
            <a:r>
              <a:rPr lang="en-GB" sz="1900" dirty="0" err="1">
                <a:latin typeface="Raleway"/>
                <a:ea typeface="Raleway"/>
                <a:cs typeface="Raleway"/>
                <a:sym typeface="Raleway"/>
              </a:rPr>
              <a:t>esneklik</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yenilik</a:t>
            </a:r>
            <a:r>
              <a:rPr lang="en-GB" sz="1900" dirty="0">
                <a:latin typeface="Raleway"/>
                <a:ea typeface="Raleway"/>
                <a:cs typeface="Raleway"/>
                <a:sym typeface="Raleway"/>
              </a:rPr>
              <a:t> </a:t>
            </a:r>
            <a:r>
              <a:rPr lang="en-GB" sz="1900" dirty="0" err="1">
                <a:latin typeface="Raleway"/>
                <a:ea typeface="Raleway"/>
                <a:cs typeface="Raleway"/>
                <a:sym typeface="Raleway"/>
              </a:rPr>
              <a:t>ile</a:t>
            </a:r>
            <a:r>
              <a:rPr lang="en-GB" sz="1900" dirty="0">
                <a:latin typeface="Raleway"/>
                <a:ea typeface="Raleway"/>
                <a:cs typeface="Raleway"/>
                <a:sym typeface="Raleway"/>
              </a:rPr>
              <a:t> </a:t>
            </a:r>
            <a:r>
              <a:rPr lang="en-GB" sz="1900" dirty="0" err="1">
                <a:latin typeface="Raleway"/>
                <a:ea typeface="Raleway"/>
                <a:cs typeface="Raleway"/>
                <a:sym typeface="Raleway"/>
              </a:rPr>
              <a:t>gelenek</a:t>
            </a:r>
            <a:r>
              <a:rPr lang="en-GB" sz="1900" dirty="0">
                <a:latin typeface="Raleway"/>
                <a:ea typeface="Raleway"/>
                <a:cs typeface="Raleway"/>
                <a:sym typeface="Raleway"/>
              </a:rPr>
              <a:t> </a:t>
            </a:r>
            <a:r>
              <a:rPr lang="en-GB" sz="1900" dirty="0" err="1">
                <a:latin typeface="Raleway"/>
                <a:ea typeface="Raleway"/>
                <a:cs typeface="Raleway"/>
                <a:sym typeface="Raleway"/>
              </a:rPr>
              <a:t>arasında</a:t>
            </a:r>
            <a:r>
              <a:rPr lang="en-GB" sz="1900" dirty="0">
                <a:latin typeface="Raleway"/>
                <a:ea typeface="Raleway"/>
                <a:cs typeface="Raleway"/>
                <a:sym typeface="Raleway"/>
              </a:rPr>
              <a:t> </a:t>
            </a:r>
            <a:r>
              <a:rPr lang="en-GB" sz="1900" dirty="0" err="1">
                <a:latin typeface="Raleway"/>
                <a:ea typeface="Raleway"/>
                <a:cs typeface="Raleway"/>
                <a:sym typeface="Raleway"/>
              </a:rPr>
              <a:t>bir</a:t>
            </a:r>
            <a:r>
              <a:rPr lang="en-GB" sz="1900" dirty="0">
                <a:latin typeface="Raleway"/>
                <a:ea typeface="Raleway"/>
                <a:cs typeface="Raleway"/>
                <a:sym typeface="Raleway"/>
              </a:rPr>
              <a:t> </a:t>
            </a:r>
            <a:r>
              <a:rPr lang="en-GB" sz="1900" dirty="0" err="1">
                <a:latin typeface="Raleway"/>
                <a:ea typeface="Raleway"/>
                <a:cs typeface="Raleway"/>
                <a:sym typeface="Raleway"/>
              </a:rPr>
              <a:t>denge</a:t>
            </a:r>
            <a:r>
              <a:rPr lang="en-GB" sz="1900" dirty="0">
                <a:latin typeface="Raleway"/>
                <a:ea typeface="Raleway"/>
                <a:cs typeface="Raleway"/>
                <a:sym typeface="Raleway"/>
              </a:rPr>
              <a:t> </a:t>
            </a:r>
            <a:r>
              <a:rPr lang="tr-TR" sz="1900" dirty="0">
                <a:latin typeface="Raleway"/>
                <a:ea typeface="Raleway"/>
                <a:cs typeface="Raleway"/>
                <a:sym typeface="Raleway"/>
              </a:rPr>
              <a:t>gerekiyor.</a:t>
            </a:r>
            <a:endParaRPr lang="en-GB" sz="1900" dirty="0"/>
          </a:p>
        </p:txBody>
      </p:sp>
      <p:pic>
        <p:nvPicPr>
          <p:cNvPr id="2" name="Picture 1" descr="A person with long blonde hair and hoop earrings&#10;&#10;Description automatically generated">
            <a:extLst>
              <a:ext uri="{FF2B5EF4-FFF2-40B4-BE49-F238E27FC236}">
                <a16:creationId xmlns:a16="http://schemas.microsoft.com/office/drawing/2014/main" id="{B84B81D5-4370-0365-37AC-BED9BF0AD0C1}"/>
              </a:ext>
            </a:extLst>
          </p:cNvPr>
          <p:cNvPicPr>
            <a:picLocks noChangeAspect="1"/>
          </p:cNvPicPr>
          <p:nvPr/>
        </p:nvPicPr>
        <p:blipFill>
          <a:blip r:embed="rId4"/>
          <a:srcRect l="19706" t="-154" r="25411" b="-15"/>
          <a:stretch/>
        </p:blipFill>
        <p:spPr>
          <a:xfrm>
            <a:off x="7400223" y="1963055"/>
            <a:ext cx="4792826" cy="489792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415845" y="1332253"/>
            <a:ext cx="11229479" cy="975621"/>
          </a:xfrm>
          <a:prstGeom prst="rect">
            <a:avLst/>
          </a:prstGeom>
          <a:noFill/>
          <a:ln>
            <a:noFill/>
          </a:ln>
        </p:spPr>
        <p:txBody>
          <a:bodyPr spcFirstLastPara="1" wrap="square" lIns="91425" tIns="91425" rIns="91425" bIns="91425" anchor="t" anchorCtr="0">
            <a:spAutoFit/>
          </a:bodyPr>
          <a:lstStyle/>
          <a:p>
            <a:pPr algn="r">
              <a:lnSpc>
                <a:spcPct val="115000"/>
              </a:lnSpc>
              <a:spcBef>
                <a:spcPts val="1200"/>
              </a:spcBef>
            </a:pPr>
            <a:r>
              <a:rPr lang="en-GB" sz="2000" b="1" dirty="0">
                <a:highlight>
                  <a:schemeClr val="lt1"/>
                </a:highlight>
                <a:latin typeface="Raleway"/>
                <a:sym typeface="Raleway"/>
              </a:rPr>
              <a:t>Eri</a:t>
            </a:r>
            <a:r>
              <a:rPr lang="en-GB" sz="2000" b="1" dirty="0">
                <a:highlight>
                  <a:srgbClr val="F3B75B"/>
                </a:highlight>
                <a:latin typeface="Raleway"/>
                <a:sym typeface="Raleway"/>
              </a:rPr>
              <a:t> </a:t>
            </a:r>
            <a:r>
              <a:rPr lang="en-GB" sz="2000" b="1" dirty="0" err="1">
                <a:highlight>
                  <a:srgbClr val="F3B75B"/>
                </a:highlight>
                <a:latin typeface="Raleway"/>
                <a:sym typeface="Raleway"/>
              </a:rPr>
              <a:t>Pavlaki</a:t>
            </a:r>
            <a:r>
              <a:rPr lang="en-GB" sz="1600" dirty="0">
                <a:latin typeface="Raleway"/>
                <a:sym typeface="Raleway"/>
              </a:rPr>
              <a:t> </a:t>
            </a:r>
            <a:r>
              <a:rPr lang="tr-TR" sz="1600" dirty="0">
                <a:latin typeface="Raleway"/>
                <a:sym typeface="Raleway"/>
              </a:rPr>
              <a:t>(Yunan sosyal girişimci</a:t>
            </a:r>
            <a:r>
              <a:rPr lang="en-GB" sz="1600" dirty="0">
                <a:latin typeface="Raleway"/>
                <a:sym typeface="Raleway"/>
              </a:rPr>
              <a:t>, </a:t>
            </a:r>
            <a:r>
              <a:rPr lang="en-GB" sz="1600" dirty="0">
                <a:latin typeface="Raleway"/>
                <a:sym typeface="Raleway"/>
                <a:hlinkClick r:id="rId3"/>
              </a:rPr>
              <a:t>Star Sleep</a:t>
            </a:r>
            <a:r>
              <a:rPr lang="tr-TR" sz="1600" dirty="0">
                <a:latin typeface="Raleway"/>
                <a:sym typeface="Raleway"/>
              </a:rPr>
              <a:t> kurucusu, ayrıca ortak kurucu ve direktör olarak </a:t>
            </a:r>
            <a:r>
              <a:rPr lang="en-GB" sz="1600" dirty="0">
                <a:latin typeface="Raleway"/>
                <a:sym typeface="Raleway"/>
              </a:rPr>
              <a:t>"</a:t>
            </a:r>
            <a:r>
              <a:rPr lang="en-GB" sz="1600" dirty="0">
                <a:latin typeface="Raleway"/>
                <a:sym typeface="Raleway"/>
                <a:hlinkClick r:id="rId4"/>
              </a:rPr>
              <a:t>Women Do Business,</a:t>
            </a:r>
            <a:r>
              <a:rPr lang="en-GB" sz="1600" dirty="0">
                <a:latin typeface="Raleway"/>
                <a:sym typeface="Raleway"/>
              </a:rPr>
              <a:t>" </a:t>
            </a:r>
            <a:r>
              <a:rPr lang="tr-TR" sz="1600" dirty="0">
                <a:latin typeface="Raleway"/>
                <a:sym typeface="Raleway"/>
              </a:rPr>
              <a:t>isimli kadın girişimcileri güçlendirmeye odaklanan bir STK’ya liderlik ediyor.</a:t>
            </a:r>
            <a:endParaRPr lang="en-GB" sz="1600" dirty="0">
              <a:latin typeface="Raleway"/>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1460" y="5608468"/>
            <a:ext cx="15808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Capsuletaccelerator.gr </a:t>
            </a:r>
            <a:endParaRPr lang="en-GB" sz="1000" dirty="0">
              <a:solidFill>
                <a:schemeClr val="accent1"/>
              </a:solidFill>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586707" y="4688761"/>
            <a:ext cx="6189844" cy="18466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spcBef>
                <a:spcPts val="600"/>
              </a:spcBef>
              <a:spcAft>
                <a:spcPts val="600"/>
              </a:spcAft>
            </a:pPr>
            <a:r>
              <a:rPr lang="tr-TR" sz="1900" dirty="0">
                <a:latin typeface="Raleway"/>
              </a:rPr>
              <a:t>Onun başarılı girişimcilik hikayesi hakkında daha fazlası için bu podcast serisini dinleyin</a:t>
            </a:r>
            <a:r>
              <a:rPr lang="en-US" sz="1900" dirty="0">
                <a:latin typeface="Raleway"/>
              </a:rPr>
              <a:t>: </a:t>
            </a:r>
            <a:r>
              <a:rPr lang="en-US" sz="1900" dirty="0">
                <a:latin typeface="Raleway"/>
                <a:hlinkClick r:id="rId5"/>
              </a:rPr>
              <a:t>Startup Greece Talks: Eri </a:t>
            </a:r>
            <a:r>
              <a:rPr lang="en-US" sz="1900" dirty="0" err="1">
                <a:latin typeface="Raleway"/>
                <a:hlinkClick r:id="rId5"/>
              </a:rPr>
              <a:t>Pavlaki</a:t>
            </a:r>
            <a:r>
              <a:rPr lang="en-US" sz="1900" dirty="0">
                <a:latin typeface="Raleway"/>
                <a:hlinkClick r:id="rId5"/>
              </a:rPr>
              <a:t>, Co-Founder and CEO of Star Sleep</a:t>
            </a:r>
            <a:r>
              <a:rPr lang="en-US" sz="1900" dirty="0">
                <a:latin typeface="Raleway"/>
              </a:rPr>
              <a:t>. Sonra, </a:t>
            </a:r>
            <a:r>
              <a:rPr lang="en-US" sz="1900" dirty="0" err="1">
                <a:latin typeface="Raleway"/>
              </a:rPr>
              <a:t>bunun</a:t>
            </a:r>
            <a:r>
              <a:rPr lang="en-US" sz="1900" dirty="0">
                <a:latin typeface="Raleway"/>
              </a:rPr>
              <a:t> </a:t>
            </a:r>
            <a:r>
              <a:rPr lang="en-US" sz="1900" dirty="0" err="1">
                <a:latin typeface="Raleway"/>
              </a:rPr>
              <a:t>üzerine</a:t>
            </a:r>
            <a:r>
              <a:rPr lang="en-US" sz="1900" dirty="0">
                <a:latin typeface="Raleway"/>
              </a:rPr>
              <a:t> </a:t>
            </a:r>
            <a:r>
              <a:rPr lang="en-US" sz="1900" dirty="0" err="1">
                <a:latin typeface="Raleway"/>
              </a:rPr>
              <a:t>düşünün</a:t>
            </a:r>
            <a:r>
              <a:rPr lang="en-US" sz="1900" dirty="0">
                <a:latin typeface="Raleway"/>
              </a:rPr>
              <a:t> - </a:t>
            </a:r>
            <a:r>
              <a:rPr lang="en-US" sz="1900" dirty="0" err="1">
                <a:latin typeface="Raleway"/>
              </a:rPr>
              <a:t>düşünceleriniz</a:t>
            </a:r>
            <a:r>
              <a:rPr lang="en-US" sz="1900" dirty="0">
                <a:latin typeface="Raleway"/>
              </a:rPr>
              <a:t> </a:t>
            </a:r>
            <a:r>
              <a:rPr lang="en-US" sz="1900" dirty="0" err="1">
                <a:latin typeface="Raleway"/>
              </a:rPr>
              <a:t>neler</a:t>
            </a:r>
            <a:r>
              <a:rPr lang="en-US" sz="1900" dirty="0">
                <a:latin typeface="Raleway"/>
              </a:rPr>
              <a:t>? </a:t>
            </a:r>
            <a:r>
              <a:rPr lang="en-US" sz="1900" dirty="0" err="1">
                <a:latin typeface="Raleway"/>
              </a:rPr>
              <a:t>Neleri</a:t>
            </a:r>
            <a:r>
              <a:rPr lang="en-US" sz="1900" dirty="0">
                <a:latin typeface="Raleway"/>
              </a:rPr>
              <a:t> </a:t>
            </a:r>
            <a:r>
              <a:rPr lang="en-US" sz="1900" dirty="0" err="1">
                <a:latin typeface="Raleway"/>
              </a:rPr>
              <a:t>ilham</a:t>
            </a:r>
            <a:r>
              <a:rPr lang="en-US" sz="1900" dirty="0">
                <a:latin typeface="Raleway"/>
              </a:rPr>
              <a:t> </a:t>
            </a:r>
            <a:r>
              <a:rPr lang="en-US" sz="1900" dirty="0" err="1">
                <a:latin typeface="Raleway"/>
              </a:rPr>
              <a:t>verici</a:t>
            </a:r>
            <a:r>
              <a:rPr lang="en-US" sz="1900" dirty="0">
                <a:latin typeface="Raleway"/>
              </a:rPr>
              <a:t> </a:t>
            </a:r>
            <a:r>
              <a:rPr lang="en-US" sz="1900" dirty="0" err="1">
                <a:latin typeface="Raleway"/>
              </a:rPr>
              <a:t>buluyorsunuz</a:t>
            </a:r>
            <a:r>
              <a:rPr lang="en-US" sz="1900" dirty="0">
                <a:latin typeface="Raleway"/>
              </a:rPr>
              <a:t> ? ?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Başarılı</a:t>
            </a:r>
            <a:r>
              <a:rPr lang="en-GB" sz="3400" b="1" dirty="0"/>
              <a:t> </a:t>
            </a:r>
            <a:r>
              <a:rPr lang="en-GB" sz="3400" b="1" dirty="0" err="1"/>
              <a:t>Avrupalı</a:t>
            </a:r>
            <a:r>
              <a:rPr lang="en-GB" sz="3400" b="1" dirty="0"/>
              <a:t> </a:t>
            </a:r>
            <a:r>
              <a:rPr lang="en-GB" sz="3400" b="1" dirty="0" err="1"/>
              <a:t>Kadın</a:t>
            </a:r>
            <a:r>
              <a:rPr lang="en-GB" sz="3400" b="1" dirty="0"/>
              <a:t> </a:t>
            </a:r>
            <a:r>
              <a:rPr lang="en-GB" sz="3400" b="1" dirty="0" err="1"/>
              <a:t>Girişimciler</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414568" y="2304710"/>
            <a:ext cx="7361954"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en-GB" sz="1900" b="1" dirty="0" err="1">
                <a:latin typeface="Raleway"/>
                <a:ea typeface="Raleway"/>
                <a:cs typeface="Raleway"/>
                <a:sym typeface="Raleway"/>
              </a:rPr>
              <a:t>Yolculuk</a:t>
            </a:r>
            <a:r>
              <a:rPr lang="en-GB" sz="1900" b="1" dirty="0">
                <a:latin typeface="Raleway"/>
                <a:ea typeface="Raleway"/>
                <a:cs typeface="Raleway"/>
                <a:sym typeface="Raleway"/>
              </a:rPr>
              <a:t>: </a:t>
            </a:r>
            <a:r>
              <a:rPr lang="en-GB" sz="1900" dirty="0" err="1">
                <a:latin typeface="Raleway"/>
                <a:ea typeface="Raleway"/>
                <a:cs typeface="Raleway"/>
                <a:sym typeface="Raleway"/>
              </a:rPr>
              <a:t>Girişimcilik</a:t>
            </a:r>
            <a:r>
              <a:rPr lang="en-GB" sz="1900" dirty="0">
                <a:latin typeface="Raleway"/>
                <a:ea typeface="Raleway"/>
                <a:cs typeface="Raleway"/>
                <a:sym typeface="Raleway"/>
              </a:rPr>
              <a:t> </a:t>
            </a:r>
            <a:r>
              <a:rPr lang="en-GB" sz="1900" dirty="0" err="1">
                <a:latin typeface="Raleway"/>
                <a:ea typeface="Raleway"/>
                <a:cs typeface="Raleway"/>
                <a:sym typeface="Raleway"/>
              </a:rPr>
              <a:t>hırsını</a:t>
            </a:r>
            <a:r>
              <a:rPr lang="en-GB" sz="1900" dirty="0">
                <a:latin typeface="Raleway"/>
                <a:ea typeface="Raleway"/>
                <a:cs typeface="Raleway"/>
                <a:sym typeface="Raleway"/>
              </a:rPr>
              <a:t> </a:t>
            </a:r>
            <a:r>
              <a:rPr lang="en-GB" sz="1900" dirty="0" err="1">
                <a:latin typeface="Raleway"/>
                <a:ea typeface="Raleway"/>
                <a:cs typeface="Raleway"/>
                <a:sym typeface="Raleway"/>
              </a:rPr>
              <a:t>anlamlı</a:t>
            </a:r>
            <a:r>
              <a:rPr lang="en-GB" sz="1900" dirty="0">
                <a:latin typeface="Raleway"/>
                <a:ea typeface="Raleway"/>
                <a:cs typeface="Raleway"/>
                <a:sym typeface="Raleway"/>
              </a:rPr>
              <a:t> </a:t>
            </a:r>
            <a:r>
              <a:rPr lang="en-GB" sz="1900" dirty="0" err="1">
                <a:latin typeface="Raleway"/>
                <a:ea typeface="Raleway"/>
                <a:cs typeface="Raleway"/>
                <a:sym typeface="Raleway"/>
              </a:rPr>
              <a:t>bağlantılar</a:t>
            </a:r>
            <a:r>
              <a:rPr lang="en-GB" sz="1900" dirty="0">
                <a:latin typeface="Raleway"/>
                <a:ea typeface="Raleway"/>
                <a:cs typeface="Raleway"/>
                <a:sym typeface="Raleway"/>
              </a:rPr>
              <a:t> </a:t>
            </a:r>
            <a:r>
              <a:rPr lang="en-GB" sz="1900" dirty="0" err="1">
                <a:latin typeface="Raleway"/>
                <a:ea typeface="Raleway"/>
                <a:cs typeface="Raleway"/>
                <a:sym typeface="Raleway"/>
              </a:rPr>
              <a:t>kurmaya</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büyümeyi</a:t>
            </a:r>
            <a:r>
              <a:rPr lang="en-GB" sz="1900" dirty="0">
                <a:latin typeface="Raleway"/>
                <a:ea typeface="Raleway"/>
                <a:cs typeface="Raleway"/>
                <a:sym typeface="Raleway"/>
              </a:rPr>
              <a:t> </a:t>
            </a:r>
            <a:r>
              <a:rPr lang="en-GB" sz="1900" dirty="0" err="1">
                <a:latin typeface="Raleway"/>
                <a:ea typeface="Raleway"/>
                <a:cs typeface="Raleway"/>
                <a:sym typeface="Raleway"/>
              </a:rPr>
              <a:t>teşvik</a:t>
            </a:r>
            <a:r>
              <a:rPr lang="en-GB" sz="1900" dirty="0">
                <a:latin typeface="Raleway"/>
                <a:ea typeface="Raleway"/>
                <a:cs typeface="Raleway"/>
                <a:sym typeface="Raleway"/>
              </a:rPr>
              <a:t> </a:t>
            </a:r>
            <a:r>
              <a:rPr lang="en-GB" sz="1900" dirty="0" err="1">
                <a:latin typeface="Raleway"/>
                <a:ea typeface="Raleway"/>
                <a:cs typeface="Raleway"/>
                <a:sym typeface="Raleway"/>
              </a:rPr>
              <a:t>etmeye</a:t>
            </a:r>
            <a:r>
              <a:rPr lang="en-GB" sz="1900" dirty="0">
                <a:latin typeface="Raleway"/>
                <a:ea typeface="Raleway"/>
                <a:cs typeface="Raleway"/>
                <a:sym typeface="Raleway"/>
              </a:rPr>
              <a:t> </a:t>
            </a:r>
            <a:r>
              <a:rPr lang="en-GB" sz="1900" dirty="0" err="1">
                <a:latin typeface="Raleway"/>
                <a:ea typeface="Raleway"/>
                <a:cs typeface="Raleway"/>
                <a:sym typeface="Raleway"/>
              </a:rPr>
              <a:t>odaklanarak</a:t>
            </a:r>
            <a:r>
              <a:rPr lang="en-GB" sz="1900" dirty="0">
                <a:latin typeface="Raleway"/>
                <a:ea typeface="Raleway"/>
                <a:cs typeface="Raleway"/>
                <a:sym typeface="Raleway"/>
              </a:rPr>
              <a:t> </a:t>
            </a:r>
            <a:r>
              <a:rPr lang="en-GB" sz="1900" dirty="0" err="1">
                <a:latin typeface="Raleway"/>
                <a:ea typeface="Raleway"/>
                <a:cs typeface="Raleway"/>
                <a:sym typeface="Raleway"/>
              </a:rPr>
              <a:t>birleştirerek</a:t>
            </a:r>
            <a:r>
              <a:rPr lang="en-GB" sz="1900" dirty="0">
                <a:latin typeface="Raleway"/>
                <a:ea typeface="Raleway"/>
                <a:cs typeface="Raleway"/>
                <a:sym typeface="Raleway"/>
              </a:rPr>
              <a:t> </a:t>
            </a:r>
            <a:r>
              <a:rPr lang="en-GB" sz="1900" dirty="0" err="1">
                <a:latin typeface="Raleway"/>
                <a:ea typeface="Raleway"/>
                <a:cs typeface="Raleway"/>
                <a:sym typeface="Raleway"/>
              </a:rPr>
              <a:t>inovasyon</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güçlendirmeye</a:t>
            </a:r>
            <a:r>
              <a:rPr lang="en-GB" sz="1900" dirty="0">
                <a:latin typeface="Raleway"/>
                <a:ea typeface="Raleway"/>
                <a:cs typeface="Raleway"/>
                <a:sym typeface="Raleway"/>
              </a:rPr>
              <a:t> </a:t>
            </a:r>
            <a:r>
              <a:rPr lang="en-GB" sz="1900" dirty="0" err="1">
                <a:latin typeface="Raleway"/>
                <a:ea typeface="Raleway"/>
                <a:cs typeface="Raleway"/>
                <a:sym typeface="Raleway"/>
              </a:rPr>
              <a:t>olan</a:t>
            </a:r>
            <a:r>
              <a:rPr lang="en-GB" sz="1900" dirty="0">
                <a:latin typeface="Raleway"/>
                <a:ea typeface="Raleway"/>
                <a:cs typeface="Raleway"/>
                <a:sym typeface="Raleway"/>
              </a:rPr>
              <a:t> </a:t>
            </a:r>
            <a:r>
              <a:rPr lang="en-GB" sz="1900" dirty="0" err="1">
                <a:latin typeface="Raleway"/>
                <a:ea typeface="Raleway"/>
                <a:cs typeface="Raleway"/>
                <a:sym typeface="Raleway"/>
              </a:rPr>
              <a:t>bağlılığını</a:t>
            </a:r>
            <a:r>
              <a:rPr lang="en-GB" sz="1900" dirty="0">
                <a:latin typeface="Raleway"/>
                <a:ea typeface="Raleway"/>
                <a:cs typeface="Raleway"/>
                <a:sym typeface="Raleway"/>
              </a:rPr>
              <a:t> </a:t>
            </a:r>
            <a:r>
              <a:rPr lang="en-GB" sz="1900" dirty="0" err="1">
                <a:latin typeface="Raleway"/>
                <a:ea typeface="Raleway"/>
                <a:cs typeface="Raleway"/>
                <a:sym typeface="Raleway"/>
              </a:rPr>
              <a:t>yansıtıyor</a:t>
            </a:r>
            <a:r>
              <a:rPr lang="en-GB" sz="1900" dirty="0">
                <a:latin typeface="Raleway"/>
                <a:ea typeface="Raleway"/>
                <a:cs typeface="Raleway"/>
                <a:sym typeface="Raleway"/>
              </a:rPr>
              <a:t>.</a:t>
            </a:r>
            <a:endParaRPr lang="tr-TR" sz="1900" dirty="0">
              <a:latin typeface="Raleway"/>
              <a:ea typeface="Raleway"/>
              <a:cs typeface="Raleway"/>
              <a:sym typeface="Raleway"/>
            </a:endParaRPr>
          </a:p>
          <a:p>
            <a:pPr algn="r">
              <a:spcBef>
                <a:spcPts val="600"/>
              </a:spcBef>
              <a:spcAft>
                <a:spcPts val="600"/>
              </a:spcAft>
            </a:pPr>
            <a:r>
              <a:rPr lang="en-GB" sz="1900" b="1" dirty="0" err="1">
                <a:latin typeface="Raleway"/>
                <a:ea typeface="Raleway"/>
                <a:cs typeface="Raleway"/>
                <a:sym typeface="Raleway"/>
              </a:rPr>
              <a:t>Dersler</a:t>
            </a:r>
            <a:r>
              <a:rPr lang="en-GB" sz="1900" b="1" dirty="0">
                <a:latin typeface="Raleway"/>
                <a:ea typeface="Raleway"/>
                <a:cs typeface="Raleway"/>
                <a:sym typeface="Raleway"/>
              </a:rPr>
              <a:t>: </a:t>
            </a:r>
            <a:r>
              <a:rPr lang="en-GB" sz="1900" dirty="0" err="1">
                <a:latin typeface="Raleway"/>
                <a:ea typeface="Raleway"/>
                <a:cs typeface="Raleway"/>
                <a:sym typeface="Raleway"/>
              </a:rPr>
              <a:t>Kişisel</a:t>
            </a:r>
            <a:r>
              <a:rPr lang="en-GB" sz="1900" dirty="0">
                <a:latin typeface="Raleway"/>
                <a:ea typeface="Raleway"/>
                <a:cs typeface="Raleway"/>
                <a:sym typeface="Raleway"/>
              </a:rPr>
              <a:t> </a:t>
            </a:r>
            <a:r>
              <a:rPr lang="en-GB" sz="1900" dirty="0" err="1">
                <a:latin typeface="Raleway"/>
                <a:ea typeface="Raleway"/>
                <a:cs typeface="Raleway"/>
                <a:sym typeface="Raleway"/>
              </a:rPr>
              <a:t>tutkuların</a:t>
            </a:r>
            <a:r>
              <a:rPr lang="en-GB" sz="1900" dirty="0">
                <a:latin typeface="Raleway"/>
                <a:ea typeface="Raleway"/>
                <a:cs typeface="Raleway"/>
                <a:sym typeface="Raleway"/>
              </a:rPr>
              <a:t> </a:t>
            </a:r>
            <a:r>
              <a:rPr lang="en-GB" sz="1900" dirty="0" err="1">
                <a:latin typeface="Raleway"/>
                <a:ea typeface="Raleway"/>
                <a:cs typeface="Raleway"/>
                <a:sym typeface="Raleway"/>
              </a:rPr>
              <a:t>peşinden</a:t>
            </a:r>
            <a:r>
              <a:rPr lang="en-GB" sz="1900" dirty="0">
                <a:latin typeface="Raleway"/>
                <a:ea typeface="Raleway"/>
                <a:cs typeface="Raleway"/>
                <a:sym typeface="Raleway"/>
              </a:rPr>
              <a:t> </a:t>
            </a:r>
            <a:r>
              <a:rPr lang="en-GB" sz="1900" dirty="0" err="1">
                <a:latin typeface="Raleway"/>
                <a:ea typeface="Raleway"/>
                <a:cs typeface="Raleway"/>
                <a:sym typeface="Raleway"/>
              </a:rPr>
              <a:t>gitmek</a:t>
            </a:r>
            <a:r>
              <a:rPr lang="en-GB" sz="1900" dirty="0">
                <a:latin typeface="Raleway"/>
                <a:ea typeface="Raleway"/>
                <a:cs typeface="Raleway"/>
                <a:sym typeface="Raleway"/>
              </a:rPr>
              <a:t>, </a:t>
            </a:r>
            <a:r>
              <a:rPr lang="en-GB" sz="1900" dirty="0" err="1">
                <a:latin typeface="Raleway"/>
                <a:ea typeface="Raleway"/>
                <a:cs typeface="Raleway"/>
                <a:sym typeface="Raleway"/>
              </a:rPr>
              <a:t>bir</a:t>
            </a:r>
            <a:r>
              <a:rPr lang="en-GB" sz="1900" dirty="0">
                <a:latin typeface="Raleway"/>
                <a:ea typeface="Raleway"/>
                <a:cs typeface="Raleway"/>
                <a:sym typeface="Raleway"/>
              </a:rPr>
              <a:t> </a:t>
            </a:r>
            <a:r>
              <a:rPr lang="en-GB" sz="1900" dirty="0" err="1">
                <a:latin typeface="Raleway"/>
                <a:ea typeface="Raleway"/>
                <a:cs typeface="Raleway"/>
                <a:sym typeface="Raleway"/>
              </a:rPr>
              <a:t>topluluk</a:t>
            </a:r>
            <a:r>
              <a:rPr lang="en-GB" sz="1900" dirty="0">
                <a:latin typeface="Raleway"/>
                <a:ea typeface="Raleway"/>
                <a:cs typeface="Raleway"/>
                <a:sym typeface="Raleway"/>
              </a:rPr>
              <a:t> </a:t>
            </a:r>
            <a:r>
              <a:rPr lang="en-GB" sz="1900" dirty="0" err="1">
                <a:latin typeface="Raleway"/>
                <a:ea typeface="Raleway"/>
                <a:cs typeface="Raleway"/>
                <a:sym typeface="Raleway"/>
              </a:rPr>
              <a:t>odağı</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başkalarını</a:t>
            </a:r>
            <a:r>
              <a:rPr lang="en-GB" sz="1900" dirty="0">
                <a:latin typeface="Raleway"/>
                <a:ea typeface="Raleway"/>
                <a:cs typeface="Raleway"/>
                <a:sym typeface="Raleway"/>
              </a:rPr>
              <a:t> </a:t>
            </a:r>
            <a:r>
              <a:rPr lang="en-GB" sz="1900" dirty="0" err="1">
                <a:latin typeface="Raleway"/>
                <a:ea typeface="Raleway"/>
                <a:cs typeface="Raleway"/>
                <a:sym typeface="Raleway"/>
              </a:rPr>
              <a:t>güçlendirme</a:t>
            </a:r>
            <a:r>
              <a:rPr lang="en-GB" sz="1900" dirty="0">
                <a:latin typeface="Raleway"/>
                <a:ea typeface="Raleway"/>
                <a:cs typeface="Raleway"/>
                <a:sym typeface="Raleway"/>
              </a:rPr>
              <a:t> </a:t>
            </a:r>
            <a:r>
              <a:rPr lang="en-GB" sz="1900" dirty="0" err="1">
                <a:latin typeface="Raleway"/>
                <a:ea typeface="Raleway"/>
                <a:cs typeface="Raleway"/>
                <a:sym typeface="Raleway"/>
              </a:rPr>
              <a:t>taahhüdüyle</a:t>
            </a:r>
            <a:r>
              <a:rPr lang="en-GB" sz="1900" dirty="0">
                <a:latin typeface="Raleway"/>
                <a:ea typeface="Raleway"/>
                <a:cs typeface="Raleway"/>
                <a:sym typeface="Raleway"/>
              </a:rPr>
              <a:t> </a:t>
            </a:r>
            <a:r>
              <a:rPr lang="en-GB" sz="1900" dirty="0" err="1">
                <a:latin typeface="Raleway"/>
                <a:ea typeface="Raleway"/>
                <a:cs typeface="Raleway"/>
                <a:sym typeface="Raleway"/>
              </a:rPr>
              <a:t>eşleştirildiğinde</a:t>
            </a:r>
            <a:r>
              <a:rPr lang="en-GB" sz="1900" dirty="0">
                <a:latin typeface="Raleway"/>
                <a:ea typeface="Raleway"/>
                <a:cs typeface="Raleway"/>
                <a:sym typeface="Raleway"/>
              </a:rPr>
              <a:t> </a:t>
            </a:r>
            <a:r>
              <a:rPr lang="en-GB" sz="1900" dirty="0" err="1">
                <a:latin typeface="Raleway"/>
                <a:ea typeface="Raleway"/>
                <a:cs typeface="Raleway"/>
                <a:sym typeface="Raleway"/>
              </a:rPr>
              <a:t>etkili</a:t>
            </a:r>
            <a:r>
              <a:rPr lang="en-GB" sz="1900" dirty="0">
                <a:latin typeface="Raleway"/>
                <a:ea typeface="Raleway"/>
                <a:cs typeface="Raleway"/>
                <a:sym typeface="Raleway"/>
              </a:rPr>
              <a:t> </a:t>
            </a:r>
            <a:r>
              <a:rPr lang="en-GB" sz="1900" dirty="0" err="1">
                <a:latin typeface="Raleway"/>
                <a:ea typeface="Raleway"/>
                <a:cs typeface="Raleway"/>
                <a:sym typeface="Raleway"/>
              </a:rPr>
              <a:t>girişimler</a:t>
            </a:r>
            <a:r>
              <a:rPr lang="en-GB" sz="1900" dirty="0">
                <a:latin typeface="Raleway"/>
                <a:ea typeface="Raleway"/>
                <a:cs typeface="Raleway"/>
                <a:sym typeface="Raleway"/>
              </a:rPr>
              <a:t> </a:t>
            </a:r>
            <a:r>
              <a:rPr lang="en-GB" sz="1900" dirty="0" err="1">
                <a:latin typeface="Raleway"/>
                <a:ea typeface="Raleway"/>
                <a:cs typeface="Raleway"/>
                <a:sym typeface="Raleway"/>
              </a:rPr>
              <a:t>yaratabilir</a:t>
            </a:r>
            <a:r>
              <a:rPr lang="en-GB" sz="1900" b="1" dirty="0">
                <a:latin typeface="Raleway"/>
                <a:ea typeface="Raleway"/>
                <a:cs typeface="Raleway"/>
                <a:sym typeface="Raleway"/>
              </a:rPr>
              <a:t>.</a:t>
            </a:r>
            <a:endParaRPr lang="en-GB" sz="1900" dirty="0"/>
          </a:p>
        </p:txBody>
      </p:sp>
      <p:pic>
        <p:nvPicPr>
          <p:cNvPr id="6" name="Picture 5" descr="A person with brown hair wearing a green and white patterned jacket with black background&#10;&#10;Description automatically generated">
            <a:extLst>
              <a:ext uri="{FF2B5EF4-FFF2-40B4-BE49-F238E27FC236}">
                <a16:creationId xmlns:a16="http://schemas.microsoft.com/office/drawing/2014/main" id="{26972AE7-E9CB-4193-5B26-A35804887782}"/>
              </a:ext>
            </a:extLst>
          </p:cNvPr>
          <p:cNvPicPr>
            <a:picLocks noChangeAspect="1"/>
          </p:cNvPicPr>
          <p:nvPr/>
        </p:nvPicPr>
        <p:blipFill>
          <a:blip r:embed="rId6"/>
          <a:srcRect l="26564" t="-1072" r="29610" b="7759"/>
          <a:stretch/>
        </p:blipFill>
        <p:spPr>
          <a:xfrm>
            <a:off x="1069490" y="2025445"/>
            <a:ext cx="4010240" cy="4835433"/>
          </a:xfrm>
          <a:prstGeom prst="rect">
            <a:avLst/>
          </a:prstGeom>
        </p:spPr>
      </p:pic>
    </p:spTree>
    <p:extLst>
      <p:ext uri="{BB962C8B-B14F-4D97-AF65-F5344CB8AC3E}">
        <p14:creationId xmlns:p14="http://schemas.microsoft.com/office/powerpoint/2010/main" val="2836839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574280" y="1385065"/>
            <a:ext cx="11048411" cy="975621"/>
          </a:xfrm>
          <a:prstGeom prst="rect">
            <a:avLst/>
          </a:prstGeom>
          <a:noFill/>
          <a:ln>
            <a:noFill/>
          </a:ln>
        </p:spPr>
        <p:txBody>
          <a:bodyPr spcFirstLastPara="1" wrap="square" lIns="91425" tIns="91425" rIns="91425" bIns="91425" anchor="t" anchorCtr="0">
            <a:spAutoFit/>
          </a:bodyPr>
          <a:lstStyle/>
          <a:p>
            <a:pPr>
              <a:lnSpc>
                <a:spcPct val="115000"/>
              </a:lnSpc>
              <a:spcBef>
                <a:spcPts val="1200"/>
              </a:spcBef>
            </a:pPr>
            <a:r>
              <a:rPr lang="en-GB" sz="2000" b="1" dirty="0">
                <a:highlight>
                  <a:srgbClr val="F3B75B"/>
                </a:highlight>
                <a:latin typeface="Raleway"/>
                <a:sym typeface="Raleway"/>
              </a:rPr>
              <a:t>Ana Patricia </a:t>
            </a:r>
            <a:r>
              <a:rPr lang="en-GB" sz="2000" b="1" dirty="0" err="1">
                <a:highlight>
                  <a:srgbClr val="F3B75B"/>
                </a:highlight>
                <a:latin typeface="Raleway"/>
                <a:sym typeface="Raleway"/>
              </a:rPr>
              <a:t>Botín</a:t>
            </a:r>
            <a:r>
              <a:rPr lang="en-GB" sz="1600" dirty="0">
                <a:latin typeface="Raleway"/>
                <a:sym typeface="Raleway"/>
              </a:rPr>
              <a:t> (</a:t>
            </a:r>
            <a:r>
              <a:rPr lang="en-GB" sz="1600" dirty="0" err="1">
                <a:latin typeface="Raleway"/>
                <a:sym typeface="Raleway"/>
              </a:rPr>
              <a:t>İspanyol</a:t>
            </a:r>
            <a:r>
              <a:rPr lang="en-GB" sz="1600" dirty="0">
                <a:latin typeface="Raleway"/>
                <a:sym typeface="Raleway"/>
              </a:rPr>
              <a:t> </a:t>
            </a:r>
            <a:r>
              <a:rPr lang="en-GB" sz="1600" dirty="0" err="1">
                <a:latin typeface="Raleway"/>
                <a:sym typeface="Raleway"/>
              </a:rPr>
              <a:t>bankacı</a:t>
            </a:r>
            <a:r>
              <a:rPr lang="en-GB" sz="1600" dirty="0">
                <a:latin typeface="Raleway"/>
                <a:sym typeface="Raleway"/>
              </a:rPr>
              <a:t>, Santander </a:t>
            </a:r>
            <a:r>
              <a:rPr lang="en-GB" sz="1600" dirty="0" err="1">
                <a:latin typeface="Raleway"/>
                <a:sym typeface="Raleway"/>
              </a:rPr>
              <a:t>Group'un</a:t>
            </a:r>
            <a:r>
              <a:rPr lang="en-GB" sz="1600" dirty="0">
                <a:latin typeface="Raleway"/>
                <a:sym typeface="Raleway"/>
              </a:rPr>
              <a:t> </a:t>
            </a:r>
            <a:r>
              <a:rPr lang="en-GB" sz="1600" dirty="0" err="1">
                <a:latin typeface="Raleway"/>
                <a:sym typeface="Raleway"/>
              </a:rPr>
              <a:t>icra</a:t>
            </a:r>
            <a:r>
              <a:rPr lang="en-GB" sz="1600" dirty="0">
                <a:latin typeface="Raleway"/>
                <a:sym typeface="Raleway"/>
              </a:rPr>
              <a:t> </a:t>
            </a:r>
            <a:r>
              <a:rPr lang="en-GB" sz="1600" dirty="0" err="1">
                <a:latin typeface="Raleway"/>
                <a:sym typeface="Raleway"/>
              </a:rPr>
              <a:t>kurulu</a:t>
            </a:r>
            <a:r>
              <a:rPr lang="en-GB" sz="1600" dirty="0">
                <a:latin typeface="Raleway"/>
                <a:sym typeface="Raleway"/>
              </a:rPr>
              <a:t> </a:t>
            </a:r>
            <a:r>
              <a:rPr lang="en-GB" sz="1600" dirty="0" err="1">
                <a:latin typeface="Raleway"/>
                <a:sym typeface="Raleway"/>
              </a:rPr>
              <a:t>başkanı</a:t>
            </a:r>
            <a:r>
              <a:rPr lang="en-GB" sz="1600" dirty="0">
                <a:latin typeface="Raleway"/>
                <a:sym typeface="Raleway"/>
              </a:rPr>
              <a:t>, </a:t>
            </a:r>
            <a:r>
              <a:rPr lang="en-GB" sz="1600" dirty="0" err="1">
                <a:latin typeface="Raleway"/>
                <a:sym typeface="Raleway"/>
              </a:rPr>
              <a:t>üniversite</a:t>
            </a:r>
            <a:r>
              <a:rPr lang="en-GB" sz="1600" dirty="0">
                <a:latin typeface="Raleway"/>
                <a:sym typeface="Raleway"/>
              </a:rPr>
              <a:t> </a:t>
            </a:r>
            <a:r>
              <a:rPr lang="en-GB" sz="1600" dirty="0" err="1">
                <a:latin typeface="Raleway"/>
                <a:sym typeface="Raleway"/>
              </a:rPr>
              <a:t>girişimciliğini</a:t>
            </a:r>
            <a:r>
              <a:rPr lang="en-GB" sz="1600" dirty="0">
                <a:latin typeface="Raleway"/>
                <a:sym typeface="Raleway"/>
              </a:rPr>
              <a:t> </a:t>
            </a:r>
            <a:r>
              <a:rPr lang="en-GB" sz="1600" dirty="0" err="1">
                <a:latin typeface="Raleway"/>
                <a:sym typeface="Raleway"/>
              </a:rPr>
              <a:t>desteklemek</a:t>
            </a:r>
            <a:r>
              <a:rPr lang="en-GB" sz="1600" dirty="0">
                <a:latin typeface="Raleway"/>
                <a:sym typeface="Raleway"/>
              </a:rPr>
              <a:t> </a:t>
            </a:r>
            <a:r>
              <a:rPr lang="en-GB" sz="1600" dirty="0" err="1">
                <a:latin typeface="Raleway"/>
                <a:sym typeface="Raleway"/>
              </a:rPr>
              <a:t>için</a:t>
            </a:r>
            <a:r>
              <a:rPr lang="en-GB" sz="1600" dirty="0">
                <a:latin typeface="Raleway"/>
                <a:sym typeface="Raleway"/>
              </a:rPr>
              <a:t> Santander </a:t>
            </a:r>
            <a:r>
              <a:rPr lang="en-GB" sz="1600" dirty="0" err="1">
                <a:latin typeface="Raleway"/>
                <a:sym typeface="Raleway"/>
              </a:rPr>
              <a:t>X'in</a:t>
            </a:r>
            <a:r>
              <a:rPr lang="en-GB" sz="1600" dirty="0">
                <a:latin typeface="Raleway"/>
                <a:sym typeface="Raleway"/>
              </a:rPr>
              <a:t> </a:t>
            </a:r>
            <a:r>
              <a:rPr lang="en-GB" sz="1600" dirty="0" err="1">
                <a:latin typeface="Raleway"/>
                <a:sym typeface="Raleway"/>
              </a:rPr>
              <a:t>başlatılmasının</a:t>
            </a:r>
            <a:r>
              <a:rPr lang="en-GB" sz="1600" dirty="0">
                <a:latin typeface="Raleway"/>
                <a:sym typeface="Raleway"/>
              </a:rPr>
              <a:t> </a:t>
            </a:r>
            <a:r>
              <a:rPr lang="en-GB" sz="1600" dirty="0" err="1">
                <a:latin typeface="Raleway"/>
                <a:sym typeface="Raleway"/>
              </a:rPr>
              <a:t>arkasındaki</a:t>
            </a:r>
            <a:r>
              <a:rPr lang="en-GB" sz="1600" dirty="0">
                <a:latin typeface="Raleway"/>
                <a:sym typeface="Raleway"/>
              </a:rPr>
              <a:t> </a:t>
            </a:r>
            <a:r>
              <a:rPr lang="en-GB" sz="1600" dirty="0" err="1">
                <a:latin typeface="Raleway"/>
                <a:sym typeface="Raleway"/>
              </a:rPr>
              <a:t>isimdi</a:t>
            </a:r>
            <a:r>
              <a:rPr lang="en-GB" sz="1600" dirty="0">
                <a:latin typeface="Raleway"/>
                <a:sym typeface="Raleway"/>
              </a:rPr>
              <a:t>)</a:t>
            </a:r>
            <a:endParaRPr lang="en-GB" sz="1100" dirty="0">
              <a:solidFill>
                <a:srgbClr val="474747"/>
              </a:solidFill>
            </a:endParaRPr>
          </a:p>
        </p:txBody>
      </p:sp>
      <p:sp>
        <p:nvSpPr>
          <p:cNvPr id="4" name="TextBox 3">
            <a:extLst>
              <a:ext uri="{FF2B5EF4-FFF2-40B4-BE49-F238E27FC236}">
                <a16:creationId xmlns:a16="http://schemas.microsoft.com/office/drawing/2014/main" id="{237DA332-A7BE-326C-5587-31D57FD64AF7}"/>
              </a:ext>
            </a:extLst>
          </p:cNvPr>
          <p:cNvSpPr txBox="1"/>
          <p:nvPr/>
        </p:nvSpPr>
        <p:spPr>
          <a:xfrm>
            <a:off x="5844716" y="6582093"/>
            <a:ext cx="338182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Pbs-twing.com</a:t>
            </a:r>
            <a:endParaRPr lang="en-US" sz="1000" dirty="0">
              <a:solidFill>
                <a:schemeClr val="accent1"/>
              </a:solidFill>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55822" y="4432428"/>
            <a:ext cx="6800952"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tr-TR" sz="1900" dirty="0">
                <a:latin typeface="Raleway"/>
              </a:rPr>
              <a:t>Onun başarılı girişimcilik hikayesi hakkında daha fazlası için bu makaleyi okuyun</a:t>
            </a:r>
            <a:r>
              <a:rPr lang="en-US" sz="1900" dirty="0">
                <a:latin typeface="Raleway"/>
              </a:rPr>
              <a:t>: </a:t>
            </a:r>
            <a:r>
              <a:rPr lang="en-US" sz="1900" dirty="0">
                <a:latin typeface="Raleway"/>
                <a:hlinkClick r:id="rId3"/>
              </a:rPr>
              <a:t>Ana </a:t>
            </a:r>
            <a:r>
              <a:rPr lang="en-US" sz="1900" dirty="0" err="1">
                <a:latin typeface="Raleway"/>
                <a:hlinkClick r:id="rId3"/>
              </a:rPr>
              <a:t>Botín</a:t>
            </a:r>
            <a:r>
              <a:rPr lang="en-US" sz="1900" dirty="0">
                <a:latin typeface="Raleway"/>
                <a:hlinkClick r:id="rId3"/>
              </a:rPr>
              <a:t>: the most powerful woman in finance</a:t>
            </a:r>
            <a:r>
              <a:rPr lang="en-US" sz="1900" dirty="0">
                <a:latin typeface="Raleway"/>
              </a:rPr>
              <a:t>. Sonra, </a:t>
            </a:r>
            <a:r>
              <a:rPr lang="en-US" sz="1900" dirty="0" err="1">
                <a:latin typeface="Raleway"/>
              </a:rPr>
              <a:t>bunun</a:t>
            </a:r>
            <a:r>
              <a:rPr lang="en-US" sz="1900" dirty="0">
                <a:latin typeface="Raleway"/>
              </a:rPr>
              <a:t> </a:t>
            </a:r>
            <a:r>
              <a:rPr lang="en-US" sz="1900" dirty="0" err="1">
                <a:latin typeface="Raleway"/>
              </a:rPr>
              <a:t>üzerine</a:t>
            </a:r>
            <a:r>
              <a:rPr lang="en-US" sz="1900" dirty="0">
                <a:latin typeface="Raleway"/>
              </a:rPr>
              <a:t> </a:t>
            </a:r>
            <a:r>
              <a:rPr lang="en-US" sz="1900" dirty="0" err="1">
                <a:latin typeface="Raleway"/>
              </a:rPr>
              <a:t>düşünün</a:t>
            </a:r>
            <a:r>
              <a:rPr lang="en-US" sz="1900" dirty="0">
                <a:latin typeface="Raleway"/>
              </a:rPr>
              <a:t> - </a:t>
            </a:r>
            <a:r>
              <a:rPr lang="en-US" sz="1900" dirty="0" err="1">
                <a:latin typeface="Raleway"/>
              </a:rPr>
              <a:t>düşünceleriniz</a:t>
            </a:r>
            <a:r>
              <a:rPr lang="en-US" sz="1900" dirty="0">
                <a:latin typeface="Raleway"/>
              </a:rPr>
              <a:t> </a:t>
            </a:r>
            <a:r>
              <a:rPr lang="en-US" sz="1900" dirty="0" err="1">
                <a:latin typeface="Raleway"/>
              </a:rPr>
              <a:t>neler</a:t>
            </a:r>
            <a:r>
              <a:rPr lang="en-US" sz="1900" dirty="0">
                <a:latin typeface="Raleway"/>
              </a:rPr>
              <a:t>? </a:t>
            </a:r>
            <a:r>
              <a:rPr lang="en-US" sz="1900" dirty="0" err="1">
                <a:latin typeface="Raleway"/>
              </a:rPr>
              <a:t>Neleri</a:t>
            </a:r>
            <a:r>
              <a:rPr lang="en-US" sz="1900" dirty="0">
                <a:latin typeface="Raleway"/>
              </a:rPr>
              <a:t> </a:t>
            </a:r>
            <a:r>
              <a:rPr lang="en-US" sz="1900" dirty="0" err="1">
                <a:latin typeface="Raleway"/>
              </a:rPr>
              <a:t>ilham</a:t>
            </a:r>
            <a:r>
              <a:rPr lang="en-US" sz="1900" dirty="0">
                <a:latin typeface="Raleway"/>
              </a:rPr>
              <a:t> </a:t>
            </a:r>
            <a:r>
              <a:rPr lang="en-US" sz="1900" dirty="0" err="1">
                <a:latin typeface="Raleway"/>
              </a:rPr>
              <a:t>verici</a:t>
            </a:r>
            <a:r>
              <a:rPr lang="en-US" sz="1900" dirty="0">
                <a:latin typeface="Raleway"/>
              </a:rPr>
              <a:t> </a:t>
            </a:r>
            <a:r>
              <a:rPr lang="en-US" sz="1900" dirty="0" err="1">
                <a:latin typeface="Raleway"/>
              </a:rPr>
              <a:t>buluyorsunuz</a:t>
            </a:r>
            <a:r>
              <a:rPr lang="en-US" sz="1900" dirty="0">
                <a:latin typeface="Raleway"/>
              </a:rPr>
              <a:t> ?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Başarılı</a:t>
            </a:r>
            <a:r>
              <a:rPr lang="en-GB" sz="3400" b="1" dirty="0"/>
              <a:t> </a:t>
            </a:r>
            <a:r>
              <a:rPr lang="en-GB" sz="3400" b="1" dirty="0" err="1"/>
              <a:t>Avrupalı</a:t>
            </a:r>
            <a:r>
              <a:rPr lang="en-GB" sz="3400" b="1" dirty="0"/>
              <a:t> </a:t>
            </a:r>
            <a:r>
              <a:rPr lang="en-GB" sz="3400" b="1" dirty="0" err="1"/>
              <a:t>Kadın</a:t>
            </a:r>
            <a:r>
              <a:rPr lang="en-GB" sz="3400" b="1" dirty="0"/>
              <a:t> </a:t>
            </a:r>
            <a:r>
              <a:rPr lang="en-GB" sz="3400" b="1" dirty="0" err="1"/>
              <a:t>Girişimciler</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574278" y="2357521"/>
            <a:ext cx="7890183" cy="1954351"/>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900" b="1" dirty="0" err="1">
                <a:latin typeface="Raleway"/>
                <a:ea typeface="Raleway"/>
                <a:cs typeface="Raleway"/>
                <a:sym typeface="Raleway"/>
              </a:rPr>
              <a:t>Yolculuk</a:t>
            </a:r>
            <a:r>
              <a:rPr lang="en-GB" sz="1900" b="1" dirty="0">
                <a:latin typeface="Raleway"/>
                <a:ea typeface="Raleway"/>
                <a:cs typeface="Raleway"/>
                <a:sym typeface="Raleway"/>
              </a:rPr>
              <a:t>: </a:t>
            </a:r>
            <a:r>
              <a:rPr lang="en-GB" sz="1900" dirty="0">
                <a:latin typeface="Raleway"/>
                <a:ea typeface="Raleway"/>
                <a:cs typeface="Raleway"/>
                <a:sym typeface="Raleway"/>
              </a:rPr>
              <a:t>Santander </a:t>
            </a:r>
            <a:r>
              <a:rPr lang="en-GB" sz="1900" dirty="0" err="1">
                <a:latin typeface="Raleway"/>
                <a:ea typeface="Raleway"/>
                <a:cs typeface="Raleway"/>
                <a:sym typeface="Raleway"/>
              </a:rPr>
              <a:t>bankasını</a:t>
            </a:r>
            <a:r>
              <a:rPr lang="en-GB" sz="1900" dirty="0">
                <a:latin typeface="Raleway"/>
                <a:ea typeface="Raleway"/>
                <a:cs typeface="Raleway"/>
                <a:sym typeface="Raleway"/>
              </a:rPr>
              <a:t> </a:t>
            </a:r>
            <a:r>
              <a:rPr lang="en-GB" sz="1900" dirty="0" err="1">
                <a:latin typeface="Raleway"/>
                <a:ea typeface="Raleway"/>
                <a:cs typeface="Raleway"/>
                <a:sym typeface="Raleway"/>
              </a:rPr>
              <a:t>dijital</a:t>
            </a:r>
            <a:r>
              <a:rPr lang="en-GB" sz="1900" dirty="0">
                <a:latin typeface="Raleway"/>
                <a:ea typeface="Raleway"/>
                <a:cs typeface="Raleway"/>
                <a:sym typeface="Raleway"/>
              </a:rPr>
              <a:t> </a:t>
            </a:r>
            <a:r>
              <a:rPr lang="en-GB" sz="1900" dirty="0" err="1">
                <a:latin typeface="Raleway"/>
                <a:ea typeface="Raleway"/>
                <a:cs typeface="Raleway"/>
                <a:sym typeface="Raleway"/>
              </a:rPr>
              <a:t>inovasyon</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sürdürülebilirlik</a:t>
            </a:r>
            <a:r>
              <a:rPr lang="en-GB" sz="1900" dirty="0">
                <a:latin typeface="Raleway"/>
                <a:ea typeface="Raleway"/>
                <a:cs typeface="Raleway"/>
                <a:sym typeface="Raleway"/>
              </a:rPr>
              <a:t> </a:t>
            </a:r>
            <a:r>
              <a:rPr lang="en-GB" sz="1900" dirty="0" err="1">
                <a:latin typeface="Raleway"/>
                <a:ea typeface="Raleway"/>
                <a:cs typeface="Raleway"/>
                <a:sym typeface="Raleway"/>
              </a:rPr>
              <a:t>alanlarında</a:t>
            </a:r>
            <a:r>
              <a:rPr lang="en-GB" sz="1900" dirty="0">
                <a:latin typeface="Raleway"/>
                <a:ea typeface="Raleway"/>
                <a:cs typeface="Raleway"/>
                <a:sym typeface="Raleway"/>
              </a:rPr>
              <a:t> </a:t>
            </a:r>
            <a:r>
              <a:rPr lang="en-GB" sz="1900" dirty="0" err="1">
                <a:latin typeface="Raleway"/>
                <a:ea typeface="Raleway"/>
                <a:cs typeface="Raleway"/>
                <a:sym typeface="Raleway"/>
              </a:rPr>
              <a:t>bir</a:t>
            </a:r>
            <a:r>
              <a:rPr lang="en-GB" sz="1900" dirty="0">
                <a:latin typeface="Raleway"/>
                <a:ea typeface="Raleway"/>
                <a:cs typeface="Raleway"/>
                <a:sym typeface="Raleway"/>
              </a:rPr>
              <a:t> </a:t>
            </a:r>
            <a:r>
              <a:rPr lang="en-GB" sz="1900" dirty="0" err="1">
                <a:latin typeface="Raleway"/>
                <a:ea typeface="Raleway"/>
                <a:cs typeface="Raleway"/>
                <a:sym typeface="Raleway"/>
              </a:rPr>
              <a:t>lidere</a:t>
            </a:r>
            <a:r>
              <a:rPr lang="en-GB" sz="1900" dirty="0">
                <a:latin typeface="Raleway"/>
                <a:ea typeface="Raleway"/>
                <a:cs typeface="Raleway"/>
                <a:sym typeface="Raleway"/>
              </a:rPr>
              <a:t> </a:t>
            </a:r>
            <a:r>
              <a:rPr lang="en-GB" sz="1900" dirty="0" err="1">
                <a:latin typeface="Raleway"/>
                <a:ea typeface="Raleway"/>
                <a:cs typeface="Raleway"/>
                <a:sym typeface="Raleway"/>
              </a:rPr>
              <a:t>dönüştürdü</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en</a:t>
            </a:r>
            <a:r>
              <a:rPr lang="en-GB" sz="1900" dirty="0">
                <a:latin typeface="Raleway"/>
                <a:ea typeface="Raleway"/>
                <a:cs typeface="Raleway"/>
                <a:sym typeface="Raleway"/>
              </a:rPr>
              <a:t> </a:t>
            </a:r>
            <a:r>
              <a:rPr lang="en-GB" sz="1900" dirty="0" err="1">
                <a:latin typeface="Raleway"/>
                <a:ea typeface="Raleway"/>
                <a:cs typeface="Raleway"/>
                <a:sym typeface="Raleway"/>
              </a:rPr>
              <a:t>kapsayıcı</a:t>
            </a:r>
            <a:r>
              <a:rPr lang="en-GB" sz="1900" dirty="0">
                <a:latin typeface="Raleway"/>
                <a:ea typeface="Raleway"/>
                <a:cs typeface="Raleway"/>
                <a:sym typeface="Raleway"/>
              </a:rPr>
              <a:t> </a:t>
            </a:r>
            <a:r>
              <a:rPr lang="en-GB" sz="1900" dirty="0" err="1">
                <a:latin typeface="Raleway"/>
                <a:ea typeface="Raleway"/>
                <a:cs typeface="Raleway"/>
                <a:sym typeface="Raleway"/>
              </a:rPr>
              <a:t>bankalardan</a:t>
            </a:r>
            <a:r>
              <a:rPr lang="en-GB" sz="1900" dirty="0">
                <a:latin typeface="Raleway"/>
                <a:ea typeface="Raleway"/>
                <a:cs typeface="Raleway"/>
                <a:sym typeface="Raleway"/>
              </a:rPr>
              <a:t> </a:t>
            </a:r>
            <a:r>
              <a:rPr lang="en-GB" sz="1900" dirty="0" err="1">
                <a:latin typeface="Raleway"/>
                <a:ea typeface="Raleway"/>
                <a:cs typeface="Raleway"/>
                <a:sym typeface="Raleway"/>
              </a:rPr>
              <a:t>biri</a:t>
            </a:r>
            <a:r>
              <a:rPr lang="en-GB" sz="1900" dirty="0">
                <a:latin typeface="Raleway"/>
                <a:ea typeface="Raleway"/>
                <a:cs typeface="Raleway"/>
                <a:sym typeface="Raleway"/>
              </a:rPr>
              <a:t> </a:t>
            </a:r>
            <a:r>
              <a:rPr lang="en-GB" sz="1900" dirty="0" err="1">
                <a:latin typeface="Raleway"/>
                <a:ea typeface="Raleway"/>
                <a:cs typeface="Raleway"/>
                <a:sym typeface="Raleway"/>
              </a:rPr>
              <a:t>olarak</a:t>
            </a:r>
            <a:r>
              <a:rPr lang="en-GB" sz="1900" dirty="0">
                <a:latin typeface="Raleway"/>
                <a:ea typeface="Raleway"/>
                <a:cs typeface="Raleway"/>
                <a:sym typeface="Raleway"/>
              </a:rPr>
              <a:t> </a:t>
            </a:r>
            <a:r>
              <a:rPr lang="en-GB" sz="1900" dirty="0" err="1">
                <a:latin typeface="Raleway"/>
                <a:ea typeface="Raleway"/>
                <a:cs typeface="Raleway"/>
                <a:sym typeface="Raleway"/>
              </a:rPr>
              <a:t>dünya</a:t>
            </a:r>
            <a:r>
              <a:rPr lang="en-GB" sz="1900" dirty="0">
                <a:latin typeface="Raleway"/>
                <a:ea typeface="Raleway"/>
                <a:cs typeface="Raleway"/>
                <a:sym typeface="Raleway"/>
              </a:rPr>
              <a:t> </a:t>
            </a:r>
            <a:r>
              <a:rPr lang="en-GB" sz="1900" dirty="0" err="1">
                <a:latin typeface="Raleway"/>
                <a:ea typeface="Raleway"/>
                <a:cs typeface="Raleway"/>
                <a:sym typeface="Raleway"/>
              </a:rPr>
              <a:t>çapında</a:t>
            </a:r>
            <a:r>
              <a:rPr lang="en-GB" sz="1900" dirty="0">
                <a:latin typeface="Raleway"/>
                <a:ea typeface="Raleway"/>
                <a:cs typeface="Raleway"/>
                <a:sym typeface="Raleway"/>
              </a:rPr>
              <a:t> </a:t>
            </a:r>
            <a:r>
              <a:rPr lang="en-GB" sz="1900" dirty="0" err="1">
                <a:latin typeface="Raleway"/>
                <a:ea typeface="Raleway"/>
                <a:cs typeface="Raleway"/>
                <a:sym typeface="Raleway"/>
              </a:rPr>
              <a:t>tanınmasına</a:t>
            </a:r>
            <a:r>
              <a:rPr lang="en-GB" sz="1900" dirty="0">
                <a:latin typeface="Raleway"/>
                <a:ea typeface="Raleway"/>
                <a:cs typeface="Raleway"/>
                <a:sym typeface="Raleway"/>
              </a:rPr>
              <a:t> </a:t>
            </a:r>
            <a:r>
              <a:rPr lang="en-GB" sz="1900" dirty="0" err="1">
                <a:latin typeface="Raleway"/>
                <a:ea typeface="Raleway"/>
                <a:cs typeface="Raleway"/>
                <a:sym typeface="Raleway"/>
              </a:rPr>
              <a:t>rehberlik</a:t>
            </a:r>
            <a:r>
              <a:rPr lang="en-GB" sz="1900" dirty="0">
                <a:latin typeface="Raleway"/>
                <a:ea typeface="Raleway"/>
                <a:cs typeface="Raleway"/>
                <a:sym typeface="Raleway"/>
              </a:rPr>
              <a:t> </a:t>
            </a:r>
            <a:r>
              <a:rPr lang="en-GB" sz="1900" dirty="0" err="1">
                <a:latin typeface="Raleway"/>
                <a:ea typeface="Raleway"/>
                <a:cs typeface="Raleway"/>
                <a:sym typeface="Raleway"/>
              </a:rPr>
              <a:t>etti</a:t>
            </a:r>
            <a:r>
              <a:rPr lang="en-GB" sz="1900" dirty="0">
                <a:latin typeface="Raleway"/>
                <a:ea typeface="Raleway"/>
                <a:cs typeface="Raleway"/>
                <a:sym typeface="Raleway"/>
              </a:rPr>
              <a:t>.</a:t>
            </a:r>
            <a:endParaRPr lang="tr-TR" sz="1900" dirty="0">
              <a:latin typeface="Raleway"/>
              <a:ea typeface="Raleway"/>
              <a:cs typeface="Raleway"/>
              <a:sym typeface="Raleway"/>
            </a:endParaRPr>
          </a:p>
          <a:p>
            <a:pPr>
              <a:spcBef>
                <a:spcPts val="600"/>
              </a:spcBef>
              <a:spcAft>
                <a:spcPts val="600"/>
              </a:spcAft>
            </a:pPr>
            <a:r>
              <a:rPr lang="en-GB" sz="1900" b="1" dirty="0" err="1">
                <a:latin typeface="Raleway"/>
                <a:ea typeface="Raleway"/>
                <a:cs typeface="Raleway"/>
                <a:sym typeface="Raleway"/>
              </a:rPr>
              <a:t>Aldığı</a:t>
            </a:r>
            <a:r>
              <a:rPr lang="en-GB" sz="1900" b="1" dirty="0">
                <a:latin typeface="Raleway"/>
                <a:ea typeface="Raleway"/>
                <a:cs typeface="Raleway"/>
                <a:sym typeface="Raleway"/>
              </a:rPr>
              <a:t> </a:t>
            </a:r>
            <a:r>
              <a:rPr lang="en-GB" sz="1900" b="1" dirty="0" err="1">
                <a:latin typeface="Raleway"/>
                <a:ea typeface="Raleway"/>
                <a:cs typeface="Raleway"/>
                <a:sym typeface="Raleway"/>
              </a:rPr>
              <a:t>dersler</a:t>
            </a:r>
            <a:r>
              <a:rPr lang="en-GB" sz="1900" b="1" dirty="0">
                <a:latin typeface="Raleway"/>
                <a:ea typeface="Raleway"/>
                <a:cs typeface="Raleway"/>
                <a:sym typeface="Raleway"/>
              </a:rPr>
              <a:t>: </a:t>
            </a:r>
            <a:r>
              <a:rPr lang="en-GB" sz="1900" dirty="0" err="1">
                <a:latin typeface="Raleway"/>
                <a:ea typeface="Raleway"/>
                <a:cs typeface="Raleway"/>
                <a:sym typeface="Raleway"/>
              </a:rPr>
              <a:t>Amaç</a:t>
            </a:r>
            <a:r>
              <a:rPr lang="en-GB" sz="1900" dirty="0">
                <a:latin typeface="Raleway"/>
                <a:ea typeface="Raleway"/>
                <a:cs typeface="Raleway"/>
                <a:sym typeface="Raleway"/>
              </a:rPr>
              <a:t> </a:t>
            </a:r>
            <a:r>
              <a:rPr lang="en-GB" sz="1900" dirty="0" err="1">
                <a:latin typeface="Raleway"/>
                <a:ea typeface="Raleway"/>
                <a:cs typeface="Raleway"/>
                <a:sym typeface="Raleway"/>
              </a:rPr>
              <a:t>odaklı</a:t>
            </a:r>
            <a:r>
              <a:rPr lang="en-GB" sz="1900" dirty="0">
                <a:latin typeface="Raleway"/>
                <a:ea typeface="Raleway"/>
                <a:cs typeface="Raleway"/>
                <a:sym typeface="Raleway"/>
              </a:rPr>
              <a:t> </a:t>
            </a:r>
            <a:r>
              <a:rPr lang="en-GB" sz="1900" dirty="0" err="1">
                <a:latin typeface="Raleway"/>
                <a:ea typeface="Raleway"/>
                <a:cs typeface="Raleway"/>
                <a:sym typeface="Raleway"/>
              </a:rPr>
              <a:t>liderlik</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uyarlanabilirlik</a:t>
            </a:r>
            <a:r>
              <a:rPr lang="en-GB" sz="1900" dirty="0">
                <a:latin typeface="Raleway"/>
                <a:ea typeface="Raleway"/>
                <a:cs typeface="Raleway"/>
                <a:sym typeface="Raleway"/>
              </a:rPr>
              <a:t>, </a:t>
            </a:r>
            <a:r>
              <a:rPr lang="en-GB" sz="1900" dirty="0" err="1">
                <a:latin typeface="Raleway"/>
                <a:ea typeface="Raleway"/>
                <a:cs typeface="Raleway"/>
                <a:sym typeface="Raleway"/>
              </a:rPr>
              <a:t>iş</a:t>
            </a:r>
            <a:r>
              <a:rPr lang="en-GB" sz="1900" dirty="0">
                <a:latin typeface="Raleway"/>
                <a:ea typeface="Raleway"/>
                <a:cs typeface="Raleway"/>
                <a:sym typeface="Raleway"/>
              </a:rPr>
              <a:t> </a:t>
            </a:r>
            <a:r>
              <a:rPr lang="en-GB" sz="1900" dirty="0" err="1">
                <a:latin typeface="Raleway"/>
                <a:ea typeface="Raleway"/>
                <a:cs typeface="Raleway"/>
                <a:sym typeface="Raleway"/>
              </a:rPr>
              <a:t>başarısını</a:t>
            </a:r>
            <a:r>
              <a:rPr lang="en-GB" sz="1900" dirty="0">
                <a:latin typeface="Raleway"/>
                <a:ea typeface="Raleway"/>
                <a:cs typeface="Raleway"/>
                <a:sym typeface="Raleway"/>
              </a:rPr>
              <a:t> </a:t>
            </a:r>
            <a:r>
              <a:rPr lang="en-GB" sz="1900" dirty="0" err="1">
                <a:latin typeface="Raleway"/>
                <a:ea typeface="Raleway"/>
                <a:cs typeface="Raleway"/>
                <a:sym typeface="Raleway"/>
              </a:rPr>
              <a:t>anlamlı</a:t>
            </a:r>
            <a:r>
              <a:rPr lang="en-GB" sz="1900" dirty="0">
                <a:latin typeface="Raleway"/>
                <a:ea typeface="Raleway"/>
                <a:cs typeface="Raleway"/>
                <a:sym typeface="Raleway"/>
              </a:rPr>
              <a:t> </a:t>
            </a:r>
            <a:r>
              <a:rPr lang="en-GB" sz="1900" dirty="0" err="1">
                <a:latin typeface="Raleway"/>
                <a:ea typeface="Raleway"/>
                <a:cs typeface="Raleway"/>
                <a:sym typeface="Raleway"/>
              </a:rPr>
              <a:t>küresel</a:t>
            </a:r>
            <a:r>
              <a:rPr lang="en-GB" sz="1900" dirty="0">
                <a:latin typeface="Raleway"/>
                <a:ea typeface="Raleway"/>
                <a:cs typeface="Raleway"/>
                <a:sym typeface="Raleway"/>
              </a:rPr>
              <a:t> </a:t>
            </a:r>
            <a:r>
              <a:rPr lang="en-GB" sz="1900" dirty="0" err="1">
                <a:latin typeface="Raleway"/>
                <a:ea typeface="Raleway"/>
                <a:cs typeface="Raleway"/>
                <a:sym typeface="Raleway"/>
              </a:rPr>
              <a:t>etkiyle</a:t>
            </a:r>
            <a:r>
              <a:rPr lang="en-GB" sz="1900" dirty="0">
                <a:latin typeface="Raleway"/>
                <a:ea typeface="Raleway"/>
                <a:cs typeface="Raleway"/>
                <a:sym typeface="Raleway"/>
              </a:rPr>
              <a:t> </a:t>
            </a:r>
            <a:r>
              <a:rPr lang="en-GB" sz="1900" dirty="0" err="1">
                <a:latin typeface="Raleway"/>
                <a:ea typeface="Raleway"/>
                <a:cs typeface="Raleway"/>
                <a:sym typeface="Raleway"/>
              </a:rPr>
              <a:t>uyumlu</a:t>
            </a:r>
            <a:r>
              <a:rPr lang="en-GB" sz="1900" dirty="0">
                <a:latin typeface="Raleway"/>
                <a:ea typeface="Raleway"/>
                <a:cs typeface="Raleway"/>
                <a:sym typeface="Raleway"/>
              </a:rPr>
              <a:t> hale </a:t>
            </a:r>
            <a:r>
              <a:rPr lang="en-GB" sz="1900" dirty="0" err="1">
                <a:latin typeface="Raleway"/>
                <a:ea typeface="Raleway"/>
                <a:cs typeface="Raleway"/>
                <a:sym typeface="Raleway"/>
              </a:rPr>
              <a:t>getirebilir</a:t>
            </a:r>
            <a:r>
              <a:rPr lang="en-GB" sz="1900" dirty="0">
                <a:latin typeface="Raleway"/>
                <a:ea typeface="Raleway"/>
                <a:cs typeface="Raleway"/>
                <a:sym typeface="Raleway"/>
              </a:rPr>
              <a:t>.</a:t>
            </a:r>
            <a:endParaRPr lang="en-GB" sz="1900" dirty="0">
              <a:latin typeface="Raleway"/>
              <a:ea typeface="Raleway"/>
              <a:cs typeface="Raleway"/>
            </a:endParaRPr>
          </a:p>
        </p:txBody>
      </p:sp>
      <p:pic>
        <p:nvPicPr>
          <p:cNvPr id="2" name="Picture 1" descr="A person smiling with a black background&#10;&#10;Description automatically generated">
            <a:extLst>
              <a:ext uri="{FF2B5EF4-FFF2-40B4-BE49-F238E27FC236}">
                <a16:creationId xmlns:a16="http://schemas.microsoft.com/office/drawing/2014/main" id="{03615B55-65C2-42E4-EB4E-B334EC5A40A3}"/>
              </a:ext>
            </a:extLst>
          </p:cNvPr>
          <p:cNvPicPr>
            <a:picLocks noChangeAspect="1"/>
          </p:cNvPicPr>
          <p:nvPr/>
        </p:nvPicPr>
        <p:blipFill>
          <a:blip r:embed="rId4"/>
          <a:srcRect l="26411" r="23672" b="220"/>
          <a:stretch/>
        </p:blipFill>
        <p:spPr>
          <a:xfrm>
            <a:off x="7998000" y="1996487"/>
            <a:ext cx="4340639" cy="4862476"/>
          </a:xfrm>
          <a:prstGeom prst="rect">
            <a:avLst/>
          </a:prstGeom>
        </p:spPr>
      </p:pic>
    </p:spTree>
    <p:extLst>
      <p:ext uri="{BB962C8B-B14F-4D97-AF65-F5344CB8AC3E}">
        <p14:creationId xmlns:p14="http://schemas.microsoft.com/office/powerpoint/2010/main" val="1908178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3" name="Google Shape;272;g2ecf44786e8_0_331">
            <a:extLst>
              <a:ext uri="{FF2B5EF4-FFF2-40B4-BE49-F238E27FC236}">
                <a16:creationId xmlns:a16="http://schemas.microsoft.com/office/drawing/2014/main" id="{B0B1E254-C5E8-04B6-9A8C-FE15541E7849}"/>
              </a:ext>
            </a:extLst>
          </p:cNvPr>
          <p:cNvSpPr txBox="1"/>
          <p:nvPr/>
        </p:nvSpPr>
        <p:spPr>
          <a:xfrm>
            <a:off x="664814" y="1354887"/>
            <a:ext cx="10867342" cy="492412"/>
          </a:xfrm>
          <a:prstGeom prst="rect">
            <a:avLst/>
          </a:prstGeom>
          <a:noFill/>
          <a:ln>
            <a:noFill/>
          </a:ln>
        </p:spPr>
        <p:txBody>
          <a:bodyPr spcFirstLastPara="1" wrap="square" lIns="91425" tIns="91425" rIns="91425" bIns="91425" anchor="t" anchorCtr="0">
            <a:spAutoFit/>
          </a:bodyPr>
          <a:lstStyle/>
          <a:p>
            <a:pPr algn="r"/>
            <a:r>
              <a:rPr lang="en-GB" sz="2000" b="1" dirty="0" err="1">
                <a:highlight>
                  <a:srgbClr val="F3B75B"/>
                </a:highlight>
                <a:latin typeface="Raleway"/>
                <a:sym typeface="Raleway"/>
              </a:rPr>
              <a:t>Dr.</a:t>
            </a:r>
            <a:r>
              <a:rPr lang="en-GB" sz="2000" b="1" dirty="0">
                <a:highlight>
                  <a:srgbClr val="F3B75B"/>
                </a:highlight>
                <a:latin typeface="Raleway"/>
                <a:sym typeface="Raleway"/>
              </a:rPr>
              <a:t> Canan </a:t>
            </a:r>
            <a:r>
              <a:rPr lang="en-GB" sz="2000" b="1" dirty="0" err="1">
                <a:highlight>
                  <a:srgbClr val="F3B75B"/>
                </a:highlight>
                <a:latin typeface="Raleway"/>
                <a:sym typeface="Raleway"/>
              </a:rPr>
              <a:t>Dagdeviren</a:t>
            </a:r>
            <a:r>
              <a:rPr lang="en-GB" sz="2000" dirty="0">
                <a:sym typeface="Raleway"/>
              </a:rPr>
              <a:t> </a:t>
            </a:r>
            <a:r>
              <a:rPr lang="en-GB" sz="1600" dirty="0">
                <a:latin typeface="Raleway"/>
                <a:sym typeface="Raleway"/>
              </a:rPr>
              <a:t>(</a:t>
            </a:r>
            <a:r>
              <a:rPr lang="en-GB" sz="1600" dirty="0" err="1">
                <a:latin typeface="Raleway"/>
                <a:sym typeface="Raleway"/>
              </a:rPr>
              <a:t>Türk</a:t>
            </a:r>
            <a:r>
              <a:rPr lang="en-GB" sz="1600" dirty="0">
                <a:latin typeface="Raleway"/>
                <a:sym typeface="Raleway"/>
              </a:rPr>
              <a:t> </a:t>
            </a:r>
            <a:r>
              <a:rPr lang="en-GB" sz="1600" dirty="0" err="1">
                <a:latin typeface="Raleway"/>
                <a:sym typeface="Raleway"/>
              </a:rPr>
              <a:t>biyomühendis</a:t>
            </a:r>
            <a:r>
              <a:rPr lang="en-GB" sz="1600" dirty="0">
                <a:latin typeface="Raleway"/>
                <a:sym typeface="Raleway"/>
              </a:rPr>
              <a:t> </a:t>
            </a:r>
            <a:r>
              <a:rPr lang="en-GB" sz="1600" dirty="0" err="1">
                <a:latin typeface="Raleway"/>
                <a:sym typeface="Raleway"/>
              </a:rPr>
              <a:t>ve</a:t>
            </a:r>
            <a:r>
              <a:rPr lang="en-GB" sz="1600" dirty="0">
                <a:latin typeface="Raleway"/>
                <a:sym typeface="Raleway"/>
              </a:rPr>
              <a:t> </a:t>
            </a:r>
            <a:r>
              <a:rPr lang="en-GB" sz="1600" dirty="0" err="1">
                <a:latin typeface="Raleway"/>
                <a:sym typeface="Raleway"/>
              </a:rPr>
              <a:t>mucit</a:t>
            </a:r>
            <a:r>
              <a:rPr lang="en-GB" sz="1600" dirty="0">
                <a:latin typeface="Raleway"/>
                <a:sym typeface="Raleway"/>
              </a:rPr>
              <a:t>, Massachusetts Institute of </a:t>
            </a:r>
            <a:r>
              <a:rPr lang="en-GB" sz="1600" dirty="0" err="1">
                <a:latin typeface="Raleway"/>
                <a:sym typeface="Raleway"/>
              </a:rPr>
              <a:t>Technology'de</a:t>
            </a:r>
            <a:r>
              <a:rPr lang="en-GB" sz="1600" dirty="0">
                <a:latin typeface="Raleway"/>
                <a:sym typeface="Raleway"/>
              </a:rPr>
              <a:t> </a:t>
            </a:r>
            <a:r>
              <a:rPr lang="en-GB" sz="1600" dirty="0" err="1">
                <a:latin typeface="Raleway"/>
                <a:sym typeface="Raleway"/>
              </a:rPr>
              <a:t>doçent</a:t>
            </a:r>
            <a:r>
              <a:rPr lang="en-GB" sz="1600" dirty="0">
                <a:latin typeface="Raleway"/>
                <a:sym typeface="Raleway"/>
              </a:rPr>
              <a:t>)</a:t>
            </a:r>
            <a:endParaRPr lang="en-GB" sz="1600" dirty="0">
              <a:latin typeface="Raleway"/>
            </a:endParaRPr>
          </a:p>
        </p:txBody>
      </p:sp>
      <p:sp>
        <p:nvSpPr>
          <p:cNvPr id="5" name="TextBox 4">
            <a:extLst>
              <a:ext uri="{FF2B5EF4-FFF2-40B4-BE49-F238E27FC236}">
                <a16:creationId xmlns:a16="http://schemas.microsoft.com/office/drawing/2014/main" id="{05F6BCD2-6F02-9A08-C15C-1CDF3887B5BC}"/>
              </a:ext>
            </a:extLst>
          </p:cNvPr>
          <p:cNvSpPr txBox="1"/>
          <p:nvPr/>
        </p:nvSpPr>
        <p:spPr>
          <a:xfrm>
            <a:off x="5850194" y="4604260"/>
            <a:ext cx="5677358" cy="15542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tr-TR" sz="1900" b="1" dirty="0">
                <a:latin typeface="Raleway"/>
              </a:rPr>
              <a:t>Onun hikayesi hakkında daha fazlası için</a:t>
            </a:r>
            <a:r>
              <a:rPr lang="en-US" sz="1900" dirty="0">
                <a:latin typeface="Raleway"/>
              </a:rPr>
              <a:t>: </a:t>
            </a:r>
            <a:r>
              <a:rPr lang="en-US" sz="1900" dirty="0">
                <a:latin typeface="Raleway"/>
                <a:hlinkClick r:id="rId3"/>
              </a:rPr>
              <a:t>Canan </a:t>
            </a:r>
            <a:r>
              <a:rPr lang="en-US" sz="1900" dirty="0" err="1">
                <a:latin typeface="Raleway"/>
                <a:hlinkClick r:id="rId3"/>
              </a:rPr>
              <a:t>Dağdeviren</a:t>
            </a:r>
            <a:r>
              <a:rPr lang="en-US" sz="1900" dirty="0">
                <a:latin typeface="Raleway"/>
                <a:hlinkClick r:id="rId3"/>
              </a:rPr>
              <a:t>: “Follow your dream because life is too short to follow someone else’s”</a:t>
            </a:r>
            <a:r>
              <a:rPr lang="en-US" sz="1900" dirty="0">
                <a:latin typeface="Raleway"/>
              </a:rPr>
              <a:t>.</a:t>
            </a:r>
            <a:r>
              <a:rPr lang="en-US" sz="1900" b="1" dirty="0">
                <a:latin typeface="Raleway"/>
              </a:rPr>
              <a:t> </a:t>
            </a:r>
            <a:r>
              <a:rPr lang="tr-TR" sz="1900" dirty="0">
                <a:latin typeface="Raleway"/>
              </a:rPr>
              <a:t>B</a:t>
            </a:r>
            <a:r>
              <a:rPr lang="en-US" sz="1900" dirty="0" err="1">
                <a:latin typeface="Raleway"/>
              </a:rPr>
              <a:t>unun</a:t>
            </a:r>
            <a:r>
              <a:rPr lang="en-US" sz="1900" dirty="0">
                <a:latin typeface="Raleway"/>
              </a:rPr>
              <a:t> </a:t>
            </a:r>
            <a:r>
              <a:rPr lang="en-US" sz="1900" dirty="0" err="1">
                <a:latin typeface="Raleway"/>
              </a:rPr>
              <a:t>üzerine</a:t>
            </a:r>
            <a:r>
              <a:rPr lang="en-US" sz="1900" dirty="0">
                <a:latin typeface="Raleway"/>
              </a:rPr>
              <a:t> </a:t>
            </a:r>
            <a:r>
              <a:rPr lang="en-US" sz="1900" dirty="0" err="1">
                <a:latin typeface="Raleway"/>
              </a:rPr>
              <a:t>düşünün</a:t>
            </a:r>
            <a:r>
              <a:rPr lang="en-US" sz="1900" dirty="0">
                <a:latin typeface="Raleway"/>
              </a:rPr>
              <a:t> - </a:t>
            </a:r>
            <a:r>
              <a:rPr lang="en-US" sz="1900" dirty="0" err="1">
                <a:latin typeface="Raleway"/>
              </a:rPr>
              <a:t>düşünceleriniz</a:t>
            </a:r>
            <a:r>
              <a:rPr lang="en-US" sz="1900" dirty="0">
                <a:latin typeface="Raleway"/>
              </a:rPr>
              <a:t> </a:t>
            </a:r>
            <a:r>
              <a:rPr lang="en-US" sz="1900" dirty="0" err="1">
                <a:latin typeface="Raleway"/>
              </a:rPr>
              <a:t>neler</a:t>
            </a:r>
            <a:r>
              <a:rPr lang="en-US" sz="1900" dirty="0">
                <a:latin typeface="Raleway"/>
              </a:rPr>
              <a:t>? </a:t>
            </a:r>
            <a:r>
              <a:rPr lang="en-US" sz="1900" dirty="0" err="1">
                <a:latin typeface="Raleway"/>
              </a:rPr>
              <a:t>Neleri</a:t>
            </a:r>
            <a:r>
              <a:rPr lang="en-US" sz="1900" dirty="0">
                <a:latin typeface="Raleway"/>
              </a:rPr>
              <a:t> </a:t>
            </a:r>
            <a:r>
              <a:rPr lang="en-US" sz="1900" dirty="0" err="1">
                <a:latin typeface="Raleway"/>
              </a:rPr>
              <a:t>ilham</a:t>
            </a:r>
            <a:r>
              <a:rPr lang="en-US" sz="1900" dirty="0">
                <a:latin typeface="Raleway"/>
              </a:rPr>
              <a:t> </a:t>
            </a:r>
            <a:r>
              <a:rPr lang="en-US" sz="1900" dirty="0" err="1">
                <a:latin typeface="Raleway"/>
              </a:rPr>
              <a:t>verici</a:t>
            </a:r>
            <a:r>
              <a:rPr lang="en-US" sz="1900" dirty="0">
                <a:latin typeface="Raleway"/>
              </a:rPr>
              <a:t> </a:t>
            </a:r>
            <a:r>
              <a:rPr lang="en-US" sz="1900" dirty="0" err="1">
                <a:latin typeface="Raleway"/>
              </a:rPr>
              <a:t>buluyorsunuz</a:t>
            </a:r>
            <a:r>
              <a:rPr lang="en-US" sz="1900" dirty="0">
                <a:latin typeface="Raleway"/>
              </a:rPr>
              <a:t>? </a:t>
            </a:r>
            <a:endParaRPr lang="en-US" dirty="0"/>
          </a:p>
        </p:txBody>
      </p:sp>
      <p:sp>
        <p:nvSpPr>
          <p:cNvPr id="8" name="Google Shape;271;g2ecf44786e8_0_331">
            <a:extLst>
              <a:ext uri="{FF2B5EF4-FFF2-40B4-BE49-F238E27FC236}">
                <a16:creationId xmlns:a16="http://schemas.microsoft.com/office/drawing/2014/main" id="{561AAB13-4F08-DF6F-AEAA-68F99ACE6DFE}"/>
              </a:ext>
            </a:extLst>
          </p:cNvPr>
          <p:cNvSpPr txBox="1">
            <a:spLocks/>
          </p:cNvSpPr>
          <p:nvPr/>
        </p:nvSpPr>
        <p:spPr>
          <a:xfrm>
            <a:off x="416804" y="152408"/>
            <a:ext cx="11363285" cy="145361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2"/>
              </a:buClr>
              <a:buSzPts val="18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400" b="1" dirty="0" err="1"/>
              <a:t>Başarılı</a:t>
            </a:r>
            <a:r>
              <a:rPr lang="en-GB" sz="3400" b="1" dirty="0"/>
              <a:t> </a:t>
            </a:r>
            <a:r>
              <a:rPr lang="en-GB" sz="3400" b="1" dirty="0" err="1"/>
              <a:t>Avrupalı</a:t>
            </a:r>
            <a:r>
              <a:rPr lang="en-GB" sz="3400" b="1" dirty="0"/>
              <a:t> </a:t>
            </a:r>
            <a:r>
              <a:rPr lang="en-GB" sz="3400" b="1" dirty="0" err="1"/>
              <a:t>Kadın</a:t>
            </a:r>
            <a:r>
              <a:rPr lang="en-GB" sz="3400" b="1" dirty="0"/>
              <a:t> </a:t>
            </a:r>
            <a:r>
              <a:rPr lang="en-GB" sz="3400" b="1" dirty="0" err="1"/>
              <a:t>Girişimciler</a:t>
            </a:r>
            <a:endParaRPr lang="en-GB" sz="3400" b="1" dirty="0">
              <a:solidFill>
                <a:srgbClr val="000000"/>
              </a:solidFill>
            </a:endParaRPr>
          </a:p>
        </p:txBody>
      </p:sp>
      <p:sp>
        <p:nvSpPr>
          <p:cNvPr id="11" name="Google Shape;272;g2ecf44786e8_0_331">
            <a:extLst>
              <a:ext uri="{FF2B5EF4-FFF2-40B4-BE49-F238E27FC236}">
                <a16:creationId xmlns:a16="http://schemas.microsoft.com/office/drawing/2014/main" id="{94A21FA4-FC15-8D2C-850A-A6773237FAC2}"/>
              </a:ext>
            </a:extLst>
          </p:cNvPr>
          <p:cNvSpPr txBox="1"/>
          <p:nvPr/>
        </p:nvSpPr>
        <p:spPr>
          <a:xfrm>
            <a:off x="4165486" y="2357521"/>
            <a:ext cx="7362066" cy="2246739"/>
          </a:xfrm>
          <a:prstGeom prst="rect">
            <a:avLst/>
          </a:prstGeom>
          <a:noFill/>
          <a:ln>
            <a:noFill/>
          </a:ln>
        </p:spPr>
        <p:txBody>
          <a:bodyPr spcFirstLastPara="1" wrap="square" lIns="91425" tIns="91425" rIns="91425" bIns="91425" anchor="t" anchorCtr="0">
            <a:spAutoFit/>
          </a:bodyPr>
          <a:lstStyle/>
          <a:p>
            <a:pPr algn="r">
              <a:spcBef>
                <a:spcPts val="600"/>
              </a:spcBef>
              <a:spcAft>
                <a:spcPts val="600"/>
              </a:spcAft>
            </a:pPr>
            <a:r>
              <a:rPr lang="tr-TR" sz="1900" b="1" dirty="0">
                <a:latin typeface="Raleway"/>
                <a:ea typeface="Raleway"/>
                <a:cs typeface="Raleway"/>
                <a:sym typeface="Raleway"/>
              </a:rPr>
              <a:t>Yolculuğu: </a:t>
            </a:r>
            <a:r>
              <a:rPr lang="en-GB" sz="1900" dirty="0" err="1">
                <a:latin typeface="Raleway"/>
                <a:ea typeface="Raleway"/>
                <a:cs typeface="Raleway"/>
                <a:sym typeface="Raleway"/>
              </a:rPr>
              <a:t>MIT'deki</a:t>
            </a:r>
            <a:r>
              <a:rPr lang="en-GB" sz="1900" dirty="0">
                <a:latin typeface="Raleway"/>
                <a:ea typeface="Raleway"/>
                <a:cs typeface="Raleway"/>
                <a:sym typeface="Raleway"/>
              </a:rPr>
              <a:t> </a:t>
            </a:r>
            <a:r>
              <a:rPr lang="en-GB" sz="1900" dirty="0" err="1">
                <a:latin typeface="Raleway"/>
                <a:ea typeface="Raleway"/>
                <a:cs typeface="Raleway"/>
                <a:sym typeface="Raleway"/>
              </a:rPr>
              <a:t>çalışmaları</a:t>
            </a:r>
            <a:r>
              <a:rPr lang="en-GB" sz="1900" dirty="0">
                <a:latin typeface="Raleway"/>
                <a:ea typeface="Raleway"/>
                <a:cs typeface="Raleway"/>
                <a:sym typeface="Raleway"/>
              </a:rPr>
              <a:t>, </a:t>
            </a:r>
            <a:r>
              <a:rPr lang="en-GB" sz="1900" dirty="0" err="1">
                <a:latin typeface="Raleway"/>
                <a:ea typeface="Raleway"/>
                <a:cs typeface="Raleway"/>
                <a:sym typeface="Raleway"/>
              </a:rPr>
              <a:t>sağlık</a:t>
            </a:r>
            <a:r>
              <a:rPr lang="en-GB" sz="1900" dirty="0">
                <a:latin typeface="Raleway"/>
                <a:ea typeface="Raleway"/>
                <a:cs typeface="Raleway"/>
                <a:sym typeface="Raleway"/>
              </a:rPr>
              <a:t> </a:t>
            </a:r>
            <a:r>
              <a:rPr lang="en-GB" sz="1900" dirty="0" err="1">
                <a:latin typeface="Raleway"/>
                <a:ea typeface="Raleway"/>
                <a:cs typeface="Raleway"/>
                <a:sym typeface="Raleway"/>
              </a:rPr>
              <a:t>hizmetlerini</a:t>
            </a:r>
            <a:r>
              <a:rPr lang="en-GB" sz="1900" dirty="0">
                <a:latin typeface="Raleway"/>
                <a:ea typeface="Raleway"/>
                <a:cs typeface="Raleway"/>
                <a:sym typeface="Raleway"/>
              </a:rPr>
              <a:t> </a:t>
            </a:r>
            <a:r>
              <a:rPr lang="en-GB" sz="1900" dirty="0" err="1">
                <a:latin typeface="Raleway"/>
                <a:ea typeface="Raleway"/>
                <a:cs typeface="Raleway"/>
                <a:sym typeface="Raleway"/>
              </a:rPr>
              <a:t>dönüştürmeyi</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tıbbi</a:t>
            </a:r>
            <a:r>
              <a:rPr lang="en-GB" sz="1900" dirty="0">
                <a:latin typeface="Raleway"/>
                <a:ea typeface="Raleway"/>
                <a:cs typeface="Raleway"/>
                <a:sym typeface="Raleway"/>
              </a:rPr>
              <a:t> </a:t>
            </a:r>
            <a:r>
              <a:rPr lang="en-GB" sz="1900" dirty="0" err="1">
                <a:latin typeface="Raleway"/>
                <a:ea typeface="Raleway"/>
                <a:cs typeface="Raleway"/>
                <a:sym typeface="Raleway"/>
              </a:rPr>
              <a:t>çözümleri</a:t>
            </a:r>
            <a:r>
              <a:rPr lang="en-GB" sz="1900" dirty="0">
                <a:latin typeface="Raleway"/>
                <a:ea typeface="Raleway"/>
                <a:cs typeface="Raleway"/>
                <a:sym typeface="Raleway"/>
              </a:rPr>
              <a:t> </a:t>
            </a:r>
            <a:r>
              <a:rPr lang="en-GB" sz="1900" dirty="0" err="1">
                <a:latin typeface="Raleway"/>
                <a:ea typeface="Raleway"/>
                <a:cs typeface="Raleway"/>
                <a:sym typeface="Raleway"/>
              </a:rPr>
              <a:t>daha</a:t>
            </a:r>
            <a:r>
              <a:rPr lang="en-GB" sz="1900" dirty="0">
                <a:latin typeface="Raleway"/>
                <a:ea typeface="Raleway"/>
                <a:cs typeface="Raleway"/>
                <a:sym typeface="Raleway"/>
              </a:rPr>
              <a:t> </a:t>
            </a:r>
            <a:r>
              <a:rPr lang="en-GB" sz="1900" dirty="0" err="1">
                <a:latin typeface="Raleway"/>
                <a:ea typeface="Raleway"/>
                <a:cs typeface="Raleway"/>
                <a:sym typeface="Raleway"/>
              </a:rPr>
              <a:t>erişilebilir</a:t>
            </a:r>
            <a:r>
              <a:rPr lang="en-GB" sz="1900" dirty="0">
                <a:latin typeface="Raleway"/>
                <a:ea typeface="Raleway"/>
                <a:cs typeface="Raleway"/>
                <a:sym typeface="Raleway"/>
              </a:rPr>
              <a:t> </a:t>
            </a:r>
            <a:r>
              <a:rPr lang="en-GB" sz="1900" dirty="0" err="1">
                <a:latin typeface="Raleway"/>
                <a:ea typeface="Raleway"/>
                <a:cs typeface="Raleway"/>
                <a:sym typeface="Raleway"/>
              </a:rPr>
              <a:t>ve</a:t>
            </a:r>
            <a:r>
              <a:rPr lang="en-GB" sz="1900" dirty="0">
                <a:latin typeface="Raleway"/>
                <a:ea typeface="Raleway"/>
                <a:cs typeface="Raleway"/>
                <a:sym typeface="Raleway"/>
              </a:rPr>
              <a:t> </a:t>
            </a:r>
            <a:r>
              <a:rPr lang="en-GB" sz="1900" dirty="0" err="1">
                <a:latin typeface="Raleway"/>
                <a:ea typeface="Raleway"/>
                <a:cs typeface="Raleway"/>
                <a:sym typeface="Raleway"/>
              </a:rPr>
              <a:t>daha</a:t>
            </a:r>
            <a:r>
              <a:rPr lang="en-GB" sz="1900" dirty="0">
                <a:latin typeface="Raleway"/>
                <a:ea typeface="Raleway"/>
                <a:cs typeface="Raleway"/>
                <a:sym typeface="Raleway"/>
              </a:rPr>
              <a:t> </a:t>
            </a:r>
            <a:r>
              <a:rPr lang="en-GB" sz="1900" dirty="0" err="1">
                <a:latin typeface="Raleway"/>
                <a:ea typeface="Raleway"/>
                <a:cs typeface="Raleway"/>
                <a:sym typeface="Raleway"/>
              </a:rPr>
              <a:t>az</a:t>
            </a:r>
            <a:r>
              <a:rPr lang="en-GB" sz="1900" dirty="0">
                <a:latin typeface="Raleway"/>
                <a:ea typeface="Raleway"/>
                <a:cs typeface="Raleway"/>
                <a:sym typeface="Raleway"/>
              </a:rPr>
              <a:t> </a:t>
            </a:r>
            <a:r>
              <a:rPr lang="en-GB" sz="1900" dirty="0" err="1">
                <a:latin typeface="Raleway"/>
                <a:ea typeface="Raleway"/>
                <a:cs typeface="Raleway"/>
                <a:sym typeface="Raleway"/>
              </a:rPr>
              <a:t>invaziv</a:t>
            </a:r>
            <a:r>
              <a:rPr lang="en-GB" sz="1900" dirty="0">
                <a:latin typeface="Raleway"/>
                <a:ea typeface="Raleway"/>
                <a:cs typeface="Raleway"/>
                <a:sym typeface="Raleway"/>
              </a:rPr>
              <a:t> hale </a:t>
            </a:r>
            <a:r>
              <a:rPr lang="en-GB" sz="1900" dirty="0" err="1">
                <a:latin typeface="Raleway"/>
                <a:ea typeface="Raleway"/>
                <a:cs typeface="Raleway"/>
                <a:sym typeface="Raleway"/>
              </a:rPr>
              <a:t>getirmeyi</a:t>
            </a:r>
            <a:r>
              <a:rPr lang="en-GB" sz="1900" dirty="0">
                <a:latin typeface="Raleway"/>
                <a:ea typeface="Raleway"/>
                <a:cs typeface="Raleway"/>
                <a:sym typeface="Raleway"/>
              </a:rPr>
              <a:t> </a:t>
            </a:r>
            <a:r>
              <a:rPr lang="en-GB" sz="1900" dirty="0" err="1">
                <a:latin typeface="Raleway"/>
                <a:ea typeface="Raleway"/>
                <a:cs typeface="Raleway"/>
                <a:sym typeface="Raleway"/>
              </a:rPr>
              <a:t>amaçlayan</a:t>
            </a:r>
            <a:r>
              <a:rPr lang="en-GB" sz="1900" dirty="0">
                <a:latin typeface="Raleway"/>
                <a:ea typeface="Raleway"/>
                <a:cs typeface="Raleway"/>
                <a:sym typeface="Raleway"/>
              </a:rPr>
              <a:t> </a:t>
            </a:r>
            <a:r>
              <a:rPr lang="en-GB" sz="1900" dirty="0" err="1">
                <a:latin typeface="Raleway"/>
                <a:ea typeface="Raleway"/>
                <a:cs typeface="Raleway"/>
                <a:sym typeface="Raleway"/>
              </a:rPr>
              <a:t>uyumlu</a:t>
            </a:r>
            <a:r>
              <a:rPr lang="en-GB" sz="1900" dirty="0">
                <a:latin typeface="Raleway"/>
                <a:ea typeface="Raleway"/>
                <a:cs typeface="Raleway"/>
                <a:sym typeface="Raleway"/>
              </a:rPr>
              <a:t> </a:t>
            </a:r>
            <a:r>
              <a:rPr lang="en-GB" sz="1900" dirty="0" err="1">
                <a:latin typeface="Raleway"/>
                <a:ea typeface="Raleway"/>
                <a:cs typeface="Raleway"/>
                <a:sym typeface="Raleway"/>
              </a:rPr>
              <a:t>elektronikler</a:t>
            </a:r>
            <a:r>
              <a:rPr lang="en-GB" sz="1900" dirty="0">
                <a:latin typeface="Raleway"/>
                <a:ea typeface="Raleway"/>
                <a:cs typeface="Raleway"/>
                <a:sym typeface="Raleway"/>
              </a:rPr>
              <a:t> </a:t>
            </a:r>
            <a:r>
              <a:rPr lang="en-GB" sz="1900" dirty="0" err="1">
                <a:latin typeface="Raleway"/>
                <a:ea typeface="Raleway"/>
                <a:cs typeface="Raleway"/>
                <a:sym typeface="Raleway"/>
              </a:rPr>
              <a:t>geliştirmeye</a:t>
            </a:r>
            <a:r>
              <a:rPr lang="en-GB" sz="1900" dirty="0">
                <a:latin typeface="Raleway"/>
                <a:ea typeface="Raleway"/>
                <a:cs typeface="Raleway"/>
                <a:sym typeface="Raleway"/>
              </a:rPr>
              <a:t> </a:t>
            </a:r>
            <a:r>
              <a:rPr lang="en-GB" sz="1900" dirty="0" err="1">
                <a:latin typeface="Raleway"/>
                <a:ea typeface="Raleway"/>
                <a:cs typeface="Raleway"/>
                <a:sym typeface="Raleway"/>
              </a:rPr>
              <a:t>odaklanmaktadır</a:t>
            </a:r>
            <a:r>
              <a:rPr lang="en-GB" sz="1900" dirty="0">
                <a:latin typeface="Raleway"/>
                <a:ea typeface="Raleway"/>
                <a:cs typeface="Raleway"/>
                <a:sym typeface="Raleway"/>
              </a:rPr>
              <a:t>.</a:t>
            </a:r>
            <a:endParaRPr lang="tr-TR" sz="1900" dirty="0">
              <a:latin typeface="Raleway"/>
              <a:ea typeface="Raleway"/>
              <a:cs typeface="Raleway"/>
              <a:sym typeface="Raleway"/>
            </a:endParaRPr>
          </a:p>
          <a:p>
            <a:pPr algn="r">
              <a:spcBef>
                <a:spcPts val="600"/>
              </a:spcBef>
              <a:spcAft>
                <a:spcPts val="600"/>
              </a:spcAft>
            </a:pPr>
            <a:r>
              <a:rPr lang="tr-TR" sz="1900" b="1" dirty="0">
                <a:latin typeface="Raleway"/>
                <a:ea typeface="Raleway"/>
                <a:cs typeface="Raleway"/>
                <a:sym typeface="Raleway"/>
              </a:rPr>
              <a:t>Dersler : </a:t>
            </a:r>
            <a:r>
              <a:rPr lang="en-GB" sz="1900" dirty="0" err="1">
                <a:latin typeface="Raleway"/>
                <a:ea typeface="Raleway"/>
                <a:cs typeface="Raleway"/>
                <a:sym typeface="Raleway"/>
              </a:rPr>
              <a:t>İnovasyonu</a:t>
            </a:r>
            <a:r>
              <a:rPr lang="en-GB" sz="1900" dirty="0">
                <a:latin typeface="Raleway"/>
                <a:ea typeface="Raleway"/>
                <a:cs typeface="Raleway"/>
                <a:sym typeface="Raleway"/>
              </a:rPr>
              <a:t> </a:t>
            </a:r>
            <a:r>
              <a:rPr lang="en-GB" sz="1900" dirty="0" err="1">
                <a:latin typeface="Raleway"/>
                <a:ea typeface="Raleway"/>
                <a:cs typeface="Raleway"/>
                <a:sym typeface="Raleway"/>
              </a:rPr>
              <a:t>toplumsal</a:t>
            </a:r>
            <a:r>
              <a:rPr lang="en-GB" sz="1900" dirty="0">
                <a:latin typeface="Raleway"/>
                <a:ea typeface="Raleway"/>
                <a:cs typeface="Raleway"/>
                <a:sym typeface="Raleway"/>
              </a:rPr>
              <a:t> </a:t>
            </a:r>
            <a:r>
              <a:rPr lang="en-GB" sz="1900" dirty="0" err="1">
                <a:latin typeface="Raleway"/>
                <a:ea typeface="Raleway"/>
                <a:cs typeface="Raleway"/>
                <a:sym typeface="Raleway"/>
              </a:rPr>
              <a:t>ihtiyaçlarla</a:t>
            </a:r>
            <a:r>
              <a:rPr lang="en-GB" sz="1900" dirty="0">
                <a:latin typeface="Raleway"/>
                <a:ea typeface="Raleway"/>
                <a:cs typeface="Raleway"/>
                <a:sym typeface="Raleway"/>
              </a:rPr>
              <a:t> </a:t>
            </a:r>
            <a:r>
              <a:rPr lang="en-GB" sz="1900" dirty="0" err="1">
                <a:latin typeface="Raleway"/>
                <a:ea typeface="Raleway"/>
                <a:cs typeface="Raleway"/>
                <a:sym typeface="Raleway"/>
              </a:rPr>
              <a:t>uyumlu</a:t>
            </a:r>
            <a:r>
              <a:rPr lang="en-GB" sz="1900" dirty="0">
                <a:latin typeface="Raleway"/>
                <a:ea typeface="Raleway"/>
                <a:cs typeface="Raleway"/>
                <a:sym typeface="Raleway"/>
              </a:rPr>
              <a:t> hale </a:t>
            </a:r>
            <a:r>
              <a:rPr lang="en-GB" sz="1900" dirty="0" err="1">
                <a:latin typeface="Raleway"/>
                <a:ea typeface="Raleway"/>
                <a:cs typeface="Raleway"/>
                <a:sym typeface="Raleway"/>
              </a:rPr>
              <a:t>getirmek</a:t>
            </a:r>
            <a:r>
              <a:rPr lang="en-GB" sz="1900" dirty="0">
                <a:latin typeface="Raleway"/>
                <a:ea typeface="Raleway"/>
                <a:cs typeface="Raleway"/>
                <a:sym typeface="Raleway"/>
              </a:rPr>
              <a:t>, </a:t>
            </a:r>
            <a:r>
              <a:rPr lang="en-GB" sz="1900" dirty="0" err="1">
                <a:latin typeface="Raleway"/>
                <a:ea typeface="Raleway"/>
                <a:cs typeface="Raleway"/>
                <a:sym typeface="Raleway"/>
              </a:rPr>
              <a:t>etkili</a:t>
            </a:r>
            <a:r>
              <a:rPr lang="en-GB" sz="1900" dirty="0">
                <a:latin typeface="Raleway"/>
                <a:ea typeface="Raleway"/>
                <a:cs typeface="Raleway"/>
                <a:sym typeface="Raleway"/>
              </a:rPr>
              <a:t> </a:t>
            </a:r>
            <a:r>
              <a:rPr lang="en-GB" sz="1900" dirty="0" err="1">
                <a:latin typeface="Raleway"/>
                <a:ea typeface="Raleway"/>
                <a:cs typeface="Raleway"/>
                <a:sym typeface="Raleway"/>
              </a:rPr>
              <a:t>teknolojiler</a:t>
            </a:r>
            <a:r>
              <a:rPr lang="en-GB" sz="1900" dirty="0">
                <a:latin typeface="Raleway"/>
                <a:ea typeface="Raleway"/>
                <a:cs typeface="Raleway"/>
                <a:sym typeface="Raleway"/>
              </a:rPr>
              <a:t> </a:t>
            </a:r>
            <a:r>
              <a:rPr lang="en-GB" sz="1900" dirty="0" err="1">
                <a:latin typeface="Raleway"/>
                <a:ea typeface="Raleway"/>
                <a:cs typeface="Raleway"/>
                <a:sym typeface="Raleway"/>
              </a:rPr>
              <a:t>yaratmak</a:t>
            </a:r>
            <a:r>
              <a:rPr lang="en-GB" sz="1900" dirty="0">
                <a:latin typeface="Raleway"/>
                <a:ea typeface="Raleway"/>
                <a:cs typeface="Raleway"/>
                <a:sym typeface="Raleway"/>
              </a:rPr>
              <a:t> </a:t>
            </a:r>
            <a:r>
              <a:rPr lang="en-GB" sz="1900" dirty="0" err="1">
                <a:latin typeface="Raleway"/>
                <a:ea typeface="Raleway"/>
                <a:cs typeface="Raleway"/>
                <a:sym typeface="Raleway"/>
              </a:rPr>
              <a:t>için</a:t>
            </a:r>
            <a:r>
              <a:rPr lang="en-GB" sz="1900" dirty="0">
                <a:latin typeface="Raleway"/>
                <a:ea typeface="Raleway"/>
                <a:cs typeface="Raleway"/>
                <a:sym typeface="Raleway"/>
              </a:rPr>
              <a:t> </a:t>
            </a:r>
            <a:r>
              <a:rPr lang="en-GB" sz="1900" dirty="0" err="1">
                <a:latin typeface="Raleway"/>
                <a:ea typeface="Raleway"/>
                <a:cs typeface="Raleway"/>
                <a:sym typeface="Raleway"/>
              </a:rPr>
              <a:t>çok</a:t>
            </a:r>
            <a:r>
              <a:rPr lang="en-GB" sz="1900" dirty="0">
                <a:latin typeface="Raleway"/>
                <a:ea typeface="Raleway"/>
                <a:cs typeface="Raleway"/>
                <a:sym typeface="Raleway"/>
              </a:rPr>
              <a:t> </a:t>
            </a:r>
            <a:r>
              <a:rPr lang="en-GB" sz="1900" dirty="0" err="1">
                <a:latin typeface="Raleway"/>
                <a:ea typeface="Raleway"/>
                <a:cs typeface="Raleway"/>
                <a:sym typeface="Raleway"/>
              </a:rPr>
              <a:t>önemlidir</a:t>
            </a:r>
            <a:r>
              <a:rPr lang="en-GB" sz="1900" dirty="0">
                <a:latin typeface="Raleway"/>
                <a:ea typeface="Raleway"/>
                <a:cs typeface="Raleway"/>
                <a:sym typeface="Raleway"/>
              </a:rPr>
              <a:t>.</a:t>
            </a:r>
            <a:endParaRPr lang="en-GB" sz="1900" dirty="0">
              <a:latin typeface="Raleway"/>
            </a:endParaRPr>
          </a:p>
        </p:txBody>
      </p:sp>
      <p:pic>
        <p:nvPicPr>
          <p:cNvPr id="2" name="Picture 1" descr="A person with her arms crossed&#10;&#10;Description automatically generated">
            <a:extLst>
              <a:ext uri="{FF2B5EF4-FFF2-40B4-BE49-F238E27FC236}">
                <a16:creationId xmlns:a16="http://schemas.microsoft.com/office/drawing/2014/main" id="{2CE976DD-A14D-B72C-4BF4-A8591656FEBC}"/>
              </a:ext>
            </a:extLst>
          </p:cNvPr>
          <p:cNvPicPr>
            <a:picLocks noChangeAspect="1"/>
          </p:cNvPicPr>
          <p:nvPr/>
        </p:nvPicPr>
        <p:blipFill>
          <a:blip r:embed="rId4"/>
          <a:srcRect l="21313" r="32104" b="2857"/>
          <a:stretch/>
        </p:blipFill>
        <p:spPr>
          <a:xfrm>
            <a:off x="1385446" y="1926655"/>
            <a:ext cx="4171946" cy="4928501"/>
          </a:xfrm>
          <a:prstGeom prst="rect">
            <a:avLst/>
          </a:prstGeom>
        </p:spPr>
      </p:pic>
      <p:sp>
        <p:nvSpPr>
          <p:cNvPr id="6" name="TextBox 3">
            <a:extLst>
              <a:ext uri="{FF2B5EF4-FFF2-40B4-BE49-F238E27FC236}">
                <a16:creationId xmlns:a16="http://schemas.microsoft.com/office/drawing/2014/main" id="{237DA332-A7BE-326C-5587-31D57FD64AF7}"/>
              </a:ext>
            </a:extLst>
          </p:cNvPr>
          <p:cNvSpPr txBox="1"/>
          <p:nvPr/>
        </p:nvSpPr>
        <p:spPr>
          <a:xfrm>
            <a:off x="2168" y="5164128"/>
            <a:ext cx="1856633"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Advancedsciencenews.com</a:t>
            </a:r>
            <a:endParaRPr lang="en-US" sz="1000" dirty="0">
              <a:solidFill>
                <a:schemeClr val="accent1"/>
              </a:solidFill>
              <a:latin typeface="Raleway"/>
            </a:endParaRPr>
          </a:p>
        </p:txBody>
      </p:sp>
    </p:spTree>
    <p:extLst>
      <p:ext uri="{BB962C8B-B14F-4D97-AF65-F5344CB8AC3E}">
        <p14:creationId xmlns:p14="http://schemas.microsoft.com/office/powerpoint/2010/main" val="37726984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2ecf44786e8_0_347"/>
          <p:cNvSpPr txBox="1"/>
          <p:nvPr/>
        </p:nvSpPr>
        <p:spPr>
          <a:xfrm>
            <a:off x="834667" y="1108161"/>
            <a:ext cx="10515600" cy="910467"/>
          </a:xfrm>
          <a:prstGeom prst="rect">
            <a:avLst/>
          </a:prstGeom>
          <a:noFill/>
          <a:ln>
            <a:noFill/>
          </a:ln>
        </p:spPr>
        <p:txBody>
          <a:bodyPr spcFirstLastPara="1" wrap="square" lIns="91425" tIns="45700" rIns="91425" bIns="45700" anchor="ctr" anchorCtr="0">
            <a:normAutofit/>
          </a:bodyPr>
          <a:lstStyle/>
          <a:p>
            <a:pPr algn="ctr">
              <a:lnSpc>
                <a:spcPct val="150000"/>
              </a:lnSpc>
            </a:pPr>
            <a:r>
              <a:rPr lang="en-GB" sz="3000" dirty="0">
                <a:solidFill>
                  <a:srgbClr val="F3B75B"/>
                </a:solidFill>
                <a:latin typeface="Raleway SemiBold"/>
                <a:ea typeface="Raleway SemiBold"/>
                <a:cs typeface="Raleway SemiBold"/>
              </a:rPr>
              <a:t> </a:t>
            </a:r>
            <a:r>
              <a:rPr lang="en-GB" sz="3400" b="1" dirty="0">
                <a:solidFill>
                  <a:srgbClr val="0E9094"/>
                </a:solidFill>
                <a:latin typeface="Raleway"/>
                <a:ea typeface="Raleway"/>
                <a:cs typeface="Raleway"/>
                <a:sym typeface="Raleway"/>
              </a:rPr>
              <a:t>3° </a:t>
            </a:r>
            <a:r>
              <a:rPr lang="en-GB" sz="3400" b="1" dirty="0" err="1">
                <a:solidFill>
                  <a:srgbClr val="0E9094"/>
                </a:solidFill>
                <a:latin typeface="Raleway"/>
                <a:ea typeface="Raleway"/>
                <a:cs typeface="Raleway"/>
                <a:sym typeface="Raleway"/>
              </a:rPr>
              <a:t>Empati</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ve</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Pozitif</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Çalışma</a:t>
            </a:r>
            <a:r>
              <a:rPr lang="en-GB" sz="3400" b="1" dirty="0">
                <a:solidFill>
                  <a:srgbClr val="0E9094"/>
                </a:solidFill>
                <a:latin typeface="Raleway"/>
                <a:ea typeface="Raleway"/>
                <a:cs typeface="Raleway"/>
                <a:sym typeface="Raleway"/>
              </a:rPr>
              <a:t> </a:t>
            </a:r>
            <a:r>
              <a:rPr lang="en-GB" sz="3400" b="1" dirty="0" err="1">
                <a:solidFill>
                  <a:srgbClr val="0E9094"/>
                </a:solidFill>
                <a:latin typeface="Raleway"/>
                <a:ea typeface="Raleway"/>
                <a:cs typeface="Raleway"/>
                <a:sym typeface="Raleway"/>
              </a:rPr>
              <a:t>Kültürü</a:t>
            </a:r>
            <a:endParaRPr lang="en-US" sz="3400" b="1" dirty="0">
              <a:solidFill>
                <a:srgbClr val="0E9094"/>
              </a:solidFill>
              <a:latin typeface="Raleway"/>
              <a:ea typeface="Raleway"/>
              <a:cs typeface="Raleway"/>
            </a:endParaRPr>
          </a:p>
        </p:txBody>
      </p:sp>
      <p:pic>
        <p:nvPicPr>
          <p:cNvPr id="286" name="Google Shape;286;g2ecf44786e8_0_347"/>
          <p:cNvPicPr preferRelativeResize="0"/>
          <p:nvPr/>
        </p:nvPicPr>
        <p:blipFill>
          <a:blip r:embed="rId3">
            <a:alphaModFix/>
          </a:blip>
          <a:stretch>
            <a:fillRect/>
          </a:stretch>
        </p:blipFill>
        <p:spPr>
          <a:xfrm>
            <a:off x="2241756" y="1396181"/>
            <a:ext cx="6983834" cy="5461821"/>
          </a:xfrm>
          <a:prstGeom prst="rect">
            <a:avLst/>
          </a:prstGeom>
          <a:noFill/>
          <a:ln>
            <a:noFill/>
          </a:ln>
        </p:spPr>
      </p:pic>
      <p:sp>
        <p:nvSpPr>
          <p:cNvPr id="3" name="TextBox 2">
            <a:extLst>
              <a:ext uri="{FF2B5EF4-FFF2-40B4-BE49-F238E27FC236}">
                <a16:creationId xmlns:a16="http://schemas.microsoft.com/office/drawing/2014/main" id="{56300517-26A6-420F-3BF7-F5266CF63F56}"/>
              </a:ext>
            </a:extLst>
          </p:cNvPr>
          <p:cNvSpPr txBox="1"/>
          <p:nvPr/>
        </p:nvSpPr>
        <p:spPr>
          <a:xfrm>
            <a:off x="6857999" y="6568891"/>
            <a:ext cx="252901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ecf44786e8_0_69"/>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Liderlikte</a:t>
            </a:r>
            <a:r>
              <a:rPr lang="en-GB" sz="3400" b="1" dirty="0"/>
              <a:t> </a:t>
            </a:r>
            <a:r>
              <a:rPr lang="en-GB" sz="3400" b="1" dirty="0" err="1"/>
              <a:t>empati</a:t>
            </a:r>
            <a:endParaRPr lang="en-US" sz="3400" b="1" dirty="0"/>
          </a:p>
        </p:txBody>
      </p:sp>
      <p:sp>
        <p:nvSpPr>
          <p:cNvPr id="292" name="Google Shape;292;g2ecf44786e8_0_69"/>
          <p:cNvSpPr txBox="1"/>
          <p:nvPr/>
        </p:nvSpPr>
        <p:spPr>
          <a:xfrm>
            <a:off x="765400" y="1944666"/>
            <a:ext cx="7535100" cy="3447067"/>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1800" b="1" dirty="0">
                <a:highlight>
                  <a:schemeClr val="lt1"/>
                </a:highlight>
                <a:latin typeface="Raleway"/>
                <a:ea typeface="Raleway"/>
                <a:cs typeface="Raleway"/>
                <a:sym typeface="Raleway"/>
              </a:rPr>
              <a:t>Empati</a:t>
            </a:r>
            <a:r>
              <a:rPr lang="en-GB" sz="1800" b="1" dirty="0">
                <a:highlight>
                  <a:schemeClr val="lt1"/>
                </a:highlight>
                <a:latin typeface="Raleway"/>
                <a:ea typeface="Raleway"/>
                <a:cs typeface="Raleway"/>
                <a:sym typeface="Raleway"/>
              </a:rPr>
              <a:t>:</a:t>
            </a:r>
            <a:r>
              <a:rPr lang="en-GB" sz="1800" b="1" dirty="0">
                <a:latin typeface="Raleway"/>
                <a:ea typeface="Raleway"/>
                <a:cs typeface="Raleway"/>
                <a:sym typeface="Raleway"/>
              </a:rPr>
              <a:t> </a:t>
            </a:r>
            <a:r>
              <a:rPr lang="en-GB" sz="1800" dirty="0" err="1">
                <a:latin typeface="Raleway"/>
                <a:ea typeface="Raleway"/>
                <a:cs typeface="Raleway"/>
                <a:sym typeface="Raleway"/>
              </a:rPr>
              <a:t>Başka</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kişinin</a:t>
            </a:r>
            <a:r>
              <a:rPr lang="en-GB" sz="1800" dirty="0">
                <a:latin typeface="Raleway"/>
                <a:ea typeface="Raleway"/>
                <a:cs typeface="Raleway"/>
                <a:sym typeface="Raleway"/>
              </a:rPr>
              <a:t> </a:t>
            </a:r>
            <a:r>
              <a:rPr lang="en-GB" sz="1800" dirty="0" err="1">
                <a:latin typeface="Raleway"/>
                <a:ea typeface="Raleway"/>
                <a:cs typeface="Raleway"/>
                <a:sym typeface="Raleway"/>
              </a:rPr>
              <a:t>düşünce</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duygularını</a:t>
            </a:r>
            <a:r>
              <a:rPr lang="en-GB" sz="1800" dirty="0">
                <a:latin typeface="Raleway"/>
                <a:ea typeface="Raleway"/>
                <a:cs typeface="Raleway"/>
                <a:sym typeface="Raleway"/>
              </a:rPr>
              <a:t> </a:t>
            </a:r>
            <a:r>
              <a:rPr lang="en-GB" sz="1800" dirty="0" err="1">
                <a:latin typeface="Raleway"/>
                <a:ea typeface="Raleway"/>
                <a:cs typeface="Raleway"/>
                <a:sym typeface="Raleway"/>
              </a:rPr>
              <a:t>tanıma</a:t>
            </a:r>
            <a:r>
              <a:rPr lang="en-GB" sz="1800" dirty="0">
                <a:latin typeface="Raleway"/>
                <a:ea typeface="Raleway"/>
                <a:cs typeface="Raleway"/>
                <a:sym typeface="Raleway"/>
              </a:rPr>
              <a:t>, </a:t>
            </a:r>
            <a:r>
              <a:rPr lang="en-GB" sz="1800" dirty="0" err="1">
                <a:latin typeface="Raleway"/>
                <a:ea typeface="Raleway"/>
                <a:cs typeface="Raleway"/>
                <a:sym typeface="Raleway"/>
              </a:rPr>
              <a:t>anlama</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paylaşma</a:t>
            </a:r>
            <a:r>
              <a:rPr lang="en-GB" sz="1800" dirty="0">
                <a:latin typeface="Raleway"/>
                <a:ea typeface="Raleway"/>
                <a:cs typeface="Raleway"/>
                <a:sym typeface="Raleway"/>
              </a:rPr>
              <a:t> </a:t>
            </a:r>
            <a:r>
              <a:rPr lang="en-GB" sz="1800" dirty="0" err="1">
                <a:latin typeface="Raleway"/>
                <a:ea typeface="Raleway"/>
                <a:cs typeface="Raleway"/>
                <a:sym typeface="Raleway"/>
              </a:rPr>
              <a:t>becerisi</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0" lvl="0" indent="0" algn="l" rtl="0">
              <a:spcBef>
                <a:spcPts val="600"/>
              </a:spcBef>
              <a:spcAft>
                <a:spcPts val="600"/>
              </a:spcAft>
              <a:buNone/>
            </a:pPr>
            <a:r>
              <a:rPr lang="en-GB" sz="1800" b="1" dirty="0" err="1">
                <a:solidFill>
                  <a:schemeClr val="accent1"/>
                </a:solidFill>
                <a:latin typeface="Raleway"/>
                <a:ea typeface="Raleway"/>
                <a:cs typeface="Raleway"/>
                <a:sym typeface="Raleway"/>
              </a:rPr>
              <a:t>Empatik</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liderlik</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başkalarının</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ihtiyaçlarını</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anlama</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becerisine</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sahip</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olmak</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ve</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onların</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duygu</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ve</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düşüncelerinin</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farkında</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olmak</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anlamına</a:t>
            </a:r>
            <a:r>
              <a:rPr lang="en-GB" sz="1800" b="1" dirty="0">
                <a:solidFill>
                  <a:schemeClr val="accent1"/>
                </a:solidFill>
                <a:latin typeface="Raleway"/>
                <a:ea typeface="Raleway"/>
                <a:cs typeface="Raleway"/>
                <a:sym typeface="Raleway"/>
              </a:rPr>
              <a:t> </a:t>
            </a:r>
            <a:r>
              <a:rPr lang="en-GB" sz="1800" b="1" dirty="0" err="1">
                <a:solidFill>
                  <a:schemeClr val="accent1"/>
                </a:solidFill>
                <a:latin typeface="Raleway"/>
                <a:ea typeface="Raleway"/>
                <a:cs typeface="Raleway"/>
                <a:sym typeface="Raleway"/>
              </a:rPr>
              <a:t>gelir</a:t>
            </a:r>
            <a:r>
              <a:rPr lang="en-GB" sz="1800" b="1" dirty="0">
                <a:solidFill>
                  <a:schemeClr val="accent1"/>
                </a:solidFill>
                <a:latin typeface="Raleway"/>
                <a:ea typeface="Raleway"/>
                <a:cs typeface="Raleway"/>
                <a:sym typeface="Raleway"/>
              </a:rPr>
              <a:t>.</a:t>
            </a:r>
            <a:endParaRPr lang="tr-TR" sz="1800" b="1" dirty="0">
              <a:solidFill>
                <a:schemeClr val="accent1"/>
              </a:solidFill>
              <a:latin typeface="Raleway"/>
              <a:ea typeface="Raleway"/>
              <a:cs typeface="Raleway"/>
              <a:sym typeface="Raleway"/>
            </a:endParaRPr>
          </a:p>
          <a:p>
            <a:pPr marL="0" lvl="0" indent="0" algn="l" rtl="0">
              <a:spcBef>
                <a:spcPts val="600"/>
              </a:spcBef>
              <a:spcAft>
                <a:spcPts val="600"/>
              </a:spcAft>
              <a:buNone/>
            </a:pPr>
            <a:r>
              <a:rPr lang="en-GB" sz="1800" b="1" dirty="0">
                <a:highlight>
                  <a:schemeClr val="lt1"/>
                </a:highlight>
                <a:latin typeface="Raleway"/>
                <a:ea typeface="Raleway"/>
                <a:cs typeface="Raleway"/>
                <a:sym typeface="Raleway"/>
              </a:rPr>
              <a:t>Impact of empathy on team dynamics:</a:t>
            </a:r>
            <a:endParaRPr lang="en-GB" sz="1800" dirty="0">
              <a:latin typeface="Raleway"/>
              <a:ea typeface="Raleway"/>
              <a:cs typeface="Raleway"/>
            </a:endParaRPr>
          </a:p>
          <a:p>
            <a:pPr marL="342900">
              <a:spcBef>
                <a:spcPts val="600"/>
              </a:spcBef>
              <a:spcAft>
                <a:spcPts val="600"/>
              </a:spcAft>
              <a:buChar char="•"/>
            </a:pPr>
            <a:r>
              <a:rPr lang="en-GB" sz="1800" dirty="0" err="1">
                <a:latin typeface="Raleway"/>
                <a:ea typeface="Raleway"/>
                <a:cs typeface="Raleway"/>
                <a:sym typeface="Raleway"/>
              </a:rPr>
              <a:t>İşbirliğini</a:t>
            </a:r>
            <a:r>
              <a:rPr lang="en-GB" sz="1800" dirty="0">
                <a:latin typeface="Raleway"/>
                <a:ea typeface="Raleway"/>
                <a:cs typeface="Raleway"/>
                <a:sym typeface="Raleway"/>
              </a:rPr>
              <a:t> </a:t>
            </a:r>
            <a:r>
              <a:rPr lang="en-GB" sz="1800" dirty="0" err="1">
                <a:latin typeface="Raleway"/>
                <a:ea typeface="Raleway"/>
                <a:cs typeface="Raleway"/>
                <a:sym typeface="Raleway"/>
              </a:rPr>
              <a:t>geliştirir</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ekip</a:t>
            </a:r>
            <a:r>
              <a:rPr lang="en-GB" sz="1800" dirty="0">
                <a:latin typeface="Raleway"/>
                <a:ea typeface="Raleway"/>
                <a:cs typeface="Raleway"/>
                <a:sym typeface="Raleway"/>
              </a:rPr>
              <a:t> </a:t>
            </a:r>
            <a:r>
              <a:rPr lang="en-GB" sz="1800" dirty="0" err="1">
                <a:latin typeface="Raleway"/>
                <a:ea typeface="Raleway"/>
                <a:cs typeface="Raleway"/>
                <a:sym typeface="Raleway"/>
              </a:rPr>
              <a:t>içindeki</a:t>
            </a:r>
            <a:r>
              <a:rPr lang="en-GB" sz="1800" dirty="0">
                <a:latin typeface="Raleway"/>
                <a:ea typeface="Raleway"/>
                <a:cs typeface="Raleway"/>
                <a:sym typeface="Raleway"/>
              </a:rPr>
              <a:t> </a:t>
            </a:r>
            <a:r>
              <a:rPr lang="en-GB" sz="1800" dirty="0" err="1">
                <a:latin typeface="Raleway"/>
                <a:ea typeface="Raleway"/>
                <a:cs typeface="Raleway"/>
                <a:sym typeface="Raleway"/>
              </a:rPr>
              <a:t>çatışmaları</a:t>
            </a:r>
            <a:r>
              <a:rPr lang="en-GB" sz="1800" dirty="0">
                <a:latin typeface="Raleway"/>
                <a:ea typeface="Raleway"/>
                <a:cs typeface="Raleway"/>
                <a:sym typeface="Raleway"/>
              </a:rPr>
              <a:t> </a:t>
            </a:r>
            <a:r>
              <a:rPr lang="en-GB" sz="1800" dirty="0" err="1">
                <a:latin typeface="Raleway"/>
                <a:ea typeface="Raleway"/>
                <a:cs typeface="Raleway"/>
                <a:sym typeface="Raleway"/>
              </a:rPr>
              <a:t>azaltır</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34290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Empatik</a:t>
            </a:r>
            <a:r>
              <a:rPr lang="en-GB" sz="1800" dirty="0">
                <a:latin typeface="Raleway"/>
                <a:ea typeface="Raleway"/>
                <a:cs typeface="Raleway"/>
                <a:sym typeface="Raleway"/>
              </a:rPr>
              <a:t> </a:t>
            </a:r>
            <a:r>
              <a:rPr lang="en-GB" sz="1800" dirty="0" err="1">
                <a:latin typeface="Raleway"/>
                <a:ea typeface="Raleway"/>
                <a:cs typeface="Raleway"/>
                <a:sym typeface="Raleway"/>
              </a:rPr>
              <a:t>liderlik</a:t>
            </a:r>
            <a:r>
              <a:rPr lang="en-GB" sz="1800" dirty="0">
                <a:latin typeface="Raleway"/>
                <a:ea typeface="Raleway"/>
                <a:cs typeface="Raleway"/>
                <a:sym typeface="Raleway"/>
              </a:rPr>
              <a:t> </a:t>
            </a:r>
            <a:r>
              <a:rPr lang="en-GB" sz="1800" dirty="0" err="1">
                <a:latin typeface="Raleway"/>
                <a:ea typeface="Raleway"/>
                <a:cs typeface="Raleway"/>
                <a:sym typeface="Raleway"/>
              </a:rPr>
              <a:t>sayesinde</a:t>
            </a:r>
            <a:r>
              <a:rPr lang="en-GB" sz="1800" dirty="0">
                <a:latin typeface="Raleway"/>
                <a:ea typeface="Raleway"/>
                <a:cs typeface="Raleway"/>
                <a:sym typeface="Raleway"/>
              </a:rPr>
              <a:t> </a:t>
            </a:r>
            <a:r>
              <a:rPr lang="en-GB" sz="1800" dirty="0" err="1">
                <a:latin typeface="Raleway"/>
                <a:ea typeface="Raleway"/>
                <a:cs typeface="Raleway"/>
                <a:sym typeface="Raleway"/>
              </a:rPr>
              <a:t>çalışan</a:t>
            </a:r>
            <a:r>
              <a:rPr lang="en-GB" sz="1800" dirty="0">
                <a:latin typeface="Raleway"/>
                <a:ea typeface="Raleway"/>
                <a:cs typeface="Raleway"/>
                <a:sym typeface="Raleway"/>
              </a:rPr>
              <a:t> </a:t>
            </a:r>
            <a:r>
              <a:rPr lang="en-GB" sz="1800" dirty="0" err="1">
                <a:latin typeface="Raleway"/>
                <a:ea typeface="Raleway"/>
                <a:cs typeface="Raleway"/>
                <a:sym typeface="Raleway"/>
              </a:rPr>
              <a:t>memnuniyetini</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tr-TR" sz="1800" dirty="0">
                <a:latin typeface="Raleway"/>
                <a:ea typeface="Raleway"/>
                <a:cs typeface="Raleway"/>
                <a:sym typeface="Raleway"/>
              </a:rPr>
              <a:t>çalışanları </a:t>
            </a:r>
            <a:r>
              <a:rPr lang="en-GB" sz="1800" dirty="0" err="1">
                <a:latin typeface="Raleway"/>
                <a:ea typeface="Raleway"/>
                <a:cs typeface="Raleway"/>
                <a:sym typeface="Raleway"/>
              </a:rPr>
              <a:t>elde</a:t>
            </a:r>
            <a:r>
              <a:rPr lang="en-GB" sz="1800" dirty="0">
                <a:latin typeface="Raleway"/>
                <a:ea typeface="Raleway"/>
                <a:cs typeface="Raleway"/>
                <a:sym typeface="Raleway"/>
              </a:rPr>
              <a:t> </a:t>
            </a:r>
            <a:r>
              <a:rPr lang="en-GB" sz="1800" dirty="0" err="1">
                <a:latin typeface="Raleway"/>
                <a:ea typeface="Raleway"/>
                <a:cs typeface="Raleway"/>
                <a:sym typeface="Raleway"/>
              </a:rPr>
              <a:t>tutmayı</a:t>
            </a:r>
            <a:r>
              <a:rPr lang="en-GB" sz="1800" dirty="0">
                <a:latin typeface="Raleway"/>
                <a:ea typeface="Raleway"/>
                <a:cs typeface="Raleway"/>
                <a:sym typeface="Raleway"/>
              </a:rPr>
              <a:t> </a:t>
            </a:r>
            <a:r>
              <a:rPr lang="en-GB" sz="1800" dirty="0" err="1">
                <a:latin typeface="Raleway"/>
                <a:ea typeface="Raleway"/>
                <a:cs typeface="Raleway"/>
                <a:sym typeface="Raleway"/>
              </a:rPr>
              <a:t>artırır</a:t>
            </a:r>
            <a:r>
              <a:rPr lang="en-GB" sz="1800" dirty="0">
                <a:latin typeface="Raleway"/>
                <a:ea typeface="Raleway"/>
                <a:cs typeface="Raleway"/>
                <a:sym typeface="Raleway"/>
              </a:rPr>
              <a:t>.</a:t>
            </a:r>
            <a:endParaRPr sz="1800" dirty="0">
              <a:latin typeface="Raleway"/>
              <a:ea typeface="Raleway"/>
              <a:cs typeface="Raleway"/>
            </a:endParaRPr>
          </a:p>
        </p:txBody>
      </p:sp>
      <p:pic>
        <p:nvPicPr>
          <p:cNvPr id="293" name="Google Shape;293;g2ecf44786e8_0_69"/>
          <p:cNvPicPr preferRelativeResize="0"/>
          <p:nvPr/>
        </p:nvPicPr>
        <p:blipFill>
          <a:blip r:embed="rId3">
            <a:alphaModFix/>
          </a:blip>
          <a:stretch>
            <a:fillRect/>
          </a:stretch>
        </p:blipFill>
        <p:spPr>
          <a:xfrm>
            <a:off x="8452850" y="2193450"/>
            <a:ext cx="3110500" cy="3110500"/>
          </a:xfrm>
          <a:prstGeom prst="rect">
            <a:avLst/>
          </a:prstGeom>
          <a:noFill/>
          <a:ln>
            <a:noFill/>
          </a:ln>
        </p:spPr>
      </p:pic>
      <p:sp>
        <p:nvSpPr>
          <p:cNvPr id="3" name="TextBox 2">
            <a:extLst>
              <a:ext uri="{FF2B5EF4-FFF2-40B4-BE49-F238E27FC236}">
                <a16:creationId xmlns:a16="http://schemas.microsoft.com/office/drawing/2014/main" id="{A9B35F57-48F1-B953-22B6-CBF5CF71CFDF}"/>
              </a:ext>
            </a:extLst>
          </p:cNvPr>
          <p:cNvSpPr txBox="1"/>
          <p:nvPr/>
        </p:nvSpPr>
        <p:spPr>
          <a:xfrm>
            <a:off x="10379676" y="5031946"/>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n-US" sz="1000" dirty="0">
              <a:solidFill>
                <a:schemeClr val="accent1"/>
              </a:solidFill>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2ecf44786e8_0_452"/>
          <p:cNvSpPr txBox="1">
            <a:spLocks noGrp="1"/>
          </p:cNvSpPr>
          <p:nvPr>
            <p:ph type="title"/>
          </p:nvPr>
        </p:nvSpPr>
        <p:spPr>
          <a:xfrm>
            <a:off x="651075" y="3311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Clr>
                <a:schemeClr val="lt2"/>
              </a:buClr>
              <a:buSzPts val="4000"/>
              <a:buFont typeface="Raleway SemiBold"/>
              <a:buNone/>
            </a:pPr>
            <a:r>
              <a:rPr lang="en-GB" sz="3400" b="1" dirty="0" err="1"/>
              <a:t>Liderlikte</a:t>
            </a:r>
            <a:r>
              <a:rPr lang="en-GB" sz="3400" b="1" dirty="0"/>
              <a:t> </a:t>
            </a:r>
            <a:r>
              <a:rPr lang="en-GB" sz="3400" b="1" dirty="0" err="1"/>
              <a:t>empati</a:t>
            </a:r>
            <a:br>
              <a:rPr lang="tr-TR" sz="3400" b="1" dirty="0"/>
            </a:br>
            <a:r>
              <a:rPr lang="en-GB" sz="2000" b="1" dirty="0" err="1">
                <a:solidFill>
                  <a:schemeClr val="lt1"/>
                </a:solidFill>
                <a:latin typeface="Raleway"/>
                <a:ea typeface="Raleway"/>
                <a:cs typeface="Raleway"/>
                <a:sym typeface="Raleway"/>
              </a:rPr>
              <a:t>Liderler</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nasıl</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empati</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gösterebilir</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ve</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daha</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güçlü</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ekipler</a:t>
            </a:r>
            <a:r>
              <a:rPr lang="en-GB" sz="2000" b="1" dirty="0">
                <a:solidFill>
                  <a:schemeClr val="lt1"/>
                </a:solidFill>
                <a:latin typeface="Raleway"/>
                <a:ea typeface="Raleway"/>
                <a:cs typeface="Raleway"/>
                <a:sym typeface="Raleway"/>
              </a:rPr>
              <a:t> </a:t>
            </a:r>
            <a:r>
              <a:rPr lang="en-GB" sz="2000" b="1" dirty="0" err="1">
                <a:solidFill>
                  <a:schemeClr val="lt1"/>
                </a:solidFill>
                <a:latin typeface="Raleway"/>
                <a:ea typeface="Raleway"/>
                <a:cs typeface="Raleway"/>
                <a:sym typeface="Raleway"/>
              </a:rPr>
              <a:t>kurabilir</a:t>
            </a:r>
            <a:r>
              <a:rPr lang="en-GB" sz="2000" b="1" dirty="0">
                <a:solidFill>
                  <a:schemeClr val="lt1"/>
                </a:solidFill>
                <a:latin typeface="Raleway"/>
                <a:ea typeface="Raleway"/>
                <a:cs typeface="Raleway"/>
                <a:sym typeface="Raleway"/>
              </a:rPr>
              <a:t>? </a:t>
            </a:r>
            <a:endParaRPr sz="2000" b="1" dirty="0">
              <a:solidFill>
                <a:schemeClr val="lt1"/>
              </a:solidFill>
              <a:latin typeface="Raleway"/>
              <a:ea typeface="Raleway"/>
              <a:cs typeface="Raleway"/>
              <a:sym typeface="Raleway"/>
            </a:endParaRPr>
          </a:p>
        </p:txBody>
      </p:sp>
      <p:pic>
        <p:nvPicPr>
          <p:cNvPr id="300" name="Google Shape;300;g2ecf44786e8_0_452"/>
          <p:cNvPicPr preferRelativeResize="0"/>
          <p:nvPr/>
        </p:nvPicPr>
        <p:blipFill>
          <a:blip r:embed="rId4">
            <a:alphaModFix/>
          </a:blip>
          <a:stretch>
            <a:fillRect/>
          </a:stretch>
        </p:blipFill>
        <p:spPr>
          <a:xfrm rot="5400000">
            <a:off x="2651820" y="5473017"/>
            <a:ext cx="931515" cy="997645"/>
          </a:xfrm>
          <a:prstGeom prst="rect">
            <a:avLst/>
          </a:prstGeom>
          <a:noFill/>
          <a:ln>
            <a:noFill/>
          </a:ln>
        </p:spPr>
      </p:pic>
      <p:sp>
        <p:nvSpPr>
          <p:cNvPr id="2" name="CasellaDiTesto 1">
            <a:extLst>
              <a:ext uri="{FF2B5EF4-FFF2-40B4-BE49-F238E27FC236}">
                <a16:creationId xmlns:a16="http://schemas.microsoft.com/office/drawing/2014/main" id="{342D1D12-758C-B253-8259-D59D75592E2A}"/>
              </a:ext>
            </a:extLst>
          </p:cNvPr>
          <p:cNvSpPr txBox="1"/>
          <p:nvPr/>
        </p:nvSpPr>
        <p:spPr>
          <a:xfrm>
            <a:off x="4590030" y="6312808"/>
            <a:ext cx="67482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a:t>
            </a:r>
            <a:r>
              <a:rPr lang="it-IT" sz="1000" dirty="0">
                <a:latin typeface="Raleway"/>
                <a:hlinkClick r:id="rId5"/>
              </a:rPr>
              <a:t>How Leaders Can Demonstrate Empathy And Build Stronger Teams</a:t>
            </a:r>
            <a:r>
              <a:rPr lang="it-IT" sz="1000" dirty="0">
                <a:latin typeface="Raleway"/>
              </a:rPr>
              <a:t> by Forbes</a:t>
            </a:r>
            <a:endParaRPr lang="en-US" sz="1000" dirty="0"/>
          </a:p>
        </p:txBody>
      </p:sp>
      <p:sp>
        <p:nvSpPr>
          <p:cNvPr id="5" name="TextBox 4">
            <a:extLst>
              <a:ext uri="{FF2B5EF4-FFF2-40B4-BE49-F238E27FC236}">
                <a16:creationId xmlns:a16="http://schemas.microsoft.com/office/drawing/2014/main" id="{CBD71164-2CC4-B0FB-55A8-CF1F1509CFEC}"/>
              </a:ext>
            </a:extLst>
          </p:cNvPr>
          <p:cNvSpPr txBox="1"/>
          <p:nvPr/>
        </p:nvSpPr>
        <p:spPr>
          <a:xfrm>
            <a:off x="313392" y="2805032"/>
            <a:ext cx="2951892" cy="21852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b="1" dirty="0" err="1">
                <a:latin typeface="Raleway"/>
              </a:rPr>
              <a:t>Videoyu</a:t>
            </a:r>
            <a:r>
              <a:rPr lang="en-US" sz="1800" b="1" dirty="0">
                <a:latin typeface="Raleway"/>
              </a:rPr>
              <a:t> </a:t>
            </a:r>
            <a:r>
              <a:rPr lang="en-US" sz="1800" b="1" dirty="0" err="1">
                <a:latin typeface="Raleway"/>
              </a:rPr>
              <a:t>izleyin</a:t>
            </a:r>
            <a:r>
              <a:rPr lang="en-US" sz="1800" b="1" dirty="0">
                <a:latin typeface="Raleway"/>
              </a:rPr>
              <a:t> </a:t>
            </a:r>
            <a:r>
              <a:rPr lang="en-US" sz="1800" b="1" dirty="0" err="1">
                <a:latin typeface="Raleway"/>
              </a:rPr>
              <a:t>ve</a:t>
            </a:r>
            <a:r>
              <a:rPr lang="en-US" sz="1800" b="1" dirty="0">
                <a:latin typeface="Raleway"/>
              </a:rPr>
              <a:t> </a:t>
            </a:r>
            <a:r>
              <a:rPr lang="en-US" sz="1800" b="1" dirty="0" err="1">
                <a:latin typeface="Raleway"/>
              </a:rPr>
              <a:t>üzerinde</a:t>
            </a:r>
            <a:r>
              <a:rPr lang="en-US" sz="1800" b="1" dirty="0">
                <a:latin typeface="Raleway"/>
              </a:rPr>
              <a:t> </a:t>
            </a:r>
            <a:r>
              <a:rPr lang="en-US" sz="1800" b="1" dirty="0" err="1">
                <a:latin typeface="Raleway"/>
              </a:rPr>
              <a:t>düşünün</a:t>
            </a:r>
            <a:r>
              <a:rPr lang="en-US" sz="1800" b="1" dirty="0">
                <a:latin typeface="Raleway"/>
              </a:rPr>
              <a:t>.</a:t>
            </a:r>
            <a:endParaRPr lang="tr-TR" sz="1800" b="1" dirty="0">
              <a:latin typeface="Raleway"/>
            </a:endParaRPr>
          </a:p>
          <a:p>
            <a:pPr>
              <a:spcBef>
                <a:spcPts val="600"/>
              </a:spcBef>
              <a:spcAft>
                <a:spcPts val="600"/>
              </a:spcAft>
            </a:pPr>
            <a:r>
              <a:rPr lang="en-US" sz="1800" dirty="0" err="1">
                <a:latin typeface="Raleway"/>
              </a:rPr>
              <a:t>Liderlik</a:t>
            </a:r>
            <a:r>
              <a:rPr lang="en-US" sz="1800" dirty="0">
                <a:latin typeface="Raleway"/>
              </a:rPr>
              <a:t> </a:t>
            </a:r>
            <a:r>
              <a:rPr lang="en-US" sz="1800" dirty="0" err="1">
                <a:latin typeface="Raleway"/>
              </a:rPr>
              <a:t>becerilerinizi</a:t>
            </a:r>
            <a:r>
              <a:rPr lang="en-US" sz="1800" dirty="0">
                <a:latin typeface="Raleway"/>
              </a:rPr>
              <a:t> </a:t>
            </a:r>
            <a:r>
              <a:rPr lang="en-US" sz="1800" dirty="0" err="1">
                <a:latin typeface="Raleway"/>
              </a:rPr>
              <a:t>geliştirmenize</a:t>
            </a:r>
            <a:r>
              <a:rPr lang="en-US" sz="1800" dirty="0">
                <a:latin typeface="Raleway"/>
              </a:rPr>
              <a:t> </a:t>
            </a:r>
            <a:r>
              <a:rPr lang="en-US" sz="1800" dirty="0" err="1">
                <a:latin typeface="Raleway"/>
              </a:rPr>
              <a:t>yardımcı</a:t>
            </a:r>
            <a:r>
              <a:rPr lang="en-US" sz="1800" dirty="0">
                <a:latin typeface="Raleway"/>
              </a:rPr>
              <a:t> </a:t>
            </a:r>
            <a:r>
              <a:rPr lang="en-US" sz="1800" dirty="0" err="1">
                <a:latin typeface="Raleway"/>
              </a:rPr>
              <a:t>olabilecek</a:t>
            </a:r>
            <a:r>
              <a:rPr lang="en-US" sz="1800" dirty="0">
                <a:latin typeface="Raleway"/>
              </a:rPr>
              <a:t> </a:t>
            </a:r>
            <a:r>
              <a:rPr lang="en-US" sz="1800" dirty="0" err="1">
                <a:latin typeface="Raleway"/>
              </a:rPr>
              <a:t>bir</a:t>
            </a:r>
            <a:r>
              <a:rPr lang="en-US" sz="1800" dirty="0">
                <a:latin typeface="Raleway"/>
              </a:rPr>
              <a:t> </a:t>
            </a:r>
            <a:r>
              <a:rPr lang="en-US" sz="1800" dirty="0" err="1">
                <a:latin typeface="Raleway"/>
              </a:rPr>
              <a:t>çıkarım</a:t>
            </a:r>
            <a:r>
              <a:rPr lang="tr-TR" sz="1800" dirty="0">
                <a:latin typeface="Raleway"/>
              </a:rPr>
              <a:t>da bulunun. Sizce bu çıkarım ne olabilir</a:t>
            </a:r>
            <a:r>
              <a:rPr lang="en-US" sz="1800" dirty="0">
                <a:latin typeface="Raleway"/>
              </a:rPr>
              <a:t>?</a:t>
            </a:r>
          </a:p>
        </p:txBody>
      </p:sp>
      <p:pic>
        <p:nvPicPr>
          <p:cNvPr id="4" name="Çevrimiçi Medya 3" title="How Leaders Can Demonstrate Empathy And Build Stronger Teams | Leadership Lessons | Forbes">
            <a:hlinkClick r:id="" action="ppaction://media"/>
            <a:extLst>
              <a:ext uri="{FF2B5EF4-FFF2-40B4-BE49-F238E27FC236}">
                <a16:creationId xmlns:a16="http://schemas.microsoft.com/office/drawing/2014/main" id="{FF1A5C08-C2CE-79C9-FB3B-E22257945EBB}"/>
              </a:ext>
            </a:extLst>
          </p:cNvPr>
          <p:cNvPicPr>
            <a:picLocks noRot="1" noChangeAspect="1"/>
          </p:cNvPicPr>
          <p:nvPr>
            <a:videoFile r:link="rId1"/>
          </p:nvPr>
        </p:nvPicPr>
        <p:blipFill>
          <a:blip r:embed="rId6"/>
          <a:stretch>
            <a:fillRect/>
          </a:stretch>
        </p:blipFill>
        <p:spPr>
          <a:xfrm>
            <a:off x="4060722" y="1794695"/>
            <a:ext cx="7204275" cy="40672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ecf44786e8_0_73"/>
          <p:cNvSpPr txBox="1">
            <a:spLocks noGrp="1"/>
          </p:cNvSpPr>
          <p:nvPr>
            <p:ph type="title"/>
          </p:nvPr>
        </p:nvSpPr>
        <p:spPr>
          <a:xfrm>
            <a:off x="530336" y="39037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Olumlu</a:t>
            </a:r>
            <a:r>
              <a:rPr lang="en-GB" sz="3400" b="1" dirty="0"/>
              <a:t> </a:t>
            </a:r>
            <a:r>
              <a:rPr lang="en-GB" sz="3400" b="1" dirty="0" err="1"/>
              <a:t>bir</a:t>
            </a:r>
            <a:r>
              <a:rPr lang="en-GB" sz="3400" b="1" dirty="0"/>
              <a:t> </a:t>
            </a:r>
            <a:r>
              <a:rPr lang="en-GB" sz="3400" b="1" dirty="0" err="1"/>
              <a:t>çalışma</a:t>
            </a:r>
            <a:r>
              <a:rPr lang="en-GB" sz="3400" b="1" dirty="0"/>
              <a:t> </a:t>
            </a:r>
            <a:r>
              <a:rPr lang="en-GB" sz="3400" b="1" dirty="0" err="1"/>
              <a:t>ortamını</a:t>
            </a:r>
            <a:r>
              <a:rPr lang="en-GB" sz="3400" b="1" dirty="0"/>
              <a:t> </a:t>
            </a:r>
            <a:r>
              <a:rPr lang="en-GB" sz="3400" b="1" dirty="0" err="1"/>
              <a:t>teşvik</a:t>
            </a:r>
            <a:r>
              <a:rPr lang="en-GB" sz="3400" b="1" dirty="0"/>
              <a:t> </a:t>
            </a:r>
            <a:r>
              <a:rPr lang="en-GB" sz="3400" b="1" dirty="0" err="1"/>
              <a:t>etmek</a:t>
            </a:r>
            <a:r>
              <a:rPr lang="en-GB" sz="3400" b="1" dirty="0"/>
              <a:t> </a:t>
            </a:r>
            <a:r>
              <a:rPr lang="en-GB" sz="3400" b="1" dirty="0" err="1"/>
              <a:t>için</a:t>
            </a:r>
            <a:r>
              <a:rPr lang="en-GB" sz="3400" b="1" dirty="0"/>
              <a:t> </a:t>
            </a:r>
            <a:r>
              <a:rPr lang="en-GB" sz="3400" b="1" dirty="0" err="1"/>
              <a:t>stratejiler</a:t>
            </a:r>
            <a:endParaRPr lang="en-US" sz="3400" b="1" dirty="0"/>
          </a:p>
        </p:txBody>
      </p:sp>
      <p:sp>
        <p:nvSpPr>
          <p:cNvPr id="306" name="Google Shape;306;g2ecf44786e8_0_73"/>
          <p:cNvSpPr txBox="1"/>
          <p:nvPr/>
        </p:nvSpPr>
        <p:spPr>
          <a:xfrm>
            <a:off x="632789" y="1715414"/>
            <a:ext cx="10911066" cy="4339619"/>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tr-TR" sz="1800" b="1" dirty="0">
                <a:highlight>
                  <a:schemeClr val="lt1"/>
                </a:highlight>
                <a:latin typeface="Raleway"/>
                <a:ea typeface="Raleway"/>
                <a:cs typeface="Raleway"/>
                <a:sym typeface="Raleway"/>
              </a:rPr>
              <a:t>Aktif Dinleme</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tr-TR" sz="1800" b="1" dirty="0">
                <a:latin typeface="Raleway"/>
                <a:ea typeface="Raleway"/>
                <a:cs typeface="Raleway"/>
                <a:sym typeface="Raleway"/>
              </a:rPr>
              <a:t>Teknikler: </a:t>
            </a:r>
            <a:r>
              <a:rPr lang="tr-TR" sz="1800" dirty="0">
                <a:latin typeface="Raleway"/>
                <a:ea typeface="Raleway"/>
                <a:cs typeface="Raleway"/>
                <a:sym typeface="Raleway"/>
              </a:rPr>
              <a:t>Ekip üyelerinin endişelerine gerçek bir ilgi göstererek dikkatli ve yansıtıcı dinleme pratiği yapın.</a:t>
            </a:r>
          </a:p>
          <a:p>
            <a:pPr marL="400050" algn="just">
              <a:spcBef>
                <a:spcPts val="600"/>
              </a:spcBef>
              <a:spcAft>
                <a:spcPts val="600"/>
              </a:spcAft>
              <a:buSzPts val="1800"/>
              <a:buChar char="•"/>
            </a:pPr>
            <a:r>
              <a:rPr lang="tr-TR" sz="1800" b="1" dirty="0">
                <a:latin typeface="Raleway"/>
                <a:ea typeface="Raleway"/>
                <a:cs typeface="Raleway"/>
                <a:sym typeface="Raleway"/>
              </a:rPr>
              <a:t>Faydaları: </a:t>
            </a:r>
            <a:r>
              <a:rPr lang="tr-TR" sz="1800" dirty="0">
                <a:latin typeface="Raleway"/>
                <a:ea typeface="Raleway"/>
                <a:cs typeface="Raleway"/>
                <a:sym typeface="Raleway"/>
              </a:rPr>
              <a:t>Ekip içinde daha güçlü bağlantılar ve anlayış oluşturun.</a:t>
            </a:r>
          </a:p>
          <a:p>
            <a:pPr marL="0" lvl="0" indent="0" algn="just" rtl="0">
              <a:spcBef>
                <a:spcPts val="600"/>
              </a:spcBef>
              <a:spcAft>
                <a:spcPts val="600"/>
              </a:spcAft>
              <a:buNone/>
            </a:pPr>
            <a:r>
              <a:rPr lang="en-US" sz="1800" b="1" dirty="0" err="1">
                <a:highlight>
                  <a:schemeClr val="lt1"/>
                </a:highlight>
                <a:latin typeface="Raleway"/>
                <a:ea typeface="Raleway"/>
                <a:cs typeface="Raleway"/>
                <a:sym typeface="Raleway"/>
              </a:rPr>
              <a:t>Duygusal</a:t>
            </a:r>
            <a:r>
              <a:rPr lang="en-US" sz="1800" b="1" dirty="0">
                <a:highlight>
                  <a:schemeClr val="lt1"/>
                </a:highlight>
                <a:latin typeface="Raleway"/>
                <a:ea typeface="Raleway"/>
                <a:cs typeface="Raleway"/>
                <a:sym typeface="Raleway"/>
              </a:rPr>
              <a:t> </a:t>
            </a:r>
            <a:r>
              <a:rPr lang="en-US" sz="1800" b="1" dirty="0" err="1">
                <a:highlight>
                  <a:schemeClr val="lt1"/>
                </a:highlight>
                <a:latin typeface="Raleway"/>
                <a:ea typeface="Raleway"/>
                <a:cs typeface="Raleway"/>
                <a:sym typeface="Raleway"/>
              </a:rPr>
              <a:t>Zeka</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tr-TR" sz="1800" b="1" dirty="0">
                <a:latin typeface="Raleway"/>
                <a:ea typeface="Raleway"/>
                <a:cs typeface="Raleway"/>
                <a:sym typeface="Raleway"/>
              </a:rPr>
              <a:t>Öz Farkındalık</a:t>
            </a:r>
            <a:r>
              <a:rPr lang="en-GB" sz="1800" b="1" dirty="0">
                <a:latin typeface="Raleway"/>
                <a:ea typeface="Raleway"/>
                <a:cs typeface="Raleway"/>
                <a:sym typeface="Raleway"/>
              </a:rPr>
              <a:t>: </a:t>
            </a:r>
            <a:r>
              <a:rPr lang="en-GB" sz="1800" dirty="0">
                <a:latin typeface="Raleway"/>
                <a:ea typeface="Raleway"/>
                <a:cs typeface="Raleway"/>
                <a:sym typeface="Raleway"/>
              </a:rPr>
              <a:t>Öz </a:t>
            </a:r>
            <a:r>
              <a:rPr lang="en-GB" sz="1800" dirty="0" err="1">
                <a:latin typeface="Raleway"/>
                <a:ea typeface="Raleway"/>
                <a:cs typeface="Raleway"/>
                <a:sym typeface="Raleway"/>
              </a:rPr>
              <a:t>farkındalık</a:t>
            </a:r>
            <a:r>
              <a:rPr lang="en-GB" sz="1800" dirty="0">
                <a:latin typeface="Raleway"/>
                <a:ea typeface="Raleway"/>
                <a:cs typeface="Raleway"/>
                <a:sym typeface="Raleway"/>
              </a:rPr>
              <a:t> </a:t>
            </a:r>
            <a:r>
              <a:rPr lang="en-GB" sz="1800" dirty="0" err="1">
                <a:latin typeface="Raleway"/>
                <a:ea typeface="Raleway"/>
                <a:cs typeface="Raleway"/>
                <a:sym typeface="Raleway"/>
              </a:rPr>
              <a:t>geliştirin</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kendi</a:t>
            </a:r>
            <a:r>
              <a:rPr lang="en-GB" sz="1800" dirty="0">
                <a:latin typeface="Raleway"/>
                <a:ea typeface="Raleway"/>
                <a:cs typeface="Raleway"/>
                <a:sym typeface="Raleway"/>
              </a:rPr>
              <a:t> </a:t>
            </a:r>
            <a:r>
              <a:rPr lang="en-GB" sz="1800" dirty="0" err="1">
                <a:latin typeface="Raleway"/>
                <a:ea typeface="Raleway"/>
                <a:cs typeface="Raleway"/>
                <a:sym typeface="Raleway"/>
              </a:rPr>
              <a:t>duygularınızı</a:t>
            </a:r>
            <a:r>
              <a:rPr lang="en-GB" sz="1800" dirty="0">
                <a:latin typeface="Raleway"/>
                <a:ea typeface="Raleway"/>
                <a:cs typeface="Raleway"/>
                <a:sym typeface="Raleway"/>
              </a:rPr>
              <a:t> </a:t>
            </a:r>
            <a:r>
              <a:rPr lang="en-GB" sz="1800" dirty="0" err="1">
                <a:latin typeface="Raleway"/>
                <a:ea typeface="Raleway"/>
                <a:cs typeface="Raleway"/>
                <a:sym typeface="Raleway"/>
              </a:rPr>
              <a:t>yönetin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tr-TR" sz="1800" b="1" dirty="0">
                <a:latin typeface="Raleway"/>
                <a:ea typeface="Raleway"/>
                <a:cs typeface="Raleway"/>
                <a:sym typeface="Raleway"/>
              </a:rPr>
              <a:t>Sosyal Farkındalık</a:t>
            </a:r>
            <a:r>
              <a:rPr lang="en-GB" sz="1800" b="1" dirty="0">
                <a:latin typeface="Raleway"/>
                <a:ea typeface="Raleway"/>
                <a:cs typeface="Raleway"/>
                <a:sym typeface="Raleway"/>
              </a:rPr>
              <a:t>: </a:t>
            </a:r>
            <a:r>
              <a:rPr lang="tr-TR" sz="1800" dirty="0">
                <a:latin typeface="Raleway"/>
                <a:ea typeface="Raleway"/>
                <a:cs typeface="Raleway"/>
                <a:sym typeface="Raleway"/>
              </a:rPr>
              <a:t>Başkalarının duygularını anlayın ve bunlara değer verin.</a:t>
            </a:r>
            <a:endParaRPr lang="en-US" sz="1800" dirty="0">
              <a:latin typeface="Raleway"/>
              <a:ea typeface="Raleway"/>
              <a:cs typeface="Raleway"/>
            </a:endParaRPr>
          </a:p>
          <a:p>
            <a:pPr marL="0" lvl="0" indent="0" algn="just" rtl="0">
              <a:spcBef>
                <a:spcPts val="600"/>
              </a:spcBef>
              <a:spcAft>
                <a:spcPts val="600"/>
              </a:spcAft>
              <a:buNone/>
            </a:pPr>
            <a:r>
              <a:rPr lang="en-US" sz="1800" b="1" dirty="0" err="1">
                <a:highlight>
                  <a:schemeClr val="lt1"/>
                </a:highlight>
                <a:latin typeface="Raleway"/>
                <a:ea typeface="Raleway"/>
                <a:cs typeface="Raleway"/>
                <a:sym typeface="Raleway"/>
              </a:rPr>
              <a:t>İçermeci</a:t>
            </a:r>
            <a:r>
              <a:rPr lang="en-US" sz="1800" b="1" dirty="0">
                <a:highlight>
                  <a:schemeClr val="lt1"/>
                </a:highlight>
                <a:latin typeface="Raleway"/>
                <a:ea typeface="Raleway"/>
                <a:cs typeface="Raleway"/>
                <a:sym typeface="Raleway"/>
              </a:rPr>
              <a:t> </a:t>
            </a:r>
            <a:r>
              <a:rPr lang="en-US" sz="1800" b="1" dirty="0" err="1">
                <a:highlight>
                  <a:schemeClr val="lt1"/>
                </a:highlight>
                <a:latin typeface="Raleway"/>
                <a:ea typeface="Raleway"/>
                <a:cs typeface="Raleway"/>
                <a:sym typeface="Raleway"/>
              </a:rPr>
              <a:t>Liderlik</a:t>
            </a:r>
            <a:endParaRPr lang="en-US" sz="1800" b="1" dirty="0">
              <a:highlight>
                <a:srgbClr val="F3B75B"/>
              </a:highlight>
              <a:latin typeface="Raleway"/>
              <a:ea typeface="Raleway"/>
              <a:cs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n-GB" sz="1800" b="1" dirty="0" err="1">
                <a:latin typeface="Raleway"/>
                <a:ea typeface="Raleway"/>
                <a:cs typeface="Raleway"/>
                <a:sym typeface="Raleway"/>
              </a:rPr>
              <a:t>Çeşitliliğe</a:t>
            </a:r>
            <a:r>
              <a:rPr lang="en-GB" sz="1800" b="1" dirty="0">
                <a:latin typeface="Raleway"/>
                <a:ea typeface="Raleway"/>
                <a:cs typeface="Raleway"/>
                <a:sym typeface="Raleway"/>
              </a:rPr>
              <a:t> </a:t>
            </a:r>
            <a:r>
              <a:rPr lang="en-GB" sz="1800" b="1" dirty="0" err="1">
                <a:latin typeface="Raleway"/>
                <a:ea typeface="Raleway"/>
                <a:cs typeface="Raleway"/>
                <a:sym typeface="Raleway"/>
              </a:rPr>
              <a:t>Değer</a:t>
            </a:r>
            <a:r>
              <a:rPr lang="en-GB" sz="1800" b="1" dirty="0">
                <a:latin typeface="Raleway"/>
                <a:ea typeface="Raleway"/>
                <a:cs typeface="Raleway"/>
                <a:sym typeface="Raleway"/>
              </a:rPr>
              <a:t> </a:t>
            </a:r>
            <a:r>
              <a:rPr lang="en-GB" sz="1800" b="1" dirty="0" err="1">
                <a:latin typeface="Raleway"/>
                <a:ea typeface="Raleway"/>
                <a:cs typeface="Raleway"/>
                <a:sym typeface="Raleway"/>
              </a:rPr>
              <a:t>Vermek</a:t>
            </a:r>
            <a:r>
              <a:rPr lang="en-GB" sz="1800" b="1" dirty="0">
                <a:latin typeface="Raleway"/>
                <a:ea typeface="Raleway"/>
                <a:cs typeface="Raleway"/>
                <a:sym typeface="Raleway"/>
              </a:rPr>
              <a:t>: </a:t>
            </a:r>
            <a:r>
              <a:rPr lang="en-GB" sz="1800" dirty="0" err="1">
                <a:latin typeface="Raleway"/>
                <a:ea typeface="Raleway"/>
                <a:cs typeface="Raleway"/>
                <a:sym typeface="Raleway"/>
              </a:rPr>
              <a:t>Ekip</a:t>
            </a:r>
            <a:r>
              <a:rPr lang="en-GB" sz="1800" dirty="0">
                <a:latin typeface="Raleway"/>
                <a:ea typeface="Raleway"/>
                <a:cs typeface="Raleway"/>
                <a:sym typeface="Raleway"/>
              </a:rPr>
              <a:t> </a:t>
            </a:r>
            <a:r>
              <a:rPr lang="en-GB" sz="1800" dirty="0" err="1">
                <a:latin typeface="Raleway"/>
                <a:ea typeface="Raleway"/>
                <a:cs typeface="Raleway"/>
                <a:sym typeface="Raleway"/>
              </a:rPr>
              <a:t>içindeki</a:t>
            </a:r>
            <a:r>
              <a:rPr lang="en-GB" sz="1800" dirty="0">
                <a:latin typeface="Raleway"/>
                <a:ea typeface="Raleway"/>
                <a:cs typeface="Raleway"/>
                <a:sym typeface="Raleway"/>
              </a:rPr>
              <a:t> </a:t>
            </a:r>
            <a:r>
              <a:rPr lang="en-GB" sz="1800" dirty="0" err="1">
                <a:latin typeface="Raleway"/>
                <a:ea typeface="Raleway"/>
                <a:cs typeface="Raleway"/>
                <a:sym typeface="Raleway"/>
              </a:rPr>
              <a:t>çeşitliliği</a:t>
            </a:r>
            <a:r>
              <a:rPr lang="en-GB" sz="1800" dirty="0">
                <a:latin typeface="Raleway"/>
                <a:ea typeface="Raleway"/>
                <a:cs typeface="Raleway"/>
                <a:sym typeface="Raleway"/>
              </a:rPr>
              <a:t> </a:t>
            </a:r>
            <a:r>
              <a:rPr lang="en-GB" sz="1800" dirty="0" err="1">
                <a:latin typeface="Raleway"/>
                <a:ea typeface="Raleway"/>
                <a:cs typeface="Raleway"/>
                <a:sym typeface="Raleway"/>
              </a:rPr>
              <a:t>kucaklayın</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değer</a:t>
            </a:r>
            <a:r>
              <a:rPr lang="en-GB" sz="1800" dirty="0">
                <a:latin typeface="Raleway"/>
                <a:ea typeface="Raleway"/>
                <a:cs typeface="Raleway"/>
                <a:sym typeface="Raleway"/>
              </a:rPr>
              <a:t> </a:t>
            </a:r>
            <a:r>
              <a:rPr lang="en-GB" sz="1800" dirty="0" err="1">
                <a:latin typeface="Raleway"/>
                <a:ea typeface="Raleway"/>
                <a:cs typeface="Raleway"/>
                <a:sym typeface="Raleway"/>
              </a:rPr>
              <a:t>verin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400050" algn="just">
              <a:spcBef>
                <a:spcPts val="600"/>
              </a:spcBef>
              <a:spcAft>
                <a:spcPts val="600"/>
              </a:spcAft>
              <a:buSzPts val="1800"/>
              <a:buChar char="•"/>
            </a:pPr>
            <a:r>
              <a:rPr lang="en-GB" sz="1800" b="1" dirty="0">
                <a:latin typeface="Raleway"/>
                <a:ea typeface="Raleway"/>
                <a:cs typeface="Raleway"/>
                <a:sym typeface="Raleway"/>
              </a:rPr>
              <a:t> </a:t>
            </a:r>
            <a:r>
              <a:rPr lang="en-GB" sz="1800" b="1" dirty="0" err="1">
                <a:latin typeface="Raleway"/>
                <a:ea typeface="Raleway"/>
                <a:cs typeface="Raleway"/>
                <a:sym typeface="Raleway"/>
              </a:rPr>
              <a:t>Kapsayıcılığı</a:t>
            </a:r>
            <a:r>
              <a:rPr lang="en-GB" sz="1800" b="1" dirty="0">
                <a:latin typeface="Raleway"/>
                <a:ea typeface="Raleway"/>
                <a:cs typeface="Raleway"/>
                <a:sym typeface="Raleway"/>
              </a:rPr>
              <a:t> </a:t>
            </a:r>
            <a:r>
              <a:rPr lang="en-GB" sz="1800" b="1" dirty="0" err="1">
                <a:latin typeface="Raleway"/>
                <a:ea typeface="Raleway"/>
                <a:cs typeface="Raleway"/>
                <a:sym typeface="Raleway"/>
              </a:rPr>
              <a:t>Teşvik</a:t>
            </a:r>
            <a:r>
              <a:rPr lang="en-GB" sz="1800" b="1" dirty="0">
                <a:latin typeface="Raleway"/>
                <a:ea typeface="Raleway"/>
                <a:cs typeface="Raleway"/>
                <a:sym typeface="Raleway"/>
              </a:rPr>
              <a:t> </a:t>
            </a:r>
            <a:r>
              <a:rPr lang="en-GB" sz="1800" b="1" dirty="0" err="1">
                <a:latin typeface="Raleway"/>
                <a:ea typeface="Raleway"/>
                <a:cs typeface="Raleway"/>
                <a:sym typeface="Raleway"/>
              </a:rPr>
              <a:t>Etmek</a:t>
            </a:r>
            <a:r>
              <a:rPr lang="en-GB" sz="1800" b="1" dirty="0">
                <a:latin typeface="Raleway"/>
                <a:ea typeface="Raleway"/>
                <a:cs typeface="Raleway"/>
                <a:sym typeface="Raleway"/>
              </a:rPr>
              <a:t>: </a:t>
            </a:r>
            <a:r>
              <a:rPr lang="en-GB" sz="1800" dirty="0" err="1">
                <a:latin typeface="Raleway"/>
                <a:ea typeface="Raleway"/>
                <a:cs typeface="Raleway"/>
                <a:sym typeface="Raleway"/>
              </a:rPr>
              <a:t>Açık</a:t>
            </a:r>
            <a:r>
              <a:rPr lang="en-GB" sz="1800" dirty="0">
                <a:latin typeface="Raleway"/>
                <a:ea typeface="Raleway"/>
                <a:cs typeface="Raleway"/>
                <a:sym typeface="Raleway"/>
              </a:rPr>
              <a:t> </a:t>
            </a:r>
            <a:r>
              <a:rPr lang="en-GB" sz="1800" dirty="0" err="1">
                <a:latin typeface="Raleway"/>
                <a:ea typeface="Raleway"/>
                <a:cs typeface="Raleway"/>
                <a:sym typeface="Raleway"/>
              </a:rPr>
              <a:t>iletişim</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geri</a:t>
            </a:r>
            <a:r>
              <a:rPr lang="en-GB" sz="1800" dirty="0">
                <a:latin typeface="Raleway"/>
                <a:ea typeface="Raleway"/>
                <a:cs typeface="Raleway"/>
                <a:sym typeface="Raleway"/>
              </a:rPr>
              <a:t> </a:t>
            </a:r>
            <a:r>
              <a:rPr lang="en-GB" sz="1800" dirty="0" err="1">
                <a:latin typeface="Raleway"/>
                <a:ea typeface="Raleway"/>
                <a:cs typeface="Raleway"/>
                <a:sym typeface="Raleway"/>
              </a:rPr>
              <a:t>bildirim</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güvenli</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alan</a:t>
            </a:r>
            <a:r>
              <a:rPr lang="en-GB" sz="1800" dirty="0">
                <a:latin typeface="Raleway"/>
                <a:ea typeface="Raleway"/>
                <a:cs typeface="Raleway"/>
                <a:sym typeface="Raleway"/>
              </a:rPr>
              <a:t> </a:t>
            </a:r>
            <a:r>
              <a:rPr lang="en-GB" sz="1800" dirty="0" err="1">
                <a:latin typeface="Raleway"/>
                <a:ea typeface="Raleway"/>
                <a:cs typeface="Raleway"/>
                <a:sym typeface="Raleway"/>
              </a:rPr>
              <a:t>yaratın</a:t>
            </a:r>
            <a:r>
              <a:rPr lang="en-GB" sz="1800" dirty="0">
                <a:latin typeface="Raleway"/>
                <a:ea typeface="Raleway"/>
                <a:cs typeface="Raleway"/>
                <a:sym typeface="Raleway"/>
              </a:rPr>
              <a:t>.</a:t>
            </a:r>
            <a:endParaRPr sz="1500" dirty="0">
              <a:latin typeface="Raleway"/>
              <a:ea typeface="Raleway"/>
              <a:cs typeface="Raleway"/>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2ecf44786e8_0_77"/>
          <p:cNvSpPr txBox="1">
            <a:spLocks noGrp="1"/>
          </p:cNvSpPr>
          <p:nvPr>
            <p:ph type="title"/>
          </p:nvPr>
        </p:nvSpPr>
        <p:spPr>
          <a:xfrm>
            <a:off x="588950" y="4525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Etkili</a:t>
            </a:r>
            <a:r>
              <a:rPr lang="en-GB" sz="3400" b="1" dirty="0"/>
              <a:t> </a:t>
            </a:r>
            <a:r>
              <a:rPr lang="en-GB" sz="3400" b="1" dirty="0" err="1"/>
              <a:t>iletişim</a:t>
            </a:r>
            <a:r>
              <a:rPr lang="en-GB" sz="3400" b="1" dirty="0"/>
              <a:t> </a:t>
            </a:r>
            <a:r>
              <a:rPr lang="en-GB" sz="3400" b="1" dirty="0" err="1"/>
              <a:t>ve</a:t>
            </a:r>
            <a:r>
              <a:rPr lang="en-GB" sz="3400" b="1" dirty="0"/>
              <a:t> </a:t>
            </a:r>
            <a:r>
              <a:rPr lang="en-GB" sz="3400" b="1" dirty="0" err="1"/>
              <a:t>çatışma</a:t>
            </a:r>
            <a:r>
              <a:rPr lang="en-GB" sz="3400" b="1" dirty="0"/>
              <a:t> </a:t>
            </a:r>
            <a:r>
              <a:rPr lang="en-GB" sz="3400" b="1" dirty="0" err="1"/>
              <a:t>çözümü</a:t>
            </a:r>
            <a:endParaRPr lang="en-US" sz="3400" b="1" dirty="0"/>
          </a:p>
        </p:txBody>
      </p:sp>
      <p:sp>
        <p:nvSpPr>
          <p:cNvPr id="312" name="Google Shape;312;g2ecf44786e8_0_77"/>
          <p:cNvSpPr txBox="1"/>
          <p:nvPr/>
        </p:nvSpPr>
        <p:spPr>
          <a:xfrm>
            <a:off x="588950" y="1652581"/>
            <a:ext cx="5770276" cy="4431952"/>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tr-TR" sz="1800" b="1" dirty="0">
                <a:highlight>
                  <a:schemeClr val="lt1"/>
                </a:highlight>
                <a:latin typeface="Raleway"/>
                <a:ea typeface="Raleway"/>
                <a:cs typeface="Raleway"/>
                <a:sym typeface="Raleway"/>
              </a:rPr>
              <a:t>Açık ve Şeffaf İletişim</a:t>
            </a:r>
            <a:endParaRPr lang="en-US" sz="1800" dirty="0">
              <a:latin typeface="Raleway"/>
              <a:ea typeface="Raleway"/>
              <a:cs typeface="Raleway"/>
              <a:sym typeface="Raleway"/>
            </a:endParaRPr>
          </a:p>
          <a:p>
            <a:pPr marL="285750">
              <a:spcBef>
                <a:spcPts val="600"/>
              </a:spcBef>
              <a:spcAft>
                <a:spcPts val="600"/>
              </a:spcAft>
              <a:buChar char="•"/>
            </a:pPr>
            <a:r>
              <a:rPr lang="en-GB" sz="1800" b="1" dirty="0">
                <a:latin typeface="Raleway"/>
                <a:ea typeface="Raleway"/>
                <a:cs typeface="Raleway"/>
                <a:sym typeface="Raleway"/>
              </a:rPr>
              <a:t> </a:t>
            </a:r>
            <a:r>
              <a:rPr lang="tr-TR" sz="1800" b="1" dirty="0">
                <a:latin typeface="Raleway"/>
                <a:ea typeface="Raleway"/>
                <a:cs typeface="Raleway"/>
                <a:sym typeface="Raleway"/>
              </a:rPr>
              <a:t>Anlayışlı Diyalog</a:t>
            </a:r>
            <a:r>
              <a:rPr lang="en-GB" sz="1800" b="1" dirty="0">
                <a:latin typeface="Raleway"/>
                <a:ea typeface="Raleway"/>
                <a:cs typeface="Raleway"/>
                <a:sym typeface="Raleway"/>
              </a:rPr>
              <a:t>: </a:t>
            </a:r>
            <a:r>
              <a:rPr lang="en-GB" sz="1800" dirty="0" err="1">
                <a:latin typeface="Raleway"/>
                <a:ea typeface="Raleway"/>
                <a:cs typeface="Raleway"/>
                <a:sym typeface="Raleway"/>
              </a:rPr>
              <a:t>Ekip</a:t>
            </a:r>
            <a:r>
              <a:rPr lang="en-GB" sz="1800" dirty="0">
                <a:latin typeface="Raleway"/>
                <a:ea typeface="Raleway"/>
                <a:cs typeface="Raleway"/>
                <a:sym typeface="Raleway"/>
              </a:rPr>
              <a:t> </a:t>
            </a:r>
            <a:r>
              <a:rPr lang="en-GB" sz="1800" dirty="0" err="1">
                <a:latin typeface="Raleway"/>
                <a:ea typeface="Raleway"/>
                <a:cs typeface="Raleway"/>
                <a:sym typeface="Raleway"/>
              </a:rPr>
              <a:t>üyeleri</a:t>
            </a:r>
            <a:r>
              <a:rPr lang="en-GB" sz="1800" dirty="0">
                <a:latin typeface="Raleway"/>
                <a:ea typeface="Raleway"/>
                <a:cs typeface="Raleway"/>
                <a:sym typeface="Raleway"/>
              </a:rPr>
              <a:t> </a:t>
            </a:r>
            <a:r>
              <a:rPr lang="en-GB" sz="1800" dirty="0" err="1">
                <a:latin typeface="Raleway"/>
                <a:ea typeface="Raleway"/>
                <a:cs typeface="Raleway"/>
                <a:sym typeface="Raleway"/>
              </a:rPr>
              <a:t>arasında</a:t>
            </a:r>
            <a:r>
              <a:rPr lang="en-GB" sz="1800" dirty="0">
                <a:latin typeface="Raleway"/>
                <a:ea typeface="Raleway"/>
                <a:cs typeface="Raleway"/>
                <a:sym typeface="Raleway"/>
              </a:rPr>
              <a:t> </a:t>
            </a:r>
            <a:r>
              <a:rPr lang="en-GB" sz="1800" dirty="0" err="1">
                <a:latin typeface="Raleway"/>
                <a:ea typeface="Raleway"/>
                <a:cs typeface="Raleway"/>
                <a:sym typeface="Raleway"/>
              </a:rPr>
              <a:t>dürüst</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açık</a:t>
            </a:r>
            <a:r>
              <a:rPr lang="en-GB" sz="1800" dirty="0">
                <a:latin typeface="Raleway"/>
                <a:ea typeface="Raleway"/>
                <a:cs typeface="Raleway"/>
                <a:sym typeface="Raleway"/>
              </a:rPr>
              <a:t> </a:t>
            </a:r>
            <a:r>
              <a:rPr lang="en-GB" sz="1800" dirty="0" err="1">
                <a:latin typeface="Raleway"/>
                <a:ea typeface="Raleway"/>
                <a:cs typeface="Raleway"/>
                <a:sym typeface="Raleway"/>
              </a:rPr>
              <a:t>diyaloğu</a:t>
            </a:r>
            <a:r>
              <a:rPr lang="en-GB" sz="1800" dirty="0">
                <a:latin typeface="Raleway"/>
                <a:ea typeface="Raleway"/>
                <a:cs typeface="Raleway"/>
                <a:sym typeface="Raleway"/>
              </a:rPr>
              <a:t> </a:t>
            </a:r>
            <a:r>
              <a:rPr lang="en-GB" sz="1800" dirty="0" err="1">
                <a:latin typeface="Raleway"/>
                <a:ea typeface="Raleway"/>
                <a:cs typeface="Raleway"/>
                <a:sym typeface="Raleway"/>
              </a:rPr>
              <a:t>teşvik</a:t>
            </a:r>
            <a:r>
              <a:rPr lang="en-GB" sz="1800" dirty="0">
                <a:latin typeface="Raleway"/>
                <a:ea typeface="Raleway"/>
                <a:cs typeface="Raleway"/>
                <a:sym typeface="Raleway"/>
              </a:rPr>
              <a:t> </a:t>
            </a:r>
            <a:r>
              <a:rPr lang="en-GB" sz="1800" dirty="0" err="1">
                <a:latin typeface="Raleway"/>
                <a:ea typeface="Raleway"/>
                <a:cs typeface="Raleway"/>
                <a:sym typeface="Raleway"/>
              </a:rPr>
              <a:t>edin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a:spcBef>
                <a:spcPts val="600"/>
              </a:spcBef>
              <a:spcAft>
                <a:spcPts val="600"/>
              </a:spcAft>
              <a:buChar char="•"/>
            </a:pPr>
            <a:r>
              <a:rPr lang="en-US" sz="1800" b="1" dirty="0">
                <a:latin typeface="Raleway"/>
                <a:ea typeface="Raleway"/>
                <a:cs typeface="Raleway"/>
                <a:sym typeface="Raleway"/>
              </a:rPr>
              <a:t> </a:t>
            </a:r>
            <a:r>
              <a:rPr lang="en-US" sz="1800" b="1" dirty="0" err="1">
                <a:latin typeface="Raleway"/>
                <a:ea typeface="Raleway"/>
                <a:cs typeface="Raleway"/>
                <a:sym typeface="Raleway"/>
              </a:rPr>
              <a:t>Düzenli</a:t>
            </a:r>
            <a:r>
              <a:rPr lang="en-US" sz="1800" b="1" dirty="0">
                <a:latin typeface="Raleway"/>
                <a:ea typeface="Raleway"/>
                <a:cs typeface="Raleway"/>
                <a:sym typeface="Raleway"/>
              </a:rPr>
              <a:t> </a:t>
            </a:r>
            <a:r>
              <a:rPr lang="en-US" sz="1800" b="1" dirty="0" err="1">
                <a:latin typeface="Raleway"/>
                <a:ea typeface="Raleway"/>
                <a:cs typeface="Raleway"/>
                <a:sym typeface="Raleway"/>
              </a:rPr>
              <a:t>Güncellemeler</a:t>
            </a:r>
            <a:r>
              <a:rPr lang="en-US" sz="1800" b="1" dirty="0">
                <a:latin typeface="Raleway"/>
                <a:ea typeface="Raleway"/>
                <a:cs typeface="Raleway"/>
                <a:sym typeface="Raleway"/>
              </a:rPr>
              <a:t>: </a:t>
            </a:r>
            <a:r>
              <a:rPr lang="en-US" sz="1800" dirty="0" err="1">
                <a:latin typeface="Raleway"/>
                <a:ea typeface="Raleway"/>
                <a:cs typeface="Raleway"/>
                <a:sym typeface="Raleway"/>
              </a:rPr>
              <a:t>Herkesi</a:t>
            </a:r>
            <a:r>
              <a:rPr lang="en-US" sz="1800" dirty="0">
                <a:latin typeface="Raleway"/>
                <a:ea typeface="Raleway"/>
                <a:cs typeface="Raleway"/>
                <a:sym typeface="Raleway"/>
              </a:rPr>
              <a:t> </a:t>
            </a:r>
            <a:r>
              <a:rPr lang="en-US" sz="1800" dirty="0" err="1">
                <a:latin typeface="Raleway"/>
                <a:ea typeface="Raleway"/>
                <a:cs typeface="Raleway"/>
                <a:sym typeface="Raleway"/>
              </a:rPr>
              <a:t>bilgilendirmek</a:t>
            </a:r>
            <a:r>
              <a:rPr lang="en-US" sz="1800" dirty="0">
                <a:latin typeface="Raleway"/>
                <a:ea typeface="Raleway"/>
                <a:cs typeface="Raleway"/>
                <a:sym typeface="Raleway"/>
              </a:rPr>
              <a:t> </a:t>
            </a:r>
            <a:r>
              <a:rPr lang="en-US" sz="1800" dirty="0" err="1">
                <a:latin typeface="Raleway"/>
                <a:ea typeface="Raleway"/>
                <a:cs typeface="Raleway"/>
                <a:sym typeface="Raleway"/>
              </a:rPr>
              <a:t>için</a:t>
            </a:r>
            <a:r>
              <a:rPr lang="en-US" sz="1800" dirty="0">
                <a:latin typeface="Raleway"/>
                <a:ea typeface="Raleway"/>
                <a:cs typeface="Raleway"/>
                <a:sym typeface="Raleway"/>
              </a:rPr>
              <a:t> </a:t>
            </a:r>
            <a:r>
              <a:rPr lang="en-US" sz="1800" dirty="0" err="1">
                <a:latin typeface="Raleway"/>
                <a:ea typeface="Raleway"/>
                <a:cs typeface="Raleway"/>
                <a:sym typeface="Raleway"/>
              </a:rPr>
              <a:t>düzenli</a:t>
            </a:r>
            <a:r>
              <a:rPr lang="en-US" sz="1800" dirty="0">
                <a:latin typeface="Raleway"/>
                <a:ea typeface="Raleway"/>
                <a:cs typeface="Raleway"/>
                <a:sym typeface="Raleway"/>
              </a:rPr>
              <a:t> </a:t>
            </a:r>
            <a:r>
              <a:rPr lang="en-US" sz="1800" dirty="0" err="1">
                <a:latin typeface="Raleway"/>
                <a:ea typeface="Raleway"/>
                <a:cs typeface="Raleway"/>
                <a:sym typeface="Raleway"/>
              </a:rPr>
              <a:t>güncellemeler</a:t>
            </a:r>
            <a:r>
              <a:rPr lang="en-US" sz="1800" dirty="0">
                <a:latin typeface="Raleway"/>
                <a:ea typeface="Raleway"/>
                <a:cs typeface="Raleway"/>
                <a:sym typeface="Raleway"/>
              </a:rPr>
              <a:t> </a:t>
            </a:r>
            <a:r>
              <a:rPr lang="en-US" sz="1800" dirty="0" err="1">
                <a:latin typeface="Raleway"/>
                <a:ea typeface="Raleway"/>
                <a:cs typeface="Raleway"/>
                <a:sym typeface="Raleway"/>
              </a:rPr>
              <a:t>ve</a:t>
            </a:r>
            <a:r>
              <a:rPr lang="en-US" sz="1800" dirty="0">
                <a:latin typeface="Raleway"/>
                <a:ea typeface="Raleway"/>
                <a:cs typeface="Raleway"/>
                <a:sym typeface="Raleway"/>
              </a:rPr>
              <a:t> </a:t>
            </a:r>
            <a:r>
              <a:rPr lang="en-US" sz="1800" dirty="0" err="1">
                <a:latin typeface="Raleway"/>
                <a:ea typeface="Raleway"/>
                <a:cs typeface="Raleway"/>
                <a:sym typeface="Raleway"/>
              </a:rPr>
              <a:t>geri</a:t>
            </a:r>
            <a:r>
              <a:rPr lang="en-US" sz="1800" dirty="0">
                <a:latin typeface="Raleway"/>
                <a:ea typeface="Raleway"/>
                <a:cs typeface="Raleway"/>
                <a:sym typeface="Raleway"/>
              </a:rPr>
              <a:t> </a:t>
            </a:r>
            <a:r>
              <a:rPr lang="en-US" sz="1800" dirty="0" err="1">
                <a:latin typeface="Raleway"/>
                <a:ea typeface="Raleway"/>
                <a:cs typeface="Raleway"/>
                <a:sym typeface="Raleway"/>
              </a:rPr>
              <a:t>bildirimler</a:t>
            </a:r>
            <a:r>
              <a:rPr lang="en-US" sz="1800" dirty="0">
                <a:latin typeface="Raleway"/>
                <a:ea typeface="Raleway"/>
                <a:cs typeface="Raleway"/>
                <a:sym typeface="Raleway"/>
              </a:rPr>
              <a:t> </a:t>
            </a:r>
            <a:r>
              <a:rPr lang="en-US" sz="1800" dirty="0" err="1">
                <a:latin typeface="Raleway"/>
                <a:ea typeface="Raleway"/>
                <a:cs typeface="Raleway"/>
                <a:sym typeface="Raleway"/>
              </a:rPr>
              <a:t>sağlayın</a:t>
            </a:r>
            <a:r>
              <a:rPr lang="en-US" sz="1800" dirty="0">
                <a:latin typeface="Raleway"/>
                <a:ea typeface="Raleway"/>
                <a:cs typeface="Raleway"/>
                <a:sym typeface="Raleway"/>
              </a:rPr>
              <a:t>.</a:t>
            </a:r>
            <a:endParaRPr lang="en-US" sz="1800" dirty="0">
              <a:latin typeface="Raleway"/>
              <a:ea typeface="Raleway"/>
              <a:cs typeface="Raleway"/>
            </a:endParaRPr>
          </a:p>
          <a:p>
            <a:pPr>
              <a:spcBef>
                <a:spcPts val="600"/>
              </a:spcBef>
              <a:spcAft>
                <a:spcPts val="600"/>
              </a:spcAft>
            </a:pPr>
            <a:r>
              <a:rPr lang="tr-TR" sz="1800" b="1" dirty="0">
                <a:highlight>
                  <a:schemeClr val="lt1"/>
                </a:highlight>
                <a:latin typeface="Raleway"/>
                <a:ea typeface="Raleway"/>
                <a:cs typeface="Raleway"/>
                <a:sym typeface="Raleway"/>
              </a:rPr>
              <a:t>Çatışma Çözme Becerileri</a:t>
            </a:r>
            <a:endParaRPr lang="en-GB" sz="1800" dirty="0">
              <a:latin typeface="Raleway"/>
              <a:ea typeface="Raleway"/>
              <a:cs typeface="Raleway"/>
            </a:endParaRPr>
          </a:p>
          <a:p>
            <a:pPr marL="285750">
              <a:spcBef>
                <a:spcPts val="600"/>
              </a:spcBef>
              <a:spcAft>
                <a:spcPts val="600"/>
              </a:spcAft>
              <a:buChar char="•"/>
            </a:pPr>
            <a:r>
              <a:rPr lang="en-GB" sz="1800" b="1" dirty="0">
                <a:latin typeface="Raleway"/>
                <a:ea typeface="Raleway"/>
                <a:cs typeface="Raleway"/>
                <a:sym typeface="Raleway"/>
              </a:rPr>
              <a:t> </a:t>
            </a:r>
            <a:r>
              <a:rPr lang="en-GB" sz="1800" b="1" dirty="0" err="1">
                <a:latin typeface="Raleway"/>
                <a:ea typeface="Raleway"/>
                <a:cs typeface="Raleway"/>
                <a:sym typeface="Raleway"/>
              </a:rPr>
              <a:t>Çatışmaların</a:t>
            </a:r>
            <a:r>
              <a:rPr lang="en-GB" sz="1800" b="1" dirty="0">
                <a:latin typeface="Raleway"/>
                <a:ea typeface="Raleway"/>
                <a:cs typeface="Raleway"/>
                <a:sym typeface="Raleway"/>
              </a:rPr>
              <a:t> Ele </a:t>
            </a:r>
            <a:r>
              <a:rPr lang="en-GB" sz="1800" b="1" dirty="0" err="1">
                <a:latin typeface="Raleway"/>
                <a:ea typeface="Raleway"/>
                <a:cs typeface="Raleway"/>
                <a:sym typeface="Raleway"/>
              </a:rPr>
              <a:t>Alınması</a:t>
            </a:r>
            <a:r>
              <a:rPr lang="en-GB" sz="1800" b="1" dirty="0">
                <a:latin typeface="Raleway"/>
                <a:ea typeface="Raleway"/>
                <a:cs typeface="Raleway"/>
                <a:sym typeface="Raleway"/>
              </a:rPr>
              <a:t>: </a:t>
            </a:r>
            <a:r>
              <a:rPr lang="en-GB" sz="1800" dirty="0" err="1">
                <a:latin typeface="Raleway"/>
                <a:ea typeface="Raleway"/>
                <a:cs typeface="Raleway"/>
                <a:sym typeface="Raleway"/>
              </a:rPr>
              <a:t>Anlaşmazlıkları</a:t>
            </a:r>
            <a:r>
              <a:rPr lang="en-GB" sz="1800" dirty="0">
                <a:latin typeface="Raleway"/>
                <a:ea typeface="Raleway"/>
                <a:cs typeface="Raleway"/>
                <a:sym typeface="Raleway"/>
              </a:rPr>
              <a:t> </a:t>
            </a:r>
            <a:r>
              <a:rPr lang="en-GB" sz="1800" dirty="0" err="1">
                <a:latin typeface="Raleway"/>
                <a:ea typeface="Raleway"/>
                <a:cs typeface="Raleway"/>
                <a:sym typeface="Raleway"/>
              </a:rPr>
              <a:t>derhal</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adil</a:t>
            </a:r>
            <a:r>
              <a:rPr lang="en-GB" sz="1800" dirty="0">
                <a:latin typeface="Raleway"/>
                <a:ea typeface="Raleway"/>
                <a:cs typeface="Raleway"/>
                <a:sym typeface="Raleway"/>
              </a:rPr>
              <a:t>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şekilde</a:t>
            </a:r>
            <a:r>
              <a:rPr lang="en-GB" sz="1800" dirty="0">
                <a:latin typeface="Raleway"/>
                <a:ea typeface="Raleway"/>
                <a:cs typeface="Raleway"/>
                <a:sym typeface="Raleway"/>
              </a:rPr>
              <a:t> </a:t>
            </a:r>
            <a:r>
              <a:rPr lang="en-GB" sz="1800" dirty="0" err="1">
                <a:latin typeface="Raleway"/>
                <a:ea typeface="Raleway"/>
                <a:cs typeface="Raleway"/>
                <a:sym typeface="Raleway"/>
              </a:rPr>
              <a:t>ele</a:t>
            </a:r>
            <a:r>
              <a:rPr lang="en-GB" sz="1800" dirty="0">
                <a:latin typeface="Raleway"/>
                <a:ea typeface="Raleway"/>
                <a:cs typeface="Raleway"/>
                <a:sym typeface="Raleway"/>
              </a:rPr>
              <a:t> </a:t>
            </a:r>
            <a:r>
              <a:rPr lang="en-GB" sz="1800" dirty="0" err="1">
                <a:latin typeface="Raleway"/>
                <a:ea typeface="Raleway"/>
                <a:cs typeface="Raleway"/>
                <a:sym typeface="Raleway"/>
              </a:rPr>
              <a:t>alın</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a:spcBef>
                <a:spcPts val="600"/>
              </a:spcBef>
              <a:spcAft>
                <a:spcPts val="600"/>
              </a:spcAft>
              <a:buChar char="•"/>
            </a:pPr>
            <a:r>
              <a:rPr lang="en-GB" sz="1800" b="1" dirty="0">
                <a:latin typeface="Raleway"/>
                <a:ea typeface="Raleway"/>
                <a:cs typeface="Raleway"/>
                <a:sym typeface="Raleway"/>
              </a:rPr>
              <a:t> </a:t>
            </a:r>
            <a:r>
              <a:rPr lang="en-GB" sz="1800" b="1" dirty="0" err="1">
                <a:latin typeface="Raleway"/>
                <a:ea typeface="Raleway"/>
                <a:cs typeface="Raleway"/>
                <a:sym typeface="Raleway"/>
              </a:rPr>
              <a:t>Arabuluculuk</a:t>
            </a:r>
            <a:r>
              <a:rPr lang="en-GB" sz="1800" b="1" dirty="0">
                <a:latin typeface="Raleway"/>
                <a:ea typeface="Raleway"/>
                <a:cs typeface="Raleway"/>
                <a:sym typeface="Raleway"/>
              </a:rPr>
              <a:t> </a:t>
            </a:r>
            <a:r>
              <a:rPr lang="en-GB" sz="1800" b="1" dirty="0" err="1">
                <a:latin typeface="Raleway"/>
                <a:ea typeface="Raleway"/>
                <a:cs typeface="Raleway"/>
                <a:sym typeface="Raleway"/>
              </a:rPr>
              <a:t>Teknikleri</a:t>
            </a:r>
            <a:r>
              <a:rPr lang="en-GB" sz="1800" b="1" dirty="0">
                <a:latin typeface="Raleway"/>
                <a:ea typeface="Raleway"/>
                <a:cs typeface="Raleway"/>
                <a:sym typeface="Raleway"/>
              </a:rPr>
              <a:t>: </a:t>
            </a:r>
            <a:r>
              <a:rPr lang="en-GB" sz="1800" dirty="0" err="1">
                <a:latin typeface="Raleway"/>
                <a:ea typeface="Raleway"/>
                <a:cs typeface="Raleway"/>
                <a:sym typeface="Raleway"/>
              </a:rPr>
              <a:t>Karşılıklı</a:t>
            </a:r>
            <a:r>
              <a:rPr lang="en-GB" sz="1800" dirty="0">
                <a:latin typeface="Raleway"/>
                <a:ea typeface="Raleway"/>
                <a:cs typeface="Raleway"/>
                <a:sym typeface="Raleway"/>
              </a:rPr>
              <a:t> </a:t>
            </a:r>
            <a:r>
              <a:rPr lang="en-GB" sz="1800" dirty="0" err="1">
                <a:latin typeface="Raleway"/>
                <a:ea typeface="Raleway"/>
                <a:cs typeface="Raleway"/>
                <a:sym typeface="Raleway"/>
              </a:rPr>
              <a:t>fayda</a:t>
            </a:r>
            <a:r>
              <a:rPr lang="en-GB" sz="1800" dirty="0">
                <a:latin typeface="Raleway"/>
                <a:ea typeface="Raleway"/>
                <a:cs typeface="Raleway"/>
                <a:sym typeface="Raleway"/>
              </a:rPr>
              <a:t> </a:t>
            </a:r>
            <a:r>
              <a:rPr lang="en-GB" sz="1800" dirty="0" err="1">
                <a:latin typeface="Raleway"/>
                <a:ea typeface="Raleway"/>
                <a:cs typeface="Raleway"/>
                <a:sym typeface="Raleway"/>
              </a:rPr>
              <a:t>sağlayan</a:t>
            </a:r>
            <a:r>
              <a:rPr lang="en-GB" sz="1800" dirty="0">
                <a:latin typeface="Raleway"/>
                <a:ea typeface="Raleway"/>
                <a:cs typeface="Raleway"/>
                <a:sym typeface="Raleway"/>
              </a:rPr>
              <a:t> </a:t>
            </a:r>
            <a:r>
              <a:rPr lang="en-GB" sz="1800" dirty="0" err="1">
                <a:latin typeface="Raleway"/>
                <a:ea typeface="Raleway"/>
                <a:cs typeface="Raleway"/>
                <a:sym typeface="Raleway"/>
              </a:rPr>
              <a:t>çözümler</a:t>
            </a:r>
            <a:r>
              <a:rPr lang="en-GB" sz="1800" dirty="0">
                <a:latin typeface="Raleway"/>
                <a:ea typeface="Raleway"/>
                <a:cs typeface="Raleway"/>
                <a:sym typeface="Raleway"/>
              </a:rPr>
              <a:t> </a:t>
            </a:r>
            <a:r>
              <a:rPr lang="en-GB" sz="1800" dirty="0" err="1">
                <a:latin typeface="Raleway"/>
                <a:ea typeface="Raleway"/>
                <a:cs typeface="Raleway"/>
                <a:sym typeface="Raleway"/>
              </a:rPr>
              <a:t>bulmak</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arabuluculuk</a:t>
            </a:r>
            <a:r>
              <a:rPr lang="en-GB" sz="1800" dirty="0">
                <a:latin typeface="Raleway"/>
                <a:ea typeface="Raleway"/>
                <a:cs typeface="Raleway"/>
                <a:sym typeface="Raleway"/>
              </a:rPr>
              <a:t> </a:t>
            </a:r>
            <a:r>
              <a:rPr lang="en-GB" sz="1800" dirty="0" err="1">
                <a:latin typeface="Raleway"/>
                <a:ea typeface="Raleway"/>
                <a:cs typeface="Raleway"/>
                <a:sym typeface="Raleway"/>
              </a:rPr>
              <a:t>tekniklerini</a:t>
            </a:r>
            <a:r>
              <a:rPr lang="en-GB" sz="1800" dirty="0">
                <a:latin typeface="Raleway"/>
                <a:ea typeface="Raleway"/>
                <a:cs typeface="Raleway"/>
                <a:sym typeface="Raleway"/>
              </a:rPr>
              <a:t> </a:t>
            </a:r>
            <a:r>
              <a:rPr lang="en-GB" sz="1800" dirty="0" err="1">
                <a:latin typeface="Raleway"/>
                <a:ea typeface="Raleway"/>
                <a:cs typeface="Raleway"/>
                <a:sym typeface="Raleway"/>
              </a:rPr>
              <a:t>kullanın</a:t>
            </a:r>
            <a:r>
              <a:rPr lang="en-GB" sz="1800" dirty="0">
                <a:latin typeface="Raleway"/>
                <a:ea typeface="Raleway"/>
                <a:cs typeface="Raleway"/>
                <a:sym typeface="Raleway"/>
              </a:rPr>
              <a:t>.</a:t>
            </a:r>
            <a:endParaRPr sz="1500" dirty="0">
              <a:latin typeface="Raleway"/>
              <a:ea typeface="Raleway"/>
              <a:cs typeface="Raleway"/>
            </a:endParaRPr>
          </a:p>
        </p:txBody>
      </p:sp>
      <p:sp>
        <p:nvSpPr>
          <p:cNvPr id="3" name="TextBox 2">
            <a:extLst>
              <a:ext uri="{FF2B5EF4-FFF2-40B4-BE49-F238E27FC236}">
                <a16:creationId xmlns:a16="http://schemas.microsoft.com/office/drawing/2014/main" id="{7750286F-36ED-C0AA-2A47-A16C4DD81DC4}"/>
              </a:ext>
            </a:extLst>
          </p:cNvPr>
          <p:cNvSpPr txBox="1"/>
          <p:nvPr/>
        </p:nvSpPr>
        <p:spPr>
          <a:xfrm>
            <a:off x="10329073" y="5182972"/>
            <a:ext cx="186292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Image source: </a:t>
            </a:r>
            <a:r>
              <a:rPr lang="en-US" sz="1200" dirty="0">
                <a:solidFill>
                  <a:schemeClr val="accent1"/>
                </a:solidFill>
                <a:latin typeface="Raleway"/>
                <a:hlinkClick r:id="rId3">
                  <a:extLst>
                    <a:ext uri="{A12FA001-AC4F-418D-AE19-62706E023703}">
                      <ahyp:hlinkClr xmlns:ahyp="http://schemas.microsoft.com/office/drawing/2018/hyperlinkcolor" val="tx"/>
                    </a:ext>
                  </a:extLst>
                </a:hlinkClick>
              </a:rPr>
              <a:t>Canva</a:t>
            </a:r>
            <a:endParaRPr lang="en-US" sz="1200">
              <a:solidFill>
                <a:schemeClr val="accent1"/>
              </a:solidFill>
              <a:latin typeface="Raleway"/>
              <a:hlinkClick r:id="rId3">
                <a:extLst>
                  <a:ext uri="{A12FA001-AC4F-418D-AE19-62706E023703}">
                    <ahyp:hlinkClr xmlns:ahyp="http://schemas.microsoft.com/office/drawing/2018/hyperlinkcolor" val="tx"/>
                  </a:ext>
                </a:extLst>
              </a:hlinkClick>
            </a:endParaRPr>
          </a:p>
        </p:txBody>
      </p:sp>
      <p:pic>
        <p:nvPicPr>
          <p:cNvPr id="4" name="Picture 3" descr="A group of people sitting at a table with laptops&#10;&#10;Description automatically generated">
            <a:extLst>
              <a:ext uri="{FF2B5EF4-FFF2-40B4-BE49-F238E27FC236}">
                <a16:creationId xmlns:a16="http://schemas.microsoft.com/office/drawing/2014/main" id="{D61D763E-69DD-8F54-08FD-6B3C9583B63E}"/>
              </a:ext>
            </a:extLst>
          </p:cNvPr>
          <p:cNvPicPr>
            <a:picLocks noChangeAspect="1"/>
          </p:cNvPicPr>
          <p:nvPr/>
        </p:nvPicPr>
        <p:blipFill>
          <a:blip r:embed="rId4"/>
          <a:srcRect l="9273" r="9234" b="-200"/>
          <a:stretch/>
        </p:blipFill>
        <p:spPr>
          <a:xfrm>
            <a:off x="6524009" y="1930743"/>
            <a:ext cx="5283567" cy="367614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Pratik </a:t>
            </a:r>
            <a:r>
              <a:rPr lang="en-US" sz="3400" b="1" dirty="0" err="1">
                <a:solidFill>
                  <a:srgbClr val="0E9094"/>
                </a:solidFill>
                <a:latin typeface="Raleway SemiBold"/>
                <a:cs typeface="Segoe UI"/>
              </a:rPr>
              <a:t>Uygulamalar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için</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Yapay</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Zeka</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ve</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Diğer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Araçlar</a:t>
            </a:r>
            <a:r>
              <a:rPr lang="en-US" sz="3400" b="1" dirty="0">
                <a:solidFill>
                  <a:srgbClr val="0E9094"/>
                </a:solidFill>
                <a:latin typeface="Raleway SemiBold"/>
                <a:cs typeface="Segoe UI"/>
              </a:rPr>
              <a:t>: BUNCH.AI</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464541" y="1534287"/>
            <a:ext cx="4476755"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tr-TR" sz="1800" dirty="0"/>
              <a:t>Kısa Tanıtım</a:t>
            </a:r>
            <a:endParaRPr lang="it-IT" sz="1800" dirty="0"/>
          </a:p>
          <a:p>
            <a:pPr algn="just">
              <a:lnSpc>
                <a:spcPct val="100000"/>
              </a:lnSpc>
              <a:spcBef>
                <a:spcPts val="600"/>
              </a:spcBef>
              <a:spcAft>
                <a:spcPts val="600"/>
              </a:spcAft>
              <a:defRPr/>
            </a:pPr>
            <a:r>
              <a:rPr lang="en-GB" sz="1800" b="0" dirty="0">
                <a:solidFill>
                  <a:srgbClr val="1D1D1B"/>
                </a:solidFill>
                <a:ea typeface="+mn-lt"/>
                <a:cs typeface="+mn-lt"/>
                <a:hlinkClick r:id="rId3"/>
              </a:rPr>
              <a:t>Bunch.ai</a:t>
            </a:r>
            <a:r>
              <a:rPr lang="en-GB" sz="1800" b="0" dirty="0">
                <a:solidFill>
                  <a:srgbClr val="1D1D1B"/>
                </a:solidFill>
                <a:ea typeface="+mn-lt"/>
                <a:cs typeface="+mn-lt"/>
              </a:rPr>
              <a:t> </a:t>
            </a:r>
            <a:r>
              <a:rPr lang="en-GB" sz="1800" b="0" dirty="0" err="1">
                <a:solidFill>
                  <a:srgbClr val="1D1D1B"/>
                </a:solidFill>
                <a:ea typeface="+mn-lt"/>
                <a:cs typeface="+mn-lt"/>
              </a:rPr>
              <a:t>ekiplerin</a:t>
            </a:r>
            <a:r>
              <a:rPr lang="en-GB" sz="1800" b="0" dirty="0">
                <a:solidFill>
                  <a:srgbClr val="1D1D1B"/>
                </a:solidFill>
                <a:ea typeface="+mn-lt"/>
                <a:cs typeface="+mn-lt"/>
              </a:rPr>
              <a:t> </a:t>
            </a:r>
            <a:r>
              <a:rPr lang="en-GB" sz="1800" b="0" dirty="0" err="1">
                <a:solidFill>
                  <a:srgbClr val="1D1D1B"/>
                </a:solidFill>
                <a:ea typeface="+mn-lt"/>
                <a:cs typeface="+mn-lt"/>
              </a:rPr>
              <a:t>iş</a:t>
            </a:r>
            <a:r>
              <a:rPr lang="en-GB" sz="1800" b="0" dirty="0">
                <a:solidFill>
                  <a:srgbClr val="1D1D1B"/>
                </a:solidFill>
                <a:ea typeface="+mn-lt"/>
                <a:cs typeface="+mn-lt"/>
              </a:rPr>
              <a:t> </a:t>
            </a:r>
            <a:r>
              <a:rPr lang="en-GB" sz="1800" b="0" dirty="0" err="1">
                <a:solidFill>
                  <a:srgbClr val="1D1D1B"/>
                </a:solidFill>
                <a:ea typeface="+mn-lt"/>
                <a:cs typeface="+mn-lt"/>
              </a:rPr>
              <a:t>birliğini</a:t>
            </a:r>
            <a:r>
              <a:rPr lang="en-GB" sz="1800" b="0" dirty="0">
                <a:solidFill>
                  <a:srgbClr val="1D1D1B"/>
                </a:solidFill>
                <a:ea typeface="+mn-lt"/>
                <a:cs typeface="+mn-lt"/>
              </a:rPr>
              <a:t> </a:t>
            </a:r>
            <a:r>
              <a:rPr lang="en-GB" sz="1800" b="0" dirty="0" err="1">
                <a:solidFill>
                  <a:srgbClr val="1D1D1B"/>
                </a:solidFill>
                <a:ea typeface="+mn-lt"/>
                <a:cs typeface="+mn-lt"/>
              </a:rPr>
              <a:t>ve</a:t>
            </a:r>
            <a:r>
              <a:rPr lang="en-GB" sz="1800" b="0" dirty="0">
                <a:solidFill>
                  <a:srgbClr val="1D1D1B"/>
                </a:solidFill>
                <a:ea typeface="+mn-lt"/>
                <a:cs typeface="+mn-lt"/>
              </a:rPr>
              <a:t> </a:t>
            </a:r>
            <a:r>
              <a:rPr lang="en-GB" sz="1800" b="0" dirty="0" err="1">
                <a:solidFill>
                  <a:srgbClr val="1D1D1B"/>
                </a:solidFill>
                <a:ea typeface="+mn-lt"/>
                <a:cs typeface="+mn-lt"/>
              </a:rPr>
              <a:t>üretkenliği</a:t>
            </a:r>
            <a:r>
              <a:rPr lang="en-GB" sz="1800" b="0" dirty="0">
                <a:solidFill>
                  <a:srgbClr val="1D1D1B"/>
                </a:solidFill>
                <a:ea typeface="+mn-lt"/>
                <a:cs typeface="+mn-lt"/>
              </a:rPr>
              <a:t> </a:t>
            </a:r>
            <a:r>
              <a:rPr lang="en-GB" sz="1800" b="0" dirty="0" err="1">
                <a:solidFill>
                  <a:srgbClr val="1D1D1B"/>
                </a:solidFill>
                <a:ea typeface="+mn-lt"/>
                <a:cs typeface="+mn-lt"/>
              </a:rPr>
              <a:t>artırmasına</a:t>
            </a:r>
            <a:r>
              <a:rPr lang="en-GB" sz="1800" b="0" dirty="0">
                <a:solidFill>
                  <a:srgbClr val="1D1D1B"/>
                </a:solidFill>
                <a:ea typeface="+mn-lt"/>
                <a:cs typeface="+mn-lt"/>
              </a:rPr>
              <a:t> </a:t>
            </a:r>
            <a:r>
              <a:rPr lang="en-GB" sz="1800" b="0" dirty="0" err="1">
                <a:solidFill>
                  <a:srgbClr val="1D1D1B"/>
                </a:solidFill>
                <a:ea typeface="+mn-lt"/>
                <a:cs typeface="+mn-lt"/>
              </a:rPr>
              <a:t>yardımcı</a:t>
            </a:r>
            <a:r>
              <a:rPr lang="en-GB" sz="1800" b="0" dirty="0">
                <a:solidFill>
                  <a:srgbClr val="1D1D1B"/>
                </a:solidFill>
                <a:ea typeface="+mn-lt"/>
                <a:cs typeface="+mn-lt"/>
              </a:rPr>
              <a:t> </a:t>
            </a:r>
            <a:r>
              <a:rPr lang="en-GB" sz="1800" b="0" dirty="0" err="1">
                <a:solidFill>
                  <a:srgbClr val="1D1D1B"/>
                </a:solidFill>
                <a:ea typeface="+mn-lt"/>
                <a:cs typeface="+mn-lt"/>
              </a:rPr>
              <a:t>olan</a:t>
            </a:r>
            <a:r>
              <a:rPr lang="en-GB" sz="1800" b="0" dirty="0">
                <a:solidFill>
                  <a:srgbClr val="1D1D1B"/>
                </a:solidFill>
                <a:ea typeface="+mn-lt"/>
                <a:cs typeface="+mn-lt"/>
              </a:rPr>
              <a:t> </a:t>
            </a:r>
            <a:r>
              <a:rPr lang="en-GB" sz="1800" b="0" dirty="0" err="1">
                <a:solidFill>
                  <a:srgbClr val="1D1D1B"/>
                </a:solidFill>
                <a:ea typeface="+mn-lt"/>
                <a:cs typeface="+mn-lt"/>
              </a:rPr>
              <a:t>yapay</a:t>
            </a:r>
            <a:r>
              <a:rPr lang="en-GB" sz="1800" b="0" dirty="0">
                <a:solidFill>
                  <a:srgbClr val="1D1D1B"/>
                </a:solidFill>
                <a:ea typeface="+mn-lt"/>
                <a:cs typeface="+mn-lt"/>
              </a:rPr>
              <a:t> </a:t>
            </a:r>
            <a:r>
              <a:rPr lang="en-GB" sz="1800" b="0" dirty="0" err="1">
                <a:solidFill>
                  <a:srgbClr val="1D1D1B"/>
                </a:solidFill>
                <a:ea typeface="+mn-lt"/>
                <a:cs typeface="+mn-lt"/>
              </a:rPr>
              <a:t>zeka</a:t>
            </a:r>
            <a:r>
              <a:rPr lang="en-GB" sz="1800" b="0" dirty="0">
                <a:solidFill>
                  <a:srgbClr val="1D1D1B"/>
                </a:solidFill>
                <a:ea typeface="+mn-lt"/>
                <a:cs typeface="+mn-lt"/>
              </a:rPr>
              <a:t> </a:t>
            </a:r>
            <a:r>
              <a:rPr lang="en-GB" sz="1800" b="0" dirty="0" err="1">
                <a:solidFill>
                  <a:srgbClr val="1D1D1B"/>
                </a:solidFill>
                <a:ea typeface="+mn-lt"/>
                <a:cs typeface="+mn-lt"/>
              </a:rPr>
              <a:t>tabanlı</a:t>
            </a:r>
            <a:r>
              <a:rPr lang="en-GB" sz="1800" b="0" dirty="0">
                <a:solidFill>
                  <a:srgbClr val="1D1D1B"/>
                </a:solidFill>
                <a:ea typeface="+mn-lt"/>
                <a:cs typeface="+mn-lt"/>
              </a:rPr>
              <a:t> </a:t>
            </a:r>
            <a:r>
              <a:rPr lang="en-GB" sz="1800" b="0" dirty="0" err="1">
                <a:solidFill>
                  <a:srgbClr val="1D1D1B"/>
                </a:solidFill>
                <a:ea typeface="+mn-lt"/>
                <a:cs typeface="+mn-lt"/>
              </a:rPr>
              <a:t>bir</a:t>
            </a:r>
            <a:r>
              <a:rPr lang="en-GB" sz="1800" b="0" dirty="0">
                <a:solidFill>
                  <a:srgbClr val="1D1D1B"/>
                </a:solidFill>
                <a:ea typeface="+mn-lt"/>
                <a:cs typeface="+mn-lt"/>
              </a:rPr>
              <a:t> </a:t>
            </a:r>
            <a:r>
              <a:rPr lang="en-GB" sz="1800" b="0" dirty="0" err="1">
                <a:solidFill>
                  <a:srgbClr val="1D1D1B"/>
                </a:solidFill>
                <a:ea typeface="+mn-lt"/>
                <a:cs typeface="+mn-lt"/>
              </a:rPr>
              <a:t>liderlik</a:t>
            </a:r>
            <a:r>
              <a:rPr lang="en-GB" sz="1800" b="0" dirty="0">
                <a:solidFill>
                  <a:srgbClr val="1D1D1B"/>
                </a:solidFill>
                <a:ea typeface="+mn-lt"/>
                <a:cs typeface="+mn-lt"/>
              </a:rPr>
              <a:t> </a:t>
            </a:r>
            <a:r>
              <a:rPr lang="en-GB" sz="1800" b="0" dirty="0" err="1">
                <a:solidFill>
                  <a:srgbClr val="1D1D1B"/>
                </a:solidFill>
                <a:ea typeface="+mn-lt"/>
                <a:cs typeface="+mn-lt"/>
              </a:rPr>
              <a:t>destek</a:t>
            </a:r>
            <a:r>
              <a:rPr lang="en-GB" sz="1800" b="0" dirty="0">
                <a:solidFill>
                  <a:srgbClr val="1D1D1B"/>
                </a:solidFill>
                <a:ea typeface="+mn-lt"/>
                <a:cs typeface="+mn-lt"/>
              </a:rPr>
              <a:t> </a:t>
            </a:r>
            <a:r>
              <a:rPr lang="en-GB" sz="1800" b="0" dirty="0" err="1">
                <a:solidFill>
                  <a:srgbClr val="1D1D1B"/>
                </a:solidFill>
                <a:ea typeface="+mn-lt"/>
                <a:cs typeface="+mn-lt"/>
              </a:rPr>
              <a:t>platformudur</a:t>
            </a:r>
            <a:r>
              <a:rPr lang="en-GB" sz="1800" b="0" dirty="0">
                <a:solidFill>
                  <a:srgbClr val="1D1D1B"/>
                </a:solidFill>
                <a:ea typeface="+mn-lt"/>
                <a:cs typeface="+mn-lt"/>
              </a:rPr>
              <a:t>. </a:t>
            </a:r>
            <a:r>
              <a:rPr lang="en-GB" sz="1800" b="0" dirty="0" err="1">
                <a:solidFill>
                  <a:srgbClr val="1D1D1B"/>
                </a:solidFill>
                <a:ea typeface="+mn-lt"/>
                <a:cs typeface="+mn-lt"/>
              </a:rPr>
              <a:t>Ekip</a:t>
            </a:r>
            <a:r>
              <a:rPr lang="en-GB" sz="1800" b="0" dirty="0">
                <a:solidFill>
                  <a:srgbClr val="1D1D1B"/>
                </a:solidFill>
                <a:ea typeface="+mn-lt"/>
                <a:cs typeface="+mn-lt"/>
              </a:rPr>
              <a:t> </a:t>
            </a:r>
            <a:r>
              <a:rPr lang="en-GB" sz="1800" b="0" dirty="0" err="1">
                <a:solidFill>
                  <a:srgbClr val="1D1D1B"/>
                </a:solidFill>
                <a:ea typeface="+mn-lt"/>
                <a:cs typeface="+mn-lt"/>
              </a:rPr>
              <a:t>performansını</a:t>
            </a:r>
            <a:r>
              <a:rPr lang="en-GB" sz="1800" b="0" dirty="0">
                <a:solidFill>
                  <a:srgbClr val="1D1D1B"/>
                </a:solidFill>
                <a:ea typeface="+mn-lt"/>
                <a:cs typeface="+mn-lt"/>
              </a:rPr>
              <a:t> </a:t>
            </a:r>
            <a:r>
              <a:rPr lang="en-GB" sz="1800" b="0" dirty="0" err="1">
                <a:solidFill>
                  <a:srgbClr val="1D1D1B"/>
                </a:solidFill>
                <a:ea typeface="+mn-lt"/>
                <a:cs typeface="+mn-lt"/>
              </a:rPr>
              <a:t>değerlendirmek</a:t>
            </a:r>
            <a:r>
              <a:rPr lang="en-GB" sz="1800" b="0" dirty="0">
                <a:solidFill>
                  <a:srgbClr val="1D1D1B"/>
                </a:solidFill>
                <a:ea typeface="+mn-lt"/>
                <a:cs typeface="+mn-lt"/>
              </a:rPr>
              <a:t>, </a:t>
            </a:r>
            <a:r>
              <a:rPr lang="en-GB" sz="1800" b="0" dirty="0" err="1">
                <a:solidFill>
                  <a:srgbClr val="1D1D1B"/>
                </a:solidFill>
                <a:ea typeface="+mn-lt"/>
                <a:cs typeface="+mn-lt"/>
              </a:rPr>
              <a:t>kişiselleştirilmiş</a:t>
            </a:r>
            <a:r>
              <a:rPr lang="en-GB" sz="1800" b="0" dirty="0">
                <a:solidFill>
                  <a:srgbClr val="1D1D1B"/>
                </a:solidFill>
                <a:ea typeface="+mn-lt"/>
                <a:cs typeface="+mn-lt"/>
              </a:rPr>
              <a:t> </a:t>
            </a:r>
            <a:r>
              <a:rPr lang="en-GB" sz="1800" b="0" dirty="0" err="1">
                <a:solidFill>
                  <a:srgbClr val="1D1D1B"/>
                </a:solidFill>
                <a:ea typeface="+mn-lt"/>
                <a:cs typeface="+mn-lt"/>
              </a:rPr>
              <a:t>öneriler</a:t>
            </a:r>
            <a:r>
              <a:rPr lang="en-GB" sz="1800" b="0" dirty="0">
                <a:solidFill>
                  <a:srgbClr val="1D1D1B"/>
                </a:solidFill>
                <a:ea typeface="+mn-lt"/>
                <a:cs typeface="+mn-lt"/>
              </a:rPr>
              <a:t> </a:t>
            </a:r>
            <a:r>
              <a:rPr lang="en-GB" sz="1800" b="0" dirty="0" err="1">
                <a:solidFill>
                  <a:srgbClr val="1D1D1B"/>
                </a:solidFill>
                <a:ea typeface="+mn-lt"/>
                <a:cs typeface="+mn-lt"/>
              </a:rPr>
              <a:t>sunmak</a:t>
            </a:r>
            <a:r>
              <a:rPr lang="en-GB" sz="1800" b="0" dirty="0">
                <a:solidFill>
                  <a:srgbClr val="1D1D1B"/>
                </a:solidFill>
                <a:ea typeface="+mn-lt"/>
                <a:cs typeface="+mn-lt"/>
              </a:rPr>
              <a:t> </a:t>
            </a:r>
            <a:r>
              <a:rPr lang="en-GB" sz="1800" b="0" dirty="0" err="1">
                <a:solidFill>
                  <a:srgbClr val="1D1D1B"/>
                </a:solidFill>
                <a:ea typeface="+mn-lt"/>
                <a:cs typeface="+mn-lt"/>
              </a:rPr>
              <a:t>ve</a:t>
            </a:r>
            <a:r>
              <a:rPr lang="en-GB" sz="1800" b="0" dirty="0">
                <a:solidFill>
                  <a:srgbClr val="1D1D1B"/>
                </a:solidFill>
                <a:ea typeface="+mn-lt"/>
                <a:cs typeface="+mn-lt"/>
              </a:rPr>
              <a:t> </a:t>
            </a:r>
            <a:r>
              <a:rPr lang="en-GB" sz="1800" b="0" dirty="0" err="1">
                <a:solidFill>
                  <a:srgbClr val="1D1D1B"/>
                </a:solidFill>
                <a:ea typeface="+mn-lt"/>
                <a:cs typeface="+mn-lt"/>
              </a:rPr>
              <a:t>ekip</a:t>
            </a:r>
            <a:r>
              <a:rPr lang="en-GB" sz="1800" b="0" dirty="0">
                <a:solidFill>
                  <a:srgbClr val="1D1D1B"/>
                </a:solidFill>
                <a:ea typeface="+mn-lt"/>
                <a:cs typeface="+mn-lt"/>
              </a:rPr>
              <a:t> </a:t>
            </a:r>
            <a:r>
              <a:rPr lang="en-GB" sz="1800" b="0" dirty="0" err="1">
                <a:solidFill>
                  <a:srgbClr val="1D1D1B"/>
                </a:solidFill>
                <a:ea typeface="+mn-lt"/>
                <a:cs typeface="+mn-lt"/>
              </a:rPr>
              <a:t>dinamiklerini</a:t>
            </a:r>
            <a:r>
              <a:rPr lang="en-GB" sz="1800" b="0" dirty="0">
                <a:solidFill>
                  <a:srgbClr val="1D1D1B"/>
                </a:solidFill>
                <a:ea typeface="+mn-lt"/>
                <a:cs typeface="+mn-lt"/>
              </a:rPr>
              <a:t> </a:t>
            </a:r>
            <a:r>
              <a:rPr lang="en-GB" sz="1800" b="0" dirty="0" err="1">
                <a:solidFill>
                  <a:srgbClr val="1D1D1B"/>
                </a:solidFill>
                <a:ea typeface="+mn-lt"/>
                <a:cs typeface="+mn-lt"/>
              </a:rPr>
              <a:t>iyileştirmek</a:t>
            </a:r>
            <a:r>
              <a:rPr lang="en-GB" sz="1800" b="0" dirty="0">
                <a:solidFill>
                  <a:srgbClr val="1D1D1B"/>
                </a:solidFill>
                <a:ea typeface="+mn-lt"/>
                <a:cs typeface="+mn-lt"/>
              </a:rPr>
              <a:t> </a:t>
            </a:r>
            <a:r>
              <a:rPr lang="en-GB" sz="1800" b="0" dirty="0" err="1">
                <a:solidFill>
                  <a:srgbClr val="1D1D1B"/>
                </a:solidFill>
                <a:ea typeface="+mn-lt"/>
                <a:cs typeface="+mn-lt"/>
              </a:rPr>
              <a:t>için</a:t>
            </a:r>
            <a:r>
              <a:rPr lang="en-GB" sz="1800" b="0" dirty="0">
                <a:solidFill>
                  <a:srgbClr val="1D1D1B"/>
                </a:solidFill>
                <a:ea typeface="+mn-lt"/>
                <a:cs typeface="+mn-lt"/>
              </a:rPr>
              <a:t> </a:t>
            </a:r>
            <a:r>
              <a:rPr lang="en-GB" sz="1800" b="0" dirty="0" err="1">
                <a:solidFill>
                  <a:srgbClr val="1D1D1B"/>
                </a:solidFill>
                <a:ea typeface="+mn-lt"/>
                <a:cs typeface="+mn-lt"/>
              </a:rPr>
              <a:t>içgörüler</a:t>
            </a:r>
            <a:r>
              <a:rPr lang="en-GB" sz="1800" b="0" dirty="0">
                <a:solidFill>
                  <a:srgbClr val="1D1D1B"/>
                </a:solidFill>
                <a:ea typeface="+mn-lt"/>
                <a:cs typeface="+mn-lt"/>
              </a:rPr>
              <a:t> </a:t>
            </a:r>
            <a:r>
              <a:rPr lang="en-GB" sz="1800" b="0" dirty="0" err="1">
                <a:solidFill>
                  <a:srgbClr val="1D1D1B"/>
                </a:solidFill>
                <a:ea typeface="+mn-lt"/>
                <a:cs typeface="+mn-lt"/>
              </a:rPr>
              <a:t>sağlamak</a:t>
            </a:r>
            <a:r>
              <a:rPr lang="en-GB" sz="1800" b="0" dirty="0">
                <a:solidFill>
                  <a:srgbClr val="1D1D1B"/>
                </a:solidFill>
                <a:ea typeface="+mn-lt"/>
                <a:cs typeface="+mn-lt"/>
              </a:rPr>
              <a:t> </a:t>
            </a:r>
            <a:r>
              <a:rPr lang="en-GB" sz="1800" b="0" dirty="0" err="1">
                <a:solidFill>
                  <a:srgbClr val="1D1D1B"/>
                </a:solidFill>
                <a:ea typeface="+mn-lt"/>
                <a:cs typeface="+mn-lt"/>
              </a:rPr>
              <a:t>için</a:t>
            </a:r>
            <a:r>
              <a:rPr lang="en-GB" sz="1800" b="0" dirty="0">
                <a:solidFill>
                  <a:srgbClr val="1D1D1B"/>
                </a:solidFill>
                <a:ea typeface="+mn-lt"/>
                <a:cs typeface="+mn-lt"/>
              </a:rPr>
              <a:t> </a:t>
            </a:r>
            <a:r>
              <a:rPr lang="en-GB" sz="1800" b="0" dirty="0" err="1">
                <a:solidFill>
                  <a:srgbClr val="1D1D1B"/>
                </a:solidFill>
                <a:ea typeface="+mn-lt"/>
                <a:cs typeface="+mn-lt"/>
              </a:rPr>
              <a:t>araçlar</a:t>
            </a:r>
            <a:r>
              <a:rPr lang="en-GB" sz="1800" b="0" dirty="0">
                <a:solidFill>
                  <a:srgbClr val="1D1D1B"/>
                </a:solidFill>
                <a:ea typeface="+mn-lt"/>
                <a:cs typeface="+mn-lt"/>
              </a:rPr>
              <a:t> </a:t>
            </a:r>
            <a:r>
              <a:rPr lang="en-GB" sz="1800" b="0" dirty="0" err="1">
                <a:solidFill>
                  <a:srgbClr val="1D1D1B"/>
                </a:solidFill>
                <a:ea typeface="+mn-lt"/>
                <a:cs typeface="+mn-lt"/>
              </a:rPr>
              <a:t>sunar</a:t>
            </a:r>
            <a:r>
              <a:rPr lang="en-GB" sz="1800" b="0" dirty="0">
                <a:solidFill>
                  <a:srgbClr val="1D1D1B"/>
                </a:solidFill>
                <a:ea typeface="+mn-lt"/>
                <a:cs typeface="+mn-lt"/>
              </a:rPr>
              <a:t>. </a:t>
            </a:r>
            <a:r>
              <a:rPr lang="en-GB" sz="1800" b="0" dirty="0" err="1">
                <a:solidFill>
                  <a:srgbClr val="1D1D1B"/>
                </a:solidFill>
                <a:ea typeface="+mn-lt"/>
                <a:cs typeface="+mn-lt"/>
              </a:rPr>
              <a:t>Platformun</a:t>
            </a:r>
            <a:r>
              <a:rPr lang="en-GB" sz="1800" b="0" dirty="0">
                <a:solidFill>
                  <a:srgbClr val="1D1D1B"/>
                </a:solidFill>
                <a:ea typeface="+mn-lt"/>
                <a:cs typeface="+mn-lt"/>
              </a:rPr>
              <a:t> </a:t>
            </a:r>
            <a:r>
              <a:rPr lang="en-GB" sz="1800" b="0" dirty="0" err="1">
                <a:solidFill>
                  <a:srgbClr val="1D1D1B"/>
                </a:solidFill>
                <a:ea typeface="+mn-lt"/>
                <a:cs typeface="+mn-lt"/>
              </a:rPr>
              <a:t>amacı</a:t>
            </a:r>
            <a:r>
              <a:rPr lang="en-GB" sz="1800" b="0" dirty="0">
                <a:solidFill>
                  <a:srgbClr val="1D1D1B"/>
                </a:solidFill>
                <a:ea typeface="+mn-lt"/>
                <a:cs typeface="+mn-lt"/>
              </a:rPr>
              <a:t> </a:t>
            </a:r>
            <a:r>
              <a:rPr lang="en-GB" sz="1800" b="0" dirty="0" err="1">
                <a:solidFill>
                  <a:srgbClr val="1D1D1B"/>
                </a:solidFill>
                <a:ea typeface="+mn-lt"/>
                <a:cs typeface="+mn-lt"/>
              </a:rPr>
              <a:t>iletişimi</a:t>
            </a:r>
            <a:r>
              <a:rPr lang="en-GB" sz="1800" b="0" dirty="0">
                <a:solidFill>
                  <a:srgbClr val="1D1D1B"/>
                </a:solidFill>
                <a:ea typeface="+mn-lt"/>
                <a:cs typeface="+mn-lt"/>
              </a:rPr>
              <a:t> </a:t>
            </a:r>
            <a:r>
              <a:rPr lang="en-GB" sz="1800" b="0" dirty="0" err="1">
                <a:solidFill>
                  <a:srgbClr val="1D1D1B"/>
                </a:solidFill>
                <a:ea typeface="+mn-lt"/>
                <a:cs typeface="+mn-lt"/>
              </a:rPr>
              <a:t>geliştirmek</a:t>
            </a:r>
            <a:r>
              <a:rPr lang="en-GB" sz="1800" b="0" dirty="0">
                <a:solidFill>
                  <a:srgbClr val="1D1D1B"/>
                </a:solidFill>
                <a:ea typeface="+mn-lt"/>
                <a:cs typeface="+mn-lt"/>
              </a:rPr>
              <a:t>, </a:t>
            </a:r>
            <a:r>
              <a:rPr lang="en-GB" sz="1800" b="0" dirty="0" err="1">
                <a:solidFill>
                  <a:srgbClr val="1D1D1B"/>
                </a:solidFill>
                <a:ea typeface="+mn-lt"/>
                <a:cs typeface="+mn-lt"/>
              </a:rPr>
              <a:t>işbirliğini</a:t>
            </a:r>
            <a:r>
              <a:rPr lang="en-GB" sz="1800" b="0" dirty="0">
                <a:solidFill>
                  <a:srgbClr val="1D1D1B"/>
                </a:solidFill>
                <a:ea typeface="+mn-lt"/>
                <a:cs typeface="+mn-lt"/>
              </a:rPr>
              <a:t> </a:t>
            </a:r>
            <a:r>
              <a:rPr lang="en-GB" sz="1800" b="0" dirty="0" err="1">
                <a:solidFill>
                  <a:srgbClr val="1D1D1B"/>
                </a:solidFill>
                <a:ea typeface="+mn-lt"/>
                <a:cs typeface="+mn-lt"/>
              </a:rPr>
              <a:t>teşvik</a:t>
            </a:r>
            <a:r>
              <a:rPr lang="en-GB" sz="1800" b="0" dirty="0">
                <a:solidFill>
                  <a:srgbClr val="1D1D1B"/>
                </a:solidFill>
                <a:ea typeface="+mn-lt"/>
                <a:cs typeface="+mn-lt"/>
              </a:rPr>
              <a:t> </a:t>
            </a:r>
            <a:r>
              <a:rPr lang="en-GB" sz="1800" b="0" dirty="0" err="1">
                <a:solidFill>
                  <a:srgbClr val="1D1D1B"/>
                </a:solidFill>
                <a:ea typeface="+mn-lt"/>
                <a:cs typeface="+mn-lt"/>
              </a:rPr>
              <a:t>etmek</a:t>
            </a:r>
            <a:r>
              <a:rPr lang="en-GB" sz="1800" b="0" dirty="0">
                <a:solidFill>
                  <a:srgbClr val="1D1D1B"/>
                </a:solidFill>
                <a:ea typeface="+mn-lt"/>
                <a:cs typeface="+mn-lt"/>
              </a:rPr>
              <a:t> </a:t>
            </a:r>
            <a:r>
              <a:rPr lang="en-GB" sz="1800" b="0" dirty="0" err="1">
                <a:solidFill>
                  <a:srgbClr val="1D1D1B"/>
                </a:solidFill>
                <a:ea typeface="+mn-lt"/>
                <a:cs typeface="+mn-lt"/>
              </a:rPr>
              <a:t>ve</a:t>
            </a:r>
            <a:r>
              <a:rPr lang="en-GB" sz="1800" b="0" dirty="0">
                <a:solidFill>
                  <a:srgbClr val="1D1D1B"/>
                </a:solidFill>
                <a:ea typeface="+mn-lt"/>
                <a:cs typeface="+mn-lt"/>
              </a:rPr>
              <a:t> </a:t>
            </a:r>
            <a:r>
              <a:rPr lang="en-GB" sz="1800" b="0" dirty="0" err="1">
                <a:solidFill>
                  <a:srgbClr val="1D1D1B"/>
                </a:solidFill>
                <a:ea typeface="+mn-lt"/>
                <a:cs typeface="+mn-lt"/>
              </a:rPr>
              <a:t>daha</a:t>
            </a:r>
            <a:r>
              <a:rPr lang="en-GB" sz="1800" b="0" dirty="0">
                <a:solidFill>
                  <a:srgbClr val="1D1D1B"/>
                </a:solidFill>
                <a:ea typeface="+mn-lt"/>
                <a:cs typeface="+mn-lt"/>
              </a:rPr>
              <a:t> </a:t>
            </a:r>
            <a:r>
              <a:rPr lang="en-GB" sz="1800" b="0" dirty="0" err="1">
                <a:solidFill>
                  <a:srgbClr val="1D1D1B"/>
                </a:solidFill>
                <a:ea typeface="+mn-lt"/>
                <a:cs typeface="+mn-lt"/>
              </a:rPr>
              <a:t>uyumlu</a:t>
            </a:r>
            <a:r>
              <a:rPr lang="en-GB" sz="1800" b="0" dirty="0">
                <a:solidFill>
                  <a:srgbClr val="1D1D1B"/>
                </a:solidFill>
                <a:ea typeface="+mn-lt"/>
                <a:cs typeface="+mn-lt"/>
              </a:rPr>
              <a:t> </a:t>
            </a:r>
            <a:r>
              <a:rPr lang="en-GB" sz="1800" b="0" dirty="0" err="1">
                <a:solidFill>
                  <a:srgbClr val="1D1D1B"/>
                </a:solidFill>
                <a:ea typeface="+mn-lt"/>
                <a:cs typeface="+mn-lt"/>
              </a:rPr>
              <a:t>ve</a:t>
            </a:r>
            <a:r>
              <a:rPr lang="en-GB" sz="1800" b="0" dirty="0">
                <a:solidFill>
                  <a:srgbClr val="1D1D1B"/>
                </a:solidFill>
                <a:ea typeface="+mn-lt"/>
                <a:cs typeface="+mn-lt"/>
              </a:rPr>
              <a:t> </a:t>
            </a:r>
            <a:r>
              <a:rPr lang="en-GB" sz="1800" b="0" dirty="0" err="1">
                <a:solidFill>
                  <a:srgbClr val="1D1D1B"/>
                </a:solidFill>
                <a:ea typeface="+mn-lt"/>
                <a:cs typeface="+mn-lt"/>
              </a:rPr>
              <a:t>etkili</a:t>
            </a:r>
            <a:r>
              <a:rPr lang="en-GB" sz="1800" b="0" dirty="0">
                <a:solidFill>
                  <a:srgbClr val="1D1D1B"/>
                </a:solidFill>
                <a:ea typeface="+mn-lt"/>
                <a:cs typeface="+mn-lt"/>
              </a:rPr>
              <a:t> </a:t>
            </a:r>
            <a:r>
              <a:rPr lang="en-GB" sz="1800" b="0" dirty="0" err="1">
                <a:solidFill>
                  <a:srgbClr val="1D1D1B"/>
                </a:solidFill>
                <a:ea typeface="+mn-lt"/>
                <a:cs typeface="+mn-lt"/>
              </a:rPr>
              <a:t>bir</a:t>
            </a:r>
            <a:r>
              <a:rPr lang="en-GB" sz="1800" b="0" dirty="0">
                <a:solidFill>
                  <a:srgbClr val="1D1D1B"/>
                </a:solidFill>
                <a:ea typeface="+mn-lt"/>
                <a:cs typeface="+mn-lt"/>
              </a:rPr>
              <a:t> </a:t>
            </a:r>
            <a:r>
              <a:rPr lang="en-GB" sz="1800" b="0" dirty="0" err="1">
                <a:solidFill>
                  <a:srgbClr val="1D1D1B"/>
                </a:solidFill>
                <a:ea typeface="+mn-lt"/>
                <a:cs typeface="+mn-lt"/>
              </a:rPr>
              <a:t>ekip</a:t>
            </a:r>
            <a:r>
              <a:rPr lang="en-GB" sz="1800" b="0" dirty="0">
                <a:solidFill>
                  <a:srgbClr val="1D1D1B"/>
                </a:solidFill>
                <a:ea typeface="+mn-lt"/>
                <a:cs typeface="+mn-lt"/>
              </a:rPr>
              <a:t> </a:t>
            </a:r>
            <a:r>
              <a:rPr lang="en-GB" sz="1800" b="0" dirty="0" err="1">
                <a:solidFill>
                  <a:srgbClr val="1D1D1B"/>
                </a:solidFill>
                <a:ea typeface="+mn-lt"/>
                <a:cs typeface="+mn-lt"/>
              </a:rPr>
              <a:t>ortamını</a:t>
            </a:r>
            <a:r>
              <a:rPr lang="en-GB" sz="1800" b="0" dirty="0">
                <a:solidFill>
                  <a:srgbClr val="1D1D1B"/>
                </a:solidFill>
                <a:ea typeface="+mn-lt"/>
                <a:cs typeface="+mn-lt"/>
              </a:rPr>
              <a:t> </a:t>
            </a:r>
            <a:r>
              <a:rPr lang="en-GB" sz="1800" b="0" dirty="0" err="1">
                <a:solidFill>
                  <a:srgbClr val="1D1D1B"/>
                </a:solidFill>
                <a:ea typeface="+mn-lt"/>
                <a:cs typeface="+mn-lt"/>
              </a:rPr>
              <a:t>teşvik</a:t>
            </a:r>
            <a:r>
              <a:rPr lang="en-GB" sz="1800" b="0" dirty="0">
                <a:solidFill>
                  <a:srgbClr val="1D1D1B"/>
                </a:solidFill>
                <a:ea typeface="+mn-lt"/>
                <a:cs typeface="+mn-lt"/>
              </a:rPr>
              <a:t> </a:t>
            </a:r>
            <a:r>
              <a:rPr lang="en-GB" sz="1800" b="0" dirty="0" err="1">
                <a:solidFill>
                  <a:srgbClr val="1D1D1B"/>
                </a:solidFill>
                <a:ea typeface="+mn-lt"/>
                <a:cs typeface="+mn-lt"/>
              </a:rPr>
              <a:t>ederek</a:t>
            </a:r>
            <a:r>
              <a:rPr lang="en-GB" sz="1800" b="0" dirty="0">
                <a:solidFill>
                  <a:srgbClr val="1D1D1B"/>
                </a:solidFill>
                <a:ea typeface="+mn-lt"/>
                <a:cs typeface="+mn-lt"/>
              </a:rPr>
              <a:t> </a:t>
            </a:r>
            <a:r>
              <a:rPr lang="en-GB" sz="1800" b="0" dirty="0" err="1">
                <a:solidFill>
                  <a:srgbClr val="1D1D1B"/>
                </a:solidFill>
                <a:ea typeface="+mn-lt"/>
                <a:cs typeface="+mn-lt"/>
              </a:rPr>
              <a:t>daha</a:t>
            </a:r>
            <a:r>
              <a:rPr lang="en-GB" sz="1800" b="0" dirty="0">
                <a:solidFill>
                  <a:srgbClr val="1D1D1B"/>
                </a:solidFill>
                <a:ea typeface="+mn-lt"/>
                <a:cs typeface="+mn-lt"/>
              </a:rPr>
              <a:t> iyi </a:t>
            </a:r>
            <a:r>
              <a:rPr lang="en-GB" sz="1800" b="0" dirty="0" err="1">
                <a:solidFill>
                  <a:srgbClr val="1D1D1B"/>
                </a:solidFill>
                <a:ea typeface="+mn-lt"/>
                <a:cs typeface="+mn-lt"/>
              </a:rPr>
              <a:t>kurumsal</a:t>
            </a:r>
            <a:r>
              <a:rPr lang="en-GB" sz="1800" b="0" dirty="0">
                <a:solidFill>
                  <a:srgbClr val="1D1D1B"/>
                </a:solidFill>
                <a:ea typeface="+mn-lt"/>
                <a:cs typeface="+mn-lt"/>
              </a:rPr>
              <a:t> </a:t>
            </a:r>
            <a:r>
              <a:rPr lang="en-GB" sz="1800" b="0" dirty="0" err="1">
                <a:solidFill>
                  <a:srgbClr val="1D1D1B"/>
                </a:solidFill>
                <a:ea typeface="+mn-lt"/>
                <a:cs typeface="+mn-lt"/>
              </a:rPr>
              <a:t>sonuçlar</a:t>
            </a:r>
            <a:r>
              <a:rPr lang="en-GB" sz="1800" b="0" dirty="0">
                <a:solidFill>
                  <a:srgbClr val="1D1D1B"/>
                </a:solidFill>
                <a:ea typeface="+mn-lt"/>
                <a:cs typeface="+mn-lt"/>
              </a:rPr>
              <a:t> </a:t>
            </a:r>
            <a:r>
              <a:rPr lang="en-GB" sz="1800" b="0" dirty="0" err="1">
                <a:solidFill>
                  <a:srgbClr val="1D1D1B"/>
                </a:solidFill>
                <a:ea typeface="+mn-lt"/>
                <a:cs typeface="+mn-lt"/>
              </a:rPr>
              <a:t>elde</a:t>
            </a:r>
            <a:r>
              <a:rPr lang="en-GB" sz="1800" b="0" dirty="0">
                <a:solidFill>
                  <a:srgbClr val="1D1D1B"/>
                </a:solidFill>
                <a:ea typeface="+mn-lt"/>
                <a:cs typeface="+mn-lt"/>
              </a:rPr>
              <a:t> </a:t>
            </a:r>
            <a:r>
              <a:rPr lang="en-GB" sz="1800" b="0" dirty="0" err="1">
                <a:solidFill>
                  <a:srgbClr val="1D1D1B"/>
                </a:solidFill>
                <a:ea typeface="+mn-lt"/>
                <a:cs typeface="+mn-lt"/>
              </a:rPr>
              <a:t>etmektir</a:t>
            </a:r>
            <a:r>
              <a:rPr lang="en-GB" sz="1800" b="0" dirty="0">
                <a:solidFill>
                  <a:srgbClr val="1D1D1B"/>
                </a:solidFill>
                <a:ea typeface="+mn-lt"/>
                <a:cs typeface="+mn-lt"/>
              </a:rPr>
              <a:t>.</a:t>
            </a:r>
            <a:endParaRPr lang="en-US" sz="1500" b="0" dirty="0">
              <a:solidFill>
                <a:srgbClr val="1D1D1B"/>
              </a:solidFill>
            </a:endParaRPr>
          </a:p>
          <a:p>
            <a:pPr>
              <a:defRPr/>
            </a:pPr>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flipH="1" flipV="1">
            <a:off x="-1837949" y="-825174"/>
            <a:ext cx="142032" cy="106735"/>
          </a:xfrm>
          <a:prstGeom prst="rect">
            <a:avLst/>
          </a:prstGeom>
        </p:spPr>
      </p:pic>
      <p:pic>
        <p:nvPicPr>
          <p:cNvPr id="4" name="Immagine 3" descr="Immagine che contiene Carattere, Elementi grafici, logo, simbolo&#10;&#10;Descrizione generata automaticamente">
            <a:extLst>
              <a:ext uri="{FF2B5EF4-FFF2-40B4-BE49-F238E27FC236}">
                <a16:creationId xmlns:a16="http://schemas.microsoft.com/office/drawing/2014/main" id="{75846899-8FC3-A516-63EE-2DCD5EB8EB6B}"/>
              </a:ext>
            </a:extLst>
          </p:cNvPr>
          <p:cNvPicPr>
            <a:picLocks noChangeAspect="1"/>
          </p:cNvPicPr>
          <p:nvPr/>
        </p:nvPicPr>
        <p:blipFill>
          <a:blip r:embed="rId5"/>
          <a:stretch>
            <a:fillRect/>
          </a:stretch>
        </p:blipFill>
        <p:spPr>
          <a:xfrm>
            <a:off x="7039325" y="1249428"/>
            <a:ext cx="2814638" cy="931069"/>
          </a:xfrm>
          <a:prstGeom prst="rect">
            <a:avLst/>
          </a:prstGeom>
        </p:spPr>
      </p:pic>
      <p:pic>
        <p:nvPicPr>
          <p:cNvPr id="7" name="Immagine 6" descr="Immagine che contiene testo, schermata, software, Software multimediale&#10;&#10;Descrizione generata automaticamente">
            <a:extLst>
              <a:ext uri="{FF2B5EF4-FFF2-40B4-BE49-F238E27FC236}">
                <a16:creationId xmlns:a16="http://schemas.microsoft.com/office/drawing/2014/main" id="{875FDEB4-35F6-8D7B-1FD9-FF9F1795215F}"/>
              </a:ext>
            </a:extLst>
          </p:cNvPr>
          <p:cNvPicPr>
            <a:picLocks noChangeAspect="1"/>
          </p:cNvPicPr>
          <p:nvPr/>
        </p:nvPicPr>
        <p:blipFill>
          <a:blip r:embed="rId6"/>
          <a:stretch>
            <a:fillRect/>
          </a:stretch>
        </p:blipFill>
        <p:spPr>
          <a:xfrm>
            <a:off x="5948161" y="2259302"/>
            <a:ext cx="4999138" cy="3540214"/>
          </a:xfrm>
          <a:prstGeom prst="rect">
            <a:avLst/>
          </a:prstGeom>
        </p:spPr>
      </p:pic>
      <p:sp>
        <p:nvSpPr>
          <p:cNvPr id="6" name="PoljeZBesedilom 5">
            <a:extLst>
              <a:ext uri="{FF2B5EF4-FFF2-40B4-BE49-F238E27FC236}">
                <a16:creationId xmlns:a16="http://schemas.microsoft.com/office/drawing/2014/main" id="{A742C86E-ABBF-A696-5A91-ED91D2FD7B15}"/>
              </a:ext>
            </a:extLst>
          </p:cNvPr>
          <p:cNvSpPr txBox="1"/>
          <p:nvPr/>
        </p:nvSpPr>
        <p:spPr>
          <a:xfrm>
            <a:off x="9854446" y="5927540"/>
            <a:ext cx="281835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200" dirty="0">
                <a:latin typeface="Raleway"/>
              </a:rPr>
              <a:t>Image </a:t>
            </a:r>
            <a:r>
              <a:rPr lang="sl-SI" sz="1200" dirty="0" err="1">
                <a:latin typeface="Raleway"/>
              </a:rPr>
              <a:t>source</a:t>
            </a:r>
            <a:r>
              <a:rPr lang="sl-SI" sz="1200" dirty="0">
                <a:latin typeface="Raleway"/>
              </a:rPr>
              <a:t>: Bunch.ai</a:t>
            </a:r>
          </a:p>
        </p:txBody>
      </p:sp>
    </p:spTree>
    <p:extLst>
      <p:ext uri="{BB962C8B-B14F-4D97-AF65-F5344CB8AC3E}">
        <p14:creationId xmlns:p14="http://schemas.microsoft.com/office/powerpoint/2010/main" val="2639708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cf44786e8_0_9"/>
          <p:cNvSpPr txBox="1">
            <a:spLocks noGrp="1"/>
          </p:cNvSpPr>
          <p:nvPr>
            <p:ph type="title"/>
          </p:nvPr>
        </p:nvSpPr>
        <p:spPr>
          <a:xfrm>
            <a:off x="525625" y="4305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Liderlik</a:t>
            </a:r>
            <a:endParaRPr lang="en-US" sz="3400" b="1" dirty="0"/>
          </a:p>
        </p:txBody>
      </p:sp>
      <p:sp>
        <p:nvSpPr>
          <p:cNvPr id="90" name="Google Shape;90;g2ecf44786e8_0_9"/>
          <p:cNvSpPr txBox="1"/>
          <p:nvPr/>
        </p:nvSpPr>
        <p:spPr>
          <a:xfrm>
            <a:off x="710380" y="1744514"/>
            <a:ext cx="5222100" cy="233907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2000" b="1" dirty="0">
                <a:solidFill>
                  <a:schemeClr val="lt1"/>
                </a:solidFill>
                <a:latin typeface="Raleway"/>
                <a:ea typeface="Raleway"/>
                <a:cs typeface="Raleway"/>
                <a:sym typeface="Raleway"/>
              </a:rPr>
              <a:t>Liderliğin </a:t>
            </a:r>
            <a:r>
              <a:rPr lang="tr-TR" sz="2000" dirty="0">
                <a:solidFill>
                  <a:schemeClr val="accent1"/>
                </a:solidFill>
                <a:latin typeface="Raleway"/>
                <a:ea typeface="Raleway"/>
                <a:cs typeface="Raleway"/>
                <a:sym typeface="Raleway"/>
              </a:rPr>
              <a:t>kişisel nitelikler ile ilgisi yoktur</a:t>
            </a:r>
            <a:endParaRPr lang="en-US" sz="2000" dirty="0">
              <a:solidFill>
                <a:schemeClr val="accent1"/>
              </a:solidFill>
              <a:latin typeface="Raleway"/>
              <a:ea typeface="Raleway"/>
              <a:cs typeface="Raleway"/>
            </a:endParaRPr>
          </a:p>
          <a:p>
            <a:pPr marL="0" lvl="0" indent="0" algn="l" rtl="0">
              <a:spcBef>
                <a:spcPts val="600"/>
              </a:spcBef>
              <a:spcAft>
                <a:spcPts val="600"/>
              </a:spcAft>
              <a:buNone/>
            </a:pPr>
            <a:r>
              <a:rPr lang="tr-TR" sz="2000" b="1" dirty="0">
                <a:solidFill>
                  <a:schemeClr val="lt1"/>
                </a:solidFill>
                <a:latin typeface="Raleway"/>
                <a:ea typeface="Raleway"/>
                <a:cs typeface="Raleway"/>
                <a:sym typeface="Raleway"/>
              </a:rPr>
              <a:t>Liderlik</a:t>
            </a:r>
            <a:r>
              <a:rPr lang="en-GB" sz="2000" b="1" dirty="0">
                <a:solidFill>
                  <a:schemeClr val="accent1"/>
                </a:solidFill>
                <a:latin typeface="Raleway"/>
                <a:ea typeface="Raleway"/>
                <a:cs typeface="Raleway"/>
                <a:sym typeface="Raleway"/>
              </a:rPr>
              <a:t> </a:t>
            </a:r>
            <a:r>
              <a:rPr lang="tr-TR" sz="2000" dirty="0" err="1">
                <a:solidFill>
                  <a:schemeClr val="accent1"/>
                </a:solidFill>
                <a:latin typeface="Raleway"/>
                <a:ea typeface="Raleway"/>
                <a:cs typeface="Raleway"/>
                <a:sym typeface="Raleway"/>
              </a:rPr>
              <a:t>ünvanlardan</a:t>
            </a:r>
            <a:r>
              <a:rPr lang="tr-TR" sz="2000" dirty="0">
                <a:solidFill>
                  <a:schemeClr val="accent1"/>
                </a:solidFill>
                <a:latin typeface="Raleway"/>
                <a:ea typeface="Raleway"/>
                <a:cs typeface="Raleway"/>
                <a:sym typeface="Raleway"/>
              </a:rPr>
              <a:t> bağımsızdır</a:t>
            </a:r>
            <a:endParaRPr sz="2000" dirty="0">
              <a:solidFill>
                <a:schemeClr val="accent1"/>
              </a:solidFill>
              <a:latin typeface="Raleway"/>
              <a:ea typeface="Raleway"/>
              <a:cs typeface="Raleway"/>
            </a:endParaRPr>
          </a:p>
          <a:p>
            <a:pPr marL="0" lvl="0" indent="0" algn="l" rtl="0">
              <a:spcBef>
                <a:spcPts val="600"/>
              </a:spcBef>
              <a:spcAft>
                <a:spcPts val="600"/>
              </a:spcAft>
              <a:buNone/>
            </a:pPr>
            <a:r>
              <a:rPr lang="tr-TR" sz="2000" b="1" dirty="0">
                <a:solidFill>
                  <a:schemeClr val="lt1"/>
                </a:solidFill>
                <a:latin typeface="Raleway"/>
                <a:ea typeface="Raleway"/>
                <a:cs typeface="Raleway"/>
                <a:sym typeface="Raleway"/>
              </a:rPr>
              <a:t>Liderlik</a:t>
            </a:r>
            <a:r>
              <a:rPr lang="en-GB" sz="2000" b="1" dirty="0">
                <a:solidFill>
                  <a:schemeClr val="accent1"/>
                </a:solidFill>
                <a:latin typeface="Raleway"/>
                <a:ea typeface="Raleway"/>
                <a:cs typeface="Raleway"/>
                <a:sym typeface="Raleway"/>
              </a:rPr>
              <a:t> </a:t>
            </a:r>
            <a:r>
              <a:rPr lang="tr-TR" sz="2000" dirty="0">
                <a:solidFill>
                  <a:schemeClr val="accent1"/>
                </a:solidFill>
                <a:latin typeface="Raleway"/>
                <a:ea typeface="Raleway"/>
                <a:cs typeface="Raleway"/>
                <a:sym typeface="Raleway"/>
              </a:rPr>
              <a:t>kıdemle ya da kişinin çalıştığı şirketti konumundan bağımsızdır</a:t>
            </a:r>
            <a:endParaRPr sz="2000" dirty="0">
              <a:solidFill>
                <a:schemeClr val="accent1"/>
              </a:solidFill>
              <a:latin typeface="Raleway"/>
              <a:ea typeface="Raleway"/>
              <a:cs typeface="Raleway"/>
            </a:endParaRPr>
          </a:p>
          <a:p>
            <a:pPr marL="0" lvl="0" indent="0" algn="l" rtl="0">
              <a:spcBef>
                <a:spcPts val="600"/>
              </a:spcBef>
              <a:spcAft>
                <a:spcPts val="600"/>
              </a:spcAft>
              <a:buNone/>
            </a:pPr>
            <a:r>
              <a:rPr lang="tr-TR" sz="2000" b="1" dirty="0">
                <a:solidFill>
                  <a:schemeClr val="lt1"/>
                </a:solidFill>
                <a:latin typeface="Raleway"/>
                <a:ea typeface="Raleway"/>
                <a:cs typeface="Raleway"/>
                <a:sym typeface="Raleway"/>
              </a:rPr>
              <a:t>Liderlik</a:t>
            </a:r>
            <a:r>
              <a:rPr lang="en-GB" sz="2000" b="1" dirty="0">
                <a:solidFill>
                  <a:schemeClr val="accent1"/>
                </a:solidFill>
                <a:latin typeface="Raleway"/>
                <a:ea typeface="Raleway"/>
                <a:cs typeface="Raleway"/>
                <a:sym typeface="Raleway"/>
              </a:rPr>
              <a:t> </a:t>
            </a:r>
            <a:r>
              <a:rPr lang="tr-TR" sz="2000" dirty="0">
                <a:solidFill>
                  <a:schemeClr val="accent1"/>
                </a:solidFill>
                <a:latin typeface="Raleway"/>
                <a:ea typeface="Raleway"/>
                <a:cs typeface="Raleway"/>
                <a:sym typeface="Raleway"/>
              </a:rPr>
              <a:t>yönetmek demek değildir.</a:t>
            </a:r>
            <a:endParaRPr sz="1350" dirty="0">
              <a:solidFill>
                <a:schemeClr val="accent1"/>
              </a:solidFill>
              <a:latin typeface="Georgia"/>
              <a:ea typeface="Georgia"/>
              <a:cs typeface="Georgia"/>
            </a:endParaRPr>
          </a:p>
        </p:txBody>
      </p:sp>
      <p:sp>
        <p:nvSpPr>
          <p:cNvPr id="91" name="Google Shape;91;g2ecf44786e8_0_9"/>
          <p:cNvSpPr txBox="1"/>
          <p:nvPr/>
        </p:nvSpPr>
        <p:spPr>
          <a:xfrm>
            <a:off x="2654900" y="5113486"/>
            <a:ext cx="5462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tr-TR" sz="2000" b="1" dirty="0">
                <a:solidFill>
                  <a:srgbClr val="1D1D1B"/>
                </a:solidFill>
                <a:latin typeface="Raleway"/>
                <a:ea typeface="Raleway"/>
                <a:cs typeface="Raleway"/>
                <a:sym typeface="Raleway"/>
              </a:rPr>
              <a:t>…peki liderlik nedir?</a:t>
            </a:r>
            <a:endParaRPr lang="en-US" sz="1350" b="1" dirty="0">
              <a:solidFill>
                <a:srgbClr val="1D1D1B"/>
              </a:solidFill>
              <a:latin typeface="Georgia"/>
              <a:ea typeface="Georgia"/>
              <a:cs typeface="Georgia"/>
            </a:endParaRPr>
          </a:p>
        </p:txBody>
      </p:sp>
      <p:pic>
        <p:nvPicPr>
          <p:cNvPr id="92" name="Google Shape;92;g2ecf44786e8_0_9"/>
          <p:cNvPicPr preferRelativeResize="0"/>
          <p:nvPr/>
        </p:nvPicPr>
        <p:blipFill>
          <a:blip r:embed="rId3">
            <a:alphaModFix/>
          </a:blip>
          <a:stretch>
            <a:fillRect/>
          </a:stretch>
        </p:blipFill>
        <p:spPr>
          <a:xfrm>
            <a:off x="5178125" y="658300"/>
            <a:ext cx="7394877" cy="6199701"/>
          </a:xfrm>
          <a:prstGeom prst="rect">
            <a:avLst/>
          </a:prstGeom>
          <a:noFill/>
          <a:ln>
            <a:noFill/>
          </a:ln>
        </p:spPr>
      </p:pic>
      <p:sp>
        <p:nvSpPr>
          <p:cNvPr id="2" name="TextBox 1">
            <a:extLst>
              <a:ext uri="{FF2B5EF4-FFF2-40B4-BE49-F238E27FC236}">
                <a16:creationId xmlns:a16="http://schemas.microsoft.com/office/drawing/2014/main" id="{54999A60-AC54-7522-B7F2-50718CF546BD}"/>
              </a:ext>
            </a:extLst>
          </p:cNvPr>
          <p:cNvSpPr txBox="1"/>
          <p:nvPr/>
        </p:nvSpPr>
        <p:spPr>
          <a:xfrm>
            <a:off x="8475165" y="6481805"/>
            <a:ext cx="18976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9363" y="395514"/>
            <a:ext cx="11230986"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Pratik </a:t>
            </a:r>
            <a:r>
              <a:rPr lang="en-US" sz="3400" b="1" dirty="0" err="1">
                <a:solidFill>
                  <a:srgbClr val="0E9094"/>
                </a:solidFill>
                <a:latin typeface="Raleway SemiBold"/>
                <a:cs typeface="Segoe UI"/>
              </a:rPr>
              <a:t>Uygulamalar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için</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Yapay</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Zeka</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ve</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Diğer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Araçlar</a:t>
            </a:r>
            <a:r>
              <a:rPr lang="en-US" sz="3400" b="1" dirty="0">
                <a:solidFill>
                  <a:srgbClr val="0E9094"/>
                </a:solidFill>
                <a:latin typeface="Raleway SemiBold"/>
                <a:cs typeface="Segoe UI"/>
              </a:rPr>
              <a:t>: BUNCH.AI</a:t>
            </a: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771541" y="1372880"/>
            <a:ext cx="10638524" cy="503685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en-US" sz="1800" dirty="0" err="1"/>
              <a:t>İpuçlarımız</a:t>
            </a:r>
            <a:endParaRPr lang="tr-TR" sz="1800" dirty="0"/>
          </a:p>
          <a:p>
            <a:pPr marL="285750" indent="-285750">
              <a:lnSpc>
                <a:spcPct val="100000"/>
              </a:lnSpc>
              <a:spcBef>
                <a:spcPts val="600"/>
              </a:spcBef>
              <a:spcAft>
                <a:spcPts val="600"/>
              </a:spcAft>
              <a:buFont typeface="Arial" panose="020B0604020202020204" pitchFamily="34" charset="0"/>
              <a:buChar char="•"/>
              <a:defRPr/>
            </a:pPr>
            <a:r>
              <a:rPr lang="en-US" sz="1800" dirty="0" err="1">
                <a:solidFill>
                  <a:srgbClr val="1D1D1B"/>
                </a:solidFill>
                <a:ea typeface="+mn-lt"/>
                <a:cs typeface="+mn-lt"/>
              </a:rPr>
              <a:t>Anahtar</a:t>
            </a:r>
            <a:r>
              <a:rPr lang="en-US" sz="1800" dirty="0">
                <a:solidFill>
                  <a:srgbClr val="1D1D1B"/>
                </a:solidFill>
                <a:ea typeface="+mn-lt"/>
                <a:cs typeface="+mn-lt"/>
              </a:rPr>
              <a:t> </a:t>
            </a:r>
            <a:r>
              <a:rPr lang="en-US" sz="1800" dirty="0" err="1">
                <a:solidFill>
                  <a:srgbClr val="1D1D1B"/>
                </a:solidFill>
                <a:ea typeface="+mn-lt"/>
                <a:cs typeface="+mn-lt"/>
              </a:rPr>
              <a:t>Alanları</a:t>
            </a:r>
            <a:r>
              <a:rPr lang="en-US" sz="1800" dirty="0">
                <a:solidFill>
                  <a:srgbClr val="1D1D1B"/>
                </a:solidFill>
                <a:ea typeface="+mn-lt"/>
                <a:cs typeface="+mn-lt"/>
              </a:rPr>
              <a:t> </a:t>
            </a:r>
            <a:r>
              <a:rPr lang="en-US" sz="1800" dirty="0" err="1">
                <a:solidFill>
                  <a:srgbClr val="1D1D1B"/>
                </a:solidFill>
                <a:ea typeface="+mn-lt"/>
                <a:cs typeface="+mn-lt"/>
              </a:rPr>
              <a:t>Seçin</a:t>
            </a:r>
            <a:r>
              <a:rPr lang="en-US" sz="1800" dirty="0">
                <a:solidFill>
                  <a:srgbClr val="1D1D1B"/>
                </a:solidFill>
                <a:ea typeface="+mn-lt"/>
                <a:cs typeface="+mn-lt"/>
              </a:rPr>
              <a:t>: </a:t>
            </a:r>
            <a:r>
              <a:rPr lang="en-US" sz="1800" b="0" dirty="0">
                <a:solidFill>
                  <a:srgbClr val="1D1D1B"/>
                </a:solidFill>
                <a:ea typeface="+mn-lt"/>
                <a:cs typeface="+mn-lt"/>
              </a:rPr>
              <a:t>Özel </a:t>
            </a:r>
            <a:r>
              <a:rPr lang="en-US" sz="1800" b="0" dirty="0" err="1">
                <a:solidFill>
                  <a:srgbClr val="1D1D1B"/>
                </a:solidFill>
                <a:ea typeface="+mn-lt"/>
                <a:cs typeface="+mn-lt"/>
              </a:rPr>
              <a:t>öneriler</a:t>
            </a:r>
            <a:r>
              <a:rPr lang="en-US" sz="1800" b="0" dirty="0">
                <a:solidFill>
                  <a:srgbClr val="1D1D1B"/>
                </a:solidFill>
                <a:ea typeface="+mn-lt"/>
                <a:cs typeface="+mn-lt"/>
              </a:rPr>
              <a:t> </a:t>
            </a:r>
            <a:r>
              <a:rPr lang="en-US" sz="1800" b="0" dirty="0" err="1">
                <a:solidFill>
                  <a:srgbClr val="1D1D1B"/>
                </a:solidFill>
                <a:ea typeface="+mn-lt"/>
                <a:cs typeface="+mn-lt"/>
              </a:rPr>
              <a:t>almak</a:t>
            </a:r>
            <a:r>
              <a:rPr lang="en-US" sz="1800" b="0" dirty="0">
                <a:solidFill>
                  <a:srgbClr val="1D1D1B"/>
                </a:solidFill>
                <a:ea typeface="+mn-lt"/>
                <a:cs typeface="+mn-lt"/>
              </a:rPr>
              <a:t> </a:t>
            </a:r>
            <a:r>
              <a:rPr lang="en-US" sz="1800" b="0" dirty="0" err="1">
                <a:solidFill>
                  <a:srgbClr val="1D1D1B"/>
                </a:solidFill>
                <a:ea typeface="+mn-lt"/>
                <a:cs typeface="+mn-lt"/>
              </a:rPr>
              <a:t>için</a:t>
            </a:r>
            <a:r>
              <a:rPr lang="en-US" sz="1800" b="0" dirty="0">
                <a:solidFill>
                  <a:srgbClr val="1D1D1B"/>
                </a:solidFill>
                <a:ea typeface="+mn-lt"/>
                <a:cs typeface="+mn-lt"/>
              </a:rPr>
              <a:t> “Kim?”, “</a:t>
            </a:r>
            <a:r>
              <a:rPr lang="en-US" sz="1800" b="0" dirty="0" err="1">
                <a:solidFill>
                  <a:srgbClr val="1D1D1B"/>
                </a:solidFill>
                <a:ea typeface="+mn-lt"/>
                <a:cs typeface="+mn-lt"/>
              </a:rPr>
              <a:t>Neye</a:t>
            </a:r>
            <a:r>
              <a:rPr lang="en-US" sz="1800" b="0" dirty="0">
                <a:solidFill>
                  <a:srgbClr val="1D1D1B"/>
                </a:solidFill>
                <a:ea typeface="+mn-lt"/>
                <a:cs typeface="+mn-lt"/>
              </a:rPr>
              <a:t> </a:t>
            </a:r>
            <a:r>
              <a:rPr lang="en-US" sz="1800" b="0" dirty="0" err="1">
                <a:solidFill>
                  <a:srgbClr val="1D1D1B"/>
                </a:solidFill>
                <a:ea typeface="+mn-lt"/>
                <a:cs typeface="+mn-lt"/>
              </a:rPr>
              <a:t>liderlik</a:t>
            </a:r>
            <a:r>
              <a:rPr lang="en-US" sz="1800" b="0" dirty="0">
                <a:solidFill>
                  <a:srgbClr val="1D1D1B"/>
                </a:solidFill>
                <a:ea typeface="+mn-lt"/>
                <a:cs typeface="+mn-lt"/>
              </a:rPr>
              <a:t> </a:t>
            </a:r>
            <a:r>
              <a:rPr lang="en-US" sz="1800" b="0" dirty="0" err="1">
                <a:solidFill>
                  <a:srgbClr val="1D1D1B"/>
                </a:solidFill>
                <a:ea typeface="+mn-lt"/>
                <a:cs typeface="+mn-lt"/>
              </a:rPr>
              <a:t>etmeli</a:t>
            </a:r>
            <a:r>
              <a:rPr lang="en-US" sz="1800" b="0" dirty="0">
                <a:solidFill>
                  <a:srgbClr val="1D1D1B"/>
                </a:solidFill>
                <a:ea typeface="+mn-lt"/>
                <a:cs typeface="+mn-lt"/>
              </a:rPr>
              <a:t>?” </a:t>
            </a:r>
            <a:r>
              <a:rPr lang="en-US" sz="1800" b="0" dirty="0" err="1">
                <a:solidFill>
                  <a:srgbClr val="1D1D1B"/>
                </a:solidFill>
                <a:ea typeface="+mn-lt"/>
                <a:cs typeface="+mn-lt"/>
              </a:rPr>
              <a:t>ve</a:t>
            </a:r>
            <a:r>
              <a:rPr lang="en-US" sz="1800" b="0" dirty="0">
                <a:solidFill>
                  <a:srgbClr val="1D1D1B"/>
                </a:solidFill>
                <a:ea typeface="+mn-lt"/>
                <a:cs typeface="+mn-lt"/>
              </a:rPr>
              <a:t> “</a:t>
            </a:r>
            <a:r>
              <a:rPr lang="en-US" sz="1800" b="0" dirty="0" err="1">
                <a:solidFill>
                  <a:srgbClr val="1D1D1B"/>
                </a:solidFill>
                <a:ea typeface="+mn-lt"/>
                <a:cs typeface="+mn-lt"/>
              </a:rPr>
              <a:t>Konular</a:t>
            </a:r>
            <a:r>
              <a:rPr lang="en-US" sz="1800" b="0" dirty="0">
                <a:solidFill>
                  <a:srgbClr val="1D1D1B"/>
                </a:solidFill>
                <a:ea typeface="+mn-lt"/>
                <a:cs typeface="+mn-lt"/>
              </a:rPr>
              <a:t>” </a:t>
            </a:r>
            <a:r>
              <a:rPr lang="en-US" sz="1800" b="0" dirty="0" err="1">
                <a:solidFill>
                  <a:srgbClr val="1D1D1B"/>
                </a:solidFill>
                <a:ea typeface="+mn-lt"/>
                <a:cs typeface="+mn-lt"/>
              </a:rPr>
              <a:t>gibi</a:t>
            </a:r>
            <a:r>
              <a:rPr lang="en-US" sz="1800" b="0" dirty="0">
                <a:solidFill>
                  <a:srgbClr val="1D1D1B"/>
                </a:solidFill>
                <a:ea typeface="+mn-lt"/>
                <a:cs typeface="+mn-lt"/>
              </a:rPr>
              <a:t> </a:t>
            </a:r>
            <a:r>
              <a:rPr lang="en-US" sz="1800" b="0" dirty="0" err="1">
                <a:solidFill>
                  <a:srgbClr val="1D1D1B"/>
                </a:solidFill>
                <a:ea typeface="+mn-lt"/>
                <a:cs typeface="+mn-lt"/>
              </a:rPr>
              <a:t>kategorileri</a:t>
            </a:r>
            <a:r>
              <a:rPr lang="en-US" sz="1800" b="0" dirty="0">
                <a:solidFill>
                  <a:srgbClr val="1D1D1B"/>
                </a:solidFill>
                <a:ea typeface="+mn-lt"/>
                <a:cs typeface="+mn-lt"/>
              </a:rPr>
              <a:t> </a:t>
            </a:r>
            <a:r>
              <a:rPr lang="en-US" sz="1800" b="0" dirty="0" err="1">
                <a:solidFill>
                  <a:srgbClr val="1D1D1B"/>
                </a:solidFill>
                <a:ea typeface="+mn-lt"/>
                <a:cs typeface="+mn-lt"/>
              </a:rPr>
              <a:t>seçin</a:t>
            </a:r>
            <a:r>
              <a:rPr lang="en-US" sz="1800" b="0" dirty="0">
                <a:solidFill>
                  <a:srgbClr val="1D1D1B"/>
                </a:solidFill>
                <a:ea typeface="+mn-lt"/>
                <a:cs typeface="+mn-lt"/>
              </a:rPr>
              <a:t>.</a:t>
            </a:r>
            <a:endParaRPr lang="tr-TR" sz="1800" b="0" dirty="0">
              <a:solidFill>
                <a:srgbClr val="1D1D1B"/>
              </a:solidFill>
              <a:ea typeface="+mn-lt"/>
              <a:cs typeface="+mn-lt"/>
            </a:endParaRPr>
          </a:p>
          <a:p>
            <a:pPr marL="285750" indent="-285750">
              <a:lnSpc>
                <a:spcPct val="100000"/>
              </a:lnSpc>
              <a:spcBef>
                <a:spcPts val="600"/>
              </a:spcBef>
              <a:spcAft>
                <a:spcPts val="600"/>
              </a:spcAft>
              <a:buFont typeface="Arial" panose="020B0604020202020204" pitchFamily="34" charset="0"/>
              <a:buChar char="•"/>
              <a:defRPr/>
            </a:pPr>
            <a:r>
              <a:rPr lang="en-US" sz="1800" dirty="0" err="1">
                <a:solidFill>
                  <a:srgbClr val="1D1D1B"/>
                </a:solidFill>
                <a:ea typeface="+mn-lt"/>
                <a:cs typeface="+mn-lt"/>
              </a:rPr>
              <a:t>Ekip</a:t>
            </a:r>
            <a:r>
              <a:rPr lang="en-US" sz="1800" dirty="0">
                <a:solidFill>
                  <a:srgbClr val="1D1D1B"/>
                </a:solidFill>
                <a:ea typeface="+mn-lt"/>
                <a:cs typeface="+mn-lt"/>
              </a:rPr>
              <a:t> </a:t>
            </a:r>
            <a:r>
              <a:rPr lang="en-US" sz="1800" dirty="0" err="1">
                <a:solidFill>
                  <a:srgbClr val="1D1D1B"/>
                </a:solidFill>
                <a:ea typeface="+mn-lt"/>
                <a:cs typeface="+mn-lt"/>
              </a:rPr>
              <a:t>Performansını</a:t>
            </a:r>
            <a:r>
              <a:rPr lang="en-US" sz="1800" dirty="0">
                <a:solidFill>
                  <a:srgbClr val="1D1D1B"/>
                </a:solidFill>
                <a:ea typeface="+mn-lt"/>
                <a:cs typeface="+mn-lt"/>
              </a:rPr>
              <a:t> </a:t>
            </a:r>
            <a:r>
              <a:rPr lang="en-US" sz="1800" dirty="0" err="1">
                <a:solidFill>
                  <a:srgbClr val="1D1D1B"/>
                </a:solidFill>
                <a:ea typeface="+mn-lt"/>
                <a:cs typeface="+mn-lt"/>
              </a:rPr>
              <a:t>Değerlendirin</a:t>
            </a:r>
            <a:r>
              <a:rPr lang="en-US" sz="1800" dirty="0">
                <a:solidFill>
                  <a:srgbClr val="1D1D1B"/>
                </a:solidFill>
                <a:ea typeface="+mn-lt"/>
                <a:cs typeface="+mn-lt"/>
              </a:rPr>
              <a:t>: </a:t>
            </a:r>
            <a:r>
              <a:rPr lang="en-US" sz="1800" b="0" dirty="0" err="1">
                <a:solidFill>
                  <a:srgbClr val="1D1D1B"/>
                </a:solidFill>
                <a:ea typeface="+mn-lt"/>
                <a:cs typeface="+mn-lt"/>
              </a:rPr>
              <a:t>Ekibinizin</a:t>
            </a:r>
            <a:r>
              <a:rPr lang="en-US" sz="1800" b="0" dirty="0">
                <a:solidFill>
                  <a:srgbClr val="1D1D1B"/>
                </a:solidFill>
                <a:ea typeface="+mn-lt"/>
                <a:cs typeface="+mn-lt"/>
              </a:rPr>
              <a:t> </a:t>
            </a:r>
            <a:r>
              <a:rPr lang="en-US" sz="1800" b="0" dirty="0" err="1">
                <a:solidFill>
                  <a:srgbClr val="1D1D1B"/>
                </a:solidFill>
                <a:ea typeface="+mn-lt"/>
                <a:cs typeface="+mn-lt"/>
              </a:rPr>
              <a:t>güçlü</a:t>
            </a:r>
            <a:r>
              <a:rPr lang="en-US" sz="1800" b="0" dirty="0">
                <a:solidFill>
                  <a:srgbClr val="1D1D1B"/>
                </a:solidFill>
                <a:ea typeface="+mn-lt"/>
                <a:cs typeface="+mn-lt"/>
              </a:rPr>
              <a:t> </a:t>
            </a:r>
            <a:r>
              <a:rPr lang="en-US" sz="1800" b="0" dirty="0" err="1">
                <a:solidFill>
                  <a:srgbClr val="1D1D1B"/>
                </a:solidFill>
                <a:ea typeface="+mn-lt"/>
                <a:cs typeface="+mn-lt"/>
              </a:rPr>
              <a:t>yönlerini</a:t>
            </a:r>
            <a:r>
              <a:rPr lang="en-US" sz="1800" b="0" dirty="0">
                <a:solidFill>
                  <a:srgbClr val="1D1D1B"/>
                </a:solidFill>
                <a:ea typeface="+mn-lt"/>
                <a:cs typeface="+mn-lt"/>
              </a:rPr>
              <a:t> </a:t>
            </a:r>
            <a:r>
              <a:rPr lang="en-US" sz="1800" b="0" dirty="0" err="1">
                <a:solidFill>
                  <a:srgbClr val="1D1D1B"/>
                </a:solidFill>
                <a:ea typeface="+mn-lt"/>
                <a:cs typeface="+mn-lt"/>
              </a:rPr>
              <a:t>ve</a:t>
            </a:r>
            <a:r>
              <a:rPr lang="en-US" sz="1800" b="0" dirty="0">
                <a:solidFill>
                  <a:srgbClr val="1D1D1B"/>
                </a:solidFill>
                <a:ea typeface="+mn-lt"/>
                <a:cs typeface="+mn-lt"/>
              </a:rPr>
              <a:t> </a:t>
            </a:r>
            <a:r>
              <a:rPr lang="en-US" sz="1800" b="0" dirty="0" err="1">
                <a:solidFill>
                  <a:srgbClr val="1D1D1B"/>
                </a:solidFill>
                <a:ea typeface="+mn-lt"/>
                <a:cs typeface="+mn-lt"/>
              </a:rPr>
              <a:t>geliştirilmesi</a:t>
            </a:r>
            <a:r>
              <a:rPr lang="en-US" sz="1800" b="0" dirty="0">
                <a:solidFill>
                  <a:srgbClr val="1D1D1B"/>
                </a:solidFill>
                <a:ea typeface="+mn-lt"/>
                <a:cs typeface="+mn-lt"/>
              </a:rPr>
              <a:t> </a:t>
            </a:r>
            <a:r>
              <a:rPr lang="en-US" sz="1800" b="0" dirty="0" err="1">
                <a:solidFill>
                  <a:srgbClr val="1D1D1B"/>
                </a:solidFill>
                <a:ea typeface="+mn-lt"/>
                <a:cs typeface="+mn-lt"/>
              </a:rPr>
              <a:t>gereken</a:t>
            </a:r>
            <a:r>
              <a:rPr lang="en-US" sz="1800" b="0" dirty="0">
                <a:solidFill>
                  <a:srgbClr val="1D1D1B"/>
                </a:solidFill>
                <a:ea typeface="+mn-lt"/>
                <a:cs typeface="+mn-lt"/>
              </a:rPr>
              <a:t> </a:t>
            </a:r>
            <a:r>
              <a:rPr lang="en-US" sz="1800" b="0" dirty="0" err="1">
                <a:solidFill>
                  <a:srgbClr val="1D1D1B"/>
                </a:solidFill>
                <a:ea typeface="+mn-lt"/>
                <a:cs typeface="+mn-lt"/>
              </a:rPr>
              <a:t>alanları</a:t>
            </a:r>
            <a:r>
              <a:rPr lang="en-US" sz="1800" b="0" dirty="0">
                <a:solidFill>
                  <a:srgbClr val="1D1D1B"/>
                </a:solidFill>
                <a:ea typeface="+mn-lt"/>
                <a:cs typeface="+mn-lt"/>
              </a:rPr>
              <a:t> </a:t>
            </a:r>
            <a:r>
              <a:rPr lang="en-US" sz="1800" b="0" dirty="0" err="1">
                <a:solidFill>
                  <a:srgbClr val="1D1D1B"/>
                </a:solidFill>
                <a:ea typeface="+mn-lt"/>
                <a:cs typeface="+mn-lt"/>
              </a:rPr>
              <a:t>değerlendirmek</a:t>
            </a:r>
            <a:r>
              <a:rPr lang="en-US" sz="1800" b="0" dirty="0">
                <a:solidFill>
                  <a:srgbClr val="1D1D1B"/>
                </a:solidFill>
                <a:ea typeface="+mn-lt"/>
                <a:cs typeface="+mn-lt"/>
              </a:rPr>
              <a:t> </a:t>
            </a:r>
            <a:r>
              <a:rPr lang="en-US" sz="1800" b="0" dirty="0" err="1">
                <a:solidFill>
                  <a:srgbClr val="1D1D1B"/>
                </a:solidFill>
                <a:ea typeface="+mn-lt"/>
                <a:cs typeface="+mn-lt"/>
              </a:rPr>
              <a:t>için</a:t>
            </a:r>
            <a:r>
              <a:rPr lang="en-US" sz="1800" b="0" dirty="0">
                <a:solidFill>
                  <a:srgbClr val="1D1D1B"/>
                </a:solidFill>
                <a:ea typeface="+mn-lt"/>
                <a:cs typeface="+mn-lt"/>
              </a:rPr>
              <a:t> </a:t>
            </a:r>
            <a:r>
              <a:rPr lang="en-US" sz="1800" b="0" dirty="0" err="1">
                <a:solidFill>
                  <a:srgbClr val="1D1D1B"/>
                </a:solidFill>
                <a:ea typeface="+mn-lt"/>
                <a:cs typeface="+mn-lt"/>
              </a:rPr>
              <a:t>platformun</a:t>
            </a:r>
            <a:r>
              <a:rPr lang="en-US" sz="1800" b="0" dirty="0">
                <a:solidFill>
                  <a:srgbClr val="1D1D1B"/>
                </a:solidFill>
                <a:ea typeface="+mn-lt"/>
                <a:cs typeface="+mn-lt"/>
              </a:rPr>
              <a:t> </a:t>
            </a:r>
            <a:r>
              <a:rPr lang="en-US" sz="1800" b="0" dirty="0" err="1">
                <a:solidFill>
                  <a:srgbClr val="1D1D1B"/>
                </a:solidFill>
                <a:ea typeface="+mn-lt"/>
                <a:cs typeface="+mn-lt"/>
              </a:rPr>
              <a:t>değerlendirme</a:t>
            </a:r>
            <a:r>
              <a:rPr lang="en-US" sz="1800" b="0" dirty="0">
                <a:solidFill>
                  <a:srgbClr val="1D1D1B"/>
                </a:solidFill>
                <a:ea typeface="+mn-lt"/>
                <a:cs typeface="+mn-lt"/>
              </a:rPr>
              <a:t> </a:t>
            </a:r>
            <a:r>
              <a:rPr lang="en-US" sz="1800" b="0" dirty="0" err="1">
                <a:solidFill>
                  <a:srgbClr val="1D1D1B"/>
                </a:solidFill>
                <a:ea typeface="+mn-lt"/>
                <a:cs typeface="+mn-lt"/>
              </a:rPr>
              <a:t>araçlarını</a:t>
            </a:r>
            <a:r>
              <a:rPr lang="en-US" sz="1800" b="0" dirty="0">
                <a:solidFill>
                  <a:srgbClr val="1D1D1B"/>
                </a:solidFill>
                <a:ea typeface="+mn-lt"/>
                <a:cs typeface="+mn-lt"/>
              </a:rPr>
              <a:t> </a:t>
            </a:r>
            <a:r>
              <a:rPr lang="en-US" sz="1800" b="0" dirty="0" err="1">
                <a:solidFill>
                  <a:srgbClr val="1D1D1B"/>
                </a:solidFill>
                <a:ea typeface="+mn-lt"/>
                <a:cs typeface="+mn-lt"/>
              </a:rPr>
              <a:t>kullanın</a:t>
            </a:r>
            <a:r>
              <a:rPr lang="en-US" sz="1800" b="0" dirty="0">
                <a:solidFill>
                  <a:srgbClr val="1D1D1B"/>
                </a:solidFill>
                <a:ea typeface="+mn-lt"/>
                <a:cs typeface="+mn-lt"/>
              </a:rPr>
              <a:t>. </a:t>
            </a:r>
            <a:endParaRPr lang="tr-TR" sz="1800" b="0" dirty="0">
              <a:solidFill>
                <a:srgbClr val="1D1D1B"/>
              </a:solidFill>
              <a:ea typeface="+mn-lt"/>
              <a:cs typeface="+mn-lt"/>
            </a:endParaRPr>
          </a:p>
          <a:p>
            <a:pPr marL="285750" indent="-285750">
              <a:lnSpc>
                <a:spcPct val="100000"/>
              </a:lnSpc>
              <a:spcBef>
                <a:spcPts val="600"/>
              </a:spcBef>
              <a:spcAft>
                <a:spcPts val="600"/>
              </a:spcAft>
              <a:buFont typeface="Arial" panose="020B0604020202020204" pitchFamily="34" charset="0"/>
              <a:buChar char="•"/>
              <a:defRPr/>
            </a:pPr>
            <a:r>
              <a:rPr lang="en-US" sz="1800" dirty="0" err="1">
                <a:solidFill>
                  <a:srgbClr val="1D1D1B"/>
                </a:solidFill>
                <a:ea typeface="+mn-lt"/>
                <a:cs typeface="+mn-lt"/>
              </a:rPr>
              <a:t>Eyleme</a:t>
            </a:r>
            <a:r>
              <a:rPr lang="en-US" sz="1800" dirty="0">
                <a:solidFill>
                  <a:srgbClr val="1D1D1B"/>
                </a:solidFill>
                <a:ea typeface="+mn-lt"/>
                <a:cs typeface="+mn-lt"/>
              </a:rPr>
              <a:t> </a:t>
            </a:r>
            <a:r>
              <a:rPr lang="en-US" sz="1800" dirty="0" err="1">
                <a:solidFill>
                  <a:srgbClr val="1D1D1B"/>
                </a:solidFill>
                <a:ea typeface="+mn-lt"/>
                <a:cs typeface="+mn-lt"/>
              </a:rPr>
              <a:t>Geçirilebilir</a:t>
            </a:r>
            <a:r>
              <a:rPr lang="en-US" sz="1800" dirty="0">
                <a:solidFill>
                  <a:srgbClr val="1D1D1B"/>
                </a:solidFill>
                <a:ea typeface="+mn-lt"/>
                <a:cs typeface="+mn-lt"/>
              </a:rPr>
              <a:t> </a:t>
            </a:r>
            <a:r>
              <a:rPr lang="en-US" sz="1800" dirty="0" err="1">
                <a:solidFill>
                  <a:srgbClr val="1D1D1B"/>
                </a:solidFill>
                <a:ea typeface="+mn-lt"/>
                <a:cs typeface="+mn-lt"/>
              </a:rPr>
              <a:t>İçgörüler</a:t>
            </a:r>
            <a:r>
              <a:rPr lang="en-US" sz="1800" dirty="0">
                <a:solidFill>
                  <a:srgbClr val="1D1D1B"/>
                </a:solidFill>
                <a:ea typeface="+mn-lt"/>
                <a:cs typeface="+mn-lt"/>
              </a:rPr>
              <a:t>: </a:t>
            </a:r>
            <a:r>
              <a:rPr lang="en-US" sz="1800" b="0" dirty="0" err="1">
                <a:solidFill>
                  <a:srgbClr val="1D1D1B"/>
                </a:solidFill>
                <a:ea typeface="+mn-lt"/>
                <a:cs typeface="+mn-lt"/>
              </a:rPr>
              <a:t>Ekip</a:t>
            </a:r>
            <a:r>
              <a:rPr lang="en-US" sz="1800" b="0" dirty="0">
                <a:solidFill>
                  <a:srgbClr val="1D1D1B"/>
                </a:solidFill>
                <a:ea typeface="+mn-lt"/>
                <a:cs typeface="+mn-lt"/>
              </a:rPr>
              <a:t> </a:t>
            </a:r>
            <a:r>
              <a:rPr lang="en-US" sz="1800" b="0" dirty="0" err="1">
                <a:solidFill>
                  <a:srgbClr val="1D1D1B"/>
                </a:solidFill>
                <a:ea typeface="+mn-lt"/>
                <a:cs typeface="+mn-lt"/>
              </a:rPr>
              <a:t>iletişimini</a:t>
            </a:r>
            <a:r>
              <a:rPr lang="en-US" sz="1800" b="0" dirty="0">
                <a:solidFill>
                  <a:srgbClr val="1D1D1B"/>
                </a:solidFill>
                <a:ea typeface="+mn-lt"/>
                <a:cs typeface="+mn-lt"/>
              </a:rPr>
              <a:t> </a:t>
            </a:r>
            <a:r>
              <a:rPr lang="en-US" sz="1800" b="0" dirty="0" err="1">
                <a:solidFill>
                  <a:srgbClr val="1D1D1B"/>
                </a:solidFill>
                <a:ea typeface="+mn-lt"/>
                <a:cs typeface="+mn-lt"/>
              </a:rPr>
              <a:t>ve</a:t>
            </a:r>
            <a:r>
              <a:rPr lang="en-US" sz="1800" b="0" dirty="0">
                <a:solidFill>
                  <a:srgbClr val="1D1D1B"/>
                </a:solidFill>
                <a:ea typeface="+mn-lt"/>
                <a:cs typeface="+mn-lt"/>
              </a:rPr>
              <a:t> </a:t>
            </a:r>
            <a:r>
              <a:rPr lang="en-US" sz="1800" b="0" dirty="0" err="1">
                <a:solidFill>
                  <a:srgbClr val="1D1D1B"/>
                </a:solidFill>
                <a:ea typeface="+mn-lt"/>
                <a:cs typeface="+mn-lt"/>
              </a:rPr>
              <a:t>işbirliğini</a:t>
            </a:r>
            <a:r>
              <a:rPr lang="en-US" sz="1800" b="0" dirty="0">
                <a:solidFill>
                  <a:srgbClr val="1D1D1B"/>
                </a:solidFill>
                <a:ea typeface="+mn-lt"/>
                <a:cs typeface="+mn-lt"/>
              </a:rPr>
              <a:t> </a:t>
            </a:r>
            <a:r>
              <a:rPr lang="en-US" sz="1800" b="0" dirty="0" err="1">
                <a:solidFill>
                  <a:srgbClr val="1D1D1B"/>
                </a:solidFill>
                <a:ea typeface="+mn-lt"/>
                <a:cs typeface="+mn-lt"/>
              </a:rPr>
              <a:t>geliştirmek</a:t>
            </a:r>
            <a:r>
              <a:rPr lang="en-US" sz="1800" b="0" dirty="0">
                <a:solidFill>
                  <a:srgbClr val="1D1D1B"/>
                </a:solidFill>
                <a:ea typeface="+mn-lt"/>
                <a:cs typeface="+mn-lt"/>
              </a:rPr>
              <a:t> </a:t>
            </a:r>
            <a:r>
              <a:rPr lang="en-US" sz="1800" b="0" dirty="0" err="1">
                <a:solidFill>
                  <a:srgbClr val="1D1D1B"/>
                </a:solidFill>
                <a:ea typeface="+mn-lt"/>
                <a:cs typeface="+mn-lt"/>
              </a:rPr>
              <a:t>için</a:t>
            </a:r>
            <a:r>
              <a:rPr lang="en-US" sz="1800" b="0" dirty="0">
                <a:solidFill>
                  <a:srgbClr val="1D1D1B"/>
                </a:solidFill>
                <a:ea typeface="+mn-lt"/>
                <a:cs typeface="+mn-lt"/>
              </a:rPr>
              <a:t> </a:t>
            </a:r>
            <a:r>
              <a:rPr lang="en-US" sz="1800" b="0" dirty="0" err="1">
                <a:solidFill>
                  <a:srgbClr val="1D1D1B"/>
                </a:solidFill>
                <a:ea typeface="+mn-lt"/>
                <a:cs typeface="+mn-lt"/>
              </a:rPr>
              <a:t>kişiselleştirilmiş</a:t>
            </a:r>
            <a:r>
              <a:rPr lang="en-US" sz="1800" b="0" dirty="0">
                <a:solidFill>
                  <a:srgbClr val="1D1D1B"/>
                </a:solidFill>
                <a:ea typeface="+mn-lt"/>
                <a:cs typeface="+mn-lt"/>
              </a:rPr>
              <a:t> </a:t>
            </a:r>
            <a:r>
              <a:rPr lang="en-US" sz="1800" b="0" dirty="0" err="1">
                <a:solidFill>
                  <a:srgbClr val="1D1D1B"/>
                </a:solidFill>
                <a:ea typeface="+mn-lt"/>
                <a:cs typeface="+mn-lt"/>
              </a:rPr>
              <a:t>önerilerden</a:t>
            </a:r>
            <a:r>
              <a:rPr lang="en-US" sz="1800" b="0" dirty="0">
                <a:solidFill>
                  <a:srgbClr val="1D1D1B"/>
                </a:solidFill>
                <a:ea typeface="+mn-lt"/>
                <a:cs typeface="+mn-lt"/>
              </a:rPr>
              <a:t> </a:t>
            </a:r>
            <a:r>
              <a:rPr lang="en-US" sz="1800" b="0" dirty="0" err="1">
                <a:solidFill>
                  <a:srgbClr val="1D1D1B"/>
                </a:solidFill>
                <a:ea typeface="+mn-lt"/>
                <a:cs typeface="+mn-lt"/>
              </a:rPr>
              <a:t>yararlanın</a:t>
            </a:r>
            <a:r>
              <a:rPr lang="en-US" sz="1800" b="0" dirty="0">
                <a:solidFill>
                  <a:srgbClr val="1D1D1B"/>
                </a:solidFill>
                <a:ea typeface="+mn-lt"/>
                <a:cs typeface="+mn-lt"/>
              </a:rPr>
              <a:t>.</a:t>
            </a:r>
            <a:endParaRPr lang="tr-TR" sz="1800" b="0" dirty="0">
              <a:solidFill>
                <a:srgbClr val="1D1D1B"/>
              </a:solidFill>
              <a:ea typeface="+mn-lt"/>
              <a:cs typeface="+mn-lt"/>
            </a:endParaRPr>
          </a:p>
          <a:p>
            <a:pPr marL="285750" indent="-285750">
              <a:lnSpc>
                <a:spcPct val="100000"/>
              </a:lnSpc>
              <a:spcBef>
                <a:spcPts val="600"/>
              </a:spcBef>
              <a:spcAft>
                <a:spcPts val="600"/>
              </a:spcAft>
              <a:buFont typeface="Arial" panose="020B0604020202020204" pitchFamily="34" charset="0"/>
              <a:buChar char="•"/>
              <a:defRPr/>
            </a:pPr>
            <a:r>
              <a:rPr lang="en-US" sz="1800" dirty="0" err="1">
                <a:solidFill>
                  <a:srgbClr val="1D1D1B"/>
                </a:solidFill>
                <a:ea typeface="+mn-lt"/>
                <a:cs typeface="+mn-lt"/>
              </a:rPr>
              <a:t>Daha</a:t>
            </a:r>
            <a:r>
              <a:rPr lang="en-US" sz="1800" dirty="0">
                <a:solidFill>
                  <a:srgbClr val="1D1D1B"/>
                </a:solidFill>
                <a:ea typeface="+mn-lt"/>
                <a:cs typeface="+mn-lt"/>
              </a:rPr>
              <a:t> İyi </a:t>
            </a:r>
            <a:r>
              <a:rPr lang="en-US" sz="1800" dirty="0" err="1">
                <a:solidFill>
                  <a:srgbClr val="1D1D1B"/>
                </a:solidFill>
                <a:ea typeface="+mn-lt"/>
                <a:cs typeface="+mn-lt"/>
              </a:rPr>
              <a:t>Sonuçlar</a:t>
            </a:r>
            <a:r>
              <a:rPr lang="en-US" sz="1800" dirty="0">
                <a:solidFill>
                  <a:srgbClr val="1D1D1B"/>
                </a:solidFill>
                <a:ea typeface="+mn-lt"/>
                <a:cs typeface="+mn-lt"/>
              </a:rPr>
              <a:t> </a:t>
            </a:r>
            <a:r>
              <a:rPr lang="en-US" sz="1800" dirty="0" err="1">
                <a:solidFill>
                  <a:srgbClr val="1D1D1B"/>
                </a:solidFill>
                <a:ea typeface="+mn-lt"/>
                <a:cs typeface="+mn-lt"/>
              </a:rPr>
              <a:t>Elde</a:t>
            </a:r>
            <a:r>
              <a:rPr lang="en-US" sz="1800" dirty="0">
                <a:solidFill>
                  <a:srgbClr val="1D1D1B"/>
                </a:solidFill>
                <a:ea typeface="+mn-lt"/>
                <a:cs typeface="+mn-lt"/>
              </a:rPr>
              <a:t> Edin: </a:t>
            </a:r>
            <a:r>
              <a:rPr lang="en-US" sz="1800" b="0" dirty="0" err="1">
                <a:solidFill>
                  <a:srgbClr val="1D1D1B"/>
                </a:solidFill>
                <a:ea typeface="+mn-lt"/>
                <a:cs typeface="+mn-lt"/>
              </a:rPr>
              <a:t>Kurumsal</a:t>
            </a:r>
            <a:r>
              <a:rPr lang="en-US" sz="1800" b="0" dirty="0">
                <a:solidFill>
                  <a:srgbClr val="1D1D1B"/>
                </a:solidFill>
                <a:ea typeface="+mn-lt"/>
                <a:cs typeface="+mn-lt"/>
              </a:rPr>
              <a:t> </a:t>
            </a:r>
            <a:r>
              <a:rPr lang="en-US" sz="1800" b="0" dirty="0" err="1">
                <a:solidFill>
                  <a:srgbClr val="1D1D1B"/>
                </a:solidFill>
                <a:ea typeface="+mn-lt"/>
                <a:cs typeface="+mn-lt"/>
              </a:rPr>
              <a:t>hedeflere</a:t>
            </a:r>
            <a:r>
              <a:rPr lang="en-US" sz="1800" b="0" dirty="0">
                <a:solidFill>
                  <a:srgbClr val="1D1D1B"/>
                </a:solidFill>
                <a:ea typeface="+mn-lt"/>
                <a:cs typeface="+mn-lt"/>
              </a:rPr>
              <a:t> </a:t>
            </a:r>
            <a:r>
              <a:rPr lang="en-US" sz="1800" b="0" dirty="0" err="1">
                <a:solidFill>
                  <a:srgbClr val="1D1D1B"/>
                </a:solidFill>
                <a:ea typeface="+mn-lt"/>
                <a:cs typeface="+mn-lt"/>
              </a:rPr>
              <a:t>ulaşmak</a:t>
            </a:r>
            <a:r>
              <a:rPr lang="en-US" sz="1800" b="0" dirty="0">
                <a:solidFill>
                  <a:srgbClr val="1D1D1B"/>
                </a:solidFill>
                <a:ea typeface="+mn-lt"/>
                <a:cs typeface="+mn-lt"/>
              </a:rPr>
              <a:t> </a:t>
            </a:r>
            <a:r>
              <a:rPr lang="en-US" sz="1800" b="0" dirty="0" err="1">
                <a:solidFill>
                  <a:srgbClr val="1D1D1B"/>
                </a:solidFill>
                <a:ea typeface="+mn-lt"/>
                <a:cs typeface="+mn-lt"/>
              </a:rPr>
              <a:t>için</a:t>
            </a:r>
            <a:r>
              <a:rPr lang="en-US" sz="1800" b="0" dirty="0">
                <a:solidFill>
                  <a:srgbClr val="1D1D1B"/>
                </a:solidFill>
                <a:ea typeface="+mn-lt"/>
                <a:cs typeface="+mn-lt"/>
              </a:rPr>
              <a:t> </a:t>
            </a:r>
            <a:r>
              <a:rPr lang="en-US" sz="1800" b="0" dirty="0" err="1">
                <a:solidFill>
                  <a:srgbClr val="1D1D1B"/>
                </a:solidFill>
                <a:ea typeface="+mn-lt"/>
                <a:cs typeface="+mn-lt"/>
              </a:rPr>
              <a:t>ekip</a:t>
            </a:r>
            <a:r>
              <a:rPr lang="en-US" sz="1800" b="0" dirty="0">
                <a:solidFill>
                  <a:srgbClr val="1D1D1B"/>
                </a:solidFill>
                <a:ea typeface="+mn-lt"/>
                <a:cs typeface="+mn-lt"/>
              </a:rPr>
              <a:t> </a:t>
            </a:r>
            <a:r>
              <a:rPr lang="en-US" sz="1800" b="0" dirty="0" err="1">
                <a:solidFill>
                  <a:srgbClr val="1D1D1B"/>
                </a:solidFill>
                <a:ea typeface="+mn-lt"/>
                <a:cs typeface="+mn-lt"/>
              </a:rPr>
              <a:t>uyumuna</a:t>
            </a:r>
            <a:r>
              <a:rPr lang="en-US" sz="1800" b="0" dirty="0">
                <a:solidFill>
                  <a:srgbClr val="1D1D1B"/>
                </a:solidFill>
                <a:ea typeface="+mn-lt"/>
                <a:cs typeface="+mn-lt"/>
              </a:rPr>
              <a:t> </a:t>
            </a:r>
            <a:r>
              <a:rPr lang="en-US" sz="1800" b="0" dirty="0" err="1">
                <a:solidFill>
                  <a:srgbClr val="1D1D1B"/>
                </a:solidFill>
                <a:ea typeface="+mn-lt"/>
                <a:cs typeface="+mn-lt"/>
              </a:rPr>
              <a:t>ve</a:t>
            </a:r>
            <a:r>
              <a:rPr lang="en-US" sz="1800" b="0" dirty="0">
                <a:solidFill>
                  <a:srgbClr val="1D1D1B"/>
                </a:solidFill>
                <a:ea typeface="+mn-lt"/>
                <a:cs typeface="+mn-lt"/>
              </a:rPr>
              <a:t> </a:t>
            </a:r>
            <a:r>
              <a:rPr lang="en-US" sz="1800" b="0" dirty="0" err="1">
                <a:solidFill>
                  <a:srgbClr val="1D1D1B"/>
                </a:solidFill>
                <a:ea typeface="+mn-lt"/>
                <a:cs typeface="+mn-lt"/>
              </a:rPr>
              <a:t>üretkenliğine</a:t>
            </a:r>
            <a:r>
              <a:rPr lang="en-US" sz="1800" b="0" dirty="0">
                <a:solidFill>
                  <a:srgbClr val="1D1D1B"/>
                </a:solidFill>
                <a:ea typeface="+mn-lt"/>
                <a:cs typeface="+mn-lt"/>
              </a:rPr>
              <a:t> </a:t>
            </a:r>
            <a:r>
              <a:rPr lang="en-US" sz="1800" b="0" dirty="0" err="1">
                <a:solidFill>
                  <a:srgbClr val="1D1D1B"/>
                </a:solidFill>
                <a:ea typeface="+mn-lt"/>
                <a:cs typeface="+mn-lt"/>
              </a:rPr>
              <a:t>odaklanın</a:t>
            </a:r>
            <a:r>
              <a:rPr lang="en-US" sz="1800" b="0" dirty="0">
                <a:solidFill>
                  <a:srgbClr val="1D1D1B"/>
                </a:solidFill>
                <a:ea typeface="+mn-lt"/>
                <a:cs typeface="+mn-lt"/>
              </a:rPr>
              <a:t>. Bunch.ai, </a:t>
            </a:r>
            <a:r>
              <a:rPr lang="en-US" sz="1800" b="0" dirty="0" err="1">
                <a:solidFill>
                  <a:srgbClr val="1D1D1B"/>
                </a:solidFill>
                <a:ea typeface="+mn-lt"/>
                <a:cs typeface="+mn-lt"/>
              </a:rPr>
              <a:t>yapay</a:t>
            </a:r>
            <a:r>
              <a:rPr lang="en-US" sz="1800" b="0" dirty="0">
                <a:solidFill>
                  <a:srgbClr val="1D1D1B"/>
                </a:solidFill>
                <a:ea typeface="+mn-lt"/>
                <a:cs typeface="+mn-lt"/>
              </a:rPr>
              <a:t> </a:t>
            </a:r>
            <a:r>
              <a:rPr lang="en-US" sz="1800" b="0" dirty="0" err="1">
                <a:solidFill>
                  <a:srgbClr val="1D1D1B"/>
                </a:solidFill>
                <a:ea typeface="+mn-lt"/>
                <a:cs typeface="+mn-lt"/>
              </a:rPr>
              <a:t>zeka</a:t>
            </a:r>
            <a:r>
              <a:rPr lang="en-US" sz="1800" b="0" dirty="0">
                <a:solidFill>
                  <a:srgbClr val="1D1D1B"/>
                </a:solidFill>
                <a:ea typeface="+mn-lt"/>
                <a:cs typeface="+mn-lt"/>
              </a:rPr>
              <a:t> </a:t>
            </a:r>
            <a:r>
              <a:rPr lang="en-US" sz="1800" b="0" dirty="0" err="1">
                <a:solidFill>
                  <a:srgbClr val="1D1D1B"/>
                </a:solidFill>
                <a:ea typeface="+mn-lt"/>
                <a:cs typeface="+mn-lt"/>
              </a:rPr>
              <a:t>odaklı</a:t>
            </a:r>
            <a:r>
              <a:rPr lang="en-US" sz="1800" b="0" dirty="0">
                <a:solidFill>
                  <a:srgbClr val="1D1D1B"/>
                </a:solidFill>
                <a:ea typeface="+mn-lt"/>
                <a:cs typeface="+mn-lt"/>
              </a:rPr>
              <a:t> </a:t>
            </a:r>
            <a:r>
              <a:rPr lang="en-US" sz="1800" b="0" dirty="0" err="1">
                <a:solidFill>
                  <a:srgbClr val="1D1D1B"/>
                </a:solidFill>
                <a:ea typeface="+mn-lt"/>
                <a:cs typeface="+mn-lt"/>
              </a:rPr>
              <a:t>içgörüler</a:t>
            </a:r>
            <a:r>
              <a:rPr lang="en-US" sz="1800" b="0" dirty="0">
                <a:solidFill>
                  <a:srgbClr val="1D1D1B"/>
                </a:solidFill>
                <a:ea typeface="+mn-lt"/>
                <a:cs typeface="+mn-lt"/>
              </a:rPr>
              <a:t> </a:t>
            </a:r>
            <a:r>
              <a:rPr lang="en-US" sz="1800" b="0" dirty="0" err="1">
                <a:solidFill>
                  <a:srgbClr val="1D1D1B"/>
                </a:solidFill>
                <a:ea typeface="+mn-lt"/>
                <a:cs typeface="+mn-lt"/>
              </a:rPr>
              <a:t>ve</a:t>
            </a:r>
            <a:r>
              <a:rPr lang="en-US" sz="1800" b="0" dirty="0">
                <a:solidFill>
                  <a:srgbClr val="1D1D1B"/>
                </a:solidFill>
                <a:ea typeface="+mn-lt"/>
                <a:cs typeface="+mn-lt"/>
              </a:rPr>
              <a:t> </a:t>
            </a:r>
            <a:r>
              <a:rPr lang="en-US" sz="1800" b="0" dirty="0" err="1">
                <a:solidFill>
                  <a:srgbClr val="1D1D1B"/>
                </a:solidFill>
                <a:ea typeface="+mn-lt"/>
                <a:cs typeface="+mn-lt"/>
              </a:rPr>
              <a:t>öneriler</a:t>
            </a:r>
            <a:r>
              <a:rPr lang="en-US" sz="1800" b="0" dirty="0">
                <a:solidFill>
                  <a:srgbClr val="1D1D1B"/>
                </a:solidFill>
                <a:ea typeface="+mn-lt"/>
                <a:cs typeface="+mn-lt"/>
              </a:rPr>
              <a:t> </a:t>
            </a:r>
            <a:r>
              <a:rPr lang="en-US" sz="1800" b="0" dirty="0" err="1">
                <a:solidFill>
                  <a:srgbClr val="1D1D1B"/>
                </a:solidFill>
                <a:ea typeface="+mn-lt"/>
                <a:cs typeface="+mn-lt"/>
              </a:rPr>
              <a:t>kullanarak</a:t>
            </a:r>
            <a:r>
              <a:rPr lang="en-US" sz="1800" b="0" dirty="0">
                <a:solidFill>
                  <a:srgbClr val="1D1D1B"/>
                </a:solidFill>
                <a:ea typeface="+mn-lt"/>
                <a:cs typeface="+mn-lt"/>
              </a:rPr>
              <a:t> </a:t>
            </a:r>
            <a:r>
              <a:rPr lang="en-US" sz="1800" b="0" dirty="0" err="1">
                <a:solidFill>
                  <a:srgbClr val="1D1D1B"/>
                </a:solidFill>
                <a:ea typeface="+mn-lt"/>
                <a:cs typeface="+mn-lt"/>
              </a:rPr>
              <a:t>daha</a:t>
            </a:r>
            <a:r>
              <a:rPr lang="en-US" sz="1800" b="0" dirty="0">
                <a:solidFill>
                  <a:srgbClr val="1D1D1B"/>
                </a:solidFill>
                <a:ea typeface="+mn-lt"/>
                <a:cs typeface="+mn-lt"/>
              </a:rPr>
              <a:t> </a:t>
            </a:r>
            <a:r>
              <a:rPr lang="en-US" sz="1800" b="0" dirty="0" err="1">
                <a:solidFill>
                  <a:srgbClr val="1D1D1B"/>
                </a:solidFill>
                <a:ea typeface="+mn-lt"/>
                <a:cs typeface="+mn-lt"/>
              </a:rPr>
              <a:t>işbirlikçi</a:t>
            </a:r>
            <a:r>
              <a:rPr lang="en-US" sz="1800" b="0" dirty="0">
                <a:solidFill>
                  <a:srgbClr val="1D1D1B"/>
                </a:solidFill>
                <a:ea typeface="+mn-lt"/>
                <a:cs typeface="+mn-lt"/>
              </a:rPr>
              <a:t> </a:t>
            </a:r>
            <a:r>
              <a:rPr lang="en-US" sz="1800" b="0" dirty="0" err="1">
                <a:solidFill>
                  <a:srgbClr val="1D1D1B"/>
                </a:solidFill>
                <a:ea typeface="+mn-lt"/>
                <a:cs typeface="+mn-lt"/>
              </a:rPr>
              <a:t>ve</a:t>
            </a:r>
            <a:r>
              <a:rPr lang="en-US" sz="1800" b="0" dirty="0">
                <a:solidFill>
                  <a:srgbClr val="1D1D1B"/>
                </a:solidFill>
                <a:ea typeface="+mn-lt"/>
                <a:cs typeface="+mn-lt"/>
              </a:rPr>
              <a:t> </a:t>
            </a:r>
            <a:r>
              <a:rPr lang="en-US" sz="1800" b="0" dirty="0" err="1">
                <a:solidFill>
                  <a:srgbClr val="1D1D1B"/>
                </a:solidFill>
                <a:ea typeface="+mn-lt"/>
                <a:cs typeface="+mn-lt"/>
              </a:rPr>
              <a:t>yüksek</a:t>
            </a:r>
            <a:r>
              <a:rPr lang="en-US" sz="1800" b="0" dirty="0">
                <a:solidFill>
                  <a:srgbClr val="1D1D1B"/>
                </a:solidFill>
                <a:ea typeface="+mn-lt"/>
                <a:cs typeface="+mn-lt"/>
              </a:rPr>
              <a:t> </a:t>
            </a:r>
            <a:r>
              <a:rPr lang="en-US" sz="1800" b="0" dirty="0" err="1">
                <a:solidFill>
                  <a:srgbClr val="1D1D1B"/>
                </a:solidFill>
                <a:ea typeface="+mn-lt"/>
                <a:cs typeface="+mn-lt"/>
              </a:rPr>
              <a:t>performanslı</a:t>
            </a:r>
            <a:r>
              <a:rPr lang="en-US" sz="1800" b="0" dirty="0">
                <a:solidFill>
                  <a:srgbClr val="1D1D1B"/>
                </a:solidFill>
                <a:ea typeface="+mn-lt"/>
                <a:cs typeface="+mn-lt"/>
              </a:rPr>
              <a:t> </a:t>
            </a:r>
            <a:r>
              <a:rPr lang="en-US" sz="1800" b="0" dirty="0" err="1">
                <a:solidFill>
                  <a:srgbClr val="1D1D1B"/>
                </a:solidFill>
                <a:ea typeface="+mn-lt"/>
                <a:cs typeface="+mn-lt"/>
              </a:rPr>
              <a:t>bir</a:t>
            </a:r>
            <a:r>
              <a:rPr lang="en-US" sz="1800" b="0" dirty="0">
                <a:solidFill>
                  <a:srgbClr val="1D1D1B"/>
                </a:solidFill>
                <a:ea typeface="+mn-lt"/>
                <a:cs typeface="+mn-lt"/>
              </a:rPr>
              <a:t> </a:t>
            </a:r>
            <a:r>
              <a:rPr lang="en-US" sz="1800" b="0" dirty="0" err="1">
                <a:solidFill>
                  <a:srgbClr val="1D1D1B"/>
                </a:solidFill>
                <a:ea typeface="+mn-lt"/>
                <a:cs typeface="+mn-lt"/>
              </a:rPr>
              <a:t>ekip</a:t>
            </a:r>
            <a:r>
              <a:rPr lang="en-US" sz="1800" b="0" dirty="0">
                <a:solidFill>
                  <a:srgbClr val="1D1D1B"/>
                </a:solidFill>
                <a:ea typeface="+mn-lt"/>
                <a:cs typeface="+mn-lt"/>
              </a:rPr>
              <a:t> </a:t>
            </a:r>
            <a:r>
              <a:rPr lang="en-US" sz="1800" b="0" dirty="0" err="1">
                <a:solidFill>
                  <a:srgbClr val="1D1D1B"/>
                </a:solidFill>
                <a:ea typeface="+mn-lt"/>
                <a:cs typeface="+mn-lt"/>
              </a:rPr>
              <a:t>oluşturmanıza</a:t>
            </a:r>
            <a:r>
              <a:rPr lang="en-US" sz="1800" b="0" dirty="0">
                <a:solidFill>
                  <a:srgbClr val="1D1D1B"/>
                </a:solidFill>
                <a:ea typeface="+mn-lt"/>
                <a:cs typeface="+mn-lt"/>
              </a:rPr>
              <a:t> </a:t>
            </a:r>
            <a:r>
              <a:rPr lang="en-US" sz="1800" b="0" dirty="0" err="1">
                <a:solidFill>
                  <a:srgbClr val="1D1D1B"/>
                </a:solidFill>
                <a:ea typeface="+mn-lt"/>
                <a:cs typeface="+mn-lt"/>
              </a:rPr>
              <a:t>yardımcı</a:t>
            </a:r>
            <a:r>
              <a:rPr lang="en-US" sz="1800" b="0" dirty="0">
                <a:solidFill>
                  <a:srgbClr val="1D1D1B"/>
                </a:solidFill>
                <a:ea typeface="+mn-lt"/>
                <a:cs typeface="+mn-lt"/>
              </a:rPr>
              <a:t> </a:t>
            </a:r>
            <a:r>
              <a:rPr lang="en-US" sz="1800" b="0" dirty="0" err="1">
                <a:solidFill>
                  <a:srgbClr val="1D1D1B"/>
                </a:solidFill>
                <a:ea typeface="+mn-lt"/>
                <a:cs typeface="+mn-lt"/>
              </a:rPr>
              <a:t>olur</a:t>
            </a:r>
            <a:r>
              <a:rPr lang="en-US" sz="1800" b="0" dirty="0">
                <a:solidFill>
                  <a:srgbClr val="1D1D1B"/>
                </a:solidFill>
                <a:ea typeface="+mn-lt"/>
                <a:cs typeface="+mn-lt"/>
              </a:rPr>
              <a:t>.</a:t>
            </a:r>
            <a:endParaRPr lang="en-US" sz="1500" b="0" dirty="0">
              <a:solidFill>
                <a:srgbClr val="1D1D1B"/>
              </a:solidFill>
            </a:endParaRPr>
          </a:p>
          <a:p>
            <a:pPr>
              <a:defRPr/>
            </a:pPr>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flipH="1" flipV="1">
            <a:off x="-1837949" y="-825174"/>
            <a:ext cx="142032" cy="106735"/>
          </a:xfrm>
          <a:prstGeom prst="rect">
            <a:avLst/>
          </a:prstGeom>
        </p:spPr>
      </p:pic>
    </p:spTree>
    <p:extLst>
      <p:ext uri="{BB962C8B-B14F-4D97-AF65-F5344CB8AC3E}">
        <p14:creationId xmlns:p14="http://schemas.microsoft.com/office/powerpoint/2010/main" val="1742645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ecf44786e8_0_198"/>
          <p:cNvSpPr txBox="1">
            <a:spLocks noGrp="1"/>
          </p:cNvSpPr>
          <p:nvPr>
            <p:ph type="title"/>
          </p:nvPr>
        </p:nvSpPr>
        <p:spPr>
          <a:xfrm>
            <a:off x="651844" y="214966"/>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dirty="0"/>
              <a:t>Daha fazlasını keşfedin</a:t>
            </a:r>
            <a:r>
              <a:rPr lang="en-GB" sz="3400" dirty="0"/>
              <a:t>: </a:t>
            </a:r>
            <a:r>
              <a:rPr lang="tr-TR" sz="3400" dirty="0">
                <a:solidFill>
                  <a:srgbClr val="F49100"/>
                </a:solidFill>
              </a:rPr>
              <a:t>Kitaplar</a:t>
            </a:r>
            <a:endParaRPr lang="en-GB" sz="3400" b="1" dirty="0">
              <a:solidFill>
                <a:srgbClr val="F49100"/>
              </a:solidFill>
              <a:highlight>
                <a:srgbClr val="FFFF00"/>
              </a:highlight>
              <a:latin typeface="Raleway"/>
              <a:ea typeface="Raleway"/>
              <a:cs typeface="Raleway"/>
            </a:endParaRPr>
          </a:p>
        </p:txBody>
      </p:sp>
      <p:sp>
        <p:nvSpPr>
          <p:cNvPr id="319" name="Google Shape;319;g2ecf44786e8_0_198"/>
          <p:cNvSpPr txBox="1"/>
          <p:nvPr/>
        </p:nvSpPr>
        <p:spPr>
          <a:xfrm>
            <a:off x="675924" y="1390288"/>
            <a:ext cx="8004127" cy="188730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tr-TR" sz="1600" b="1" dirty="0">
                <a:latin typeface="Raleway"/>
                <a:ea typeface="Raleway"/>
                <a:cs typeface="Times New Roman"/>
              </a:rPr>
              <a:t>Bölüm 1</a:t>
            </a:r>
            <a:endParaRPr lang="en-GB" sz="1600" b="1" dirty="0">
              <a:latin typeface="Raleway"/>
              <a:ea typeface="Raleway"/>
              <a:cs typeface="Times New Roman"/>
            </a:endParaRPr>
          </a:p>
          <a:p>
            <a:pPr>
              <a:spcBef>
                <a:spcPts val="600"/>
              </a:spcBef>
              <a:spcAft>
                <a:spcPts val="600"/>
              </a:spcAft>
            </a:pPr>
            <a:r>
              <a:rPr lang="en-GB" sz="1600" dirty="0">
                <a:latin typeface="Raleway"/>
                <a:ea typeface="Raleway"/>
                <a:cs typeface="Times New Roman"/>
                <a:sym typeface="Raleway"/>
              </a:rPr>
              <a:t>Schneider, B. D. (2010). </a:t>
            </a:r>
            <a:r>
              <a:rPr lang="en-GB" sz="1600" i="1" dirty="0">
                <a:latin typeface="Raleway"/>
                <a:ea typeface="Raleway"/>
                <a:cs typeface="Times New Roman"/>
                <a:sym typeface="Raleway"/>
              </a:rPr>
              <a:t>Energy leadership: Transforming Your Workplace and Your Life from the Core</a:t>
            </a:r>
            <a:r>
              <a:rPr lang="en-GB" sz="1600" dirty="0">
                <a:latin typeface="Raleway"/>
                <a:ea typeface="Raleway"/>
                <a:cs typeface="Times New Roman"/>
                <a:sym typeface="Raleway"/>
              </a:rPr>
              <a:t>. John Wiley &amp; Sons.</a:t>
            </a:r>
            <a:endParaRPr lang="en-US" sz="1600" dirty="0">
              <a:latin typeface="Raleway"/>
            </a:endParaRPr>
          </a:p>
          <a:p>
            <a:pPr>
              <a:spcBef>
                <a:spcPts val="600"/>
              </a:spcBef>
              <a:spcAft>
                <a:spcPts val="600"/>
              </a:spcAft>
            </a:pPr>
            <a:r>
              <a:rPr lang="en-GB" sz="1600" dirty="0">
                <a:latin typeface="Raleway"/>
                <a:ea typeface="Raleway"/>
                <a:cs typeface="Times New Roman"/>
                <a:sym typeface="Raleway"/>
              </a:rPr>
              <a:t>Pfeffer, J. (2015). </a:t>
            </a:r>
            <a:r>
              <a:rPr lang="en-GB" sz="1600" i="1" dirty="0">
                <a:latin typeface="Raleway"/>
                <a:ea typeface="Raleway"/>
                <a:cs typeface="Times New Roman"/>
                <a:sym typeface="Raleway"/>
              </a:rPr>
              <a:t>Leadership BS: Fixing Workplaces and Careers One Truth at a Time</a:t>
            </a:r>
            <a:r>
              <a:rPr lang="en-GB" sz="1600" dirty="0">
                <a:latin typeface="Raleway"/>
                <a:ea typeface="Raleway"/>
                <a:cs typeface="Times New Roman"/>
                <a:sym typeface="Raleway"/>
              </a:rPr>
              <a:t>. HarperCollins.</a:t>
            </a:r>
            <a:endParaRPr lang="en-GB" sz="1600" dirty="0">
              <a:ea typeface="Raleway"/>
            </a:endParaRPr>
          </a:p>
        </p:txBody>
      </p:sp>
      <p:pic>
        <p:nvPicPr>
          <p:cNvPr id="320" name="Google Shape;320;g2ecf44786e8_0_198"/>
          <p:cNvPicPr preferRelativeResize="0"/>
          <p:nvPr/>
        </p:nvPicPr>
        <p:blipFill>
          <a:blip r:embed="rId3">
            <a:alphaModFix/>
          </a:blip>
          <a:stretch>
            <a:fillRect/>
          </a:stretch>
        </p:blipFill>
        <p:spPr>
          <a:xfrm>
            <a:off x="8680050" y="265140"/>
            <a:ext cx="2556150" cy="2556150"/>
          </a:xfrm>
          <a:prstGeom prst="rect">
            <a:avLst/>
          </a:prstGeom>
          <a:noFill/>
          <a:ln>
            <a:noFill/>
          </a:ln>
        </p:spPr>
      </p:pic>
      <p:sp>
        <p:nvSpPr>
          <p:cNvPr id="3" name="TextBox 2">
            <a:extLst>
              <a:ext uri="{FF2B5EF4-FFF2-40B4-BE49-F238E27FC236}">
                <a16:creationId xmlns:a16="http://schemas.microsoft.com/office/drawing/2014/main" id="{20E63D8C-9AEE-CA19-C305-807827756CF7}"/>
              </a:ext>
            </a:extLst>
          </p:cNvPr>
          <p:cNvSpPr txBox="1"/>
          <p:nvPr/>
        </p:nvSpPr>
        <p:spPr>
          <a:xfrm>
            <a:off x="10902715" y="2331974"/>
            <a:ext cx="116702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319;g2ecf44786e8_0_198">
            <a:extLst>
              <a:ext uri="{FF2B5EF4-FFF2-40B4-BE49-F238E27FC236}">
                <a16:creationId xmlns:a16="http://schemas.microsoft.com/office/drawing/2014/main" id="{E79D2CAE-48EE-A15D-0F42-A94B6C8236FF}"/>
              </a:ext>
            </a:extLst>
          </p:cNvPr>
          <p:cNvSpPr txBox="1"/>
          <p:nvPr/>
        </p:nvSpPr>
        <p:spPr>
          <a:xfrm>
            <a:off x="679967" y="3075284"/>
            <a:ext cx="10806001" cy="305794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1600" dirty="0">
                <a:latin typeface="Raleway"/>
                <a:cs typeface="Times New Roman"/>
              </a:rPr>
              <a:t>Sinek, S. (2014). </a:t>
            </a:r>
            <a:r>
              <a:rPr lang="en-GB" sz="1600" i="1" dirty="0">
                <a:latin typeface="Raleway"/>
                <a:cs typeface="Times New Roman"/>
              </a:rPr>
              <a:t>Leaders eat last: Why Some Teams Pull Together and Others Don’t</a:t>
            </a:r>
            <a:r>
              <a:rPr lang="en-GB" sz="1600" dirty="0">
                <a:latin typeface="Raleway"/>
                <a:cs typeface="Times New Roman"/>
              </a:rPr>
              <a:t>. Penguin UK.</a:t>
            </a:r>
            <a:endParaRPr lang="en-US" dirty="0"/>
          </a:p>
          <a:p>
            <a:pPr>
              <a:spcBef>
                <a:spcPts val="600"/>
              </a:spcBef>
              <a:spcAft>
                <a:spcPts val="600"/>
              </a:spcAft>
            </a:pPr>
            <a:r>
              <a:rPr lang="en-GB" sz="1600" dirty="0">
                <a:latin typeface="Raleway"/>
                <a:ea typeface="Raleway"/>
                <a:cs typeface="Times New Roman"/>
                <a:sym typeface="Raleway"/>
              </a:rPr>
              <a:t>Kay, K., &amp; Shipman, C. (2018). </a:t>
            </a:r>
            <a:r>
              <a:rPr lang="en-GB" sz="1600" i="1" dirty="0">
                <a:latin typeface="Raleway"/>
                <a:ea typeface="Raleway"/>
                <a:cs typeface="Times New Roman"/>
                <a:sym typeface="Raleway"/>
              </a:rPr>
              <a:t>The confidence code: The Science and Art of Self-Assurance---What Women Should Know</a:t>
            </a:r>
            <a:r>
              <a:rPr lang="en-GB" sz="1600" dirty="0">
                <a:latin typeface="Raleway"/>
                <a:ea typeface="Raleway"/>
                <a:cs typeface="Times New Roman"/>
                <a:sym typeface="Raleway"/>
              </a:rPr>
              <a:t>. HarperBusiness</a:t>
            </a:r>
            <a:endParaRPr lang="en-GB" sz="1600" dirty="0">
              <a:ea typeface="Raleway"/>
            </a:endParaRPr>
          </a:p>
          <a:p>
            <a:pPr>
              <a:spcBef>
                <a:spcPts val="600"/>
              </a:spcBef>
              <a:spcAft>
                <a:spcPts val="600"/>
              </a:spcAft>
            </a:pPr>
            <a:r>
              <a:rPr lang="tr-TR" sz="1600" b="1" dirty="0">
                <a:latin typeface="Raleway"/>
                <a:ea typeface="Raleway"/>
                <a:cs typeface="Times New Roman"/>
              </a:rPr>
              <a:t>Bölüm 2</a:t>
            </a:r>
            <a:endParaRPr lang="en-GB" sz="1600" b="1" dirty="0">
              <a:latin typeface="Raleway"/>
              <a:ea typeface="Raleway"/>
              <a:cs typeface="Times New Roman"/>
            </a:endParaRPr>
          </a:p>
          <a:p>
            <a:pPr>
              <a:spcBef>
                <a:spcPts val="600"/>
              </a:spcBef>
              <a:spcAft>
                <a:spcPts val="600"/>
              </a:spcAft>
            </a:pPr>
            <a:r>
              <a:rPr lang="en-GB" sz="1600" dirty="0">
                <a:latin typeface="Raleway"/>
                <a:ea typeface="Raleway"/>
                <a:cs typeface="Times New Roman"/>
                <a:sym typeface="Raleway"/>
              </a:rPr>
              <a:t>Clark, D. (2017). </a:t>
            </a:r>
            <a:r>
              <a:rPr lang="en-GB" sz="1600" i="1" dirty="0">
                <a:latin typeface="Raleway"/>
                <a:ea typeface="Raleway"/>
                <a:cs typeface="Times New Roman"/>
                <a:sym typeface="Raleway"/>
              </a:rPr>
              <a:t>Reinventing You, with a New Preface: Define Your Brand, Imagine Your Future</a:t>
            </a:r>
            <a:r>
              <a:rPr lang="en-GB" sz="1600" dirty="0">
                <a:latin typeface="Raleway"/>
                <a:ea typeface="Raleway"/>
                <a:cs typeface="Times New Roman"/>
                <a:sym typeface="Raleway"/>
              </a:rPr>
              <a:t>.</a:t>
            </a:r>
            <a:endParaRPr lang="en-GB" sz="1600" dirty="0">
              <a:ea typeface="Raleway"/>
            </a:endParaRPr>
          </a:p>
          <a:p>
            <a:pPr>
              <a:spcBef>
                <a:spcPts val="600"/>
              </a:spcBef>
              <a:spcAft>
                <a:spcPts val="600"/>
              </a:spcAft>
            </a:pPr>
            <a:r>
              <a:rPr lang="tr-TR" sz="1600" b="1" dirty="0">
                <a:latin typeface="Raleway"/>
                <a:ea typeface="Raleway"/>
                <a:cs typeface="Times New Roman"/>
              </a:rPr>
              <a:t>Bölüm 3</a:t>
            </a:r>
            <a:endParaRPr lang="en-GB" sz="1600" b="1" dirty="0">
              <a:latin typeface="Raleway"/>
              <a:ea typeface="Raleway"/>
              <a:cs typeface="Times New Roman"/>
            </a:endParaRPr>
          </a:p>
          <a:p>
            <a:pPr>
              <a:spcBef>
                <a:spcPts val="600"/>
              </a:spcBef>
              <a:spcAft>
                <a:spcPts val="600"/>
              </a:spcAft>
            </a:pPr>
            <a:r>
              <a:rPr lang="en-GB" sz="1600" dirty="0" err="1">
                <a:latin typeface="Raleway"/>
                <a:cs typeface="Times New Roman"/>
              </a:rPr>
              <a:t>Ciaramicoli</a:t>
            </a:r>
            <a:r>
              <a:rPr lang="en-GB" sz="1600" dirty="0">
                <a:latin typeface="Raleway"/>
                <a:cs typeface="Times New Roman"/>
              </a:rPr>
              <a:t>, A. P., &amp; Ketcham, K. (2001). </a:t>
            </a:r>
            <a:r>
              <a:rPr lang="en-GB" sz="1600" i="1" dirty="0">
                <a:latin typeface="Raleway"/>
                <a:cs typeface="Times New Roman"/>
              </a:rPr>
              <a:t>The power of empathy: A Practical Guide to Creating Intimacy, Self-understanding, and Lasting Love</a:t>
            </a:r>
            <a:r>
              <a:rPr lang="en-GB" sz="1600" dirty="0">
                <a:latin typeface="Raleway"/>
                <a:cs typeface="Times New Roman"/>
              </a:rPr>
              <a:t>. Plume Books.</a:t>
            </a:r>
            <a:endParaRPr lang="en-GB"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ecf44786e8_0_464"/>
          <p:cNvSpPr txBox="1">
            <a:spLocks noGrp="1"/>
          </p:cNvSpPr>
          <p:nvPr>
            <p:ph type="title"/>
          </p:nvPr>
        </p:nvSpPr>
        <p:spPr>
          <a:xfrm>
            <a:off x="496725" y="347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dirty="0"/>
              <a:t>Daha fazlasını keşfedin</a:t>
            </a:r>
            <a:r>
              <a:rPr lang="en-GB" sz="3400" dirty="0"/>
              <a:t>: </a:t>
            </a:r>
            <a:r>
              <a:rPr lang="en-GB" sz="3400" b="1" dirty="0">
                <a:solidFill>
                  <a:schemeClr val="lt1"/>
                </a:solidFill>
                <a:latin typeface="Raleway"/>
              </a:rPr>
              <a:t>Podcast</a:t>
            </a:r>
            <a:r>
              <a:rPr lang="tr-TR" sz="3400" b="1" dirty="0" err="1">
                <a:solidFill>
                  <a:schemeClr val="lt1"/>
                </a:solidFill>
                <a:latin typeface="Raleway"/>
              </a:rPr>
              <a:t>ler</a:t>
            </a:r>
            <a:endParaRPr lang="en-GB" sz="3400" b="1" dirty="0">
              <a:solidFill>
                <a:schemeClr val="lt1"/>
              </a:solidFill>
              <a:highlight>
                <a:srgbClr val="FFFF00"/>
              </a:highlight>
              <a:latin typeface="Raleway"/>
            </a:endParaRPr>
          </a:p>
        </p:txBody>
      </p:sp>
      <p:sp>
        <p:nvSpPr>
          <p:cNvPr id="326" name="Google Shape;326;g2ecf44786e8_0_464"/>
          <p:cNvSpPr txBox="1"/>
          <p:nvPr/>
        </p:nvSpPr>
        <p:spPr>
          <a:xfrm>
            <a:off x="2726750" y="2743575"/>
            <a:ext cx="664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327" name="Google Shape;327;g2ecf44786e8_0_464"/>
          <p:cNvPicPr preferRelativeResize="0"/>
          <p:nvPr/>
        </p:nvPicPr>
        <p:blipFill>
          <a:blip r:embed="rId3">
            <a:alphaModFix/>
          </a:blip>
          <a:stretch>
            <a:fillRect/>
          </a:stretch>
        </p:blipFill>
        <p:spPr>
          <a:xfrm>
            <a:off x="6502750" y="1416275"/>
            <a:ext cx="4982369" cy="1636775"/>
          </a:xfrm>
          <a:prstGeom prst="rect">
            <a:avLst/>
          </a:prstGeom>
          <a:noFill/>
          <a:ln>
            <a:noFill/>
          </a:ln>
        </p:spPr>
      </p:pic>
      <p:pic>
        <p:nvPicPr>
          <p:cNvPr id="328" name="Google Shape;328;g2ecf44786e8_0_464"/>
          <p:cNvPicPr preferRelativeResize="0"/>
          <p:nvPr/>
        </p:nvPicPr>
        <p:blipFill>
          <a:blip r:embed="rId4">
            <a:alphaModFix/>
          </a:blip>
          <a:stretch>
            <a:fillRect/>
          </a:stretch>
        </p:blipFill>
        <p:spPr>
          <a:xfrm>
            <a:off x="3414513" y="4756225"/>
            <a:ext cx="4982375" cy="1696814"/>
          </a:xfrm>
          <a:prstGeom prst="rect">
            <a:avLst/>
          </a:prstGeom>
          <a:noFill/>
          <a:ln>
            <a:noFill/>
          </a:ln>
        </p:spPr>
      </p:pic>
      <p:pic>
        <p:nvPicPr>
          <p:cNvPr id="329" name="Google Shape;329;g2ecf44786e8_0_464"/>
          <p:cNvPicPr preferRelativeResize="0"/>
          <p:nvPr/>
        </p:nvPicPr>
        <p:blipFill>
          <a:blip r:embed="rId5">
            <a:alphaModFix/>
          </a:blip>
          <a:stretch>
            <a:fillRect/>
          </a:stretch>
        </p:blipFill>
        <p:spPr>
          <a:xfrm>
            <a:off x="10002905" y="4753878"/>
            <a:ext cx="1795398" cy="1815992"/>
          </a:xfrm>
          <a:prstGeom prst="rect">
            <a:avLst/>
          </a:prstGeom>
          <a:noFill/>
          <a:ln>
            <a:noFill/>
          </a:ln>
        </p:spPr>
      </p:pic>
      <p:pic>
        <p:nvPicPr>
          <p:cNvPr id="330" name="Google Shape;330;g2ecf44786e8_0_464"/>
          <p:cNvPicPr preferRelativeResize="0"/>
          <p:nvPr/>
        </p:nvPicPr>
        <p:blipFill>
          <a:blip r:embed="rId6">
            <a:alphaModFix/>
          </a:blip>
          <a:stretch>
            <a:fillRect/>
          </a:stretch>
        </p:blipFill>
        <p:spPr>
          <a:xfrm>
            <a:off x="5317041" y="3086250"/>
            <a:ext cx="4678009" cy="1636775"/>
          </a:xfrm>
          <a:prstGeom prst="rect">
            <a:avLst/>
          </a:prstGeom>
          <a:noFill/>
          <a:ln>
            <a:noFill/>
          </a:ln>
        </p:spPr>
      </p:pic>
      <p:sp>
        <p:nvSpPr>
          <p:cNvPr id="3" name="TextBox 2">
            <a:extLst>
              <a:ext uri="{FF2B5EF4-FFF2-40B4-BE49-F238E27FC236}">
                <a16:creationId xmlns:a16="http://schemas.microsoft.com/office/drawing/2014/main" id="{4FDA69AF-0885-A3B6-473C-F2DA21CBC762}"/>
              </a:ext>
            </a:extLst>
          </p:cNvPr>
          <p:cNvSpPr txBox="1"/>
          <p:nvPr/>
        </p:nvSpPr>
        <p:spPr>
          <a:xfrm>
            <a:off x="11178297" y="6178378"/>
            <a:ext cx="101384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Online Web Fonts</a:t>
            </a:r>
            <a:endParaRPr lang="en-US" sz="1000">
              <a:solidFill>
                <a:schemeClr val="accent1"/>
              </a:solidFill>
              <a:latin typeface="Raleway"/>
              <a:hlinkClick r:id="rId7">
                <a:extLst>
                  <a:ext uri="{A12FA001-AC4F-418D-AE19-62706E023703}">
                    <ahyp:hlinkClr xmlns:ahyp="http://schemas.microsoft.com/office/drawing/2018/hyperlinkcolor" val="tx"/>
                  </a:ext>
                </a:extLst>
              </a:hlinkClick>
            </a:endParaRPr>
          </a:p>
        </p:txBody>
      </p:sp>
      <p:sp>
        <p:nvSpPr>
          <p:cNvPr id="5" name="TextBox 4">
            <a:extLst>
              <a:ext uri="{FF2B5EF4-FFF2-40B4-BE49-F238E27FC236}">
                <a16:creationId xmlns:a16="http://schemas.microsoft.com/office/drawing/2014/main" id="{DA60FC0A-D0B5-C83B-0739-DD21BE28E909}"/>
              </a:ext>
            </a:extLst>
          </p:cNvPr>
          <p:cNvSpPr txBox="1"/>
          <p:nvPr/>
        </p:nvSpPr>
        <p:spPr>
          <a:xfrm>
            <a:off x="782596" y="1675025"/>
            <a:ext cx="4180701"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n-US" sz="1800" b="1" dirty="0">
                <a:latin typeface="Raleway"/>
              </a:rPr>
              <a:t>Bu </a:t>
            </a:r>
            <a:r>
              <a:rPr lang="en-US" sz="1800" b="1" dirty="0" err="1">
                <a:latin typeface="Raleway"/>
              </a:rPr>
              <a:t>üç</a:t>
            </a:r>
            <a:r>
              <a:rPr lang="en-US" sz="1800" b="1" dirty="0">
                <a:latin typeface="Raleway"/>
              </a:rPr>
              <a:t> </a:t>
            </a:r>
            <a:r>
              <a:rPr lang="en-US" sz="1800" b="1" dirty="0" err="1">
                <a:latin typeface="Raleway"/>
              </a:rPr>
              <a:t>liderlik</a:t>
            </a:r>
            <a:r>
              <a:rPr lang="en-US" sz="1800" b="1" dirty="0">
                <a:latin typeface="Raleway"/>
              </a:rPr>
              <a:t> </a:t>
            </a:r>
            <a:r>
              <a:rPr lang="en-US" sz="1800" b="1" dirty="0" err="1">
                <a:latin typeface="Raleway"/>
              </a:rPr>
              <a:t>podcast'i</a:t>
            </a:r>
            <a:r>
              <a:rPr lang="en-US" sz="1800" b="1" dirty="0">
                <a:latin typeface="Raleway"/>
              </a:rPr>
              <a:t> </a:t>
            </a:r>
            <a:r>
              <a:rPr lang="en-US" sz="1800" dirty="0" err="1">
                <a:latin typeface="Raleway"/>
              </a:rPr>
              <a:t>liderlik</a:t>
            </a:r>
            <a:r>
              <a:rPr lang="en-US" sz="1800" dirty="0">
                <a:latin typeface="Raleway"/>
              </a:rPr>
              <a:t> </a:t>
            </a:r>
            <a:r>
              <a:rPr lang="en-US" sz="1800" dirty="0" err="1">
                <a:latin typeface="Raleway"/>
              </a:rPr>
              <a:t>becerilerini</a:t>
            </a:r>
            <a:r>
              <a:rPr lang="en-US" sz="1800" dirty="0">
                <a:latin typeface="Raleway"/>
              </a:rPr>
              <a:t>, </a:t>
            </a:r>
            <a:r>
              <a:rPr lang="en-US" sz="1800" dirty="0" err="1">
                <a:latin typeface="Raleway"/>
              </a:rPr>
              <a:t>karar</a:t>
            </a:r>
            <a:r>
              <a:rPr lang="en-US" sz="1800" dirty="0">
                <a:latin typeface="Raleway"/>
              </a:rPr>
              <a:t> alma </a:t>
            </a:r>
            <a:r>
              <a:rPr lang="en-US" sz="1800" dirty="0" err="1">
                <a:latin typeface="Raleway"/>
              </a:rPr>
              <a:t>süreçlerini</a:t>
            </a:r>
            <a:r>
              <a:rPr lang="en-US" sz="1800" dirty="0">
                <a:latin typeface="Raleway"/>
              </a:rPr>
              <a:t> </a:t>
            </a:r>
            <a:r>
              <a:rPr lang="en-US" sz="1800" dirty="0" err="1">
                <a:latin typeface="Raleway"/>
              </a:rPr>
              <a:t>ve</a:t>
            </a:r>
            <a:r>
              <a:rPr lang="en-US" sz="1800" dirty="0">
                <a:latin typeface="Raleway"/>
              </a:rPr>
              <a:t> </a:t>
            </a:r>
            <a:r>
              <a:rPr lang="en-US" sz="1800" dirty="0" err="1">
                <a:latin typeface="Raleway"/>
              </a:rPr>
              <a:t>ekip</a:t>
            </a:r>
            <a:r>
              <a:rPr lang="en-US" sz="1800" dirty="0">
                <a:latin typeface="Raleway"/>
              </a:rPr>
              <a:t> </a:t>
            </a:r>
            <a:r>
              <a:rPr lang="en-US" sz="1800" dirty="0" err="1">
                <a:latin typeface="Raleway"/>
              </a:rPr>
              <a:t>dinamiklerini</a:t>
            </a:r>
            <a:r>
              <a:rPr lang="en-US" sz="1800" dirty="0">
                <a:latin typeface="Raleway"/>
              </a:rPr>
              <a:t> </a:t>
            </a:r>
            <a:r>
              <a:rPr lang="en-US" sz="1800" dirty="0" err="1">
                <a:latin typeface="Raleway"/>
              </a:rPr>
              <a:t>geliştirmek</a:t>
            </a:r>
            <a:r>
              <a:rPr lang="en-US" sz="1800" dirty="0">
                <a:latin typeface="Raleway"/>
              </a:rPr>
              <a:t> </a:t>
            </a:r>
            <a:r>
              <a:rPr lang="en-US" sz="1800" dirty="0" err="1">
                <a:latin typeface="Raleway"/>
              </a:rPr>
              <a:t>için</a:t>
            </a:r>
            <a:r>
              <a:rPr lang="en-US" sz="1800" dirty="0">
                <a:latin typeface="Raleway"/>
              </a:rPr>
              <a:t> </a:t>
            </a:r>
            <a:r>
              <a:rPr lang="en-US" sz="1800" dirty="0" err="1">
                <a:latin typeface="Raleway"/>
              </a:rPr>
              <a:t>pratik</a:t>
            </a:r>
            <a:r>
              <a:rPr lang="en-US" sz="1800" dirty="0">
                <a:latin typeface="Raleway"/>
              </a:rPr>
              <a:t> </a:t>
            </a:r>
            <a:r>
              <a:rPr lang="en-US" sz="1800" dirty="0" err="1">
                <a:latin typeface="Raleway"/>
              </a:rPr>
              <a:t>tavsiyeler</a:t>
            </a:r>
            <a:r>
              <a:rPr lang="en-US" sz="1800" dirty="0">
                <a:latin typeface="Raleway"/>
              </a:rPr>
              <a:t> </a:t>
            </a:r>
            <a:r>
              <a:rPr lang="en-US" sz="1800" dirty="0" err="1">
                <a:latin typeface="Raleway"/>
              </a:rPr>
              <a:t>sunacak</a:t>
            </a:r>
            <a:r>
              <a:rPr lang="tr-TR" sz="1800" dirty="0">
                <a:latin typeface="Raleway"/>
              </a:rPr>
              <a:t>tır</a:t>
            </a:r>
            <a:r>
              <a:rPr lang="en-US" sz="1800" dirty="0">
                <a:latin typeface="Raleway"/>
              </a:rPr>
              <a:t>. Bu </a:t>
            </a:r>
            <a:r>
              <a:rPr lang="en-US" sz="1800" dirty="0" err="1">
                <a:latin typeface="Raleway"/>
              </a:rPr>
              <a:t>podcast'ler</a:t>
            </a:r>
            <a:r>
              <a:rPr lang="en-US" sz="1800" dirty="0">
                <a:latin typeface="Raleway"/>
              </a:rPr>
              <a:t> </a:t>
            </a:r>
            <a:r>
              <a:rPr lang="en-US" sz="1800" dirty="0" err="1">
                <a:latin typeface="Raleway"/>
              </a:rPr>
              <a:t>gerçek</a:t>
            </a:r>
            <a:r>
              <a:rPr lang="en-US" sz="1800" dirty="0">
                <a:latin typeface="Raleway"/>
              </a:rPr>
              <a:t> </a:t>
            </a:r>
            <a:r>
              <a:rPr lang="en-US" sz="1800" dirty="0" err="1">
                <a:latin typeface="Raleway"/>
              </a:rPr>
              <a:t>dünyadan</a:t>
            </a:r>
            <a:r>
              <a:rPr lang="en-US" sz="1800" dirty="0">
                <a:latin typeface="Raleway"/>
              </a:rPr>
              <a:t> </a:t>
            </a:r>
            <a:r>
              <a:rPr lang="en-US" sz="1800" dirty="0" err="1">
                <a:latin typeface="Raleway"/>
              </a:rPr>
              <a:t>örnekler</a:t>
            </a:r>
            <a:r>
              <a:rPr lang="en-US" sz="1800" dirty="0">
                <a:latin typeface="Raleway"/>
              </a:rPr>
              <a:t> </a:t>
            </a:r>
            <a:r>
              <a:rPr lang="en-US" sz="1800" dirty="0" err="1">
                <a:latin typeface="Raleway"/>
              </a:rPr>
              <a:t>ve</a:t>
            </a:r>
            <a:r>
              <a:rPr lang="en-US" sz="1800" dirty="0">
                <a:latin typeface="Raleway"/>
              </a:rPr>
              <a:t> </a:t>
            </a:r>
            <a:r>
              <a:rPr lang="en-US" sz="1800" dirty="0" err="1">
                <a:latin typeface="Raleway"/>
              </a:rPr>
              <a:t>uygulanabilir</a:t>
            </a:r>
            <a:r>
              <a:rPr lang="en-US" sz="1800" dirty="0">
                <a:latin typeface="Raleway"/>
              </a:rPr>
              <a:t> </a:t>
            </a:r>
            <a:r>
              <a:rPr lang="en-US" sz="1800" dirty="0" err="1">
                <a:latin typeface="Raleway"/>
              </a:rPr>
              <a:t>stratejiler</a:t>
            </a:r>
            <a:r>
              <a:rPr lang="en-US" sz="1800" dirty="0">
                <a:latin typeface="Raleway"/>
              </a:rPr>
              <a:t> </a:t>
            </a:r>
            <a:r>
              <a:rPr lang="en-US" sz="1800" dirty="0" err="1">
                <a:latin typeface="Raleway"/>
              </a:rPr>
              <a:t>sunarak</a:t>
            </a:r>
            <a:r>
              <a:rPr lang="en-US" sz="1800" dirty="0">
                <a:latin typeface="Raleway"/>
              </a:rPr>
              <a:t> </a:t>
            </a:r>
            <a:r>
              <a:rPr lang="en-US" sz="1800" dirty="0" err="1">
                <a:latin typeface="Raleway"/>
              </a:rPr>
              <a:t>liderlik</a:t>
            </a:r>
            <a:r>
              <a:rPr lang="en-US" sz="1800" dirty="0">
                <a:latin typeface="Raleway"/>
              </a:rPr>
              <a:t> </a:t>
            </a:r>
            <a:r>
              <a:rPr lang="en-US" sz="1800" dirty="0" err="1">
                <a:latin typeface="Raleway"/>
              </a:rPr>
              <a:t>alanında</a:t>
            </a:r>
            <a:r>
              <a:rPr lang="en-US" sz="1800" dirty="0">
                <a:latin typeface="Raleway"/>
              </a:rPr>
              <a:t> </a:t>
            </a:r>
            <a:r>
              <a:rPr lang="en-US" sz="1800" dirty="0" err="1">
                <a:latin typeface="Raleway"/>
              </a:rPr>
              <a:t>kişisel</a:t>
            </a:r>
            <a:r>
              <a:rPr lang="en-US" sz="1800" dirty="0">
                <a:latin typeface="Raleway"/>
              </a:rPr>
              <a:t> </a:t>
            </a:r>
            <a:r>
              <a:rPr lang="en-US" sz="1800" dirty="0" err="1">
                <a:latin typeface="Raleway"/>
              </a:rPr>
              <a:t>ve</a:t>
            </a:r>
            <a:r>
              <a:rPr lang="en-US" sz="1800" dirty="0">
                <a:latin typeface="Raleway"/>
              </a:rPr>
              <a:t> </a:t>
            </a:r>
            <a:r>
              <a:rPr lang="en-US" sz="1800" dirty="0" err="1">
                <a:latin typeface="Raleway"/>
              </a:rPr>
              <a:t>profesyonel</a:t>
            </a:r>
            <a:r>
              <a:rPr lang="en-US" sz="1800" dirty="0">
                <a:latin typeface="Raleway"/>
              </a:rPr>
              <a:t> </a:t>
            </a:r>
            <a:r>
              <a:rPr lang="en-US" sz="1800" dirty="0" err="1">
                <a:latin typeface="Raleway"/>
              </a:rPr>
              <a:t>olarak</a:t>
            </a:r>
            <a:r>
              <a:rPr lang="en-US" sz="1800" dirty="0">
                <a:latin typeface="Raleway"/>
              </a:rPr>
              <a:t> </a:t>
            </a:r>
            <a:r>
              <a:rPr lang="en-US" sz="1800" dirty="0" err="1">
                <a:latin typeface="Raleway"/>
              </a:rPr>
              <a:t>gelişmek</a:t>
            </a:r>
            <a:r>
              <a:rPr lang="en-US" sz="1800" dirty="0">
                <a:latin typeface="Raleway"/>
              </a:rPr>
              <a:t> </a:t>
            </a:r>
            <a:r>
              <a:rPr lang="en-US" sz="1800" dirty="0" err="1">
                <a:latin typeface="Raleway"/>
              </a:rPr>
              <a:t>isteyenler</a:t>
            </a:r>
            <a:r>
              <a:rPr lang="en-US" sz="1800" dirty="0">
                <a:latin typeface="Raleway"/>
              </a:rPr>
              <a:t> </a:t>
            </a:r>
            <a:r>
              <a:rPr lang="en-US" sz="1800" dirty="0" err="1">
                <a:latin typeface="Raleway"/>
              </a:rPr>
              <a:t>için</a:t>
            </a:r>
            <a:r>
              <a:rPr lang="en-US" sz="1800" dirty="0">
                <a:latin typeface="Raleway"/>
              </a:rPr>
              <a:t> </a:t>
            </a:r>
            <a:r>
              <a:rPr lang="en-US" sz="1800" dirty="0" err="1">
                <a:latin typeface="Raleway"/>
              </a:rPr>
              <a:t>idealdir</a:t>
            </a:r>
            <a:r>
              <a:rPr lang="en-US" sz="1800" dirty="0">
                <a:latin typeface="Raleway"/>
              </a:rPr>
              <a:t>.</a:t>
            </a:r>
            <a:endParaRPr lang="en-US" sz="1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dirty="0"/>
              <a:t>Daha fazlasını keşfedin</a:t>
            </a:r>
            <a:r>
              <a:rPr lang="en-GB" sz="3400" dirty="0"/>
              <a:t>: </a:t>
            </a:r>
            <a:r>
              <a:rPr lang="en-GB" sz="3400" b="1" dirty="0">
                <a:solidFill>
                  <a:schemeClr val="lt1"/>
                </a:solidFill>
                <a:latin typeface="Raleway"/>
                <a:ea typeface="Raleway"/>
                <a:cs typeface="Raleway"/>
                <a:sym typeface="Raleway"/>
              </a:rPr>
              <a:t>Ted Talks</a:t>
            </a:r>
            <a:endParaRPr lang="en-GB" sz="3400" b="1" dirty="0">
              <a:solidFill>
                <a:schemeClr val="lt1"/>
              </a:solidFill>
              <a:highlight>
                <a:srgbClr val="FFFF00"/>
              </a:highlight>
              <a:latin typeface="Raleway"/>
            </a:endParaRPr>
          </a:p>
        </p:txBody>
      </p:sp>
      <p:sp>
        <p:nvSpPr>
          <p:cNvPr id="337" name="Google Shape;337;g2ecf44786e8_0_499"/>
          <p:cNvSpPr txBox="1"/>
          <p:nvPr/>
        </p:nvSpPr>
        <p:spPr>
          <a:xfrm>
            <a:off x="582429" y="1349868"/>
            <a:ext cx="11027291" cy="4586353"/>
          </a:xfrm>
          <a:prstGeom prst="rect">
            <a:avLst/>
          </a:prstGeom>
          <a:noFill/>
          <a:ln>
            <a:noFill/>
          </a:ln>
        </p:spPr>
        <p:txBody>
          <a:bodyPr spcFirstLastPara="1" wrap="square" lIns="91425" tIns="91425" rIns="91425" bIns="91425" anchor="t" anchorCtr="0">
            <a:spAutoFit/>
          </a:bodyPr>
          <a:lstStyle/>
          <a:p>
            <a:pPr>
              <a:lnSpc>
                <a:spcPct val="114999"/>
              </a:lnSpc>
              <a:spcBef>
                <a:spcPts val="1000"/>
              </a:spcBef>
            </a:pPr>
            <a:r>
              <a:rPr lang="tr-TR" sz="1800" b="1" dirty="0">
                <a:solidFill>
                  <a:schemeClr val="accent1"/>
                </a:solidFill>
                <a:latin typeface="Raleway"/>
              </a:rPr>
              <a:t>Bölüm </a:t>
            </a:r>
            <a:r>
              <a:rPr lang="en-GB" sz="1800" b="1" dirty="0">
                <a:solidFill>
                  <a:schemeClr val="accent1"/>
                </a:solidFill>
                <a:latin typeface="Raleway"/>
              </a:rPr>
              <a:t>1</a:t>
            </a:r>
          </a:p>
          <a:p>
            <a:pPr>
              <a:lnSpc>
                <a:spcPct val="114999"/>
              </a:lnSpc>
              <a:spcBef>
                <a:spcPts val="1000"/>
              </a:spcBef>
            </a:pPr>
            <a:r>
              <a:rPr lang="en-GB" sz="1800" dirty="0">
                <a:solidFill>
                  <a:schemeClr val="accent1"/>
                </a:solidFill>
                <a:latin typeface="Raleway"/>
                <a:hlinkClick r:id="rId3">
                  <a:extLst>
                    <a:ext uri="{A12FA001-AC4F-418D-AE19-62706E023703}">
                      <ahyp:hlinkClr xmlns:ahyp="http://schemas.microsoft.com/office/drawing/2018/hyperlinkcolor" val="tx"/>
                    </a:ext>
                  </a:extLst>
                </a:hlinkClick>
              </a:rPr>
              <a:t>How to Figure Out What You Really Want | Ashley Stahl </a:t>
            </a:r>
            <a:r>
              <a:rPr lang="en-GB" sz="1800" dirty="0">
                <a:solidFill>
                  <a:schemeClr val="accent1"/>
                </a:solidFill>
                <a:latin typeface="Raleway"/>
              </a:rPr>
              <a:t>- This Ted Talk discusses finding clarity in one's goals and passions with actionable steps.</a:t>
            </a:r>
            <a:endParaRPr lang="tr-TR" sz="1800" dirty="0">
              <a:solidFill>
                <a:schemeClr val="accent1"/>
              </a:solidFill>
              <a:latin typeface="Raleway"/>
            </a:endParaRPr>
          </a:p>
          <a:p>
            <a:pPr>
              <a:lnSpc>
                <a:spcPct val="114999"/>
              </a:lnSpc>
              <a:spcBef>
                <a:spcPts val="1000"/>
              </a:spcBef>
            </a:pPr>
            <a:r>
              <a:rPr lang="en-GB" sz="1800" dirty="0">
                <a:solidFill>
                  <a:schemeClr val="accent1"/>
                </a:solidFill>
                <a:latin typeface="Raleway"/>
                <a:hlinkClick r:id="rId4">
                  <a:extLst>
                    <a:ext uri="{A12FA001-AC4F-418D-AE19-62706E023703}">
                      <ahyp:hlinkClr xmlns:ahyp="http://schemas.microsoft.com/office/drawing/2018/hyperlinkcolor" val="tx"/>
                    </a:ext>
                  </a:extLst>
                </a:hlinkClick>
              </a:rPr>
              <a:t>The Likability Dilemma for Women Leaders | Robin Hauser </a:t>
            </a:r>
            <a:r>
              <a:rPr lang="en-GB" sz="1800" dirty="0">
                <a:solidFill>
                  <a:schemeClr val="accent1"/>
                </a:solidFill>
                <a:latin typeface="Raleway"/>
              </a:rPr>
              <a:t>- This Ted Talk explores the challenges women leaders face balancing likability and authority, and strategies to navigate this tension.</a:t>
            </a:r>
            <a:endParaRPr lang="en-US" sz="1800" dirty="0">
              <a:solidFill>
                <a:schemeClr val="accent1"/>
              </a:solidFill>
              <a:latin typeface="Raleway"/>
            </a:endParaRPr>
          </a:p>
          <a:p>
            <a:pPr>
              <a:lnSpc>
                <a:spcPct val="114999"/>
              </a:lnSpc>
              <a:spcBef>
                <a:spcPts val="1000"/>
              </a:spcBef>
            </a:pPr>
            <a:r>
              <a:rPr lang="en-GB" sz="1800" dirty="0">
                <a:solidFill>
                  <a:schemeClr val="accent1"/>
                </a:solidFill>
                <a:latin typeface="Raleway"/>
                <a:hlinkClick r:id="rId5">
                  <a:extLst>
                    <a:ext uri="{A12FA001-AC4F-418D-AE19-62706E023703}">
                      <ahyp:hlinkClr xmlns:ahyp="http://schemas.microsoft.com/office/drawing/2018/hyperlinkcolor" val="tx"/>
                    </a:ext>
                  </a:extLst>
                </a:hlinkClick>
              </a:rPr>
              <a:t>The Science of Women’s Leadership | Alexis Kanda-Olmstead</a:t>
            </a:r>
            <a:r>
              <a:rPr lang="en-GB" sz="1800" dirty="0">
                <a:solidFill>
                  <a:schemeClr val="accent1"/>
                </a:solidFill>
                <a:latin typeface="Raleway"/>
              </a:rPr>
              <a:t> - This Ted Talk uncovers the research behind women's leadership and learn how to embrace one's potential.</a:t>
            </a:r>
            <a:endParaRPr lang="tr-TR" sz="1800" dirty="0">
              <a:solidFill>
                <a:schemeClr val="accent1"/>
              </a:solidFill>
              <a:latin typeface="Raleway"/>
            </a:endParaRPr>
          </a:p>
          <a:p>
            <a:pPr>
              <a:lnSpc>
                <a:spcPct val="114999"/>
              </a:lnSpc>
              <a:spcBef>
                <a:spcPts val="1000"/>
              </a:spcBef>
            </a:pPr>
            <a:r>
              <a:rPr lang="en-GB" sz="1800" dirty="0">
                <a:solidFill>
                  <a:schemeClr val="accent1"/>
                </a:solidFill>
                <a:latin typeface="Raleway"/>
                <a:hlinkClick r:id="rId6">
                  <a:extLst>
                    <a:ext uri="{A12FA001-AC4F-418D-AE19-62706E023703}">
                      <ahyp:hlinkClr xmlns:ahyp="http://schemas.microsoft.com/office/drawing/2018/hyperlinkcolor" val="tx"/>
                    </a:ext>
                  </a:extLst>
                </a:hlinkClick>
              </a:rPr>
              <a:t>Women in Leadership: Lessons in Working Smarter, Not Harder | Anila Khalique</a:t>
            </a:r>
            <a:r>
              <a:rPr lang="en-GB" sz="1800" dirty="0">
                <a:solidFill>
                  <a:schemeClr val="accent1"/>
                </a:solidFill>
                <a:latin typeface="Raleway"/>
              </a:rPr>
              <a:t> - This Ted Talk discovers practical tips for thriving in leadership by prioritizing smarter strategies over harder work.</a:t>
            </a:r>
            <a:endParaRPr lang="en-US" sz="1800" dirty="0">
              <a:solidFill>
                <a:schemeClr val="accent1"/>
              </a:solidFill>
              <a:latin typeface="Raleway"/>
            </a:endParaRPr>
          </a:p>
          <a:p>
            <a:pPr>
              <a:lnSpc>
                <a:spcPct val="114999"/>
              </a:lnSpc>
              <a:spcBef>
                <a:spcPts val="1000"/>
              </a:spcBef>
            </a:pPr>
            <a:endParaRPr lang="en-GB" sz="1800" dirty="0">
              <a:solidFill>
                <a:schemeClr val="accent1"/>
              </a:solidFill>
              <a:latin typeface="Raleway"/>
            </a:endParaRPr>
          </a:p>
          <a:p>
            <a:pPr>
              <a:lnSpc>
                <a:spcPct val="114999"/>
              </a:lnSpc>
              <a:spcBef>
                <a:spcPts val="1000"/>
              </a:spcBef>
            </a:pPr>
            <a:endParaRPr lang="en-GB" sz="1800" dirty="0">
              <a:solidFill>
                <a:schemeClr val="accent1"/>
              </a:solidFill>
            </a:endParaRPr>
          </a:p>
        </p:txBody>
      </p:sp>
    </p:spTree>
    <p:extLst>
      <p:ext uri="{BB962C8B-B14F-4D97-AF65-F5344CB8AC3E}">
        <p14:creationId xmlns:p14="http://schemas.microsoft.com/office/powerpoint/2010/main" val="1051379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2ecf44786e8_0_499"/>
          <p:cNvSpPr txBox="1">
            <a:spLocks noGrp="1"/>
          </p:cNvSpPr>
          <p:nvPr>
            <p:ph type="title"/>
          </p:nvPr>
        </p:nvSpPr>
        <p:spPr>
          <a:xfrm>
            <a:off x="438668" y="122204"/>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dirty="0"/>
              <a:t>Daha fazlasını keşfedin: </a:t>
            </a:r>
            <a:r>
              <a:rPr lang="en-GB" sz="3400" b="1" dirty="0">
                <a:solidFill>
                  <a:schemeClr val="lt1"/>
                </a:solidFill>
                <a:latin typeface="Raleway"/>
                <a:ea typeface="Raleway"/>
                <a:cs typeface="Raleway"/>
                <a:sym typeface="Raleway"/>
              </a:rPr>
              <a:t>Ted Talks</a:t>
            </a:r>
            <a:endParaRPr lang="en-GB" sz="3400" b="1" dirty="0">
              <a:solidFill>
                <a:schemeClr val="lt1"/>
              </a:solidFill>
              <a:highlight>
                <a:srgbClr val="FFFF00"/>
              </a:highlight>
              <a:latin typeface="Raleway"/>
            </a:endParaRPr>
          </a:p>
        </p:txBody>
      </p:sp>
      <p:sp>
        <p:nvSpPr>
          <p:cNvPr id="337" name="Google Shape;337;g2ecf44786e8_0_499"/>
          <p:cNvSpPr txBox="1"/>
          <p:nvPr/>
        </p:nvSpPr>
        <p:spPr>
          <a:xfrm>
            <a:off x="632265" y="1453898"/>
            <a:ext cx="10937288" cy="4154953"/>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tr-TR" sz="1800" b="1" dirty="0">
                <a:solidFill>
                  <a:schemeClr val="accent1"/>
                </a:solidFill>
                <a:latin typeface="Raleway"/>
              </a:rPr>
              <a:t>Bölüm </a:t>
            </a:r>
            <a:r>
              <a:rPr lang="en-GB" sz="1800" b="1" dirty="0">
                <a:solidFill>
                  <a:schemeClr val="accent1"/>
                </a:solidFill>
                <a:latin typeface="Raleway"/>
              </a:rPr>
              <a:t>2</a:t>
            </a:r>
            <a:endParaRPr lang="en-GB" sz="1800" dirty="0">
              <a:solidFill>
                <a:schemeClr val="accent1"/>
              </a:solidFill>
              <a:latin typeface="Raleway"/>
            </a:endParaRPr>
          </a:p>
          <a:p>
            <a:pPr>
              <a:spcBef>
                <a:spcPts val="600"/>
              </a:spcBef>
              <a:spcAft>
                <a:spcPts val="600"/>
              </a:spcAft>
            </a:pPr>
            <a:r>
              <a:rPr lang="en-GB" sz="1800" dirty="0">
                <a:solidFill>
                  <a:schemeClr val="accent1"/>
                </a:solidFill>
                <a:latin typeface="Raleway"/>
                <a:hlinkClick r:id="rId3">
                  <a:extLst>
                    <a:ext uri="{A12FA001-AC4F-418D-AE19-62706E023703}">
                      <ahyp:hlinkClr xmlns:ahyp="http://schemas.microsoft.com/office/drawing/2018/hyperlinkcolor" val="tx"/>
                    </a:ext>
                  </a:extLst>
                </a:hlinkClick>
              </a:rPr>
              <a:t>Building personal brands in real life and on social media | Thanh Thanh Huyen</a:t>
            </a:r>
            <a:r>
              <a:rPr lang="en-GB" sz="1800" dirty="0">
                <a:solidFill>
                  <a:schemeClr val="accent1"/>
                </a:solidFill>
                <a:latin typeface="Raleway"/>
              </a:rPr>
              <a:t> - This Ted Talk explores how to master the art of creating an authentic personal brand that shines both online and offline.</a:t>
            </a:r>
            <a:endParaRPr lang="en-US" sz="1800" dirty="0">
              <a:solidFill>
                <a:schemeClr val="accent1"/>
              </a:solidFill>
              <a:latin typeface="Raleway"/>
            </a:endParaRPr>
          </a:p>
          <a:p>
            <a:pPr>
              <a:spcBef>
                <a:spcPts val="600"/>
              </a:spcBef>
              <a:spcAft>
                <a:spcPts val="600"/>
              </a:spcAft>
            </a:pPr>
            <a:r>
              <a:rPr lang="en-GB" sz="1800" dirty="0">
                <a:solidFill>
                  <a:schemeClr val="accent1"/>
                </a:solidFill>
                <a:latin typeface="Raleway"/>
                <a:hlinkClick r:id="rId4">
                  <a:extLst>
                    <a:ext uri="{A12FA001-AC4F-418D-AE19-62706E023703}">
                      <ahyp:hlinkClr xmlns:ahyp="http://schemas.microsoft.com/office/drawing/2018/hyperlinkcolor" val="tx"/>
                    </a:ext>
                  </a:extLst>
                </a:hlinkClick>
              </a:rPr>
              <a:t>How to Build the Brand Called "YOU" in the Digital Age | Shaimae Treres</a:t>
            </a:r>
            <a:r>
              <a:rPr lang="en-GB" sz="1800" dirty="0">
                <a:solidFill>
                  <a:schemeClr val="accent1"/>
                </a:solidFill>
                <a:latin typeface="Raleway"/>
              </a:rPr>
              <a:t> - This Ted Talk teaches how to craft a unique personal brand that stands out in the competitive digital landscape.</a:t>
            </a:r>
            <a:endParaRPr lang="en-GB" sz="1800" dirty="0">
              <a:solidFill>
                <a:schemeClr val="accent1"/>
              </a:solidFill>
            </a:endParaRPr>
          </a:p>
          <a:p>
            <a:pPr>
              <a:spcBef>
                <a:spcPts val="600"/>
              </a:spcBef>
              <a:spcAft>
                <a:spcPts val="600"/>
              </a:spcAft>
            </a:pPr>
            <a:r>
              <a:rPr lang="tr-TR" sz="1800" b="1" dirty="0">
                <a:solidFill>
                  <a:schemeClr val="accent1"/>
                </a:solidFill>
                <a:latin typeface="Raleway"/>
                <a:ea typeface="Raleway"/>
                <a:cs typeface="Raleway"/>
                <a:sym typeface="Raleway"/>
              </a:rPr>
              <a:t>Bölüm</a:t>
            </a:r>
            <a:r>
              <a:rPr lang="en-GB" sz="1800" b="1" dirty="0">
                <a:solidFill>
                  <a:schemeClr val="accent1"/>
                </a:solidFill>
                <a:latin typeface="Raleway"/>
                <a:ea typeface="Raleway"/>
                <a:cs typeface="Raleway"/>
                <a:sym typeface="Raleway"/>
              </a:rPr>
              <a:t> 3</a:t>
            </a:r>
            <a:endParaRPr lang="en-GB" sz="1800" b="1" dirty="0">
              <a:solidFill>
                <a:schemeClr val="accent1"/>
              </a:solidFill>
              <a:latin typeface="Raleway"/>
              <a:ea typeface="Raleway"/>
              <a:cs typeface="Raleway"/>
            </a:endParaRPr>
          </a:p>
          <a:p>
            <a:pPr>
              <a:spcBef>
                <a:spcPts val="600"/>
              </a:spcBef>
              <a:spcAft>
                <a:spcPts val="600"/>
              </a:spcAft>
            </a:pPr>
            <a:r>
              <a:rPr lang="en-GB" sz="1800" u="sng" dirty="0">
                <a:solidFill>
                  <a:schemeClr val="accent1"/>
                </a:solidFill>
                <a:latin typeface="Raleway"/>
                <a:ea typeface="Raleway"/>
                <a:cs typeface="Raleway"/>
                <a:sym typeface="Raleway"/>
                <a:hlinkClick r:id="rId5">
                  <a:extLst>
                    <a:ext uri="{A12FA001-AC4F-418D-AE19-62706E023703}">
                      <ahyp:hlinkClr xmlns:ahyp="http://schemas.microsoft.com/office/drawing/2018/hyperlinkcolor" val="tx"/>
                    </a:ext>
                  </a:extLst>
                </a:hlinkClick>
              </a:rPr>
              <a:t>A good day’s work requires empathy | Jackie Acho</a:t>
            </a:r>
            <a:r>
              <a:rPr lang="en-GB" sz="1800" dirty="0">
                <a:solidFill>
                  <a:schemeClr val="accent1"/>
                </a:solidFill>
                <a:latin typeface="Raleway"/>
                <a:ea typeface="Raleway"/>
                <a:cs typeface="Raleway"/>
                <a:sym typeface="Raleway"/>
              </a:rPr>
              <a:t> - </a:t>
            </a:r>
            <a:r>
              <a:rPr lang="en-GB" sz="1800" dirty="0">
                <a:solidFill>
                  <a:schemeClr val="accent1"/>
                </a:solidFill>
                <a:latin typeface="Raleway"/>
                <a:ea typeface="Raleway"/>
                <a:sym typeface="Raleway"/>
              </a:rPr>
              <a:t>This Ted Talk discovers why empathy is crucial for creating meaningful work environments and building strong connections.</a:t>
            </a:r>
            <a:endParaRPr lang="en-US" sz="1800" dirty="0">
              <a:solidFill>
                <a:schemeClr val="accent1"/>
              </a:solidFill>
              <a:latin typeface="Raleway"/>
              <a:ea typeface="Raleway"/>
              <a:cs typeface="Raleway"/>
            </a:endParaRPr>
          </a:p>
          <a:p>
            <a:pPr>
              <a:spcBef>
                <a:spcPts val="600"/>
              </a:spcBef>
              <a:spcAft>
                <a:spcPts val="600"/>
              </a:spcAft>
            </a:pPr>
            <a:r>
              <a:rPr lang="en-GB" sz="1800" u="sng" dirty="0">
                <a:solidFill>
                  <a:schemeClr val="accent1"/>
                </a:solidFill>
                <a:latin typeface="Raleway"/>
                <a:ea typeface="Raleway"/>
                <a:cs typeface="Raleway"/>
                <a:sym typeface="Raleway"/>
                <a:hlinkClick r:id="rId6">
                  <a:extLst>
                    <a:ext uri="{A12FA001-AC4F-418D-AE19-62706E023703}">
                      <ahyp:hlinkClr xmlns:ahyp="http://schemas.microsoft.com/office/drawing/2018/hyperlinkcolor" val="tx"/>
                    </a:ext>
                  </a:extLst>
                </a:hlinkClick>
              </a:rPr>
              <a:t>Empathy is our Superpower! | Anita Nowak, Ph. D.</a:t>
            </a:r>
            <a:r>
              <a:rPr lang="en-GB" sz="1800" dirty="0">
                <a:solidFill>
                  <a:schemeClr val="accent1"/>
                </a:solidFill>
                <a:latin typeface="Raleway"/>
                <a:ea typeface="Raleway"/>
                <a:cs typeface="Raleway"/>
                <a:sym typeface="Raleway"/>
              </a:rPr>
              <a:t> - This Ted Talk </a:t>
            </a:r>
            <a:r>
              <a:rPr lang="en-GB" sz="1800" dirty="0">
                <a:solidFill>
                  <a:schemeClr val="accent1"/>
                </a:solidFill>
                <a:latin typeface="Raleway"/>
                <a:ea typeface="Raleway"/>
                <a:sym typeface="Raleway"/>
              </a:rPr>
              <a:t>discovers how practicing empathy can transform personal relationships and create positive change in the world. </a:t>
            </a:r>
            <a:endParaRPr sz="1800" dirty="0">
              <a:solidFill>
                <a:schemeClr val="accent1"/>
              </a:solidFill>
              <a:latin typeface="Raleway"/>
              <a:ea typeface="Raleway"/>
              <a:cs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Üniteyi</a:t>
            </a:r>
            <a:r>
              <a:rPr lang="en-GB" sz="3400" b="1" dirty="0"/>
              <a:t> </a:t>
            </a:r>
            <a:r>
              <a:rPr lang="en-GB" sz="3400" b="1" dirty="0" err="1"/>
              <a:t>oluşturmak</a:t>
            </a:r>
            <a:r>
              <a:rPr lang="en-GB" sz="3400" b="1" dirty="0"/>
              <a:t> </a:t>
            </a:r>
            <a:r>
              <a:rPr lang="en-GB" sz="3400" b="1" dirty="0" err="1"/>
              <a:t>için</a:t>
            </a:r>
            <a:r>
              <a:rPr lang="en-GB" sz="3400" b="1" dirty="0"/>
              <a:t> </a:t>
            </a:r>
            <a:r>
              <a:rPr lang="en-GB" sz="3400" b="1" dirty="0" err="1"/>
              <a:t>kullanılan</a:t>
            </a:r>
            <a:r>
              <a:rPr lang="en-GB" sz="3400" b="1" dirty="0"/>
              <a:t> </a:t>
            </a:r>
            <a:r>
              <a:rPr lang="en-GB" sz="3400" b="1" dirty="0" err="1"/>
              <a:t>kaynaklar</a:t>
            </a:r>
            <a:endParaRPr lang="en-GB" sz="3400" dirty="0">
              <a:highlight>
                <a:srgbClr val="FFFF00"/>
              </a:highlight>
            </a:endParaRPr>
          </a:p>
        </p:txBody>
      </p:sp>
      <p:sp>
        <p:nvSpPr>
          <p:cNvPr id="344" name="Google Shape;344;g2ecf44786e8_0_359"/>
          <p:cNvSpPr txBox="1"/>
          <p:nvPr/>
        </p:nvSpPr>
        <p:spPr>
          <a:xfrm>
            <a:off x="523123" y="1333697"/>
            <a:ext cx="11138888" cy="4616618"/>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buSzPts val="1800"/>
            </a:pPr>
            <a:r>
              <a:rPr lang="tr-TR" sz="1600" b="1" dirty="0">
                <a:solidFill>
                  <a:schemeClr val="accent1"/>
                </a:solidFill>
                <a:latin typeface="Raleway"/>
                <a:ea typeface="Raleway"/>
                <a:cs typeface="Times New Roman"/>
              </a:rPr>
              <a:t>Bölüm</a:t>
            </a:r>
            <a:r>
              <a:rPr lang="en-GB" sz="1600" b="1" dirty="0">
                <a:solidFill>
                  <a:schemeClr val="accent1"/>
                </a:solidFill>
                <a:latin typeface="Raleway"/>
                <a:ea typeface="Raleway"/>
                <a:cs typeface="Times New Roman"/>
              </a:rPr>
              <a:t> 1 </a:t>
            </a:r>
            <a:r>
              <a:rPr lang="en-GB" sz="1600" dirty="0">
                <a:solidFill>
                  <a:schemeClr val="accent1"/>
                </a:solidFill>
                <a:latin typeface="Raleway"/>
                <a:ea typeface="Raleway"/>
                <a:cs typeface="Times New Roman"/>
              </a:rPr>
              <a:t> </a:t>
            </a:r>
            <a:endParaRPr lang="en-US" sz="1600" dirty="0">
              <a:solidFill>
                <a:schemeClr val="accent1"/>
              </a:solidFill>
            </a:endParaRPr>
          </a:p>
          <a:p>
            <a:pPr marL="114300">
              <a:spcBef>
                <a:spcPts val="600"/>
              </a:spcBef>
              <a:spcAft>
                <a:spcPts val="600"/>
              </a:spcAft>
              <a:buSzPts val="1800"/>
            </a:pPr>
            <a:r>
              <a:rPr lang="en-GB" sz="1600" dirty="0">
                <a:solidFill>
                  <a:schemeClr val="accent1"/>
                </a:solidFill>
                <a:latin typeface="Raleway"/>
                <a:ea typeface="Raleway"/>
                <a:cs typeface="Times New Roman"/>
              </a:rPr>
              <a:t>Exploring leadership styles: Which one resonates with you? (n.d.).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https://www.ollusa.edu/blog/leadership-styles.html</a:t>
            </a:r>
            <a:endParaRPr lang="en-GB"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Gallo, A. (2024, November 11). How to build confidence. Retrieved from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https://hbr.org/2011/04/how-to-build-confidence</a:t>
            </a:r>
            <a:endParaRPr lang="tr-TR"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Kruse, K. (2015, September 2). What is leadership? </a:t>
            </a:r>
            <a:r>
              <a:rPr lang="en-GB" sz="1600" i="1" dirty="0">
                <a:solidFill>
                  <a:schemeClr val="accent1"/>
                </a:solidFill>
                <a:latin typeface="Raleway"/>
                <a:ea typeface="Raleway"/>
                <a:cs typeface="Times New Roman"/>
              </a:rPr>
              <a:t>Forbes</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5">
                  <a:extLst>
                    <a:ext uri="{A12FA001-AC4F-418D-AE19-62706E023703}">
                      <ahyp:hlinkClr xmlns:ahyp="http://schemas.microsoft.com/office/drawing/2018/hyperlinkcolor" val="tx"/>
                    </a:ext>
                  </a:extLst>
                </a:hlinkClick>
              </a:rPr>
              <a:t>https://www.forbes.com</a:t>
            </a:r>
            <a:endParaRPr lang="en-GB" sz="1600" dirty="0">
              <a:solidFill>
                <a:schemeClr val="accent1"/>
              </a:solidFill>
              <a:latin typeface="Raleway"/>
              <a:ea typeface="Raleway"/>
              <a:cs typeface="Times New Roman"/>
            </a:endParaRPr>
          </a:p>
          <a:p>
            <a:pPr marL="114300">
              <a:spcBef>
                <a:spcPts val="600"/>
              </a:spcBef>
              <a:spcAft>
                <a:spcPts val="600"/>
              </a:spcAft>
            </a:pPr>
            <a:r>
              <a:rPr lang="en-GB" sz="1600" dirty="0">
                <a:solidFill>
                  <a:schemeClr val="accent1"/>
                </a:solidFill>
                <a:latin typeface="Raleway"/>
                <a:cs typeface="Times New Roman"/>
              </a:rPr>
              <a:t>Perry, E. (2023, March 14). Build real self-confidence: These tips get beneath the surface. Retrieved from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https://www.betterup.com/blog/how-to-build-confidence</a:t>
            </a:r>
            <a:r>
              <a:rPr lang="en-GB" sz="1600" dirty="0">
                <a:solidFill>
                  <a:schemeClr val="accent1"/>
                </a:solidFill>
                <a:latin typeface="Raleway"/>
                <a:cs typeface="Times New Roman"/>
              </a:rPr>
              <a:t> </a:t>
            </a:r>
          </a:p>
          <a:p>
            <a:pPr marL="114300">
              <a:spcBef>
                <a:spcPts val="600"/>
              </a:spcBef>
              <a:spcAft>
                <a:spcPts val="600"/>
              </a:spcAft>
            </a:pPr>
            <a:r>
              <a:rPr lang="en-GB" sz="1600" dirty="0">
                <a:solidFill>
                  <a:schemeClr val="accent1"/>
                </a:solidFill>
                <a:latin typeface="Raleway"/>
                <a:cs typeface="Times New Roman"/>
              </a:rPr>
              <a:t>  Indeed. (2024, October 17). 4 Leadership Styles (and When They’re Best). Retrieved from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https://au.indeed.com/</a:t>
            </a:r>
          </a:p>
          <a:p>
            <a:pPr marL="114300">
              <a:spcBef>
                <a:spcPts val="600"/>
              </a:spcBef>
              <a:spcAft>
                <a:spcPts val="600"/>
              </a:spcAft>
            </a:pPr>
            <a:r>
              <a:rPr lang="tr-TR" sz="1600" b="1" dirty="0">
                <a:solidFill>
                  <a:schemeClr val="accent1"/>
                </a:solidFill>
                <a:latin typeface="Raleway"/>
                <a:ea typeface="Raleway"/>
                <a:cs typeface="Times New Roman"/>
              </a:rPr>
              <a:t>Bölüm</a:t>
            </a:r>
            <a:r>
              <a:rPr lang="en-GB" sz="1600" b="1" dirty="0">
                <a:solidFill>
                  <a:schemeClr val="accent1"/>
                </a:solidFill>
                <a:latin typeface="Raleway"/>
                <a:cs typeface="Times New Roman"/>
              </a:rPr>
              <a:t> 2 </a:t>
            </a:r>
            <a:endParaRPr lang="en-GB" sz="1600" dirty="0">
              <a:solidFill>
                <a:srgbClr val="DACDAC"/>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Avery, J., &amp; Greenwald, R. (2023, July 6). A new approach to building your personal brand. Retrieved from </a:t>
            </a:r>
            <a:r>
              <a:rPr lang="en-GB" sz="1600" dirty="0">
                <a:solidFill>
                  <a:schemeClr val="accent1"/>
                </a:solidFill>
                <a:latin typeface="Raleway"/>
                <a:cs typeface="Times New Roman"/>
                <a:hlinkClick r:id="rId8">
                  <a:extLst>
                    <a:ext uri="{A12FA001-AC4F-418D-AE19-62706E023703}">
                      <ahyp:hlinkClr xmlns:ahyp="http://schemas.microsoft.com/office/drawing/2018/hyperlinkcolor" val="tx"/>
                    </a:ext>
                  </a:extLst>
                </a:hlinkClick>
              </a:rPr>
              <a:t>https://hbr.org/2023/05/a-new-approach-to-building-your-personal-brand</a:t>
            </a:r>
            <a:endParaRPr lang="en-GB" sz="1600" dirty="0">
              <a:solidFill>
                <a:schemeClr val="accent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2ecf44786e8_0_359"/>
          <p:cNvSpPr txBox="1">
            <a:spLocks noGrp="1"/>
          </p:cNvSpPr>
          <p:nvPr>
            <p:ph type="title"/>
          </p:nvPr>
        </p:nvSpPr>
        <p:spPr>
          <a:xfrm>
            <a:off x="507575" y="1837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Üniteyi</a:t>
            </a:r>
            <a:r>
              <a:rPr lang="en-GB" sz="3400" b="1" dirty="0"/>
              <a:t> </a:t>
            </a:r>
            <a:r>
              <a:rPr lang="en-GB" sz="3400" b="1" dirty="0" err="1"/>
              <a:t>oluşturmak</a:t>
            </a:r>
            <a:r>
              <a:rPr lang="en-GB" sz="3400" b="1" dirty="0"/>
              <a:t> </a:t>
            </a:r>
            <a:r>
              <a:rPr lang="en-GB" sz="3400" b="1" dirty="0" err="1"/>
              <a:t>için</a:t>
            </a:r>
            <a:r>
              <a:rPr lang="en-GB" sz="3400" b="1" dirty="0"/>
              <a:t> </a:t>
            </a:r>
            <a:r>
              <a:rPr lang="en-GB" sz="3400" b="1" dirty="0" err="1"/>
              <a:t>kullanılan</a:t>
            </a:r>
            <a:r>
              <a:rPr lang="en-GB" sz="3400" b="1" dirty="0"/>
              <a:t> </a:t>
            </a:r>
            <a:r>
              <a:rPr lang="en-GB" sz="3400" b="1" dirty="0" err="1"/>
              <a:t>kaynaklar</a:t>
            </a:r>
            <a:endParaRPr lang="en-GB" sz="3400" dirty="0">
              <a:highlight>
                <a:srgbClr val="FFFF00"/>
              </a:highlight>
            </a:endParaRPr>
          </a:p>
        </p:txBody>
      </p:sp>
      <p:sp>
        <p:nvSpPr>
          <p:cNvPr id="344" name="Google Shape;344;g2ecf44786e8_0_359"/>
          <p:cNvSpPr txBox="1"/>
          <p:nvPr/>
        </p:nvSpPr>
        <p:spPr>
          <a:xfrm>
            <a:off x="516440" y="1511390"/>
            <a:ext cx="11152256" cy="5078283"/>
          </a:xfrm>
          <a:prstGeom prst="rect">
            <a:avLst/>
          </a:prstGeom>
          <a:noFill/>
          <a:ln>
            <a:noFill/>
          </a:ln>
        </p:spPr>
        <p:txBody>
          <a:bodyPr spcFirstLastPara="1" wrap="square" lIns="91425" tIns="91425" rIns="91425" bIns="91425" anchor="t" anchorCtr="0">
            <a:spAutoFit/>
          </a:bodyPr>
          <a:lstStyle/>
          <a:p>
            <a:pPr marL="114300">
              <a:spcBef>
                <a:spcPts val="600"/>
              </a:spcBef>
              <a:spcAft>
                <a:spcPts val="600"/>
              </a:spcAft>
            </a:pPr>
            <a:r>
              <a:rPr lang="en-GB" sz="1600" dirty="0">
                <a:solidFill>
                  <a:schemeClr val="accent1"/>
                </a:solidFill>
                <a:latin typeface="Raleway"/>
                <a:cs typeface="Times New Roman"/>
              </a:rPr>
              <a:t>Chan, G. (2018, November 8). 10 Golden rules of personal branding. Retrieved from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https://www.forbes.com/sites/goldiechan/2018/11/08/10-golden-rules-personal-branding/</a:t>
            </a:r>
            <a:endParaRPr lang="en-GB" sz="1600" dirty="0">
              <a:solidFill>
                <a:schemeClr val="accent1"/>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DMI. (2024, May 31). 10 steps to building your personal brand on social media. </a:t>
            </a:r>
            <a:r>
              <a:rPr lang="en-GB" sz="1600" i="1" dirty="0">
                <a:solidFill>
                  <a:schemeClr val="accent1"/>
                </a:solidFill>
                <a:latin typeface="Raleway"/>
                <a:cs typeface="Times New Roman"/>
              </a:rPr>
              <a:t>Digital Marketing Institute</a:t>
            </a:r>
            <a:r>
              <a:rPr lang="en-GB" sz="1600" dirty="0">
                <a:solidFill>
                  <a:schemeClr val="accent1"/>
                </a:solidFill>
                <a:latin typeface="Raleway"/>
                <a:cs typeface="Times New Roman"/>
              </a:rPr>
              <a:t>. Retrieved from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https://digitalmarketinginstitute.com</a:t>
            </a:r>
            <a:endParaRPr lang="en-GB" sz="1600" dirty="0">
              <a:solidFill>
                <a:schemeClr val="accent1"/>
              </a:solidFill>
              <a:latin typeface="Raleway"/>
              <a:cs typeface="Times New Roman"/>
            </a:endParaRPr>
          </a:p>
          <a:p>
            <a:pPr marL="114300">
              <a:spcBef>
                <a:spcPts val="600"/>
              </a:spcBef>
              <a:spcAft>
                <a:spcPts val="600"/>
              </a:spcAft>
            </a:pPr>
            <a:r>
              <a:rPr lang="en-GB" sz="1600" dirty="0">
                <a:solidFill>
                  <a:schemeClr val="accent1"/>
                </a:solidFill>
                <a:latin typeface="Raleway"/>
                <a:cs typeface="Times New Roman"/>
              </a:rPr>
              <a:t>Sprout Social. (2024, January 30). What is a personal brand? | Sprout Social.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https://sproutsocial.com/glossary/personal-brand/</a:t>
            </a:r>
            <a:endParaRPr lang="en-GB" sz="1600" dirty="0">
              <a:solidFill>
                <a:schemeClr val="accent1"/>
              </a:solidFill>
              <a:latin typeface="Raleway"/>
              <a:cs typeface="Times New Roman"/>
            </a:endParaRPr>
          </a:p>
          <a:p>
            <a:pPr marL="114300">
              <a:spcBef>
                <a:spcPts val="600"/>
              </a:spcBef>
              <a:spcAft>
                <a:spcPts val="600"/>
              </a:spcAft>
              <a:buSzPts val="1800"/>
            </a:pPr>
            <a:r>
              <a:rPr lang="en-GB" sz="1600" b="1" dirty="0">
                <a:solidFill>
                  <a:schemeClr val="accent1"/>
                </a:solidFill>
                <a:latin typeface="Raleway"/>
                <a:ea typeface="Raleway"/>
                <a:cs typeface="Times New Roman"/>
              </a:rPr>
              <a:t>Section 3</a:t>
            </a:r>
          </a:p>
          <a:p>
            <a:pPr marL="114300">
              <a:spcBef>
                <a:spcPts val="600"/>
              </a:spcBef>
              <a:spcAft>
                <a:spcPts val="600"/>
              </a:spcAft>
              <a:buSzPts val="1800"/>
            </a:pPr>
            <a:r>
              <a:rPr lang="en-GB" sz="1600" dirty="0">
                <a:solidFill>
                  <a:schemeClr val="accent1"/>
                </a:solidFill>
                <a:latin typeface="Raleway"/>
                <a:ea typeface="Raleway"/>
                <a:cs typeface="Times New Roman"/>
              </a:rPr>
              <a:t>Brower, T., PhD. (2021, September 19). Empathy is the most important leadership skill according to research. Retrieved from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https://www.forbes.com/sites/tracybrower/2021/09/19/empathy-is-the-most-important-leadership-skill-according-to-research/</a:t>
            </a:r>
            <a:endParaRPr lang="tr-TR" sz="1600" dirty="0">
              <a:solidFill>
                <a:schemeClr val="accent1"/>
              </a:solidFill>
              <a:latin typeface="Raleway"/>
              <a:ea typeface="Raleway"/>
              <a:cs typeface="Times New Roman"/>
            </a:endParaRPr>
          </a:p>
          <a:p>
            <a:pPr marL="114300">
              <a:spcBef>
                <a:spcPts val="600"/>
              </a:spcBef>
              <a:spcAft>
                <a:spcPts val="600"/>
              </a:spcAft>
              <a:buSzPts val="1800"/>
            </a:pPr>
            <a:r>
              <a:rPr lang="en-GB" sz="1600" dirty="0">
                <a:solidFill>
                  <a:schemeClr val="accent1"/>
                </a:solidFill>
                <a:latin typeface="Raleway"/>
                <a:ea typeface="Raleway"/>
                <a:cs typeface="Times New Roman"/>
              </a:rPr>
              <a:t>Gentry, B. (2024, August 22). The importance of empathy in the workplace. Retrieved from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https://www.ccl.org/articles/leading-effectively-articles/empathy-in-the-workplace-a-tool-for-effective-leadership/</a:t>
            </a:r>
            <a:endParaRPr lang="en-GB" sz="1600" dirty="0">
              <a:solidFill>
                <a:schemeClr val="accent1"/>
              </a:solidFill>
              <a:latin typeface="Raleway"/>
              <a:ea typeface="Raleway"/>
              <a:cs typeface="Times New Roman"/>
            </a:endParaRPr>
          </a:p>
          <a:p>
            <a:pPr marL="114300">
              <a:spcBef>
                <a:spcPts val="600"/>
              </a:spcBef>
              <a:spcAft>
                <a:spcPts val="600"/>
              </a:spcAft>
              <a:buSzPts val="1800"/>
            </a:pPr>
            <a:endParaRPr lang="en-GB" sz="1600" dirty="0">
              <a:solidFill>
                <a:schemeClr val="accent1"/>
              </a:solidFill>
              <a:latin typeface="Raleway"/>
              <a:ea typeface="Raleway"/>
              <a:cs typeface="Times New Roman"/>
            </a:endParaRPr>
          </a:p>
          <a:p>
            <a:pPr marL="114300">
              <a:spcBef>
                <a:spcPts val="600"/>
              </a:spcBef>
              <a:spcAft>
                <a:spcPts val="600"/>
              </a:spcAft>
              <a:buSzPts val="1800"/>
            </a:pPr>
            <a:endParaRPr lang="en-GB" dirty="0">
              <a:solidFill>
                <a:schemeClr val="hlink"/>
              </a:solidFill>
              <a:latin typeface="Raleway"/>
              <a:ea typeface="Raleway"/>
              <a:cs typeface="Times New Roman"/>
            </a:endParaRPr>
          </a:p>
        </p:txBody>
      </p:sp>
    </p:spTree>
    <p:extLst>
      <p:ext uri="{BB962C8B-B14F-4D97-AF65-F5344CB8AC3E}">
        <p14:creationId xmlns:p14="http://schemas.microsoft.com/office/powerpoint/2010/main" val="19171161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dirty="0"/>
              <a:t>FEM-Up </a:t>
            </a:r>
            <a:r>
              <a:rPr lang="tr-TR" b="1" dirty="0"/>
              <a:t>Ortakları</a:t>
            </a:r>
            <a:endParaRPr lang="en-GB" b="1" dirty="0"/>
          </a:p>
        </p:txBody>
      </p:sp>
      <p:sp>
        <p:nvSpPr>
          <p:cNvPr id="2" name="PoljeZBesedilom 1">
            <a:extLst>
              <a:ext uri="{FF2B5EF4-FFF2-40B4-BE49-F238E27FC236}">
                <a16:creationId xmlns:a16="http://schemas.microsoft.com/office/drawing/2014/main" id="{6F2674C3-D34F-C43F-508D-B2D9D3190B51}"/>
              </a:ext>
            </a:extLst>
          </p:cNvPr>
          <p:cNvSpPr txBox="1"/>
          <p:nvPr/>
        </p:nvSpPr>
        <p:spPr>
          <a:xfrm>
            <a:off x="6096000" y="2862399"/>
            <a:ext cx="4311388" cy="156966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tr-TR" sz="3200" b="1" dirty="0">
                <a:solidFill>
                  <a:srgbClr val="F3B75B"/>
                </a:solidFill>
                <a:latin typeface="Raleway"/>
              </a:rPr>
              <a:t>Bu üniteyi tamamladığınız için teşekkür ederiz!</a:t>
            </a:r>
            <a:endParaRPr lang="sl-SI"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g2ecf44786e8_0_173"/>
          <p:cNvSpPr txBox="1"/>
          <p:nvPr/>
        </p:nvSpPr>
        <p:spPr>
          <a:xfrm>
            <a:off x="5766950" y="1030800"/>
            <a:ext cx="5678100" cy="4031843"/>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n-GB" sz="2000" b="1" dirty="0" err="1">
                <a:highlight>
                  <a:schemeClr val="lt1"/>
                </a:highlight>
                <a:latin typeface="Raleway"/>
                <a:ea typeface="Raleway"/>
                <a:cs typeface="Raleway"/>
                <a:sym typeface="Raleway"/>
              </a:rPr>
              <a:t>Liderlik</a:t>
            </a:r>
            <a:r>
              <a:rPr lang="en-GB" sz="2000" b="1" dirty="0">
                <a:highlight>
                  <a:schemeClr val="lt1"/>
                </a:highlight>
                <a:latin typeface="Raleway"/>
                <a:ea typeface="Raleway"/>
                <a:cs typeface="Raleway"/>
                <a:sym typeface="Raleway"/>
              </a:rPr>
              <a:t>, </a:t>
            </a:r>
            <a:r>
              <a:rPr lang="en-GB" sz="2000" dirty="0" err="1">
                <a:latin typeface="Raleway"/>
                <a:ea typeface="Raleway"/>
                <a:cs typeface="Raleway"/>
                <a:sym typeface="Raleway"/>
              </a:rPr>
              <a:t>başkalarını</a:t>
            </a:r>
            <a:r>
              <a:rPr lang="en-GB" sz="2000" dirty="0">
                <a:latin typeface="Raleway"/>
                <a:ea typeface="Raleway"/>
                <a:cs typeface="Raleway"/>
                <a:sym typeface="Raleway"/>
              </a:rPr>
              <a:t> </a:t>
            </a:r>
            <a:r>
              <a:rPr lang="en-GB" sz="2000" b="1" dirty="0" err="1">
                <a:latin typeface="Raleway"/>
                <a:ea typeface="Raleway"/>
                <a:cs typeface="Raleway"/>
                <a:sym typeface="Raleway"/>
              </a:rPr>
              <a:t>ortak</a:t>
            </a:r>
            <a:r>
              <a:rPr lang="en-GB" sz="2000" b="1" dirty="0">
                <a:latin typeface="Raleway"/>
                <a:ea typeface="Raleway"/>
                <a:cs typeface="Raleway"/>
                <a:sym typeface="Raleway"/>
              </a:rPr>
              <a:t> </a:t>
            </a:r>
            <a:r>
              <a:rPr lang="en-GB" sz="2000" b="1" dirty="0" err="1">
                <a:latin typeface="Raleway"/>
                <a:ea typeface="Raleway"/>
                <a:cs typeface="Raleway"/>
                <a:sym typeface="Raleway"/>
              </a:rPr>
              <a:t>bir</a:t>
            </a:r>
            <a:r>
              <a:rPr lang="en-GB" sz="2000" b="1" dirty="0">
                <a:latin typeface="Raleway"/>
                <a:ea typeface="Raleway"/>
                <a:cs typeface="Raleway"/>
                <a:sym typeface="Raleway"/>
              </a:rPr>
              <a:t> </a:t>
            </a:r>
            <a:r>
              <a:rPr lang="en-GB" sz="2000" b="1" dirty="0" err="1">
                <a:latin typeface="Raleway"/>
                <a:ea typeface="Raleway"/>
                <a:cs typeface="Raleway"/>
                <a:sym typeface="Raleway"/>
              </a:rPr>
              <a:t>hedefe</a:t>
            </a:r>
            <a:r>
              <a:rPr lang="en-GB" sz="2000" b="1" dirty="0">
                <a:latin typeface="Raleway"/>
                <a:ea typeface="Raleway"/>
                <a:cs typeface="Raleway"/>
                <a:sym typeface="Raleway"/>
              </a:rPr>
              <a:t> </a:t>
            </a:r>
            <a:r>
              <a:rPr lang="en-GB" sz="2000" b="1" dirty="0" err="1">
                <a:latin typeface="Raleway"/>
                <a:ea typeface="Raleway"/>
                <a:cs typeface="Raleway"/>
                <a:sym typeface="Raleway"/>
              </a:rPr>
              <a:t>doğru</a:t>
            </a:r>
            <a:r>
              <a:rPr lang="en-GB" sz="2000" b="1" dirty="0">
                <a:latin typeface="Raleway"/>
                <a:ea typeface="Raleway"/>
                <a:cs typeface="Raleway"/>
                <a:sym typeface="Raleway"/>
              </a:rPr>
              <a:t> </a:t>
            </a:r>
            <a:r>
              <a:rPr lang="en-GB" sz="2000" b="1" dirty="0" err="1">
                <a:latin typeface="Raleway"/>
                <a:ea typeface="Raleway"/>
                <a:cs typeface="Raleway"/>
                <a:sym typeface="Raleway"/>
              </a:rPr>
              <a:t>yönlendirme</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onlara</a:t>
            </a:r>
            <a:r>
              <a:rPr lang="en-GB" sz="2000" dirty="0">
                <a:latin typeface="Raleway"/>
                <a:ea typeface="Raleway"/>
                <a:cs typeface="Raleway"/>
                <a:sym typeface="Raleway"/>
              </a:rPr>
              <a:t> </a:t>
            </a:r>
            <a:r>
              <a:rPr lang="en-GB" sz="2000" dirty="0" err="1">
                <a:latin typeface="Raleway"/>
                <a:ea typeface="Raleway"/>
                <a:cs typeface="Raleway"/>
                <a:sym typeface="Raleway"/>
              </a:rPr>
              <a:t>ilham</a:t>
            </a:r>
            <a:r>
              <a:rPr lang="en-GB" sz="2000" dirty="0">
                <a:latin typeface="Raleway"/>
                <a:ea typeface="Raleway"/>
                <a:cs typeface="Raleway"/>
                <a:sym typeface="Raleway"/>
              </a:rPr>
              <a:t> </a:t>
            </a:r>
            <a:r>
              <a:rPr lang="en-GB" sz="2000" dirty="0" err="1">
                <a:latin typeface="Raleway"/>
                <a:ea typeface="Raleway"/>
                <a:cs typeface="Raleway"/>
                <a:sym typeface="Raleway"/>
              </a:rPr>
              <a:t>verme</a:t>
            </a:r>
            <a:r>
              <a:rPr lang="en-GB" sz="2000" dirty="0">
                <a:latin typeface="Raleway"/>
                <a:ea typeface="Raleway"/>
                <a:cs typeface="Raleway"/>
                <a:sym typeface="Raleway"/>
              </a:rPr>
              <a:t> </a:t>
            </a:r>
            <a:r>
              <a:rPr lang="en-GB" sz="2000" dirty="0" err="1">
                <a:latin typeface="Raleway"/>
                <a:ea typeface="Raleway"/>
                <a:cs typeface="Raleway"/>
                <a:sym typeface="Raleway"/>
              </a:rPr>
              <a:t>becerisidir</a:t>
            </a:r>
            <a:r>
              <a:rPr lang="en-GB" sz="2000" dirty="0">
                <a:latin typeface="Raleway"/>
                <a:ea typeface="Raleway"/>
                <a:cs typeface="Raleway"/>
                <a:sym typeface="Raleway"/>
              </a:rPr>
              <a:t>. </a:t>
            </a:r>
            <a:endParaRPr lang="tr-TR" sz="2000" dirty="0">
              <a:latin typeface="Raleway"/>
              <a:ea typeface="Raleway"/>
              <a:cs typeface="Raleway"/>
              <a:sym typeface="Raleway"/>
            </a:endParaRPr>
          </a:p>
          <a:p>
            <a:pPr algn="just">
              <a:spcBef>
                <a:spcPts val="600"/>
              </a:spcBef>
              <a:spcAft>
                <a:spcPts val="600"/>
              </a:spcAft>
            </a:pPr>
            <a:r>
              <a:rPr lang="en-GB" sz="2000" dirty="0">
                <a:latin typeface="Raleway"/>
                <a:ea typeface="Raleway"/>
                <a:cs typeface="Raleway"/>
                <a:sym typeface="Raleway"/>
              </a:rPr>
              <a:t>Bir </a:t>
            </a:r>
            <a:r>
              <a:rPr lang="en-GB" sz="2000" dirty="0" err="1">
                <a:latin typeface="Raleway"/>
                <a:ea typeface="Raleway"/>
                <a:cs typeface="Raleway"/>
                <a:sym typeface="Raleway"/>
              </a:rPr>
              <a:t>lider</a:t>
            </a:r>
            <a:r>
              <a:rPr lang="en-GB" sz="2000" dirty="0">
                <a:latin typeface="Raleway"/>
                <a:ea typeface="Raleway"/>
                <a:cs typeface="Raleway"/>
                <a:sym typeface="Raleway"/>
              </a:rPr>
              <a:t> </a:t>
            </a:r>
            <a:r>
              <a:rPr lang="en-GB" sz="2000" b="1" dirty="0" err="1">
                <a:latin typeface="Raleway"/>
                <a:ea typeface="Raleway"/>
                <a:cs typeface="Raleway"/>
                <a:sym typeface="Raleway"/>
              </a:rPr>
              <a:t>vizyon</a:t>
            </a:r>
            <a:r>
              <a:rPr lang="en-GB" sz="2000" b="1" dirty="0">
                <a:latin typeface="Raleway"/>
                <a:ea typeface="Raleway"/>
                <a:cs typeface="Raleway"/>
                <a:sym typeface="Raleway"/>
              </a:rPr>
              <a:t> </a:t>
            </a:r>
            <a:r>
              <a:rPr lang="en-GB" sz="2000" b="1" dirty="0" err="1">
                <a:latin typeface="Raleway"/>
                <a:ea typeface="Raleway"/>
                <a:cs typeface="Raleway"/>
                <a:sym typeface="Raleway"/>
              </a:rPr>
              <a:t>belirler</a:t>
            </a:r>
            <a:r>
              <a:rPr lang="en-GB" sz="2000" b="1" dirty="0">
                <a:latin typeface="Raleway"/>
                <a:ea typeface="Raleway"/>
                <a:cs typeface="Raleway"/>
                <a:sym typeface="Raleway"/>
              </a:rPr>
              <a:t>, </a:t>
            </a:r>
            <a:r>
              <a:rPr lang="en-GB" sz="2000" b="1" dirty="0" err="1">
                <a:latin typeface="Raleway"/>
                <a:ea typeface="Raleway"/>
                <a:cs typeface="Raleway"/>
                <a:sym typeface="Raleway"/>
              </a:rPr>
              <a:t>ekibini</a:t>
            </a:r>
            <a:r>
              <a:rPr lang="en-GB" sz="2000" b="1" dirty="0">
                <a:latin typeface="Raleway"/>
                <a:ea typeface="Raleway"/>
                <a:cs typeface="Raleway"/>
                <a:sym typeface="Raleway"/>
              </a:rPr>
              <a:t> motive </a:t>
            </a:r>
            <a:r>
              <a:rPr lang="en-GB" sz="2000" b="1" dirty="0" err="1">
                <a:latin typeface="Raleway"/>
                <a:ea typeface="Raleway"/>
                <a:cs typeface="Raleway"/>
                <a:sym typeface="Raleway"/>
              </a:rPr>
              <a:t>eder</a:t>
            </a:r>
            <a:r>
              <a:rPr lang="en-GB" sz="2000" b="1" dirty="0">
                <a:latin typeface="Raleway"/>
                <a:ea typeface="Raleway"/>
                <a:cs typeface="Raleway"/>
                <a:sym typeface="Raleway"/>
              </a:rPr>
              <a:t> </a:t>
            </a:r>
            <a:r>
              <a:rPr lang="en-GB" sz="2000" b="1" dirty="0" err="1">
                <a:latin typeface="Raleway"/>
                <a:ea typeface="Raleway"/>
                <a:cs typeface="Raleway"/>
                <a:sym typeface="Raleway"/>
              </a:rPr>
              <a:t>ve</a:t>
            </a:r>
            <a:r>
              <a:rPr lang="en-GB" sz="2000" b="1" dirty="0">
                <a:latin typeface="Raleway"/>
                <a:ea typeface="Raleway"/>
                <a:cs typeface="Raleway"/>
                <a:sym typeface="Raleway"/>
              </a:rPr>
              <a:t> </a:t>
            </a:r>
            <a:r>
              <a:rPr lang="en-GB" sz="2000" b="1" dirty="0" err="1">
                <a:latin typeface="Raleway"/>
                <a:ea typeface="Raleway"/>
                <a:cs typeface="Raleway"/>
                <a:sym typeface="Raleway"/>
              </a:rPr>
              <a:t>tüm</a:t>
            </a:r>
            <a:r>
              <a:rPr lang="en-GB" sz="2000" b="1" dirty="0">
                <a:latin typeface="Raleway"/>
                <a:ea typeface="Raleway"/>
                <a:cs typeface="Raleway"/>
                <a:sym typeface="Raleway"/>
              </a:rPr>
              <a:t> </a:t>
            </a:r>
            <a:r>
              <a:rPr lang="en-GB" sz="2000" b="1" dirty="0" err="1">
                <a:latin typeface="Raleway"/>
                <a:ea typeface="Raleway"/>
                <a:cs typeface="Raleway"/>
                <a:sym typeface="Raleway"/>
              </a:rPr>
              <a:t>gruba</a:t>
            </a:r>
            <a:r>
              <a:rPr lang="en-GB" sz="2000" b="1" dirty="0">
                <a:latin typeface="Raleway"/>
                <a:ea typeface="Raleway"/>
                <a:cs typeface="Raleway"/>
                <a:sym typeface="Raleway"/>
              </a:rPr>
              <a:t> </a:t>
            </a:r>
            <a:r>
              <a:rPr lang="en-GB" sz="2000" b="1" dirty="0" err="1">
                <a:latin typeface="Raleway"/>
                <a:ea typeface="Raleway"/>
                <a:cs typeface="Raleway"/>
                <a:sym typeface="Raleway"/>
              </a:rPr>
              <a:t>fayda</a:t>
            </a:r>
            <a:r>
              <a:rPr lang="en-GB" sz="2000" b="1" dirty="0">
                <a:latin typeface="Raleway"/>
                <a:ea typeface="Raleway"/>
                <a:cs typeface="Raleway"/>
                <a:sym typeface="Raleway"/>
              </a:rPr>
              <a:t> </a:t>
            </a:r>
            <a:r>
              <a:rPr lang="en-GB" sz="2000" b="1" dirty="0" err="1">
                <a:latin typeface="Raleway"/>
                <a:ea typeface="Raleway"/>
                <a:cs typeface="Raleway"/>
                <a:sym typeface="Raleway"/>
              </a:rPr>
              <a:t>sağlayacak</a:t>
            </a:r>
            <a:r>
              <a:rPr lang="en-GB" sz="2000" b="1" dirty="0">
                <a:latin typeface="Raleway"/>
                <a:ea typeface="Raleway"/>
                <a:cs typeface="Raleway"/>
                <a:sym typeface="Raleway"/>
              </a:rPr>
              <a:t> </a:t>
            </a:r>
            <a:r>
              <a:rPr lang="en-GB" sz="2000" b="1" dirty="0" err="1">
                <a:latin typeface="Raleway"/>
                <a:ea typeface="Raleway"/>
                <a:cs typeface="Raleway"/>
                <a:sym typeface="Raleway"/>
              </a:rPr>
              <a:t>kararlar</a:t>
            </a:r>
            <a:r>
              <a:rPr lang="en-GB" sz="2000" b="1" dirty="0">
                <a:latin typeface="Raleway"/>
                <a:ea typeface="Raleway"/>
                <a:cs typeface="Raleway"/>
                <a:sym typeface="Raleway"/>
              </a:rPr>
              <a:t> </a:t>
            </a:r>
            <a:r>
              <a:rPr lang="en-GB" sz="2000" b="1" dirty="0" err="1">
                <a:latin typeface="Raleway"/>
                <a:ea typeface="Raleway"/>
                <a:cs typeface="Raleway"/>
                <a:sym typeface="Raleway"/>
              </a:rPr>
              <a:t>alır</a:t>
            </a:r>
            <a:r>
              <a:rPr lang="en-GB" sz="2000" dirty="0">
                <a:latin typeface="Raleway"/>
                <a:ea typeface="Raleway"/>
                <a:cs typeface="Raleway"/>
                <a:sym typeface="Raleway"/>
              </a:rPr>
              <a:t>.</a:t>
            </a:r>
            <a:r>
              <a:rPr lang="tr-TR" sz="2000" dirty="0">
                <a:latin typeface="Raleway"/>
                <a:ea typeface="Raleway"/>
                <a:cs typeface="Raleway"/>
                <a:sym typeface="Raleway"/>
              </a:rPr>
              <a:t> </a:t>
            </a:r>
            <a:r>
              <a:rPr lang="en-GB" sz="2000" dirty="0" err="1">
                <a:latin typeface="Raleway"/>
                <a:ea typeface="Raleway"/>
                <a:cs typeface="Raleway"/>
                <a:sym typeface="Raleway"/>
              </a:rPr>
              <a:t>Etkili</a:t>
            </a:r>
            <a:r>
              <a:rPr lang="en-GB" sz="2000" dirty="0">
                <a:latin typeface="Raleway"/>
                <a:ea typeface="Raleway"/>
                <a:cs typeface="Raleway"/>
                <a:sym typeface="Raleway"/>
              </a:rPr>
              <a:t> </a:t>
            </a:r>
            <a:r>
              <a:rPr lang="en-GB" sz="2000" dirty="0" err="1">
                <a:latin typeface="Raleway"/>
                <a:ea typeface="Raleway"/>
                <a:cs typeface="Raleway"/>
                <a:sym typeface="Raleway"/>
              </a:rPr>
              <a:t>liderler</a:t>
            </a:r>
            <a:r>
              <a:rPr lang="en-GB" sz="2000" dirty="0">
                <a:latin typeface="Raleway"/>
                <a:ea typeface="Raleway"/>
                <a:cs typeface="Raleway"/>
                <a:sym typeface="Raleway"/>
              </a:rPr>
              <a:t> </a:t>
            </a:r>
            <a:r>
              <a:rPr lang="en-GB" sz="2000" dirty="0" err="1">
                <a:latin typeface="Raleway"/>
                <a:ea typeface="Raleway"/>
                <a:cs typeface="Raleway"/>
                <a:sym typeface="Raleway"/>
              </a:rPr>
              <a:t>başkalarını</a:t>
            </a:r>
            <a:r>
              <a:rPr lang="en-GB" sz="2000" dirty="0">
                <a:latin typeface="Raleway"/>
                <a:ea typeface="Raleway"/>
                <a:cs typeface="Raleway"/>
                <a:sym typeface="Raleway"/>
              </a:rPr>
              <a:t> </a:t>
            </a:r>
            <a:r>
              <a:rPr lang="en-GB" sz="2000" dirty="0" err="1">
                <a:latin typeface="Raleway"/>
                <a:ea typeface="Raleway"/>
                <a:cs typeface="Raleway"/>
                <a:sym typeface="Raleway"/>
              </a:rPr>
              <a:t>dinler</a:t>
            </a:r>
            <a:r>
              <a:rPr lang="en-GB" sz="2000" dirty="0">
                <a:latin typeface="Raleway"/>
                <a:ea typeface="Raleway"/>
                <a:cs typeface="Raleway"/>
                <a:sym typeface="Raleway"/>
              </a:rPr>
              <a:t>, </a:t>
            </a:r>
            <a:r>
              <a:rPr lang="en-GB" sz="2000" dirty="0" err="1">
                <a:latin typeface="Raleway"/>
                <a:ea typeface="Raleway"/>
                <a:cs typeface="Raleway"/>
                <a:sym typeface="Raleway"/>
              </a:rPr>
              <a:t>açık</a:t>
            </a:r>
            <a:r>
              <a:rPr lang="en-GB" sz="2000" dirty="0">
                <a:latin typeface="Raleway"/>
                <a:ea typeface="Raleway"/>
                <a:cs typeface="Raleway"/>
                <a:sym typeface="Raleway"/>
              </a:rPr>
              <a:t> </a:t>
            </a:r>
            <a:r>
              <a:rPr lang="en-GB" sz="2000" dirty="0" err="1">
                <a:latin typeface="Raleway"/>
                <a:ea typeface="Raleway"/>
                <a:cs typeface="Raleway"/>
                <a:sym typeface="Raleway"/>
              </a:rPr>
              <a:t>iletişim</a:t>
            </a:r>
            <a:r>
              <a:rPr lang="en-GB" sz="2000" dirty="0">
                <a:latin typeface="Raleway"/>
                <a:ea typeface="Raleway"/>
                <a:cs typeface="Raleway"/>
                <a:sym typeface="Raleway"/>
              </a:rPr>
              <a:t> </a:t>
            </a:r>
            <a:r>
              <a:rPr lang="en-GB" sz="2000" dirty="0" err="1">
                <a:latin typeface="Raleway"/>
                <a:ea typeface="Raleway"/>
                <a:cs typeface="Raleway"/>
                <a:sym typeface="Raleway"/>
              </a:rPr>
              <a:t>kurar</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çevrelerindekileri</a:t>
            </a:r>
            <a:r>
              <a:rPr lang="en-GB" sz="2000" dirty="0">
                <a:latin typeface="Raleway"/>
                <a:ea typeface="Raleway"/>
                <a:cs typeface="Raleway"/>
                <a:sym typeface="Raleway"/>
              </a:rPr>
              <a:t> </a:t>
            </a:r>
            <a:r>
              <a:rPr lang="en-GB" sz="2000" dirty="0" err="1">
                <a:latin typeface="Raleway"/>
                <a:ea typeface="Raleway"/>
                <a:cs typeface="Raleway"/>
                <a:sym typeface="Raleway"/>
              </a:rPr>
              <a:t>güçlendirir</a:t>
            </a:r>
            <a:r>
              <a:rPr lang="en-GB" sz="2000" dirty="0">
                <a:latin typeface="Raleway"/>
                <a:ea typeface="Raleway"/>
                <a:cs typeface="Raleway"/>
                <a:sym typeface="Raleway"/>
              </a:rPr>
              <a:t>. </a:t>
            </a:r>
            <a:endParaRPr lang="tr-TR" sz="2000" dirty="0">
              <a:latin typeface="Raleway"/>
              <a:ea typeface="Raleway"/>
              <a:cs typeface="Raleway"/>
              <a:sym typeface="Raleway"/>
            </a:endParaRPr>
          </a:p>
          <a:p>
            <a:pPr algn="just">
              <a:spcBef>
                <a:spcPts val="600"/>
              </a:spcBef>
              <a:spcAft>
                <a:spcPts val="600"/>
              </a:spcAft>
            </a:pPr>
            <a:r>
              <a:rPr lang="en-GB" sz="2000" dirty="0" err="1">
                <a:latin typeface="Raleway"/>
                <a:ea typeface="Raleway"/>
                <a:cs typeface="Raleway"/>
                <a:sym typeface="Raleway"/>
              </a:rPr>
              <a:t>Dürüstlük</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empati</a:t>
            </a:r>
            <a:r>
              <a:rPr lang="en-GB" sz="2000" dirty="0">
                <a:latin typeface="Raleway"/>
                <a:ea typeface="Raleway"/>
                <a:cs typeface="Raleway"/>
                <a:sym typeface="Raleway"/>
              </a:rPr>
              <a:t> </a:t>
            </a:r>
            <a:r>
              <a:rPr lang="en-GB" sz="2000" dirty="0" err="1">
                <a:latin typeface="Raleway"/>
                <a:ea typeface="Raleway"/>
                <a:cs typeface="Raleway"/>
                <a:sym typeface="Raleway"/>
              </a:rPr>
              <a:t>göstererek</a:t>
            </a:r>
            <a:r>
              <a:rPr lang="en-GB" sz="2000" dirty="0">
                <a:latin typeface="Raleway"/>
                <a:ea typeface="Raleway"/>
                <a:cs typeface="Raleway"/>
                <a:sym typeface="Raleway"/>
              </a:rPr>
              <a:t> </a:t>
            </a:r>
            <a:r>
              <a:rPr lang="en-GB" sz="2000" b="1" dirty="0" err="1">
                <a:latin typeface="Raleway"/>
                <a:ea typeface="Raleway"/>
                <a:cs typeface="Raleway"/>
                <a:sym typeface="Raleway"/>
              </a:rPr>
              <a:t>örnek</a:t>
            </a:r>
            <a:r>
              <a:rPr lang="en-GB" sz="2000" b="1" dirty="0">
                <a:latin typeface="Raleway"/>
                <a:ea typeface="Raleway"/>
                <a:cs typeface="Raleway"/>
                <a:sym typeface="Raleway"/>
              </a:rPr>
              <a:t> </a:t>
            </a:r>
            <a:r>
              <a:rPr lang="en-GB" sz="2000" b="1" dirty="0" err="1">
                <a:latin typeface="Raleway"/>
                <a:ea typeface="Raleway"/>
                <a:cs typeface="Raleway"/>
                <a:sym typeface="Raleway"/>
              </a:rPr>
              <a:t>olurlar</a:t>
            </a:r>
            <a:r>
              <a:rPr lang="en-GB" sz="2000" b="1" dirty="0">
                <a:latin typeface="Raleway"/>
                <a:ea typeface="Raleway"/>
                <a:cs typeface="Raleway"/>
                <a:sym typeface="Raleway"/>
              </a:rPr>
              <a:t>.</a:t>
            </a:r>
            <a:r>
              <a:rPr lang="tr-TR" sz="2000" b="1" dirty="0">
                <a:latin typeface="Raleway"/>
                <a:ea typeface="Raleway"/>
                <a:cs typeface="Raleway"/>
                <a:sym typeface="Raleway"/>
              </a:rPr>
              <a:t> </a:t>
            </a:r>
            <a:r>
              <a:rPr lang="en-GB" sz="2000" dirty="0" err="1">
                <a:latin typeface="Raleway"/>
                <a:ea typeface="Raleway"/>
                <a:cs typeface="Raleway"/>
                <a:sym typeface="Raleway"/>
              </a:rPr>
              <a:t>Liderlik</a:t>
            </a:r>
            <a:r>
              <a:rPr lang="en-GB" sz="2000" dirty="0">
                <a:latin typeface="Raleway"/>
                <a:ea typeface="Raleway"/>
                <a:cs typeface="Raleway"/>
                <a:sym typeface="Raleway"/>
              </a:rPr>
              <a:t> </a:t>
            </a:r>
            <a:r>
              <a:rPr lang="en-GB" sz="2000" dirty="0" err="1">
                <a:latin typeface="Raleway"/>
                <a:ea typeface="Raleway"/>
                <a:cs typeface="Raleway"/>
                <a:sym typeface="Raleway"/>
              </a:rPr>
              <a:t>sadece</a:t>
            </a:r>
            <a:r>
              <a:rPr lang="en-GB" sz="2000" dirty="0">
                <a:latin typeface="Raleway"/>
                <a:ea typeface="Raleway"/>
                <a:cs typeface="Raleway"/>
                <a:sym typeface="Raleway"/>
              </a:rPr>
              <a:t> </a:t>
            </a:r>
            <a:r>
              <a:rPr lang="en-GB" sz="2000" dirty="0" err="1">
                <a:latin typeface="Raleway"/>
                <a:ea typeface="Raleway"/>
                <a:cs typeface="Raleway"/>
                <a:sym typeface="Raleway"/>
              </a:rPr>
              <a:t>yetki</a:t>
            </a:r>
            <a:r>
              <a:rPr lang="en-GB" sz="2000" dirty="0">
                <a:latin typeface="Raleway"/>
                <a:ea typeface="Raleway"/>
                <a:cs typeface="Raleway"/>
                <a:sym typeface="Raleway"/>
              </a:rPr>
              <a:t> </a:t>
            </a:r>
            <a:r>
              <a:rPr lang="en-GB" sz="2000" dirty="0" err="1">
                <a:latin typeface="Raleway"/>
                <a:ea typeface="Raleway"/>
                <a:cs typeface="Raleway"/>
                <a:sym typeface="Raleway"/>
              </a:rPr>
              <a:t>sahibi</a:t>
            </a:r>
            <a:r>
              <a:rPr lang="en-GB" sz="2000" dirty="0">
                <a:latin typeface="Raleway"/>
                <a:ea typeface="Raleway"/>
                <a:cs typeface="Raleway"/>
                <a:sym typeface="Raleway"/>
              </a:rPr>
              <a:t> </a:t>
            </a:r>
            <a:r>
              <a:rPr lang="en-GB" sz="2000" dirty="0" err="1">
                <a:latin typeface="Raleway"/>
                <a:ea typeface="Raleway"/>
                <a:cs typeface="Raleway"/>
                <a:sym typeface="Raleway"/>
              </a:rPr>
              <a:t>olmakla</a:t>
            </a:r>
            <a:r>
              <a:rPr lang="en-GB" sz="2000" dirty="0">
                <a:latin typeface="Raleway"/>
                <a:ea typeface="Raleway"/>
                <a:cs typeface="Raleway"/>
                <a:sym typeface="Raleway"/>
              </a:rPr>
              <a:t> </a:t>
            </a:r>
            <a:r>
              <a:rPr lang="en-GB" sz="2000" dirty="0" err="1">
                <a:latin typeface="Raleway"/>
                <a:ea typeface="Raleway"/>
                <a:cs typeface="Raleway"/>
                <a:sym typeface="Raleway"/>
              </a:rPr>
              <a:t>ilgili</a:t>
            </a:r>
            <a:r>
              <a:rPr lang="en-GB" sz="2000" dirty="0">
                <a:latin typeface="Raleway"/>
                <a:ea typeface="Raleway"/>
                <a:cs typeface="Raleway"/>
                <a:sym typeface="Raleway"/>
              </a:rPr>
              <a:t> </a:t>
            </a:r>
            <a:r>
              <a:rPr lang="en-GB" sz="2000" dirty="0" err="1">
                <a:latin typeface="Raleway"/>
                <a:ea typeface="Raleway"/>
                <a:cs typeface="Raleway"/>
                <a:sym typeface="Raleway"/>
              </a:rPr>
              <a:t>değildir</a:t>
            </a:r>
            <a:r>
              <a:rPr lang="en-GB" sz="2000" dirty="0">
                <a:latin typeface="Raleway"/>
                <a:ea typeface="Raleway"/>
                <a:cs typeface="Raleway"/>
                <a:sym typeface="Raleway"/>
              </a:rPr>
              <a:t>; </a:t>
            </a:r>
            <a:r>
              <a:rPr lang="en-GB" sz="2000" b="1" dirty="0" err="1">
                <a:latin typeface="Raleway"/>
                <a:ea typeface="Raleway"/>
                <a:cs typeface="Raleway"/>
                <a:sym typeface="Raleway"/>
              </a:rPr>
              <a:t>işbirliğini</a:t>
            </a:r>
            <a:r>
              <a:rPr lang="en-GB" sz="2000" b="1" dirty="0">
                <a:latin typeface="Raleway"/>
                <a:ea typeface="Raleway"/>
                <a:cs typeface="Raleway"/>
                <a:sym typeface="Raleway"/>
              </a:rPr>
              <a:t> </a:t>
            </a:r>
            <a:r>
              <a:rPr lang="en-GB" sz="2000" b="1" dirty="0" err="1">
                <a:latin typeface="Raleway"/>
                <a:ea typeface="Raleway"/>
                <a:cs typeface="Raleway"/>
                <a:sym typeface="Raleway"/>
              </a:rPr>
              <a:t>teşvik</a:t>
            </a:r>
            <a:r>
              <a:rPr lang="en-GB" sz="2000" b="1" dirty="0">
                <a:latin typeface="Raleway"/>
                <a:ea typeface="Raleway"/>
                <a:cs typeface="Raleway"/>
                <a:sym typeface="Raleway"/>
              </a:rPr>
              <a:t> </a:t>
            </a:r>
            <a:r>
              <a:rPr lang="en-GB" sz="2000" b="1" dirty="0" err="1">
                <a:latin typeface="Raleway"/>
                <a:ea typeface="Raleway"/>
                <a:cs typeface="Raleway"/>
                <a:sym typeface="Raleway"/>
              </a:rPr>
              <a:t>etmek</a:t>
            </a:r>
            <a:r>
              <a:rPr lang="en-GB" sz="2000" b="1" dirty="0">
                <a:latin typeface="Raleway"/>
                <a:ea typeface="Raleway"/>
                <a:cs typeface="Raleway"/>
                <a:sym typeface="Raleway"/>
              </a:rPr>
              <a:t> </a:t>
            </a:r>
            <a:r>
              <a:rPr lang="en-GB" sz="2000" b="1" dirty="0" err="1">
                <a:latin typeface="Raleway"/>
                <a:ea typeface="Raleway"/>
                <a:cs typeface="Raleway"/>
                <a:sym typeface="Raleway"/>
              </a:rPr>
              <a:t>ve</a:t>
            </a:r>
            <a:r>
              <a:rPr lang="en-GB" sz="2000" b="1" dirty="0">
                <a:latin typeface="Raleway"/>
                <a:ea typeface="Raleway"/>
                <a:cs typeface="Raleway"/>
                <a:sym typeface="Raleway"/>
              </a:rPr>
              <a:t> </a:t>
            </a:r>
            <a:r>
              <a:rPr lang="en-GB" sz="2000" b="1" dirty="0" err="1">
                <a:latin typeface="Raleway"/>
                <a:ea typeface="Raleway"/>
                <a:cs typeface="Raleway"/>
                <a:sym typeface="Raleway"/>
              </a:rPr>
              <a:t>insanların</a:t>
            </a:r>
            <a:r>
              <a:rPr lang="en-GB" sz="2000" b="1" dirty="0">
                <a:latin typeface="Raleway"/>
                <a:ea typeface="Raleway"/>
                <a:cs typeface="Raleway"/>
                <a:sym typeface="Raleway"/>
              </a:rPr>
              <a:t> </a:t>
            </a:r>
            <a:r>
              <a:rPr lang="en-GB" sz="2000" b="1" dirty="0" err="1">
                <a:latin typeface="Raleway"/>
                <a:ea typeface="Raleway"/>
                <a:cs typeface="Raleway"/>
                <a:sym typeface="Raleway"/>
              </a:rPr>
              <a:t>içindeki</a:t>
            </a:r>
            <a:r>
              <a:rPr lang="en-GB" sz="2000" b="1" dirty="0">
                <a:latin typeface="Raleway"/>
                <a:ea typeface="Raleway"/>
                <a:cs typeface="Raleway"/>
                <a:sym typeface="Raleway"/>
              </a:rPr>
              <a:t> </a:t>
            </a:r>
            <a:r>
              <a:rPr lang="en-GB" sz="2000" b="1" dirty="0" err="1">
                <a:latin typeface="Raleway"/>
                <a:ea typeface="Raleway"/>
                <a:cs typeface="Raleway"/>
                <a:sym typeface="Raleway"/>
              </a:rPr>
              <a:t>en</a:t>
            </a:r>
            <a:r>
              <a:rPr lang="en-GB" sz="2000" b="1" dirty="0">
                <a:latin typeface="Raleway"/>
                <a:ea typeface="Raleway"/>
                <a:cs typeface="Raleway"/>
                <a:sym typeface="Raleway"/>
              </a:rPr>
              <a:t> </a:t>
            </a:r>
            <a:r>
              <a:rPr lang="en-GB" sz="2000" b="1" dirty="0" err="1">
                <a:latin typeface="Raleway"/>
                <a:ea typeface="Raleway"/>
                <a:cs typeface="Raleway"/>
                <a:sym typeface="Raleway"/>
              </a:rPr>
              <a:t>iyiyi</a:t>
            </a:r>
            <a:r>
              <a:rPr lang="en-GB" sz="2000" b="1" dirty="0">
                <a:latin typeface="Raleway"/>
                <a:ea typeface="Raleway"/>
                <a:cs typeface="Raleway"/>
                <a:sym typeface="Raleway"/>
              </a:rPr>
              <a:t> </a:t>
            </a:r>
            <a:r>
              <a:rPr lang="en-GB" sz="2000" b="1" dirty="0" err="1">
                <a:latin typeface="Raleway"/>
                <a:ea typeface="Raleway"/>
                <a:cs typeface="Raleway"/>
                <a:sym typeface="Raleway"/>
              </a:rPr>
              <a:t>ortaya</a:t>
            </a:r>
            <a:r>
              <a:rPr lang="en-GB" sz="2000" b="1" dirty="0">
                <a:latin typeface="Raleway"/>
                <a:ea typeface="Raleway"/>
                <a:cs typeface="Raleway"/>
                <a:sym typeface="Raleway"/>
              </a:rPr>
              <a:t> </a:t>
            </a:r>
            <a:r>
              <a:rPr lang="en-GB" sz="2000" b="1" dirty="0" err="1">
                <a:latin typeface="Raleway"/>
                <a:ea typeface="Raleway"/>
                <a:cs typeface="Raleway"/>
                <a:sym typeface="Raleway"/>
              </a:rPr>
              <a:t>çıkarmakla</a:t>
            </a:r>
            <a:r>
              <a:rPr lang="en-GB" sz="2000" b="1" dirty="0">
                <a:latin typeface="Raleway"/>
                <a:ea typeface="Raleway"/>
                <a:cs typeface="Raleway"/>
                <a:sym typeface="Raleway"/>
              </a:rPr>
              <a:t> </a:t>
            </a:r>
            <a:r>
              <a:rPr lang="en-GB" sz="2000" b="1" dirty="0" err="1">
                <a:latin typeface="Raleway"/>
                <a:ea typeface="Raleway"/>
                <a:cs typeface="Raleway"/>
                <a:sym typeface="Raleway"/>
              </a:rPr>
              <a:t>ilgilidir</a:t>
            </a:r>
            <a:r>
              <a:rPr lang="en-GB" sz="2000" b="1" dirty="0">
                <a:latin typeface="Raleway"/>
                <a:ea typeface="Raleway"/>
                <a:cs typeface="Raleway"/>
                <a:sym typeface="Raleway"/>
              </a:rPr>
              <a:t>.</a:t>
            </a:r>
            <a:endParaRPr sz="2000" b="1" dirty="0">
              <a:latin typeface="Raleway"/>
              <a:ea typeface="Raleway"/>
              <a:cs typeface="Raleway"/>
            </a:endParaRPr>
          </a:p>
        </p:txBody>
      </p:sp>
      <p:pic>
        <p:nvPicPr>
          <p:cNvPr id="98" name="Google Shape;98;g2ecf44786e8_0_173"/>
          <p:cNvPicPr preferRelativeResize="0"/>
          <p:nvPr/>
        </p:nvPicPr>
        <p:blipFill>
          <a:blip r:embed="rId3">
            <a:alphaModFix/>
          </a:blip>
          <a:stretch>
            <a:fillRect/>
          </a:stretch>
        </p:blipFill>
        <p:spPr>
          <a:xfrm>
            <a:off x="-670775" y="744675"/>
            <a:ext cx="7291848" cy="6113327"/>
          </a:xfrm>
          <a:prstGeom prst="rect">
            <a:avLst/>
          </a:prstGeom>
          <a:noFill/>
          <a:ln>
            <a:noFill/>
          </a:ln>
        </p:spPr>
      </p:pic>
      <p:sp>
        <p:nvSpPr>
          <p:cNvPr id="3" name="TextBox 2">
            <a:extLst>
              <a:ext uri="{FF2B5EF4-FFF2-40B4-BE49-F238E27FC236}">
                <a16:creationId xmlns:a16="http://schemas.microsoft.com/office/drawing/2014/main" id="{6C9D440F-0BE6-A5CD-AAAF-FCBC277C5425}"/>
              </a:ext>
            </a:extLst>
          </p:cNvPr>
          <p:cNvSpPr txBox="1"/>
          <p:nvPr/>
        </p:nvSpPr>
        <p:spPr>
          <a:xfrm>
            <a:off x="209673" y="5523078"/>
            <a:ext cx="118075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2ecf44786e8_0_181"/>
          <p:cNvSpPr txBox="1">
            <a:spLocks noGrp="1"/>
          </p:cNvSpPr>
          <p:nvPr>
            <p:ph type="title"/>
          </p:nvPr>
        </p:nvSpPr>
        <p:spPr>
          <a:xfrm>
            <a:off x="419100" y="1419260"/>
            <a:ext cx="11353800" cy="4019105"/>
          </a:xfrm>
          <a:prstGeom prst="rect">
            <a:avLst/>
          </a:prstGeom>
          <a:noFill/>
          <a:ln>
            <a:noFill/>
          </a:ln>
        </p:spPr>
        <p:txBody>
          <a:bodyPr spcFirstLastPara="1" wrap="square" lIns="91425" tIns="45700" rIns="91425" bIns="45700" anchor="ctr" anchorCtr="0">
            <a:noAutofit/>
          </a:bodyPr>
          <a:lstStyle/>
          <a:p>
            <a:pPr algn="ctr">
              <a:lnSpc>
                <a:spcPct val="100000"/>
              </a:lnSpc>
              <a:spcBef>
                <a:spcPts val="600"/>
              </a:spcBef>
              <a:spcAft>
                <a:spcPts val="600"/>
              </a:spcAft>
              <a:buSzPts val="3600"/>
            </a:pPr>
            <a:r>
              <a:rPr lang="en-GB" sz="3400" i="1" dirty="0">
                <a:solidFill>
                  <a:srgbClr val="0D9094"/>
                </a:solidFill>
              </a:rPr>
              <a:t>"</a:t>
            </a:r>
            <a:r>
              <a:rPr lang="en-GB" sz="3400" i="1" dirty="0" err="1">
                <a:solidFill>
                  <a:srgbClr val="0D9094"/>
                </a:solidFill>
              </a:rPr>
              <a:t>Liderliği</a:t>
            </a:r>
            <a:r>
              <a:rPr lang="en-GB" sz="3400" i="1" dirty="0">
                <a:solidFill>
                  <a:srgbClr val="0D9094"/>
                </a:solidFill>
              </a:rPr>
              <a:t> </a:t>
            </a:r>
            <a:r>
              <a:rPr lang="en-GB" sz="3400" i="1" dirty="0" err="1">
                <a:solidFill>
                  <a:srgbClr val="0D9094"/>
                </a:solidFill>
              </a:rPr>
              <a:t>tanımlamak</a:t>
            </a:r>
            <a:r>
              <a:rPr lang="en-GB" sz="3400" i="1" dirty="0">
                <a:solidFill>
                  <a:srgbClr val="0D9094"/>
                </a:solidFill>
              </a:rPr>
              <a:t> </a:t>
            </a:r>
            <a:r>
              <a:rPr lang="en-GB" sz="3400" i="1" dirty="0" err="1">
                <a:solidFill>
                  <a:srgbClr val="0D9094"/>
                </a:solidFill>
              </a:rPr>
              <a:t>zordur</a:t>
            </a:r>
            <a:r>
              <a:rPr lang="en-GB" sz="3400" i="1" dirty="0">
                <a:solidFill>
                  <a:srgbClr val="0D9094"/>
                </a:solidFill>
              </a:rPr>
              <a:t>, iyi </a:t>
            </a:r>
            <a:r>
              <a:rPr lang="en-GB" sz="3400" i="1" dirty="0" err="1">
                <a:solidFill>
                  <a:srgbClr val="0D9094"/>
                </a:solidFill>
              </a:rPr>
              <a:t>liderliği</a:t>
            </a:r>
            <a:r>
              <a:rPr lang="en-GB" sz="3400" i="1" dirty="0">
                <a:solidFill>
                  <a:srgbClr val="0D9094"/>
                </a:solidFill>
              </a:rPr>
              <a:t> </a:t>
            </a:r>
            <a:r>
              <a:rPr lang="en-GB" sz="3400" i="1" dirty="0" err="1">
                <a:solidFill>
                  <a:srgbClr val="0D9094"/>
                </a:solidFill>
              </a:rPr>
              <a:t>tanımlamak</a:t>
            </a:r>
            <a:r>
              <a:rPr lang="en-GB" sz="3400" i="1" dirty="0">
                <a:solidFill>
                  <a:srgbClr val="0D9094"/>
                </a:solidFill>
              </a:rPr>
              <a:t> </a:t>
            </a:r>
            <a:r>
              <a:rPr lang="en-GB" sz="3400" i="1" dirty="0" err="1">
                <a:solidFill>
                  <a:srgbClr val="0D9094"/>
                </a:solidFill>
              </a:rPr>
              <a:t>ise</a:t>
            </a:r>
            <a:r>
              <a:rPr lang="en-GB" sz="3400" i="1" dirty="0">
                <a:solidFill>
                  <a:srgbClr val="0D9094"/>
                </a:solidFill>
              </a:rPr>
              <a:t> </a:t>
            </a:r>
            <a:r>
              <a:rPr lang="en-GB" sz="3400" i="1" dirty="0" err="1">
                <a:solidFill>
                  <a:srgbClr val="0D9094"/>
                </a:solidFill>
              </a:rPr>
              <a:t>daha</a:t>
            </a:r>
            <a:r>
              <a:rPr lang="en-GB" sz="3400" i="1" dirty="0">
                <a:solidFill>
                  <a:srgbClr val="0D9094"/>
                </a:solidFill>
              </a:rPr>
              <a:t> da </a:t>
            </a:r>
            <a:r>
              <a:rPr lang="en-GB" sz="3400" i="1" dirty="0" err="1">
                <a:solidFill>
                  <a:srgbClr val="0D9094"/>
                </a:solidFill>
              </a:rPr>
              <a:t>zordur</a:t>
            </a:r>
            <a:r>
              <a:rPr lang="en-GB" sz="3400" i="1" dirty="0">
                <a:solidFill>
                  <a:srgbClr val="0D9094"/>
                </a:solidFill>
              </a:rPr>
              <a:t>. </a:t>
            </a:r>
            <a:r>
              <a:rPr lang="en-GB" sz="3400" i="1" dirty="0" err="1">
                <a:solidFill>
                  <a:srgbClr val="0D9094"/>
                </a:solidFill>
              </a:rPr>
              <a:t>Ancak</a:t>
            </a:r>
            <a:r>
              <a:rPr lang="en-GB" sz="3400" i="1" dirty="0">
                <a:solidFill>
                  <a:srgbClr val="0D9094"/>
                </a:solidFill>
              </a:rPr>
              <a:t> </a:t>
            </a:r>
            <a:r>
              <a:rPr lang="en-GB" sz="3400" i="1" dirty="0" err="1">
                <a:solidFill>
                  <a:srgbClr val="0D9094"/>
                </a:solidFill>
              </a:rPr>
              <a:t>insanların</a:t>
            </a:r>
            <a:r>
              <a:rPr lang="en-GB" sz="3400" i="1" dirty="0">
                <a:solidFill>
                  <a:srgbClr val="0D9094"/>
                </a:solidFill>
              </a:rPr>
              <a:t> </a:t>
            </a:r>
            <a:r>
              <a:rPr lang="en-GB" sz="3400" i="1" dirty="0" err="1">
                <a:solidFill>
                  <a:srgbClr val="0D9094"/>
                </a:solidFill>
              </a:rPr>
              <a:t>sizi</a:t>
            </a:r>
            <a:r>
              <a:rPr lang="en-GB" sz="3400" i="1" dirty="0">
                <a:solidFill>
                  <a:srgbClr val="0D9094"/>
                </a:solidFill>
              </a:rPr>
              <a:t> </a:t>
            </a:r>
            <a:r>
              <a:rPr lang="en-GB" sz="3400" i="1" dirty="0" err="1">
                <a:solidFill>
                  <a:srgbClr val="0D9094"/>
                </a:solidFill>
              </a:rPr>
              <a:t>dünyanın</a:t>
            </a:r>
            <a:r>
              <a:rPr lang="en-GB" sz="3400" i="1" dirty="0">
                <a:solidFill>
                  <a:srgbClr val="0D9094"/>
                </a:solidFill>
              </a:rPr>
              <a:t> </a:t>
            </a:r>
            <a:r>
              <a:rPr lang="en-GB" sz="3400" i="1" dirty="0" err="1">
                <a:solidFill>
                  <a:srgbClr val="0D9094"/>
                </a:solidFill>
              </a:rPr>
              <a:t>öbür</a:t>
            </a:r>
            <a:r>
              <a:rPr lang="en-GB" sz="3400" i="1" dirty="0">
                <a:solidFill>
                  <a:srgbClr val="0D9094"/>
                </a:solidFill>
              </a:rPr>
              <a:t> </a:t>
            </a:r>
            <a:r>
              <a:rPr lang="en-GB" sz="3400" i="1" dirty="0" err="1">
                <a:solidFill>
                  <a:srgbClr val="0D9094"/>
                </a:solidFill>
              </a:rPr>
              <a:t>ucuna</a:t>
            </a:r>
            <a:r>
              <a:rPr lang="en-GB" sz="3400" i="1" dirty="0">
                <a:solidFill>
                  <a:srgbClr val="0D9094"/>
                </a:solidFill>
              </a:rPr>
              <a:t> </a:t>
            </a:r>
            <a:r>
              <a:rPr lang="en-GB" sz="3400" i="1" dirty="0" err="1">
                <a:solidFill>
                  <a:srgbClr val="0D9094"/>
                </a:solidFill>
              </a:rPr>
              <a:t>kadar</a:t>
            </a:r>
            <a:r>
              <a:rPr lang="en-GB" sz="3400" i="1" dirty="0">
                <a:solidFill>
                  <a:srgbClr val="0D9094"/>
                </a:solidFill>
              </a:rPr>
              <a:t> </a:t>
            </a:r>
            <a:r>
              <a:rPr lang="en-GB" sz="3400" i="1" dirty="0" err="1">
                <a:solidFill>
                  <a:srgbClr val="0D9094"/>
                </a:solidFill>
              </a:rPr>
              <a:t>takip</a:t>
            </a:r>
            <a:r>
              <a:rPr lang="en-GB" sz="3400" i="1" dirty="0">
                <a:solidFill>
                  <a:srgbClr val="0D9094"/>
                </a:solidFill>
              </a:rPr>
              <a:t> </a:t>
            </a:r>
            <a:r>
              <a:rPr lang="en-GB" sz="3400" i="1" dirty="0" err="1">
                <a:solidFill>
                  <a:srgbClr val="0D9094"/>
                </a:solidFill>
              </a:rPr>
              <a:t>etmesini</a:t>
            </a:r>
            <a:r>
              <a:rPr lang="en-GB" sz="3400" i="1" dirty="0">
                <a:solidFill>
                  <a:srgbClr val="0D9094"/>
                </a:solidFill>
              </a:rPr>
              <a:t> </a:t>
            </a:r>
            <a:r>
              <a:rPr lang="en-GB" sz="3400" i="1" dirty="0" err="1">
                <a:solidFill>
                  <a:srgbClr val="0D9094"/>
                </a:solidFill>
              </a:rPr>
              <a:t>sağlayabiliyorsanız</a:t>
            </a:r>
            <a:r>
              <a:rPr lang="en-GB" sz="3400" i="1" dirty="0">
                <a:solidFill>
                  <a:srgbClr val="0D9094"/>
                </a:solidFill>
              </a:rPr>
              <a:t>, </a:t>
            </a:r>
            <a:r>
              <a:rPr lang="en-GB" sz="3400" i="1" dirty="0" err="1">
                <a:solidFill>
                  <a:srgbClr val="0D9094"/>
                </a:solidFill>
              </a:rPr>
              <a:t>büyük</a:t>
            </a:r>
            <a:r>
              <a:rPr lang="en-GB" sz="3400" i="1" dirty="0">
                <a:solidFill>
                  <a:srgbClr val="0D9094"/>
                </a:solidFill>
              </a:rPr>
              <a:t> </a:t>
            </a:r>
            <a:r>
              <a:rPr lang="en-GB" sz="3400" i="1" dirty="0" err="1">
                <a:solidFill>
                  <a:srgbClr val="0D9094"/>
                </a:solidFill>
              </a:rPr>
              <a:t>bir</a:t>
            </a:r>
            <a:r>
              <a:rPr lang="en-GB" sz="3400" i="1" dirty="0">
                <a:solidFill>
                  <a:srgbClr val="0D9094"/>
                </a:solidFill>
              </a:rPr>
              <a:t> </a:t>
            </a:r>
            <a:r>
              <a:rPr lang="en-GB" sz="3400" i="1" dirty="0" err="1">
                <a:solidFill>
                  <a:srgbClr val="0D9094"/>
                </a:solidFill>
              </a:rPr>
              <a:t>lidersiniz</a:t>
            </a:r>
            <a:r>
              <a:rPr lang="en-GB" sz="3400" i="1" dirty="0">
                <a:solidFill>
                  <a:srgbClr val="0D9094"/>
                </a:solidFill>
              </a:rPr>
              <a:t> </a:t>
            </a:r>
            <a:r>
              <a:rPr lang="en-GB" sz="3400" i="1" dirty="0" err="1">
                <a:solidFill>
                  <a:srgbClr val="0D9094"/>
                </a:solidFill>
              </a:rPr>
              <a:t>demektir</a:t>
            </a:r>
            <a:r>
              <a:rPr lang="en-GB" sz="3400" i="1" dirty="0">
                <a:solidFill>
                  <a:srgbClr val="0D9094"/>
                </a:solidFill>
              </a:rPr>
              <a:t>.«</a:t>
            </a:r>
            <a:br>
              <a:rPr lang="tr-TR" sz="3400" i="1" dirty="0">
                <a:solidFill>
                  <a:srgbClr val="0D9094"/>
                </a:solidFill>
              </a:rPr>
            </a:br>
            <a:r>
              <a:rPr lang="en-GB" sz="2000" dirty="0">
                <a:solidFill>
                  <a:schemeClr val="accent1"/>
                </a:solidFill>
              </a:rPr>
              <a:t>-</a:t>
            </a:r>
            <a:r>
              <a:rPr lang="en-GB" sz="2000" b="1" dirty="0">
                <a:solidFill>
                  <a:schemeClr val="accent1"/>
                </a:solidFill>
              </a:rPr>
              <a:t> Indra Nooyi </a:t>
            </a:r>
            <a:br>
              <a:rPr lang="en-GB" sz="2000" dirty="0">
                <a:cs typeface="Arial"/>
              </a:rPr>
            </a:br>
            <a:r>
              <a:rPr lang="en-GB" sz="2000" dirty="0">
                <a:solidFill>
                  <a:schemeClr val="accent1"/>
                </a:solidFill>
                <a:latin typeface="Raleway"/>
                <a:cs typeface="Arial"/>
              </a:rPr>
              <a:t>(</a:t>
            </a:r>
            <a:r>
              <a:rPr lang="en-GB" sz="2000" dirty="0" err="1">
                <a:solidFill>
                  <a:schemeClr val="accent1"/>
                </a:solidFill>
                <a:latin typeface="Raleway"/>
                <a:cs typeface="Arial"/>
              </a:rPr>
              <a:t>PepsiCo'nun</a:t>
            </a:r>
            <a:r>
              <a:rPr lang="en-GB" sz="2000" dirty="0">
                <a:solidFill>
                  <a:schemeClr val="accent1"/>
                </a:solidFill>
                <a:latin typeface="Raleway"/>
                <a:cs typeface="Arial"/>
              </a:rPr>
              <a:t> </a:t>
            </a:r>
            <a:r>
              <a:rPr lang="en-GB" sz="2000" dirty="0" err="1">
                <a:solidFill>
                  <a:schemeClr val="accent1"/>
                </a:solidFill>
                <a:latin typeface="Raleway"/>
                <a:cs typeface="Arial"/>
              </a:rPr>
              <a:t>eski</a:t>
            </a:r>
            <a:r>
              <a:rPr lang="en-GB" sz="2000" dirty="0">
                <a:solidFill>
                  <a:schemeClr val="accent1"/>
                </a:solidFill>
                <a:latin typeface="Raleway"/>
                <a:cs typeface="Arial"/>
              </a:rPr>
              <a:t> </a:t>
            </a:r>
            <a:r>
              <a:rPr lang="en-GB" sz="2000" dirty="0" err="1">
                <a:solidFill>
                  <a:schemeClr val="accent1"/>
                </a:solidFill>
                <a:latin typeface="Raleway"/>
                <a:cs typeface="Arial"/>
              </a:rPr>
              <a:t>CEO'su</a:t>
            </a:r>
            <a:r>
              <a:rPr lang="en-GB" sz="2000" dirty="0">
                <a:solidFill>
                  <a:schemeClr val="accent1"/>
                </a:solidFill>
                <a:latin typeface="Raleway"/>
                <a:cs typeface="Arial"/>
              </a:rPr>
              <a:t>, </a:t>
            </a:r>
            <a:r>
              <a:rPr lang="en-GB" sz="2000" dirty="0" err="1">
                <a:solidFill>
                  <a:schemeClr val="accent1"/>
                </a:solidFill>
                <a:latin typeface="Raleway"/>
                <a:cs typeface="Arial"/>
              </a:rPr>
              <a:t>aynı</a:t>
            </a:r>
            <a:r>
              <a:rPr lang="en-GB" sz="2000" dirty="0">
                <a:solidFill>
                  <a:schemeClr val="accent1"/>
                </a:solidFill>
                <a:latin typeface="Raleway"/>
                <a:cs typeface="Arial"/>
              </a:rPr>
              <a:t> </a:t>
            </a:r>
            <a:r>
              <a:rPr lang="en-GB" sz="2000" dirty="0" err="1">
                <a:solidFill>
                  <a:schemeClr val="accent1"/>
                </a:solidFill>
                <a:latin typeface="Raleway"/>
                <a:cs typeface="Arial"/>
              </a:rPr>
              <a:t>zamanda</a:t>
            </a:r>
            <a:r>
              <a:rPr lang="en-GB" sz="2000" dirty="0">
                <a:solidFill>
                  <a:schemeClr val="accent1"/>
                </a:solidFill>
                <a:latin typeface="Raleway"/>
                <a:cs typeface="Arial"/>
              </a:rPr>
              <a:t> </a:t>
            </a:r>
            <a:r>
              <a:rPr lang="en-GB" sz="2000" dirty="0" err="1">
                <a:solidFill>
                  <a:schemeClr val="accent1"/>
                </a:solidFill>
                <a:latin typeface="Raleway"/>
                <a:cs typeface="Arial"/>
              </a:rPr>
              <a:t>bir</a:t>
            </a:r>
            <a:r>
              <a:rPr lang="en-GB" sz="2000" dirty="0">
                <a:solidFill>
                  <a:schemeClr val="accent1"/>
                </a:solidFill>
                <a:latin typeface="Raleway"/>
                <a:cs typeface="Arial"/>
              </a:rPr>
              <a:t> Fortune 50 </a:t>
            </a:r>
            <a:r>
              <a:rPr lang="en-GB" sz="2000" dirty="0" err="1">
                <a:solidFill>
                  <a:schemeClr val="accent1"/>
                </a:solidFill>
                <a:latin typeface="Raleway"/>
                <a:cs typeface="Arial"/>
              </a:rPr>
              <a:t>şirketinin</a:t>
            </a:r>
            <a:r>
              <a:rPr lang="en-GB" sz="2000" dirty="0">
                <a:solidFill>
                  <a:schemeClr val="accent1"/>
                </a:solidFill>
                <a:latin typeface="Raleway"/>
                <a:cs typeface="Arial"/>
              </a:rPr>
              <a:t> </a:t>
            </a:r>
            <a:r>
              <a:rPr lang="en-GB" sz="2000" dirty="0" err="1">
                <a:solidFill>
                  <a:schemeClr val="accent1"/>
                </a:solidFill>
                <a:latin typeface="Raleway"/>
                <a:cs typeface="Arial"/>
              </a:rPr>
              <a:t>başına</a:t>
            </a:r>
            <a:r>
              <a:rPr lang="en-GB" sz="2000" dirty="0">
                <a:solidFill>
                  <a:schemeClr val="accent1"/>
                </a:solidFill>
                <a:latin typeface="Raleway"/>
                <a:cs typeface="Arial"/>
              </a:rPr>
              <a:t> </a:t>
            </a:r>
            <a:r>
              <a:rPr lang="en-GB" sz="2000" dirty="0" err="1">
                <a:solidFill>
                  <a:schemeClr val="accent1"/>
                </a:solidFill>
                <a:latin typeface="Raleway"/>
                <a:cs typeface="Arial"/>
              </a:rPr>
              <a:t>geçen</a:t>
            </a:r>
            <a:r>
              <a:rPr lang="en-GB" sz="2000" dirty="0">
                <a:solidFill>
                  <a:schemeClr val="accent1"/>
                </a:solidFill>
                <a:latin typeface="Raleway"/>
                <a:cs typeface="Arial"/>
              </a:rPr>
              <a:t> ilk </a:t>
            </a:r>
            <a:r>
              <a:rPr lang="en-GB" sz="2000" dirty="0" err="1">
                <a:solidFill>
                  <a:schemeClr val="accent1"/>
                </a:solidFill>
                <a:latin typeface="Raleway"/>
                <a:cs typeface="Arial"/>
              </a:rPr>
              <a:t>siyahi</a:t>
            </a:r>
            <a:r>
              <a:rPr lang="en-GB" sz="2000" dirty="0">
                <a:solidFill>
                  <a:schemeClr val="accent1"/>
                </a:solidFill>
                <a:latin typeface="Raleway"/>
                <a:cs typeface="Arial"/>
              </a:rPr>
              <a:t> </a:t>
            </a:r>
            <a:r>
              <a:rPr lang="en-GB" sz="2000" dirty="0" err="1">
                <a:solidFill>
                  <a:schemeClr val="accent1"/>
                </a:solidFill>
                <a:latin typeface="Raleway"/>
                <a:cs typeface="Arial"/>
              </a:rPr>
              <a:t>kadın</a:t>
            </a:r>
            <a:r>
              <a:rPr lang="en-GB" sz="2000" dirty="0">
                <a:solidFill>
                  <a:schemeClr val="accent1"/>
                </a:solidFill>
                <a:latin typeface="Raleway"/>
                <a:cs typeface="Arial"/>
              </a:rPr>
              <a:t> </a:t>
            </a:r>
            <a:r>
              <a:rPr lang="en-GB" sz="2000" dirty="0" err="1">
                <a:solidFill>
                  <a:schemeClr val="accent1"/>
                </a:solidFill>
                <a:latin typeface="Raleway"/>
                <a:cs typeface="Arial"/>
              </a:rPr>
              <a:t>ve</a:t>
            </a:r>
            <a:r>
              <a:rPr lang="en-GB" sz="2000" dirty="0">
                <a:solidFill>
                  <a:schemeClr val="accent1"/>
                </a:solidFill>
                <a:latin typeface="Raleway"/>
                <a:cs typeface="Arial"/>
              </a:rPr>
              <a:t> ilk </a:t>
            </a:r>
            <a:r>
              <a:rPr lang="en-GB" sz="2000" dirty="0" err="1">
                <a:solidFill>
                  <a:schemeClr val="accent1"/>
                </a:solidFill>
                <a:latin typeface="Raleway"/>
                <a:cs typeface="Arial"/>
              </a:rPr>
              <a:t>göçmen</a:t>
            </a:r>
            <a:r>
              <a:rPr lang="en-GB" sz="2000" dirty="0">
                <a:solidFill>
                  <a:schemeClr val="accent1"/>
                </a:solidFill>
                <a:latin typeface="Raleway"/>
                <a:cs typeface="Arial"/>
              </a:rPr>
              <a:t> </a:t>
            </a:r>
            <a:r>
              <a:rPr lang="en-GB" sz="2000" dirty="0" err="1">
                <a:solidFill>
                  <a:schemeClr val="accent1"/>
                </a:solidFill>
                <a:latin typeface="Raleway"/>
                <a:cs typeface="Arial"/>
              </a:rPr>
              <a:t>olarak</a:t>
            </a:r>
            <a:r>
              <a:rPr lang="en-GB" sz="2000" dirty="0">
                <a:solidFill>
                  <a:schemeClr val="accent1"/>
                </a:solidFill>
                <a:latin typeface="Raleway"/>
                <a:cs typeface="Arial"/>
              </a:rPr>
              <a:t> </a:t>
            </a:r>
            <a:r>
              <a:rPr lang="en-GB" sz="2000" dirty="0" err="1">
                <a:solidFill>
                  <a:schemeClr val="accent1"/>
                </a:solidFill>
                <a:latin typeface="Raleway"/>
                <a:cs typeface="Arial"/>
              </a:rPr>
              <a:t>biliniyor</a:t>
            </a:r>
            <a:r>
              <a:rPr lang="en-GB" sz="2000" dirty="0">
                <a:solidFill>
                  <a:schemeClr val="accent1"/>
                </a:solidFill>
                <a:latin typeface="Raleway"/>
                <a:cs typeface="Arial"/>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g2ecf44786e8_0_152"/>
          <p:cNvSpPr txBox="1">
            <a:spLocks noGrp="1"/>
          </p:cNvSpPr>
          <p:nvPr>
            <p:ph type="title"/>
          </p:nvPr>
        </p:nvSpPr>
        <p:spPr>
          <a:xfrm>
            <a:off x="459079" y="401734"/>
            <a:ext cx="10695600" cy="14979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Liderlik</a:t>
            </a:r>
            <a:r>
              <a:rPr lang="en-GB" sz="3400" b="1" dirty="0"/>
              <a:t> </a:t>
            </a:r>
            <a:r>
              <a:rPr lang="en-GB" sz="3400" b="1" dirty="0" err="1"/>
              <a:t>kadın</a:t>
            </a:r>
            <a:r>
              <a:rPr lang="en-GB" sz="3400" b="1" dirty="0"/>
              <a:t> </a:t>
            </a:r>
            <a:r>
              <a:rPr lang="en-GB" sz="3400" b="1" dirty="0" err="1"/>
              <a:t>girişimciler</a:t>
            </a:r>
            <a:r>
              <a:rPr lang="en-GB" sz="3400" b="1" dirty="0"/>
              <a:t> </a:t>
            </a:r>
            <a:r>
              <a:rPr lang="en-GB" sz="3400" b="1" dirty="0" err="1"/>
              <a:t>için</a:t>
            </a:r>
            <a:r>
              <a:rPr lang="en-GB" sz="3400" b="1" dirty="0"/>
              <a:t> </a:t>
            </a:r>
            <a:r>
              <a:rPr lang="en-GB" sz="3400" b="1" dirty="0" err="1"/>
              <a:t>neden</a:t>
            </a:r>
            <a:r>
              <a:rPr lang="en-GB" sz="3400" b="1" dirty="0"/>
              <a:t> </a:t>
            </a:r>
            <a:r>
              <a:rPr lang="en-GB" sz="3400" b="1" dirty="0" err="1"/>
              <a:t>önemlidir</a:t>
            </a:r>
            <a:r>
              <a:rPr lang="en-GB" sz="3400" b="1" dirty="0"/>
              <a:t>?</a:t>
            </a:r>
            <a:endParaRPr lang="en-GB" sz="3400" b="1" dirty="0">
              <a:highlight>
                <a:srgbClr val="FFFF00"/>
              </a:highlight>
            </a:endParaRPr>
          </a:p>
        </p:txBody>
      </p:sp>
      <p:pic>
        <p:nvPicPr>
          <p:cNvPr id="110" name="Google Shape;110;g2ecf44786e8_0_152"/>
          <p:cNvPicPr preferRelativeResize="0"/>
          <p:nvPr/>
        </p:nvPicPr>
        <p:blipFill>
          <a:blip r:embed="rId4">
            <a:alphaModFix/>
          </a:blip>
          <a:stretch>
            <a:fillRect/>
          </a:stretch>
        </p:blipFill>
        <p:spPr>
          <a:xfrm rot="5400000">
            <a:off x="3155355" y="5395482"/>
            <a:ext cx="890327" cy="928996"/>
          </a:xfrm>
          <a:prstGeom prst="rect">
            <a:avLst/>
          </a:prstGeom>
          <a:noFill/>
          <a:ln>
            <a:noFill/>
          </a:ln>
        </p:spPr>
      </p:pic>
      <p:sp>
        <p:nvSpPr>
          <p:cNvPr id="4" name="TextBox 3">
            <a:extLst>
              <a:ext uri="{FF2B5EF4-FFF2-40B4-BE49-F238E27FC236}">
                <a16:creationId xmlns:a16="http://schemas.microsoft.com/office/drawing/2014/main" id="{6A2A4671-C38B-4224-6981-63F2A4953767}"/>
              </a:ext>
            </a:extLst>
          </p:cNvPr>
          <p:cNvSpPr txBox="1"/>
          <p:nvPr/>
        </p:nvSpPr>
        <p:spPr>
          <a:xfrm>
            <a:off x="4186195" y="6026762"/>
            <a:ext cx="761352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en-US"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Why is leadership important for female entrepreneurs? | Fem-Up EU project</a:t>
            </a:r>
            <a:r>
              <a:rPr lang="en-US" sz="1000" dirty="0">
                <a:solidFill>
                  <a:srgbClr val="0F0F0F"/>
                </a:solidFill>
                <a:latin typeface="Raleway"/>
                <a:ea typeface="Roboto"/>
                <a:cs typeface="Roboto"/>
              </a:rPr>
              <a:t> by Skills Zone Malta</a:t>
            </a:r>
          </a:p>
        </p:txBody>
      </p:sp>
      <p:sp>
        <p:nvSpPr>
          <p:cNvPr id="5" name="TextBox 4">
            <a:extLst>
              <a:ext uri="{FF2B5EF4-FFF2-40B4-BE49-F238E27FC236}">
                <a16:creationId xmlns:a16="http://schemas.microsoft.com/office/drawing/2014/main" id="{7E0F587E-A2F8-7E06-5977-FF4BE0DDEB7B}"/>
              </a:ext>
            </a:extLst>
          </p:cNvPr>
          <p:cNvSpPr txBox="1"/>
          <p:nvPr/>
        </p:nvSpPr>
        <p:spPr>
          <a:xfrm>
            <a:off x="648626" y="1764399"/>
            <a:ext cx="2951892"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2400" b="1" dirty="0"/>
              <a:t>Videoyu izleyin</a:t>
            </a:r>
            <a:r>
              <a:rPr lang="tr-TR" sz="2400" dirty="0"/>
              <a:t> ve üzerinde düşünün.</a:t>
            </a:r>
            <a:br>
              <a:rPr lang="tr-TR" sz="2400" dirty="0"/>
            </a:br>
            <a:endParaRPr lang="tr-TR" sz="2400" dirty="0"/>
          </a:p>
          <a:p>
            <a:r>
              <a:rPr lang="tr-TR" sz="2400" dirty="0"/>
              <a:t>Liderliğin kadın girişimciler için önemli olduğuna dair başka önemli nedenler neler olabilir?</a:t>
            </a:r>
          </a:p>
        </p:txBody>
      </p:sp>
      <p:pic>
        <p:nvPicPr>
          <p:cNvPr id="3" name="Çevrimiçi Medya 2" title="Why is leadership important for female entrepreneurs? | Fem-Up EU project">
            <a:hlinkClick r:id="" action="ppaction://media"/>
            <a:extLst>
              <a:ext uri="{FF2B5EF4-FFF2-40B4-BE49-F238E27FC236}">
                <a16:creationId xmlns:a16="http://schemas.microsoft.com/office/drawing/2014/main" id="{13EB86FB-11D7-137C-5ED3-FDFEB09865E5}"/>
              </a:ext>
            </a:extLst>
          </p:cNvPr>
          <p:cNvPicPr>
            <a:picLocks noRot="1" noChangeAspect="1"/>
          </p:cNvPicPr>
          <p:nvPr>
            <a:videoFile r:link="rId1"/>
          </p:nvPr>
        </p:nvPicPr>
        <p:blipFill>
          <a:blip r:embed="rId6"/>
          <a:stretch>
            <a:fillRect/>
          </a:stretch>
        </p:blipFill>
        <p:spPr>
          <a:xfrm>
            <a:off x="4186195" y="1899634"/>
            <a:ext cx="6705511" cy="37856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g2ecf44786e8_0_13"/>
          <p:cNvSpPr txBox="1"/>
          <p:nvPr/>
        </p:nvSpPr>
        <p:spPr>
          <a:xfrm>
            <a:off x="2950029" y="815729"/>
            <a:ext cx="6291943" cy="1791000"/>
          </a:xfrm>
          <a:prstGeom prst="rect">
            <a:avLst/>
          </a:prstGeom>
          <a:noFill/>
          <a:ln>
            <a:noFill/>
          </a:ln>
        </p:spPr>
        <p:txBody>
          <a:bodyPr spcFirstLastPara="1" wrap="square" lIns="91425" tIns="45700" rIns="91425" bIns="45700" anchor="ctr" anchorCtr="0">
            <a:normAutofit/>
          </a:bodyPr>
          <a:lstStyle/>
          <a:p>
            <a:pPr algn="ctr">
              <a:spcBef>
                <a:spcPts val="600"/>
              </a:spcBef>
              <a:spcAft>
                <a:spcPts val="600"/>
              </a:spcAft>
            </a:pPr>
            <a:r>
              <a:rPr lang="en-GB" sz="3400" b="1" dirty="0">
                <a:solidFill>
                  <a:schemeClr val="tx2"/>
                </a:solidFill>
                <a:latin typeface="Raleway SemiBold"/>
                <a:ea typeface="Raleway"/>
                <a:cs typeface="Raleway"/>
              </a:rPr>
              <a:t>1</a:t>
            </a:r>
            <a:r>
              <a:rPr lang="en-GB" sz="3400" b="1" dirty="0">
                <a:solidFill>
                  <a:schemeClr val="tx2"/>
                </a:solidFill>
                <a:latin typeface="Raleway"/>
                <a:ea typeface="Raleway"/>
                <a:cs typeface="Raleway"/>
              </a:rPr>
              <a:t>° </a:t>
            </a:r>
            <a:r>
              <a:rPr lang="en-GB" sz="3400" b="1" dirty="0" err="1">
                <a:solidFill>
                  <a:schemeClr val="tx2"/>
                </a:solidFill>
                <a:latin typeface="Raleway"/>
                <a:ea typeface="Raleway"/>
                <a:cs typeface="Raleway"/>
              </a:rPr>
              <a:t>Liderlik</a:t>
            </a:r>
            <a:r>
              <a:rPr lang="en-GB" sz="3400" b="1" dirty="0">
                <a:solidFill>
                  <a:schemeClr val="tx2"/>
                </a:solidFill>
                <a:latin typeface="Raleway"/>
                <a:ea typeface="Raleway"/>
                <a:cs typeface="Raleway"/>
              </a:rPr>
              <a:t> </a:t>
            </a:r>
            <a:r>
              <a:rPr lang="en-GB" sz="3400" b="1" dirty="0" err="1">
                <a:solidFill>
                  <a:schemeClr val="tx2"/>
                </a:solidFill>
                <a:latin typeface="Raleway"/>
                <a:ea typeface="Raleway"/>
                <a:cs typeface="Raleway"/>
              </a:rPr>
              <a:t>Tarzları</a:t>
            </a:r>
            <a:r>
              <a:rPr lang="en-GB" sz="3400" b="1" dirty="0">
                <a:solidFill>
                  <a:schemeClr val="tx2"/>
                </a:solidFill>
                <a:latin typeface="Raleway"/>
                <a:ea typeface="Raleway"/>
                <a:cs typeface="Raleway"/>
              </a:rPr>
              <a:t> </a:t>
            </a:r>
            <a:r>
              <a:rPr lang="en-GB" sz="3400" b="1" dirty="0" err="1">
                <a:solidFill>
                  <a:schemeClr val="tx2"/>
                </a:solidFill>
                <a:latin typeface="Raleway"/>
                <a:ea typeface="Raleway"/>
                <a:cs typeface="Raleway"/>
              </a:rPr>
              <a:t>ve</a:t>
            </a:r>
            <a:r>
              <a:rPr lang="en-GB" sz="3400" b="1" dirty="0">
                <a:solidFill>
                  <a:schemeClr val="tx2"/>
                </a:solidFill>
                <a:latin typeface="Raleway"/>
                <a:ea typeface="Raleway"/>
                <a:cs typeface="Raleway"/>
              </a:rPr>
              <a:t> </a:t>
            </a:r>
            <a:r>
              <a:rPr lang="en-GB" sz="3400" b="1" dirty="0" err="1">
                <a:solidFill>
                  <a:schemeClr val="tx2"/>
                </a:solidFill>
                <a:latin typeface="Raleway"/>
                <a:ea typeface="Raleway"/>
                <a:cs typeface="Raleway"/>
              </a:rPr>
              <a:t>Güven</a:t>
            </a:r>
            <a:r>
              <a:rPr lang="en-GB" sz="3400" b="1" dirty="0">
                <a:solidFill>
                  <a:schemeClr val="tx2"/>
                </a:solidFill>
                <a:latin typeface="Raleway"/>
                <a:ea typeface="Raleway"/>
                <a:cs typeface="Raleway"/>
              </a:rPr>
              <a:t> </a:t>
            </a:r>
            <a:r>
              <a:rPr lang="en-GB" sz="3400" b="1" dirty="0" err="1">
                <a:solidFill>
                  <a:schemeClr val="tx2"/>
                </a:solidFill>
                <a:latin typeface="Raleway"/>
                <a:ea typeface="Raleway"/>
                <a:cs typeface="Raleway"/>
              </a:rPr>
              <a:t>Oluşturma</a:t>
            </a:r>
            <a:endParaRPr lang="en-US" sz="3400" b="1" dirty="0">
              <a:solidFill>
                <a:srgbClr val="0E9094"/>
              </a:solidFill>
              <a:latin typeface="Raleway"/>
              <a:ea typeface="Raleway"/>
              <a:cs typeface="Raleway"/>
            </a:endParaRPr>
          </a:p>
        </p:txBody>
      </p:sp>
      <p:pic>
        <p:nvPicPr>
          <p:cNvPr id="116" name="Google Shape;116;g2ecf44786e8_0_13"/>
          <p:cNvPicPr preferRelativeResize="0"/>
          <p:nvPr/>
        </p:nvPicPr>
        <p:blipFill>
          <a:blip r:embed="rId3">
            <a:alphaModFix/>
          </a:blip>
          <a:stretch>
            <a:fillRect/>
          </a:stretch>
        </p:blipFill>
        <p:spPr>
          <a:xfrm>
            <a:off x="4152113" y="2970225"/>
            <a:ext cx="3887775" cy="3887775"/>
          </a:xfrm>
          <a:prstGeom prst="rect">
            <a:avLst/>
          </a:prstGeom>
          <a:noFill/>
          <a:ln>
            <a:noFill/>
          </a:ln>
        </p:spPr>
      </p:pic>
      <p:sp>
        <p:nvSpPr>
          <p:cNvPr id="4" name="TextBox 3">
            <a:extLst>
              <a:ext uri="{FF2B5EF4-FFF2-40B4-BE49-F238E27FC236}">
                <a16:creationId xmlns:a16="http://schemas.microsoft.com/office/drawing/2014/main" id="{BE808125-66F6-1324-1E5E-7E8A5B9C9C90}"/>
              </a:ext>
            </a:extLst>
          </p:cNvPr>
          <p:cNvSpPr txBox="1"/>
          <p:nvPr/>
        </p:nvSpPr>
        <p:spPr>
          <a:xfrm>
            <a:off x="3086445" y="6582032"/>
            <a:ext cx="212418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g2ecf44786e8_0_17"/>
          <p:cNvSpPr txBox="1">
            <a:spLocks noGrp="1"/>
          </p:cNvSpPr>
          <p:nvPr>
            <p:ph type="title"/>
          </p:nvPr>
        </p:nvSpPr>
        <p:spPr>
          <a:xfrm>
            <a:off x="578425" y="277493"/>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Çeşitli</a:t>
            </a:r>
            <a:r>
              <a:rPr lang="en-GB" sz="3400" b="1" dirty="0"/>
              <a:t> </a:t>
            </a:r>
            <a:r>
              <a:rPr lang="en-GB" sz="3400" b="1" dirty="0" err="1"/>
              <a:t>liderlik</a:t>
            </a:r>
            <a:r>
              <a:rPr lang="en-GB" sz="3400" b="1" dirty="0"/>
              <a:t> </a:t>
            </a:r>
            <a:r>
              <a:rPr lang="en-GB" sz="3400" b="1" dirty="0" err="1"/>
              <a:t>tarzlarını</a:t>
            </a:r>
            <a:r>
              <a:rPr lang="en-GB" sz="3400" b="1" dirty="0"/>
              <a:t> </a:t>
            </a:r>
            <a:r>
              <a:rPr lang="en-GB" sz="3400" b="1" dirty="0" err="1"/>
              <a:t>keşfetme</a:t>
            </a:r>
            <a:r>
              <a:rPr lang="en-GB" sz="3400" b="1" dirty="0"/>
              <a:t> </a:t>
            </a:r>
            <a:endParaRPr lang="en-GB" sz="3400" b="1" dirty="0">
              <a:highlight>
                <a:srgbClr val="FFFF00"/>
              </a:highlight>
            </a:endParaRPr>
          </a:p>
        </p:txBody>
      </p:sp>
      <p:sp>
        <p:nvSpPr>
          <p:cNvPr id="122" name="Google Shape;122;g2ecf44786e8_0_17"/>
          <p:cNvSpPr txBox="1"/>
          <p:nvPr/>
        </p:nvSpPr>
        <p:spPr>
          <a:xfrm>
            <a:off x="578034" y="1411614"/>
            <a:ext cx="7500725" cy="2923847"/>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highlight>
                  <a:schemeClr val="lt1"/>
                </a:highlight>
                <a:latin typeface="Raleway"/>
                <a:ea typeface="Raleway"/>
                <a:cs typeface="Raleway"/>
                <a:sym typeface="Raleway"/>
              </a:rPr>
              <a:t>1. </a:t>
            </a:r>
            <a:r>
              <a:rPr lang="tr-TR" sz="2000" b="1" dirty="0">
                <a:highlight>
                  <a:schemeClr val="lt1"/>
                </a:highlight>
                <a:latin typeface="Raleway"/>
                <a:ea typeface="Raleway"/>
                <a:cs typeface="Raleway"/>
                <a:sym typeface="Raleway"/>
              </a:rPr>
              <a:t>Dönüşümcü Liderlik</a:t>
            </a:r>
            <a:endParaRPr lang="en-US" sz="2000" b="1" dirty="0">
              <a:highlight>
                <a:srgbClr val="F3B75B"/>
              </a:highlight>
              <a:latin typeface="Raleway"/>
              <a:ea typeface="Raleway"/>
              <a:cs typeface="Raleway"/>
            </a:endParaRPr>
          </a:p>
          <a:p>
            <a:pPr>
              <a:spcBef>
                <a:spcPts val="600"/>
              </a:spcBef>
              <a:spcAft>
                <a:spcPts val="600"/>
              </a:spcAft>
            </a:pPr>
            <a:r>
              <a:rPr lang="tr-TR" sz="1800" b="1" dirty="0">
                <a:latin typeface="Raleway"/>
                <a:ea typeface="Raleway"/>
                <a:cs typeface="Raleway"/>
                <a:sym typeface="Raleway"/>
              </a:rPr>
              <a:t>Karakteristik Özellikleri</a:t>
            </a:r>
            <a:endParaRPr lang="en-GB" sz="1800" dirty="0">
              <a:latin typeface="Raleway"/>
              <a:ea typeface="Raleway"/>
              <a:cs typeface="Raleway"/>
            </a:endParaRPr>
          </a:p>
          <a:p>
            <a:pPr marL="285750">
              <a:spcBef>
                <a:spcPts val="600"/>
              </a:spcBef>
              <a:spcAft>
                <a:spcPts val="600"/>
              </a:spcAft>
              <a:buChar char="•"/>
            </a:pPr>
            <a:r>
              <a:rPr lang="en-GB" sz="1800" dirty="0">
                <a:latin typeface="Raleway"/>
                <a:ea typeface="Raleway"/>
                <a:cs typeface="Raleway"/>
                <a:sym typeface="Raleway"/>
              </a:rPr>
              <a:t> </a:t>
            </a:r>
            <a:r>
              <a:rPr lang="en-GB" sz="1800" dirty="0" err="1">
                <a:latin typeface="Raleway"/>
                <a:ea typeface="Raleway"/>
                <a:cs typeface="Raleway"/>
                <a:sym typeface="Raleway"/>
              </a:rPr>
              <a:t>İnsanlara</a:t>
            </a:r>
            <a:r>
              <a:rPr lang="en-GB" sz="1800" dirty="0">
                <a:latin typeface="Raleway"/>
                <a:ea typeface="Raleway"/>
                <a:cs typeface="Raleway"/>
                <a:sym typeface="Raleway"/>
              </a:rPr>
              <a:t> </a:t>
            </a:r>
            <a:r>
              <a:rPr lang="en-GB" sz="1800" dirty="0" err="1">
                <a:latin typeface="Raleway"/>
                <a:ea typeface="Raleway"/>
                <a:cs typeface="Raleway"/>
                <a:sym typeface="Raleway"/>
              </a:rPr>
              <a:t>ilham</a:t>
            </a:r>
            <a:r>
              <a:rPr lang="en-GB" sz="1800" dirty="0">
                <a:latin typeface="Raleway"/>
                <a:ea typeface="Raleway"/>
                <a:cs typeface="Raleway"/>
                <a:sym typeface="Raleway"/>
              </a:rPr>
              <a:t> </a:t>
            </a:r>
            <a:r>
              <a:rPr lang="en-GB" sz="1800" dirty="0" err="1">
                <a:latin typeface="Raleway"/>
                <a:ea typeface="Raleway"/>
                <a:cs typeface="Raleway"/>
                <a:sym typeface="Raleway"/>
              </a:rPr>
              <a:t>vermek</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onları</a:t>
            </a:r>
            <a:r>
              <a:rPr lang="en-GB" sz="1800" dirty="0">
                <a:latin typeface="Raleway"/>
                <a:ea typeface="Raleway"/>
                <a:cs typeface="Raleway"/>
                <a:sym typeface="Raleway"/>
              </a:rPr>
              <a:t> motive </a:t>
            </a:r>
            <a:r>
              <a:rPr lang="en-GB" sz="1800" dirty="0" err="1">
                <a:latin typeface="Raleway"/>
                <a:ea typeface="Raleway"/>
                <a:cs typeface="Raleway"/>
                <a:sym typeface="Raleway"/>
              </a:rPr>
              <a:t>etmek</a:t>
            </a:r>
            <a:r>
              <a:rPr lang="en-GB" sz="1800" dirty="0">
                <a:latin typeface="Raleway"/>
                <a:ea typeface="Raleway"/>
                <a:cs typeface="Raleway"/>
                <a:sym typeface="Raleway"/>
              </a:rPr>
              <a:t>, </a:t>
            </a:r>
            <a:r>
              <a:rPr lang="en-GB" sz="1800" dirty="0" err="1">
                <a:latin typeface="Raleway"/>
                <a:ea typeface="Raleway"/>
                <a:cs typeface="Raleway"/>
                <a:sym typeface="Raleway"/>
              </a:rPr>
              <a:t>statükoya</a:t>
            </a:r>
            <a:r>
              <a:rPr lang="en-GB" sz="1800" dirty="0">
                <a:latin typeface="Raleway"/>
                <a:ea typeface="Raleway"/>
                <a:cs typeface="Raleway"/>
                <a:sym typeface="Raleway"/>
              </a:rPr>
              <a:t> </a:t>
            </a:r>
            <a:r>
              <a:rPr lang="en-GB" sz="1800" dirty="0" err="1">
                <a:latin typeface="Raleway"/>
                <a:ea typeface="Raleway"/>
                <a:cs typeface="Raleway"/>
                <a:sym typeface="Raleway"/>
              </a:rPr>
              <a:t>meydan</a:t>
            </a:r>
            <a:r>
              <a:rPr lang="en-GB" sz="1800" dirty="0">
                <a:latin typeface="Raleway"/>
                <a:ea typeface="Raleway"/>
                <a:cs typeface="Raleway"/>
                <a:sym typeface="Raleway"/>
              </a:rPr>
              <a:t> </a:t>
            </a:r>
            <a:r>
              <a:rPr lang="en-GB" sz="1800" dirty="0" err="1">
                <a:latin typeface="Raleway"/>
                <a:ea typeface="Raleway"/>
                <a:cs typeface="Raleway"/>
                <a:sym typeface="Raleway"/>
              </a:rPr>
              <a:t>okumak</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yeniliği</a:t>
            </a:r>
            <a:r>
              <a:rPr lang="en-GB" sz="1800" dirty="0">
                <a:latin typeface="Raleway"/>
                <a:ea typeface="Raleway"/>
                <a:cs typeface="Raleway"/>
                <a:sym typeface="Raleway"/>
              </a:rPr>
              <a:t> </a:t>
            </a:r>
            <a:r>
              <a:rPr lang="en-GB" sz="1800" dirty="0" err="1">
                <a:latin typeface="Raleway"/>
                <a:ea typeface="Raleway"/>
                <a:cs typeface="Raleway"/>
                <a:sym typeface="Raleway"/>
              </a:rPr>
              <a:t>teşvik</a:t>
            </a:r>
            <a:r>
              <a:rPr lang="en-GB" sz="1800" dirty="0">
                <a:latin typeface="Raleway"/>
                <a:ea typeface="Raleway"/>
                <a:cs typeface="Raleway"/>
                <a:sym typeface="Raleway"/>
              </a:rPr>
              <a:t> </a:t>
            </a:r>
            <a:r>
              <a:rPr lang="en-GB" sz="1800" dirty="0" err="1">
                <a:latin typeface="Raleway"/>
                <a:ea typeface="Raleway"/>
                <a:cs typeface="Raleway"/>
                <a:sym typeface="Raleway"/>
              </a:rPr>
              <a:t>etmek</a:t>
            </a:r>
            <a:r>
              <a:rPr lang="en-GB" sz="1800" dirty="0">
                <a:latin typeface="Raleway"/>
                <a:ea typeface="Raleway"/>
                <a:cs typeface="Raleway"/>
                <a:sym typeface="Raleway"/>
              </a:rPr>
              <a:t>.</a:t>
            </a:r>
            <a:endParaRPr lang="tr-TR" sz="1800" dirty="0">
              <a:latin typeface="Raleway"/>
              <a:ea typeface="Raleway"/>
              <a:cs typeface="Raleway"/>
              <a:sym typeface="Raleway"/>
            </a:endParaRPr>
          </a:p>
          <a:p>
            <a:pPr marL="285750">
              <a:spcBef>
                <a:spcPts val="600"/>
              </a:spcBef>
              <a:spcAft>
                <a:spcPts val="600"/>
              </a:spcAft>
              <a:buChar char="•"/>
            </a:pPr>
            <a:r>
              <a:rPr lang="tr-TR" sz="1800" b="1" dirty="0">
                <a:latin typeface="Raleway"/>
                <a:ea typeface="Raleway"/>
                <a:cs typeface="Raleway"/>
                <a:sym typeface="Raleway"/>
              </a:rPr>
              <a:t>Uygulamaları</a:t>
            </a:r>
            <a:endParaRPr lang="en-GB" sz="1800" dirty="0">
              <a:latin typeface="Raleway"/>
              <a:ea typeface="Raleway"/>
              <a:cs typeface="Raleway"/>
            </a:endParaRPr>
          </a:p>
          <a:p>
            <a:pPr marL="285750">
              <a:spcBef>
                <a:spcPts val="600"/>
              </a:spcBef>
              <a:spcAft>
                <a:spcPts val="600"/>
              </a:spcAft>
              <a:buFont typeface="Arial"/>
              <a:buChar char="•"/>
            </a:pPr>
            <a:r>
              <a:rPr lang="en-GB" sz="1800" dirty="0">
                <a:latin typeface="Raleway"/>
                <a:ea typeface="Raleway"/>
                <a:cs typeface="Raleway"/>
                <a:sym typeface="Raleway"/>
              </a:rPr>
              <a:t> </a:t>
            </a:r>
            <a:r>
              <a:rPr lang="en-GB" sz="1800" dirty="0" err="1">
                <a:latin typeface="Raleway"/>
                <a:ea typeface="Raleway"/>
                <a:cs typeface="Raleway"/>
                <a:sym typeface="Raleway"/>
              </a:rPr>
              <a:t>Vizyon</a:t>
            </a:r>
            <a:r>
              <a:rPr lang="en-GB" sz="1800" dirty="0">
                <a:latin typeface="Raleway"/>
                <a:ea typeface="Raleway"/>
                <a:cs typeface="Raleway"/>
                <a:sym typeface="Raleway"/>
              </a:rPr>
              <a:t> </a:t>
            </a:r>
            <a:r>
              <a:rPr lang="en-GB" sz="1800" dirty="0" err="1">
                <a:latin typeface="Raleway"/>
                <a:ea typeface="Raleway"/>
                <a:cs typeface="Raleway"/>
                <a:sym typeface="Raleway"/>
              </a:rPr>
              <a:t>belirleme</a:t>
            </a:r>
            <a:r>
              <a:rPr lang="en-GB" sz="1800" dirty="0">
                <a:latin typeface="Raleway"/>
                <a:ea typeface="Raleway"/>
                <a:cs typeface="Raleway"/>
                <a:sym typeface="Raleway"/>
              </a:rPr>
              <a:t>, </a:t>
            </a:r>
            <a:r>
              <a:rPr lang="en-GB" sz="1800" dirty="0" err="1">
                <a:latin typeface="Raleway"/>
                <a:ea typeface="Raleway"/>
                <a:cs typeface="Raleway"/>
                <a:sym typeface="Raleway"/>
              </a:rPr>
              <a:t>tutku</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coşku</a:t>
            </a:r>
            <a:r>
              <a:rPr lang="en-GB" sz="1800" dirty="0">
                <a:latin typeface="Raleway"/>
                <a:ea typeface="Raleway"/>
                <a:cs typeface="Raleway"/>
                <a:sym typeface="Raleway"/>
              </a:rPr>
              <a:t> </a:t>
            </a:r>
            <a:r>
              <a:rPr lang="en-GB" sz="1800" dirty="0" err="1">
                <a:latin typeface="Raleway"/>
                <a:ea typeface="Raleway"/>
                <a:cs typeface="Raleway"/>
                <a:sym typeface="Raleway"/>
              </a:rPr>
              <a:t>yoluyla</a:t>
            </a:r>
            <a:r>
              <a:rPr lang="en-GB" sz="1800" dirty="0">
                <a:latin typeface="Raleway"/>
                <a:ea typeface="Raleway"/>
                <a:cs typeface="Raleway"/>
                <a:sym typeface="Raleway"/>
              </a:rPr>
              <a:t> motive </a:t>
            </a:r>
            <a:r>
              <a:rPr lang="en-GB" sz="1800" dirty="0" err="1">
                <a:latin typeface="Raleway"/>
                <a:ea typeface="Raleway"/>
                <a:cs typeface="Raleway"/>
                <a:sym typeface="Raleway"/>
              </a:rPr>
              <a:t>etme</a:t>
            </a:r>
            <a:r>
              <a:rPr lang="en-GB" sz="1800" dirty="0">
                <a:latin typeface="Raleway"/>
                <a:ea typeface="Raleway"/>
                <a:cs typeface="Raleway"/>
                <a:sym typeface="Raleway"/>
              </a:rPr>
              <a:t>, </a:t>
            </a:r>
            <a:r>
              <a:rPr lang="en-GB" sz="1800" dirty="0" err="1">
                <a:latin typeface="Raleway"/>
                <a:ea typeface="Raleway"/>
                <a:cs typeface="Raleway"/>
                <a:sym typeface="Raleway"/>
              </a:rPr>
              <a:t>ekip</a:t>
            </a:r>
            <a:r>
              <a:rPr lang="en-GB" sz="1800" dirty="0">
                <a:latin typeface="Raleway"/>
                <a:ea typeface="Raleway"/>
                <a:cs typeface="Raleway"/>
                <a:sym typeface="Raleway"/>
              </a:rPr>
              <a:t> </a:t>
            </a:r>
            <a:r>
              <a:rPr lang="en-GB" sz="1800" dirty="0" err="1">
                <a:latin typeface="Raleway"/>
                <a:ea typeface="Raleway"/>
                <a:cs typeface="Raleway"/>
                <a:sym typeface="Raleway"/>
              </a:rPr>
              <a:t>katkısını</a:t>
            </a:r>
            <a:r>
              <a:rPr lang="en-GB" sz="1800" dirty="0">
                <a:latin typeface="Raleway"/>
                <a:ea typeface="Raleway"/>
                <a:cs typeface="Raleway"/>
                <a:sym typeface="Raleway"/>
              </a:rPr>
              <a:t> </a:t>
            </a:r>
            <a:r>
              <a:rPr lang="en-GB" sz="1800" dirty="0" err="1">
                <a:latin typeface="Raleway"/>
                <a:ea typeface="Raleway"/>
                <a:cs typeface="Raleway"/>
                <a:sym typeface="Raleway"/>
              </a:rPr>
              <a:t>teşvik</a:t>
            </a:r>
            <a:r>
              <a:rPr lang="en-GB" sz="1800" dirty="0">
                <a:latin typeface="Raleway"/>
                <a:ea typeface="Raleway"/>
                <a:cs typeface="Raleway"/>
                <a:sym typeface="Raleway"/>
              </a:rPr>
              <a:t> </a:t>
            </a:r>
            <a:r>
              <a:rPr lang="en-GB" sz="1800" dirty="0" err="1">
                <a:latin typeface="Raleway"/>
                <a:ea typeface="Raleway"/>
                <a:cs typeface="Raleway"/>
                <a:sym typeface="Raleway"/>
              </a:rPr>
              <a:t>etme</a:t>
            </a:r>
            <a:r>
              <a:rPr lang="en-GB" sz="1800" dirty="0">
                <a:latin typeface="Raleway"/>
                <a:ea typeface="Raleway"/>
                <a:cs typeface="Raleway"/>
                <a:sym typeface="Raleway"/>
              </a:rPr>
              <a:t>.</a:t>
            </a:r>
            <a:endParaRPr lang="en-GB" sz="1800" dirty="0">
              <a:latin typeface="Raleway"/>
              <a:ea typeface="Raleway"/>
              <a:cs typeface="Raleway"/>
            </a:endParaRPr>
          </a:p>
        </p:txBody>
      </p:sp>
      <p:sp>
        <p:nvSpPr>
          <p:cNvPr id="3" name="TextBox 2">
            <a:extLst>
              <a:ext uri="{FF2B5EF4-FFF2-40B4-BE49-F238E27FC236}">
                <a16:creationId xmlns:a16="http://schemas.microsoft.com/office/drawing/2014/main" id="{4BC904C2-A655-7566-3AA0-E067032A148D}"/>
              </a:ext>
            </a:extLst>
          </p:cNvPr>
          <p:cNvSpPr txBox="1"/>
          <p:nvPr/>
        </p:nvSpPr>
        <p:spPr>
          <a:xfrm>
            <a:off x="578211" y="4249126"/>
            <a:ext cx="7870058"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err="1">
                <a:latin typeface="Raleway"/>
              </a:rPr>
              <a:t>Avrupa</a:t>
            </a:r>
            <a:r>
              <a:rPr lang="en-US" sz="1800" dirty="0">
                <a:latin typeface="Raleway"/>
              </a:rPr>
              <a:t> </a:t>
            </a:r>
            <a:r>
              <a:rPr lang="en-US" sz="1800" dirty="0" err="1">
                <a:latin typeface="Raleway"/>
              </a:rPr>
              <a:t>Komisyonu</a:t>
            </a:r>
            <a:r>
              <a:rPr lang="en-US" sz="1800" dirty="0">
                <a:latin typeface="Raleway"/>
              </a:rPr>
              <a:t> </a:t>
            </a:r>
            <a:r>
              <a:rPr lang="en-US" sz="1800" dirty="0" err="1">
                <a:latin typeface="Raleway"/>
              </a:rPr>
              <a:t>Başkanı</a:t>
            </a:r>
            <a:r>
              <a:rPr lang="tr-TR" sz="1800" dirty="0">
                <a:latin typeface="Raleway"/>
              </a:rPr>
              <a:t> </a:t>
            </a:r>
            <a:r>
              <a:rPr lang="en-US" sz="1800" b="1" dirty="0">
                <a:latin typeface="Raleway"/>
              </a:rPr>
              <a:t>Ursula von der Leyen, </a:t>
            </a:r>
            <a:r>
              <a:rPr lang="en-US" sz="1800" dirty="0" err="1">
                <a:latin typeface="Raleway"/>
              </a:rPr>
              <a:t>dönüşümsel</a:t>
            </a:r>
            <a:r>
              <a:rPr lang="en-US" sz="1800" dirty="0">
                <a:latin typeface="Raleway"/>
              </a:rPr>
              <a:t> </a:t>
            </a:r>
            <a:r>
              <a:rPr lang="en-US" sz="1800" dirty="0" err="1">
                <a:latin typeface="Raleway"/>
              </a:rPr>
              <a:t>liderliğin</a:t>
            </a:r>
            <a:r>
              <a:rPr lang="en-US" sz="1800" dirty="0">
                <a:latin typeface="Raleway"/>
              </a:rPr>
              <a:t> </a:t>
            </a:r>
            <a:r>
              <a:rPr lang="en-US" sz="1800" dirty="0" err="1">
                <a:latin typeface="Raleway"/>
              </a:rPr>
              <a:t>en</a:t>
            </a:r>
            <a:r>
              <a:rPr lang="en-US" sz="1800" dirty="0">
                <a:latin typeface="Raleway"/>
              </a:rPr>
              <a:t> iyi </a:t>
            </a:r>
            <a:r>
              <a:rPr lang="en-US" sz="1800" dirty="0" err="1">
                <a:latin typeface="Raleway"/>
              </a:rPr>
              <a:t>örneğidir</a:t>
            </a:r>
            <a:r>
              <a:rPr lang="en-US" sz="1800" dirty="0">
                <a:latin typeface="Raleway"/>
              </a:rPr>
              <a:t>. </a:t>
            </a:r>
            <a:r>
              <a:rPr lang="en-US" sz="1800" dirty="0" err="1">
                <a:latin typeface="Raleway"/>
              </a:rPr>
              <a:t>Hikayesi</a:t>
            </a:r>
            <a:r>
              <a:rPr lang="en-US" sz="1800" dirty="0">
                <a:latin typeface="Raleway"/>
              </a:rPr>
              <a:t> </a:t>
            </a:r>
            <a:r>
              <a:rPr lang="en-US" sz="1800" dirty="0" err="1">
                <a:latin typeface="Raleway"/>
              </a:rPr>
              <a:t>ve</a:t>
            </a:r>
            <a:r>
              <a:rPr lang="en-US" sz="1800" dirty="0">
                <a:latin typeface="Raleway"/>
              </a:rPr>
              <a:t> </a:t>
            </a:r>
            <a:r>
              <a:rPr lang="en-US" sz="1800" dirty="0" err="1">
                <a:latin typeface="Raleway"/>
              </a:rPr>
              <a:t>liderliği</a:t>
            </a:r>
            <a:r>
              <a:rPr lang="en-US" sz="1800" dirty="0">
                <a:latin typeface="Raleway"/>
              </a:rPr>
              <a:t> </a:t>
            </a:r>
            <a:r>
              <a:rPr lang="en-US" sz="1800" dirty="0" err="1">
                <a:latin typeface="Raleway"/>
              </a:rPr>
              <a:t>hakkında</a:t>
            </a:r>
            <a:r>
              <a:rPr lang="en-US" sz="1800" dirty="0">
                <a:latin typeface="Raleway"/>
              </a:rPr>
              <a:t> </a:t>
            </a:r>
            <a:r>
              <a:rPr lang="en-US" sz="1800" dirty="0" err="1">
                <a:latin typeface="Raleway"/>
              </a:rPr>
              <a:t>daha</a:t>
            </a:r>
            <a:r>
              <a:rPr lang="en-US" sz="1800" dirty="0">
                <a:latin typeface="Raleway"/>
              </a:rPr>
              <a:t> </a:t>
            </a:r>
            <a:r>
              <a:rPr lang="en-US" sz="1800" dirty="0" err="1">
                <a:latin typeface="Raleway"/>
              </a:rPr>
              <a:t>fazlasını</a:t>
            </a:r>
            <a:r>
              <a:rPr lang="en-US" sz="1800" dirty="0">
                <a:latin typeface="Raleway"/>
              </a:rPr>
              <a:t> </a:t>
            </a:r>
            <a:r>
              <a:rPr lang="en-US" sz="1800" dirty="0" err="1">
                <a:latin typeface="Raleway"/>
              </a:rPr>
              <a:t>okuyun</a:t>
            </a:r>
            <a:r>
              <a:rPr lang="en-US" sz="1800" b="1" dirty="0">
                <a:latin typeface="Raleway"/>
              </a:rPr>
              <a:t>:</a:t>
            </a:r>
            <a:r>
              <a:rPr lang="en-US" sz="1800" dirty="0">
                <a:latin typeface="Raleway"/>
                <a:ea typeface="Roboto"/>
              </a:rPr>
              <a:t> </a:t>
            </a:r>
            <a:r>
              <a:rPr lang="en-US" sz="1800" dirty="0">
                <a:latin typeface="Raleway"/>
                <a:ea typeface="Roboto"/>
                <a:hlinkClick r:id="rId3"/>
              </a:rPr>
              <a:t>Meet The World’s Most Powerful Woman: Ursula Von Der Leyen, President Of The European Commission</a:t>
            </a:r>
            <a:r>
              <a:rPr lang="en-US" sz="1800" dirty="0">
                <a:latin typeface="Raleway"/>
                <a:ea typeface="Roboto"/>
              </a:rPr>
              <a:t> </a:t>
            </a:r>
            <a:r>
              <a:rPr lang="tr-TR" sz="1800" dirty="0">
                <a:latin typeface="Raleway"/>
                <a:ea typeface="Roboto"/>
              </a:rPr>
              <a:t>böylece </a:t>
            </a:r>
            <a:r>
              <a:rPr lang="tr-TR" sz="1800" dirty="0">
                <a:latin typeface="Raleway"/>
                <a:ea typeface="Roboto"/>
                <a:hlinkClick r:id="rId4"/>
              </a:rPr>
              <a:t>dönüştürücü / dönüşümcü liderliği </a:t>
            </a:r>
            <a:r>
              <a:rPr lang="tr-TR" sz="1800" dirty="0">
                <a:latin typeface="Raleway"/>
                <a:ea typeface="Roboto"/>
              </a:rPr>
              <a:t>daha iyi kavrayacaksınız.</a:t>
            </a:r>
            <a:endParaRPr lang="en-US" sz="1800" dirty="0">
              <a:latin typeface="Raleway"/>
              <a:ea typeface="Roboto"/>
            </a:endParaRPr>
          </a:p>
        </p:txBody>
      </p:sp>
      <p:pic>
        <p:nvPicPr>
          <p:cNvPr id="4" name="Picture 3" descr="A person smiling with a black background&#10;&#10;Description automatically generated">
            <a:extLst>
              <a:ext uri="{FF2B5EF4-FFF2-40B4-BE49-F238E27FC236}">
                <a16:creationId xmlns:a16="http://schemas.microsoft.com/office/drawing/2014/main" id="{629648CD-1539-6540-4212-B71E6453F715}"/>
              </a:ext>
            </a:extLst>
          </p:cNvPr>
          <p:cNvPicPr>
            <a:picLocks noChangeAspect="1"/>
          </p:cNvPicPr>
          <p:nvPr/>
        </p:nvPicPr>
        <p:blipFill>
          <a:blip r:embed="rId5"/>
          <a:srcRect l="31494" r="32229" b="13102"/>
          <a:stretch/>
        </p:blipFill>
        <p:spPr>
          <a:xfrm>
            <a:off x="8134401" y="1399669"/>
            <a:ext cx="4056793" cy="5457199"/>
          </a:xfrm>
          <a:prstGeom prst="rect">
            <a:avLst/>
          </a:prstGeom>
        </p:spPr>
      </p:pic>
      <p:sp>
        <p:nvSpPr>
          <p:cNvPr id="5" name="TextBox 1">
            <a:extLst>
              <a:ext uri="{FF2B5EF4-FFF2-40B4-BE49-F238E27FC236}">
                <a16:creationId xmlns:a16="http://schemas.microsoft.com/office/drawing/2014/main" id="{C6A14F73-D556-AF91-AF63-40E226EBEA53}"/>
              </a:ext>
            </a:extLst>
          </p:cNvPr>
          <p:cNvSpPr txBox="1"/>
          <p:nvPr/>
        </p:nvSpPr>
        <p:spPr>
          <a:xfrm>
            <a:off x="7064523" y="6604758"/>
            <a:ext cx="352697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wikimedia.org</a:t>
            </a:r>
            <a:endParaRPr lang="en-US" sz="1000" dirty="0">
              <a:solidFill>
                <a:schemeClr val="accent1"/>
              </a:solidFill>
              <a:latin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F3DB41-5725-4190-80F5-3A590D981835}">
  <ds:schemaRefs>
    <ds:schemaRef ds:uri="26a10de0-e0bd-466a-87c8-f0d3f8c6fbe9"/>
    <ds:schemaRef ds:uri="984ff08c-af25-4174-ad80-e934fe4fddf1"/>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07FFB25-57B8-4F26-821A-82BE47BF48D9}"/>
</file>

<file path=customXml/itemProps3.xml><?xml version="1.0" encoding="utf-8"?>
<ds:datastoreItem xmlns:ds="http://schemas.openxmlformats.org/officeDocument/2006/customXml" ds:itemID="{2F19DAAB-01F3-4821-B617-023179AE728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163</TotalTime>
  <Words>3742</Words>
  <Application>Microsoft Office PowerPoint</Application>
  <PresentationFormat>Geniş ekran</PresentationFormat>
  <Paragraphs>289</Paragraphs>
  <Slides>47</Slides>
  <Notes>42</Notes>
  <HiddenSlides>0</HiddenSlides>
  <MMClips>6</MMClips>
  <ScaleCrop>false</ScaleCrop>
  <HeadingPairs>
    <vt:vector size="6" baseType="variant">
      <vt:variant>
        <vt:lpstr>Kullanılan Yazı Tipleri</vt:lpstr>
      </vt:variant>
      <vt:variant>
        <vt:i4>7</vt:i4>
      </vt:variant>
      <vt:variant>
        <vt:lpstr>Tema</vt:lpstr>
      </vt:variant>
      <vt:variant>
        <vt:i4>3</vt:i4>
      </vt:variant>
      <vt:variant>
        <vt:lpstr>Slayt Başlıkları</vt:lpstr>
      </vt:variant>
      <vt:variant>
        <vt:i4>47</vt:i4>
      </vt:variant>
    </vt:vector>
  </HeadingPairs>
  <TitlesOfParts>
    <vt:vector size="57" baseType="lpstr">
      <vt:lpstr>Raleway SemiBold</vt:lpstr>
      <vt:lpstr>Raleway Medium</vt:lpstr>
      <vt:lpstr>Calibri</vt:lpstr>
      <vt:lpstr>Raleway</vt:lpstr>
      <vt:lpstr>Georgia</vt:lpstr>
      <vt:lpstr>TT Firs Neue</vt:lpstr>
      <vt:lpstr>Arial</vt:lpstr>
      <vt:lpstr>Tema de Office</vt:lpstr>
      <vt:lpstr>Tema de Office</vt:lpstr>
      <vt:lpstr>Tema de Office</vt:lpstr>
      <vt:lpstr>Leadership &amp; Personal Branding</vt:lpstr>
      <vt:lpstr>Ünitenin Amacı</vt:lpstr>
      <vt:lpstr>Bu ünitenin öğrenme çıktıları</vt:lpstr>
      <vt:lpstr>Liderlik</vt:lpstr>
      <vt:lpstr>PowerPoint Sunusu</vt:lpstr>
      <vt:lpstr>"Liderliği tanımlamak zordur, iyi liderliği tanımlamak ise daha da zordur. Ancak insanların sizi dünyanın öbür ucuna kadar takip etmesini sağlayabiliyorsanız, büyük bir lidersiniz demektir.« - Indra Nooyi  (PepsiCo'nun eski CEO'su, aynı zamanda bir Fortune 50 şirketinin başına geçen ilk siyahi kadın ve ilk göçmen olarak biliniyor))</vt:lpstr>
      <vt:lpstr>Liderlik kadın girişimciler için neden önemlidir?</vt:lpstr>
      <vt:lpstr>PowerPoint Sunusu</vt:lpstr>
      <vt:lpstr>Çeşitli liderlik tarzlarını keşfetme </vt:lpstr>
      <vt:lpstr>Çeşitli liderlik tarzlarını keşfetme</vt:lpstr>
      <vt:lpstr>Çeşitli liderlik tarzlarını keşfetme</vt:lpstr>
      <vt:lpstr>Çeşitli liderlik tarzlarını keşfetme</vt:lpstr>
      <vt:lpstr>Çeşitli liderlik tarzlarını keşfetme</vt:lpstr>
      <vt:lpstr>Liderlik tarzınızı ve güçlü yönlerinizi nasıl belirleyebilirsiniz?</vt:lpstr>
      <vt:lpstr>Öz değerlendirme aracı</vt:lpstr>
      <vt:lpstr>Öz değerlendirme araçları</vt:lpstr>
      <vt:lpstr>Öz değerlendirme araçları</vt:lpstr>
      <vt:lpstr>Bir lider olarak özgüven oluşturma ve sürdürme</vt:lpstr>
      <vt:lpstr>Bir lider olarak özgüven oluşturma ve sürdürme</vt:lpstr>
      <vt:lpstr>PowerPoint Sunusu</vt:lpstr>
      <vt:lpstr>Kişisel marka nedir?</vt:lpstr>
      <vt:lpstr>Kişisel markalaşmanın önemi</vt:lpstr>
      <vt:lpstr>Kişisel markalaşma kadın girişimciler için neden önemlidir?</vt:lpstr>
      <vt:lpstr>Kişisel markanızı belirleme ve geliştirme adımları</vt:lpstr>
      <vt:lpstr>Kişisel markanızı nasıl inşaa edersiniz?</vt:lpstr>
      <vt:lpstr>Kişisel Markalaşma için Sosyal Medya ve Ağlardan Yararlanma </vt:lpstr>
      <vt:lpstr>Kişisel Markalaşma için Sosyal Medya ve Ağlardan Yararlanma </vt:lpstr>
      <vt:lpstr>PowerPoint Sunusu</vt:lpstr>
      <vt:lpstr>Başarılı Avrupalı Kadın Girişimciler</vt:lpstr>
      <vt:lpstr>PowerPoint Sunusu</vt:lpstr>
      <vt:lpstr>PowerPoint Sunusu</vt:lpstr>
      <vt:lpstr>PowerPoint Sunusu</vt:lpstr>
      <vt:lpstr>PowerPoint Sunusu</vt:lpstr>
      <vt:lpstr>PowerPoint Sunusu</vt:lpstr>
      <vt:lpstr>Liderlikte empati</vt:lpstr>
      <vt:lpstr>Liderlikte empati Liderler nasıl empati gösterebilir ve daha güçlü ekipler kurabilir? </vt:lpstr>
      <vt:lpstr>Olumlu bir çalışma ortamını teşvik etmek için stratejiler</vt:lpstr>
      <vt:lpstr>Etkili iletişim ve çatışma çözümü</vt:lpstr>
      <vt:lpstr>PowerPoint Sunusu</vt:lpstr>
      <vt:lpstr>PowerPoint Sunusu</vt:lpstr>
      <vt:lpstr>Daha fazlasını keşfedin: Kitaplar</vt:lpstr>
      <vt:lpstr>Daha fazlasını keşfedin: Podcastler</vt:lpstr>
      <vt:lpstr>Daha fazlasını keşfedin: Ted Talks</vt:lpstr>
      <vt:lpstr>Daha fazlasını keşfedin: Ted Talks</vt:lpstr>
      <vt:lpstr>Üniteyi oluşturmak için kullanılan kaynaklar</vt:lpstr>
      <vt:lpstr>Üniteyi oluşturmak için kullanılan kaynaklar</vt:lpstr>
      <vt:lpstr>FEM-Up Ortakları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 Raso</dc:creator>
  <cp:lastModifiedBy>Ezgi Ünal</cp:lastModifiedBy>
  <cp:revision>599</cp:revision>
  <dcterms:created xsi:type="dcterms:W3CDTF">2023-12-21T13:42:43Z</dcterms:created>
  <dcterms:modified xsi:type="dcterms:W3CDTF">2025-07-22T11:24:52Z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