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3E_547DE0C7.xml" ContentType="application/vnd.ms-powerpoint.comments+xml"/>
  <Override PartName="/ppt/comments/modernComment_13F_CEE224B6.xml" ContentType="application/vnd.ms-powerpoint.comments+xml"/>
  <Override PartName="/ppt/notesSlides/notesSlide7.xml" ContentType="application/vnd.openxmlformats-officedocument.presentationml.notesSlide+xml"/>
  <Override PartName="/ppt/comments/modernComment_141_1D105C0F.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42_6A5DF9FB.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5C_F49094D7.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47_8DFACE54.xml" ContentType="application/vnd.ms-powerpoint.comments+xml"/>
  <Override PartName="/ppt/notesSlides/notesSlide17.xml" ContentType="application/vnd.openxmlformats-officedocument.presentationml.notesSlide+xml"/>
  <Override PartName="/ppt/comments/modernComment_148_11768EBC.xml" ContentType="application/vnd.ms-powerpoint.comments+xml"/>
  <Override PartName="/ppt/comments/modernComment_149_AA2DFEB5.xml" ContentType="application/vnd.ms-powerpoint.comments+xml"/>
  <Override PartName="/ppt/comments/modernComment_14B_7292B626.xml" ContentType="application/vnd.ms-powerpoint.comments+xml"/>
  <Override PartName="/ppt/comments/modernComment_14C_68F53069.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53_791000A6.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64"/>
  </p:notesMasterIdLst>
  <p:sldIdLst>
    <p:sldId id="303" r:id="rId6"/>
    <p:sldId id="257" r:id="rId7"/>
    <p:sldId id="258" r:id="rId8"/>
    <p:sldId id="262" r:id="rId9"/>
    <p:sldId id="307" r:id="rId10"/>
    <p:sldId id="302" r:id="rId11"/>
    <p:sldId id="309" r:id="rId12"/>
    <p:sldId id="310" r:id="rId13"/>
    <p:sldId id="341" r:id="rId14"/>
    <p:sldId id="311" r:id="rId15"/>
    <p:sldId id="342" r:id="rId16"/>
    <p:sldId id="312" r:id="rId17"/>
    <p:sldId id="313" r:id="rId18"/>
    <p:sldId id="343" r:id="rId19"/>
    <p:sldId id="314" r:id="rId20"/>
    <p:sldId id="315" r:id="rId21"/>
    <p:sldId id="344" r:id="rId22"/>
    <p:sldId id="316" r:id="rId23"/>
    <p:sldId id="317" r:id="rId24"/>
    <p:sldId id="318" r:id="rId25"/>
    <p:sldId id="319" r:id="rId26"/>
    <p:sldId id="320" r:id="rId27"/>
    <p:sldId id="321" r:id="rId28"/>
    <p:sldId id="346" r:id="rId29"/>
    <p:sldId id="355" r:id="rId30"/>
    <p:sldId id="361" r:id="rId31"/>
    <p:sldId id="322" r:id="rId32"/>
    <p:sldId id="356" r:id="rId33"/>
    <p:sldId id="357" r:id="rId34"/>
    <p:sldId id="323" r:id="rId35"/>
    <p:sldId id="358" r:id="rId36"/>
    <p:sldId id="348" r:id="rId37"/>
    <p:sldId id="324" r:id="rId38"/>
    <p:sldId id="305" r:id="rId39"/>
    <p:sldId id="338" r:id="rId40"/>
    <p:sldId id="325" r:id="rId41"/>
    <p:sldId id="326" r:id="rId42"/>
    <p:sldId id="327" r:id="rId43"/>
    <p:sldId id="328" r:id="rId44"/>
    <p:sldId id="351" r:id="rId45"/>
    <p:sldId id="329" r:id="rId46"/>
    <p:sldId id="350" r:id="rId47"/>
    <p:sldId id="330" r:id="rId48"/>
    <p:sldId id="331" r:id="rId49"/>
    <p:sldId id="332" r:id="rId50"/>
    <p:sldId id="333" r:id="rId51"/>
    <p:sldId id="354" r:id="rId52"/>
    <p:sldId id="359" r:id="rId53"/>
    <p:sldId id="360" r:id="rId54"/>
    <p:sldId id="349" r:id="rId55"/>
    <p:sldId id="339" r:id="rId56"/>
    <p:sldId id="335" r:id="rId57"/>
    <p:sldId id="336" r:id="rId58"/>
    <p:sldId id="353" r:id="rId59"/>
    <p:sldId id="352" r:id="rId60"/>
    <p:sldId id="362" r:id="rId61"/>
    <p:sldId id="340" r:id="rId62"/>
    <p:sldId id="263"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 id="{F19683FA-84C3-D22A-1755-EBD2AFBA8A28}" name="Ezgi Ünal" initials="EÜ" userId="8a6dfe41b436181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2F10B4-27B4-A8BF-54D2-F3C387D43544}" v="214" dt="2024-12-16T16:48:52.693"/>
    <p1510:client id="{8D356124-35B3-2CBA-761F-E97E596116DC}" v="169" dt="2024-12-16T16:49:50.880"/>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9" autoAdjust="0"/>
    <p:restoredTop sz="94915" autoAdjust="0"/>
  </p:normalViewPr>
  <p:slideViewPr>
    <p:cSldViewPr snapToGrid="0">
      <p:cViewPr varScale="1">
        <p:scale>
          <a:sx n="90" d="100"/>
          <a:sy n="90" d="100"/>
        </p:scale>
        <p:origin x="46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omments/modernComment_13E_547DE0C7.xml><?xml version="1.0" encoding="utf-8"?>
<p188:cmLst xmlns:a="http://schemas.openxmlformats.org/drawingml/2006/main" xmlns:r="http://schemas.openxmlformats.org/officeDocument/2006/relationships" xmlns:p188="http://schemas.microsoft.com/office/powerpoint/2018/8/main">
  <p188:cm id="{3AE149D2-E654-4D14-885A-C05BD49444A3}" authorId="{3F3B801C-F34F-79B0-CD32-56E5F1816302}" created="2024-11-22T10:32:31.315">
    <pc:sldMkLst xmlns:pc="http://schemas.microsoft.com/office/powerpoint/2013/main/command">
      <pc:docMk/>
      <pc:sldMk cId="1417535687" sldId="318"/>
    </pc:sldMkLst>
    <p188:txBody>
      <a:bodyPr/>
      <a:lstStyle/>
      <a:p>
        <a:r>
          <a:rPr lang="en-US"/>
          <a:t>What as an image?
Explain the purpose</a:t>
        </a:r>
      </a:p>
    </p188:txBody>
  </p188:cm>
</p188:cmLst>
</file>

<file path=ppt/comments/modernComment_13F_CEE224B6.xml><?xml version="1.0" encoding="utf-8"?>
<p188:cmLst xmlns:a="http://schemas.openxmlformats.org/drawingml/2006/main" xmlns:r="http://schemas.openxmlformats.org/officeDocument/2006/relationships" xmlns:p188="http://schemas.microsoft.com/office/powerpoint/2018/8/main">
  <p188:cm id="{75A5519E-26DC-4887-B564-A871ED4DA60B}" authorId="{3F3B801C-F34F-79B0-CD32-56E5F1816302}" created="2024-11-22T10:32:45.612">
    <pc:sldMkLst xmlns:pc="http://schemas.microsoft.com/office/powerpoint/2013/main/command">
      <pc:docMk/>
      <pc:sldMk cId="3470927030" sldId="319"/>
    </pc:sldMkLst>
    <p188:txBody>
      <a:bodyPr/>
      <a:lstStyle/>
      <a:p>
        <a:r>
          <a:rPr lang="en-US"/>
          <a:t>same as before</a:t>
        </a:r>
      </a:p>
    </p188:txBody>
  </p188:cm>
</p188:cmLst>
</file>

<file path=ppt/comments/modernComment_141_1D105C0F.xml><?xml version="1.0" encoding="utf-8"?>
<p188:cmLst xmlns:a="http://schemas.openxmlformats.org/drawingml/2006/main" xmlns:r="http://schemas.openxmlformats.org/officeDocument/2006/relationships" xmlns:p188="http://schemas.microsoft.com/office/powerpoint/2018/8/main">
  <p188:cm id="{284DB0C7-E57F-4F40-B648-C05A02A4E924}" authorId="{3F3B801C-F34F-79B0-CD32-56E5F1816302}" created="2024-11-22T10:34:27.850">
    <ac:deMkLst xmlns:ac="http://schemas.microsoft.com/office/drawing/2013/main/command">
      <pc:docMk xmlns:pc="http://schemas.microsoft.com/office/powerpoint/2013/main/command"/>
      <pc:sldMk xmlns:pc="http://schemas.microsoft.com/office/powerpoint/2013/main/command" cId="487611407" sldId="321"/>
      <ac:spMk id="4" creationId="{3A41AB80-C23A-26A1-7F3B-55FABFD7966B}"/>
    </ac:deMkLst>
    <p188:txBody>
      <a:bodyPr/>
      <a:lstStyle/>
      <a:p>
        <a:r>
          <a:rPr lang="en-US"/>
          <a:t>Is this properly explained?
Image? reference?
Image  with the arrow - explaination </a:t>
        </a:r>
      </a:p>
    </p188:txBody>
  </p188:cm>
</p188:cmLst>
</file>

<file path=ppt/comments/modernComment_142_6A5DF9FB.xml><?xml version="1.0" encoding="utf-8"?>
<p188:cmLst xmlns:a="http://schemas.openxmlformats.org/drawingml/2006/main" xmlns:r="http://schemas.openxmlformats.org/officeDocument/2006/relationships" xmlns:p188="http://schemas.microsoft.com/office/powerpoint/2018/8/main">
  <p188:cm id="{1507EE8A-DF56-483C-935E-0EFD229858CF}" authorId="{3F3B801C-F34F-79B0-CD32-56E5F1816302}" created="2024-11-22T10:34:47.444">
    <pc:sldMkLst xmlns:pc="http://schemas.microsoft.com/office/powerpoint/2013/main/command">
      <pc:docMk/>
      <pc:sldMk cId="1784543739" sldId="322"/>
    </pc:sldMkLst>
    <p188:txBody>
      <a:bodyPr/>
      <a:lstStyle/>
      <a:p>
        <a:r>
          <a:rPr lang="en-US"/>
          <a:t>IMages!</a:t>
        </a:r>
      </a:p>
    </p188:txBody>
  </p188:cm>
</p188:cmLst>
</file>

<file path=ppt/comments/modernComment_147_8DFACE54.xml><?xml version="1.0" encoding="utf-8"?>
<p188:cmLst xmlns:a="http://schemas.openxmlformats.org/drawingml/2006/main" xmlns:r="http://schemas.openxmlformats.org/officeDocument/2006/relationships" xmlns:p188="http://schemas.microsoft.com/office/powerpoint/2018/8/main">
  <p188:cm id="{3F80B9BF-B5DB-445E-A47C-EA1C0BA3F84C}" authorId="{C6924B3F-1C0E-E709-45BA-6C8D332A7CD5}" created="2024-12-16T10:56:40.076">
    <ac:deMkLst xmlns:ac="http://schemas.microsoft.com/office/drawing/2013/main/command">
      <pc:docMk xmlns:pc="http://schemas.microsoft.com/office/powerpoint/2013/main/command"/>
      <pc:sldMk xmlns:pc="http://schemas.microsoft.com/office/powerpoint/2013/main/command" cId="2382024276" sldId="327"/>
      <ac:spMk id="2" creationId="{3D8F9C47-19E7-B7D0-10C1-A6634393E679}"/>
    </ac:deMkLst>
    <p188:txBody>
      <a:bodyPr/>
      <a:lstStyle/>
      <a:p>
        <a:r>
          <a:rPr lang="sl-SI"/>
          <a:t>Please check if it is ok written/check grammar. Idea?</a:t>
        </a:r>
      </a:p>
    </p188:txBody>
  </p188:cm>
</p188:cmLst>
</file>

<file path=ppt/comments/modernComment_148_11768EBC.xml><?xml version="1.0" encoding="utf-8"?>
<p188:cmLst xmlns:a="http://schemas.openxmlformats.org/drawingml/2006/main" xmlns:r="http://schemas.openxmlformats.org/officeDocument/2006/relationships" xmlns:p188="http://schemas.microsoft.com/office/powerpoint/2018/8/main">
  <p188:cm id="{2CABCB60-7F19-4137-BC4B-6E3B2616C2B9}" authorId="{3F3B801C-F34F-79B0-CD32-56E5F1816302}" created="2024-11-22T10:39:14.023">
    <pc:sldMkLst xmlns:pc="http://schemas.microsoft.com/office/powerpoint/2013/main/command">
      <pc:docMk/>
      <pc:sldMk cId="292982460" sldId="328"/>
    </pc:sldMkLst>
    <p188:txBody>
      <a:bodyPr/>
      <a:lstStyle/>
      <a:p>
        <a:r>
          <a:rPr lang="en-US"/>
          <a:t>image?</a:t>
        </a:r>
      </a:p>
    </p188:txBody>
  </p188:cm>
  <p188:cm id="{317ED096-D3F3-43B6-AEB7-B057C388353D}" authorId="{C6924B3F-1C0E-E709-45BA-6C8D332A7CD5}" created="2024-12-16T10:57:34.764">
    <ac:deMkLst xmlns:ac="http://schemas.microsoft.com/office/drawing/2013/main/command">
      <pc:docMk xmlns:pc="http://schemas.microsoft.com/office/powerpoint/2013/main/command"/>
      <pc:sldMk xmlns:pc="http://schemas.microsoft.com/office/powerpoint/2013/main/command" cId="292982460" sldId="328"/>
      <ac:spMk id="6" creationId="{4D42410B-F289-91D1-5A3E-30879299C726}"/>
    </ac:deMkLst>
    <p188:txBody>
      <a:bodyPr/>
      <a:lstStyle/>
      <a:p>
        <a:r>
          <a:rPr lang="sl-SI"/>
          <a:t>Image source?</a:t>
        </a:r>
      </a:p>
    </p188:txBody>
  </p188:cm>
</p188:cmLst>
</file>

<file path=ppt/comments/modernComment_149_AA2DFEB5.xml><?xml version="1.0" encoding="utf-8"?>
<p188:cmLst xmlns:a="http://schemas.openxmlformats.org/drawingml/2006/main" xmlns:r="http://schemas.openxmlformats.org/officeDocument/2006/relationships" xmlns:p188="http://schemas.microsoft.com/office/powerpoint/2018/8/main">
  <p188:cm id="{52217CBA-F31E-49D9-A4E5-FBA003783EEE}" authorId="{3F3B801C-F34F-79B0-CD32-56E5F1816302}" created="2024-11-22T10:41:35.465">
    <pc:sldMkLst xmlns:pc="http://schemas.microsoft.com/office/powerpoint/2013/main/command">
      <pc:docMk/>
      <pc:sldMk cId="2855141045" sldId="329"/>
    </pc:sldMkLst>
    <p188:txBody>
      <a:bodyPr/>
      <a:lstStyle/>
      <a:p>
        <a:r>
          <a:rPr lang="en-US"/>
          <a:t>Image?</a:t>
        </a:r>
      </a:p>
    </p188:txBody>
  </p188:cm>
  <p188:cm id="{B7789F43-B050-4742-AD6A-59B68A358C2C}" authorId="{C6924B3F-1C0E-E709-45BA-6C8D332A7CD5}" created="2024-12-16T11:00:52.243">
    <ac:deMkLst xmlns:ac="http://schemas.microsoft.com/office/drawing/2013/main/command">
      <pc:docMk xmlns:pc="http://schemas.microsoft.com/office/powerpoint/2013/main/command"/>
      <pc:sldMk xmlns:pc="http://schemas.microsoft.com/office/powerpoint/2013/main/command" cId="2855141045" sldId="329"/>
      <ac:spMk id="10" creationId="{B0B99863-035F-DB6D-E8B2-5F77E783BF7E}"/>
    </ac:deMkLst>
    <p188:txBody>
      <a:bodyPr/>
      <a:lstStyle/>
      <a:p>
        <a:r>
          <a:rPr lang="sl-SI"/>
          <a:t>Image source?</a:t>
        </a:r>
      </a:p>
    </p188:txBody>
  </p188:cm>
</p188:cmLst>
</file>

<file path=ppt/comments/modernComment_14B_7292B626.xml><?xml version="1.0" encoding="utf-8"?>
<p188:cmLst xmlns:a="http://schemas.openxmlformats.org/drawingml/2006/main" xmlns:r="http://schemas.openxmlformats.org/officeDocument/2006/relationships" xmlns:p188="http://schemas.microsoft.com/office/powerpoint/2018/8/main">
  <p188:cm id="{C7DB4DA8-9D1F-46DA-A1FB-EF404387F814}" authorId="{3F3B801C-F34F-79B0-CD32-56E5F1816302}" created="2024-11-22T10:41:41.418">
    <pc:sldMkLst xmlns:pc="http://schemas.microsoft.com/office/powerpoint/2013/main/command">
      <pc:docMk/>
      <pc:sldMk cId="1922217510" sldId="331"/>
    </pc:sldMkLst>
    <p188:txBody>
      <a:bodyPr/>
      <a:lstStyle/>
      <a:p>
        <a:r>
          <a:rPr lang="en-US"/>
          <a:t>Image?</a:t>
        </a:r>
      </a:p>
    </p188:txBody>
  </p188:cm>
  <p188:cm id="{0BC4A015-977C-45DF-81D4-D69B026FF7ED}" authorId="{C6924B3F-1C0E-E709-45BA-6C8D332A7CD5}" created="2024-12-16T11:04:00.841">
    <pc:sldMkLst xmlns:pc="http://schemas.microsoft.com/office/powerpoint/2013/main/command">
      <pc:docMk/>
      <pc:sldMk cId="1922217510" sldId="331"/>
    </pc:sldMkLst>
    <p188:txBody>
      <a:bodyPr/>
      <a:lstStyle/>
      <a:p>
        <a:r>
          <a:rPr lang="sl-SI"/>
          <a:t>If it is possible, please remove the picture or write a source.</a:t>
        </a:r>
      </a:p>
    </p188:txBody>
  </p188:cm>
</p188:cmLst>
</file>

<file path=ppt/comments/modernComment_14C_68F53069.xml><?xml version="1.0" encoding="utf-8"?>
<p188:cmLst xmlns:a="http://schemas.openxmlformats.org/drawingml/2006/main" xmlns:r="http://schemas.openxmlformats.org/officeDocument/2006/relationships" xmlns:p188="http://schemas.microsoft.com/office/powerpoint/2018/8/main">
  <p188:cm id="{EB841649-1BBE-4693-9714-A3FA422A6CC7}" authorId="{3F3B801C-F34F-79B0-CD32-56E5F1816302}" created="2024-11-22T10:41:51.059">
    <pc:sldMkLst xmlns:pc="http://schemas.microsoft.com/office/powerpoint/2013/main/command">
      <pc:docMk/>
      <pc:sldMk cId="1760899177" sldId="332"/>
    </pc:sldMkLst>
    <p188:txBody>
      <a:bodyPr/>
      <a:lstStyle/>
      <a:p>
        <a:r>
          <a:rPr lang="en-US"/>
          <a:t>Image?</a:t>
        </a:r>
      </a:p>
    </p188:txBody>
  </p188:cm>
  <p188:cm id="{9851925C-82E3-4B62-AE48-33D3F667497E}" authorId="{C6924B3F-1C0E-E709-45BA-6C8D332A7CD5}" created="2024-12-16T11:04:47.645">
    <ac:txMkLst xmlns:ac="http://schemas.microsoft.com/office/drawing/2013/main/command">
      <pc:docMk xmlns:pc="http://schemas.microsoft.com/office/powerpoint/2013/main/command"/>
      <pc:sldMk xmlns:pc="http://schemas.microsoft.com/office/powerpoint/2013/main/command" cId="1760899177" sldId="332"/>
      <ac:spMk id="4" creationId="{AE5E0C18-4EE2-A2B1-1A45-5769BEB57D0E}"/>
      <ac:txMk cp="369" len="131">
        <ac:context len="647" hash="440052188"/>
      </ac:txMk>
    </ac:txMkLst>
    <p188:pos x="11203613" y="2530673"/>
    <p188:txBody>
      <a:bodyPr/>
      <a:lstStyle/>
      <a:p>
        <a:r>
          <a:rPr lang="sl-SI"/>
          <a:t>Image source?</a:t>
        </a:r>
      </a:p>
    </p188:txBody>
  </p188:cm>
</p188:cmLst>
</file>

<file path=ppt/comments/modernComment_153_791000A6.xml><?xml version="1.0" encoding="utf-8"?>
<p188:cmLst xmlns:a="http://schemas.openxmlformats.org/drawingml/2006/main" xmlns:r="http://schemas.openxmlformats.org/officeDocument/2006/relationships" xmlns:p188="http://schemas.microsoft.com/office/powerpoint/2018/8/main">
  <p188:cm id="{38D598B2-A261-4D4C-A576-B6AABC6AC5D8}" authorId="{3F3B801C-F34F-79B0-CD32-56E5F1816302}" created="2024-11-22T10:44:06.891">
    <pc:sldMkLst xmlns:pc="http://schemas.microsoft.com/office/powerpoint/2013/main/command">
      <pc:docMk/>
      <pc:sldMk cId="2031091878" sldId="339"/>
    </pc:sldMkLst>
    <p188:txBody>
      <a:bodyPr/>
      <a:lstStyle/>
      <a:p>
        <a:r>
          <a:rPr lang="en-US"/>
          <a:t>Formatting/layout is also a learning message? Why different?
Image?</a:t>
        </a:r>
      </a:p>
    </p188:txBody>
  </p188:cm>
</p188:cmLst>
</file>

<file path=ppt/comments/modernComment_15C_F49094D7.xml><?xml version="1.0" encoding="utf-8"?>
<p188:cmLst xmlns:a="http://schemas.openxmlformats.org/drawingml/2006/main" xmlns:r="http://schemas.openxmlformats.org/officeDocument/2006/relationships" xmlns:p188="http://schemas.microsoft.com/office/powerpoint/2018/8/main">
  <p188:cm id="{93D04112-EA1A-4C09-B165-98E4612619FA}" authorId="{C6924B3F-1C0E-E709-45BA-6C8D332A7CD5}" created="2024-12-16T10:54:13.153">
    <ac:deMkLst xmlns:ac="http://schemas.microsoft.com/office/drawing/2013/main/command">
      <pc:docMk xmlns:pc="http://schemas.microsoft.com/office/powerpoint/2013/main/command"/>
      <pc:sldMk xmlns:pc="http://schemas.microsoft.com/office/powerpoint/2013/main/command" cId="4103115991" sldId="348"/>
      <ac:spMk id="2" creationId="{E6618726-C47A-CB2D-C68F-C49CDFEA4A95}"/>
    </ac:deMkLst>
    <p188:txBody>
      <a:bodyPr/>
      <a:lstStyle/>
      <a:p>
        <a:r>
          <a:rPr lang="sl-SI"/>
          <a:t>Please reference it properly (I cannot, as it is posted as an image).</a:t>
        </a:r>
      </a:p>
    </p188:txBody>
  </p188:cm>
</p188:cmLst>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D2380-E6F8-4A4B-83E1-0CFBE7F140CB}" type="doc">
      <dgm:prSet loTypeId="urn:microsoft.com/office/officeart/2005/8/layout/arrow6" loCatId="relationship" qsTypeId="urn:microsoft.com/office/officeart/2005/8/quickstyle/simple1" qsCatId="simple" csTypeId="urn:microsoft.com/office/officeart/2005/8/colors/accent0_2" csCatId="mainScheme" phldr="1"/>
      <dgm:spPr/>
      <dgm:t>
        <a:bodyPr/>
        <a:lstStyle/>
        <a:p>
          <a:endParaRPr lang="tr-TR"/>
        </a:p>
      </dgm:t>
    </dgm:pt>
    <dgm:pt modelId="{53DC90D7-5298-403C-BE68-769BCA2E3FD9}">
      <dgm:prSet phldrT="[Metin]" custT="1"/>
      <dgm:spPr/>
      <dgm:t>
        <a:bodyPr/>
        <a:lstStyle/>
        <a:p>
          <a:r>
            <a:rPr lang="tr-TR" sz="1600" dirty="0" err="1">
              <a:solidFill>
                <a:schemeClr val="accent1"/>
              </a:solidFill>
              <a:latin typeface="+mn-lt"/>
            </a:rPr>
            <a:t>Biz kimiz</a:t>
          </a:r>
          <a:r>
            <a:rPr lang="tr-TR" sz="1600" dirty="0">
              <a:solidFill>
                <a:schemeClr val="accent1"/>
              </a:solidFill>
              <a:latin typeface="+mn-lt"/>
            </a:rPr>
            <a:t>? </a:t>
          </a:r>
          <a:r>
            <a:rPr lang="tr-TR" sz="1600" dirty="0" err="1">
              <a:solidFill>
                <a:schemeClr val="accent1"/>
              </a:solidFill>
              <a:latin typeface="+mn-lt"/>
            </a:rPr>
            <a:t>Ve ne </a:t>
          </a:r>
          <a:r>
            <a:rPr lang="tr-TR" sz="1600" dirty="0">
              <a:solidFill>
                <a:schemeClr val="accent1"/>
              </a:solidFill>
              <a:latin typeface="+mn-lt"/>
            </a:rPr>
            <a:t>yapıyoruz?</a:t>
          </a:r>
        </a:p>
      </dgm:t>
    </dgm:pt>
    <dgm:pt modelId="{0EB5465E-3BBF-4D42-91A2-E6113013DD31}" type="parTrans" cxnId="{1BADD04A-E4EA-4DFD-9F9A-C3DEC853BC7B}">
      <dgm:prSet/>
      <dgm:spPr/>
      <dgm:t>
        <a:bodyPr/>
        <a:lstStyle/>
        <a:p>
          <a:endParaRPr lang="tr-TR" sz="2800">
            <a:solidFill>
              <a:schemeClr val="tx1">
                <a:lumMod val="50000"/>
              </a:schemeClr>
            </a:solidFill>
          </a:endParaRPr>
        </a:p>
      </dgm:t>
    </dgm:pt>
    <dgm:pt modelId="{793A7E6C-5910-4B0C-B637-FBD908F80D2F}" type="sibTrans" cxnId="{1BADD04A-E4EA-4DFD-9F9A-C3DEC853BC7B}">
      <dgm:prSet/>
      <dgm:spPr/>
      <dgm:t>
        <a:bodyPr/>
        <a:lstStyle/>
        <a:p>
          <a:endParaRPr lang="tr-TR" sz="2800">
            <a:solidFill>
              <a:schemeClr val="tx1">
                <a:lumMod val="50000"/>
              </a:schemeClr>
            </a:solidFill>
          </a:endParaRPr>
        </a:p>
      </dgm:t>
    </dgm:pt>
    <dgm:pt modelId="{A636A7B6-8BDD-49A0-99BF-3E625D76FA97}">
      <dgm:prSet phldrT="[Metin]" custT="1"/>
      <dgm:spPr/>
      <dgm:t>
        <a:bodyPr/>
        <a:lstStyle/>
        <a:p>
          <a:r>
            <a:rPr lang="tr-TR" sz="1600" dirty="0" err="1">
              <a:solidFill>
                <a:schemeClr val="accent1"/>
              </a:solidFill>
              <a:latin typeface="+mn-lt"/>
            </a:rPr>
            <a:t>Kim </a:t>
          </a:r>
          <a:r>
            <a:rPr lang="tr-TR" sz="1600" dirty="0">
              <a:solidFill>
                <a:schemeClr val="accent1"/>
              </a:solidFill>
              <a:latin typeface="+mn-lt"/>
            </a:rPr>
            <a:t>onlar? </a:t>
          </a:r>
          <a:r>
            <a:rPr lang="tr-TR" sz="1600" dirty="0" err="1">
              <a:solidFill>
                <a:schemeClr val="accent1"/>
              </a:solidFill>
              <a:latin typeface="+mn-lt"/>
            </a:rPr>
            <a:t>Ve ne istiyorlar</a:t>
          </a:r>
          <a:r>
            <a:rPr lang="tr-TR" sz="1600" dirty="0">
              <a:solidFill>
                <a:schemeClr val="accent1"/>
              </a:solidFill>
              <a:latin typeface="+mn-lt"/>
            </a:rPr>
            <a:t>?</a:t>
          </a:r>
        </a:p>
      </dgm:t>
    </dgm:pt>
    <dgm:pt modelId="{BBEB87C7-B8CF-4E2B-BAF6-493330CD5569}" type="parTrans" cxnId="{F8C68D20-2979-4204-B930-E6D21B20ACD4}">
      <dgm:prSet/>
      <dgm:spPr/>
      <dgm:t>
        <a:bodyPr/>
        <a:lstStyle/>
        <a:p>
          <a:endParaRPr lang="tr-TR" sz="2800">
            <a:solidFill>
              <a:schemeClr val="tx1">
                <a:lumMod val="50000"/>
              </a:schemeClr>
            </a:solidFill>
          </a:endParaRPr>
        </a:p>
      </dgm:t>
    </dgm:pt>
    <dgm:pt modelId="{1F22E84E-90A6-484C-8FEE-C8EFDCDE7888}" type="sibTrans" cxnId="{F8C68D20-2979-4204-B930-E6D21B20ACD4}">
      <dgm:prSet/>
      <dgm:spPr/>
      <dgm:t>
        <a:bodyPr/>
        <a:lstStyle/>
        <a:p>
          <a:endParaRPr lang="tr-TR" sz="2800">
            <a:solidFill>
              <a:schemeClr val="tx1">
                <a:lumMod val="50000"/>
              </a:schemeClr>
            </a:solidFill>
          </a:endParaRPr>
        </a:p>
      </dgm:t>
    </dgm:pt>
    <dgm:pt modelId="{53A22BA9-6FB4-4C49-AC6A-CD3D8C0AF8B3}" type="pres">
      <dgm:prSet presAssocID="{3FED2380-E6F8-4A4B-83E1-0CFBE7F140CB}" presName="compositeShape" presStyleCnt="0">
        <dgm:presLayoutVars>
          <dgm:chMax val="2"/>
          <dgm:dir/>
          <dgm:resizeHandles val="exact"/>
        </dgm:presLayoutVars>
      </dgm:prSet>
      <dgm:spPr/>
    </dgm:pt>
    <dgm:pt modelId="{DA2D2E81-0B83-4259-A910-F226E6B78831}" type="pres">
      <dgm:prSet presAssocID="{3FED2380-E6F8-4A4B-83E1-0CFBE7F140CB}" presName="ribbon" presStyleLbl="node1" presStyleIdx="0" presStyleCnt="1"/>
      <dgm:spPr>
        <a:ln>
          <a:solidFill>
            <a:schemeClr val="accent1"/>
          </a:solidFill>
        </a:ln>
      </dgm:spPr>
    </dgm:pt>
    <dgm:pt modelId="{F19161F8-9E53-4674-8C12-1398B26B8B06}" type="pres">
      <dgm:prSet presAssocID="{3FED2380-E6F8-4A4B-83E1-0CFBE7F140CB}" presName="leftArrowText" presStyleLbl="node1" presStyleIdx="0" presStyleCnt="1">
        <dgm:presLayoutVars>
          <dgm:chMax val="0"/>
          <dgm:bulletEnabled val="1"/>
        </dgm:presLayoutVars>
      </dgm:prSet>
      <dgm:spPr/>
    </dgm:pt>
    <dgm:pt modelId="{D4AA2195-31BF-466A-9011-EAD8379BAD14}" type="pres">
      <dgm:prSet presAssocID="{3FED2380-E6F8-4A4B-83E1-0CFBE7F140CB}" presName="rightArrowText" presStyleLbl="node1" presStyleIdx="0" presStyleCnt="1">
        <dgm:presLayoutVars>
          <dgm:chMax val="0"/>
          <dgm:bulletEnabled val="1"/>
        </dgm:presLayoutVars>
      </dgm:prSet>
      <dgm:spPr/>
    </dgm:pt>
  </dgm:ptLst>
  <dgm:cxnLst>
    <dgm:cxn modelId="{F8C68D20-2979-4204-B930-E6D21B20ACD4}" srcId="{3FED2380-E6F8-4A4B-83E1-0CFBE7F140CB}" destId="{A636A7B6-8BDD-49A0-99BF-3E625D76FA97}" srcOrd="1" destOrd="0" parTransId="{BBEB87C7-B8CF-4E2B-BAF6-493330CD5569}" sibTransId="{1F22E84E-90A6-484C-8FEE-C8EFDCDE7888}"/>
    <dgm:cxn modelId="{1BADD04A-E4EA-4DFD-9F9A-C3DEC853BC7B}" srcId="{3FED2380-E6F8-4A4B-83E1-0CFBE7F140CB}" destId="{53DC90D7-5298-403C-BE68-769BCA2E3FD9}" srcOrd="0" destOrd="0" parTransId="{0EB5465E-3BBF-4D42-91A2-E6113013DD31}" sibTransId="{793A7E6C-5910-4B0C-B637-FBD908F80D2F}"/>
    <dgm:cxn modelId="{9C6DA9BA-38C7-4781-A3F3-F1D7EBEB1863}" type="presOf" srcId="{53DC90D7-5298-403C-BE68-769BCA2E3FD9}" destId="{F19161F8-9E53-4674-8C12-1398B26B8B06}" srcOrd="0" destOrd="0" presId="urn:microsoft.com/office/officeart/2005/8/layout/arrow6"/>
    <dgm:cxn modelId="{64FF30CD-9455-4214-BCC6-B6AB53D884A9}" type="presOf" srcId="{A636A7B6-8BDD-49A0-99BF-3E625D76FA97}" destId="{D4AA2195-31BF-466A-9011-EAD8379BAD14}" srcOrd="0" destOrd="0" presId="urn:microsoft.com/office/officeart/2005/8/layout/arrow6"/>
    <dgm:cxn modelId="{D852C6F1-C546-4414-8D0F-3E465C6BD7CB}" type="presOf" srcId="{3FED2380-E6F8-4A4B-83E1-0CFBE7F140CB}" destId="{53A22BA9-6FB4-4C49-AC6A-CD3D8C0AF8B3}" srcOrd="0" destOrd="0" presId="urn:microsoft.com/office/officeart/2005/8/layout/arrow6"/>
    <dgm:cxn modelId="{EAD97DE7-5E01-45D0-A050-1E6D65EA7A4B}" type="presParOf" srcId="{53A22BA9-6FB4-4C49-AC6A-CD3D8C0AF8B3}" destId="{DA2D2E81-0B83-4259-A910-F226E6B78831}" srcOrd="0" destOrd="0" presId="urn:microsoft.com/office/officeart/2005/8/layout/arrow6"/>
    <dgm:cxn modelId="{8F4A329D-CF3D-4CF7-8559-F4ADE474EAA5}" type="presParOf" srcId="{53A22BA9-6FB4-4C49-AC6A-CD3D8C0AF8B3}" destId="{F19161F8-9E53-4674-8C12-1398B26B8B06}" srcOrd="1" destOrd="0" presId="urn:microsoft.com/office/officeart/2005/8/layout/arrow6"/>
    <dgm:cxn modelId="{24646FDB-8DE9-4CFA-8C1E-933F4FC3027A}" type="presParOf" srcId="{53A22BA9-6FB4-4C49-AC6A-CD3D8C0AF8B3}" destId="{D4AA2195-31BF-466A-9011-EAD8379BAD1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41FF4-D182-4F6B-9F14-B73546EF48F8}" type="doc">
      <dgm:prSet loTypeId="urn:microsoft.com/office/officeart/2005/8/layout/chevron1" loCatId="process" qsTypeId="urn:microsoft.com/office/officeart/2005/8/quickstyle/simple1" qsCatId="simple" csTypeId="urn:microsoft.com/office/officeart/2005/8/colors/accent0_1" csCatId="mainScheme" phldr="1"/>
      <dgm:spPr/>
    </dgm:pt>
    <dgm:pt modelId="{058D6FFD-0574-48C9-BE75-55E7EB4D2833}">
      <dgm:prSet phldrT="[Metin]" custT="1"/>
      <dgm:spPr/>
      <dgm:t>
        <a:bodyPr/>
        <a:lstStyle/>
        <a:p>
          <a:r>
            <a:rPr lang="tr-TR" sz="1200" dirty="0">
              <a:solidFill>
                <a:schemeClr val="accent1"/>
              </a:solidFill>
            </a:rPr>
            <a:t>Fikrin Tanımlanması</a:t>
          </a:r>
        </a:p>
      </dgm:t>
    </dgm:pt>
    <dgm:pt modelId="{6E0B1927-C595-4960-BBCC-A2CF0A7ACC3B}" type="parTrans" cxnId="{104E23F6-C3C6-4A9D-90BC-50A8C5347662}">
      <dgm:prSet/>
      <dgm:spPr/>
      <dgm:t>
        <a:bodyPr/>
        <a:lstStyle/>
        <a:p>
          <a:endParaRPr lang="tr-TR" sz="3600">
            <a:solidFill>
              <a:schemeClr val="accent1"/>
            </a:solidFill>
          </a:endParaRPr>
        </a:p>
      </dgm:t>
    </dgm:pt>
    <dgm:pt modelId="{62A61E98-AEC7-42D2-8BDE-6A40973D5387}" type="sibTrans" cxnId="{104E23F6-C3C6-4A9D-90BC-50A8C5347662}">
      <dgm:prSet/>
      <dgm:spPr/>
      <dgm:t>
        <a:bodyPr/>
        <a:lstStyle/>
        <a:p>
          <a:endParaRPr lang="tr-TR" sz="3600">
            <a:solidFill>
              <a:schemeClr val="accent1"/>
            </a:solidFill>
          </a:endParaRPr>
        </a:p>
      </dgm:t>
    </dgm:pt>
    <dgm:pt modelId="{24555ABB-0A20-4E01-96DA-FCA6F4EBF12F}">
      <dgm:prSet phldrT="[Metin]" custT="1"/>
      <dgm:spPr/>
      <dgm:t>
        <a:bodyPr/>
        <a:lstStyle/>
        <a:p>
          <a:r>
            <a:rPr lang="tr-TR" sz="1200" dirty="0">
              <a:solidFill>
                <a:schemeClr val="accent1"/>
              </a:solidFill>
            </a:rPr>
            <a:t>Konsept Geliştirme</a:t>
          </a:r>
        </a:p>
      </dgm:t>
    </dgm:pt>
    <dgm:pt modelId="{6261A654-D068-44F3-996B-59867395A18A}" type="parTrans" cxnId="{8FD433D5-6F2D-417B-A145-8196E4DF93FB}">
      <dgm:prSet/>
      <dgm:spPr/>
      <dgm:t>
        <a:bodyPr/>
        <a:lstStyle/>
        <a:p>
          <a:endParaRPr lang="tr-TR" sz="3600">
            <a:solidFill>
              <a:schemeClr val="accent1"/>
            </a:solidFill>
          </a:endParaRPr>
        </a:p>
      </dgm:t>
    </dgm:pt>
    <dgm:pt modelId="{D30E6F8B-107A-40E2-BEC4-FE11435B97AB}" type="sibTrans" cxnId="{8FD433D5-6F2D-417B-A145-8196E4DF93FB}">
      <dgm:prSet/>
      <dgm:spPr/>
      <dgm:t>
        <a:bodyPr/>
        <a:lstStyle/>
        <a:p>
          <a:endParaRPr lang="tr-TR" sz="3600">
            <a:solidFill>
              <a:schemeClr val="accent1"/>
            </a:solidFill>
          </a:endParaRPr>
        </a:p>
      </dgm:t>
    </dgm:pt>
    <dgm:pt modelId="{6DE6C602-5CA2-479A-8789-105264EA18A9}">
      <dgm:prSet phldrT="[Metin]" custT="1"/>
      <dgm:spPr/>
      <dgm:t>
        <a:bodyPr/>
        <a:lstStyle/>
        <a:p>
          <a:r>
            <a:rPr lang="tr-TR" sz="1200" dirty="0">
              <a:solidFill>
                <a:schemeClr val="accent1"/>
              </a:solidFill>
            </a:rPr>
            <a:t>Test</a:t>
          </a:r>
        </a:p>
      </dgm:t>
    </dgm:pt>
    <dgm:pt modelId="{3E850A12-D6FD-464E-9646-9D85718F5627}" type="parTrans" cxnId="{D1C54554-5D7E-4B32-876C-89CFAAE69B9F}">
      <dgm:prSet/>
      <dgm:spPr/>
      <dgm:t>
        <a:bodyPr/>
        <a:lstStyle/>
        <a:p>
          <a:endParaRPr lang="tr-TR" sz="3600">
            <a:solidFill>
              <a:schemeClr val="accent1"/>
            </a:solidFill>
          </a:endParaRPr>
        </a:p>
      </dgm:t>
    </dgm:pt>
    <dgm:pt modelId="{2346FB7F-66BB-48B5-89EF-BCE2D87C5D43}" type="sibTrans" cxnId="{D1C54554-5D7E-4B32-876C-89CFAAE69B9F}">
      <dgm:prSet/>
      <dgm:spPr/>
      <dgm:t>
        <a:bodyPr/>
        <a:lstStyle/>
        <a:p>
          <a:endParaRPr lang="tr-TR" sz="3600">
            <a:solidFill>
              <a:schemeClr val="accent1"/>
            </a:solidFill>
          </a:endParaRPr>
        </a:p>
      </dgm:t>
    </dgm:pt>
    <dgm:pt modelId="{D1A9C6AD-1E3E-48BD-AE68-774AF8882F12}">
      <dgm:prSet phldrT="[Metin]" custT="1"/>
      <dgm:spPr/>
      <dgm:t>
        <a:bodyPr/>
        <a:lstStyle/>
        <a:p>
          <a:r>
            <a:rPr lang="tr-TR" sz="1200" dirty="0">
              <a:solidFill>
                <a:schemeClr val="accent1"/>
              </a:solidFill>
            </a:rPr>
            <a:t>Pazar Stratejisi Oluşturma</a:t>
          </a:r>
        </a:p>
      </dgm:t>
    </dgm:pt>
    <dgm:pt modelId="{0675FCED-C0C2-44C4-A55C-DDA2ADE9386F}" type="parTrans" cxnId="{D3BEBFA6-2978-40C6-9FF0-DF43D9ED5D3D}">
      <dgm:prSet/>
      <dgm:spPr/>
      <dgm:t>
        <a:bodyPr/>
        <a:lstStyle/>
        <a:p>
          <a:endParaRPr lang="tr-TR" sz="3600">
            <a:solidFill>
              <a:schemeClr val="accent1"/>
            </a:solidFill>
          </a:endParaRPr>
        </a:p>
      </dgm:t>
    </dgm:pt>
    <dgm:pt modelId="{AB453B21-6D10-41E3-872E-A40C468758A6}" type="sibTrans" cxnId="{D3BEBFA6-2978-40C6-9FF0-DF43D9ED5D3D}">
      <dgm:prSet/>
      <dgm:spPr/>
      <dgm:t>
        <a:bodyPr/>
        <a:lstStyle/>
        <a:p>
          <a:endParaRPr lang="tr-TR" sz="3600">
            <a:solidFill>
              <a:schemeClr val="accent1"/>
            </a:solidFill>
          </a:endParaRPr>
        </a:p>
      </dgm:t>
    </dgm:pt>
    <dgm:pt modelId="{7BEDC44A-E242-41FD-BCD7-62D980D19B88}">
      <dgm:prSet phldrT="[Metin]" custT="1"/>
      <dgm:spPr/>
      <dgm:t>
        <a:bodyPr/>
        <a:lstStyle/>
        <a:p>
          <a:r>
            <a:rPr lang="tr-TR" sz="1200" dirty="0">
              <a:solidFill>
                <a:schemeClr val="accent1"/>
              </a:solidFill>
            </a:rPr>
            <a:t>Pazara Giriş ve Ticarileştirme</a:t>
          </a:r>
        </a:p>
      </dgm:t>
    </dgm:pt>
    <dgm:pt modelId="{E50D3840-2126-498F-8EF6-C967919DFFAF}" type="parTrans" cxnId="{4E4FEB6D-053A-4B6D-8F05-A58FE3462C31}">
      <dgm:prSet/>
      <dgm:spPr/>
      <dgm:t>
        <a:bodyPr/>
        <a:lstStyle/>
        <a:p>
          <a:endParaRPr lang="tr-TR" sz="3600">
            <a:solidFill>
              <a:schemeClr val="accent1"/>
            </a:solidFill>
          </a:endParaRPr>
        </a:p>
      </dgm:t>
    </dgm:pt>
    <dgm:pt modelId="{A3B73528-17D3-456C-929F-129A8678A991}" type="sibTrans" cxnId="{4E4FEB6D-053A-4B6D-8F05-A58FE3462C31}">
      <dgm:prSet/>
      <dgm:spPr/>
      <dgm:t>
        <a:bodyPr/>
        <a:lstStyle/>
        <a:p>
          <a:endParaRPr lang="tr-TR" sz="3600">
            <a:solidFill>
              <a:schemeClr val="accent1"/>
            </a:solidFill>
          </a:endParaRPr>
        </a:p>
      </dgm:t>
    </dgm:pt>
    <dgm:pt modelId="{AFFA625C-0F62-4CE1-8375-DEEDC03D23CD}" type="pres">
      <dgm:prSet presAssocID="{84B41FF4-D182-4F6B-9F14-B73546EF48F8}" presName="Name0" presStyleCnt="0">
        <dgm:presLayoutVars>
          <dgm:dir/>
          <dgm:animLvl val="lvl"/>
          <dgm:resizeHandles val="exact"/>
        </dgm:presLayoutVars>
      </dgm:prSet>
      <dgm:spPr/>
    </dgm:pt>
    <dgm:pt modelId="{669733D3-9C8B-43D3-A2E4-0705474D1AA7}" type="pres">
      <dgm:prSet presAssocID="{058D6FFD-0574-48C9-BE75-55E7EB4D2833}" presName="parTxOnly" presStyleLbl="node1" presStyleIdx="0" presStyleCnt="5">
        <dgm:presLayoutVars>
          <dgm:chMax val="0"/>
          <dgm:chPref val="0"/>
          <dgm:bulletEnabled val="1"/>
        </dgm:presLayoutVars>
      </dgm:prSet>
      <dgm:spPr/>
    </dgm:pt>
    <dgm:pt modelId="{CD3FF354-466F-4ECC-AB30-ADB5A610C29E}" type="pres">
      <dgm:prSet presAssocID="{62A61E98-AEC7-42D2-8BDE-6A40973D5387}" presName="parTxOnlySpace" presStyleCnt="0"/>
      <dgm:spPr/>
    </dgm:pt>
    <dgm:pt modelId="{11758354-EF22-4CB5-9B07-3E8D21D01681}" type="pres">
      <dgm:prSet presAssocID="{24555ABB-0A20-4E01-96DA-FCA6F4EBF12F}" presName="parTxOnly" presStyleLbl="node1" presStyleIdx="1" presStyleCnt="5">
        <dgm:presLayoutVars>
          <dgm:chMax val="0"/>
          <dgm:chPref val="0"/>
          <dgm:bulletEnabled val="1"/>
        </dgm:presLayoutVars>
      </dgm:prSet>
      <dgm:spPr/>
    </dgm:pt>
    <dgm:pt modelId="{88A40698-5DC5-40A9-96E6-A82F251F3DBB}" type="pres">
      <dgm:prSet presAssocID="{D30E6F8B-107A-40E2-BEC4-FE11435B97AB}" presName="parTxOnlySpace" presStyleCnt="0"/>
      <dgm:spPr/>
    </dgm:pt>
    <dgm:pt modelId="{29ADB8C2-E952-4673-881C-E90C2C187F5E}" type="pres">
      <dgm:prSet presAssocID="{6DE6C602-5CA2-479A-8789-105264EA18A9}" presName="parTxOnly" presStyleLbl="node1" presStyleIdx="2" presStyleCnt="5">
        <dgm:presLayoutVars>
          <dgm:chMax val="0"/>
          <dgm:chPref val="0"/>
          <dgm:bulletEnabled val="1"/>
        </dgm:presLayoutVars>
      </dgm:prSet>
      <dgm:spPr/>
    </dgm:pt>
    <dgm:pt modelId="{9930411E-D193-4247-8F68-00F34E605A4C}" type="pres">
      <dgm:prSet presAssocID="{2346FB7F-66BB-48B5-89EF-BCE2D87C5D43}" presName="parTxOnlySpace" presStyleCnt="0"/>
      <dgm:spPr/>
    </dgm:pt>
    <dgm:pt modelId="{95367C4E-46A8-4AF8-9E5E-0BF5942C845F}" type="pres">
      <dgm:prSet presAssocID="{D1A9C6AD-1E3E-48BD-AE68-774AF8882F12}" presName="parTxOnly" presStyleLbl="node1" presStyleIdx="3" presStyleCnt="5">
        <dgm:presLayoutVars>
          <dgm:chMax val="0"/>
          <dgm:chPref val="0"/>
          <dgm:bulletEnabled val="1"/>
        </dgm:presLayoutVars>
      </dgm:prSet>
      <dgm:spPr/>
    </dgm:pt>
    <dgm:pt modelId="{5FDC86EB-F9A4-432F-A4A4-F2A22C5E7330}" type="pres">
      <dgm:prSet presAssocID="{AB453B21-6D10-41E3-872E-A40C468758A6}" presName="parTxOnlySpace" presStyleCnt="0"/>
      <dgm:spPr/>
    </dgm:pt>
    <dgm:pt modelId="{3947D3B8-5CFD-4192-AE01-0615E519303C}" type="pres">
      <dgm:prSet presAssocID="{7BEDC44A-E242-41FD-BCD7-62D980D19B88}" presName="parTxOnly" presStyleLbl="node1" presStyleIdx="4" presStyleCnt="5">
        <dgm:presLayoutVars>
          <dgm:chMax val="0"/>
          <dgm:chPref val="0"/>
          <dgm:bulletEnabled val="1"/>
        </dgm:presLayoutVars>
      </dgm:prSet>
      <dgm:spPr/>
    </dgm:pt>
  </dgm:ptLst>
  <dgm:cxnLst>
    <dgm:cxn modelId="{A9A16827-7B47-4DE0-BC4B-7E7A03931D9F}" type="presOf" srcId="{6DE6C602-5CA2-479A-8789-105264EA18A9}" destId="{29ADB8C2-E952-4673-881C-E90C2C187F5E}" srcOrd="0" destOrd="0" presId="urn:microsoft.com/office/officeart/2005/8/layout/chevron1"/>
    <dgm:cxn modelId="{4E4FEB6D-053A-4B6D-8F05-A58FE3462C31}" srcId="{84B41FF4-D182-4F6B-9F14-B73546EF48F8}" destId="{7BEDC44A-E242-41FD-BCD7-62D980D19B88}" srcOrd="4" destOrd="0" parTransId="{E50D3840-2126-498F-8EF6-C967919DFFAF}" sibTransId="{A3B73528-17D3-456C-929F-129A8678A991}"/>
    <dgm:cxn modelId="{D1C54554-5D7E-4B32-876C-89CFAAE69B9F}" srcId="{84B41FF4-D182-4F6B-9F14-B73546EF48F8}" destId="{6DE6C602-5CA2-479A-8789-105264EA18A9}" srcOrd="2" destOrd="0" parTransId="{3E850A12-D6FD-464E-9646-9D85718F5627}" sibTransId="{2346FB7F-66BB-48B5-89EF-BCE2D87C5D43}"/>
    <dgm:cxn modelId="{7AC79155-C8C8-4F26-BAAC-46F5FC6DF947}" type="presOf" srcId="{058D6FFD-0574-48C9-BE75-55E7EB4D2833}" destId="{669733D3-9C8B-43D3-A2E4-0705474D1AA7}" srcOrd="0" destOrd="0" presId="urn:microsoft.com/office/officeart/2005/8/layout/chevron1"/>
    <dgm:cxn modelId="{7FB9EF7F-E370-4AC0-BE67-7FE1B0646940}" type="presOf" srcId="{24555ABB-0A20-4E01-96DA-FCA6F4EBF12F}" destId="{11758354-EF22-4CB5-9B07-3E8D21D01681}" srcOrd="0" destOrd="0" presId="urn:microsoft.com/office/officeart/2005/8/layout/chevron1"/>
    <dgm:cxn modelId="{4E272F97-92D5-4E58-8E9E-F14898CE5A0C}" type="presOf" srcId="{D1A9C6AD-1E3E-48BD-AE68-774AF8882F12}" destId="{95367C4E-46A8-4AF8-9E5E-0BF5942C845F}" srcOrd="0" destOrd="0" presId="urn:microsoft.com/office/officeart/2005/8/layout/chevron1"/>
    <dgm:cxn modelId="{D3BEBFA6-2978-40C6-9FF0-DF43D9ED5D3D}" srcId="{84B41FF4-D182-4F6B-9F14-B73546EF48F8}" destId="{D1A9C6AD-1E3E-48BD-AE68-774AF8882F12}" srcOrd="3" destOrd="0" parTransId="{0675FCED-C0C2-44C4-A55C-DDA2ADE9386F}" sibTransId="{AB453B21-6D10-41E3-872E-A40C468758A6}"/>
    <dgm:cxn modelId="{8FD433D5-6F2D-417B-A145-8196E4DF93FB}" srcId="{84B41FF4-D182-4F6B-9F14-B73546EF48F8}" destId="{24555ABB-0A20-4E01-96DA-FCA6F4EBF12F}" srcOrd="1" destOrd="0" parTransId="{6261A654-D068-44F3-996B-59867395A18A}" sibTransId="{D30E6F8B-107A-40E2-BEC4-FE11435B97AB}"/>
    <dgm:cxn modelId="{DE82E8F1-A5CD-44CB-A342-D2DE48684AC4}" type="presOf" srcId="{84B41FF4-D182-4F6B-9F14-B73546EF48F8}" destId="{AFFA625C-0F62-4CE1-8375-DEEDC03D23CD}" srcOrd="0" destOrd="0" presId="urn:microsoft.com/office/officeart/2005/8/layout/chevron1"/>
    <dgm:cxn modelId="{D2E502F6-8D36-4748-8164-C87EAC215E60}" type="presOf" srcId="{7BEDC44A-E242-41FD-BCD7-62D980D19B88}" destId="{3947D3B8-5CFD-4192-AE01-0615E519303C}" srcOrd="0" destOrd="0" presId="urn:microsoft.com/office/officeart/2005/8/layout/chevron1"/>
    <dgm:cxn modelId="{104E23F6-C3C6-4A9D-90BC-50A8C5347662}" srcId="{84B41FF4-D182-4F6B-9F14-B73546EF48F8}" destId="{058D6FFD-0574-48C9-BE75-55E7EB4D2833}" srcOrd="0" destOrd="0" parTransId="{6E0B1927-C595-4960-BBCC-A2CF0A7ACC3B}" sibTransId="{62A61E98-AEC7-42D2-8BDE-6A40973D5387}"/>
    <dgm:cxn modelId="{E3AA24FF-F2F6-4113-ACB4-FE769CBC9301}" type="presParOf" srcId="{AFFA625C-0F62-4CE1-8375-DEEDC03D23CD}" destId="{669733D3-9C8B-43D3-A2E4-0705474D1AA7}" srcOrd="0" destOrd="0" presId="urn:microsoft.com/office/officeart/2005/8/layout/chevron1"/>
    <dgm:cxn modelId="{DE8B8470-E3E0-42C1-AECE-28D4749BD0F9}" type="presParOf" srcId="{AFFA625C-0F62-4CE1-8375-DEEDC03D23CD}" destId="{CD3FF354-466F-4ECC-AB30-ADB5A610C29E}" srcOrd="1" destOrd="0" presId="urn:microsoft.com/office/officeart/2005/8/layout/chevron1"/>
    <dgm:cxn modelId="{3CC9B939-E537-46BF-88EE-972A44350F8D}" type="presParOf" srcId="{AFFA625C-0F62-4CE1-8375-DEEDC03D23CD}" destId="{11758354-EF22-4CB5-9B07-3E8D21D01681}" srcOrd="2" destOrd="0" presId="urn:microsoft.com/office/officeart/2005/8/layout/chevron1"/>
    <dgm:cxn modelId="{359AB208-379D-4B3A-B1BC-6540D0FBEAFD}" type="presParOf" srcId="{AFFA625C-0F62-4CE1-8375-DEEDC03D23CD}" destId="{88A40698-5DC5-40A9-96E6-A82F251F3DBB}" srcOrd="3" destOrd="0" presId="urn:microsoft.com/office/officeart/2005/8/layout/chevron1"/>
    <dgm:cxn modelId="{958451EB-4120-4C83-AF20-002C8C20E442}" type="presParOf" srcId="{AFFA625C-0F62-4CE1-8375-DEEDC03D23CD}" destId="{29ADB8C2-E952-4673-881C-E90C2C187F5E}" srcOrd="4" destOrd="0" presId="urn:microsoft.com/office/officeart/2005/8/layout/chevron1"/>
    <dgm:cxn modelId="{6922FF13-A045-4E83-B453-3DC2180B814F}" type="presParOf" srcId="{AFFA625C-0F62-4CE1-8375-DEEDC03D23CD}" destId="{9930411E-D193-4247-8F68-00F34E605A4C}" srcOrd="5" destOrd="0" presId="urn:microsoft.com/office/officeart/2005/8/layout/chevron1"/>
    <dgm:cxn modelId="{2A050121-F383-4154-A468-D8C53D0F3EB0}" type="presParOf" srcId="{AFFA625C-0F62-4CE1-8375-DEEDC03D23CD}" destId="{95367C4E-46A8-4AF8-9E5E-0BF5942C845F}" srcOrd="6" destOrd="0" presId="urn:microsoft.com/office/officeart/2005/8/layout/chevron1"/>
    <dgm:cxn modelId="{F72115FB-2F16-4643-A56C-EE9BDB2C9AF0}" type="presParOf" srcId="{AFFA625C-0F62-4CE1-8375-DEEDC03D23CD}" destId="{5FDC86EB-F9A4-432F-A4A4-F2A22C5E7330}" srcOrd="7" destOrd="0" presId="urn:microsoft.com/office/officeart/2005/8/layout/chevron1"/>
    <dgm:cxn modelId="{A3F0DEC0-1C29-4174-9DCB-D15082AC441B}" type="presParOf" srcId="{AFFA625C-0F62-4CE1-8375-DEEDC03D23CD}" destId="{3947D3B8-5CFD-4192-AE01-0615E519303C}"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D2E81-0B83-4259-A910-F226E6B78831}">
      <dsp:nvSpPr>
        <dsp:cNvPr id="0" name=""/>
        <dsp:cNvSpPr/>
      </dsp:nvSpPr>
      <dsp:spPr>
        <a:xfrm>
          <a:off x="642475" y="0"/>
          <a:ext cx="3789360" cy="1515744"/>
        </a:xfrm>
        <a:prstGeom prst="leftRightRibbon">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161F8-9E53-4674-8C12-1398B26B8B06}">
      <dsp:nvSpPr>
        <dsp:cNvPr id="0" name=""/>
        <dsp:cNvSpPr/>
      </dsp:nvSpPr>
      <dsp:spPr>
        <a:xfrm>
          <a:off x="1097199" y="265255"/>
          <a:ext cx="1250488"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tr-TR" sz="1600" kern="1200" dirty="0" err="1">
              <a:solidFill>
                <a:schemeClr val="accent1"/>
              </a:solidFill>
              <a:latin typeface="+mn-lt"/>
            </a:rPr>
            <a:t>Biz kimiz</a:t>
          </a:r>
          <a:r>
            <a:rPr lang="tr-TR" sz="1600" kern="1200" dirty="0">
              <a:solidFill>
                <a:schemeClr val="accent1"/>
              </a:solidFill>
              <a:latin typeface="+mn-lt"/>
            </a:rPr>
            <a:t>? </a:t>
          </a:r>
          <a:r>
            <a:rPr lang="tr-TR" sz="1600" kern="1200" dirty="0" err="1">
              <a:solidFill>
                <a:schemeClr val="accent1"/>
              </a:solidFill>
              <a:latin typeface="+mn-lt"/>
            </a:rPr>
            <a:t>Ve ne </a:t>
          </a:r>
          <a:r>
            <a:rPr lang="tr-TR" sz="1600" kern="1200" dirty="0">
              <a:solidFill>
                <a:schemeClr val="accent1"/>
              </a:solidFill>
              <a:latin typeface="+mn-lt"/>
            </a:rPr>
            <a:t>yapıyoruz?</a:t>
          </a:r>
        </a:p>
      </dsp:txBody>
      <dsp:txXfrm>
        <a:off x="1097199" y="265255"/>
        <a:ext cx="1250488" cy="742714"/>
      </dsp:txXfrm>
    </dsp:sp>
    <dsp:sp modelId="{D4AA2195-31BF-466A-9011-EAD8379BAD14}">
      <dsp:nvSpPr>
        <dsp:cNvPr id="0" name=""/>
        <dsp:cNvSpPr/>
      </dsp:nvSpPr>
      <dsp:spPr>
        <a:xfrm>
          <a:off x="2537155" y="507774"/>
          <a:ext cx="1477850"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tr-TR" sz="1600" kern="1200" dirty="0" err="1">
              <a:solidFill>
                <a:schemeClr val="accent1"/>
              </a:solidFill>
              <a:latin typeface="+mn-lt"/>
            </a:rPr>
            <a:t>Kim </a:t>
          </a:r>
          <a:r>
            <a:rPr lang="tr-TR" sz="1600" kern="1200" dirty="0">
              <a:solidFill>
                <a:schemeClr val="accent1"/>
              </a:solidFill>
              <a:latin typeface="+mn-lt"/>
            </a:rPr>
            <a:t>onlar? </a:t>
          </a:r>
          <a:r>
            <a:rPr lang="tr-TR" sz="1600" kern="1200" dirty="0" err="1">
              <a:solidFill>
                <a:schemeClr val="accent1"/>
              </a:solidFill>
              <a:latin typeface="+mn-lt"/>
            </a:rPr>
            <a:t>Ve ne istiyorlar</a:t>
          </a:r>
          <a:r>
            <a:rPr lang="tr-TR" sz="1600" kern="1200" dirty="0">
              <a:solidFill>
                <a:schemeClr val="accent1"/>
              </a:solidFill>
              <a:latin typeface="+mn-lt"/>
            </a:rPr>
            <a:t>?</a:t>
          </a:r>
        </a:p>
      </dsp:txBody>
      <dsp:txXfrm>
        <a:off x="2537155" y="507774"/>
        <a:ext cx="1477850" cy="74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733D3-9C8B-43D3-A2E4-0705474D1AA7}">
      <dsp:nvSpPr>
        <dsp:cNvPr id="0" name=""/>
        <dsp:cNvSpPr/>
      </dsp:nvSpPr>
      <dsp:spPr>
        <a:xfrm>
          <a:off x="2582"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Fikrin Tanımlanması</a:t>
          </a:r>
        </a:p>
      </dsp:txBody>
      <dsp:txXfrm>
        <a:off x="462284" y="1371644"/>
        <a:ext cx="1379107" cy="919404"/>
      </dsp:txXfrm>
    </dsp:sp>
    <dsp:sp modelId="{11758354-EF22-4CB5-9B07-3E8D21D01681}">
      <dsp:nvSpPr>
        <dsp:cNvPr id="0" name=""/>
        <dsp:cNvSpPr/>
      </dsp:nvSpPr>
      <dsp:spPr>
        <a:xfrm>
          <a:off x="207124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Konsept Geliştirme</a:t>
          </a:r>
        </a:p>
      </dsp:txBody>
      <dsp:txXfrm>
        <a:off x="2530945" y="1371644"/>
        <a:ext cx="1379107" cy="919404"/>
      </dsp:txXfrm>
    </dsp:sp>
    <dsp:sp modelId="{29ADB8C2-E952-4673-881C-E90C2C187F5E}">
      <dsp:nvSpPr>
        <dsp:cNvPr id="0" name=""/>
        <dsp:cNvSpPr/>
      </dsp:nvSpPr>
      <dsp:spPr>
        <a:xfrm>
          <a:off x="413990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Test</a:t>
          </a:r>
        </a:p>
      </dsp:txBody>
      <dsp:txXfrm>
        <a:off x="4599605" y="1371644"/>
        <a:ext cx="1379107" cy="919404"/>
      </dsp:txXfrm>
    </dsp:sp>
    <dsp:sp modelId="{95367C4E-46A8-4AF8-9E5E-0BF5942C845F}">
      <dsp:nvSpPr>
        <dsp:cNvPr id="0" name=""/>
        <dsp:cNvSpPr/>
      </dsp:nvSpPr>
      <dsp:spPr>
        <a:xfrm>
          <a:off x="620856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Pazar Stratejisi Oluşturma</a:t>
          </a:r>
        </a:p>
      </dsp:txBody>
      <dsp:txXfrm>
        <a:off x="6668266" y="1371644"/>
        <a:ext cx="1379107" cy="919404"/>
      </dsp:txXfrm>
    </dsp:sp>
    <dsp:sp modelId="{3947D3B8-5CFD-4192-AE01-0615E519303C}">
      <dsp:nvSpPr>
        <dsp:cNvPr id="0" name=""/>
        <dsp:cNvSpPr/>
      </dsp:nvSpPr>
      <dsp:spPr>
        <a:xfrm>
          <a:off x="827722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Pazara Giriş ve Ticarileştirme</a:t>
          </a:r>
        </a:p>
      </dsp:txBody>
      <dsp:txXfrm>
        <a:off x="8736926" y="1371644"/>
        <a:ext cx="1379107" cy="919404"/>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0E9E5-AFA6-408C-9DF1-0EA0B9307054}" type="datetimeFigureOut">
              <a:rPr lang="tr-TR" smtClean="0"/>
              <a:t>22.07.2025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AB966-5367-46D6-B14B-4E9B1C4E054A}" type="slidenum">
              <a:rPr lang="tr-TR" smtClean="0"/>
              <a:t>‹#›</a:t>
            </a:fld>
            <a:endParaRPr lang="tr-TR"/>
          </a:p>
        </p:txBody>
      </p:sp>
    </p:spTree>
    <p:extLst>
      <p:ext uri="{BB962C8B-B14F-4D97-AF65-F5344CB8AC3E}">
        <p14:creationId xmlns:p14="http://schemas.microsoft.com/office/powerpoint/2010/main" val="411729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2</a:t>
            </a:fld>
            <a:endParaRPr lang="tr-TR"/>
          </a:p>
        </p:txBody>
      </p:sp>
    </p:spTree>
    <p:extLst>
      <p:ext uri="{BB962C8B-B14F-4D97-AF65-F5344CB8AC3E}">
        <p14:creationId xmlns:p14="http://schemas.microsoft.com/office/powerpoint/2010/main" val="3125268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640E1-2E79-2345-4329-4EE17774CD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C60492C-0AD0-9D33-B346-F084A0386933}"/>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66F89144-EB79-1453-4719-5135706EFD6D}"/>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93B526DC-9517-E07D-7AE5-272FA318A87C}"/>
              </a:ext>
            </a:extLst>
          </p:cNvPr>
          <p:cNvSpPr>
            <a:spLocks noGrp="1"/>
          </p:cNvSpPr>
          <p:nvPr>
            <p:ph type="sldNum" sz="quarter" idx="5"/>
          </p:nvPr>
        </p:nvSpPr>
        <p:spPr/>
        <p:txBody>
          <a:bodyPr/>
          <a:lstStyle/>
          <a:p>
            <a:fld id="{0CBAB966-5367-46D6-B14B-4E9B1C4E054A}" type="slidenum">
              <a:rPr lang="tr-TR" smtClean="0"/>
              <a:t>26</a:t>
            </a:fld>
            <a:endParaRPr lang="tr-TR"/>
          </a:p>
        </p:txBody>
      </p:sp>
    </p:spTree>
    <p:extLst>
      <p:ext uri="{BB962C8B-B14F-4D97-AF65-F5344CB8AC3E}">
        <p14:creationId xmlns:p14="http://schemas.microsoft.com/office/powerpoint/2010/main" val="232466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27</a:t>
            </a:fld>
            <a:endParaRPr lang="tr-TR"/>
          </a:p>
        </p:txBody>
      </p:sp>
    </p:spTree>
    <p:extLst>
      <p:ext uri="{BB962C8B-B14F-4D97-AF65-F5344CB8AC3E}">
        <p14:creationId xmlns:p14="http://schemas.microsoft.com/office/powerpoint/2010/main" val="2264562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D988-EA0E-1219-FB57-54C1D331C9E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EB9988-FC2E-2298-E596-2542CD14B1C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B941FBC0-A47D-DE33-2841-EFA8D3C43EC2}"/>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7765FBC6-E73B-018C-12FA-52EE4525E5A0}"/>
              </a:ext>
            </a:extLst>
          </p:cNvPr>
          <p:cNvSpPr>
            <a:spLocks noGrp="1"/>
          </p:cNvSpPr>
          <p:nvPr>
            <p:ph type="sldNum" sz="quarter" idx="5"/>
          </p:nvPr>
        </p:nvSpPr>
        <p:spPr/>
        <p:txBody>
          <a:bodyPr/>
          <a:lstStyle/>
          <a:p>
            <a:fld id="{0CBAB966-5367-46D6-B14B-4E9B1C4E054A}" type="slidenum">
              <a:rPr lang="tr-TR" smtClean="0"/>
              <a:t>28</a:t>
            </a:fld>
            <a:endParaRPr lang="tr-TR"/>
          </a:p>
        </p:txBody>
      </p:sp>
    </p:spTree>
    <p:extLst>
      <p:ext uri="{BB962C8B-B14F-4D97-AF65-F5344CB8AC3E}">
        <p14:creationId xmlns:p14="http://schemas.microsoft.com/office/powerpoint/2010/main" val="3078310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1A387-8E58-8E26-46FD-0D6955E654D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F8D49FD-CE13-BBA0-1B4F-6B92B0DE3D46}"/>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8CCC4E3-976A-C998-C84C-783918EFFAEA}"/>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50F8A39A-9EEE-FAD5-D0D0-943C1D4AA4B5}"/>
              </a:ext>
            </a:extLst>
          </p:cNvPr>
          <p:cNvSpPr>
            <a:spLocks noGrp="1"/>
          </p:cNvSpPr>
          <p:nvPr>
            <p:ph type="sldNum" sz="quarter" idx="5"/>
          </p:nvPr>
        </p:nvSpPr>
        <p:spPr/>
        <p:txBody>
          <a:bodyPr/>
          <a:lstStyle/>
          <a:p>
            <a:fld id="{0CBAB966-5367-46D6-B14B-4E9B1C4E054A}" type="slidenum">
              <a:rPr lang="tr-TR" smtClean="0"/>
              <a:t>29</a:t>
            </a:fld>
            <a:endParaRPr lang="tr-TR"/>
          </a:p>
        </p:txBody>
      </p:sp>
    </p:spTree>
    <p:extLst>
      <p:ext uri="{BB962C8B-B14F-4D97-AF65-F5344CB8AC3E}">
        <p14:creationId xmlns:p14="http://schemas.microsoft.com/office/powerpoint/2010/main" val="337880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30</a:t>
            </a:fld>
            <a:endParaRPr lang="tr-TR"/>
          </a:p>
        </p:txBody>
      </p:sp>
    </p:spTree>
    <p:extLst>
      <p:ext uri="{BB962C8B-B14F-4D97-AF65-F5344CB8AC3E}">
        <p14:creationId xmlns:p14="http://schemas.microsoft.com/office/powerpoint/2010/main" val="3697080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A4CA-F211-52B3-4508-B67C59574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9EC3E-2022-7F27-796A-6B402108F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4A207-42B3-F652-A66C-E07F23A82135}"/>
              </a:ext>
            </a:extLst>
          </p:cNvPr>
          <p:cNvSpPr>
            <a:spLocks noGrp="1"/>
          </p:cNvSpPr>
          <p:nvPr>
            <p:ph type="body" idx="1"/>
          </p:nvPr>
        </p:nvSpPr>
        <p:spPr/>
        <p:txBody>
          <a:bodyPr/>
          <a:lstStyle/>
          <a:p>
            <a:endParaRPr lang="sl-SI"/>
          </a:p>
        </p:txBody>
      </p:sp>
      <p:sp>
        <p:nvSpPr>
          <p:cNvPr id="4" name="Slide Number Placeholder 3">
            <a:extLst>
              <a:ext uri="{FF2B5EF4-FFF2-40B4-BE49-F238E27FC236}">
                <a16:creationId xmlns:a16="http://schemas.microsoft.com/office/drawing/2014/main" id="{75DCC93F-2063-3089-0209-793B76D8034D}"/>
              </a:ext>
            </a:extLst>
          </p:cNvPr>
          <p:cNvSpPr>
            <a:spLocks noGrp="1"/>
          </p:cNvSpPr>
          <p:nvPr>
            <p:ph type="sldNum" sz="quarter" idx="5"/>
          </p:nvPr>
        </p:nvSpPr>
        <p:spPr/>
        <p:txBody>
          <a:bodyPr/>
          <a:lstStyle/>
          <a:p>
            <a:fld id="{0CBAB966-5367-46D6-B14B-4E9B1C4E054A}" type="slidenum">
              <a:rPr lang="tr-TR" smtClean="0"/>
              <a:t>31</a:t>
            </a:fld>
            <a:endParaRPr lang="tr-TR"/>
          </a:p>
        </p:txBody>
      </p:sp>
    </p:spTree>
    <p:extLst>
      <p:ext uri="{BB962C8B-B14F-4D97-AF65-F5344CB8AC3E}">
        <p14:creationId xmlns:p14="http://schemas.microsoft.com/office/powerpoint/2010/main" val="2245474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32</a:t>
            </a:fld>
            <a:endParaRPr lang="tr-TR"/>
          </a:p>
        </p:txBody>
      </p:sp>
    </p:spTree>
    <p:extLst>
      <p:ext uri="{BB962C8B-B14F-4D97-AF65-F5344CB8AC3E}">
        <p14:creationId xmlns:p14="http://schemas.microsoft.com/office/powerpoint/2010/main" val="25265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39</a:t>
            </a:fld>
            <a:endParaRPr lang="tr-TR"/>
          </a:p>
        </p:txBody>
      </p:sp>
    </p:spTree>
    <p:extLst>
      <p:ext uri="{BB962C8B-B14F-4D97-AF65-F5344CB8AC3E}">
        <p14:creationId xmlns:p14="http://schemas.microsoft.com/office/powerpoint/2010/main" val="71896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46</a:t>
            </a:fld>
            <a:endParaRPr lang="tr-TR"/>
          </a:p>
        </p:txBody>
      </p:sp>
    </p:spTree>
    <p:extLst>
      <p:ext uri="{BB962C8B-B14F-4D97-AF65-F5344CB8AC3E}">
        <p14:creationId xmlns:p14="http://schemas.microsoft.com/office/powerpoint/2010/main" val="2065864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a:t>öğrencilerin farkındalığını artırmayı amaçlamaktadır</a:t>
            </a:r>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51</a:t>
            </a:fld>
            <a:endParaRPr lang="tr-TR"/>
          </a:p>
        </p:txBody>
      </p:sp>
    </p:spTree>
    <p:extLst>
      <p:ext uri="{BB962C8B-B14F-4D97-AF65-F5344CB8AC3E}">
        <p14:creationId xmlns:p14="http://schemas.microsoft.com/office/powerpoint/2010/main" val="27288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7</a:t>
            </a:fld>
            <a:endParaRPr lang="tr-TR"/>
          </a:p>
        </p:txBody>
      </p:sp>
    </p:spTree>
    <p:extLst>
      <p:ext uri="{BB962C8B-B14F-4D97-AF65-F5344CB8AC3E}">
        <p14:creationId xmlns:p14="http://schemas.microsoft.com/office/powerpoint/2010/main" val="399895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53</a:t>
            </a:fld>
            <a:endParaRPr lang="tr-TR"/>
          </a:p>
        </p:txBody>
      </p:sp>
    </p:spTree>
    <p:extLst>
      <p:ext uri="{BB962C8B-B14F-4D97-AF65-F5344CB8AC3E}">
        <p14:creationId xmlns:p14="http://schemas.microsoft.com/office/powerpoint/2010/main" val="4053040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E86A-4F0D-3E54-0C0D-E60C7941854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3B6C97-7070-CF0B-15FE-C3844085CCE1}"/>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10F8CD59-BED5-15FB-B03B-614D49613E8E}"/>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016D8348-FF72-B28A-BD0A-D4F8A92993B6}"/>
              </a:ext>
            </a:extLst>
          </p:cNvPr>
          <p:cNvSpPr>
            <a:spLocks noGrp="1"/>
          </p:cNvSpPr>
          <p:nvPr>
            <p:ph type="sldNum" sz="quarter" idx="5"/>
          </p:nvPr>
        </p:nvSpPr>
        <p:spPr/>
        <p:txBody>
          <a:bodyPr/>
          <a:lstStyle/>
          <a:p>
            <a:fld id="{0CBAB966-5367-46D6-B14B-4E9B1C4E054A}" type="slidenum">
              <a:rPr lang="tr-TR" smtClean="0"/>
              <a:t>54</a:t>
            </a:fld>
            <a:endParaRPr lang="tr-TR"/>
          </a:p>
        </p:txBody>
      </p:sp>
    </p:spTree>
    <p:extLst>
      <p:ext uri="{BB962C8B-B14F-4D97-AF65-F5344CB8AC3E}">
        <p14:creationId xmlns:p14="http://schemas.microsoft.com/office/powerpoint/2010/main" val="3298534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15</a:t>
            </a:fld>
            <a:endParaRPr lang="tr-TR"/>
          </a:p>
        </p:txBody>
      </p:sp>
    </p:spTree>
    <p:extLst>
      <p:ext uri="{BB962C8B-B14F-4D97-AF65-F5344CB8AC3E}">
        <p14:creationId xmlns:p14="http://schemas.microsoft.com/office/powerpoint/2010/main" val="213797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16</a:t>
            </a:fld>
            <a:endParaRPr lang="tr-TR"/>
          </a:p>
        </p:txBody>
      </p:sp>
    </p:spTree>
    <p:extLst>
      <p:ext uri="{BB962C8B-B14F-4D97-AF65-F5344CB8AC3E}">
        <p14:creationId xmlns:p14="http://schemas.microsoft.com/office/powerpoint/2010/main" val="434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18</a:t>
            </a:fld>
            <a:endParaRPr lang="tr-TR"/>
          </a:p>
        </p:txBody>
      </p:sp>
    </p:spTree>
    <p:extLst>
      <p:ext uri="{BB962C8B-B14F-4D97-AF65-F5344CB8AC3E}">
        <p14:creationId xmlns:p14="http://schemas.microsoft.com/office/powerpoint/2010/main" val="272272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19</a:t>
            </a:fld>
            <a:endParaRPr lang="tr-TR"/>
          </a:p>
        </p:txBody>
      </p:sp>
    </p:spTree>
    <p:extLst>
      <p:ext uri="{BB962C8B-B14F-4D97-AF65-F5344CB8AC3E}">
        <p14:creationId xmlns:p14="http://schemas.microsoft.com/office/powerpoint/2010/main" val="425139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23</a:t>
            </a:fld>
            <a:endParaRPr lang="tr-TR"/>
          </a:p>
        </p:txBody>
      </p:sp>
    </p:spTree>
    <p:extLst>
      <p:ext uri="{BB962C8B-B14F-4D97-AF65-F5344CB8AC3E}">
        <p14:creationId xmlns:p14="http://schemas.microsoft.com/office/powerpoint/2010/main" val="2335206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8F51-51BF-F5B2-0C41-336516B2C7DB}"/>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3E124E8-5FC9-90B3-DEBF-F9DF44810B38}"/>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C2106F77-4DE2-4606-5CDC-FCF72BAC44C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BDEAF764-E794-B761-02EE-91B0526D772D}"/>
              </a:ext>
            </a:extLst>
          </p:cNvPr>
          <p:cNvSpPr>
            <a:spLocks noGrp="1"/>
          </p:cNvSpPr>
          <p:nvPr>
            <p:ph type="sldNum" sz="quarter" idx="5"/>
          </p:nvPr>
        </p:nvSpPr>
        <p:spPr/>
        <p:txBody>
          <a:bodyPr/>
          <a:lstStyle/>
          <a:p>
            <a:fld id="{0CBAB966-5367-46D6-B14B-4E9B1C4E054A}" type="slidenum">
              <a:rPr lang="tr-TR" smtClean="0"/>
              <a:t>24</a:t>
            </a:fld>
            <a:endParaRPr lang="tr-TR"/>
          </a:p>
        </p:txBody>
      </p:sp>
    </p:spTree>
    <p:extLst>
      <p:ext uri="{BB962C8B-B14F-4D97-AF65-F5344CB8AC3E}">
        <p14:creationId xmlns:p14="http://schemas.microsoft.com/office/powerpoint/2010/main" val="127719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E3A5-682D-7784-8B10-ADCD8120735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2437FA9-712F-9A87-DA22-86477DD617C5}"/>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91506052-274B-9735-2203-95984A8F718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6F1A9D2D-204F-01C4-7226-68A3D326AB9D}"/>
              </a:ext>
            </a:extLst>
          </p:cNvPr>
          <p:cNvSpPr>
            <a:spLocks noGrp="1"/>
          </p:cNvSpPr>
          <p:nvPr>
            <p:ph type="sldNum" sz="quarter" idx="5"/>
          </p:nvPr>
        </p:nvSpPr>
        <p:spPr/>
        <p:txBody>
          <a:bodyPr/>
          <a:lstStyle/>
          <a:p>
            <a:fld id="{0CBAB966-5367-46D6-B14B-4E9B1C4E054A}" type="slidenum">
              <a:rPr lang="tr-TR" smtClean="0"/>
              <a:t>25</a:t>
            </a:fld>
            <a:endParaRPr lang="tr-TR"/>
          </a:p>
        </p:txBody>
      </p:sp>
    </p:spTree>
    <p:extLst>
      <p:ext uri="{BB962C8B-B14F-4D97-AF65-F5344CB8AC3E}">
        <p14:creationId xmlns:p14="http://schemas.microsoft.com/office/powerpoint/2010/main" val="24461369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54" r:id="rId3"/>
    <p:sldLayoutId id="2147483659" r:id="rId4"/>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Patronun tanıtım stilini değiştirmek için tıklayın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Patronun metin özelliklerini değiştirmek için tıklayın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3.xml"/><Relationship Id="rId1" Type="http://schemas.openxmlformats.org/officeDocument/2006/relationships/video" Target="https://www.youtube.com/embed/JXXHqM6RzZQ?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8/10/relationships/comments" Target="../comments/modernComment_13E_547DE0C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3F_CEE224B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microsoft.com/office/2018/10/relationships/comments" Target="../comments/modernComment_141_1D105C0F.xm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142_6A5DF9FB.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ideo" Target="https://www.youtube.com/embed/oE6VD23Kr0I?feature=oembed" TargetMode="Externa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18/10/relationships/comments" Target="../comments/modernComment_15C_F49094D7.xml"/><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microsoft.com/office/2018/10/relationships/comments" Target="../comments/modernComment_147_8DFACE5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microsoft.com/office/2018/10/relationships/comments" Target="../comments/modernComment_148_11768EBC.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web.stanford.edu/~mshanks/MichaelShanks/files/509554.pdf" TargetMode="External"/><Relationship Id="rId2" Type="http://schemas.openxmlformats.org/officeDocument/2006/relationships/slideLayout" Target="../slideLayouts/slideLayout3.xml"/><Relationship Id="rId1" Type="http://schemas.openxmlformats.org/officeDocument/2006/relationships/video" Target="https://www.youtube.com/embed/_WI3B54m6SU?feature=oembed" TargetMode="External"/><Relationship Id="rId4" Type="http://schemas.openxmlformats.org/officeDocument/2006/relationships/image" Target="../media/image25.jpe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microsoft.com/office/2018/10/relationships/comments" Target="../comments/modernComment_149_AA2DFEB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microsoft.com/office/2018/10/relationships/comments" Target="../comments/modernComment_14B_7292B62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microsoft.com/office/2018/10/relationships/comments" Target="../comments/modernComment_14C_68F5306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video" Target="https://www.youtube.com/embed/i1xz5Kv-7VY?feature=oembed"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microsoft.com/office/2018/10/relationships/comments" Target="../comments/modernComment_153_791000A6.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8" Type="http://schemas.openxmlformats.org/officeDocument/2006/relationships/hyperlink" Target="https://www.canva.com/" TargetMode="External"/><Relationship Id="rId3" Type="http://schemas.openxmlformats.org/officeDocument/2006/relationships/hyperlink" Target="https://mailchimp.com/landers/email-marketing-platform/?ds_c=DEPT_AOC_Google_Search_ROW_EN_Brand_Acquire_Omega_Manual-NE_T3&amp;ds_kids=p81005570474&amp;ds_a_lid=kwd-2285511033&amp;ds_cid=71700000120288589&amp;ds_agid=58700008803527157&amp;gad_source=1&amp;gclid=CjwKCAiAmfq6BhAsEiwAX1jsZ2RhwPduREeUIEVEZ75JNe55irh2NRONdJCqleKsIou1pU9dqnFteRoC-doQAvD_BwE&amp;gclsrc=aw.ds" TargetMode="External"/><Relationship Id="rId7" Type="http://schemas.openxmlformats.org/officeDocument/2006/relationships/hyperlink" Target="https://www.hootsuite.com/" TargetMode="External"/><Relationship Id="rId2" Type="http://schemas.openxmlformats.org/officeDocument/2006/relationships/hyperlink" Target="https://www.shopify.com/free-trial?term=shopify%20email&amp;adid=702859616379&amp;campaignid=21389451358&amp;branded_enterprise=1&amp;BOID=brand&amp;utm_medium=cpc&amp;utm_source=google&amp;gad_source=1&amp;gclid=CjwKCAiAmfq6BhAsEiwAX1jsZ2xtG1wl3WO5ty_ckN-rufhrn06RNtiwzGMY1qCjAK2yvqKoNJJ4thoCUsAQAvD_BwE&amp;cmadid=516752332;cmadvertiserid=10730501;cmcampaignid=26990768;cmplacementid=324494362;cmcreativeid=163722649;cmsiteid=5500011" TargetMode="External"/><Relationship Id="rId1" Type="http://schemas.openxmlformats.org/officeDocument/2006/relationships/slideLayout" Target="../slideLayouts/slideLayout3.xml"/><Relationship Id="rId6" Type="http://schemas.openxmlformats.org/officeDocument/2006/relationships/hyperlink" Target="https://buffer.com/" TargetMode="External"/><Relationship Id="rId5" Type="http://schemas.openxmlformats.org/officeDocument/2006/relationships/hyperlink" Target="https://www.automizely.com/dropshipping" TargetMode="External"/><Relationship Id="rId10" Type="http://schemas.openxmlformats.org/officeDocument/2006/relationships/hyperlink" Target="https://promo.com/" TargetMode="External"/><Relationship Id="rId4" Type="http://schemas.openxmlformats.org/officeDocument/2006/relationships/hyperlink" Target="https://www.klaviyo.com/" TargetMode="External"/><Relationship Id="rId9" Type="http://schemas.openxmlformats.org/officeDocument/2006/relationships/hyperlink" Target="https://buzzsumo.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pps.shopify.com/collabs?locale=tr"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ideo" Target="https://www.youtube.com/embed/9Z0Gx-87kiw?feature=oembed" TargetMode="External"/><Relationship Id="rId4" Type="http://schemas.openxmlformats.org/officeDocument/2006/relationships/image" Target="../media/image29.jpeg"/></Relationships>
</file>

<file path=ppt/slides/_rels/slide55.xml.rels><?xml version="1.0" encoding="UTF-8" standalone="yes"?>
<Relationships xmlns="http://schemas.openxmlformats.org/package/2006/relationships"><Relationship Id="rId3" Type="http://schemas.openxmlformats.org/officeDocument/2006/relationships/hyperlink" Target="https://copysmith.ai/" TargetMode="External"/><Relationship Id="rId2" Type="http://schemas.openxmlformats.org/officeDocument/2006/relationships/slideLayout" Target="../slideLayouts/slideLayout1.xml"/><Relationship Id="rId1" Type="http://schemas.openxmlformats.org/officeDocument/2006/relationships/video" Target="https://www.youtube.com/embed/0kjRG6B_mpo?feature=oembed" TargetMode="External"/><Relationship Id="rId4" Type="http://schemas.openxmlformats.org/officeDocument/2006/relationships/image" Target="../media/image30.jpeg"/></Relationships>
</file>

<file path=ppt/slides/_rels/slide56.xml.rels><?xml version="1.0" encoding="UTF-8" standalone="yes"?>
<Relationships xmlns="http://schemas.openxmlformats.org/package/2006/relationships"><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openxmlformats.org/officeDocument/2006/relationships/hyperlink" Target="https://uploads-ssl.webflow.com/6172cf205e7dc4a721a0670c/61a09871e4e3803b46f58bd3_Nielsen%20Admosphere%20ABCDE%20classification%20-%20specification%202021.pdf" TargetMode="External"/><Relationship Id="rId3" Type="http://schemas.openxmlformats.org/officeDocument/2006/relationships/hyperlink" Target="https://www.wix.com/blog/marketing-tools" TargetMode="External"/><Relationship Id="rId7" Type="http://schemas.openxmlformats.org/officeDocument/2006/relationships/hyperlink" Target="https://educons.edu.rs/wp-content/uploads/2020/05/2019A-Concise-Guide-To-Market-Research.pdf" TargetMode="External"/><Relationship Id="rId2" Type="http://schemas.openxmlformats.org/officeDocument/2006/relationships/hyperlink" Target="https://www.wix.com/blog/marketing-tools.%20Accessed%2022%20July%202025" TargetMode="External"/><Relationship Id="rId1" Type="http://schemas.openxmlformats.org/officeDocument/2006/relationships/slideLayout" Target="../slideLayouts/slideLayout1.xml"/><Relationship Id="rId6" Type="http://schemas.openxmlformats.org/officeDocument/2006/relationships/hyperlink" Target="https://www.brandwatch.com/blog/market-research-methods/" TargetMode="External"/><Relationship Id="rId5" Type="http://schemas.openxmlformats.org/officeDocument/2006/relationships/hyperlink" Target="https://www.brandwatch.com/blog/market-research-methods/?utm_source=chatgpt.com" TargetMode="External"/><Relationship Id="rId4" Type="http://schemas.openxmlformats.org/officeDocument/2006/relationships/hyperlink" Target="https://www.brandwatch.com/blog/market-research-methods" TargetMode="External"/><Relationship Id="rId9" Type="http://schemas.openxmlformats.org/officeDocument/2006/relationships/hyperlink" Target="https://www.movingforwardsmallbusiness.com/wp-content/uploads/2021/12/The-Ultimate-List-Of-Market-Research-Tools.pdf"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n-US"/>
              <a:t>Pazarlama </a:t>
            </a:r>
            <a:r>
              <a:rPr lang="en-US" dirty="0"/>
              <a:t>Becerileri ve İnovasyon Yönetimi  </a:t>
            </a:r>
            <a:endParaRPr lang="it-IT" dirty="0"/>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407225"/>
            <a:ext cx="4259262" cy="1658937"/>
          </a:xfrm>
        </p:spPr>
        <p:txBody>
          <a:bodyPr/>
          <a:lstStyle/>
          <a:p>
            <a:r>
              <a:rPr lang="tr-TR" sz="2000" b="0">
                <a:solidFill>
                  <a:schemeClr val="accent1"/>
                </a:solidFill>
              </a:rPr>
              <a:t>ÜNİTEYE </a:t>
            </a:r>
            <a:r>
              <a:rPr lang="it-IT" sz="2000" b="0">
                <a:solidFill>
                  <a:schemeClr val="accent1"/>
                </a:solidFill>
              </a:rPr>
              <a:t>HOŞ </a:t>
            </a:r>
            <a:r>
              <a:rPr lang="it-IT" sz="2000" b="0" dirty="0">
                <a:solidFill>
                  <a:schemeClr val="accent1"/>
                </a:solidFill>
              </a:rPr>
              <a:t>GELDİNİZ</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756585" y="2427418"/>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F68BF-620A-3A0A-1BEE-B96941A9968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6ECAC22-58D7-B63A-3E40-5257F9B3422D}"/>
              </a:ext>
            </a:extLst>
          </p:cNvPr>
          <p:cNvSpPr txBox="1"/>
          <p:nvPr/>
        </p:nvSpPr>
        <p:spPr>
          <a:xfrm>
            <a:off x="356935" y="469988"/>
            <a:ext cx="11375704" cy="499945"/>
          </a:xfrm>
          <a:prstGeom prst="rect">
            <a:avLst/>
          </a:prstGeom>
          <a:noFill/>
        </p:spPr>
        <p:txBody>
          <a:bodyPr wrap="square" lIns="91440" tIns="45720" rIns="91440" bIns="45720" rtlCol="0" anchor="t">
            <a:spAutoFit/>
          </a:bodyPr>
          <a:lstStyle/>
          <a:p>
            <a:pPr>
              <a:lnSpc>
                <a:spcPct val="150000"/>
              </a:lnSpc>
            </a:pPr>
            <a:r>
              <a:rPr lang="en-US" sz="2000" b="1" dirty="0">
                <a:solidFill>
                  <a:schemeClr val="bg1"/>
                </a:solidFill>
              </a:rPr>
              <a:t>Pazarın rekabetçi yapısının analizi - 3/3</a:t>
            </a:r>
            <a:endParaRPr lang="tr-TR" sz="2000" b="1" dirty="0">
              <a:solidFill>
                <a:schemeClr val="bg1"/>
              </a:solidFill>
            </a:endParaRPr>
          </a:p>
        </p:txBody>
      </p:sp>
      <p:sp>
        <p:nvSpPr>
          <p:cNvPr id="4" name="Metin kutusu 3">
            <a:extLst>
              <a:ext uri="{FF2B5EF4-FFF2-40B4-BE49-F238E27FC236}">
                <a16:creationId xmlns:a16="http://schemas.microsoft.com/office/drawing/2014/main" id="{6B36DA5C-922D-1665-9B87-0EA4D5CD06E3}"/>
              </a:ext>
            </a:extLst>
          </p:cNvPr>
          <p:cNvSpPr txBox="1"/>
          <p:nvPr/>
        </p:nvSpPr>
        <p:spPr>
          <a:xfrm>
            <a:off x="356935" y="1506113"/>
            <a:ext cx="11032960" cy="2123658"/>
          </a:xfrm>
          <a:prstGeom prst="rect">
            <a:avLst/>
          </a:prstGeom>
          <a:noFill/>
        </p:spPr>
        <p:txBody>
          <a:bodyPr wrap="square">
            <a:spAutoFit/>
          </a:bodyPr>
          <a:lstStyle/>
          <a:p>
            <a:pPr algn="just" rtl="0" fontAlgn="base">
              <a:spcBef>
                <a:spcPts val="600"/>
              </a:spcBef>
              <a:spcAft>
                <a:spcPts val="600"/>
              </a:spcAft>
            </a:pPr>
            <a:r>
              <a:rPr lang="en-US" sz="1600" b="0" i="0" u="none" strike="noStrike" dirty="0">
                <a:solidFill>
                  <a:srgbClr val="000000"/>
                </a:solidFill>
                <a:effectLst/>
                <a:latin typeface="Raleway "/>
              </a:rPr>
              <a:t>SWOT analizi, rakiplerle karşılaştırma yaparken kullanabileceğimiz önemli ve kolay uygulanabilir bir analiz türüdür. SWOT analizi, bir işletmenin kendi güçlü ve zayıf yönlerini görmesi ve dış dünyadan gelen fırsat ve tehditleri değerlendirmesi için idealdir.</a:t>
            </a:r>
            <a:endParaRPr lang="en-US" sz="1600" dirty="0">
              <a:solidFill>
                <a:srgbClr val="000000"/>
              </a:solidFill>
              <a:latin typeface="Raleway "/>
            </a:endParaRPr>
          </a:p>
          <a:p>
            <a:pPr algn="just" rtl="0" fontAlgn="base">
              <a:spcBef>
                <a:spcPts val="600"/>
              </a:spcBef>
              <a:spcAft>
                <a:spcPts val="600"/>
              </a:spcAft>
            </a:pPr>
            <a:r>
              <a:rPr lang="en-US" sz="1600" b="1" i="0" dirty="0">
                <a:solidFill>
                  <a:srgbClr val="000000"/>
                </a:solidFill>
                <a:effectLst/>
                <a:latin typeface="Raleway "/>
              </a:rPr>
              <a:t>İç Faktörler: </a:t>
            </a:r>
            <a:r>
              <a:rPr lang="en-US" sz="1600" b="0" i="0" dirty="0">
                <a:solidFill>
                  <a:srgbClr val="000000"/>
                </a:solidFill>
                <a:effectLst/>
                <a:latin typeface="Raleway "/>
              </a:rPr>
              <a:t>İç faktörler sizin veya </a:t>
            </a:r>
            <a:r>
              <a:rPr lang="en-US" sz="1600" b="0" i="0" dirty="0" err="1">
                <a:solidFill>
                  <a:srgbClr val="000000"/>
                </a:solidFill>
                <a:effectLst/>
                <a:latin typeface="Raleway "/>
              </a:rPr>
              <a:t>kuruluşunuzun </a:t>
            </a:r>
            <a:r>
              <a:rPr lang="en-US" sz="1600" b="0" i="0" dirty="0">
                <a:solidFill>
                  <a:srgbClr val="000000"/>
                </a:solidFill>
                <a:effectLst/>
                <a:latin typeface="Raleway "/>
              </a:rPr>
              <a:t>üzerinde kontrol sahibi olduğu faktörlerdir. Güçlü ve Zayıf Yönler iç faktörlerdir. </a:t>
            </a:r>
          </a:p>
          <a:p>
            <a:pPr algn="just" rtl="0" fontAlgn="base">
              <a:spcBef>
                <a:spcPts val="600"/>
              </a:spcBef>
              <a:spcAft>
                <a:spcPts val="600"/>
              </a:spcAft>
            </a:pPr>
            <a:r>
              <a:rPr lang="en-US" sz="1600" b="1" i="0" dirty="0">
                <a:solidFill>
                  <a:srgbClr val="000000"/>
                </a:solidFill>
                <a:effectLst/>
                <a:latin typeface="Raleway "/>
              </a:rPr>
              <a:t>Dış Faktörler: </a:t>
            </a:r>
            <a:r>
              <a:rPr lang="en-US" sz="1600" b="0" i="0" dirty="0">
                <a:solidFill>
                  <a:srgbClr val="000000"/>
                </a:solidFill>
                <a:effectLst/>
                <a:latin typeface="Raleway "/>
              </a:rPr>
              <a:t>Dış faktörler, sizin veya </a:t>
            </a:r>
            <a:r>
              <a:rPr lang="en-US" sz="1600" b="0" i="0" dirty="0" err="1">
                <a:solidFill>
                  <a:srgbClr val="000000"/>
                </a:solidFill>
                <a:effectLst/>
                <a:latin typeface="Raleway "/>
              </a:rPr>
              <a:t>kuruluşunuzun </a:t>
            </a:r>
            <a:r>
              <a:rPr lang="en-US" sz="1600" b="0" i="0" dirty="0">
                <a:solidFill>
                  <a:srgbClr val="000000"/>
                </a:solidFill>
                <a:effectLst/>
                <a:latin typeface="Raleway "/>
              </a:rPr>
              <a:t>üzerinde çok az kontrol sahibi olduğu veya hiç kontrol sahibi olmadığı faktörlerdir. Fırsatlar ve Tehditler dış faktörlerdir.</a:t>
            </a:r>
          </a:p>
        </p:txBody>
      </p:sp>
      <p:sp>
        <p:nvSpPr>
          <p:cNvPr id="5" name="TextBox 4">
            <a:extLst>
              <a:ext uri="{FF2B5EF4-FFF2-40B4-BE49-F238E27FC236}">
                <a16:creationId xmlns:a16="http://schemas.microsoft.com/office/drawing/2014/main" id="{3C4676E7-A19A-069D-26EA-B2BE599CD955}"/>
              </a:ext>
            </a:extLst>
          </p:cNvPr>
          <p:cNvSpPr txBox="1"/>
          <p:nvPr/>
        </p:nvSpPr>
        <p:spPr>
          <a:xfrm>
            <a:off x="8058779" y="6070547"/>
            <a:ext cx="3929461" cy="677108"/>
          </a:xfrm>
          <a:prstGeom prst="rect">
            <a:avLst/>
          </a:prstGeom>
          <a:noFill/>
        </p:spPr>
        <p:txBody>
          <a:bodyPr wrap="square" rtlCol="0">
            <a:spAutoFit/>
          </a:bodyPr>
          <a:lstStyle/>
          <a:p>
            <a:r>
              <a:rPr lang="sl-SI" sz="1000" dirty="0">
                <a:solidFill>
                  <a:schemeClr val="accent1"/>
                </a:solidFill>
              </a:rPr>
              <a:t>Kaynak: </a:t>
            </a:r>
            <a:r>
              <a:rPr lang="en-US" sz="1000" dirty="0">
                <a:solidFill>
                  <a:schemeClr val="accent1"/>
                </a:solidFill>
                <a:latin typeface="Raleway "/>
                <a:ea typeface="Roboto"/>
                <a:cs typeface="Roboto"/>
              </a:rPr>
              <a:t>SWOT Analizi - SWOT Nedir? </a:t>
            </a:r>
            <a:r>
              <a:rPr lang="sl-SI" sz="1000" dirty="0">
                <a:solidFill>
                  <a:schemeClr val="accent1"/>
                </a:solidFill>
                <a:latin typeface="Raleway "/>
              </a:rPr>
              <a:t>SmartDraw tarafından </a:t>
            </a:r>
            <a:r>
              <a:rPr lang="en-US" sz="1000" dirty="0">
                <a:solidFill>
                  <a:schemeClr val="accent1"/>
                </a:solidFill>
                <a:latin typeface="Raleway "/>
                <a:ea typeface="Roboto"/>
                <a:cs typeface="Roboto"/>
              </a:rPr>
              <a:t>SWOT Analizi Tanımı, Örnekleri ve Nasıl Yapılır</a:t>
            </a:r>
            <a:r>
              <a:rPr lang="sl-SI" sz="1000" dirty="0">
                <a:solidFill>
                  <a:schemeClr val="accent1"/>
                </a:solidFill>
                <a:latin typeface="Raleway "/>
              </a:rPr>
              <a:t>?</a:t>
            </a:r>
          </a:p>
          <a:p>
            <a:endParaRPr lang="sl-SI" dirty="0"/>
          </a:p>
        </p:txBody>
      </p:sp>
      <p:sp>
        <p:nvSpPr>
          <p:cNvPr id="6" name="Rettangolo con angoli arrotondati 12">
            <a:extLst>
              <a:ext uri="{FF2B5EF4-FFF2-40B4-BE49-F238E27FC236}">
                <a16:creationId xmlns:a16="http://schemas.microsoft.com/office/drawing/2014/main" id="{60DEABA2-E3C7-1BFB-4CD6-EFBC3A783ED7}"/>
              </a:ext>
            </a:extLst>
          </p:cNvPr>
          <p:cNvSpPr/>
          <p:nvPr/>
        </p:nvSpPr>
        <p:spPr>
          <a:xfrm>
            <a:off x="4887271" y="4297080"/>
            <a:ext cx="2766467"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tr-TR" sz="1200" b="0" i="0" dirty="0">
                <a:solidFill>
                  <a:srgbClr val="131313"/>
                </a:solidFill>
                <a:effectLst/>
              </a:rPr>
              <a:t>SWOT analizine </a:t>
            </a:r>
            <a:r>
              <a:rPr lang="en-US" sz="1200" b="0" i="0" dirty="0">
                <a:solidFill>
                  <a:srgbClr val="131313"/>
                </a:solidFill>
                <a:effectLst/>
              </a:rPr>
              <a:t>ilişkin bu tanıtım videosu dersinde </a:t>
            </a:r>
            <a:r>
              <a:rPr lang="tr-TR" sz="1200" b="0" i="0" dirty="0">
                <a:solidFill>
                  <a:srgbClr val="131313"/>
                </a:solidFill>
                <a:effectLst/>
              </a:rPr>
              <a:t>SWOT </a:t>
            </a:r>
            <a:r>
              <a:rPr lang="tr-TR" sz="1200" b="0" i="0" dirty="0" err="1">
                <a:solidFill>
                  <a:srgbClr val="131313"/>
                </a:solidFill>
                <a:effectLst/>
              </a:rPr>
              <a:t>analizinin </a:t>
            </a:r>
            <a:r>
              <a:rPr lang="en-US" sz="1200" b="0" i="0" dirty="0">
                <a:solidFill>
                  <a:srgbClr val="131313"/>
                </a:solidFill>
                <a:effectLst/>
              </a:rPr>
              <a:t>ne olduğunu </a:t>
            </a:r>
            <a:r>
              <a:rPr lang="tr-TR" sz="1200" b="0" i="0" dirty="0" err="1">
                <a:solidFill>
                  <a:srgbClr val="131313"/>
                </a:solidFill>
                <a:effectLst/>
              </a:rPr>
              <a:t>ve </a:t>
            </a:r>
            <a:r>
              <a:rPr lang="tr-TR" sz="1200" b="0" i="0" dirty="0">
                <a:solidFill>
                  <a:srgbClr val="131313"/>
                </a:solidFill>
                <a:effectLst/>
              </a:rPr>
              <a:t>SWOT </a:t>
            </a:r>
            <a:r>
              <a:rPr lang="tr-TR" sz="1200" b="0" i="0" dirty="0" err="1">
                <a:solidFill>
                  <a:srgbClr val="131313"/>
                </a:solidFill>
                <a:effectLst/>
              </a:rPr>
              <a:t>analizinin </a:t>
            </a:r>
            <a:r>
              <a:rPr lang="tr-TR" sz="1200" b="0" i="0" dirty="0">
                <a:solidFill>
                  <a:srgbClr val="131313"/>
                </a:solidFill>
                <a:effectLst/>
              </a:rPr>
              <a:t>nasıl yapılacağını </a:t>
            </a:r>
            <a:r>
              <a:rPr lang="en-US" sz="1200" b="0" i="0" dirty="0">
                <a:solidFill>
                  <a:srgbClr val="131313"/>
                </a:solidFill>
                <a:effectLst/>
              </a:rPr>
              <a:t>öğreneceksiniz</a:t>
            </a:r>
            <a:r>
              <a:rPr lang="tr-TR" sz="1200" b="0" i="0" dirty="0">
                <a:solidFill>
                  <a:srgbClr val="131313"/>
                </a:solidFill>
                <a:effectLst/>
              </a:rPr>
              <a:t>.</a:t>
            </a:r>
            <a:endParaRPr lang="en-GB" sz="1200" dirty="0">
              <a:solidFill>
                <a:schemeClr val="accent1"/>
              </a:solidFill>
            </a:endParaRPr>
          </a:p>
        </p:txBody>
      </p:sp>
      <p:sp>
        <p:nvSpPr>
          <p:cNvPr id="7" name="Freccia in giù 2">
            <a:extLst>
              <a:ext uri="{FF2B5EF4-FFF2-40B4-BE49-F238E27FC236}">
                <a16:creationId xmlns:a16="http://schemas.microsoft.com/office/drawing/2014/main" id="{597D5A86-25BD-5526-0271-587F6B455BB0}"/>
              </a:ext>
            </a:extLst>
          </p:cNvPr>
          <p:cNvSpPr/>
          <p:nvPr/>
        </p:nvSpPr>
        <p:spPr>
          <a:xfrm rot="16200000">
            <a:off x="7736272" y="4711915"/>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D5AD6530-BA9F-14FA-E554-A64A826B36E1}"/>
              </a:ext>
            </a:extLst>
          </p:cNvPr>
          <p:cNvSpPr txBox="1"/>
          <p:nvPr/>
        </p:nvSpPr>
        <p:spPr>
          <a:xfrm>
            <a:off x="457200" y="4278435"/>
            <a:ext cx="428397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r>
              <a:rPr lang="tr-TR" sz="1400" dirty="0" err="1">
                <a:solidFill>
                  <a:schemeClr val="accent1"/>
                </a:solidFill>
              </a:rPr>
              <a:t>Bu bölümdeki bilgiler</a:t>
            </a:r>
            <a:r>
              <a:rPr lang="tr-TR" sz="1400" dirty="0">
                <a:solidFill>
                  <a:schemeClr val="accent1"/>
                </a:solidFill>
              </a:rPr>
              <a:t>, SWOT </a:t>
            </a:r>
            <a:r>
              <a:rPr lang="tr-TR" sz="1400" dirty="0" err="1">
                <a:solidFill>
                  <a:schemeClr val="accent1"/>
                </a:solidFill>
              </a:rPr>
              <a:t>analizinin </a:t>
            </a:r>
            <a:r>
              <a:rPr lang="tr-TR" sz="1400" dirty="0">
                <a:solidFill>
                  <a:schemeClr val="accent1"/>
                </a:solidFill>
              </a:rPr>
              <a:t>pazar </a:t>
            </a:r>
            <a:r>
              <a:rPr lang="tr-TR" sz="1400" dirty="0" err="1">
                <a:solidFill>
                  <a:schemeClr val="accent1"/>
                </a:solidFill>
              </a:rPr>
              <a:t>araştırmasında kullanımını ele alacaktır</a:t>
            </a:r>
            <a:r>
              <a:rPr lang="tr-TR" sz="1400" dirty="0">
                <a:solidFill>
                  <a:schemeClr val="accent1"/>
                </a:solidFill>
              </a:rPr>
              <a:t>. SWOT analizi hakkında detaylı bilgi için lütfen </a:t>
            </a:r>
            <a:r>
              <a:rPr lang="tr-TR" sz="1400" i="1" dirty="0">
                <a:solidFill>
                  <a:schemeClr val="accent1"/>
                </a:solidFill>
              </a:rPr>
              <a:t>İş Planlaması &amp; Strateji </a:t>
            </a:r>
            <a:r>
              <a:rPr lang="en-US" sz="1400" dirty="0">
                <a:solidFill>
                  <a:schemeClr val="accent1"/>
                </a:solidFill>
              </a:rPr>
              <a:t>ünitesini </a:t>
            </a:r>
            <a:r>
              <a:rPr lang="tr-TR" sz="1400" dirty="0">
                <a:solidFill>
                  <a:schemeClr val="accent1"/>
                </a:solidFill>
              </a:rPr>
              <a:t>inceleyiniz.</a:t>
            </a:r>
          </a:p>
        </p:txBody>
      </p:sp>
      <p:pic>
        <p:nvPicPr>
          <p:cNvPr id="3" name="Çevrimiçi Medya 2" title="SWOT Analysis - What is SWOT? Definition, Examples and How to Do a SWOT Analysis">
            <a:hlinkClick r:id="" action="ppaction://media"/>
            <a:extLst>
              <a:ext uri="{FF2B5EF4-FFF2-40B4-BE49-F238E27FC236}">
                <a16:creationId xmlns:a16="http://schemas.microsoft.com/office/drawing/2014/main" id="{78CC78F2-DAA4-F7D4-CE07-40FAEC1273FF}"/>
              </a:ext>
            </a:extLst>
          </p:cNvPr>
          <p:cNvPicPr>
            <a:picLocks noRot="1" noChangeAspect="1"/>
          </p:cNvPicPr>
          <p:nvPr>
            <a:videoFile r:link="rId1"/>
          </p:nvPr>
        </p:nvPicPr>
        <p:blipFill>
          <a:blip r:embed="rId3"/>
          <a:stretch>
            <a:fillRect/>
          </a:stretch>
        </p:blipFill>
        <p:spPr>
          <a:xfrm>
            <a:off x="8145700" y="3790026"/>
            <a:ext cx="3755617" cy="2120265"/>
          </a:xfrm>
          <a:prstGeom prst="rect">
            <a:avLst/>
          </a:prstGeom>
        </p:spPr>
      </p:pic>
    </p:spTree>
    <p:extLst>
      <p:ext uri="{BB962C8B-B14F-4D97-AF65-F5344CB8AC3E}">
        <p14:creationId xmlns:p14="http://schemas.microsoft.com/office/powerpoint/2010/main" val="14554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91C79-04C2-297C-A435-8FD509C5AEF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1C2D37C6-2781-2C51-FF11-102E5C695E61}"/>
              </a:ext>
            </a:extLst>
          </p:cNvPr>
          <p:cNvSpPr txBox="1"/>
          <p:nvPr/>
        </p:nvSpPr>
        <p:spPr>
          <a:xfrm>
            <a:off x="356935" y="587217"/>
            <a:ext cx="10610461" cy="499945"/>
          </a:xfrm>
          <a:prstGeom prst="rect">
            <a:avLst/>
          </a:prstGeom>
          <a:noFill/>
        </p:spPr>
        <p:txBody>
          <a:bodyPr wrap="square" lIns="91440" tIns="45720" rIns="91440" bIns="45720" rtlCol="0" anchor="t">
            <a:spAutoFit/>
          </a:bodyPr>
          <a:lstStyle/>
          <a:p>
            <a:pPr>
              <a:lnSpc>
                <a:spcPct val="150000"/>
              </a:lnSpc>
            </a:pPr>
            <a:r>
              <a:rPr lang="en-US" sz="2000" b="1" dirty="0" err="1">
                <a:solidFill>
                  <a:schemeClr val="bg1"/>
                </a:solidFill>
              </a:rPr>
              <a:t>Pazarın rekabetçi yapısının </a:t>
            </a:r>
            <a:r>
              <a:rPr lang="en-US" sz="2000" b="1" dirty="0">
                <a:solidFill>
                  <a:schemeClr val="bg1"/>
                </a:solidFill>
              </a:rPr>
              <a:t>analizi: </a:t>
            </a:r>
            <a:r>
              <a:rPr lang="tr-TR" sz="2000" b="1" dirty="0">
                <a:solidFill>
                  <a:schemeClr val="bg1"/>
                </a:solidFill>
              </a:rPr>
              <a:t>SWOT analizinin kullanılması </a:t>
            </a:r>
            <a:r>
              <a:rPr lang="en-US" sz="2000" b="1" dirty="0">
                <a:solidFill>
                  <a:schemeClr val="bg1"/>
                </a:solidFill>
              </a:rPr>
              <a:t>- 1/2</a:t>
            </a:r>
          </a:p>
        </p:txBody>
      </p:sp>
      <p:sp>
        <p:nvSpPr>
          <p:cNvPr id="4" name="Metin kutusu 3">
            <a:extLst>
              <a:ext uri="{FF2B5EF4-FFF2-40B4-BE49-F238E27FC236}">
                <a16:creationId xmlns:a16="http://schemas.microsoft.com/office/drawing/2014/main" id="{8A02C4CC-9F42-4A7B-F56E-794AF47AB84E}"/>
              </a:ext>
            </a:extLst>
          </p:cNvPr>
          <p:cNvSpPr txBox="1"/>
          <p:nvPr/>
        </p:nvSpPr>
        <p:spPr>
          <a:xfrm>
            <a:off x="356935" y="1452043"/>
            <a:ext cx="11032960" cy="584775"/>
          </a:xfrm>
          <a:prstGeom prst="rect">
            <a:avLst/>
          </a:prstGeom>
          <a:noFill/>
        </p:spPr>
        <p:txBody>
          <a:bodyPr wrap="square" lIns="91440" tIns="45720" rIns="91440" bIns="45720" anchor="t">
            <a:spAutoFit/>
          </a:bodyPr>
          <a:lstStyle/>
          <a:p>
            <a:pPr algn="just" rtl="0" fontAlgn="base"/>
            <a:r>
              <a:rPr lang="en-US" sz="1600" b="0" i="0" u="none" strike="noStrike" dirty="0">
                <a:solidFill>
                  <a:srgbClr val="000000"/>
                </a:solidFill>
                <a:effectLst/>
                <a:latin typeface="Raleway "/>
              </a:rPr>
              <a:t>SWOT analizinin 'objektif' ve 'gerçekçi' bir bakış açısıyla sunulması önemlidir. Aşağıda örnek bir SWOT analizinde kullanılabilecek örnek değişkenler yer almaktadır</a:t>
            </a:r>
            <a:r>
              <a:rPr lang="tr-TR" sz="1600" dirty="0">
                <a:solidFill>
                  <a:srgbClr val="000000"/>
                </a:solidFill>
                <a:latin typeface="Raleway "/>
              </a:rPr>
              <a:t>.</a:t>
            </a:r>
            <a:endParaRPr lang="en-US" sz="1600" b="0" i="0" dirty="0">
              <a:solidFill>
                <a:srgbClr val="000000"/>
              </a:solidFill>
              <a:effectLst/>
              <a:latin typeface="Raleway "/>
            </a:endParaRPr>
          </a:p>
        </p:txBody>
      </p:sp>
      <p:sp>
        <p:nvSpPr>
          <p:cNvPr id="5" name="Metin kutusu 4">
            <a:extLst>
              <a:ext uri="{FF2B5EF4-FFF2-40B4-BE49-F238E27FC236}">
                <a16:creationId xmlns:a16="http://schemas.microsoft.com/office/drawing/2014/main" id="{39F3B975-4982-24FD-0447-184CF0C5687F}"/>
              </a:ext>
            </a:extLst>
          </p:cNvPr>
          <p:cNvSpPr txBox="1"/>
          <p:nvPr/>
        </p:nvSpPr>
        <p:spPr>
          <a:xfrm>
            <a:off x="454211" y="2266636"/>
            <a:ext cx="4664244" cy="2846933"/>
          </a:xfrm>
          <a:prstGeom prst="rect">
            <a:avLst/>
          </a:prstGeom>
          <a:noFill/>
        </p:spPr>
        <p:txBody>
          <a:bodyPr wrap="square">
            <a:spAutoFit/>
          </a:bodyPr>
          <a:lstStyle/>
          <a:p>
            <a:pPr algn="just" rtl="0" fontAlgn="base"/>
            <a:r>
              <a:rPr lang="tr-TR" sz="1600" b="1" i="0" strike="noStrike" dirty="0" err="1">
                <a:solidFill>
                  <a:srgbClr val="000000"/>
                </a:solidFill>
                <a:effectLst/>
              </a:rPr>
              <a:t>Güçlü yönler</a:t>
            </a:r>
            <a:r>
              <a:rPr lang="tr-TR" sz="1600" b="1" i="0" strike="noStrike" dirty="0">
                <a:solidFill>
                  <a:srgbClr val="000000"/>
                </a:solidFill>
                <a:effectLst/>
              </a:rPr>
              <a:t>:</a:t>
            </a:r>
            <a:r>
              <a:rPr lang="en-US" sz="1600" b="0" i="0" dirty="0">
                <a:solidFill>
                  <a:srgbClr val="000000"/>
                </a:solidFill>
                <a:effectLst/>
              </a:rPr>
              <a:t> </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Finansal güçler. Sağlam bir bilanço, iyi nakit akışı ve iyi kredi notu</a:t>
            </a:r>
            <a:r>
              <a:rPr lang="tr-TR"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tr-TR" sz="1600" b="0" i="0" u="none" strike="noStrike" dirty="0" err="1">
                <a:solidFill>
                  <a:srgbClr val="000000"/>
                </a:solidFill>
                <a:effectLst/>
              </a:rPr>
              <a:t>Teknolojik ve üretim avantajları </a:t>
            </a:r>
            <a:r>
              <a:rPr lang="tr-TR" sz="1600" b="0" i="0" u="none" strike="noStrike" dirty="0">
                <a:solidFill>
                  <a:srgbClr val="000000"/>
                </a:solidFill>
                <a:effectLst/>
              </a:rPr>
              <a:t>(</a:t>
            </a:r>
            <a:r>
              <a:rPr lang="tr-TR" sz="1600" b="0" i="0" u="none" strike="noStrike" dirty="0" err="1">
                <a:solidFill>
                  <a:srgbClr val="000000"/>
                </a:solidFill>
                <a:effectLst/>
              </a:rPr>
              <a:t>tesis</a:t>
            </a:r>
            <a:r>
              <a:rPr lang="tr-TR" sz="1600" b="0" i="0" u="none" strike="noStrike" dirty="0">
                <a:solidFill>
                  <a:srgbClr val="000000"/>
                </a:solidFill>
                <a:effectLst/>
              </a:rPr>
              <a:t>, </a:t>
            </a:r>
            <a:r>
              <a:rPr lang="tr-TR" sz="1600" b="0" i="0" u="none" strike="noStrike" dirty="0" err="1">
                <a:solidFill>
                  <a:srgbClr val="000000"/>
                </a:solidFill>
                <a:effectLst/>
              </a:rPr>
              <a:t>makineler</a:t>
            </a:r>
            <a:r>
              <a:rPr lang="tr-TR" sz="1600" b="0" i="0" u="none" strike="noStrike" dirty="0">
                <a:solidFill>
                  <a:srgbClr val="000000"/>
                </a:solidFill>
                <a:effectLst/>
              </a:rPr>
              <a:t>, </a:t>
            </a:r>
            <a:r>
              <a:rPr lang="tr-TR" sz="1600" b="0" i="0" u="none" strike="noStrike" dirty="0" err="1">
                <a:solidFill>
                  <a:srgbClr val="000000"/>
                </a:solidFill>
                <a:effectLst/>
              </a:rPr>
              <a:t>teknikler vb</a:t>
            </a:r>
            <a:r>
              <a:rPr lang="tr-TR" sz="1600" b="0" i="0" u="none" strike="noStrike" dirty="0">
                <a:solidFill>
                  <a:srgbClr val="000000"/>
                </a:solidFill>
                <a:effectLst/>
              </a:rPr>
              <a:t>.</a:t>
            </a:r>
            <a:r>
              <a:rPr lang="en-US"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tr-TR" sz="1600" b="0" i="0" u="none" strike="noStrike" dirty="0">
                <a:solidFill>
                  <a:srgbClr val="000000"/>
                </a:solidFill>
                <a:effectLst/>
              </a:rPr>
              <a:t>Pazarlama, </a:t>
            </a:r>
            <a:r>
              <a:rPr lang="tr-TR" sz="1600" b="0" i="0" u="none" strike="noStrike" dirty="0" err="1">
                <a:solidFill>
                  <a:srgbClr val="000000"/>
                </a:solidFill>
                <a:effectLst/>
              </a:rPr>
              <a:t>satış ve itibarda müşteri </a:t>
            </a:r>
            <a:r>
              <a:rPr lang="tr-TR" sz="1600" b="0" i="0" u="none" strike="noStrike" dirty="0">
                <a:solidFill>
                  <a:srgbClr val="000000"/>
                </a:solidFill>
                <a:effectLst/>
              </a:rPr>
              <a:t>hizmetleri </a:t>
            </a:r>
            <a:r>
              <a:rPr lang="tr-TR" sz="1600" b="0" i="0" u="none" strike="noStrike" dirty="0" err="1">
                <a:solidFill>
                  <a:srgbClr val="000000"/>
                </a:solidFill>
                <a:effectLst/>
              </a:rPr>
              <a:t>avantajları</a:t>
            </a:r>
            <a:r>
              <a:rPr lang="en-US"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tr-TR" sz="1600" b="0" i="0" u="none" strike="noStrike" dirty="0" err="1">
                <a:solidFill>
                  <a:srgbClr val="000000"/>
                </a:solidFill>
                <a:effectLst/>
              </a:rPr>
              <a:t>Yetenekli</a:t>
            </a:r>
            <a:r>
              <a:rPr lang="tr-TR" sz="1600" b="0" i="0" u="none" strike="noStrike" dirty="0">
                <a:solidFill>
                  <a:srgbClr val="000000"/>
                </a:solidFill>
                <a:effectLst/>
              </a:rPr>
              <a:t>, kendini işine </a:t>
            </a:r>
            <a:r>
              <a:rPr lang="tr-TR" sz="1600" b="0" i="0" u="none" strike="noStrike" dirty="0" err="1">
                <a:solidFill>
                  <a:srgbClr val="000000"/>
                </a:solidFill>
                <a:effectLst/>
              </a:rPr>
              <a:t>adamış ve iyi eğitimli çalışanlar</a:t>
            </a:r>
            <a:r>
              <a:rPr lang="tr-TR" sz="1600" b="0" i="0" u="none" strike="noStrike" dirty="0">
                <a:solidFill>
                  <a:srgbClr val="000000"/>
                </a:solidFill>
                <a:effectLst/>
              </a:rPr>
              <a:t>.</a:t>
            </a:r>
            <a:endParaRPr lang="en-US" sz="1600" b="0" i="0" dirty="0">
              <a:solidFill>
                <a:srgbClr val="000000"/>
              </a:solidFill>
              <a:effectLst/>
            </a:endParaRPr>
          </a:p>
        </p:txBody>
      </p:sp>
      <p:sp>
        <p:nvSpPr>
          <p:cNvPr id="6" name="Metin kutusu 5">
            <a:extLst>
              <a:ext uri="{FF2B5EF4-FFF2-40B4-BE49-F238E27FC236}">
                <a16:creationId xmlns:a16="http://schemas.microsoft.com/office/drawing/2014/main" id="{912F6F5B-D646-AFFB-24D5-81EDC286B330}"/>
              </a:ext>
            </a:extLst>
          </p:cNvPr>
          <p:cNvSpPr txBox="1"/>
          <p:nvPr/>
        </p:nvSpPr>
        <p:spPr>
          <a:xfrm>
            <a:off x="6096000" y="2282025"/>
            <a:ext cx="4664244" cy="2354491"/>
          </a:xfrm>
          <a:prstGeom prst="rect">
            <a:avLst/>
          </a:prstGeom>
          <a:noFill/>
        </p:spPr>
        <p:txBody>
          <a:bodyPr wrap="square">
            <a:spAutoFit/>
          </a:bodyPr>
          <a:lstStyle/>
          <a:p>
            <a:pPr algn="just" rtl="0" fontAlgn="base"/>
            <a:r>
              <a:rPr lang="en-US" sz="1600" b="1" i="0" strike="noStrike" dirty="0">
                <a:solidFill>
                  <a:srgbClr val="000000"/>
                </a:solidFill>
                <a:effectLst/>
              </a:rPr>
              <a:t>Zayıflıklar.</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Yüksek borç oranları gibi mali zayıflıklar.</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Eski veya esnek olmayan teknoloji.</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Müşteri hizmetleri zayıflıkları: uzun teslimat süreleri veya zayıf müşteri iletişimi.</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Beceri eksiklikleri veya çalışanların moralinin düşük </a:t>
            </a:r>
            <a:r>
              <a:rPr lang="tr-TR" sz="1600" b="0" i="0" u="none" strike="noStrike" dirty="0">
                <a:solidFill>
                  <a:srgbClr val="000000"/>
                </a:solidFill>
                <a:effectLst/>
              </a:rPr>
              <a:t>olması.</a:t>
            </a:r>
            <a:endParaRPr lang="en-US" sz="1600" b="0" i="0" dirty="0">
              <a:solidFill>
                <a:srgbClr val="000000"/>
              </a:solidFill>
              <a:effectLst/>
            </a:endParaRPr>
          </a:p>
        </p:txBody>
      </p:sp>
    </p:spTree>
    <p:extLst>
      <p:ext uri="{BB962C8B-B14F-4D97-AF65-F5344CB8AC3E}">
        <p14:creationId xmlns:p14="http://schemas.microsoft.com/office/powerpoint/2010/main" val="2452166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9211-3E0E-4965-BCD0-F2A58B8723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AE7A2D2-B4BA-81A9-42EA-441A8D0A90A1}"/>
              </a:ext>
            </a:extLst>
          </p:cNvPr>
          <p:cNvSpPr txBox="1"/>
          <p:nvPr/>
        </p:nvSpPr>
        <p:spPr>
          <a:xfrm>
            <a:off x="356935" y="718761"/>
            <a:ext cx="10610461" cy="499945"/>
          </a:xfrm>
          <a:prstGeom prst="rect">
            <a:avLst/>
          </a:prstGeom>
          <a:noFill/>
        </p:spPr>
        <p:txBody>
          <a:bodyPr wrap="square" lIns="91440" tIns="45720" rIns="91440" bIns="45720" rtlCol="0" anchor="t">
            <a:spAutoFit/>
          </a:bodyPr>
          <a:lstStyle/>
          <a:p>
            <a:pPr>
              <a:lnSpc>
                <a:spcPct val="150000"/>
              </a:lnSpc>
            </a:pPr>
            <a:r>
              <a:rPr lang="en-US" sz="2000" b="1" dirty="0" err="1">
                <a:solidFill>
                  <a:schemeClr val="bg1"/>
                </a:solidFill>
              </a:rPr>
              <a:t>Pazarın rekabetçi yapısının </a:t>
            </a:r>
            <a:r>
              <a:rPr lang="en-US" sz="2000" b="1" dirty="0">
                <a:solidFill>
                  <a:schemeClr val="bg1"/>
                </a:solidFill>
              </a:rPr>
              <a:t>analizi: </a:t>
            </a:r>
            <a:r>
              <a:rPr lang="tr-TR" sz="2000" b="1" dirty="0">
                <a:solidFill>
                  <a:schemeClr val="bg1"/>
                </a:solidFill>
              </a:rPr>
              <a:t>SWOT analizinin kullanılması </a:t>
            </a:r>
            <a:r>
              <a:rPr lang="en-US" sz="2000" b="1" dirty="0">
                <a:solidFill>
                  <a:schemeClr val="bg1"/>
                </a:solidFill>
              </a:rPr>
              <a:t>- 2/2</a:t>
            </a:r>
          </a:p>
        </p:txBody>
      </p:sp>
      <p:sp>
        <p:nvSpPr>
          <p:cNvPr id="7" name="Metin kutusu 6">
            <a:extLst>
              <a:ext uri="{FF2B5EF4-FFF2-40B4-BE49-F238E27FC236}">
                <a16:creationId xmlns:a16="http://schemas.microsoft.com/office/drawing/2014/main" id="{0EAF0D02-9EFE-0F4C-6731-87EE87176156}"/>
              </a:ext>
            </a:extLst>
          </p:cNvPr>
          <p:cNvSpPr txBox="1"/>
          <p:nvPr/>
        </p:nvSpPr>
        <p:spPr>
          <a:xfrm>
            <a:off x="356935" y="1821375"/>
            <a:ext cx="4664244" cy="2372829"/>
          </a:xfrm>
          <a:prstGeom prst="rect">
            <a:avLst/>
          </a:prstGeom>
          <a:noFill/>
        </p:spPr>
        <p:txBody>
          <a:bodyPr wrap="square" lIns="91440" tIns="45720" rIns="91440" bIns="45720" anchor="t">
            <a:spAutoFit/>
          </a:bodyPr>
          <a:lstStyle/>
          <a:p>
            <a:pPr algn="just" rtl="0" fontAlgn="base"/>
            <a:r>
              <a:rPr lang="tr-TR" sz="1600" b="1" i="0" strike="noStrike" dirty="0" err="1">
                <a:solidFill>
                  <a:srgbClr val="000000"/>
                </a:solidFill>
                <a:effectLst/>
                <a:latin typeface="Raleway "/>
              </a:rPr>
              <a:t>Fırsatlar</a:t>
            </a:r>
            <a:endParaRPr lang="sl-SI" sz="1600" b="1" i="0" strike="noStrike" dirty="0">
              <a:solidFill>
                <a:srgbClr val="000000"/>
              </a:solidFill>
              <a:effectLst/>
              <a:latin typeface="Raleway "/>
            </a:endParaRP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Fırsatlar, üzerinde kontrolünüz olmayan ve yardımcı olan dış faktörlerdir.</a:t>
            </a:r>
          </a:p>
          <a:p>
            <a:pPr marL="285750" indent="-285750" algn="just" rtl="0" fontAlgn="base">
              <a:lnSpc>
                <a:spcPct val="150000"/>
              </a:lnSpc>
              <a:spcBef>
                <a:spcPts val="600"/>
              </a:spcBef>
              <a:spcAft>
                <a:spcPts val="600"/>
              </a:spcAft>
              <a:buFont typeface="Wingdings" panose="05000000000000000000" pitchFamily="2" charset="2"/>
              <a:buChar char="ü"/>
            </a:pPr>
            <a:r>
              <a:rPr lang="en-US" sz="1600" b="0" i="0" u="none" strike="noStrike" dirty="0">
                <a:solidFill>
                  <a:srgbClr val="000000"/>
                </a:solidFill>
                <a:effectLst/>
                <a:latin typeface="Raleway "/>
              </a:rPr>
              <a:t>Rakiplerin pazardan çekilmesi, yeni sosyal trendler, teknolojik </a:t>
            </a:r>
            <a:r>
              <a:rPr lang="en-US" sz="1600" dirty="0">
                <a:solidFill>
                  <a:srgbClr val="000000"/>
                </a:solidFill>
                <a:latin typeface="Raleway "/>
              </a:rPr>
              <a:t>yenilikler</a:t>
            </a:r>
            <a:r>
              <a:rPr lang="en-US" sz="1600" b="0" i="0" u="none" strike="noStrike" dirty="0">
                <a:solidFill>
                  <a:srgbClr val="000000"/>
                </a:solidFill>
                <a:effectLst/>
                <a:latin typeface="Raleway "/>
              </a:rPr>
              <a:t>. </a:t>
            </a:r>
            <a:endParaRPr lang="en-US"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1426590-3EE1-4012-1D40-39085A0B3AD1}"/>
              </a:ext>
            </a:extLst>
          </p:cNvPr>
          <p:cNvSpPr txBox="1"/>
          <p:nvPr/>
        </p:nvSpPr>
        <p:spPr>
          <a:xfrm>
            <a:off x="5873415" y="1821375"/>
            <a:ext cx="4664244" cy="3480825"/>
          </a:xfrm>
          <a:prstGeom prst="rect">
            <a:avLst/>
          </a:prstGeom>
          <a:noFill/>
        </p:spPr>
        <p:txBody>
          <a:bodyPr wrap="square">
            <a:spAutoFit/>
          </a:bodyPr>
          <a:lstStyle/>
          <a:p>
            <a:pPr algn="just" rtl="0" fontAlgn="base"/>
            <a:r>
              <a:rPr lang="tr-TR" sz="1600" b="1" i="0" strike="noStrike" dirty="0" err="1">
                <a:solidFill>
                  <a:srgbClr val="000000"/>
                </a:solidFill>
                <a:effectLst/>
              </a:rPr>
              <a:t>Tehditler</a:t>
            </a:r>
            <a:endParaRPr lang="sl-SI" sz="1600" b="1" i="0" strike="noStrike" dirty="0">
              <a:solidFill>
                <a:srgbClr val="000000"/>
              </a:solidFill>
              <a:effectLst/>
            </a:endParaRPr>
          </a:p>
          <a:p>
            <a:pPr algn="just" rtl="0" fontAlgn="base">
              <a:lnSpc>
                <a:spcPct val="150000"/>
              </a:lnSpc>
              <a:spcBef>
                <a:spcPts val="600"/>
              </a:spcBef>
              <a:spcAft>
                <a:spcPts val="600"/>
              </a:spcAft>
            </a:pPr>
            <a:r>
              <a:rPr lang="en-US" sz="1600" b="0" i="0" u="none" strike="noStrike" dirty="0">
                <a:solidFill>
                  <a:srgbClr val="000000"/>
                </a:solidFill>
                <a:effectLst/>
              </a:rPr>
              <a:t>Tehditler, üzerinde kontrolünüz olmayan ve zararlı olan dış faktörlerdir.</a:t>
            </a:r>
            <a:endParaRPr lang="tr-TR" sz="1600" b="0" i="0" u="none" strike="noStrike" dirty="0">
              <a:solidFill>
                <a:srgbClr val="000000"/>
              </a:solidFill>
              <a:effectLst/>
            </a:endParaRPr>
          </a:p>
          <a:p>
            <a:pPr marL="285750" indent="-285750" algn="just" rtl="0" fontAlgn="base">
              <a:lnSpc>
                <a:spcPct val="150000"/>
              </a:lnSpc>
              <a:spcBef>
                <a:spcPts val="600"/>
              </a:spcBef>
              <a:spcAft>
                <a:spcPts val="600"/>
              </a:spcAft>
              <a:buFont typeface="Wingdings" panose="05000000000000000000" pitchFamily="2" charset="2"/>
              <a:buChar char="ü"/>
            </a:pPr>
            <a:r>
              <a:rPr lang="en-US" sz="1600" b="0" i="0" u="none" strike="noStrike" dirty="0">
                <a:solidFill>
                  <a:srgbClr val="000000"/>
                </a:solidFill>
                <a:effectLst/>
              </a:rPr>
              <a:t>Tehditler somut veya soyut olarak da ortaya çıkabilir. Somut bir tehdit, düşmanca bir devralma teklifi, kısıtlayıcı mevzuat veya hatta hırsızlık olabilir. Maddi olmayan tehditler ise örneğin itibar kaybı veya markaya zarar veren faktörleri içerir.</a:t>
            </a:r>
            <a:endParaRPr lang="tr-TR" sz="1600" b="0" i="0" u="none" strike="noStrike" dirty="0">
              <a:solidFill>
                <a:srgbClr val="000000"/>
              </a:solidFill>
              <a:effectLst/>
            </a:endParaRPr>
          </a:p>
        </p:txBody>
      </p:sp>
    </p:spTree>
    <p:extLst>
      <p:ext uri="{BB962C8B-B14F-4D97-AF65-F5344CB8AC3E}">
        <p14:creationId xmlns:p14="http://schemas.microsoft.com/office/powerpoint/2010/main" val="3415548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B6B1-54CF-F6D6-6966-B9BFCFCCD54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3833D06-0976-6886-B72E-2D5E429CF142}"/>
              </a:ext>
            </a:extLst>
          </p:cNvPr>
          <p:cNvSpPr txBox="1"/>
          <p:nvPr/>
        </p:nvSpPr>
        <p:spPr>
          <a:xfrm>
            <a:off x="430716" y="417009"/>
            <a:ext cx="10610461" cy="124399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5000"/>
                  </a:schemeClr>
                </a:solidFill>
              </a:rPr>
              <a:t>Pazar </a:t>
            </a:r>
            <a:r>
              <a:rPr lang="en-US" sz="3400" b="1" dirty="0" err="1">
                <a:solidFill>
                  <a:schemeClr val="accent3">
                    <a:lumMod val="75000"/>
                  </a:schemeClr>
                </a:solidFill>
              </a:rPr>
              <a:t>farklılıkları</a:t>
            </a:r>
            <a:r>
              <a:rPr lang="tr-TR" sz="3400" b="1" dirty="0">
                <a:solidFill>
                  <a:schemeClr val="accent3">
                    <a:lumMod val="75000"/>
                  </a:schemeClr>
                </a:solidFill>
              </a:rPr>
              <a:t>: PESTEL analizini kullanma </a:t>
            </a:r>
            <a:r>
              <a:rPr lang="en-US" sz="3400" b="1" dirty="0">
                <a:solidFill>
                  <a:schemeClr val="accent3">
                    <a:lumMod val="75000"/>
                  </a:schemeClr>
                </a:solidFill>
              </a:rPr>
              <a:t>- </a:t>
            </a:r>
            <a:r>
              <a:rPr lang="tr-TR" sz="3400" b="1" dirty="0">
                <a:solidFill>
                  <a:schemeClr val="accent3">
                    <a:lumMod val="75000"/>
                  </a:schemeClr>
                </a:solidFill>
              </a:rPr>
              <a:t>1/2 </a:t>
            </a:r>
          </a:p>
          <a:p>
            <a:pPr>
              <a:lnSpc>
                <a:spcPct val="150000"/>
              </a:lnSpc>
            </a:pPr>
            <a:r>
              <a:rPr lang="en-US" b="1" dirty="0">
                <a:solidFill>
                  <a:schemeClr val="bg1"/>
                </a:solidFill>
              </a:rPr>
              <a:t>Kültürel, ekonomik ve coğrafi farklılıkların analiz edilmesi</a:t>
            </a:r>
            <a:endParaRPr lang="en-US" sz="2800" b="1" dirty="0">
              <a:solidFill>
                <a:schemeClr val="bg1"/>
              </a:solidFill>
            </a:endParaRPr>
          </a:p>
        </p:txBody>
      </p:sp>
      <p:sp>
        <p:nvSpPr>
          <p:cNvPr id="4" name="Metin kutusu 3">
            <a:extLst>
              <a:ext uri="{FF2B5EF4-FFF2-40B4-BE49-F238E27FC236}">
                <a16:creationId xmlns:a16="http://schemas.microsoft.com/office/drawing/2014/main" id="{75703FE7-35CA-CA67-CA97-8673E6EA755E}"/>
              </a:ext>
            </a:extLst>
          </p:cNvPr>
          <p:cNvSpPr txBox="1"/>
          <p:nvPr/>
        </p:nvSpPr>
        <p:spPr>
          <a:xfrm>
            <a:off x="430716" y="1858031"/>
            <a:ext cx="11330568" cy="3403881"/>
          </a:xfrm>
          <a:prstGeom prst="rect">
            <a:avLst/>
          </a:prstGeom>
          <a:noFill/>
        </p:spPr>
        <p:txBody>
          <a:bodyPr wrap="square">
            <a:spAutoFit/>
          </a:bodyPr>
          <a:lstStyle/>
          <a:p>
            <a:pPr algn="just" rtl="0" fontAlgn="base">
              <a:lnSpc>
                <a:spcPct val="150000"/>
              </a:lnSpc>
              <a:spcBef>
                <a:spcPts val="600"/>
              </a:spcBef>
              <a:spcAft>
                <a:spcPts val="600"/>
              </a:spcAft>
            </a:pPr>
            <a:r>
              <a:rPr lang="en-US" sz="1600" b="0" i="0" u="none" strike="noStrike" dirty="0">
                <a:solidFill>
                  <a:srgbClr val="000000"/>
                </a:solidFill>
                <a:effectLst/>
                <a:latin typeface="Raleway "/>
              </a:rPr>
              <a:t>PEST Analizi, </a:t>
            </a:r>
            <a:r>
              <a:rPr lang="en-US" sz="1600" b="0" i="0" u="none" strike="noStrike" dirty="0" err="1">
                <a:solidFill>
                  <a:srgbClr val="000000"/>
                </a:solidFill>
                <a:effectLst/>
                <a:latin typeface="Raleway "/>
              </a:rPr>
              <a:t>Politik</a:t>
            </a:r>
            <a:r>
              <a:rPr lang="en-US" sz="1600" b="0" i="0" u="none" strike="noStrike" dirty="0">
                <a:solidFill>
                  <a:srgbClr val="000000"/>
                </a:solidFill>
                <a:effectLst/>
                <a:latin typeface="Raleway "/>
              </a:rPr>
              <a:t>, Ekonomik, Sosyal ve Teknolojik faktörler gibi dış etkileri anlamak ve değerlendirmek için kullanılan bir rekabet analizi yöntemidir. </a:t>
            </a: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PEST' politik, ekonomik, sosyal ve teknolojik faktörlerin ilk harflerini temsil eder.</a:t>
            </a:r>
            <a:endParaRPr lang="en-US" sz="1600" b="1" i="0" u="none" strike="noStrike" dirty="0">
              <a:solidFill>
                <a:srgbClr val="000000"/>
              </a:solidFill>
              <a:effectLst/>
              <a:latin typeface="Raleway "/>
            </a:endParaRPr>
          </a:p>
          <a:p>
            <a:pPr algn="just" fontAlgn="base">
              <a:lnSpc>
                <a:spcPct val="150000"/>
              </a:lnSpc>
              <a:spcBef>
                <a:spcPts val="600"/>
              </a:spcBef>
              <a:spcAft>
                <a:spcPts val="600"/>
              </a:spcAft>
            </a:pPr>
            <a:r>
              <a:rPr lang="en-US" sz="1600" b="1" i="0" u="none" strike="noStrike" dirty="0">
                <a:solidFill>
                  <a:srgbClr val="000000"/>
                </a:solidFill>
                <a:effectLst/>
                <a:latin typeface="Raleway "/>
              </a:rPr>
              <a:t>1. Siyasi Faktörler: </a:t>
            </a:r>
            <a:r>
              <a:rPr lang="en-US" sz="1600" b="0" i="0" u="none" strike="noStrike" dirty="0">
                <a:solidFill>
                  <a:srgbClr val="000000"/>
                </a:solidFill>
                <a:effectLst/>
                <a:latin typeface="Raleway "/>
              </a:rPr>
              <a:t>Hükümet politikaları, vergi politikaları ve işgücü politikaları</a:t>
            </a:r>
          </a:p>
          <a:p>
            <a:pPr algn="just" fontAlgn="base">
              <a:lnSpc>
                <a:spcPct val="150000"/>
              </a:lnSpc>
              <a:spcBef>
                <a:spcPts val="600"/>
              </a:spcBef>
              <a:spcAft>
                <a:spcPts val="600"/>
              </a:spcAft>
            </a:pPr>
            <a:r>
              <a:rPr lang="en-US" sz="1600" b="1" i="0" u="none" strike="noStrike" dirty="0">
                <a:solidFill>
                  <a:srgbClr val="000000"/>
                </a:solidFill>
                <a:effectLst/>
                <a:latin typeface="Raleway "/>
              </a:rPr>
              <a:t>2. Ekonomik Faktörler</a:t>
            </a:r>
            <a:r>
              <a:rPr lang="en-US" sz="1600" b="0" i="0" u="none" strike="noStrike" dirty="0">
                <a:solidFill>
                  <a:srgbClr val="000000"/>
                </a:solidFill>
                <a:effectLst/>
                <a:latin typeface="Raleway "/>
              </a:rPr>
              <a:t>: Faiz oranları, arz-talep dengesi, enflasyon, durgunluk ve büyüme.</a:t>
            </a:r>
          </a:p>
          <a:p>
            <a:pPr algn="just" fontAlgn="base">
              <a:lnSpc>
                <a:spcPct val="150000"/>
              </a:lnSpc>
              <a:spcBef>
                <a:spcPts val="600"/>
              </a:spcBef>
              <a:spcAft>
                <a:spcPts val="600"/>
              </a:spcAft>
            </a:pPr>
            <a:r>
              <a:rPr lang="en-US" sz="1600" b="1" i="0" u="none" strike="noStrike" dirty="0">
                <a:solidFill>
                  <a:srgbClr val="000000"/>
                </a:solidFill>
                <a:effectLst/>
                <a:latin typeface="Raleway "/>
              </a:rPr>
              <a:t>3. Sosyal Faktörler: </a:t>
            </a:r>
            <a:r>
              <a:rPr lang="en-US" sz="1600" b="0" i="0" u="none" strike="noStrike" dirty="0">
                <a:solidFill>
                  <a:srgbClr val="000000"/>
                </a:solidFill>
                <a:effectLst/>
                <a:latin typeface="Raleway "/>
              </a:rPr>
              <a:t>Hedef kitlenin demografik özellikleri, yaş dağılımı, kültürel eğilimler ve yaşam tarzı eğilimleri.</a:t>
            </a:r>
          </a:p>
          <a:p>
            <a:pPr algn="just" fontAlgn="base">
              <a:lnSpc>
                <a:spcPct val="150000"/>
              </a:lnSpc>
              <a:spcBef>
                <a:spcPts val="600"/>
              </a:spcBef>
              <a:spcAft>
                <a:spcPts val="600"/>
              </a:spcAft>
            </a:pPr>
            <a:r>
              <a:rPr lang="en-US" sz="1600" b="1" i="0" u="none" strike="noStrike" dirty="0">
                <a:solidFill>
                  <a:srgbClr val="000000"/>
                </a:solidFill>
                <a:effectLst/>
                <a:latin typeface="Raleway "/>
              </a:rPr>
              <a:t>4. Teknolojik Faktörler: </a:t>
            </a:r>
            <a:r>
              <a:rPr lang="en-US" sz="1600" b="0" i="0" u="none" strike="noStrike" dirty="0">
                <a:solidFill>
                  <a:srgbClr val="000000"/>
                </a:solidFill>
                <a:effectLst/>
                <a:latin typeface="Raleway "/>
              </a:rPr>
              <a:t>Sektörde kullanılan teknolojilerin gelişimi ve rolü ile teknoloji trendleri.</a:t>
            </a:r>
            <a:endParaRPr lang="tr-TR" sz="1600" b="0" i="0" u="none" strike="noStrike" dirty="0">
              <a:solidFill>
                <a:srgbClr val="000000"/>
              </a:solidFill>
              <a:effectLst/>
              <a:latin typeface="Raleway "/>
            </a:endParaRPr>
          </a:p>
        </p:txBody>
      </p:sp>
    </p:spTree>
    <p:extLst>
      <p:ext uri="{BB962C8B-B14F-4D97-AF65-F5344CB8AC3E}">
        <p14:creationId xmlns:p14="http://schemas.microsoft.com/office/powerpoint/2010/main" val="721563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59ABA-9D28-5B86-11D7-938AF2AF607B}"/>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CABB9BCC-5243-8BEE-9F2F-AA432CBC050C}"/>
              </a:ext>
            </a:extLst>
          </p:cNvPr>
          <p:cNvSpPr txBox="1"/>
          <p:nvPr/>
        </p:nvSpPr>
        <p:spPr>
          <a:xfrm>
            <a:off x="356935" y="2209744"/>
            <a:ext cx="11032960" cy="2428935"/>
          </a:xfrm>
          <a:prstGeom prst="rect">
            <a:avLst/>
          </a:prstGeom>
          <a:noFill/>
        </p:spPr>
        <p:txBody>
          <a:bodyPr wrap="square">
            <a:spAutoFit/>
          </a:bodyPr>
          <a:lstStyle/>
          <a:p>
            <a:pPr algn="just" fontAlgn="base">
              <a:lnSpc>
                <a:spcPct val="150000"/>
              </a:lnSpc>
              <a:spcBef>
                <a:spcPts val="600"/>
              </a:spcBef>
              <a:spcAft>
                <a:spcPts val="600"/>
              </a:spcAft>
            </a:pPr>
            <a:r>
              <a:rPr lang="en-US" b="1" i="0" u="none" strike="noStrike" dirty="0">
                <a:solidFill>
                  <a:srgbClr val="000000"/>
                </a:solidFill>
                <a:effectLst/>
                <a:latin typeface="Raleway "/>
              </a:rPr>
              <a:t>PEST </a:t>
            </a:r>
            <a:r>
              <a:rPr lang="en-US" b="0" i="0" u="none" strike="noStrike" dirty="0">
                <a:solidFill>
                  <a:srgbClr val="000000"/>
                </a:solidFill>
                <a:effectLst/>
                <a:latin typeface="Raleway "/>
              </a:rPr>
              <a:t>analizi son zamanlarda </a:t>
            </a:r>
            <a:r>
              <a:rPr lang="en-US" b="1" i="0" u="none" strike="noStrike" dirty="0">
                <a:solidFill>
                  <a:srgbClr val="000000"/>
                </a:solidFill>
                <a:effectLst/>
                <a:latin typeface="Raleway "/>
              </a:rPr>
              <a:t>PESTEL </a:t>
            </a:r>
            <a:r>
              <a:rPr lang="en-US" b="0" i="0" u="none" strike="noStrike" dirty="0">
                <a:solidFill>
                  <a:srgbClr val="000000"/>
                </a:solidFill>
                <a:effectLst/>
                <a:latin typeface="Raleway "/>
              </a:rPr>
              <a:t>analizine dönüşmüştür. Buna göre, 'Çevresel Faktörler' ve 'Yasal' faktörler de giderek pazar farklılıklarının analizine dahil edilmiştir. Buna göre.</a:t>
            </a:r>
            <a:endParaRPr lang="tr-TR" dirty="0">
              <a:solidFill>
                <a:srgbClr val="000000"/>
              </a:solidFill>
              <a:latin typeface="Raleway "/>
            </a:endParaRPr>
          </a:p>
          <a:p>
            <a:pPr algn="just" fontAlgn="base">
              <a:lnSpc>
                <a:spcPct val="150000"/>
              </a:lnSpc>
              <a:spcBef>
                <a:spcPts val="600"/>
              </a:spcBef>
              <a:spcAft>
                <a:spcPts val="600"/>
              </a:spcAft>
            </a:pPr>
            <a:r>
              <a:rPr lang="en-US" b="1" i="0" u="none" strike="noStrike" dirty="0">
                <a:solidFill>
                  <a:srgbClr val="000000"/>
                </a:solidFill>
                <a:effectLst/>
                <a:latin typeface="Raleway "/>
              </a:rPr>
              <a:t>5. Yasal Faktörler: </a:t>
            </a:r>
            <a:r>
              <a:rPr lang="en-US" b="0" i="0" u="none" strike="noStrike" dirty="0">
                <a:solidFill>
                  <a:srgbClr val="000000"/>
                </a:solidFill>
                <a:effectLst/>
                <a:latin typeface="Raleway "/>
              </a:rPr>
              <a:t>Sektörü etkileyen yasal düzenlemeler</a:t>
            </a:r>
            <a:endParaRPr lang="en-US" b="1" i="0" u="none" strike="noStrike" dirty="0">
              <a:solidFill>
                <a:srgbClr val="000000"/>
              </a:solidFill>
              <a:effectLst/>
              <a:latin typeface="Raleway "/>
            </a:endParaRPr>
          </a:p>
          <a:p>
            <a:pPr algn="just" fontAlgn="base">
              <a:lnSpc>
                <a:spcPct val="150000"/>
              </a:lnSpc>
              <a:spcBef>
                <a:spcPts val="600"/>
              </a:spcBef>
              <a:spcAft>
                <a:spcPts val="600"/>
              </a:spcAft>
            </a:pPr>
            <a:r>
              <a:rPr lang="en-US" b="1" i="0" u="none" strike="noStrike" dirty="0">
                <a:solidFill>
                  <a:srgbClr val="000000"/>
                </a:solidFill>
                <a:effectLst/>
                <a:latin typeface="Raleway "/>
              </a:rPr>
              <a:t>6. Çevresel Faktörler: </a:t>
            </a:r>
            <a:r>
              <a:rPr lang="en-US" b="0" i="0" u="none" strike="noStrike" dirty="0">
                <a:solidFill>
                  <a:srgbClr val="000000"/>
                </a:solidFill>
                <a:effectLst/>
                <a:latin typeface="Raleway "/>
              </a:rPr>
              <a:t>Çevre yasaları, iklim ve etkileri, ekolojik yapı ve dinamikler</a:t>
            </a:r>
            <a:r>
              <a:rPr lang="tr-TR" b="0" i="0" u="none" strike="noStrike" dirty="0">
                <a:solidFill>
                  <a:srgbClr val="000000"/>
                </a:solidFill>
                <a:effectLst/>
                <a:latin typeface="Raleway "/>
              </a:rPr>
              <a:t>.</a:t>
            </a:r>
          </a:p>
        </p:txBody>
      </p:sp>
      <p:sp>
        <p:nvSpPr>
          <p:cNvPr id="3" name="Dikdörtgen 2">
            <a:extLst>
              <a:ext uri="{FF2B5EF4-FFF2-40B4-BE49-F238E27FC236}">
                <a16:creationId xmlns:a16="http://schemas.microsoft.com/office/drawing/2014/main" id="{BD67E5E8-1235-B907-8CF4-F44086AAAB27}"/>
              </a:ext>
            </a:extLst>
          </p:cNvPr>
          <p:cNvSpPr/>
          <p:nvPr/>
        </p:nvSpPr>
        <p:spPr>
          <a:xfrm>
            <a:off x="5982147" y="4642800"/>
            <a:ext cx="2240768" cy="76944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 </a:t>
            </a:r>
            <a:endParaRPr lang="tr-TR" sz="4400" dirty="0"/>
          </a:p>
        </p:txBody>
      </p:sp>
      <p:sp>
        <p:nvSpPr>
          <p:cNvPr id="5" name="Sağ Ok 9">
            <a:extLst>
              <a:ext uri="{FF2B5EF4-FFF2-40B4-BE49-F238E27FC236}">
                <a16:creationId xmlns:a16="http://schemas.microsoft.com/office/drawing/2014/main" id="{763D2CAE-A823-0995-1F86-CE6249742E6A}"/>
              </a:ext>
            </a:extLst>
          </p:cNvPr>
          <p:cNvSpPr/>
          <p:nvPr/>
        </p:nvSpPr>
        <p:spPr>
          <a:xfrm>
            <a:off x="7492034" y="4542569"/>
            <a:ext cx="949520" cy="969901"/>
          </a:xfrm>
          <a:prstGeom prst="rightArrow">
            <a:avLst/>
          </a:prstGeom>
          <a:solidFill>
            <a:schemeClr val="bg1">
              <a:lumMod val="60000"/>
              <a:lumOff val="40000"/>
            </a:schemeClr>
          </a:solidFill>
          <a:ln>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tr-TR" dirty="0"/>
          </a:p>
        </p:txBody>
      </p:sp>
      <p:sp>
        <p:nvSpPr>
          <p:cNvPr id="6" name="Dikdörtgen 5">
            <a:extLst>
              <a:ext uri="{FF2B5EF4-FFF2-40B4-BE49-F238E27FC236}">
                <a16:creationId xmlns:a16="http://schemas.microsoft.com/office/drawing/2014/main" id="{13432ED7-1E6B-AB92-08C5-3C7AC0C64AE9}"/>
              </a:ext>
            </a:extLst>
          </p:cNvPr>
          <p:cNvSpPr/>
          <p:nvPr/>
        </p:nvSpPr>
        <p:spPr>
          <a:xfrm>
            <a:off x="8659935" y="4648256"/>
            <a:ext cx="1791131" cy="769441"/>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PESTEL</a:t>
            </a:r>
            <a:endParaRPr lang="tr-TR" sz="4400" dirty="0"/>
          </a:p>
        </p:txBody>
      </p:sp>
      <p:sp>
        <p:nvSpPr>
          <p:cNvPr id="7" name="Metin kutusu 6">
            <a:extLst>
              <a:ext uri="{FF2B5EF4-FFF2-40B4-BE49-F238E27FC236}">
                <a16:creationId xmlns:a16="http://schemas.microsoft.com/office/drawing/2014/main" id="{63C861A5-C6BA-0105-A8B5-2DA66B77B32A}"/>
              </a:ext>
            </a:extLst>
          </p:cNvPr>
          <p:cNvSpPr txBox="1"/>
          <p:nvPr/>
        </p:nvSpPr>
        <p:spPr>
          <a:xfrm>
            <a:off x="1026157" y="4491486"/>
            <a:ext cx="4636008" cy="954107"/>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algn="just"/>
            <a:r>
              <a:rPr lang="tr-TR" sz="1400" dirty="0" err="1">
                <a:solidFill>
                  <a:schemeClr val="accent1"/>
                </a:solidFill>
              </a:rPr>
              <a:t>Bu bölümdeki bilgiler</a:t>
            </a:r>
            <a:r>
              <a:rPr lang="tr-TR" sz="1400" dirty="0">
                <a:solidFill>
                  <a:schemeClr val="accent1"/>
                </a:solidFill>
              </a:rPr>
              <a:t>, PESTEL </a:t>
            </a:r>
            <a:r>
              <a:rPr lang="tr-TR" sz="1400" dirty="0" err="1">
                <a:solidFill>
                  <a:schemeClr val="accent1"/>
                </a:solidFill>
              </a:rPr>
              <a:t>analizinin </a:t>
            </a:r>
            <a:r>
              <a:rPr lang="tr-TR" sz="1400" dirty="0">
                <a:solidFill>
                  <a:schemeClr val="accent1"/>
                </a:solidFill>
              </a:rPr>
              <a:t>pazar </a:t>
            </a:r>
            <a:r>
              <a:rPr lang="tr-TR" sz="1400" dirty="0" err="1">
                <a:solidFill>
                  <a:schemeClr val="accent1"/>
                </a:solidFill>
              </a:rPr>
              <a:t>araştırmasında kullanımını ele alacaktır</a:t>
            </a:r>
            <a:r>
              <a:rPr lang="tr-TR" sz="1400" dirty="0">
                <a:solidFill>
                  <a:schemeClr val="accent1"/>
                </a:solidFill>
              </a:rPr>
              <a:t>. PESTEL analizi hakkında detaylı bilgi için lütfen </a:t>
            </a:r>
            <a:r>
              <a:rPr lang="tr-TR" sz="1400" i="1" dirty="0">
                <a:solidFill>
                  <a:schemeClr val="accent1"/>
                </a:solidFill>
              </a:rPr>
              <a:t>İş Planlaması &amp; Strateji </a:t>
            </a:r>
            <a:r>
              <a:rPr lang="en-US" sz="1400" dirty="0">
                <a:solidFill>
                  <a:schemeClr val="accent1"/>
                </a:solidFill>
              </a:rPr>
              <a:t>ünitesini </a:t>
            </a:r>
            <a:r>
              <a:rPr lang="tr-TR" sz="1400" dirty="0">
                <a:solidFill>
                  <a:schemeClr val="accent1"/>
                </a:solidFill>
              </a:rPr>
              <a:t>inceleyiniz.</a:t>
            </a:r>
          </a:p>
        </p:txBody>
      </p:sp>
      <p:sp>
        <p:nvSpPr>
          <p:cNvPr id="8" name="CasellaDiTesto 1">
            <a:extLst>
              <a:ext uri="{FF2B5EF4-FFF2-40B4-BE49-F238E27FC236}">
                <a16:creationId xmlns:a16="http://schemas.microsoft.com/office/drawing/2014/main" id="{0D22DAF9-FEC3-6DBC-16D5-3DE0B71E42B3}"/>
              </a:ext>
            </a:extLst>
          </p:cNvPr>
          <p:cNvSpPr txBox="1"/>
          <p:nvPr/>
        </p:nvSpPr>
        <p:spPr>
          <a:xfrm>
            <a:off x="356935" y="288993"/>
            <a:ext cx="10610461" cy="124399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5000"/>
                  </a:schemeClr>
                </a:solidFill>
              </a:rPr>
              <a:t>Pazar </a:t>
            </a:r>
            <a:r>
              <a:rPr lang="en-US" sz="3400" b="1" dirty="0" err="1">
                <a:solidFill>
                  <a:schemeClr val="accent3">
                    <a:lumMod val="75000"/>
                  </a:schemeClr>
                </a:solidFill>
              </a:rPr>
              <a:t>farklılıkları</a:t>
            </a:r>
            <a:r>
              <a:rPr lang="tr-TR" sz="3400" b="1" dirty="0">
                <a:solidFill>
                  <a:schemeClr val="accent3">
                    <a:lumMod val="75000"/>
                  </a:schemeClr>
                </a:solidFill>
              </a:rPr>
              <a:t>: PESTEL analizinin kullanılması </a:t>
            </a:r>
            <a:r>
              <a:rPr lang="en-US" sz="3400" b="1" dirty="0">
                <a:solidFill>
                  <a:schemeClr val="accent3">
                    <a:lumMod val="75000"/>
                  </a:schemeClr>
                </a:solidFill>
              </a:rPr>
              <a:t>- </a:t>
            </a:r>
            <a:r>
              <a:rPr lang="tr-TR" sz="3400" b="1" dirty="0">
                <a:solidFill>
                  <a:schemeClr val="accent3">
                    <a:lumMod val="75000"/>
                  </a:schemeClr>
                </a:solidFill>
              </a:rPr>
              <a:t>2/2 </a:t>
            </a:r>
          </a:p>
          <a:p>
            <a:pPr>
              <a:lnSpc>
                <a:spcPct val="150000"/>
              </a:lnSpc>
            </a:pPr>
            <a:r>
              <a:rPr lang="en-US" b="1" dirty="0">
                <a:solidFill>
                  <a:schemeClr val="bg1"/>
                </a:solidFill>
              </a:rPr>
              <a:t>Kültürel, ekonomik ve coğrafi farklılıkların analiz edilmesi</a:t>
            </a:r>
            <a:endParaRPr lang="en-US" sz="2800" b="1" dirty="0">
              <a:solidFill>
                <a:schemeClr val="bg1"/>
              </a:solidFill>
            </a:endParaRPr>
          </a:p>
        </p:txBody>
      </p:sp>
    </p:spTree>
    <p:extLst>
      <p:ext uri="{BB962C8B-B14F-4D97-AF65-F5344CB8AC3E}">
        <p14:creationId xmlns:p14="http://schemas.microsoft.com/office/powerpoint/2010/main" val="1046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80BD-13FD-8EDC-368A-D0DE68313DDE}"/>
            </a:ext>
          </a:extLst>
        </p:cNvPr>
        <p:cNvGrpSpPr/>
        <p:nvPr/>
      </p:nvGrpSpPr>
      <p:grpSpPr>
        <a:xfrm>
          <a:off x="0" y="0"/>
          <a:ext cx="0" cy="0"/>
          <a:chOff x="0" y="0"/>
          <a:chExt cx="0" cy="0"/>
        </a:xfrm>
      </p:grpSpPr>
      <p:pic>
        <p:nvPicPr>
          <p:cNvPr id="5122" name="Picture 2">
            <a:extLst>
              <a:ext uri="{FF2B5EF4-FFF2-40B4-BE49-F238E27FC236}">
                <a16:creationId xmlns:a16="http://schemas.microsoft.com/office/drawing/2014/main" id="{84A424D9-33CE-1833-3B02-B9FA5A84A4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985" y="104272"/>
            <a:ext cx="8934155" cy="595334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a:extLst>
              <a:ext uri="{FF2B5EF4-FFF2-40B4-BE49-F238E27FC236}">
                <a16:creationId xmlns:a16="http://schemas.microsoft.com/office/drawing/2014/main" id="{399296F0-4A1B-CB00-ABFB-18139156DFF1}"/>
              </a:ext>
            </a:extLst>
          </p:cNvPr>
          <p:cNvSpPr txBox="1"/>
          <p:nvPr/>
        </p:nvSpPr>
        <p:spPr>
          <a:xfrm>
            <a:off x="3144466" y="6230508"/>
            <a:ext cx="6094378" cy="246221"/>
          </a:xfrm>
          <a:prstGeom prst="rect">
            <a:avLst/>
          </a:prstGeom>
          <a:noFill/>
        </p:spPr>
        <p:txBody>
          <a:bodyPr wrap="square">
            <a:spAutoFit/>
          </a:bodyPr>
          <a:lstStyle/>
          <a:p>
            <a:pPr algn="ctr"/>
            <a:r>
              <a:rPr lang="tr-TR" sz="1000" dirty="0">
                <a:solidFill>
                  <a:schemeClr val="accent1"/>
                </a:solidFill>
              </a:rPr>
              <a:t>Resim </a:t>
            </a:r>
            <a:r>
              <a:rPr lang="tr-TR" sz="1000" dirty="0" err="1">
                <a:solidFill>
                  <a:schemeClr val="accent1"/>
                </a:solidFill>
              </a:rPr>
              <a:t>kaynağı</a:t>
            </a:r>
            <a:r>
              <a:rPr lang="tr-TR" sz="1000" dirty="0">
                <a:solidFill>
                  <a:schemeClr val="accent1"/>
                </a:solidFill>
              </a:rPr>
              <a:t>: Istockphoto.com</a:t>
            </a:r>
          </a:p>
        </p:txBody>
      </p:sp>
    </p:spTree>
    <p:extLst>
      <p:ext uri="{BB962C8B-B14F-4D97-AF65-F5344CB8AC3E}">
        <p14:creationId xmlns:p14="http://schemas.microsoft.com/office/powerpoint/2010/main" val="2768418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49418-0F85-DD92-D0BB-9EEC3847A44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406AE6A-9734-C226-DEA5-A457F56290C8}"/>
              </a:ext>
            </a:extLst>
          </p:cNvPr>
          <p:cNvSpPr txBox="1"/>
          <p:nvPr/>
        </p:nvSpPr>
        <p:spPr>
          <a:xfrm>
            <a:off x="356935" y="288993"/>
            <a:ext cx="10610461" cy="1243995"/>
          </a:xfrm>
          <a:prstGeom prst="rect">
            <a:avLst/>
          </a:prstGeom>
          <a:noFill/>
        </p:spPr>
        <p:txBody>
          <a:bodyPr wrap="square" rtlCol="0">
            <a:spAutoFit/>
          </a:bodyPr>
          <a:lstStyle/>
          <a:p>
            <a:pPr>
              <a:lnSpc>
                <a:spcPct val="150000"/>
              </a:lnSpc>
            </a:pPr>
            <a:r>
              <a:rPr lang="en-US" sz="3400" b="1" dirty="0">
                <a:solidFill>
                  <a:schemeClr val="accent3">
                    <a:lumMod val="75000"/>
                  </a:schemeClr>
                </a:solidFill>
              </a:rPr>
              <a:t>Pazar </a:t>
            </a:r>
            <a:r>
              <a:rPr lang="en-US" sz="3400" b="1" dirty="0" err="1">
                <a:solidFill>
                  <a:schemeClr val="accent3">
                    <a:lumMod val="75000"/>
                  </a:schemeClr>
                </a:solidFill>
              </a:rPr>
              <a:t>yapısı </a:t>
            </a:r>
            <a:r>
              <a:rPr lang="en-US" sz="3400" b="1" dirty="0">
                <a:solidFill>
                  <a:schemeClr val="accent3">
                    <a:lumMod val="75000"/>
                  </a:schemeClr>
                </a:solidFill>
              </a:rPr>
              <a:t>- 1/2</a:t>
            </a:r>
            <a:endParaRPr lang="tr-TR" sz="3400" b="1" dirty="0">
              <a:solidFill>
                <a:schemeClr val="accent3">
                  <a:lumMod val="75000"/>
                </a:schemeClr>
              </a:solidFill>
            </a:endParaRPr>
          </a:p>
          <a:p>
            <a:pPr>
              <a:lnSpc>
                <a:spcPct val="150000"/>
              </a:lnSpc>
            </a:pPr>
            <a:r>
              <a:rPr lang="en-US" b="1" dirty="0">
                <a:solidFill>
                  <a:schemeClr val="bg1"/>
                </a:solidFill>
              </a:rPr>
              <a:t>Ürün ve hizmetlerin sunulacağı pazarın yapısının analiz edilmesi</a:t>
            </a:r>
            <a:endParaRPr lang="en-US" sz="2800" b="1" dirty="0">
              <a:solidFill>
                <a:schemeClr val="bg1"/>
              </a:solidFill>
            </a:endParaRPr>
          </a:p>
        </p:txBody>
      </p:sp>
      <p:sp>
        <p:nvSpPr>
          <p:cNvPr id="4" name="Metin kutusu 3">
            <a:extLst>
              <a:ext uri="{FF2B5EF4-FFF2-40B4-BE49-F238E27FC236}">
                <a16:creationId xmlns:a16="http://schemas.microsoft.com/office/drawing/2014/main" id="{19A02EBE-B806-403D-BC91-67D327301DF0}"/>
              </a:ext>
            </a:extLst>
          </p:cNvPr>
          <p:cNvSpPr txBox="1"/>
          <p:nvPr/>
        </p:nvSpPr>
        <p:spPr>
          <a:xfrm>
            <a:off x="420943" y="1752304"/>
            <a:ext cx="6907465" cy="4816703"/>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u="none" strike="noStrike" dirty="0">
                <a:solidFill>
                  <a:srgbClr val="000000"/>
                </a:solidFill>
                <a:effectLst/>
                <a:latin typeface="Raleway "/>
              </a:rPr>
              <a:t>Hedef pazarın yapısını analiz etmek pazara giriş için en önemli koşuldur. </a:t>
            </a:r>
            <a:r>
              <a:rPr lang="tr-TR" sz="1600" b="0" i="0" u="none" strike="noStrike" dirty="0">
                <a:solidFill>
                  <a:srgbClr val="000000"/>
                </a:solidFill>
                <a:effectLst/>
                <a:latin typeface="Raleway "/>
              </a:rPr>
              <a:t>Sağ taraftaki şablon, </a:t>
            </a:r>
            <a:r>
              <a:rPr lang="en-US" sz="1600" b="0" i="0" u="none" strike="noStrike" dirty="0">
                <a:solidFill>
                  <a:srgbClr val="000000"/>
                </a:solidFill>
                <a:effectLst/>
                <a:latin typeface="Raleway "/>
              </a:rPr>
              <a:t>bireylerin, şirketlerin </a:t>
            </a:r>
            <a:r>
              <a:rPr lang="tr-TR" sz="1600" b="0" i="0" u="none" strike="noStrike" dirty="0">
                <a:solidFill>
                  <a:srgbClr val="000000"/>
                </a:solidFill>
                <a:effectLst/>
                <a:latin typeface="Raleway "/>
              </a:rPr>
              <a:t>ve </a:t>
            </a:r>
            <a:r>
              <a:rPr lang="en-US" sz="1600" b="0" i="0" u="none" strike="noStrike" dirty="0">
                <a:solidFill>
                  <a:srgbClr val="000000"/>
                </a:solidFill>
                <a:effectLst/>
                <a:latin typeface="Raleway "/>
              </a:rPr>
              <a:t>ekiplerin objektif olarak seçenekleri karşılaştırmasına ve belirlemesine </a:t>
            </a:r>
            <a:r>
              <a:rPr lang="tr-TR" sz="1600" b="0" i="0" u="none" strike="noStrike" dirty="0" err="1">
                <a:solidFill>
                  <a:srgbClr val="000000"/>
                </a:solidFill>
                <a:effectLst/>
                <a:latin typeface="Raleway "/>
              </a:rPr>
              <a:t>olanak tanıyan </a:t>
            </a:r>
            <a:r>
              <a:rPr lang="en-US" sz="1600" b="0" i="0" u="none" strike="noStrike" dirty="0">
                <a:solidFill>
                  <a:srgbClr val="000000"/>
                </a:solidFill>
                <a:effectLst/>
                <a:latin typeface="Raleway "/>
              </a:rPr>
              <a:t>belirli kriterleri kullanarak pazarlama analizi yapmasına </a:t>
            </a:r>
            <a:r>
              <a:rPr lang="tr-TR" sz="1600" b="0" i="0" u="none" strike="noStrike" dirty="0">
                <a:solidFill>
                  <a:srgbClr val="000000"/>
                </a:solidFill>
                <a:effectLst/>
                <a:latin typeface="Raleway "/>
              </a:rPr>
              <a:t>yardımcı olur: </a:t>
            </a:r>
          </a:p>
          <a:p>
            <a:pPr algn="just" rtl="0" fontAlgn="base">
              <a:spcBef>
                <a:spcPts val="600"/>
              </a:spcBef>
              <a:spcAft>
                <a:spcPts val="600"/>
              </a:spcAft>
            </a:pPr>
            <a:r>
              <a:rPr lang="en-US" sz="1600" b="1" i="0" u="none" strike="noStrike" dirty="0">
                <a:solidFill>
                  <a:srgbClr val="000000"/>
                </a:solidFill>
                <a:effectLst/>
                <a:latin typeface="Raleway "/>
              </a:rPr>
              <a:t>Hedef pazar için hangi ürün / hizmetler acil ve kritiktir?</a:t>
            </a:r>
          </a:p>
          <a:p>
            <a:pPr algn="just" rtl="0" fontAlgn="base">
              <a:spcBef>
                <a:spcPts val="600"/>
              </a:spcBef>
              <a:spcAft>
                <a:spcPts val="600"/>
              </a:spcAft>
            </a:pPr>
            <a:endParaRPr lang="en-US" sz="1600" b="0" i="0" u="none" strike="noStrike" dirty="0">
              <a:solidFill>
                <a:srgbClr val="000000"/>
              </a:solidFill>
              <a:effectLst/>
              <a:latin typeface="Raleway "/>
            </a:endParaRPr>
          </a:p>
          <a:p>
            <a:pPr algn="just" rtl="0" fontAlgn="base">
              <a:spcBef>
                <a:spcPts val="600"/>
              </a:spcBef>
              <a:spcAft>
                <a:spcPts val="600"/>
              </a:spcAft>
            </a:pPr>
            <a:r>
              <a:rPr lang="en-US" sz="1600" b="1" i="0" u="none" strike="noStrike" dirty="0">
                <a:solidFill>
                  <a:srgbClr val="000000"/>
                </a:solidFill>
                <a:effectLst/>
                <a:latin typeface="Raleway "/>
              </a:rPr>
              <a:t>Hedef pazara ürün ve hizmet sunmak için seçim yapmayı kolaylaştıran bu </a:t>
            </a:r>
            <a:r>
              <a:rPr lang="tr-TR" sz="1600" b="1" i="0" u="none" strike="noStrike" dirty="0" err="1">
                <a:solidFill>
                  <a:srgbClr val="000000"/>
                </a:solidFill>
                <a:effectLst/>
                <a:latin typeface="Raleway "/>
              </a:rPr>
              <a:t>grafik</a:t>
            </a:r>
            <a:r>
              <a:rPr lang="en-US" sz="1600" b="1" i="0" u="none" strike="noStrike" dirty="0">
                <a:solidFill>
                  <a:srgbClr val="000000"/>
                </a:solidFill>
                <a:effectLst/>
                <a:latin typeface="Raleway "/>
              </a:rPr>
              <a:t>, Çaba/Maliyet ve Fayda/Değer eksenlerinde karar vermeyi kolaylaştırır. </a:t>
            </a:r>
          </a:p>
          <a:p>
            <a:pPr algn="just" rtl="0" fontAlgn="base">
              <a:spcBef>
                <a:spcPts val="600"/>
              </a:spcBef>
              <a:spcAft>
                <a:spcPts val="600"/>
              </a:spcAft>
            </a:pPr>
            <a:r>
              <a:rPr lang="en-US" sz="1600" b="0" i="0" u="none" strike="noStrike" dirty="0">
                <a:solidFill>
                  <a:srgbClr val="000000"/>
                </a:solidFill>
                <a:effectLst/>
                <a:latin typeface="Raleway "/>
              </a:rPr>
              <a:t>Bu </a:t>
            </a:r>
            <a:r>
              <a:rPr lang="tr-TR" sz="1600" b="0" i="0" u="none" strike="noStrike" dirty="0">
                <a:solidFill>
                  <a:srgbClr val="000000"/>
                </a:solidFill>
                <a:effectLst/>
                <a:latin typeface="Raleway "/>
              </a:rPr>
              <a:t>tablo</a:t>
            </a:r>
            <a:r>
              <a:rPr lang="en-US" sz="1600" b="0" i="0" u="none" strike="noStrike" dirty="0">
                <a:solidFill>
                  <a:srgbClr val="000000"/>
                </a:solidFill>
                <a:effectLst/>
                <a:latin typeface="Raleway "/>
              </a:rPr>
              <a:t>, özellikle yabancı pazar(lar)a girerken 'yerelleştirme' stratejisinin uygulanmasında önemli bir rehberdir, hedef pazarda hangi ürün/hizmetlerin konumlandırılacağını anlamamızı sağlar.</a:t>
            </a:r>
          </a:p>
          <a:p>
            <a:pPr algn="just" rtl="0" fontAlgn="base"/>
            <a:endParaRPr lang="en-US" b="0" i="0" u="none" strike="noStrike" dirty="0">
              <a:solidFill>
                <a:srgbClr val="000000"/>
              </a:solidFill>
              <a:effectLst/>
              <a:latin typeface="Raleway "/>
            </a:endParaRPr>
          </a:p>
          <a:p>
            <a:pPr algn="just" rtl="0" fontAlgn="base"/>
            <a:endParaRPr lang="en-US" b="0" i="0" u="none" strike="noStrike" dirty="0">
              <a:solidFill>
                <a:srgbClr val="000000"/>
              </a:solidFill>
              <a:effectLst/>
              <a:latin typeface="Raleway "/>
            </a:endParaRPr>
          </a:p>
          <a:p>
            <a:pPr algn="just" rtl="0" fontAlgn="base"/>
            <a:endParaRPr lang="en-US" b="0" i="0" u="none" strike="noStrike" dirty="0">
              <a:solidFill>
                <a:srgbClr val="000000"/>
              </a:solidFill>
              <a:effectLst/>
              <a:latin typeface="Raleway "/>
            </a:endParaRPr>
          </a:p>
        </p:txBody>
      </p:sp>
      <p:pic>
        <p:nvPicPr>
          <p:cNvPr id="6146" name="Picture 2">
            <a:extLst>
              <a:ext uri="{FF2B5EF4-FFF2-40B4-BE49-F238E27FC236}">
                <a16:creationId xmlns:a16="http://schemas.microsoft.com/office/drawing/2014/main" id="{F03F73DA-82F8-7C22-6BE1-9912DBB2F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097" y="1621988"/>
            <a:ext cx="5306489" cy="4257231"/>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18FEA9A-54D4-FB00-0D8D-077ADC1AEDD2}"/>
              </a:ext>
            </a:extLst>
          </p:cNvPr>
          <p:cNvSpPr txBox="1"/>
          <p:nvPr/>
        </p:nvSpPr>
        <p:spPr>
          <a:xfrm>
            <a:off x="6274535" y="5405957"/>
            <a:ext cx="7037960" cy="400110"/>
          </a:xfrm>
          <a:prstGeom prst="rect">
            <a:avLst/>
          </a:prstGeom>
          <a:noFill/>
        </p:spPr>
        <p:txBody>
          <a:bodyPr wrap="square">
            <a:spAutoFit/>
          </a:bodyPr>
          <a:lstStyle/>
          <a:p>
            <a:pPr algn="ctr"/>
            <a:r>
              <a:rPr lang="tr-TR" sz="1000" b="1" dirty="0">
                <a:solidFill>
                  <a:schemeClr val="accent1"/>
                </a:solidFill>
              </a:rPr>
              <a:t> </a:t>
            </a:r>
          </a:p>
          <a:p>
            <a:pPr algn="ctr"/>
            <a:r>
              <a:rPr lang="tr-TR" sz="1000" dirty="0">
                <a:solidFill>
                  <a:schemeClr val="accent1"/>
                </a:solidFill>
              </a:rPr>
              <a:t>Kaynak</a:t>
            </a:r>
            <a:r>
              <a:rPr lang="en-US" sz="1000" dirty="0">
                <a:solidFill>
                  <a:schemeClr val="accent1"/>
                </a:solidFill>
              </a:rPr>
              <a:t> FEM-Up</a:t>
            </a:r>
            <a:endParaRPr lang="tr-TR" sz="1000" dirty="0">
              <a:solidFill>
                <a:schemeClr val="accent1"/>
              </a:solidFill>
            </a:endParaRPr>
          </a:p>
        </p:txBody>
      </p:sp>
    </p:spTree>
    <p:extLst>
      <p:ext uri="{BB962C8B-B14F-4D97-AF65-F5344CB8AC3E}">
        <p14:creationId xmlns:p14="http://schemas.microsoft.com/office/powerpoint/2010/main" val="16773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8F2E-5FC1-E629-3574-15229E54FEE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4F44FA4-A57D-6239-6C07-ADF7B25C5395}"/>
              </a:ext>
            </a:extLst>
          </p:cNvPr>
          <p:cNvSpPr txBox="1"/>
          <p:nvPr/>
        </p:nvSpPr>
        <p:spPr>
          <a:xfrm>
            <a:off x="356935" y="288993"/>
            <a:ext cx="10610461" cy="785215"/>
          </a:xfrm>
          <a:prstGeom prst="rect">
            <a:avLst/>
          </a:prstGeom>
          <a:noFill/>
        </p:spPr>
        <p:txBody>
          <a:bodyPr wrap="square" rtlCol="0">
            <a:spAutoFit/>
          </a:bodyPr>
          <a:lstStyle/>
          <a:p>
            <a:pPr>
              <a:lnSpc>
                <a:spcPct val="150000"/>
              </a:lnSpc>
            </a:pPr>
            <a:r>
              <a:rPr lang="en-US" sz="3400" b="1" dirty="0">
                <a:solidFill>
                  <a:schemeClr val="accent3">
                    <a:lumMod val="75000"/>
                  </a:schemeClr>
                </a:solidFill>
              </a:rPr>
              <a:t>Pazar yapısı - 2/2</a:t>
            </a:r>
            <a:endParaRPr lang="tr-TR" sz="3400" b="1" dirty="0">
              <a:solidFill>
                <a:schemeClr val="accent3">
                  <a:lumMod val="75000"/>
                </a:schemeClr>
              </a:solidFill>
            </a:endParaRPr>
          </a:p>
        </p:txBody>
      </p:sp>
      <p:sp>
        <p:nvSpPr>
          <p:cNvPr id="4" name="Metin kutusu 3">
            <a:extLst>
              <a:ext uri="{FF2B5EF4-FFF2-40B4-BE49-F238E27FC236}">
                <a16:creationId xmlns:a16="http://schemas.microsoft.com/office/drawing/2014/main" id="{ABF9D194-D14A-61A4-BE45-5B3B2DDF0027}"/>
              </a:ext>
            </a:extLst>
          </p:cNvPr>
          <p:cNvSpPr txBox="1"/>
          <p:nvPr/>
        </p:nvSpPr>
        <p:spPr>
          <a:xfrm>
            <a:off x="434756" y="1233887"/>
            <a:ext cx="10761780" cy="1726498"/>
          </a:xfrm>
          <a:prstGeom prst="rect">
            <a:avLst/>
          </a:prstGeom>
          <a:noFill/>
        </p:spPr>
        <p:txBody>
          <a:bodyPr wrap="square" lIns="91440" tIns="45720" rIns="91440" bIns="45720" anchor="t">
            <a:spAutoFit/>
          </a:bodyPr>
          <a:lstStyle/>
          <a:p>
            <a:pPr algn="just" rtl="0" fontAlgn="base">
              <a:lnSpc>
                <a:spcPct val="150000"/>
              </a:lnSpc>
              <a:spcBef>
                <a:spcPts val="600"/>
              </a:spcBef>
              <a:spcAft>
                <a:spcPts val="600"/>
              </a:spcAft>
            </a:pPr>
            <a:r>
              <a:rPr lang="en-US" b="1" i="0" u="none" strike="noStrike" dirty="0" err="1">
                <a:solidFill>
                  <a:schemeClr val="bg1"/>
                </a:solidFill>
                <a:effectLst/>
                <a:latin typeface="Raleway "/>
              </a:rPr>
              <a:t>Yerelleştirme</a:t>
            </a:r>
            <a:endParaRPr lang="en-US" b="1" i="0" u="none" strike="noStrike" dirty="0">
              <a:solidFill>
                <a:schemeClr val="bg1"/>
              </a:solidFill>
              <a:effectLst/>
              <a:latin typeface="Raleway "/>
            </a:endParaRP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Yerelleştirme, şirketlerin ürün ve/veya hizmetlerini hedef pazarın diline ve kültürüne uyarlayarak pazara girdikleri bir stratejidir. Örneğin alışveriş sitesinde kullanılan dil, marka reklamlarındaki kadın ve erkek kıyafetleri, hızlı tüketim mallarında kullanılan et türü vb.</a:t>
            </a:r>
            <a:endParaRPr lang="en-US" sz="1600" b="0" i="0" dirty="0">
              <a:solidFill>
                <a:srgbClr val="000000"/>
              </a:solidFill>
              <a:effectLst/>
              <a:latin typeface="Raleway "/>
            </a:endParaRPr>
          </a:p>
        </p:txBody>
      </p:sp>
      <p:pic>
        <p:nvPicPr>
          <p:cNvPr id="1028" name="Picture 4" descr="people in the supermarket choose goods and supermarket cart with products. vector cartoon flat style illustration - market structure illust stock illustrations">
            <a:extLst>
              <a:ext uri="{FF2B5EF4-FFF2-40B4-BE49-F238E27FC236}">
                <a16:creationId xmlns:a16="http://schemas.microsoft.com/office/drawing/2014/main" id="{92998324-B31F-953D-24E0-A12B10B4D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533" y="3508933"/>
            <a:ext cx="58293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DF99E8C-D072-168F-6E07-E9CFCE305CF7}"/>
              </a:ext>
            </a:extLst>
          </p:cNvPr>
          <p:cNvSpPr txBox="1"/>
          <p:nvPr/>
        </p:nvSpPr>
        <p:spPr>
          <a:xfrm>
            <a:off x="5164183" y="6569007"/>
            <a:ext cx="6096000" cy="276999"/>
          </a:xfrm>
          <a:prstGeom prst="rect">
            <a:avLst/>
          </a:prstGeom>
          <a:noFill/>
        </p:spPr>
        <p:txBody>
          <a:bodyPr wrap="square">
            <a:spAutoFit/>
          </a:bodyPr>
          <a:lstStyle/>
          <a:p>
            <a:pPr algn="ctr"/>
            <a:r>
              <a:rPr lang="tr-TR" sz="1200" dirty="0">
                <a:solidFill>
                  <a:schemeClr val="accent1"/>
                </a:solidFill>
              </a:rPr>
              <a:t>Resim </a:t>
            </a:r>
            <a:r>
              <a:rPr lang="tr-TR" sz="1200" dirty="0" err="1">
                <a:solidFill>
                  <a:schemeClr val="accent1"/>
                </a:solidFill>
              </a:rPr>
              <a:t>kaynağı</a:t>
            </a:r>
            <a:r>
              <a:rPr lang="tr-TR" sz="1200" dirty="0">
                <a:solidFill>
                  <a:schemeClr val="accent1"/>
                </a:solidFill>
              </a:rPr>
              <a:t>: Istockphoto.com</a:t>
            </a:r>
          </a:p>
        </p:txBody>
      </p:sp>
    </p:spTree>
    <p:extLst>
      <p:ext uri="{BB962C8B-B14F-4D97-AF65-F5344CB8AC3E}">
        <p14:creationId xmlns:p14="http://schemas.microsoft.com/office/powerpoint/2010/main" val="1285677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4B059-9641-83DF-9288-C3CAF6E7462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F1BE385A-8067-6C0D-E56C-54E1048E491D}"/>
              </a:ext>
            </a:extLst>
          </p:cNvPr>
          <p:cNvSpPr txBox="1"/>
          <p:nvPr/>
        </p:nvSpPr>
        <p:spPr>
          <a:xfrm>
            <a:off x="277898" y="260717"/>
            <a:ext cx="11507353" cy="1659493"/>
          </a:xfrm>
          <a:prstGeom prst="rect">
            <a:avLst/>
          </a:prstGeom>
          <a:noFill/>
        </p:spPr>
        <p:txBody>
          <a:bodyPr wrap="square" rtlCol="0">
            <a:spAutoFit/>
          </a:bodyPr>
          <a:lstStyle/>
          <a:p>
            <a:pPr>
              <a:lnSpc>
                <a:spcPct val="150000"/>
              </a:lnSpc>
            </a:pPr>
            <a:r>
              <a:rPr lang="en-US" sz="3400" b="1" dirty="0">
                <a:solidFill>
                  <a:schemeClr val="accent3">
                    <a:lumMod val="75000"/>
                  </a:schemeClr>
                </a:solidFill>
              </a:rPr>
              <a:t>Pazar </a:t>
            </a:r>
            <a:r>
              <a:rPr lang="en-US" sz="3400" b="1" dirty="0" err="1">
                <a:solidFill>
                  <a:schemeClr val="accent3">
                    <a:lumMod val="75000"/>
                  </a:schemeClr>
                </a:solidFill>
              </a:rPr>
              <a:t>büyüklüğü analizi </a:t>
            </a:r>
            <a:r>
              <a:rPr lang="en-US" sz="3400" b="1" dirty="0">
                <a:solidFill>
                  <a:schemeClr val="accent3">
                    <a:lumMod val="75000"/>
                  </a:schemeClr>
                </a:solidFill>
              </a:rPr>
              <a:t>- 1/2</a:t>
            </a:r>
            <a:endParaRPr lang="tr-TR" sz="3400" b="1" dirty="0">
              <a:solidFill>
                <a:schemeClr val="accent3">
                  <a:lumMod val="75000"/>
                </a:schemeClr>
              </a:solidFill>
            </a:endParaRPr>
          </a:p>
          <a:p>
            <a:pPr>
              <a:lnSpc>
                <a:spcPct val="150000"/>
              </a:lnSpc>
            </a:pPr>
            <a:r>
              <a:rPr lang="en-US" b="1" dirty="0">
                <a:solidFill>
                  <a:schemeClr val="accent1"/>
                </a:solidFill>
              </a:rPr>
              <a:t>Pazarın mevcut büyüklüğünü ve markamızın/ürünümüzün/hizmetimizin bu pazardaki yerini analiz etmeye yönelik bir yaklaşımdır.</a:t>
            </a:r>
          </a:p>
        </p:txBody>
      </p:sp>
      <p:sp>
        <p:nvSpPr>
          <p:cNvPr id="4" name="Metin kutusu 3">
            <a:extLst>
              <a:ext uri="{FF2B5EF4-FFF2-40B4-BE49-F238E27FC236}">
                <a16:creationId xmlns:a16="http://schemas.microsoft.com/office/drawing/2014/main" id="{93D46D91-9981-AFC8-66AB-070EE7920A54}"/>
              </a:ext>
            </a:extLst>
          </p:cNvPr>
          <p:cNvSpPr txBox="1"/>
          <p:nvPr/>
        </p:nvSpPr>
        <p:spPr>
          <a:xfrm>
            <a:off x="277898" y="2255579"/>
            <a:ext cx="6435403" cy="3139321"/>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u="none" strike="noStrike" dirty="0" err="1">
                <a:solidFill>
                  <a:srgbClr val="000000"/>
                </a:solidFill>
                <a:effectLst/>
                <a:latin typeface="Raleway "/>
              </a:rPr>
              <a:t>Pazar </a:t>
            </a:r>
            <a:r>
              <a:rPr lang="en-US" sz="1600" b="0" i="0" u="none" strike="noStrike" dirty="0">
                <a:solidFill>
                  <a:srgbClr val="000000"/>
                </a:solidFill>
                <a:effectLst/>
                <a:latin typeface="Raleway "/>
              </a:rPr>
              <a:t>payı, şirketin belirli bir zaman diliminde pazardaki toplam satışlarının yüzdesini ifade eder.</a:t>
            </a:r>
          </a:p>
          <a:p>
            <a:pPr algn="just" rtl="0" fontAlgn="base">
              <a:spcBef>
                <a:spcPts val="600"/>
              </a:spcBef>
              <a:spcAft>
                <a:spcPts val="600"/>
              </a:spcAft>
            </a:pPr>
            <a:r>
              <a:rPr lang="en-US" sz="1600" b="0" i="0" u="none" strike="noStrike" dirty="0">
                <a:solidFill>
                  <a:srgbClr val="000000"/>
                </a:solidFill>
                <a:effectLst/>
                <a:latin typeface="Raleway "/>
              </a:rPr>
              <a:t>Pazar payı analizi, ürün/hizmetin ve firmanızın rakiplerle birlikte pazardaki konumunu belirleyen analizdir. Rakip analizinin bir uzantısı olarak da adlandırılabilecek bu yaklaşımın temeli şudur: Hangi rakip(ler) - ve ürün/hizmetler - ne kadar pazar payına sahip? Pazar analizi, sunulan ürün ve hizmetin pazar alanı ile birlikte şirketin büyüme stratejisinin değerlendirilmesine yardımcı olur.</a:t>
            </a:r>
            <a:endParaRPr lang="tr-TR" sz="1600" b="0" i="0" u="none" strike="noStrike" dirty="0">
              <a:solidFill>
                <a:srgbClr val="000000"/>
              </a:solidFill>
              <a:effectLst/>
              <a:latin typeface="Raleway "/>
            </a:endParaRPr>
          </a:p>
          <a:p>
            <a:pPr algn="just" rtl="0" fontAlgn="base">
              <a:spcBef>
                <a:spcPts val="600"/>
              </a:spcBef>
              <a:spcAft>
                <a:spcPts val="600"/>
              </a:spcAft>
            </a:pPr>
            <a:endParaRPr lang="tr-TR" dirty="0">
              <a:solidFill>
                <a:srgbClr val="000000"/>
              </a:solidFill>
              <a:latin typeface="Raleway "/>
            </a:endParaRPr>
          </a:p>
        </p:txBody>
      </p:sp>
      <p:sp>
        <p:nvSpPr>
          <p:cNvPr id="7" name="Metin kutusu 6">
            <a:extLst>
              <a:ext uri="{FF2B5EF4-FFF2-40B4-BE49-F238E27FC236}">
                <a16:creationId xmlns:a16="http://schemas.microsoft.com/office/drawing/2014/main" id="{33369A12-A610-F9DF-05AD-7C6446205867}"/>
              </a:ext>
            </a:extLst>
          </p:cNvPr>
          <p:cNvSpPr txBox="1"/>
          <p:nvPr/>
        </p:nvSpPr>
        <p:spPr>
          <a:xfrm>
            <a:off x="277898" y="5131417"/>
            <a:ext cx="6435404" cy="584775"/>
          </a:xfrm>
          <a:prstGeom prst="rect">
            <a:avLst/>
          </a:prstGeom>
          <a:noFill/>
        </p:spPr>
        <p:txBody>
          <a:bodyPr wrap="square">
            <a:spAutoFit/>
          </a:bodyPr>
          <a:lstStyle/>
          <a:p>
            <a:pPr algn="just" rtl="0" fontAlgn="base"/>
            <a:r>
              <a:rPr lang="en-US" sz="1600" b="0" i="0" dirty="0">
                <a:solidFill>
                  <a:srgbClr val="000000"/>
                </a:solidFill>
                <a:effectLst/>
                <a:latin typeface="Raleway "/>
              </a:rPr>
              <a:t>Pazar payı, bir şirketin satışlarının belirli bir dönemde sektörün toplam satışlarına bölünmesiyle hesaplanır.</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D4D0B79-229D-30D2-3E25-B24AD480A20A}"/>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AFD3B326-23E9-E89C-8ACD-63FE801D8006}"/>
              </a:ext>
            </a:extLst>
          </p:cNvPr>
          <p:cNvSpPr txBox="1"/>
          <p:nvPr/>
        </p:nvSpPr>
        <p:spPr>
          <a:xfrm>
            <a:off x="7052703" y="2300551"/>
            <a:ext cx="4861399" cy="2708434"/>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tr-TR" sz="1600" b="1" dirty="0" err="1">
                <a:solidFill>
                  <a:srgbClr val="000000"/>
                </a:solidFill>
                <a:latin typeface="Raleway "/>
              </a:rPr>
              <a:t>Alıştırma </a:t>
            </a:r>
            <a:r>
              <a:rPr lang="tr-TR" sz="1600" b="1" i="0" dirty="0">
                <a:solidFill>
                  <a:srgbClr val="000000"/>
                </a:solidFill>
                <a:effectLst/>
                <a:latin typeface="Raleway "/>
              </a:rPr>
              <a:t>1</a:t>
            </a:r>
            <a:r>
              <a:rPr lang="en-US" sz="1600" b="1" i="0" dirty="0">
                <a:solidFill>
                  <a:srgbClr val="000000"/>
                </a:solidFill>
                <a:effectLst/>
                <a:latin typeface="Raleway "/>
              </a:rPr>
              <a:t>: </a:t>
            </a:r>
          </a:p>
          <a:p>
            <a:pPr algn="just" fontAlgn="base">
              <a:spcBef>
                <a:spcPts val="600"/>
              </a:spcBef>
              <a:spcAft>
                <a:spcPts val="600"/>
              </a:spcAft>
            </a:pPr>
            <a:r>
              <a:rPr lang="en-US" sz="1600" b="0" i="0" dirty="0">
                <a:solidFill>
                  <a:srgbClr val="000000"/>
                </a:solidFill>
                <a:effectLst/>
                <a:latin typeface="Raleway "/>
              </a:rPr>
              <a:t>Sekiz farklı deodorant markasının bulunduğu X ülkesi pazarında 2024 yılı için satılan toplam deodorant miktarı 1.002.458 olsun. Kendi envanter kayıtlarımızdan 2024 yılı için markamızın deodorant satış adedi 134.761'dir. Bu bağlamda </a:t>
            </a:r>
            <a:r>
              <a:rPr lang="tr-TR" sz="1600" dirty="0" err="1">
                <a:solidFill>
                  <a:srgbClr val="000000"/>
                </a:solidFill>
                <a:latin typeface="Raleway "/>
              </a:rPr>
              <a:t>iş modelinizin </a:t>
            </a:r>
            <a:r>
              <a:rPr lang="en-US" sz="1600" b="0" i="0" dirty="0">
                <a:solidFill>
                  <a:srgbClr val="000000"/>
                </a:solidFill>
                <a:effectLst/>
                <a:latin typeface="Raleway "/>
              </a:rPr>
              <a:t>2024 yılı için pazar payını hesaplayınız. Bu pazar payını artırmak için hangi stratejileri, nasıl uygulardınız? Bu durumu tartışınız.</a:t>
            </a:r>
          </a:p>
        </p:txBody>
      </p:sp>
      <p:sp>
        <p:nvSpPr>
          <p:cNvPr id="8" name="Metin kutusu 7">
            <a:extLst>
              <a:ext uri="{FF2B5EF4-FFF2-40B4-BE49-F238E27FC236}">
                <a16:creationId xmlns:a16="http://schemas.microsoft.com/office/drawing/2014/main" id="{144CFF56-FB0C-6635-19AA-46DACF248976}"/>
              </a:ext>
            </a:extLst>
          </p:cNvPr>
          <p:cNvSpPr txBox="1"/>
          <p:nvPr/>
        </p:nvSpPr>
        <p:spPr>
          <a:xfrm>
            <a:off x="7052703" y="5137354"/>
            <a:ext cx="486139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1600" b="1" dirty="0">
                <a:solidFill>
                  <a:schemeClr val="accent1"/>
                </a:solidFill>
              </a:rPr>
              <a:t>Pazar </a:t>
            </a:r>
            <a:r>
              <a:rPr lang="tr-TR" sz="1600" b="1" dirty="0" err="1">
                <a:solidFill>
                  <a:schemeClr val="accent1"/>
                </a:solidFill>
              </a:rPr>
              <a:t>Payı </a:t>
            </a:r>
            <a:r>
              <a:rPr lang="tr-TR" sz="1600" dirty="0">
                <a:solidFill>
                  <a:schemeClr val="accent1"/>
                </a:solidFill>
              </a:rPr>
              <a:t>= Toplam </a:t>
            </a:r>
            <a:r>
              <a:rPr lang="tr-TR" sz="1600" dirty="0" err="1">
                <a:solidFill>
                  <a:schemeClr val="accent1"/>
                </a:solidFill>
              </a:rPr>
              <a:t>Şirket Satışları </a:t>
            </a:r>
            <a:r>
              <a:rPr lang="tr-TR" sz="1600" dirty="0">
                <a:solidFill>
                  <a:schemeClr val="accent1"/>
                </a:solidFill>
              </a:rPr>
              <a:t>/ Toplam </a:t>
            </a:r>
            <a:r>
              <a:rPr lang="tr-TR" sz="1600" dirty="0" err="1">
                <a:solidFill>
                  <a:schemeClr val="accent1"/>
                </a:solidFill>
              </a:rPr>
              <a:t>Sektör Satışları </a:t>
            </a:r>
            <a:r>
              <a:rPr lang="tr-TR" sz="1600" dirty="0">
                <a:solidFill>
                  <a:schemeClr val="accent1"/>
                </a:solidFill>
              </a:rPr>
              <a:t>* 100</a:t>
            </a:r>
          </a:p>
        </p:txBody>
      </p:sp>
    </p:spTree>
    <p:extLst>
      <p:ext uri="{BB962C8B-B14F-4D97-AF65-F5344CB8AC3E}">
        <p14:creationId xmlns:p14="http://schemas.microsoft.com/office/powerpoint/2010/main" val="155910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4CF1-53C3-18A0-0BF1-AD7D00FEF700}"/>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649B5E92-BE52-AD1C-DEB8-6AF4F5175264}"/>
              </a:ext>
            </a:extLst>
          </p:cNvPr>
          <p:cNvSpPr txBox="1"/>
          <p:nvPr/>
        </p:nvSpPr>
        <p:spPr>
          <a:xfrm>
            <a:off x="356936" y="1452043"/>
            <a:ext cx="7030454" cy="2862322"/>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u="none" strike="noStrike" dirty="0">
                <a:solidFill>
                  <a:srgbClr val="000000"/>
                </a:solidFill>
                <a:effectLst/>
                <a:latin typeface="Raleway "/>
              </a:rPr>
              <a:t>Pazar penetrasyonu, bazen pazar büyüklüğü yerine bazen de pazar büyüklüğüne ek olarak kullanılan bir diğer önemli terimdir.</a:t>
            </a:r>
          </a:p>
          <a:p>
            <a:pPr algn="just" rtl="0" fontAlgn="base">
              <a:spcBef>
                <a:spcPts val="600"/>
              </a:spcBef>
              <a:spcAft>
                <a:spcPts val="600"/>
              </a:spcAft>
            </a:pPr>
            <a:r>
              <a:rPr lang="en-US" sz="1600" b="0" i="0" u="none" strike="noStrike" dirty="0">
                <a:solidFill>
                  <a:srgbClr val="000000"/>
                </a:solidFill>
                <a:effectLst/>
                <a:latin typeface="Raleway "/>
              </a:rPr>
              <a:t>Pazar penetrasyonu, bir sektörü bir bütün olarak değerlendirmek ve şirketlerin pazar paylarını artırma veya satışlardan daha fazla gelir elde etme fırsatlarını belirlemek için bir araçtır.</a:t>
            </a:r>
            <a:endParaRPr lang="tr-TR" sz="1600" b="0" i="0" u="none" strike="noStrike"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Bir şirket, edindiği müşteri sayısını hedef pazarın büyüklüğüne bölerek pazara nüfuz oranını hesaplayabilir. Bu şekilde, önceki pazar stratejilerinin başarı yüzdesini takip edebilir ve stratejilerini geliştirebilir. Bu, ölçülebilir ve şeffaf KPI hedefleri geliştirmek için de önemlidir.</a:t>
            </a:r>
          </a:p>
        </p:txBody>
      </p:sp>
      <p:sp>
        <p:nvSpPr>
          <p:cNvPr id="7" name="Metin kutusu 6">
            <a:extLst>
              <a:ext uri="{FF2B5EF4-FFF2-40B4-BE49-F238E27FC236}">
                <a16:creationId xmlns:a16="http://schemas.microsoft.com/office/drawing/2014/main" id="{CF3D6F83-3B76-8A44-7E0D-D4386D9015E5}"/>
              </a:ext>
            </a:extLst>
          </p:cNvPr>
          <p:cNvSpPr txBox="1"/>
          <p:nvPr/>
        </p:nvSpPr>
        <p:spPr>
          <a:xfrm>
            <a:off x="7876675" y="1428678"/>
            <a:ext cx="3882188" cy="3539430"/>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Pazar penetrasyonunun artırılması, toplam müşteri kazanımının artırılmasıyla ilişkilidir. Mevcut müşterileri elde tutmak ve yeni müşteriler kazanmak için izlenebilecek strateji kanalları şunlardır: Yeni teknolojilerin ve inovasyonların kullanılması, pazarlama stratejisinin güçlendirilmesi (reklam, müşteri sadakat programları, fiyat-maliyet politikaları, pazarlama kanalları vb), yetenekli çalışanların cezbedilmesi, yeni işbirlikleri ve stratejik ortaklıklar kurulması</a:t>
            </a:r>
            <a:r>
              <a:rPr lang="sl-SI" sz="1600" b="0" i="0" dirty="0">
                <a:solidFill>
                  <a:srgbClr val="000000"/>
                </a:solidFill>
                <a:effectLst/>
                <a:latin typeface="Raleway "/>
              </a:rPr>
              <a:t>.</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217EC80-CAF2-D848-22E2-F2C347B1E73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3285140F-DB12-547D-BB16-6A47982B1D51}"/>
              </a:ext>
            </a:extLst>
          </p:cNvPr>
          <p:cNvSpPr txBox="1"/>
          <p:nvPr/>
        </p:nvSpPr>
        <p:spPr>
          <a:xfrm>
            <a:off x="7928811" y="5183664"/>
            <a:ext cx="3777915" cy="584775"/>
          </a:xfrm>
          <a:prstGeom prst="rect">
            <a:avLst/>
          </a:prstGeom>
          <a:solidFill>
            <a:schemeClr val="bg1">
              <a:lumMod val="40000"/>
              <a:lumOff val="60000"/>
            </a:schemeClr>
          </a:solidFill>
        </p:spPr>
        <p:style>
          <a:lnRef idx="2">
            <a:schemeClr val="dk1">
              <a:shade val="15000"/>
            </a:schemeClr>
          </a:lnRef>
          <a:fillRef idx="1">
            <a:schemeClr val="dk1"/>
          </a:fillRef>
          <a:effectRef idx="0">
            <a:schemeClr val="dk1"/>
          </a:effectRef>
          <a:fontRef idx="minor">
            <a:schemeClr val="lt1"/>
          </a:fontRef>
        </p:style>
        <p:txBody>
          <a:bodyPr wrap="square" lIns="91440" tIns="45720" rIns="91440" bIns="45720" anchor="t">
            <a:spAutoFit/>
          </a:bodyPr>
          <a:lstStyle/>
          <a:p>
            <a:r>
              <a:rPr lang="en-US" sz="1600" b="0" u="none" strike="noStrike" dirty="0">
                <a:solidFill>
                  <a:srgbClr val="111111"/>
                </a:solidFill>
                <a:effectLst/>
              </a:rPr>
              <a:t>Sizce pazar payı </a:t>
            </a:r>
            <a:r>
              <a:rPr lang="tr-TR" sz="1600" b="0" u="none" strike="noStrike" dirty="0">
                <a:solidFill>
                  <a:srgbClr val="111111"/>
                </a:solidFill>
                <a:effectLst/>
              </a:rPr>
              <a:t>oranını </a:t>
            </a:r>
            <a:r>
              <a:rPr lang="en-US" sz="1600" b="0" u="none" strike="noStrike" dirty="0">
                <a:solidFill>
                  <a:srgbClr val="111111"/>
                </a:solidFill>
                <a:effectLst/>
              </a:rPr>
              <a:t>artırmak için diğer stratejiler nelerdir</a:t>
            </a:r>
            <a:r>
              <a:rPr lang="en-US" sz="1600" b="0" dirty="0">
                <a:solidFill>
                  <a:srgbClr val="000000"/>
                </a:solidFill>
                <a:effectLst/>
              </a:rPr>
              <a:t>?</a:t>
            </a:r>
            <a:endParaRPr lang="tr-TR" sz="1600" dirty="0"/>
          </a:p>
        </p:txBody>
      </p:sp>
      <p:sp>
        <p:nvSpPr>
          <p:cNvPr id="6" name="Metin kutusu 5">
            <a:extLst>
              <a:ext uri="{FF2B5EF4-FFF2-40B4-BE49-F238E27FC236}">
                <a16:creationId xmlns:a16="http://schemas.microsoft.com/office/drawing/2014/main" id="{A3A1CEF2-2C67-FDA2-4BEF-B2802EDE75DA}"/>
              </a:ext>
            </a:extLst>
          </p:cNvPr>
          <p:cNvSpPr txBox="1"/>
          <p:nvPr/>
        </p:nvSpPr>
        <p:spPr>
          <a:xfrm>
            <a:off x="485274" y="5060553"/>
            <a:ext cx="609437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b="1" dirty="0">
                <a:solidFill>
                  <a:schemeClr val="accent1"/>
                </a:solidFill>
              </a:rPr>
              <a:t>Pazar </a:t>
            </a:r>
            <a:r>
              <a:rPr lang="tr-TR" b="1" dirty="0" err="1">
                <a:solidFill>
                  <a:schemeClr val="accent1"/>
                </a:solidFill>
              </a:rPr>
              <a:t>Penetrasyon </a:t>
            </a:r>
            <a:r>
              <a:rPr lang="tr-TR" b="1" dirty="0">
                <a:solidFill>
                  <a:schemeClr val="accent1"/>
                </a:solidFill>
              </a:rPr>
              <a:t>Oranı </a:t>
            </a:r>
            <a:r>
              <a:rPr lang="tr-TR" dirty="0">
                <a:solidFill>
                  <a:schemeClr val="accent1"/>
                </a:solidFill>
              </a:rPr>
              <a:t>= </a:t>
            </a:r>
            <a:r>
              <a:rPr lang="tr-TR" dirty="0" err="1">
                <a:solidFill>
                  <a:schemeClr val="accent1"/>
                </a:solidFill>
              </a:rPr>
              <a:t>Müşteri Sayısı </a:t>
            </a:r>
            <a:r>
              <a:rPr lang="tr-TR" dirty="0">
                <a:solidFill>
                  <a:schemeClr val="accent1"/>
                </a:solidFill>
              </a:rPr>
              <a:t>/ </a:t>
            </a:r>
            <a:r>
              <a:rPr lang="tr-TR" dirty="0" err="1">
                <a:solidFill>
                  <a:schemeClr val="accent1"/>
                </a:solidFill>
              </a:rPr>
              <a:t>Hedef </a:t>
            </a:r>
            <a:r>
              <a:rPr lang="tr-TR" dirty="0">
                <a:solidFill>
                  <a:schemeClr val="accent1"/>
                </a:solidFill>
              </a:rPr>
              <a:t>Büyüklükteki Pazar * 100</a:t>
            </a:r>
          </a:p>
        </p:txBody>
      </p:sp>
      <p:sp>
        <p:nvSpPr>
          <p:cNvPr id="3" name="CasellaDiTesto 1">
            <a:extLst>
              <a:ext uri="{FF2B5EF4-FFF2-40B4-BE49-F238E27FC236}">
                <a16:creationId xmlns:a16="http://schemas.microsoft.com/office/drawing/2014/main" id="{684768FD-A1F9-21F5-A939-AC502885D79C}"/>
              </a:ext>
            </a:extLst>
          </p:cNvPr>
          <p:cNvSpPr txBox="1"/>
          <p:nvPr/>
        </p:nvSpPr>
        <p:spPr>
          <a:xfrm>
            <a:off x="356936" y="289408"/>
            <a:ext cx="11507353" cy="785215"/>
          </a:xfrm>
          <a:prstGeom prst="rect">
            <a:avLst/>
          </a:prstGeom>
          <a:noFill/>
        </p:spPr>
        <p:txBody>
          <a:bodyPr wrap="square" rtlCol="0">
            <a:spAutoFit/>
          </a:bodyPr>
          <a:lstStyle/>
          <a:p>
            <a:pPr>
              <a:lnSpc>
                <a:spcPct val="150000"/>
              </a:lnSpc>
            </a:pPr>
            <a:r>
              <a:rPr lang="en-US" sz="3400" b="1" dirty="0">
                <a:solidFill>
                  <a:schemeClr val="accent3">
                    <a:lumMod val="75000"/>
                  </a:schemeClr>
                </a:solidFill>
              </a:rPr>
              <a:t>Pazar </a:t>
            </a:r>
            <a:r>
              <a:rPr lang="en-US" sz="3400" b="1" dirty="0" err="1">
                <a:solidFill>
                  <a:schemeClr val="accent3">
                    <a:lumMod val="75000"/>
                  </a:schemeClr>
                </a:solidFill>
              </a:rPr>
              <a:t>büyüklüğü analizi </a:t>
            </a:r>
            <a:r>
              <a:rPr lang="en-US" sz="3400" b="1" dirty="0">
                <a:solidFill>
                  <a:schemeClr val="accent3">
                    <a:lumMod val="75000"/>
                  </a:schemeClr>
                </a:solidFill>
              </a:rPr>
              <a:t>- 2/2</a:t>
            </a:r>
            <a:endParaRPr lang="tr-TR" sz="3400" b="1" dirty="0">
              <a:solidFill>
                <a:schemeClr val="accent3">
                  <a:lumMod val="75000"/>
                </a:schemeClr>
              </a:solidFill>
            </a:endParaRPr>
          </a:p>
        </p:txBody>
      </p:sp>
    </p:spTree>
    <p:extLst>
      <p:ext uri="{BB962C8B-B14F-4D97-AF65-F5344CB8AC3E}">
        <p14:creationId xmlns:p14="http://schemas.microsoft.com/office/powerpoint/2010/main" val="1649537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283779" y="333041"/>
            <a:ext cx="10083324" cy="833607"/>
          </a:xfrm>
        </p:spPr>
        <p:txBody>
          <a:bodyPr>
            <a:normAutofit/>
          </a:bodyPr>
          <a:lstStyle/>
          <a:p>
            <a:r>
              <a:rPr lang="sl-SI" sz="3400" dirty="0"/>
              <a:t>Bu ünitenin </a:t>
            </a:r>
            <a:r>
              <a:rPr lang="en-US" sz="3400" dirty="0"/>
              <a:t>amacı</a:t>
            </a:r>
          </a:p>
        </p:txBody>
      </p:sp>
      <p:sp>
        <p:nvSpPr>
          <p:cNvPr id="5" name="Metin kutusu 4">
            <a:extLst>
              <a:ext uri="{FF2B5EF4-FFF2-40B4-BE49-F238E27FC236}">
                <a16:creationId xmlns:a16="http://schemas.microsoft.com/office/drawing/2014/main" id="{384F233A-4157-73C7-B3C5-3F182615ED08}"/>
              </a:ext>
            </a:extLst>
          </p:cNvPr>
          <p:cNvSpPr txBox="1"/>
          <p:nvPr/>
        </p:nvSpPr>
        <p:spPr>
          <a:xfrm>
            <a:off x="287306" y="1227890"/>
            <a:ext cx="11617387" cy="4542654"/>
          </a:xfrm>
          <a:prstGeom prst="rect">
            <a:avLst/>
          </a:prstGeom>
          <a:noFill/>
        </p:spPr>
        <p:txBody>
          <a:bodyPr wrap="square" lIns="91440" tIns="45720" rIns="91440" bIns="45720" anchor="t">
            <a:spAutoFit/>
          </a:bodyPr>
          <a:lstStyle/>
          <a:p>
            <a:pPr algn="just">
              <a:lnSpc>
                <a:spcPct val="150000"/>
              </a:lnSpc>
              <a:spcBef>
                <a:spcPts val="600"/>
              </a:spcBef>
            </a:pPr>
            <a:r>
              <a:rPr lang="sl-SI" sz="1800" b="1" dirty="0">
                <a:solidFill>
                  <a:srgbClr val="F3B75B"/>
                </a:solidFill>
              </a:rPr>
              <a:t>1. </a:t>
            </a:r>
            <a:r>
              <a:rPr lang="sl-SI" sz="1600" b="1" dirty="0">
                <a:solidFill>
                  <a:srgbClr val="F3B75B"/>
                </a:solidFill>
              </a:rPr>
              <a:t>Genel Amaç</a:t>
            </a:r>
            <a:r>
              <a:rPr lang="tr-TR" sz="1600" b="1" dirty="0">
                <a:solidFill>
                  <a:schemeClr val="bg1">
                    <a:lumMod val="75000"/>
                  </a:schemeClr>
                </a:solidFill>
              </a:rPr>
              <a:t>: </a:t>
            </a:r>
            <a:endParaRPr lang="it-IT" sz="1600" dirty="0">
              <a:solidFill>
                <a:schemeClr val="bg1">
                  <a:lumMod val="75000"/>
                </a:schemeClr>
              </a:solidFill>
            </a:endParaRPr>
          </a:p>
          <a:p>
            <a:pPr algn="just">
              <a:lnSpc>
                <a:spcPct val="150000"/>
              </a:lnSpc>
              <a:spcBef>
                <a:spcPts val="600"/>
              </a:spcBef>
            </a:pPr>
            <a:r>
              <a:rPr lang="en-US" sz="1600" b="0" i="0" u="none" strike="noStrike" dirty="0">
                <a:solidFill>
                  <a:srgbClr val="000000"/>
                </a:solidFill>
                <a:effectLst/>
              </a:rPr>
              <a:t>Bu </a:t>
            </a:r>
            <a:r>
              <a:rPr lang="en-US" sz="1600" dirty="0">
                <a:solidFill>
                  <a:srgbClr val="000000"/>
                </a:solidFill>
              </a:rPr>
              <a:t>ünite</a:t>
            </a:r>
            <a:r>
              <a:rPr lang="en-US" sz="1600" b="0" i="0" u="none" strike="noStrike" dirty="0">
                <a:solidFill>
                  <a:srgbClr val="000000"/>
                </a:solidFill>
                <a:effectLst/>
              </a:rPr>
              <a:t>, </a:t>
            </a:r>
            <a:r>
              <a:rPr lang="en-US" sz="1600" b="1" i="0" u="none" strike="noStrike" dirty="0">
                <a:solidFill>
                  <a:srgbClr val="000000"/>
                </a:solidFill>
                <a:effectLst/>
              </a:rPr>
              <a:t>pazarlama yönetimi, pazar araştırması ve yenilikçi yaklaşımlar </a:t>
            </a:r>
            <a:r>
              <a:rPr lang="en-US" sz="1600" i="0" u="none" strike="noStrike" dirty="0">
                <a:solidFill>
                  <a:srgbClr val="000000"/>
                </a:solidFill>
                <a:effectLst/>
              </a:rPr>
              <a:t>hakkında bilgi edinmenizi </a:t>
            </a:r>
            <a:r>
              <a:rPr lang="tr-TR" sz="1600" b="0" i="0" u="none" strike="noStrike" dirty="0">
                <a:solidFill>
                  <a:srgbClr val="000000"/>
                </a:solidFill>
                <a:effectLst/>
              </a:rPr>
              <a:t>sağlar</a:t>
            </a:r>
            <a:r>
              <a:rPr lang="en-US" sz="1600" b="0" i="0" u="none" strike="noStrike" dirty="0">
                <a:solidFill>
                  <a:srgbClr val="000000"/>
                </a:solidFill>
                <a:effectLst/>
              </a:rPr>
              <a:t>. </a:t>
            </a:r>
            <a:r>
              <a:rPr lang="en-US" sz="1600" b="1" i="0" u="none" strike="noStrike" dirty="0">
                <a:solidFill>
                  <a:srgbClr val="000000"/>
                </a:solidFill>
                <a:effectLst/>
              </a:rPr>
              <a:t>Bu ünite </a:t>
            </a:r>
            <a:r>
              <a:rPr lang="en-US" sz="1600" b="1" dirty="0">
                <a:solidFill>
                  <a:srgbClr val="000000"/>
                </a:solidFill>
              </a:rPr>
              <a:t>sayesinde</a:t>
            </a:r>
            <a:r>
              <a:rPr lang="en-US" sz="1600" b="1" i="0" u="none" strike="noStrike" dirty="0">
                <a:solidFill>
                  <a:srgbClr val="000000"/>
                </a:solidFill>
                <a:effectLst/>
              </a:rPr>
              <a:t>, pazarlama stratejilerini yönetmeyi daha kolay bulacak ve temel becerileri nasıl geliştireceğinizi anlayacaksınız</a:t>
            </a:r>
            <a:r>
              <a:rPr lang="en-US" sz="1600" b="0" i="0" dirty="0">
                <a:solidFill>
                  <a:srgbClr val="000000"/>
                </a:solidFill>
                <a:effectLst/>
              </a:rPr>
              <a:t>.</a:t>
            </a:r>
          </a:p>
          <a:p>
            <a:pPr algn="just">
              <a:lnSpc>
                <a:spcPct val="150000"/>
              </a:lnSpc>
              <a:spcBef>
                <a:spcPts val="600"/>
              </a:spcBef>
            </a:pPr>
            <a:r>
              <a:rPr lang="en-US" sz="1600" dirty="0">
                <a:solidFill>
                  <a:srgbClr val="000000"/>
                </a:solidFill>
                <a:ea typeface="+mn-lt"/>
                <a:cs typeface="+mn-lt"/>
              </a:rPr>
              <a:t>Ünite, bir sorunun tanımlanmasından bir ürünün geliştirilmesine kadar </a:t>
            </a:r>
            <a:r>
              <a:rPr lang="en-US" sz="1600" dirty="0" err="1">
                <a:solidFill>
                  <a:srgbClr val="000000"/>
                </a:solidFill>
                <a:ea typeface="+mn-lt"/>
                <a:cs typeface="+mn-lt"/>
              </a:rPr>
              <a:t>olan</a:t>
            </a:r>
            <a:r>
              <a:rPr lang="en-US" sz="1600" dirty="0">
                <a:solidFill>
                  <a:srgbClr val="000000"/>
                </a:solidFill>
                <a:ea typeface="+mn-lt"/>
                <a:cs typeface="+mn-lt"/>
              </a:rPr>
              <a:t> </a:t>
            </a:r>
            <a:r>
              <a:rPr lang="en-US" sz="1600" dirty="0" err="1">
                <a:solidFill>
                  <a:srgbClr val="000000"/>
                </a:solidFill>
                <a:ea typeface="+mn-lt"/>
                <a:cs typeface="+mn-lt"/>
              </a:rPr>
              <a:t>yolculuğa</a:t>
            </a:r>
            <a:r>
              <a:rPr lang="en-US" sz="1600" dirty="0">
                <a:solidFill>
                  <a:srgbClr val="000000"/>
                </a:solidFill>
                <a:ea typeface="+mn-lt"/>
                <a:cs typeface="+mn-lt"/>
              </a:rPr>
              <a:t> odaklanarak </a:t>
            </a:r>
            <a:r>
              <a:rPr lang="tr-TR" sz="1600" dirty="0">
                <a:solidFill>
                  <a:srgbClr val="000000"/>
                </a:solidFill>
                <a:ea typeface="+mn-lt"/>
                <a:cs typeface="+mn-lt"/>
              </a:rPr>
              <a:t>başlar </a:t>
            </a:r>
            <a:r>
              <a:rPr lang="en-US" sz="1600" dirty="0">
                <a:solidFill>
                  <a:srgbClr val="000000"/>
                </a:solidFill>
                <a:ea typeface="+mn-lt"/>
                <a:cs typeface="+mn-lt"/>
              </a:rPr>
              <a:t>ve burada pazar ihtiyaçlarını ve fırsatlarını nasıl tanıyacağınızı öğreneceksiniz. Bu</a:t>
            </a:r>
            <a:r>
              <a:rPr lang="en-US" sz="1600" b="1" dirty="0">
                <a:solidFill>
                  <a:srgbClr val="000000"/>
                </a:solidFill>
                <a:ea typeface="+mn-lt"/>
                <a:cs typeface="+mn-lt"/>
              </a:rPr>
              <a:t>, pazarlama ve inovasyon stratejilerinizi</a:t>
            </a:r>
            <a:r>
              <a:rPr lang="en-US" sz="1600" dirty="0">
                <a:solidFill>
                  <a:srgbClr val="000000"/>
                </a:solidFill>
                <a:ea typeface="+mn-lt"/>
                <a:cs typeface="+mn-lt"/>
              </a:rPr>
              <a:t> yönlendirmenize yardımcı olacaktır. Ünite üç bölüme ayrılmıştır: </a:t>
            </a:r>
            <a:r>
              <a:rPr lang="en-US" sz="1600" b="1" dirty="0">
                <a:solidFill>
                  <a:srgbClr val="000000"/>
                </a:solidFill>
                <a:ea typeface="+mn-lt"/>
                <a:cs typeface="+mn-lt"/>
              </a:rPr>
              <a:t>Problemden ürüne: Pazar araştırması ve fırsat belirleme</a:t>
            </a:r>
            <a:r>
              <a:rPr lang="en-US" sz="1600" b="1" dirty="0">
                <a:solidFill>
                  <a:schemeClr val="accent1"/>
                </a:solidFill>
              </a:rPr>
              <a:t>, İnovasyon Güç Merkezi: Yaratıcı Fikirleri Ortaya Çıkarma </a:t>
            </a:r>
            <a:r>
              <a:rPr lang="en-US" sz="1600" dirty="0">
                <a:solidFill>
                  <a:schemeClr val="accent1"/>
                </a:solidFill>
              </a:rPr>
              <a:t>ve </a:t>
            </a:r>
            <a:r>
              <a:rPr lang="en-US" sz="1600" b="1" dirty="0" err="1">
                <a:solidFill>
                  <a:schemeClr val="accent1"/>
                </a:solidFill>
              </a:rPr>
              <a:t>Pazarlama </a:t>
            </a:r>
            <a:r>
              <a:rPr lang="en-US" sz="1600" b="1" dirty="0">
                <a:solidFill>
                  <a:schemeClr val="accent1"/>
                </a:solidFill>
              </a:rPr>
              <a:t>Karması: Büyüme için </a:t>
            </a:r>
            <a:r>
              <a:rPr lang="en-US" sz="1600" b="1" dirty="0" err="1">
                <a:solidFill>
                  <a:schemeClr val="accent1"/>
                </a:solidFill>
              </a:rPr>
              <a:t>araçlar</a:t>
            </a:r>
            <a:r>
              <a:rPr lang="en-US" sz="1600" b="1" dirty="0">
                <a:solidFill>
                  <a:schemeClr val="accent1"/>
                </a:solidFill>
              </a:rPr>
              <a:t>.</a:t>
            </a:r>
            <a:endParaRPr lang="tr-TR" sz="1600" dirty="0">
              <a:solidFill>
                <a:schemeClr val="accent1"/>
              </a:solidFill>
              <a:ea typeface="+mn-lt"/>
              <a:cs typeface="+mn-lt"/>
            </a:endParaRPr>
          </a:p>
          <a:p>
            <a:pPr algn="just">
              <a:lnSpc>
                <a:spcPct val="150000"/>
              </a:lnSpc>
              <a:spcBef>
                <a:spcPts val="600"/>
              </a:spcBef>
            </a:pPr>
            <a:r>
              <a:rPr lang="sl-SI" sz="1600" b="1" dirty="0">
                <a:solidFill>
                  <a:srgbClr val="F3B75B"/>
                </a:solidFill>
              </a:rPr>
              <a:t>2. Ünitenin süresi: </a:t>
            </a:r>
            <a:r>
              <a:rPr lang="sl-SI" sz="1600" dirty="0">
                <a:solidFill>
                  <a:schemeClr val="accent1"/>
                </a:solidFill>
              </a:rPr>
              <a:t>1 hafta</a:t>
            </a:r>
          </a:p>
          <a:p>
            <a:pPr algn="just">
              <a:lnSpc>
                <a:spcPct val="150000"/>
              </a:lnSpc>
              <a:spcBef>
                <a:spcPts val="600"/>
              </a:spcBef>
            </a:pPr>
            <a:r>
              <a:rPr lang="sl-SI" sz="1600" b="1" dirty="0">
                <a:solidFill>
                  <a:srgbClr val="F3B75B"/>
                </a:solidFill>
              </a:rPr>
              <a:t>3. Tahmini iş yükü</a:t>
            </a:r>
            <a:r>
              <a:rPr lang="sl-SI" sz="1600" dirty="0">
                <a:solidFill>
                  <a:schemeClr val="accent1"/>
                </a:solidFill>
              </a:rPr>
              <a:t>: 7 saat</a:t>
            </a:r>
          </a:p>
          <a:p>
            <a:pPr algn="just">
              <a:lnSpc>
                <a:spcPct val="150000"/>
              </a:lnSpc>
              <a:spcBef>
                <a:spcPts val="600"/>
              </a:spcBef>
            </a:pPr>
            <a:r>
              <a:rPr lang="sl-SI" sz="1600" b="1" dirty="0">
                <a:solidFill>
                  <a:srgbClr val="F3B75B"/>
                </a:solidFill>
              </a:rPr>
              <a:t>4. Değerlendirme yöntemi:  </a:t>
            </a:r>
            <a:r>
              <a:rPr lang="sl-SI" sz="1600" dirty="0">
                <a:solidFill>
                  <a:srgbClr val="1D1D1B"/>
                </a:solidFill>
              </a:rPr>
              <a:t>Çoktan seçmeli </a:t>
            </a:r>
            <a:r>
              <a:rPr lang="sl-SI" sz="1600" dirty="0">
                <a:solidFill>
                  <a:schemeClr val="accent1"/>
                </a:solidFill>
              </a:rPr>
              <a:t>sınav</a:t>
            </a: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70BA-30AA-8470-C427-FFBC6BFC37EE}"/>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64E9F5F8-CE7E-DAC8-D46B-FB3F7D4B9468}"/>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2" name="Metin kutusu 1">
            <a:extLst>
              <a:ext uri="{FF2B5EF4-FFF2-40B4-BE49-F238E27FC236}">
                <a16:creationId xmlns:a16="http://schemas.microsoft.com/office/drawing/2014/main" id="{2BE3EAB2-4FD2-CC83-033B-769AA19A8C10}"/>
              </a:ext>
            </a:extLst>
          </p:cNvPr>
          <p:cNvSpPr txBox="1"/>
          <p:nvPr/>
        </p:nvSpPr>
        <p:spPr>
          <a:xfrm>
            <a:off x="438064" y="198540"/>
            <a:ext cx="11090768" cy="4001095"/>
          </a:xfrm>
          <a:prstGeom prst="rect">
            <a:avLst/>
          </a:prstGeom>
          <a:noFill/>
        </p:spPr>
        <p:txBody>
          <a:bodyPr wrap="square" lIns="91440" tIns="45720" rIns="91440" bIns="45720" anchor="t">
            <a:spAutoFit/>
          </a:bodyPr>
          <a:lstStyle/>
          <a:p>
            <a:pPr algn="just" fontAlgn="base"/>
            <a:r>
              <a:rPr lang="tr-TR" sz="1600" b="1" dirty="0" err="1">
                <a:solidFill>
                  <a:srgbClr val="000000"/>
                </a:solidFill>
                <a:latin typeface="Raleway "/>
              </a:rPr>
              <a:t>Alıştırma </a:t>
            </a:r>
            <a:r>
              <a:rPr lang="tr-TR" sz="1600" b="1" i="0" dirty="0">
                <a:solidFill>
                  <a:srgbClr val="000000"/>
                </a:solidFill>
                <a:effectLst/>
                <a:latin typeface="Raleway "/>
              </a:rPr>
              <a:t>2: </a:t>
            </a:r>
            <a:r>
              <a:rPr lang="en-US" sz="1600" dirty="0">
                <a:solidFill>
                  <a:schemeClr val="accent1"/>
                </a:solidFill>
              </a:rPr>
              <a:t>Tüm sektörü oluşturan Clio, Mini</a:t>
            </a:r>
            <a:r>
              <a:rPr lang="tr-TR" sz="1600" dirty="0">
                <a:solidFill>
                  <a:schemeClr val="accent1"/>
                </a:solidFill>
              </a:rPr>
              <a:t>, </a:t>
            </a:r>
            <a:r>
              <a:rPr lang="en-US" sz="1600" dirty="0">
                <a:solidFill>
                  <a:schemeClr val="accent1"/>
                </a:solidFill>
              </a:rPr>
              <a:t>Dacia ve Renault olmak üzere dört </a:t>
            </a:r>
            <a:r>
              <a:rPr lang="tr-TR" sz="1600" dirty="0" err="1">
                <a:solidFill>
                  <a:schemeClr val="accent1"/>
                </a:solidFill>
              </a:rPr>
              <a:t>farklı </a:t>
            </a:r>
            <a:r>
              <a:rPr lang="en-US" sz="1600" dirty="0" err="1">
                <a:solidFill>
                  <a:schemeClr val="accent1"/>
                </a:solidFill>
              </a:rPr>
              <a:t>otomobil </a:t>
            </a:r>
            <a:r>
              <a:rPr lang="en-US" sz="1600" dirty="0">
                <a:solidFill>
                  <a:schemeClr val="accent1"/>
                </a:solidFill>
              </a:rPr>
              <a:t>şirketi örneğini ele alalım</a:t>
            </a:r>
            <a:r>
              <a:rPr lang="en-US" sz="1600" b="1" dirty="0">
                <a:solidFill>
                  <a:schemeClr val="accent1"/>
                </a:solidFill>
              </a:rPr>
              <a:t>.</a:t>
            </a:r>
            <a:endParaRPr lang="tr-TR" sz="1600" b="1" dirty="0">
              <a:solidFill>
                <a:schemeClr val="accent1"/>
              </a:solidFill>
            </a:endParaRPr>
          </a:p>
          <a:p>
            <a:pPr algn="just" rtl="0" fontAlgn="base"/>
            <a:br>
              <a:rPr lang="en-US" sz="1600" dirty="0">
                <a:solidFill>
                  <a:schemeClr val="accent1"/>
                </a:solidFill>
              </a:rPr>
            </a:br>
            <a:r>
              <a:rPr lang="en-US" sz="1600" dirty="0">
                <a:solidFill>
                  <a:schemeClr val="accent1"/>
                </a:solidFill>
              </a:rPr>
              <a:t>FY18 sırasında A şirketi, B şirketi, C şirketi ve D şirketi sırasıyla 55 milyon $, 75 milyon $, 35 milyon $ ve 65 milyon $ toplam satış gerçekleştirmiştir. </a:t>
            </a:r>
            <a:endParaRPr lang="tr-TR" sz="1600" dirty="0">
              <a:solidFill>
                <a:schemeClr val="accent1"/>
              </a:solidFill>
            </a:endParaRPr>
          </a:p>
          <a:p>
            <a:pPr algn="just" rtl="0" fontAlgn="base"/>
            <a:endParaRPr lang="tr-TR" sz="1600" dirty="0">
              <a:solidFill>
                <a:schemeClr val="accent1"/>
              </a:solidFill>
            </a:endParaRPr>
          </a:p>
          <a:p>
            <a:pPr algn="just" rtl="0" fontAlgn="base"/>
            <a:r>
              <a:rPr lang="en-US" sz="1600" dirty="0">
                <a:solidFill>
                  <a:schemeClr val="accent1"/>
                </a:solidFill>
              </a:rPr>
              <a:t>Mevcut bilgilere dayanarak B şirketinin pazar payını hesaplayalım.</a:t>
            </a:r>
            <a:endParaRPr lang="tr-TR" sz="1600" dirty="0">
              <a:solidFill>
                <a:schemeClr val="accent1"/>
              </a:solidFill>
            </a:endParaRPr>
          </a:p>
          <a:p>
            <a:pPr algn="just" rtl="0" fontAlgn="base"/>
            <a:endParaRPr lang="tr-TR" sz="1600"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rtl="0" fontAlgn="base"/>
            <a:endParaRPr lang="en-US" b="0" i="0" dirty="0">
              <a:solidFill>
                <a:schemeClr val="accent1"/>
              </a:solidFill>
              <a:effectLst/>
              <a:latin typeface="Raleway "/>
            </a:endParaRPr>
          </a:p>
        </p:txBody>
      </p:sp>
      <p:graphicFrame>
        <p:nvGraphicFramePr>
          <p:cNvPr id="3" name="Tablo 2">
            <a:extLst>
              <a:ext uri="{FF2B5EF4-FFF2-40B4-BE49-F238E27FC236}">
                <a16:creationId xmlns:a16="http://schemas.microsoft.com/office/drawing/2014/main" id="{1DA41278-7883-85EF-89D5-50EEEB7FB471}"/>
              </a:ext>
            </a:extLst>
          </p:cNvPr>
          <p:cNvGraphicFramePr>
            <a:graphicFrameLocks noGrp="1"/>
          </p:cNvGraphicFramePr>
          <p:nvPr>
            <p:extLst>
              <p:ext uri="{D42A27DB-BD31-4B8C-83A1-F6EECF244321}">
                <p14:modId xmlns:p14="http://schemas.microsoft.com/office/powerpoint/2010/main" val="3130585870"/>
              </p:ext>
            </p:extLst>
          </p:nvPr>
        </p:nvGraphicFramePr>
        <p:xfrm>
          <a:off x="438064" y="2203311"/>
          <a:ext cx="5927132" cy="1315720"/>
        </p:xfrm>
        <a:graphic>
          <a:graphicData uri="http://schemas.openxmlformats.org/drawingml/2006/table">
            <a:tbl>
              <a:tblPr firstRow="1" bandRow="1">
                <a:tableStyleId>{5C22544A-7EE6-4342-B048-85BDC9FD1C3A}</a:tableStyleId>
              </a:tblPr>
              <a:tblGrid>
                <a:gridCol w="4059421">
                  <a:extLst>
                    <a:ext uri="{9D8B030D-6E8A-4147-A177-3AD203B41FA5}">
                      <a16:colId xmlns:a16="http://schemas.microsoft.com/office/drawing/2014/main" val="1107239545"/>
                    </a:ext>
                  </a:extLst>
                </a:gridCol>
                <a:gridCol w="1867711">
                  <a:extLst>
                    <a:ext uri="{9D8B030D-6E8A-4147-A177-3AD203B41FA5}">
                      <a16:colId xmlns:a16="http://schemas.microsoft.com/office/drawing/2014/main" val="151569678"/>
                    </a:ext>
                  </a:extLst>
                </a:gridCol>
              </a:tblGrid>
              <a:tr h="370840">
                <a:tc>
                  <a:txBody>
                    <a:bodyPr/>
                    <a:lstStyle/>
                    <a:p>
                      <a:r>
                        <a:rPr lang="tr-TR" dirty="0">
                          <a:solidFill>
                            <a:schemeClr val="bg1"/>
                          </a:solidFill>
                        </a:rPr>
                        <a:t>Ayrıntılar</a:t>
                      </a:r>
                    </a:p>
                  </a:txBody>
                  <a:tcPr anchor="ctr"/>
                </a:tc>
                <a:tc>
                  <a:txBody>
                    <a:bodyPr/>
                    <a:lstStyle/>
                    <a:p>
                      <a:r>
                        <a:rPr lang="tr-TR" dirty="0"/>
                        <a:t>Değer (milyon)</a:t>
                      </a:r>
                    </a:p>
                  </a:txBody>
                  <a:tcPr anchor="ctr"/>
                </a:tc>
                <a:extLst>
                  <a:ext uri="{0D108BD9-81ED-4DB2-BD59-A6C34878D82A}">
                    <a16:rowId xmlns:a16="http://schemas.microsoft.com/office/drawing/2014/main" val="3994680878"/>
                  </a:ext>
                </a:extLst>
              </a:tr>
              <a:tr h="370840">
                <a:tc>
                  <a:txBody>
                    <a:bodyPr/>
                    <a:lstStyle/>
                    <a:p>
                      <a:r>
                        <a:rPr lang="en-US" sz="1400" dirty="0">
                          <a:solidFill>
                            <a:schemeClr val="accent1"/>
                          </a:solidFill>
                        </a:rPr>
                        <a:t>Clio'nun Toplam Satışları</a:t>
                      </a:r>
                      <a:endParaRPr lang="tr-TR" sz="1400" dirty="0">
                        <a:solidFill>
                          <a:schemeClr val="accent1"/>
                        </a:solidFill>
                      </a:endParaRPr>
                    </a:p>
                    <a:p>
                      <a:r>
                        <a:rPr lang="en-US" sz="1400" dirty="0">
                          <a:solidFill>
                            <a:schemeClr val="accent1"/>
                          </a:solidFill>
                        </a:rPr>
                        <a:t>Mini Cooper'ın Toplam Satışları</a:t>
                      </a:r>
                      <a:endParaRPr lang="tr-TR" sz="1400" dirty="0">
                        <a:solidFill>
                          <a:schemeClr val="accent1"/>
                        </a:solidFill>
                      </a:endParaRPr>
                    </a:p>
                    <a:p>
                      <a:r>
                        <a:rPr lang="en-US" sz="1400" dirty="0">
                          <a:solidFill>
                            <a:schemeClr val="accent1"/>
                          </a:solidFill>
                        </a:rPr>
                        <a:t>Dacia'nın Toplam Satışları</a:t>
                      </a:r>
                      <a:endParaRPr lang="tr-TR" sz="1400" dirty="0">
                        <a:solidFill>
                          <a:schemeClr val="accent1"/>
                        </a:solidFill>
                      </a:endParaRPr>
                    </a:p>
                    <a:p>
                      <a:r>
                        <a:rPr lang="en-US" sz="1400" dirty="0">
                          <a:solidFill>
                            <a:schemeClr val="accent1"/>
                          </a:solidFill>
                        </a:rPr>
                        <a:t>Renault'nun Toplam Satışları</a:t>
                      </a:r>
                      <a:endParaRPr lang="tr-TR" sz="1400" dirty="0">
                        <a:solidFill>
                          <a:schemeClr val="accent1"/>
                        </a:solidFill>
                      </a:endParaRPr>
                    </a:p>
                  </a:txBody>
                  <a:tcPr/>
                </a:tc>
                <a:tc>
                  <a:txBody>
                    <a:bodyPr/>
                    <a:lstStyle/>
                    <a:p>
                      <a:r>
                        <a:rPr lang="tr-TR" sz="1400" dirty="0">
                          <a:solidFill>
                            <a:schemeClr val="accent1"/>
                          </a:solidFill>
                        </a:rPr>
                        <a:t>$50</a:t>
                      </a:r>
                    </a:p>
                    <a:p>
                      <a:r>
                        <a:rPr lang="tr-TR" sz="1400" dirty="0">
                          <a:solidFill>
                            <a:schemeClr val="accent1"/>
                          </a:solidFill>
                        </a:rPr>
                        <a:t>$75</a:t>
                      </a:r>
                    </a:p>
                    <a:p>
                      <a:r>
                        <a:rPr lang="tr-TR" sz="1400" dirty="0">
                          <a:solidFill>
                            <a:schemeClr val="accent1"/>
                          </a:solidFill>
                        </a:rPr>
                        <a:t>$35</a:t>
                      </a:r>
                    </a:p>
                    <a:p>
                      <a:r>
                        <a:rPr lang="tr-TR" sz="1400" dirty="0">
                          <a:solidFill>
                            <a:schemeClr val="accent1"/>
                          </a:solidFill>
                        </a:rPr>
                        <a:t>$65</a:t>
                      </a:r>
                    </a:p>
                  </a:txBody>
                  <a:tcPr/>
                </a:tc>
                <a:extLst>
                  <a:ext uri="{0D108BD9-81ED-4DB2-BD59-A6C34878D82A}">
                    <a16:rowId xmlns:a16="http://schemas.microsoft.com/office/drawing/2014/main" val="3042534393"/>
                  </a:ext>
                </a:extLst>
              </a:tr>
            </a:tbl>
          </a:graphicData>
        </a:graphic>
      </p:graphicFrame>
      <p:sp>
        <p:nvSpPr>
          <p:cNvPr id="4" name="Metin kutusu 1">
            <a:extLst>
              <a:ext uri="{FF2B5EF4-FFF2-40B4-BE49-F238E27FC236}">
                <a16:creationId xmlns:a16="http://schemas.microsoft.com/office/drawing/2014/main" id="{40EFFAD7-E032-4B94-6D3B-8813088C7037}"/>
              </a:ext>
            </a:extLst>
          </p:cNvPr>
          <p:cNvSpPr txBox="1"/>
          <p:nvPr/>
        </p:nvSpPr>
        <p:spPr>
          <a:xfrm>
            <a:off x="1451621" y="3547887"/>
            <a:ext cx="10380715" cy="3385542"/>
          </a:xfrm>
          <a:prstGeom prst="rect">
            <a:avLst/>
          </a:prstGeom>
          <a:solidFill>
            <a:schemeClr val="bg1">
              <a:lumMod val="40000"/>
              <a:lumOff val="60000"/>
            </a:schemeClr>
          </a:solidFill>
        </p:spPr>
        <p:txBody>
          <a:bodyPr wrap="square" lIns="91440" tIns="45720" rIns="91440" bIns="45720" anchor="t">
            <a:spAutoFit/>
          </a:bodyPr>
          <a:lstStyle/>
          <a:p>
            <a:pPr>
              <a:spcBef>
                <a:spcPts val="600"/>
              </a:spcBef>
              <a:spcAft>
                <a:spcPts val="600"/>
              </a:spcAft>
            </a:pPr>
            <a:endParaRPr lang="en-US" sz="800" b="1" dirty="0">
              <a:solidFill>
                <a:schemeClr val="accent1"/>
              </a:solidFill>
              <a:latin typeface="Raleway "/>
            </a:endParaRPr>
          </a:p>
          <a:p>
            <a:pPr>
              <a:spcBef>
                <a:spcPts val="600"/>
              </a:spcBef>
              <a:spcAft>
                <a:spcPts val="600"/>
              </a:spcAft>
            </a:pPr>
            <a:r>
              <a:rPr lang="en-US" sz="1600" b="1" dirty="0">
                <a:solidFill>
                  <a:schemeClr val="accent1"/>
                </a:solidFill>
                <a:latin typeface="Raleway "/>
              </a:rPr>
              <a:t>Mini Cooper'ın Pazar Payı</a:t>
            </a:r>
          </a:p>
          <a:p>
            <a:pPr>
              <a:spcBef>
                <a:spcPts val="600"/>
              </a:spcBef>
              <a:spcAft>
                <a:spcPts val="600"/>
              </a:spcAft>
            </a:pPr>
            <a:r>
              <a:rPr lang="en-US" sz="1600" b="1" dirty="0">
                <a:solidFill>
                  <a:schemeClr val="accent1"/>
                </a:solidFill>
                <a:latin typeface="Raleway "/>
              </a:rPr>
              <a:t>Pazarın Toplam Satışları </a:t>
            </a:r>
            <a:r>
              <a:rPr lang="en-US" sz="1600" dirty="0">
                <a:solidFill>
                  <a:schemeClr val="accent1"/>
                </a:solidFill>
                <a:latin typeface="Raleway "/>
              </a:rPr>
              <a:t>aşağıda verilen formül kullanılarak hesaplanır:</a:t>
            </a:r>
            <a:endParaRPr lang="tr-TR" sz="1600" dirty="0">
              <a:solidFill>
                <a:schemeClr val="accent1"/>
              </a:solidFill>
              <a:latin typeface="Raleway "/>
            </a:endParaRPr>
          </a:p>
          <a:p>
            <a:pPr>
              <a:spcBef>
                <a:spcPts val="600"/>
              </a:spcBef>
              <a:spcAft>
                <a:spcPts val="600"/>
              </a:spcAft>
            </a:pPr>
            <a:r>
              <a:rPr lang="en-US" sz="1600" b="1" dirty="0">
                <a:solidFill>
                  <a:schemeClr val="accent1"/>
                </a:solidFill>
                <a:latin typeface="Raleway "/>
              </a:rPr>
              <a:t>Pazarın Toplam Satışları = Clio Toplam Satışları + Mini Cooper Toplam Satışları + Dacia Toplam Satışları + Renault Toplam Satışları</a:t>
            </a:r>
            <a:endParaRPr lang="tr-TR" sz="1600" b="1" dirty="0">
              <a:solidFill>
                <a:schemeClr val="accent1"/>
              </a:solidFill>
              <a:latin typeface="Raleway "/>
            </a:endParaRPr>
          </a:p>
          <a:p>
            <a:pPr>
              <a:spcBef>
                <a:spcPts val="600"/>
              </a:spcBef>
              <a:spcAft>
                <a:spcPts val="600"/>
              </a:spcAft>
            </a:pPr>
            <a:r>
              <a:rPr lang="en-US" sz="1600" b="1" dirty="0">
                <a:solidFill>
                  <a:schemeClr val="accent1"/>
                </a:solidFill>
                <a:latin typeface="Raleway "/>
              </a:rPr>
              <a:t>Pazarın Toplam Satışları = </a:t>
            </a:r>
            <a:r>
              <a:rPr lang="en-US" sz="1600" dirty="0">
                <a:solidFill>
                  <a:schemeClr val="accent1"/>
                </a:solidFill>
                <a:latin typeface="Raleway "/>
              </a:rPr>
              <a:t>225 milyon dolar</a:t>
            </a:r>
          </a:p>
          <a:p>
            <a:pPr rtl="0" fontAlgn="base">
              <a:spcBef>
                <a:spcPts val="600"/>
              </a:spcBef>
              <a:spcAft>
                <a:spcPts val="600"/>
              </a:spcAft>
            </a:pPr>
            <a:r>
              <a:rPr lang="en-US" sz="1600" dirty="0">
                <a:solidFill>
                  <a:schemeClr val="accent1"/>
                </a:solidFill>
                <a:latin typeface="Raleway "/>
              </a:rPr>
              <a:t>Pazar Payı aşağıda verilen formül kullanılarak hesaplanır:</a:t>
            </a:r>
            <a:br>
              <a:rPr lang="en-US" sz="1600" dirty="0">
                <a:solidFill>
                  <a:schemeClr val="accent1"/>
                </a:solidFill>
                <a:latin typeface="Raleway "/>
              </a:rPr>
            </a:br>
            <a:r>
              <a:rPr lang="en-US" sz="1600" b="1" dirty="0">
                <a:solidFill>
                  <a:schemeClr val="accent1"/>
                </a:solidFill>
                <a:latin typeface="Raleway "/>
              </a:rPr>
              <a:t>Pazar Payı = (Şirketin Toplam Satışları / Pazarın Toplam Satışları) × 100</a:t>
            </a:r>
            <a:endParaRPr lang="tr-TR" sz="1600" b="1" dirty="0">
              <a:solidFill>
                <a:schemeClr val="accent1"/>
              </a:solidFill>
              <a:latin typeface="Raleway "/>
            </a:endParaRPr>
          </a:p>
          <a:p>
            <a:pPr fontAlgn="base">
              <a:spcBef>
                <a:spcPts val="600"/>
              </a:spcBef>
              <a:spcAft>
                <a:spcPts val="600"/>
              </a:spcAft>
            </a:pPr>
            <a:r>
              <a:rPr lang="en-US" sz="1600" b="1" dirty="0">
                <a:solidFill>
                  <a:schemeClr val="accent1"/>
                </a:solidFill>
                <a:latin typeface="Raleway "/>
              </a:rPr>
              <a:t>Mini Cooper Pazar Payı = </a:t>
            </a:r>
            <a:r>
              <a:rPr lang="en-US" sz="1600" dirty="0">
                <a:solidFill>
                  <a:schemeClr val="accent1"/>
                </a:solidFill>
                <a:latin typeface="Raleway "/>
              </a:rPr>
              <a:t>%33,33</a:t>
            </a:r>
          </a:p>
          <a:p>
            <a:pPr fontAlgn="base">
              <a:spcBef>
                <a:spcPts val="600"/>
              </a:spcBef>
              <a:spcAft>
                <a:spcPts val="600"/>
              </a:spcAft>
            </a:pPr>
            <a:endParaRPr lang="en-US" sz="800" b="0" i="0" dirty="0">
              <a:solidFill>
                <a:schemeClr val="accent1"/>
              </a:solidFill>
              <a:effectLst/>
              <a:latin typeface="Raleway "/>
            </a:endParaRPr>
          </a:p>
        </p:txBody>
      </p:sp>
      <p:pic>
        <p:nvPicPr>
          <p:cNvPr id="7" name="Resim 6">
            <a:extLst>
              <a:ext uri="{FF2B5EF4-FFF2-40B4-BE49-F238E27FC236}">
                <a16:creationId xmlns:a16="http://schemas.microsoft.com/office/drawing/2014/main" id="{5CA82E39-0BE5-854F-7337-89E4CEB3F647}"/>
              </a:ext>
            </a:extLst>
          </p:cNvPr>
          <p:cNvPicPr>
            <a:picLocks noChangeAspect="1"/>
          </p:cNvPicPr>
          <p:nvPr/>
        </p:nvPicPr>
        <p:blipFill>
          <a:blip r:embed="rId3"/>
          <a:stretch>
            <a:fillRect/>
          </a:stretch>
        </p:blipFill>
        <p:spPr>
          <a:xfrm>
            <a:off x="8550107" y="4935302"/>
            <a:ext cx="3282229" cy="1634470"/>
          </a:xfrm>
          <a:prstGeom prst="rect">
            <a:avLst/>
          </a:prstGeom>
          <a:ln>
            <a:noFill/>
          </a:ln>
          <a:effectLst>
            <a:softEdge rad="112500"/>
          </a:effectLst>
        </p:spPr>
      </p:pic>
      <p:sp>
        <p:nvSpPr>
          <p:cNvPr id="5" name="Metin kutusu 5">
            <a:extLst>
              <a:ext uri="{FF2B5EF4-FFF2-40B4-BE49-F238E27FC236}">
                <a16:creationId xmlns:a16="http://schemas.microsoft.com/office/drawing/2014/main" id="{81B8B367-40DB-B4E6-FCD6-2B54A0ADB2C4}"/>
              </a:ext>
            </a:extLst>
          </p:cNvPr>
          <p:cNvSpPr txBox="1"/>
          <p:nvPr/>
        </p:nvSpPr>
        <p:spPr>
          <a:xfrm>
            <a:off x="8550107" y="6536349"/>
            <a:ext cx="3237689" cy="246221"/>
          </a:xfrm>
          <a:prstGeom prst="rect">
            <a:avLst/>
          </a:prstGeom>
          <a:noFill/>
        </p:spPr>
        <p:txBody>
          <a:bodyPr wrap="square" lIns="91440" tIns="45720" rIns="91440" bIns="45720" anchor="t">
            <a:spAutoFit/>
          </a:bodyPr>
          <a:lstStyle/>
          <a:p>
            <a:pPr algn="ctr"/>
            <a:r>
              <a:rPr lang="tr-TR" sz="1000" dirty="0">
                <a:solidFill>
                  <a:schemeClr val="accent1"/>
                </a:solidFill>
              </a:rPr>
              <a:t>Resim </a:t>
            </a:r>
            <a:r>
              <a:rPr lang="tr-TR" sz="1000" dirty="0" err="1">
                <a:solidFill>
                  <a:schemeClr val="accent1"/>
                </a:solidFill>
              </a:rPr>
              <a:t>kaynağı</a:t>
            </a:r>
            <a:r>
              <a:rPr lang="tr-TR" sz="1000" dirty="0">
                <a:solidFill>
                  <a:schemeClr val="accent1"/>
                </a:solidFill>
              </a:rPr>
              <a:t>: Istockphoto.com</a:t>
            </a:r>
          </a:p>
        </p:txBody>
      </p:sp>
    </p:spTree>
    <p:extLst>
      <p:ext uri="{BB962C8B-B14F-4D97-AF65-F5344CB8AC3E}">
        <p14:creationId xmlns:p14="http://schemas.microsoft.com/office/powerpoint/2010/main" val="1417535687"/>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CD71-0922-5B71-C472-A7F7F8C2E902}"/>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0643D8DC-08BE-76FF-E648-B9DBB640D81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4" name="Metin kutusu 3">
            <a:extLst>
              <a:ext uri="{FF2B5EF4-FFF2-40B4-BE49-F238E27FC236}">
                <a16:creationId xmlns:a16="http://schemas.microsoft.com/office/drawing/2014/main" id="{40592994-B10A-0677-615F-40CB0022D90A}"/>
              </a:ext>
            </a:extLst>
          </p:cNvPr>
          <p:cNvSpPr txBox="1"/>
          <p:nvPr/>
        </p:nvSpPr>
        <p:spPr>
          <a:xfrm>
            <a:off x="578580" y="687399"/>
            <a:ext cx="8694218" cy="4862870"/>
          </a:xfrm>
          <a:prstGeom prst="rect">
            <a:avLst/>
          </a:prstGeom>
          <a:solidFill>
            <a:schemeClr val="bg1">
              <a:lumMod val="40000"/>
              <a:lumOff val="60000"/>
            </a:schemeClr>
          </a:solidFill>
        </p:spPr>
        <p:txBody>
          <a:bodyPr wrap="square" lIns="91440" tIns="45720" rIns="91440" bIns="45720" anchor="t">
            <a:spAutoFit/>
          </a:bodyPr>
          <a:lstStyle/>
          <a:p>
            <a:endParaRPr lang="en-US" sz="1400" b="1" i="0" dirty="0">
              <a:solidFill>
                <a:srgbClr val="000000"/>
              </a:solidFill>
              <a:effectLst/>
            </a:endParaRPr>
          </a:p>
          <a:p>
            <a:r>
              <a:rPr lang="tr-TR" sz="1400" b="1" i="0" dirty="0">
                <a:solidFill>
                  <a:srgbClr val="000000"/>
                </a:solidFill>
                <a:effectLst/>
              </a:rPr>
              <a:t>Alıştırma 3: </a:t>
            </a:r>
            <a:r>
              <a:rPr lang="en-US" sz="1400" b="1" dirty="0">
                <a:solidFill>
                  <a:schemeClr val="accent1"/>
                </a:solidFill>
              </a:rPr>
              <a:t>Küresel deterjan satışları</a:t>
            </a:r>
            <a:br>
              <a:rPr lang="en-US" sz="1400" dirty="0">
                <a:solidFill>
                  <a:schemeClr val="accent1"/>
                </a:solidFill>
              </a:rPr>
            </a:br>
            <a:endParaRPr lang="tr-TR" sz="1400" dirty="0">
              <a:solidFill>
                <a:schemeClr val="accent1"/>
              </a:solidFill>
            </a:endParaRPr>
          </a:p>
          <a:p>
            <a:r>
              <a:rPr lang="en-US" sz="1400" dirty="0">
                <a:solidFill>
                  <a:schemeClr val="accent1"/>
                </a:solidFill>
              </a:rPr>
              <a:t>2018'in 4. çeyreğinde OMO ve Ariel sırasıyla 64,5 milyon ve 70,8 milyon adet deterjan sattı. Kaynaklara göre, aynı dönemde tüm küresel pazarın toplam deterjan satış hacmi 408,2 milyon adet olarak gerçekleşti. </a:t>
            </a:r>
            <a:r>
              <a:rPr lang="en-US" sz="1400" dirty="0" err="1">
                <a:solidFill>
                  <a:schemeClr val="accent1"/>
                </a:solidFill>
              </a:rPr>
              <a:t>Satılan</a:t>
            </a:r>
            <a:r>
              <a:rPr lang="en-US" sz="1400" dirty="0">
                <a:solidFill>
                  <a:schemeClr val="accent1"/>
                </a:solidFill>
              </a:rPr>
              <a:t> </a:t>
            </a:r>
            <a:r>
              <a:rPr lang="en-US" sz="1400" dirty="0" err="1">
                <a:solidFill>
                  <a:schemeClr val="accent1"/>
                </a:solidFill>
              </a:rPr>
              <a:t>ünite</a:t>
            </a:r>
            <a:r>
              <a:rPr lang="en-US" sz="1400" dirty="0">
                <a:solidFill>
                  <a:schemeClr val="accent1"/>
                </a:solidFill>
              </a:rPr>
              <a:t> sayısına göre OMO ve Ariel'in pazar payını hesaplayın.</a:t>
            </a:r>
            <a:r>
              <a:rPr lang="tr-TR" sz="1400" i="0" dirty="0">
                <a:solidFill>
                  <a:schemeClr val="accent1"/>
                </a:solidFill>
                <a:effectLst/>
              </a:rPr>
              <a:t>  </a:t>
            </a:r>
          </a:p>
          <a:p>
            <a:endParaRPr lang="tr-TR" sz="1400" dirty="0">
              <a:solidFill>
                <a:schemeClr val="accent1"/>
              </a:solidFill>
            </a:endParaRPr>
          </a:p>
          <a:p>
            <a:r>
              <a:rPr lang="en-US" sz="1400" b="1" dirty="0">
                <a:solidFill>
                  <a:schemeClr val="accent1"/>
                </a:solidFill>
              </a:rPr>
              <a:t>OMO'nun Pazar Payı</a:t>
            </a:r>
          </a:p>
          <a:p>
            <a:r>
              <a:rPr lang="en-US" sz="1400" dirty="0">
                <a:solidFill>
                  <a:schemeClr val="accent1"/>
                </a:solidFill>
              </a:rPr>
              <a:t>Pazar Payı aşağıda verilen formül kullanılarak hesaplanır:</a:t>
            </a:r>
            <a:endParaRPr lang="tr-TR" sz="1400" dirty="0">
              <a:solidFill>
                <a:schemeClr val="accent1"/>
              </a:solidFill>
            </a:endParaRPr>
          </a:p>
          <a:p>
            <a:br>
              <a:rPr lang="en-US" sz="1400" b="1" dirty="0">
                <a:solidFill>
                  <a:schemeClr val="accent1"/>
                </a:solidFill>
              </a:rPr>
            </a:br>
            <a:r>
              <a:rPr lang="en-US" sz="1400" b="1" dirty="0">
                <a:solidFill>
                  <a:schemeClr val="accent1"/>
                </a:solidFill>
              </a:rPr>
              <a:t>Pazar Payı = (Şirket Tarafından Satılan </a:t>
            </a:r>
            <a:r>
              <a:rPr lang="en-US" sz="1400" b="1" dirty="0" err="1">
                <a:solidFill>
                  <a:schemeClr val="accent1"/>
                </a:solidFill>
              </a:rPr>
              <a:t>Toplam</a:t>
            </a:r>
            <a:r>
              <a:rPr lang="en-US" sz="1400" b="1" dirty="0">
                <a:solidFill>
                  <a:schemeClr val="accent1"/>
                </a:solidFill>
              </a:rPr>
              <a:t> </a:t>
            </a:r>
            <a:r>
              <a:rPr lang="en-US" sz="1400" b="1" dirty="0" err="1">
                <a:solidFill>
                  <a:schemeClr val="accent1"/>
                </a:solidFill>
              </a:rPr>
              <a:t>ünite</a:t>
            </a:r>
            <a:r>
              <a:rPr lang="en-US" sz="1400" b="1" dirty="0">
                <a:solidFill>
                  <a:schemeClr val="accent1"/>
                </a:solidFill>
              </a:rPr>
              <a:t> Sayısı / Pazarda Satılan </a:t>
            </a:r>
            <a:r>
              <a:rPr lang="en-US" sz="1400" b="1" dirty="0" err="1">
                <a:solidFill>
                  <a:schemeClr val="accent1"/>
                </a:solidFill>
              </a:rPr>
              <a:t>Toplam</a:t>
            </a:r>
            <a:r>
              <a:rPr lang="en-US" sz="1400" b="1" dirty="0">
                <a:solidFill>
                  <a:schemeClr val="accent1"/>
                </a:solidFill>
              </a:rPr>
              <a:t> </a:t>
            </a:r>
            <a:r>
              <a:rPr lang="en-US" sz="1400" b="1" dirty="0" err="1">
                <a:solidFill>
                  <a:schemeClr val="accent1"/>
                </a:solidFill>
              </a:rPr>
              <a:t>ünite</a:t>
            </a:r>
            <a:r>
              <a:rPr lang="en-US" sz="1400" b="1" dirty="0">
                <a:solidFill>
                  <a:schemeClr val="accent1"/>
                </a:solidFill>
              </a:rPr>
              <a:t> Sayısı) × 100</a:t>
            </a:r>
          </a:p>
          <a:p>
            <a:r>
              <a:rPr lang="en-US" sz="1400" b="1" dirty="0">
                <a:solidFill>
                  <a:schemeClr val="accent1"/>
                </a:solidFill>
              </a:rPr>
              <a:t>Pazar Payı = %15,3</a:t>
            </a:r>
            <a:endParaRPr lang="tr-TR" sz="1400" b="1" dirty="0">
              <a:solidFill>
                <a:schemeClr val="accent1"/>
              </a:solidFill>
            </a:endParaRPr>
          </a:p>
          <a:p>
            <a:endParaRPr lang="tr-TR" sz="1400" b="1" dirty="0">
              <a:solidFill>
                <a:schemeClr val="accent1"/>
              </a:solidFill>
            </a:endParaRPr>
          </a:p>
          <a:p>
            <a:r>
              <a:rPr lang="en-US" sz="1400" b="1" dirty="0">
                <a:solidFill>
                  <a:schemeClr val="accent1"/>
                </a:solidFill>
              </a:rPr>
              <a:t>Ariel'in Pazar Payı</a:t>
            </a:r>
          </a:p>
          <a:p>
            <a:r>
              <a:rPr lang="en-US" sz="1400" dirty="0">
                <a:solidFill>
                  <a:schemeClr val="accent1"/>
                </a:solidFill>
              </a:rPr>
              <a:t>Pazar Payı aşağıda verilen formül kullanılarak hesaplanır:</a:t>
            </a:r>
            <a:endParaRPr lang="tr-TR" sz="1400" dirty="0">
              <a:solidFill>
                <a:schemeClr val="accent1"/>
              </a:solidFill>
            </a:endParaRPr>
          </a:p>
          <a:p>
            <a:br>
              <a:rPr lang="en-US" sz="1400" b="1" dirty="0">
                <a:solidFill>
                  <a:schemeClr val="accent1"/>
                </a:solidFill>
              </a:rPr>
            </a:br>
            <a:r>
              <a:rPr lang="en-US" sz="1400" b="1" dirty="0">
                <a:solidFill>
                  <a:schemeClr val="accent1"/>
                </a:solidFill>
              </a:rPr>
              <a:t>Pazar Payı = (Şirket Tarafından Satılan </a:t>
            </a:r>
            <a:r>
              <a:rPr lang="en-US" sz="1400" b="1" dirty="0" err="1">
                <a:solidFill>
                  <a:schemeClr val="accent1"/>
                </a:solidFill>
              </a:rPr>
              <a:t>Toplam</a:t>
            </a:r>
            <a:r>
              <a:rPr lang="en-US" sz="1400" b="1" dirty="0">
                <a:solidFill>
                  <a:schemeClr val="accent1"/>
                </a:solidFill>
              </a:rPr>
              <a:t> </a:t>
            </a:r>
            <a:r>
              <a:rPr lang="en-US" sz="1400" b="1" dirty="0" err="1">
                <a:solidFill>
                  <a:schemeClr val="accent1"/>
                </a:solidFill>
              </a:rPr>
              <a:t>ünite</a:t>
            </a:r>
            <a:r>
              <a:rPr lang="en-US" sz="1400" b="1" dirty="0">
                <a:solidFill>
                  <a:schemeClr val="accent1"/>
                </a:solidFill>
              </a:rPr>
              <a:t> Sayısı / Pazarda Satılan </a:t>
            </a:r>
            <a:r>
              <a:rPr lang="en-US" sz="1400" b="1" dirty="0" err="1">
                <a:solidFill>
                  <a:schemeClr val="accent1"/>
                </a:solidFill>
              </a:rPr>
              <a:t>Toplam</a:t>
            </a:r>
            <a:r>
              <a:rPr lang="en-US" sz="1400" b="1" dirty="0">
                <a:solidFill>
                  <a:schemeClr val="accent1"/>
                </a:solidFill>
              </a:rPr>
              <a:t> </a:t>
            </a:r>
            <a:r>
              <a:rPr lang="en-US" sz="1400" b="1" dirty="0" err="1">
                <a:solidFill>
                  <a:schemeClr val="accent1"/>
                </a:solidFill>
              </a:rPr>
              <a:t>ünite</a:t>
            </a:r>
            <a:r>
              <a:rPr lang="en-US" sz="1400" b="1" dirty="0">
                <a:solidFill>
                  <a:schemeClr val="accent1"/>
                </a:solidFill>
              </a:rPr>
              <a:t> Sayısı) × 100</a:t>
            </a:r>
          </a:p>
          <a:p>
            <a:r>
              <a:rPr lang="en-US" sz="1400" b="1" dirty="0">
                <a:solidFill>
                  <a:schemeClr val="accent1"/>
                </a:solidFill>
              </a:rPr>
              <a:t>Pazar Payı = %17,6</a:t>
            </a:r>
          </a:p>
          <a:p>
            <a:endParaRPr lang="en-US" sz="1400" b="1" dirty="0">
              <a:solidFill>
                <a:schemeClr val="accent1"/>
              </a:solidFill>
            </a:endParaRPr>
          </a:p>
          <a:p>
            <a:endParaRPr lang="tr-TR" sz="1600" dirty="0">
              <a:solidFill>
                <a:schemeClr val="accent1"/>
              </a:solidFill>
            </a:endParaRPr>
          </a:p>
        </p:txBody>
      </p:sp>
      <p:pic>
        <p:nvPicPr>
          <p:cNvPr id="6" name="Resim 5">
            <a:extLst>
              <a:ext uri="{FF2B5EF4-FFF2-40B4-BE49-F238E27FC236}">
                <a16:creationId xmlns:a16="http://schemas.microsoft.com/office/drawing/2014/main" id="{41A37D90-DB02-CEB7-9489-31F00070C003}"/>
              </a:ext>
            </a:extLst>
          </p:cNvPr>
          <p:cNvPicPr>
            <a:picLocks noChangeAspect="1"/>
          </p:cNvPicPr>
          <p:nvPr/>
        </p:nvPicPr>
        <p:blipFill>
          <a:blip r:embed="rId3"/>
          <a:stretch>
            <a:fillRect/>
          </a:stretch>
        </p:blipFill>
        <p:spPr>
          <a:xfrm>
            <a:off x="9272797" y="3549957"/>
            <a:ext cx="2246967" cy="1846598"/>
          </a:xfrm>
          <a:prstGeom prst="rect">
            <a:avLst/>
          </a:prstGeom>
          <a:ln>
            <a:noFill/>
          </a:ln>
          <a:effectLst>
            <a:softEdge rad="112500"/>
          </a:effectLst>
        </p:spPr>
      </p:pic>
      <p:sp>
        <p:nvSpPr>
          <p:cNvPr id="8" name="Metin kutusu 7">
            <a:extLst>
              <a:ext uri="{FF2B5EF4-FFF2-40B4-BE49-F238E27FC236}">
                <a16:creationId xmlns:a16="http://schemas.microsoft.com/office/drawing/2014/main" id="{FEA61E85-1B7A-C029-DF28-BFC1C401AD3E}"/>
              </a:ext>
            </a:extLst>
          </p:cNvPr>
          <p:cNvSpPr txBox="1"/>
          <p:nvPr/>
        </p:nvSpPr>
        <p:spPr>
          <a:xfrm>
            <a:off x="8510329" y="5150333"/>
            <a:ext cx="3771901" cy="492443"/>
          </a:xfrm>
          <a:prstGeom prst="rect">
            <a:avLst/>
          </a:prstGeom>
          <a:noFill/>
        </p:spPr>
        <p:txBody>
          <a:bodyPr wrap="square" lIns="91440" tIns="45720" rIns="91440" bIns="45720" anchor="t">
            <a:spAutoFit/>
          </a:bodyPr>
          <a:lstStyle/>
          <a:p>
            <a:pPr algn="ctr"/>
            <a:r>
              <a:rPr lang="tr-TR" sz="1400" dirty="0">
                <a:solidFill>
                  <a:schemeClr val="accent1"/>
                </a:solidFill>
              </a:rPr>
              <a:t>  </a:t>
            </a:r>
          </a:p>
          <a:p>
            <a:pPr algn="ctr"/>
            <a:r>
              <a:rPr lang="tr-TR" sz="1200" dirty="0">
                <a:solidFill>
                  <a:schemeClr val="accent1"/>
                </a:solidFill>
              </a:rPr>
              <a:t>Resim </a:t>
            </a:r>
            <a:r>
              <a:rPr lang="tr-TR" sz="1200" dirty="0" err="1">
                <a:solidFill>
                  <a:schemeClr val="accent1"/>
                </a:solidFill>
              </a:rPr>
              <a:t>kaynağı</a:t>
            </a:r>
            <a:r>
              <a:rPr lang="tr-TR" sz="1200" dirty="0">
                <a:solidFill>
                  <a:schemeClr val="accent1"/>
                </a:solidFill>
              </a:rPr>
              <a:t>: Istockphoto.com</a:t>
            </a:r>
          </a:p>
        </p:txBody>
      </p:sp>
    </p:spTree>
    <p:extLst>
      <p:ext uri="{BB962C8B-B14F-4D97-AF65-F5344CB8AC3E}">
        <p14:creationId xmlns:p14="http://schemas.microsoft.com/office/powerpoint/2010/main" val="3470927030"/>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8A02-9CFA-BC58-585E-A826F3BC382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5AAB96A-240C-01DB-4495-B384C7512DFA}"/>
              </a:ext>
            </a:extLst>
          </p:cNvPr>
          <p:cNvSpPr txBox="1"/>
          <p:nvPr/>
        </p:nvSpPr>
        <p:spPr>
          <a:xfrm>
            <a:off x="356935" y="136593"/>
            <a:ext cx="11741570" cy="124399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Hedef </a:t>
            </a:r>
            <a:r>
              <a:rPr lang="en-US" sz="3400" b="1" dirty="0" err="1">
                <a:solidFill>
                  <a:schemeClr val="accent3">
                    <a:lumMod val="76000"/>
                  </a:schemeClr>
                </a:solidFill>
              </a:rPr>
              <a:t>kitle analizi</a:t>
            </a:r>
            <a:endParaRPr lang="tr-TR" sz="3400" b="1" dirty="0">
              <a:solidFill>
                <a:schemeClr val="accent3">
                  <a:lumMod val="76000"/>
                </a:schemeClr>
              </a:solidFill>
            </a:endParaRPr>
          </a:p>
          <a:p>
            <a:pPr>
              <a:lnSpc>
                <a:spcPct val="150000"/>
              </a:lnSpc>
            </a:pPr>
            <a:r>
              <a:rPr lang="en-US" b="1" dirty="0">
                <a:solidFill>
                  <a:schemeClr val="bg1"/>
                </a:solidFill>
              </a:rPr>
              <a:t>Tüketicileri ve değişen beklentilerini analiz etmek</a:t>
            </a:r>
            <a:endParaRPr lang="en-US" sz="2800" b="1" dirty="0">
              <a:solidFill>
                <a:schemeClr val="bg1"/>
              </a:solidFill>
            </a:endParaRPr>
          </a:p>
        </p:txBody>
      </p:sp>
      <p:sp>
        <p:nvSpPr>
          <p:cNvPr id="4" name="Metin kutusu 3">
            <a:extLst>
              <a:ext uri="{FF2B5EF4-FFF2-40B4-BE49-F238E27FC236}">
                <a16:creationId xmlns:a16="http://schemas.microsoft.com/office/drawing/2014/main" id="{D3594BA5-C259-5DBE-C80E-D774C64BBBE9}"/>
              </a:ext>
            </a:extLst>
          </p:cNvPr>
          <p:cNvSpPr txBox="1"/>
          <p:nvPr/>
        </p:nvSpPr>
        <p:spPr>
          <a:xfrm>
            <a:off x="356935" y="1462875"/>
            <a:ext cx="11353801" cy="1077218"/>
          </a:xfrm>
          <a:prstGeom prst="rect">
            <a:avLst/>
          </a:prstGeom>
          <a:noFill/>
        </p:spPr>
        <p:txBody>
          <a:bodyPr wrap="square" lIns="91440" tIns="45720" rIns="91440" bIns="45720" anchor="t">
            <a:spAutoFit/>
          </a:bodyPr>
          <a:lstStyle/>
          <a:p>
            <a:pPr algn="just" rtl="0" fontAlgn="base"/>
            <a:r>
              <a:rPr lang="en-US" sz="1600" b="0" i="0" u="none" strike="noStrike" dirty="0">
                <a:solidFill>
                  <a:srgbClr val="000000"/>
                </a:solidFill>
                <a:effectLst/>
                <a:latin typeface="Raleway "/>
              </a:rPr>
              <a:t>Hedef grup </a:t>
            </a:r>
            <a:r>
              <a:rPr lang="en-US" sz="1600" i="0" u="none" strike="noStrike" dirty="0">
                <a:solidFill>
                  <a:srgbClr val="000000"/>
                </a:solidFill>
                <a:effectLst/>
                <a:latin typeface="Raleway "/>
              </a:rPr>
              <a:t>analizi</a:t>
            </a:r>
            <a:r>
              <a:rPr lang="en-US" sz="1600" b="0" i="0" u="none" strike="noStrike" dirty="0">
                <a:solidFill>
                  <a:srgbClr val="000000"/>
                </a:solidFill>
                <a:effectLst/>
                <a:latin typeface="Raleway "/>
              </a:rPr>
              <a:t>, pazarı segmentlere ayırmak için kullanılır. Pazar bölümlendirmenin amacı, tüketici segmentlerini farklı demografik özelliklere göre ayırarak daha hedefli gruplandırmalar oluşturmaktır. Ürün, fiyatlandırma, reklam ve konum açısından bu, şirketin nerede, kime, hangi fiyatla ve hangi iletişim kanalıyla </a:t>
            </a:r>
            <a:r>
              <a:rPr lang="tr-TR" sz="1600" b="0" i="0" u="none" strike="noStrike" dirty="0">
                <a:solidFill>
                  <a:srgbClr val="000000"/>
                </a:solidFill>
                <a:effectLst/>
                <a:latin typeface="Raleway "/>
              </a:rPr>
              <a:t>hedefleme</a:t>
            </a:r>
            <a:r>
              <a:rPr lang="en-US" sz="1600" b="0" i="0" u="none" strike="noStrike" dirty="0">
                <a:solidFill>
                  <a:srgbClr val="000000"/>
                </a:solidFill>
                <a:effectLst/>
                <a:latin typeface="Raleway "/>
              </a:rPr>
              <a:t> yapacağını belirlemesini sağlar </a:t>
            </a:r>
            <a:endParaRPr lang="en-US" sz="1600" b="0" i="0" dirty="0">
              <a:solidFill>
                <a:srgbClr val="000000"/>
              </a:solidFill>
              <a:effectLst/>
              <a:highlight>
                <a:srgbClr val="FFFF00"/>
              </a:highlight>
              <a:latin typeface="Raleway "/>
            </a:endParaRPr>
          </a:p>
        </p:txBody>
      </p:sp>
      <p:sp>
        <p:nvSpPr>
          <p:cNvPr id="7" name="Metin kutusu 6">
            <a:extLst>
              <a:ext uri="{FF2B5EF4-FFF2-40B4-BE49-F238E27FC236}">
                <a16:creationId xmlns:a16="http://schemas.microsoft.com/office/drawing/2014/main" id="{7F4BF872-0BD9-20A6-5E83-47E9EE8644B7}"/>
              </a:ext>
            </a:extLst>
          </p:cNvPr>
          <p:cNvSpPr txBox="1"/>
          <p:nvPr/>
        </p:nvSpPr>
        <p:spPr>
          <a:xfrm>
            <a:off x="356935" y="2532804"/>
            <a:ext cx="11353800" cy="3570208"/>
          </a:xfrm>
          <a:prstGeom prst="rect">
            <a:avLst/>
          </a:prstGeom>
          <a:noFill/>
        </p:spPr>
        <p:txBody>
          <a:bodyPr wrap="square">
            <a:spAutoFit/>
          </a:bodyPr>
          <a:lstStyle/>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Analizinizin amacını tanımlayın:</a:t>
            </a:r>
            <a:r>
              <a:rPr lang="en-US" sz="1600" b="0" i="0" dirty="0">
                <a:solidFill>
                  <a:srgbClr val="000000"/>
                </a:solidFill>
                <a:effectLst/>
                <a:latin typeface="Raleway "/>
              </a:rPr>
              <a:t> Neyi başarmayı hedeflediğinizi açıkça tanımlayın.</a:t>
            </a:r>
          </a:p>
          <a:p>
            <a:pPr marL="285750" indent="-285750" algn="just" rtl="0" fontAlgn="base">
              <a:spcBef>
                <a:spcPts val="600"/>
              </a:spcBef>
              <a:spcAft>
                <a:spcPts val="600"/>
              </a:spcAft>
              <a:buFont typeface="Wingdings" panose="05000000000000000000" pitchFamily="2" charset="2"/>
              <a:buChar char="ü"/>
            </a:pPr>
            <a:r>
              <a:rPr lang="en-US" sz="1600" b="0" i="0" dirty="0">
                <a:solidFill>
                  <a:srgbClr val="000000"/>
                </a:solidFill>
                <a:effectLst/>
                <a:latin typeface="Raleway "/>
              </a:rPr>
              <a:t>Hedef kitleyi belirleyin: Ürün veya hizmetimizle kimin ihtiyaçlarını karşılamak istiyoruz?</a:t>
            </a:r>
          </a:p>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Veri toplayın: </a:t>
            </a:r>
            <a:r>
              <a:rPr lang="en-US" sz="1600" b="0" i="0" dirty="0">
                <a:solidFill>
                  <a:srgbClr val="000000"/>
                </a:solidFill>
                <a:effectLst/>
                <a:latin typeface="Raleway "/>
              </a:rPr>
              <a:t>Pazar araştırması, müşteri verileri, sosyal medya analizleri ve çevrimiçi anketler gibi çeşitli kaynaklardan hedef kitlenin tutumları, davranışları ve eğilimleri hakkında bilgi toplayın. Kim bunlar ve nasıl yaşıyorlar?</a:t>
            </a:r>
          </a:p>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Verileri analiz edin: </a:t>
            </a:r>
            <a:r>
              <a:rPr lang="en-US" sz="1600" b="0" i="0" dirty="0">
                <a:solidFill>
                  <a:srgbClr val="000000"/>
                </a:solidFill>
                <a:effectLst/>
                <a:latin typeface="Raleway "/>
              </a:rPr>
              <a:t>Toplanan verileri nitel ve nicel yöntemlerle analiz edin, sadece cevaplar değil 'içgörüler' sağlamaya özen gösterin.</a:t>
            </a:r>
          </a:p>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Hedef kitle profilleri oluşturun: Hedef </a:t>
            </a:r>
            <a:r>
              <a:rPr lang="en-US" sz="1600" b="0" i="0" dirty="0">
                <a:solidFill>
                  <a:srgbClr val="000000"/>
                </a:solidFill>
                <a:effectLst/>
                <a:latin typeface="Raleway "/>
              </a:rPr>
              <a:t>kitlenizin demografik özelliklerini, gelir düzeyini, tutumlarını, değerlerini, ilgi alanlarını </a:t>
            </a:r>
            <a:r>
              <a:rPr lang="en-US" sz="1600" b="0" i="0" dirty="0" err="1">
                <a:solidFill>
                  <a:srgbClr val="000000"/>
                </a:solidFill>
                <a:effectLst/>
                <a:latin typeface="Raleway "/>
              </a:rPr>
              <a:t>vb. </a:t>
            </a:r>
            <a:r>
              <a:rPr lang="en-US" sz="1600" b="0" i="0" dirty="0">
                <a:solidFill>
                  <a:srgbClr val="000000"/>
                </a:solidFill>
                <a:effectLst/>
                <a:latin typeface="Raleway "/>
              </a:rPr>
              <a:t>kullanarak profiller oluşturun.</a:t>
            </a:r>
          </a:p>
          <a:p>
            <a:pPr marL="285750" indent="-285750" algn="just" rtl="0" fontAlgn="base">
              <a:spcBef>
                <a:spcPts val="600"/>
              </a:spcBef>
              <a:spcAft>
                <a:spcPts val="600"/>
              </a:spcAft>
              <a:buFont typeface="Wingdings" panose="05000000000000000000" pitchFamily="2" charset="2"/>
              <a:buChar char="ü"/>
            </a:pPr>
            <a:r>
              <a:rPr lang="en-US" sz="1600" b="1" dirty="0">
                <a:solidFill>
                  <a:srgbClr val="000000"/>
                </a:solidFill>
                <a:effectLst/>
                <a:latin typeface="Raleway "/>
              </a:rPr>
              <a:t>Bir strateji geliştirin</a:t>
            </a:r>
            <a:r>
              <a:rPr lang="en-US" sz="1600" b="0" i="0" dirty="0">
                <a:solidFill>
                  <a:srgbClr val="000000"/>
                </a:solidFill>
                <a:effectLst/>
                <a:latin typeface="Raleway "/>
              </a:rPr>
              <a:t>: Her profil için özel olarak en etkili iletişim ve tanıtım stratejisini geliştirin (reklamlar, fiyat ve promosyon politikaları, vb.).</a:t>
            </a:r>
            <a:endParaRPr lang="tr-TR" sz="1600" b="0" i="0" dirty="0">
              <a:solidFill>
                <a:srgbClr val="000000"/>
              </a:solidFill>
              <a:effectLst/>
              <a:latin typeface="Raleway "/>
            </a:endParaRPr>
          </a:p>
        </p:txBody>
      </p:sp>
    </p:spTree>
    <p:extLst>
      <p:ext uri="{BB962C8B-B14F-4D97-AF65-F5344CB8AC3E}">
        <p14:creationId xmlns:p14="http://schemas.microsoft.com/office/powerpoint/2010/main" val="14578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A4D65-6094-A909-4689-27FB8C44E5B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60D435C0-30FB-D64A-F217-61A19C0D14EA}"/>
              </a:ext>
            </a:extLst>
          </p:cNvPr>
          <p:cNvSpPr txBox="1"/>
          <p:nvPr/>
        </p:nvSpPr>
        <p:spPr>
          <a:xfrm>
            <a:off x="356935" y="461682"/>
            <a:ext cx="11741570" cy="499945"/>
          </a:xfrm>
          <a:prstGeom prst="rect">
            <a:avLst/>
          </a:prstGeom>
          <a:noFill/>
        </p:spPr>
        <p:txBody>
          <a:bodyPr wrap="square" rtlCol="0">
            <a:spAutoFit/>
          </a:bodyPr>
          <a:lstStyle/>
          <a:p>
            <a:pPr>
              <a:lnSpc>
                <a:spcPct val="150000"/>
              </a:lnSpc>
            </a:pPr>
            <a:r>
              <a:rPr lang="en-US" sz="2000" b="1" dirty="0" err="1">
                <a:solidFill>
                  <a:schemeClr val="bg1"/>
                </a:solidFill>
              </a:rPr>
              <a:t>Gelir grubuna </a:t>
            </a:r>
            <a:r>
              <a:rPr lang="en-US" sz="2000" b="1" dirty="0">
                <a:solidFill>
                  <a:schemeClr val="bg1"/>
                </a:solidFill>
              </a:rPr>
              <a:t>göre </a:t>
            </a:r>
            <a:r>
              <a:rPr lang="en-US" sz="2000" b="1" dirty="0" err="1">
                <a:solidFill>
                  <a:schemeClr val="bg1"/>
                </a:solidFill>
              </a:rPr>
              <a:t>profil çıkarma örneği </a:t>
            </a:r>
            <a:r>
              <a:rPr lang="en-US" sz="2000" b="1" dirty="0">
                <a:solidFill>
                  <a:schemeClr val="bg1">
                    <a:lumMod val="75000"/>
                  </a:schemeClr>
                </a:solidFill>
              </a:rPr>
              <a:t>1/2</a:t>
            </a:r>
          </a:p>
        </p:txBody>
      </p:sp>
      <p:sp>
        <p:nvSpPr>
          <p:cNvPr id="4" name="Metin kutusu 3">
            <a:extLst>
              <a:ext uri="{FF2B5EF4-FFF2-40B4-BE49-F238E27FC236}">
                <a16:creationId xmlns:a16="http://schemas.microsoft.com/office/drawing/2014/main" id="{3A41AB80-C23A-26A1-7F3B-55FABFD7966B}"/>
              </a:ext>
            </a:extLst>
          </p:cNvPr>
          <p:cNvSpPr txBox="1"/>
          <p:nvPr/>
        </p:nvSpPr>
        <p:spPr>
          <a:xfrm>
            <a:off x="356935" y="1104865"/>
            <a:ext cx="11353801" cy="830997"/>
          </a:xfrm>
          <a:prstGeom prst="rect">
            <a:avLst/>
          </a:prstGeom>
          <a:noFill/>
        </p:spPr>
        <p:txBody>
          <a:bodyPr wrap="square" lIns="91440" tIns="45720" rIns="91440" bIns="45720" anchor="t">
            <a:spAutoFit/>
          </a:bodyPr>
          <a:lstStyle/>
          <a:p>
            <a:pPr algn="just" fontAlgn="base"/>
            <a:r>
              <a:rPr lang="en-US" sz="1600" b="1" i="0" u="none" strike="noStrike" dirty="0">
                <a:solidFill>
                  <a:srgbClr val="000000"/>
                </a:solidFill>
                <a:effectLst/>
                <a:latin typeface="Raleway "/>
              </a:rPr>
              <a:t>Gelir Grubu (</a:t>
            </a:r>
            <a:r>
              <a:rPr lang="en-US" sz="1600" b="1" dirty="0">
                <a:solidFill>
                  <a:srgbClr val="000000"/>
                </a:solidFill>
                <a:latin typeface="Raleway "/>
              </a:rPr>
              <a:t>Sosyo Ekonomik </a:t>
            </a:r>
            <a:r>
              <a:rPr lang="en-US" sz="1600" b="1" i="0" u="none" strike="noStrike" dirty="0">
                <a:solidFill>
                  <a:srgbClr val="000000"/>
                </a:solidFill>
                <a:effectLst/>
                <a:latin typeface="Raleway "/>
              </a:rPr>
              <a:t>Statüye Dayalı Gruplar):  </a:t>
            </a:r>
            <a:r>
              <a:rPr lang="en-US" sz="1600" dirty="0">
                <a:solidFill>
                  <a:srgbClr val="000000"/>
                </a:solidFill>
                <a:latin typeface="Raleway "/>
              </a:rPr>
              <a:t>S.E.S </a:t>
            </a:r>
            <a:r>
              <a:rPr lang="en-US" sz="1600" b="0" i="0" u="none" strike="noStrike" dirty="0">
                <a:solidFill>
                  <a:srgbClr val="000000"/>
                </a:solidFill>
                <a:effectLst/>
                <a:latin typeface="Raleway "/>
              </a:rPr>
              <a:t>grupları pazar segmentasyonunda kullanılan en temel tanımlardan biridir. Her ülkeye göre değişmekle birlikte S.E.S grupları </a:t>
            </a:r>
            <a:r>
              <a:rPr lang="en-US" sz="1600" b="1" i="1" u="none" strike="noStrike" dirty="0">
                <a:solidFill>
                  <a:srgbClr val="000000"/>
                </a:solidFill>
                <a:effectLst/>
                <a:latin typeface="Raleway "/>
              </a:rPr>
              <a:t>A, B, </a:t>
            </a:r>
            <a:r>
              <a:rPr lang="tr-TR" sz="1600" b="1" i="1" dirty="0">
                <a:solidFill>
                  <a:srgbClr val="000000"/>
                </a:solidFill>
                <a:latin typeface="Raleway "/>
              </a:rPr>
              <a:t>C</a:t>
            </a:r>
            <a:r>
              <a:rPr lang="tr-TR" sz="1600" b="1" i="1" u="none" strike="noStrike" dirty="0">
                <a:solidFill>
                  <a:srgbClr val="000000"/>
                </a:solidFill>
                <a:effectLst/>
                <a:latin typeface="Raleway "/>
              </a:rPr>
              <a:t>, </a:t>
            </a:r>
            <a:r>
              <a:rPr lang="en-US" sz="1600" b="1" i="1" u="none" strike="noStrike" dirty="0">
                <a:solidFill>
                  <a:srgbClr val="000000"/>
                </a:solidFill>
                <a:effectLst/>
                <a:latin typeface="Raleway "/>
              </a:rPr>
              <a:t>D </a:t>
            </a:r>
            <a:r>
              <a:rPr lang="en-US" sz="1600" i="0" u="none" strike="noStrike" dirty="0">
                <a:solidFill>
                  <a:srgbClr val="000000"/>
                </a:solidFill>
                <a:effectLst/>
                <a:latin typeface="Raleway "/>
              </a:rPr>
              <a:t>ve </a:t>
            </a:r>
            <a:r>
              <a:rPr lang="en-US" sz="1600" b="1" i="1" u="none" strike="noStrike" dirty="0">
                <a:solidFill>
                  <a:srgbClr val="000000"/>
                </a:solidFill>
                <a:effectLst/>
                <a:latin typeface="Raleway "/>
              </a:rPr>
              <a:t>E </a:t>
            </a:r>
            <a:r>
              <a:rPr lang="en-US" sz="1600" b="0" i="0" u="none" strike="noStrike" dirty="0">
                <a:solidFill>
                  <a:srgbClr val="000000"/>
                </a:solidFill>
                <a:effectLst/>
                <a:latin typeface="Raleway "/>
              </a:rPr>
              <a:t>olmak </a:t>
            </a:r>
            <a:r>
              <a:rPr lang="en-US" sz="1600" i="0" u="none" strike="noStrike" dirty="0">
                <a:solidFill>
                  <a:srgbClr val="000000"/>
                </a:solidFill>
                <a:effectLst/>
                <a:latin typeface="Raleway "/>
              </a:rPr>
              <a:t>üzere </a:t>
            </a:r>
            <a:r>
              <a:rPr lang="tr-TR" sz="1600" b="0" i="0" u="none" strike="noStrike" dirty="0">
                <a:solidFill>
                  <a:srgbClr val="000000"/>
                </a:solidFill>
                <a:effectLst/>
                <a:latin typeface="Raleway "/>
              </a:rPr>
              <a:t>5 </a:t>
            </a:r>
            <a:r>
              <a:rPr lang="en-US" sz="1600" b="0" i="0" u="none" strike="noStrike" dirty="0">
                <a:solidFill>
                  <a:srgbClr val="000000"/>
                </a:solidFill>
                <a:effectLst/>
                <a:latin typeface="Raleway "/>
              </a:rPr>
              <a:t>ana gruba ayrılmaktadır</a:t>
            </a:r>
            <a:r>
              <a:rPr lang="en-US" sz="1600" b="1" i="0" u="none" strike="noStrike" dirty="0">
                <a:solidFill>
                  <a:srgbClr val="000000"/>
                </a:solidFill>
                <a:effectLst/>
                <a:latin typeface="Raleway "/>
              </a:rPr>
              <a:t>.</a:t>
            </a:r>
            <a:endParaRPr lang="en-US" sz="1600" b="1" i="0" dirty="0">
              <a:solidFill>
                <a:srgbClr val="000000"/>
              </a:solidFill>
              <a:effectLst/>
              <a:latin typeface="Raleway "/>
            </a:endParaRPr>
          </a:p>
        </p:txBody>
      </p:sp>
      <p:sp>
        <p:nvSpPr>
          <p:cNvPr id="7" name="Metin kutusu 6">
            <a:extLst>
              <a:ext uri="{FF2B5EF4-FFF2-40B4-BE49-F238E27FC236}">
                <a16:creationId xmlns:a16="http://schemas.microsoft.com/office/drawing/2014/main" id="{B3C63AF3-EE44-F875-DD2B-A72AAFA3CC12}"/>
              </a:ext>
            </a:extLst>
          </p:cNvPr>
          <p:cNvSpPr txBox="1"/>
          <p:nvPr/>
        </p:nvSpPr>
        <p:spPr>
          <a:xfrm>
            <a:off x="397981" y="2143525"/>
            <a:ext cx="11312755" cy="584775"/>
          </a:xfrm>
          <a:prstGeom prst="rect">
            <a:avLst/>
          </a:prstGeom>
          <a:noFill/>
        </p:spPr>
        <p:txBody>
          <a:bodyPr wrap="square">
            <a:spAutoFit/>
          </a:bodyPr>
          <a:lstStyle/>
          <a:p>
            <a:pPr algn="just" rtl="0" fontAlgn="base"/>
            <a:r>
              <a:rPr lang="en-US" sz="1600" b="0" i="0" dirty="0">
                <a:solidFill>
                  <a:srgbClr val="000000"/>
                </a:solidFill>
                <a:effectLst/>
                <a:latin typeface="Raleway "/>
              </a:rPr>
              <a:t>A grubu en yüksek S.E.S grubunu oluştururken (yüksek eğitimli, yönetici profili vb.), E grubu düşük eğitimli ve işsiz gibi özelliklere sahip bireyleri karakterize etmektedir.</a:t>
            </a:r>
            <a:endParaRPr lang="tr-TR"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491DF38-3233-6A83-986A-B920D5EF5469}"/>
              </a:ext>
            </a:extLst>
          </p:cNvPr>
          <p:cNvSpPr txBox="1"/>
          <p:nvPr/>
        </p:nvSpPr>
        <p:spPr>
          <a:xfrm>
            <a:off x="397981" y="3379330"/>
            <a:ext cx="6096000" cy="584775"/>
          </a:xfrm>
          <a:prstGeom prst="rect">
            <a:avLst/>
          </a:prstGeom>
          <a:noFill/>
        </p:spPr>
        <p:txBody>
          <a:bodyPr wrap="square">
            <a:spAutoFit/>
          </a:bodyPr>
          <a:lstStyle/>
          <a:p>
            <a:r>
              <a:rPr lang="en-US" sz="3200" b="1" i="0" u="none" strike="noStrike" dirty="0">
                <a:solidFill>
                  <a:srgbClr val="000000"/>
                </a:solidFill>
                <a:effectLst/>
                <a:latin typeface="Raleway "/>
              </a:rPr>
              <a:t> A </a:t>
            </a:r>
            <a:r>
              <a:rPr lang="tr-TR" dirty="0">
                <a:solidFill>
                  <a:srgbClr val="000000"/>
                </a:solidFill>
                <a:latin typeface="Raleway "/>
              </a:rPr>
              <a:t>-&gt; Yüksek Düzey S.E.S</a:t>
            </a:r>
            <a:endParaRPr lang="tr-TR" sz="2800" dirty="0"/>
          </a:p>
        </p:txBody>
      </p:sp>
      <p:sp>
        <p:nvSpPr>
          <p:cNvPr id="10" name="Metin kutusu 9">
            <a:extLst>
              <a:ext uri="{FF2B5EF4-FFF2-40B4-BE49-F238E27FC236}">
                <a16:creationId xmlns:a16="http://schemas.microsoft.com/office/drawing/2014/main" id="{3723D2E8-B36E-B04E-04D8-DD14170F785C}"/>
              </a:ext>
            </a:extLst>
          </p:cNvPr>
          <p:cNvSpPr txBox="1"/>
          <p:nvPr/>
        </p:nvSpPr>
        <p:spPr>
          <a:xfrm>
            <a:off x="356935" y="4864470"/>
            <a:ext cx="6096000" cy="584775"/>
          </a:xfrm>
          <a:prstGeom prst="rect">
            <a:avLst/>
          </a:prstGeom>
          <a:noFill/>
        </p:spPr>
        <p:txBody>
          <a:bodyPr wrap="square">
            <a:spAutoFit/>
          </a:bodyPr>
          <a:lstStyle/>
          <a:p>
            <a:r>
              <a:rPr lang="tr-TR" sz="3200" b="1" dirty="0">
                <a:solidFill>
                  <a:srgbClr val="000000"/>
                </a:solidFill>
                <a:latin typeface="Raleway "/>
              </a:rPr>
              <a:t> E </a:t>
            </a:r>
            <a:r>
              <a:rPr lang="tr-TR" dirty="0">
                <a:solidFill>
                  <a:srgbClr val="000000"/>
                </a:solidFill>
                <a:latin typeface="Raleway "/>
              </a:rPr>
              <a:t>-&gt; </a:t>
            </a:r>
            <a:r>
              <a:rPr lang="tr-TR" dirty="0" err="1">
                <a:solidFill>
                  <a:srgbClr val="000000"/>
                </a:solidFill>
                <a:latin typeface="Raleway "/>
              </a:rPr>
              <a:t>Düşük </a:t>
            </a:r>
            <a:r>
              <a:rPr lang="tr-TR" dirty="0">
                <a:solidFill>
                  <a:srgbClr val="000000"/>
                </a:solidFill>
                <a:latin typeface="Raleway "/>
              </a:rPr>
              <a:t>Seviye S.E.S</a:t>
            </a:r>
            <a:endParaRPr lang="tr-TR" sz="2800" dirty="0"/>
          </a:p>
        </p:txBody>
      </p:sp>
      <p:sp>
        <p:nvSpPr>
          <p:cNvPr id="11" name="Ok: Aşağı 10">
            <a:extLst>
              <a:ext uri="{FF2B5EF4-FFF2-40B4-BE49-F238E27FC236}">
                <a16:creationId xmlns:a16="http://schemas.microsoft.com/office/drawing/2014/main" id="{5A126FDF-04D0-C5D3-8B26-1EE14DF922E0}"/>
              </a:ext>
            </a:extLst>
          </p:cNvPr>
          <p:cNvSpPr/>
          <p:nvPr/>
        </p:nvSpPr>
        <p:spPr>
          <a:xfrm>
            <a:off x="995841" y="4139988"/>
            <a:ext cx="448537" cy="635195"/>
          </a:xfrm>
          <a:prstGeom prst="down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p>
        </p:txBody>
      </p:sp>
      <p:sp>
        <p:nvSpPr>
          <p:cNvPr id="9" name="Metin kutusu 8">
            <a:extLst>
              <a:ext uri="{FF2B5EF4-FFF2-40B4-BE49-F238E27FC236}">
                <a16:creationId xmlns:a16="http://schemas.microsoft.com/office/drawing/2014/main" id="{BA93F2E1-8F0E-13DC-DCB1-A3F4F9D6AB23}"/>
              </a:ext>
            </a:extLst>
          </p:cNvPr>
          <p:cNvSpPr txBox="1"/>
          <p:nvPr/>
        </p:nvSpPr>
        <p:spPr>
          <a:xfrm>
            <a:off x="4794063" y="5633263"/>
            <a:ext cx="6094378" cy="246221"/>
          </a:xfrm>
          <a:prstGeom prst="rect">
            <a:avLst/>
          </a:prstGeom>
          <a:noFill/>
        </p:spPr>
        <p:txBody>
          <a:bodyPr wrap="square" lIns="91440" tIns="45720" rIns="91440" bIns="45720" anchor="t">
            <a:spAutoFit/>
          </a:bodyPr>
          <a:lstStyle/>
          <a:p>
            <a:pPr algn="ctr"/>
            <a:r>
              <a:rPr lang="en-US" sz="1000" dirty="0">
                <a:solidFill>
                  <a:schemeClr val="accent1"/>
                </a:solidFill>
              </a:rPr>
              <a:t>Görüntü </a:t>
            </a:r>
            <a:r>
              <a:rPr lang="tr-TR" sz="1000" dirty="0">
                <a:solidFill>
                  <a:schemeClr val="accent1"/>
                </a:solidFill>
              </a:rPr>
              <a:t>kaynağı.:  S.E.S Kategorileri tarafından: Nielsen, 2011</a:t>
            </a:r>
          </a:p>
        </p:txBody>
      </p:sp>
      <p:pic>
        <p:nvPicPr>
          <p:cNvPr id="13" name="Resim 12">
            <a:extLst>
              <a:ext uri="{FF2B5EF4-FFF2-40B4-BE49-F238E27FC236}">
                <a16:creationId xmlns:a16="http://schemas.microsoft.com/office/drawing/2014/main" id="{6EAD6C65-5688-F57D-4412-9929AE0F973F}"/>
              </a:ext>
            </a:extLst>
          </p:cNvPr>
          <p:cNvPicPr>
            <a:picLocks noChangeAspect="1"/>
          </p:cNvPicPr>
          <p:nvPr/>
        </p:nvPicPr>
        <p:blipFill>
          <a:blip r:embed="rId4"/>
          <a:stretch>
            <a:fillRect/>
          </a:stretch>
        </p:blipFill>
        <p:spPr>
          <a:xfrm>
            <a:off x="4491898" y="3553505"/>
            <a:ext cx="7201905" cy="1895740"/>
          </a:xfrm>
          <a:prstGeom prst="rect">
            <a:avLst/>
          </a:prstGeom>
        </p:spPr>
      </p:pic>
    </p:spTree>
    <p:extLst>
      <p:ext uri="{BB962C8B-B14F-4D97-AF65-F5344CB8AC3E}">
        <p14:creationId xmlns:p14="http://schemas.microsoft.com/office/powerpoint/2010/main" val="487611407"/>
      </p:ext>
    </p:extLst>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401D-5130-3761-5EC5-24C25BE7FCC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621C18C-4CE5-D489-5B49-B0C90E601572}"/>
              </a:ext>
            </a:extLst>
          </p:cNvPr>
          <p:cNvSpPr txBox="1"/>
          <p:nvPr/>
        </p:nvSpPr>
        <p:spPr>
          <a:xfrm>
            <a:off x="419099" y="279849"/>
            <a:ext cx="11741570" cy="499945"/>
          </a:xfrm>
          <a:prstGeom prst="rect">
            <a:avLst/>
          </a:prstGeom>
          <a:noFill/>
        </p:spPr>
        <p:txBody>
          <a:bodyPr wrap="square" rtlCol="0">
            <a:spAutoFit/>
          </a:bodyPr>
          <a:lstStyle/>
          <a:p>
            <a:pPr>
              <a:lnSpc>
                <a:spcPct val="150000"/>
              </a:lnSpc>
            </a:pPr>
            <a:r>
              <a:rPr lang="tr-TR" sz="2000" b="1" dirty="0">
                <a:solidFill>
                  <a:schemeClr val="bg1"/>
                </a:solidFill>
                <a:latin typeface="Raleway (Gövde)"/>
              </a:rPr>
              <a:t>S.E.S </a:t>
            </a:r>
            <a:r>
              <a:rPr lang="en-US" sz="2000" b="1" dirty="0" err="1">
                <a:solidFill>
                  <a:schemeClr val="bg1"/>
                </a:solidFill>
                <a:latin typeface="Raleway (Gövde)"/>
              </a:rPr>
              <a:t>Analizi</a:t>
            </a:r>
            <a:r>
              <a:rPr lang="en-US" sz="2000" b="1" dirty="0">
                <a:solidFill>
                  <a:schemeClr val="bg1"/>
                </a:solidFill>
                <a:latin typeface="Raleway (Gövde)"/>
              </a:rPr>
              <a:t>: Çek </a:t>
            </a:r>
            <a:r>
              <a:rPr lang="en-US" b="1" dirty="0">
                <a:solidFill>
                  <a:schemeClr val="bg1"/>
                </a:solidFill>
                <a:latin typeface="Raleway (Gövde)"/>
              </a:rPr>
              <a:t>hanehalkları </a:t>
            </a:r>
            <a:r>
              <a:rPr lang="tr-TR" sz="2000" b="1" dirty="0">
                <a:solidFill>
                  <a:schemeClr val="bg1"/>
                </a:solidFill>
                <a:latin typeface="Raleway (Gövde)"/>
              </a:rPr>
              <a:t>örneği</a:t>
            </a:r>
            <a:endParaRPr lang="tr-TR" b="1" dirty="0">
              <a:solidFill>
                <a:schemeClr val="bg1"/>
              </a:solidFill>
              <a:latin typeface="Raleway (Gövde)"/>
            </a:endParaRPr>
          </a:p>
        </p:txBody>
      </p:sp>
      <p:sp>
        <p:nvSpPr>
          <p:cNvPr id="3" name="Metin kutusu 2">
            <a:extLst>
              <a:ext uri="{FF2B5EF4-FFF2-40B4-BE49-F238E27FC236}">
                <a16:creationId xmlns:a16="http://schemas.microsoft.com/office/drawing/2014/main" id="{7F378F9B-8E7F-927D-E78B-7975981A58AE}"/>
              </a:ext>
            </a:extLst>
          </p:cNvPr>
          <p:cNvSpPr txBox="1"/>
          <p:nvPr/>
        </p:nvSpPr>
        <p:spPr>
          <a:xfrm>
            <a:off x="501395" y="982623"/>
            <a:ext cx="11353801" cy="2985433"/>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n-US" sz="1400" b="1" dirty="0">
                <a:solidFill>
                  <a:schemeClr val="accent1"/>
                </a:solidFill>
              </a:rPr>
              <a:t>Grup A - </a:t>
            </a:r>
            <a:r>
              <a:rPr lang="en-US" sz="1400" dirty="0">
                <a:solidFill>
                  <a:schemeClr val="accent1"/>
                </a:solidFill>
              </a:rPr>
              <a:t>en yüksek sosyo-ekonomik statüye sahip kişiler. Kişi başına düşen tahmini gelire göre en zengin Çek hanelerinin (ve tüm üyelerinin) 1/8'i: minimum Çek nüfus ortalamasından 1.38 kat, ortalama ise 1.62 kat daha yüksektir. Aile reislerinin mutlak çoğunluğu ekonomik olarak aktiftir, %82'si yönetici veya girişimcidir, en azından ortaokul mezunudur. Geri kalanlar ise üniversite eğitimi almış profesyonellerdir. Bu haneler çok iyi donanımlıdır.</a:t>
            </a:r>
            <a:endParaRPr lang="tr-TR" sz="1400" dirty="0">
              <a:solidFill>
                <a:schemeClr val="accent1"/>
              </a:solidFill>
            </a:endParaRPr>
          </a:p>
          <a:p>
            <a:pPr algn="just" rtl="0" fontAlgn="base">
              <a:spcBef>
                <a:spcPts val="600"/>
              </a:spcBef>
              <a:spcAft>
                <a:spcPts val="600"/>
              </a:spcAft>
            </a:pPr>
            <a:r>
              <a:rPr lang="tr-TR" sz="1400" b="1" dirty="0">
                <a:solidFill>
                  <a:schemeClr val="accent1"/>
                </a:solidFill>
              </a:rPr>
              <a:t>B Grubu </a:t>
            </a:r>
            <a:r>
              <a:rPr lang="tr-TR" sz="1400" dirty="0">
                <a:solidFill>
                  <a:schemeClr val="accent1"/>
                </a:solidFill>
              </a:rPr>
              <a:t>- </a:t>
            </a:r>
            <a:r>
              <a:rPr lang="en-US" sz="1400" dirty="0">
                <a:solidFill>
                  <a:schemeClr val="accent1"/>
                </a:solidFill>
              </a:rPr>
              <a:t>İkinci en yüksek sosyal-ekonomik statüye sahip hanelerin 1/8'i (ortalamanın 1,18 ila 1,38 katı arasında puan). Kişi başına düşen gelir olarak ortalamanın üzerinde yaşam standardı: Çek ortalama hanehalkından 1.27 kat daha yüksek. Hane reisleri çoğunlukla üniversite eğitimi almış astları olmayan çalışanlar veya ortaokul eğitimi almış yöneticiler ve girişimcilerdir. </a:t>
            </a:r>
            <a:endParaRPr lang="tr-TR" sz="1400" dirty="0">
              <a:solidFill>
                <a:schemeClr val="accent1"/>
              </a:solidFill>
            </a:endParaRPr>
          </a:p>
          <a:p>
            <a:pPr algn="just" rtl="0" fontAlgn="base">
              <a:spcBef>
                <a:spcPts val="600"/>
              </a:spcBef>
              <a:spcAft>
                <a:spcPts val="600"/>
              </a:spcAft>
            </a:pPr>
            <a:r>
              <a:rPr lang="en-US" sz="1400" b="1" dirty="0">
                <a:solidFill>
                  <a:schemeClr val="accent1"/>
                </a:solidFill>
              </a:rPr>
              <a:t>C Grubu - </a:t>
            </a:r>
            <a:r>
              <a:rPr lang="en-US" sz="1400" dirty="0">
                <a:solidFill>
                  <a:schemeClr val="accent1"/>
                </a:solidFill>
              </a:rPr>
              <a:t>Kişi başına ortalama tahmini geliri ortalamanın 0,87 - 1,18 katı aralığında olan hanelerin 3/8'i. Puana göre C kategorisi 3 alt kategoriye ayrılmıştır: C1 (ortalamanın biraz üzerinde), C2 (ortalama) ve C3 (ortalamanın biraz altında). BaĢkanın tipik mesleği büro meslekleri, teknik meslekler ve satıĢ ve hizmetlerdeki iĢlerdir. Çoğunlukla (düşük) orta eğitime sahip astları olmayan çalışanlardır. Ekonomik olarak aktif bir reise sahip haneler hala hakimdir, yaklaşık 1/8'i iyi eğitimli ve donanımlı emeklilerden oluşan hanelerden oluşmaktadır.</a:t>
            </a:r>
            <a:endParaRPr lang="en-US" sz="1400" b="1" i="0" dirty="0">
              <a:solidFill>
                <a:schemeClr val="accent1"/>
              </a:solidFill>
              <a:effectLst/>
              <a:latin typeface="Raleway "/>
            </a:endParaRPr>
          </a:p>
        </p:txBody>
      </p:sp>
      <p:sp>
        <p:nvSpPr>
          <p:cNvPr id="4" name="Metin kutusu 2">
            <a:extLst>
              <a:ext uri="{FF2B5EF4-FFF2-40B4-BE49-F238E27FC236}">
                <a16:creationId xmlns:a16="http://schemas.microsoft.com/office/drawing/2014/main" id="{A54A159F-AB37-AED3-7189-CD4093475808}"/>
              </a:ext>
            </a:extLst>
          </p:cNvPr>
          <p:cNvSpPr txBox="1"/>
          <p:nvPr/>
        </p:nvSpPr>
        <p:spPr>
          <a:xfrm>
            <a:off x="501395" y="3968056"/>
            <a:ext cx="11353801" cy="1969770"/>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n-US" sz="1400" b="1" dirty="0">
                <a:solidFill>
                  <a:schemeClr val="accent1"/>
                </a:solidFill>
                <a:latin typeface="Raleway "/>
              </a:rPr>
              <a:t>D Grubu </a:t>
            </a:r>
            <a:r>
              <a:rPr lang="en-US" sz="1400" dirty="0">
                <a:solidFill>
                  <a:schemeClr val="accent1"/>
                </a:solidFill>
                <a:latin typeface="Raleway "/>
              </a:rPr>
              <a:t>- ortalama hanelerin altında kişi başına düşen tahmini gelire göre 1/4 (kişi başına düşen gelir ortalamanın yaklaşık 0.75 katıdır). Burada ekonomik olarak aktif olmayan reislere sahip haneler - emekli olanlar zaten hakimdir (hanelerin yaklaşık %67'si). Ekonomik olarak aktif hanehalkı reisleri tipik olarak daha düşük eğitimli, daha az kalifiye veya kalifiye olmayan işçilerdir. Grup ayrıca sosyo-ekonomik düzeye göre D1 ve D2 olmak üzere iki alt kategoriye ayrılmaktadır (her biri 1/8 hane).</a:t>
            </a:r>
            <a:endParaRPr lang="tr-TR" sz="1400" dirty="0">
              <a:solidFill>
                <a:schemeClr val="accent1"/>
              </a:solidFill>
              <a:latin typeface="Raleway "/>
            </a:endParaRPr>
          </a:p>
          <a:p>
            <a:pPr algn="just" rtl="0" fontAlgn="base">
              <a:spcBef>
                <a:spcPts val="600"/>
              </a:spcBef>
              <a:spcAft>
                <a:spcPts val="600"/>
              </a:spcAft>
            </a:pPr>
            <a:r>
              <a:rPr lang="en-US" sz="1400" b="1" dirty="0">
                <a:solidFill>
                  <a:schemeClr val="accent1"/>
                </a:solidFill>
                <a:latin typeface="Raleway "/>
              </a:rPr>
              <a:t>Grup E </a:t>
            </a:r>
            <a:r>
              <a:rPr lang="en-US" sz="1400" dirty="0">
                <a:solidFill>
                  <a:schemeClr val="accent1"/>
                </a:solidFill>
                <a:latin typeface="Raleway "/>
              </a:rPr>
              <a:t>- bu kategoride kişi başına düşen tahmini gelir açısından en yoksul hanelerin 1/8'i bulunmaktadır; gelir endeksleri ortalamadan yaklaşık 0,57 kat daha düşüktür. Bu kategori yalnızca ekonomik olarak aktif olmayan reise sahip hanelerden oluşmaktadır. Bunlar en yoksul ve daha az donanımlı emekliler veya işsiz reislerin, ev kadınlarının, doğum iznindeki kişilerin veya çalışmayan öğrencilerin haneleridir.</a:t>
            </a:r>
            <a:endParaRPr lang="tr-TR" sz="1400" b="1" i="0" dirty="0">
              <a:solidFill>
                <a:schemeClr val="accent1"/>
              </a:solidFill>
              <a:effectLst/>
              <a:latin typeface="Raleway "/>
            </a:endParaRPr>
          </a:p>
        </p:txBody>
      </p:sp>
    </p:spTree>
    <p:extLst>
      <p:ext uri="{BB962C8B-B14F-4D97-AF65-F5344CB8AC3E}">
        <p14:creationId xmlns:p14="http://schemas.microsoft.com/office/powerpoint/2010/main" val="182368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9A53-7F21-DE9B-6432-2E320BE3716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FA64B69-AE38-982B-E7AC-CC62FD68F7B7}"/>
              </a:ext>
            </a:extLst>
          </p:cNvPr>
          <p:cNvSpPr txBox="1"/>
          <p:nvPr/>
        </p:nvSpPr>
        <p:spPr>
          <a:xfrm>
            <a:off x="246282" y="345015"/>
            <a:ext cx="6087407" cy="499945"/>
          </a:xfrm>
          <a:prstGeom prst="rect">
            <a:avLst/>
          </a:prstGeom>
          <a:noFill/>
        </p:spPr>
        <p:txBody>
          <a:bodyPr wrap="square" rtlCol="0">
            <a:spAutoFit/>
          </a:bodyPr>
          <a:lstStyle/>
          <a:p>
            <a:pPr>
              <a:lnSpc>
                <a:spcPct val="150000"/>
              </a:lnSpc>
            </a:pPr>
            <a:r>
              <a:rPr lang="tr-TR" sz="2000" b="1" dirty="0">
                <a:solidFill>
                  <a:schemeClr val="bg1">
                    <a:lumMod val="75000"/>
                  </a:schemeClr>
                </a:solidFill>
              </a:rPr>
              <a:t>Örnek S.E.S </a:t>
            </a:r>
            <a:r>
              <a:rPr lang="tr-TR" sz="2000" b="1" dirty="0" err="1">
                <a:solidFill>
                  <a:schemeClr val="bg1">
                    <a:lumMod val="75000"/>
                  </a:schemeClr>
                </a:solidFill>
              </a:rPr>
              <a:t>Profilleri</a:t>
            </a:r>
            <a:r>
              <a:rPr lang="tr-TR" sz="2000" b="1" dirty="0">
                <a:solidFill>
                  <a:schemeClr val="bg1">
                    <a:lumMod val="75000"/>
                  </a:schemeClr>
                </a:solidFill>
              </a:rPr>
              <a:t>:</a:t>
            </a:r>
            <a:endParaRPr lang="en-US" sz="2000" b="1" dirty="0">
              <a:solidFill>
                <a:schemeClr val="bg1">
                  <a:lumMod val="75000"/>
                </a:schemeClr>
              </a:solidFill>
            </a:endParaRPr>
          </a:p>
        </p:txBody>
      </p:sp>
      <p:sp>
        <p:nvSpPr>
          <p:cNvPr id="4" name="Metin kutusu 3">
            <a:extLst>
              <a:ext uri="{FF2B5EF4-FFF2-40B4-BE49-F238E27FC236}">
                <a16:creationId xmlns:a16="http://schemas.microsoft.com/office/drawing/2014/main" id="{2BDF8000-EF84-C41C-EB3C-B7AA9F9EB5C8}"/>
              </a:ext>
            </a:extLst>
          </p:cNvPr>
          <p:cNvSpPr txBox="1"/>
          <p:nvPr/>
        </p:nvSpPr>
        <p:spPr>
          <a:xfrm>
            <a:off x="348672" y="1017647"/>
            <a:ext cx="3483100"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A S.E.S</a:t>
            </a:r>
          </a:p>
          <a:p>
            <a:pPr algn="just" fontAlgn="base"/>
            <a:endParaRPr lang="tr-TR" sz="1600" dirty="0">
              <a:solidFill>
                <a:schemeClr val="accent1"/>
              </a:solidFill>
            </a:endParaRPr>
          </a:p>
          <a:p>
            <a:pPr algn="just" fontAlgn="base"/>
            <a:r>
              <a:rPr lang="tr-TR" sz="1600" dirty="0" err="1">
                <a:solidFill>
                  <a:schemeClr val="accent1"/>
                </a:solidFill>
              </a:rPr>
              <a:t>Üst düzey yönetici</a:t>
            </a:r>
            <a:endParaRPr lang="tr-TR" sz="1600" dirty="0">
              <a:solidFill>
                <a:schemeClr val="accent1"/>
              </a:solidFill>
            </a:endParaRPr>
          </a:p>
          <a:p>
            <a:pPr algn="just" fontAlgn="base"/>
            <a:r>
              <a:rPr lang="tr-TR" sz="1600" dirty="0">
                <a:solidFill>
                  <a:schemeClr val="accent1"/>
                </a:solidFill>
              </a:rPr>
              <a:t>Yüksek </a:t>
            </a:r>
            <a:r>
              <a:rPr lang="tr-TR" sz="1600" dirty="0" err="1">
                <a:solidFill>
                  <a:schemeClr val="accent1"/>
                </a:solidFill>
              </a:rPr>
              <a:t>lisans mezunu</a:t>
            </a:r>
            <a:endParaRPr lang="tr-TR" sz="1600" dirty="0">
              <a:solidFill>
                <a:schemeClr val="accent1"/>
              </a:solidFill>
            </a:endParaRPr>
          </a:p>
          <a:p>
            <a:pPr algn="just" fontAlgn="base"/>
            <a:r>
              <a:rPr lang="tr-TR" sz="1600" dirty="0">
                <a:solidFill>
                  <a:schemeClr val="accent1"/>
                </a:solidFill>
              </a:rPr>
              <a:t>Aktif olarak çalışıyor</a:t>
            </a:r>
          </a:p>
          <a:p>
            <a:pPr algn="just" fontAlgn="base"/>
            <a:r>
              <a:rPr lang="tr-TR" sz="1600" dirty="0">
                <a:solidFill>
                  <a:schemeClr val="accent1"/>
                </a:solidFill>
              </a:rPr>
              <a:t>Üst </a:t>
            </a:r>
            <a:r>
              <a:rPr lang="tr-TR" sz="1600" dirty="0" err="1">
                <a:solidFill>
                  <a:schemeClr val="accent1"/>
                </a:solidFill>
              </a:rPr>
              <a:t>düzey maaş geliri</a:t>
            </a:r>
            <a:endParaRPr lang="tr-TR" sz="1600" dirty="0">
              <a:solidFill>
                <a:schemeClr val="accent1"/>
              </a:solidFill>
            </a:endParaRPr>
          </a:p>
          <a:p>
            <a:pPr algn="just" fontAlgn="base"/>
            <a:r>
              <a:rPr lang="en-US" sz="1600" dirty="0" err="1">
                <a:solidFill>
                  <a:schemeClr val="accent1"/>
                </a:solidFill>
              </a:rPr>
              <a:t>En iyi </a:t>
            </a:r>
            <a:r>
              <a:rPr lang="tr-TR" sz="1600" dirty="0">
                <a:solidFill>
                  <a:schemeClr val="accent1"/>
                </a:solidFill>
              </a:rPr>
              <a:t>yaşam</a:t>
            </a:r>
            <a:r>
              <a:rPr lang="en-US" sz="1600" dirty="0">
                <a:solidFill>
                  <a:schemeClr val="accent1"/>
                </a:solidFill>
              </a:rPr>
              <a:t> kalitesi </a:t>
            </a:r>
            <a:endParaRPr lang="en-US" sz="1600" b="1" i="0" dirty="0">
              <a:solidFill>
                <a:srgbClr val="000000"/>
              </a:solidFill>
              <a:effectLst/>
              <a:latin typeface="Raleway "/>
            </a:endParaRPr>
          </a:p>
        </p:txBody>
      </p:sp>
      <p:pic>
        <p:nvPicPr>
          <p:cNvPr id="12" name="Resim 11" descr="insan yüzü, giyim, kişi, şahıs, gülümsemek, gülüş içeren bir resim&#10;&#10;Açıklama otomatik olarak oluşturuldu">
            <a:extLst>
              <a:ext uri="{FF2B5EF4-FFF2-40B4-BE49-F238E27FC236}">
                <a16:creationId xmlns:a16="http://schemas.microsoft.com/office/drawing/2014/main" id="{6C044D25-B5DF-191C-82AD-BC067E442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8738" y="1691045"/>
            <a:ext cx="8564552" cy="5011783"/>
          </a:xfrm>
          <a:prstGeom prst="rect">
            <a:avLst/>
          </a:prstGeom>
        </p:spPr>
      </p:pic>
      <p:pic>
        <p:nvPicPr>
          <p:cNvPr id="18" name="Resim 17" descr="giyim, insan yüzü, kişi, şahıs, dizüstü içeren bir resim&#10;&#10;Açıklama otomatik olarak oluşturuldu">
            <a:extLst>
              <a:ext uri="{FF2B5EF4-FFF2-40B4-BE49-F238E27FC236}">
                <a16:creationId xmlns:a16="http://schemas.microsoft.com/office/drawing/2014/main" id="{557B79AE-1100-6878-D126-C76DCCCC10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2933" y="1612569"/>
            <a:ext cx="9740582" cy="5479078"/>
          </a:xfrm>
          <a:prstGeom prst="rect">
            <a:avLst/>
          </a:prstGeom>
        </p:spPr>
      </p:pic>
      <p:sp>
        <p:nvSpPr>
          <p:cNvPr id="19" name="Metin kutusu 18">
            <a:extLst>
              <a:ext uri="{FF2B5EF4-FFF2-40B4-BE49-F238E27FC236}">
                <a16:creationId xmlns:a16="http://schemas.microsoft.com/office/drawing/2014/main" id="{374B7EDD-E92D-A050-06EE-F32675E9C851}"/>
              </a:ext>
            </a:extLst>
          </p:cNvPr>
          <p:cNvSpPr txBox="1"/>
          <p:nvPr/>
        </p:nvSpPr>
        <p:spPr>
          <a:xfrm>
            <a:off x="8360230" y="1017647"/>
            <a:ext cx="3578472"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C S.E.S</a:t>
            </a:r>
          </a:p>
          <a:p>
            <a:pPr algn="just" fontAlgn="base"/>
            <a:endParaRPr lang="tr-TR" sz="1600" dirty="0">
              <a:solidFill>
                <a:schemeClr val="accent1"/>
              </a:solidFill>
            </a:endParaRPr>
          </a:p>
          <a:p>
            <a:pPr algn="just" fontAlgn="base"/>
            <a:r>
              <a:rPr lang="en-US" sz="1600" dirty="0">
                <a:solidFill>
                  <a:schemeClr val="accent1"/>
                </a:solidFill>
              </a:rPr>
              <a:t>Üniversite mezunu</a:t>
            </a:r>
            <a:endParaRPr lang="tr-TR" sz="1600" dirty="0">
              <a:solidFill>
                <a:schemeClr val="accent1"/>
              </a:solidFill>
            </a:endParaRPr>
          </a:p>
          <a:p>
            <a:pPr algn="just" fontAlgn="base"/>
            <a:r>
              <a:rPr lang="en-US" sz="1600" dirty="0">
                <a:solidFill>
                  <a:schemeClr val="accent1"/>
                </a:solidFill>
              </a:rPr>
              <a:t>Pazarlama Asistanı</a:t>
            </a:r>
            <a:endParaRPr lang="tr-TR" sz="1600" dirty="0">
              <a:solidFill>
                <a:schemeClr val="accent1"/>
              </a:solidFill>
            </a:endParaRPr>
          </a:p>
          <a:p>
            <a:pPr algn="just" fontAlgn="base"/>
            <a:r>
              <a:rPr lang="en-US" sz="1600" dirty="0">
                <a:solidFill>
                  <a:schemeClr val="accent1"/>
                </a:solidFill>
              </a:rPr>
              <a:t>Kariyerine yeni başladı.</a:t>
            </a:r>
            <a:endParaRPr lang="tr-TR" sz="1600" dirty="0">
              <a:solidFill>
                <a:schemeClr val="accent1"/>
              </a:solidFill>
            </a:endParaRPr>
          </a:p>
          <a:p>
            <a:pPr algn="just" fontAlgn="base"/>
            <a:r>
              <a:rPr lang="en-US" sz="1600" dirty="0">
                <a:solidFill>
                  <a:schemeClr val="accent1"/>
                </a:solidFill>
              </a:rPr>
              <a:t>Orta seviye maaş</a:t>
            </a:r>
            <a:endParaRPr lang="tr-TR" sz="1600" dirty="0">
              <a:solidFill>
                <a:schemeClr val="accent1"/>
              </a:solidFill>
            </a:endParaRPr>
          </a:p>
          <a:p>
            <a:pPr algn="just" fontAlgn="base"/>
            <a:endParaRPr lang="en-US" sz="1600" b="1" i="0" dirty="0">
              <a:solidFill>
                <a:srgbClr val="000000"/>
              </a:solidFill>
              <a:effectLst/>
              <a:latin typeface="Raleway "/>
            </a:endParaRPr>
          </a:p>
        </p:txBody>
      </p:sp>
      <p:sp>
        <p:nvSpPr>
          <p:cNvPr id="20" name="Ok: Aşağı 19">
            <a:extLst>
              <a:ext uri="{FF2B5EF4-FFF2-40B4-BE49-F238E27FC236}">
                <a16:creationId xmlns:a16="http://schemas.microsoft.com/office/drawing/2014/main" id="{6AC055BE-1B1A-5072-4D30-1072B6BB8E8D}"/>
              </a:ext>
            </a:extLst>
          </p:cNvPr>
          <p:cNvSpPr/>
          <p:nvPr/>
        </p:nvSpPr>
        <p:spPr>
          <a:xfrm>
            <a:off x="1970507" y="3254198"/>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2" name="Ok: Aşağı 21">
            <a:extLst>
              <a:ext uri="{FF2B5EF4-FFF2-40B4-BE49-F238E27FC236}">
                <a16:creationId xmlns:a16="http://schemas.microsoft.com/office/drawing/2014/main" id="{44A88056-2DBB-E5D3-538A-E1B2A98D77DE}"/>
              </a:ext>
            </a:extLst>
          </p:cNvPr>
          <p:cNvSpPr/>
          <p:nvPr/>
        </p:nvSpPr>
        <p:spPr>
          <a:xfrm>
            <a:off x="10030004" y="3292010"/>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4" name="Metin kutusu 23">
            <a:extLst>
              <a:ext uri="{FF2B5EF4-FFF2-40B4-BE49-F238E27FC236}">
                <a16:creationId xmlns:a16="http://schemas.microsoft.com/office/drawing/2014/main" id="{10E1AB9D-0CA4-4CC7-220D-74F4F4628CCB}"/>
              </a:ext>
            </a:extLst>
          </p:cNvPr>
          <p:cNvSpPr txBox="1"/>
          <p:nvPr/>
        </p:nvSpPr>
        <p:spPr>
          <a:xfrm>
            <a:off x="4584448" y="1017647"/>
            <a:ext cx="3234267"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B S.E.S</a:t>
            </a:r>
          </a:p>
          <a:p>
            <a:pPr algn="just" fontAlgn="base"/>
            <a:r>
              <a:rPr lang="en-US" sz="1600" dirty="0" err="1">
                <a:solidFill>
                  <a:schemeClr val="accent1"/>
                </a:solidFill>
              </a:rPr>
              <a:t>Yönetici</a:t>
            </a:r>
            <a:r>
              <a:rPr lang="en-US" sz="1600" dirty="0">
                <a:solidFill>
                  <a:schemeClr val="accent1"/>
                </a:solidFill>
              </a:rPr>
              <a:t> olmayan memurlar / teknik personel</a:t>
            </a:r>
            <a:endParaRPr lang="tr-TR" sz="1600" dirty="0">
              <a:solidFill>
                <a:schemeClr val="accent1"/>
              </a:solidFill>
            </a:endParaRPr>
          </a:p>
          <a:p>
            <a:pPr algn="just" fontAlgn="base"/>
            <a:r>
              <a:rPr lang="en-US" sz="1600" dirty="0">
                <a:solidFill>
                  <a:schemeClr val="accent1"/>
                </a:solidFill>
              </a:rPr>
              <a:t>Üniversite diploması veya eşdeğeri</a:t>
            </a:r>
            <a:endParaRPr lang="tr-TR" sz="1600" dirty="0">
              <a:solidFill>
                <a:schemeClr val="accent1"/>
              </a:solidFill>
            </a:endParaRPr>
          </a:p>
          <a:p>
            <a:pPr algn="just" fontAlgn="base"/>
            <a:r>
              <a:rPr lang="en-US" sz="1600" dirty="0">
                <a:solidFill>
                  <a:schemeClr val="accent1"/>
                </a:solidFill>
              </a:rPr>
              <a:t>Orta-üst düzey maaş</a:t>
            </a:r>
            <a:endParaRPr lang="tr-TR" sz="1600" dirty="0">
              <a:solidFill>
                <a:schemeClr val="accent1"/>
              </a:solidFill>
            </a:endParaRPr>
          </a:p>
          <a:p>
            <a:pPr algn="just" fontAlgn="base"/>
            <a:r>
              <a:rPr lang="en-US" sz="1600" dirty="0">
                <a:solidFill>
                  <a:schemeClr val="accent1"/>
                </a:solidFill>
              </a:rPr>
              <a:t>İyi bir yaşam standardı</a:t>
            </a:r>
            <a:endParaRPr lang="en-US" sz="1600" b="1" i="0" dirty="0">
              <a:solidFill>
                <a:srgbClr val="000000"/>
              </a:solidFill>
              <a:effectLst/>
              <a:latin typeface="Raleway "/>
            </a:endParaRPr>
          </a:p>
        </p:txBody>
      </p:sp>
      <p:pic>
        <p:nvPicPr>
          <p:cNvPr id="26" name="Resim 25" descr="giyim, kişi, şahıs, insan yüzü, ayakta durma içeren bir resim&#10;&#10;Açıklama otomatik olarak oluşturuldu">
            <a:extLst>
              <a:ext uri="{FF2B5EF4-FFF2-40B4-BE49-F238E27FC236}">
                <a16:creationId xmlns:a16="http://schemas.microsoft.com/office/drawing/2014/main" id="{7B600042-4E13-1272-EA85-F1E4F5117B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167" y="901991"/>
            <a:ext cx="10106987" cy="5685181"/>
          </a:xfrm>
          <a:prstGeom prst="rect">
            <a:avLst/>
          </a:prstGeom>
        </p:spPr>
      </p:pic>
      <p:sp>
        <p:nvSpPr>
          <p:cNvPr id="27" name="Metin kutusu 26">
            <a:extLst>
              <a:ext uri="{FF2B5EF4-FFF2-40B4-BE49-F238E27FC236}">
                <a16:creationId xmlns:a16="http://schemas.microsoft.com/office/drawing/2014/main" id="{E89D0D8C-7130-BDFC-9EF8-5B7129AD9779}"/>
              </a:ext>
            </a:extLst>
          </p:cNvPr>
          <p:cNvSpPr txBox="1"/>
          <p:nvPr/>
        </p:nvSpPr>
        <p:spPr>
          <a:xfrm>
            <a:off x="3048811" y="6580191"/>
            <a:ext cx="6094378" cy="246221"/>
          </a:xfrm>
          <a:prstGeom prst="rect">
            <a:avLst/>
          </a:prstGeom>
          <a:noFill/>
        </p:spPr>
        <p:txBody>
          <a:bodyPr wrap="square">
            <a:spAutoFit/>
          </a:bodyPr>
          <a:lstStyle/>
          <a:p>
            <a:pPr algn="ctr"/>
            <a:r>
              <a:rPr lang="tr-TR" sz="1000" dirty="0" err="1">
                <a:solidFill>
                  <a:schemeClr val="accent1"/>
                </a:solidFill>
              </a:rPr>
              <a:t>Görsel kaynağı</a:t>
            </a:r>
            <a:r>
              <a:rPr lang="tr-TR" sz="1000" dirty="0">
                <a:solidFill>
                  <a:schemeClr val="accent1"/>
                </a:solidFill>
              </a:rPr>
              <a:t>: Istockphoto.com</a:t>
            </a:r>
          </a:p>
        </p:txBody>
      </p:sp>
    </p:spTree>
    <p:extLst>
      <p:ext uri="{BB962C8B-B14F-4D97-AF65-F5344CB8AC3E}">
        <p14:creationId xmlns:p14="http://schemas.microsoft.com/office/powerpoint/2010/main" val="582804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9391-1542-3798-452F-D036FEA36EB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5788A1F-B631-3486-9398-FF4D162C845E}"/>
              </a:ext>
            </a:extLst>
          </p:cNvPr>
          <p:cNvSpPr txBox="1"/>
          <p:nvPr/>
        </p:nvSpPr>
        <p:spPr>
          <a:xfrm>
            <a:off x="278558" y="336545"/>
            <a:ext cx="6087407" cy="499945"/>
          </a:xfrm>
          <a:prstGeom prst="rect">
            <a:avLst/>
          </a:prstGeom>
          <a:noFill/>
        </p:spPr>
        <p:txBody>
          <a:bodyPr wrap="square" rtlCol="0">
            <a:spAutoFit/>
          </a:bodyPr>
          <a:lstStyle/>
          <a:p>
            <a:pPr>
              <a:lnSpc>
                <a:spcPct val="150000"/>
              </a:lnSpc>
            </a:pPr>
            <a:r>
              <a:rPr lang="tr-TR" sz="2000" b="1" dirty="0">
                <a:solidFill>
                  <a:schemeClr val="bg1">
                    <a:lumMod val="75000"/>
                  </a:schemeClr>
                </a:solidFill>
              </a:rPr>
              <a:t>Örnek S.E.S </a:t>
            </a:r>
            <a:r>
              <a:rPr lang="tr-TR" sz="2000" b="1" dirty="0" err="1">
                <a:solidFill>
                  <a:schemeClr val="bg1">
                    <a:lumMod val="75000"/>
                  </a:schemeClr>
                </a:solidFill>
              </a:rPr>
              <a:t>Profilleri</a:t>
            </a:r>
            <a:r>
              <a:rPr lang="tr-TR" sz="2000" b="1" dirty="0">
                <a:solidFill>
                  <a:schemeClr val="bg1">
                    <a:lumMod val="75000"/>
                  </a:schemeClr>
                </a:solidFill>
              </a:rPr>
              <a:t>:</a:t>
            </a:r>
            <a:endParaRPr lang="en-US" sz="2000" b="1" dirty="0">
              <a:solidFill>
                <a:schemeClr val="bg1">
                  <a:lumMod val="75000"/>
                </a:schemeClr>
              </a:solidFill>
            </a:endParaRPr>
          </a:p>
        </p:txBody>
      </p:sp>
      <p:sp>
        <p:nvSpPr>
          <p:cNvPr id="16" name="Metin kutusu 15">
            <a:extLst>
              <a:ext uri="{FF2B5EF4-FFF2-40B4-BE49-F238E27FC236}">
                <a16:creationId xmlns:a16="http://schemas.microsoft.com/office/drawing/2014/main" id="{64A9AF3F-E4C1-FA7C-F917-DA3DEE3F51D7}"/>
              </a:ext>
            </a:extLst>
          </p:cNvPr>
          <p:cNvSpPr txBox="1"/>
          <p:nvPr/>
        </p:nvSpPr>
        <p:spPr>
          <a:xfrm>
            <a:off x="1390106" y="952416"/>
            <a:ext cx="3234267"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D S.E.S</a:t>
            </a:r>
          </a:p>
          <a:p>
            <a:pPr algn="just" fontAlgn="base"/>
            <a:endParaRPr lang="tr-TR" sz="1600" b="1" dirty="0">
              <a:solidFill>
                <a:schemeClr val="accent1"/>
              </a:solidFill>
            </a:endParaRPr>
          </a:p>
          <a:p>
            <a:pPr algn="just" fontAlgn="base"/>
            <a:r>
              <a:rPr lang="en-US" sz="1600" dirty="0">
                <a:solidFill>
                  <a:schemeClr val="accent1"/>
                </a:solidFill>
              </a:rPr>
              <a:t>Düşük veya orta eğitim seviyesi</a:t>
            </a:r>
            <a:endParaRPr lang="tr-TR" sz="1600" dirty="0">
              <a:solidFill>
                <a:schemeClr val="accent1"/>
              </a:solidFill>
            </a:endParaRPr>
          </a:p>
          <a:p>
            <a:pPr algn="just" fontAlgn="base"/>
            <a:r>
              <a:rPr lang="en-US" sz="1600" dirty="0">
                <a:solidFill>
                  <a:schemeClr val="accent1"/>
                </a:solidFill>
              </a:rPr>
              <a:t>Geçici veya sürekli istihdamda</a:t>
            </a:r>
            <a:endParaRPr lang="tr-TR" sz="1600" dirty="0">
              <a:solidFill>
                <a:schemeClr val="accent1"/>
              </a:solidFill>
            </a:endParaRPr>
          </a:p>
          <a:p>
            <a:pPr algn="just" fontAlgn="base"/>
            <a:r>
              <a:rPr lang="en-US" sz="1600" dirty="0">
                <a:solidFill>
                  <a:schemeClr val="accent1"/>
                </a:solidFill>
              </a:rPr>
              <a:t>Düşük gelirli</a:t>
            </a:r>
            <a:endParaRPr lang="tr-TR" sz="1600" b="1" i="0" dirty="0">
              <a:solidFill>
                <a:schemeClr val="accent1"/>
              </a:solidFill>
              <a:effectLst/>
              <a:latin typeface="Raleway "/>
            </a:endParaRPr>
          </a:p>
          <a:p>
            <a:pPr algn="just" fontAlgn="base"/>
            <a:endParaRPr lang="en-US" sz="1600" b="1" i="0" dirty="0">
              <a:solidFill>
                <a:srgbClr val="000000"/>
              </a:solidFill>
              <a:effectLst/>
              <a:latin typeface="Raleway "/>
            </a:endParaRPr>
          </a:p>
        </p:txBody>
      </p:sp>
      <p:sp>
        <p:nvSpPr>
          <p:cNvPr id="22" name="Ok: Aşağı 21">
            <a:extLst>
              <a:ext uri="{FF2B5EF4-FFF2-40B4-BE49-F238E27FC236}">
                <a16:creationId xmlns:a16="http://schemas.microsoft.com/office/drawing/2014/main" id="{03BA345B-6B38-D27D-719B-16412A7867FA}"/>
              </a:ext>
            </a:extLst>
          </p:cNvPr>
          <p:cNvSpPr/>
          <p:nvPr/>
        </p:nvSpPr>
        <p:spPr>
          <a:xfrm>
            <a:off x="2722194" y="320828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pic>
        <p:nvPicPr>
          <p:cNvPr id="5" name="Resim 4" descr="giyim, kişi, şahıs, sarı, gömlek, tişört içeren bir resim&#10;&#10;Açıklama otomatik olarak oluşturuldu">
            <a:extLst>
              <a:ext uri="{FF2B5EF4-FFF2-40B4-BE49-F238E27FC236}">
                <a16:creationId xmlns:a16="http://schemas.microsoft.com/office/drawing/2014/main" id="{756D6202-1E94-0B83-229C-DE22C8E0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119" y="1706225"/>
            <a:ext cx="9250437" cy="5203371"/>
          </a:xfrm>
          <a:prstGeom prst="rect">
            <a:avLst/>
          </a:prstGeom>
        </p:spPr>
      </p:pic>
      <p:sp>
        <p:nvSpPr>
          <p:cNvPr id="8" name="Metin kutusu 7">
            <a:extLst>
              <a:ext uri="{FF2B5EF4-FFF2-40B4-BE49-F238E27FC236}">
                <a16:creationId xmlns:a16="http://schemas.microsoft.com/office/drawing/2014/main" id="{6FFF4A66-023A-E84F-2D4C-CA509745C2B1}"/>
              </a:ext>
            </a:extLst>
          </p:cNvPr>
          <p:cNvSpPr txBox="1"/>
          <p:nvPr/>
        </p:nvSpPr>
        <p:spPr>
          <a:xfrm>
            <a:off x="7478391" y="952416"/>
            <a:ext cx="3008482"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E S.E.S</a:t>
            </a:r>
          </a:p>
          <a:p>
            <a:pPr algn="just" fontAlgn="base"/>
            <a:endParaRPr lang="tr-TR" sz="1600" dirty="0">
              <a:solidFill>
                <a:schemeClr val="accent1"/>
              </a:solidFill>
            </a:endParaRPr>
          </a:p>
          <a:p>
            <a:pPr algn="just" fontAlgn="base"/>
            <a:r>
              <a:rPr lang="en-US" sz="1600" dirty="0">
                <a:solidFill>
                  <a:schemeClr val="accent1"/>
                </a:solidFill>
              </a:rPr>
              <a:t>Ortaokul </a:t>
            </a:r>
            <a:r>
              <a:rPr lang="tr-TR" sz="1600" dirty="0">
                <a:solidFill>
                  <a:schemeClr val="accent1"/>
                </a:solidFill>
              </a:rPr>
              <a:t>(</a:t>
            </a:r>
            <a:r>
              <a:rPr lang="tr-TR" sz="1600" dirty="0" err="1">
                <a:solidFill>
                  <a:schemeClr val="accent1"/>
                </a:solidFill>
              </a:rPr>
              <a:t>veya daha az</a:t>
            </a:r>
            <a:r>
              <a:rPr lang="tr-TR" sz="1600" dirty="0">
                <a:solidFill>
                  <a:schemeClr val="accent1"/>
                </a:solidFill>
              </a:rPr>
              <a:t>) </a:t>
            </a:r>
            <a:r>
              <a:rPr lang="en-US" sz="1600" dirty="0">
                <a:solidFill>
                  <a:schemeClr val="accent1"/>
                </a:solidFill>
              </a:rPr>
              <a:t>mezunu</a:t>
            </a:r>
            <a:endParaRPr lang="tr-TR" sz="1600" dirty="0">
              <a:solidFill>
                <a:schemeClr val="accent1"/>
              </a:solidFill>
            </a:endParaRPr>
          </a:p>
          <a:p>
            <a:pPr algn="just" fontAlgn="base"/>
            <a:r>
              <a:rPr lang="en-US" sz="1600" dirty="0">
                <a:solidFill>
                  <a:schemeClr val="accent1"/>
                </a:solidFill>
              </a:rPr>
              <a:t>İşsiz</a:t>
            </a:r>
            <a:endParaRPr lang="tr-TR" sz="1600" dirty="0">
              <a:solidFill>
                <a:schemeClr val="accent1"/>
              </a:solidFill>
            </a:endParaRPr>
          </a:p>
          <a:p>
            <a:pPr algn="just" fontAlgn="base"/>
            <a:r>
              <a:rPr lang="en-US" sz="1600" dirty="0">
                <a:solidFill>
                  <a:schemeClr val="accent1"/>
                </a:solidFill>
              </a:rPr>
              <a:t>Kötü yaşam standartları</a:t>
            </a:r>
            <a:endParaRPr lang="tr-TR" sz="1600" dirty="0">
              <a:solidFill>
                <a:schemeClr val="accent1"/>
              </a:solidFill>
            </a:endParaRPr>
          </a:p>
          <a:p>
            <a:pPr algn="just" fontAlgn="base"/>
            <a:endParaRPr lang="tr-TR" sz="1600" b="1" i="0" dirty="0">
              <a:solidFill>
                <a:schemeClr val="accent1"/>
              </a:solidFill>
              <a:effectLst/>
              <a:latin typeface="Raleway "/>
            </a:endParaRPr>
          </a:p>
          <a:p>
            <a:pPr algn="just" fontAlgn="base"/>
            <a:endParaRPr lang="en-US" sz="1600" b="1" i="0" dirty="0">
              <a:solidFill>
                <a:srgbClr val="000000"/>
              </a:solidFill>
              <a:effectLst/>
              <a:latin typeface="Raleway "/>
            </a:endParaRPr>
          </a:p>
        </p:txBody>
      </p:sp>
      <p:pic>
        <p:nvPicPr>
          <p:cNvPr id="9" name="Resim 8" descr="giyim, insan yüzü, adam, insan, kişi, şahıs içeren bir resim&#10;&#10;Açıklama otomatik olarak oluşturuldu">
            <a:extLst>
              <a:ext uri="{FF2B5EF4-FFF2-40B4-BE49-F238E27FC236}">
                <a16:creationId xmlns:a16="http://schemas.microsoft.com/office/drawing/2014/main" id="{DAB6365A-823D-0407-F66B-EDDAA23357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9576" y="1247209"/>
            <a:ext cx="10066466" cy="5662387"/>
          </a:xfrm>
          <a:prstGeom prst="rect">
            <a:avLst/>
          </a:prstGeom>
        </p:spPr>
      </p:pic>
      <p:sp>
        <p:nvSpPr>
          <p:cNvPr id="10" name="Ok: Aşağı 9">
            <a:extLst>
              <a:ext uri="{FF2B5EF4-FFF2-40B4-BE49-F238E27FC236}">
                <a16:creationId xmlns:a16="http://schemas.microsoft.com/office/drawing/2014/main" id="{AC404AAF-FA07-8625-AA07-628D34AEA2C8}"/>
              </a:ext>
            </a:extLst>
          </p:cNvPr>
          <p:cNvSpPr/>
          <p:nvPr/>
        </p:nvSpPr>
        <p:spPr>
          <a:xfrm>
            <a:off x="8758363" y="327224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11" name="Metin kutusu 10">
            <a:extLst>
              <a:ext uri="{FF2B5EF4-FFF2-40B4-BE49-F238E27FC236}">
                <a16:creationId xmlns:a16="http://schemas.microsoft.com/office/drawing/2014/main" id="{BD05F165-060B-2541-5803-E80322E9CAD7}"/>
              </a:ext>
            </a:extLst>
          </p:cNvPr>
          <p:cNvSpPr txBox="1"/>
          <p:nvPr/>
        </p:nvSpPr>
        <p:spPr>
          <a:xfrm>
            <a:off x="4289446" y="6521455"/>
            <a:ext cx="3613107" cy="246221"/>
          </a:xfrm>
          <a:prstGeom prst="rect">
            <a:avLst/>
          </a:prstGeom>
          <a:noFill/>
        </p:spPr>
        <p:txBody>
          <a:bodyPr wrap="square">
            <a:spAutoFit/>
          </a:bodyPr>
          <a:lstStyle/>
          <a:p>
            <a:pPr algn="ctr"/>
            <a:r>
              <a:rPr lang="tr-TR" sz="1000" dirty="0" err="1">
                <a:solidFill>
                  <a:schemeClr val="accent1"/>
                </a:solidFill>
              </a:rPr>
              <a:t>Görsel kaynağı</a:t>
            </a:r>
            <a:r>
              <a:rPr lang="tr-TR" sz="1000" dirty="0">
                <a:solidFill>
                  <a:schemeClr val="accent1"/>
                </a:solidFill>
              </a:rPr>
              <a:t>: Istockphoto.com</a:t>
            </a:r>
          </a:p>
        </p:txBody>
      </p:sp>
    </p:spTree>
    <p:extLst>
      <p:ext uri="{BB962C8B-B14F-4D97-AF65-F5344CB8AC3E}">
        <p14:creationId xmlns:p14="http://schemas.microsoft.com/office/powerpoint/2010/main" val="3021809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35-9578-C93A-2E1C-D98279EA601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8B2A859-200B-D731-E66B-C85C508AE688}"/>
              </a:ext>
            </a:extLst>
          </p:cNvPr>
          <p:cNvSpPr txBox="1"/>
          <p:nvPr/>
        </p:nvSpPr>
        <p:spPr>
          <a:xfrm>
            <a:off x="356935" y="529295"/>
            <a:ext cx="11741570" cy="499945"/>
          </a:xfrm>
          <a:prstGeom prst="rect">
            <a:avLst/>
          </a:prstGeom>
          <a:noFill/>
        </p:spPr>
        <p:txBody>
          <a:bodyPr wrap="square" rtlCol="0">
            <a:spAutoFit/>
          </a:bodyPr>
          <a:lstStyle/>
          <a:p>
            <a:pPr>
              <a:lnSpc>
                <a:spcPct val="150000"/>
              </a:lnSpc>
            </a:pPr>
            <a:r>
              <a:rPr lang="en-US" sz="2000" b="1" dirty="0" err="1">
                <a:solidFill>
                  <a:schemeClr val="bg1"/>
                </a:solidFill>
              </a:rPr>
              <a:t>Kuşak profillemesine </a:t>
            </a:r>
            <a:r>
              <a:rPr lang="en-US" sz="2000" b="1" dirty="0">
                <a:solidFill>
                  <a:schemeClr val="bg1"/>
                </a:solidFill>
              </a:rPr>
              <a:t>bir </a:t>
            </a:r>
            <a:r>
              <a:rPr lang="en-US" sz="2000" b="1" dirty="0" err="1">
                <a:solidFill>
                  <a:schemeClr val="bg1"/>
                </a:solidFill>
              </a:rPr>
              <a:t>örnek </a:t>
            </a:r>
            <a:r>
              <a:rPr lang="en-US" sz="2000" b="1" dirty="0">
                <a:solidFill>
                  <a:schemeClr val="bg1"/>
                </a:solidFill>
              </a:rPr>
              <a:t>2/2</a:t>
            </a:r>
          </a:p>
        </p:txBody>
      </p:sp>
      <p:sp>
        <p:nvSpPr>
          <p:cNvPr id="7" name="Metin kutusu 6">
            <a:extLst>
              <a:ext uri="{FF2B5EF4-FFF2-40B4-BE49-F238E27FC236}">
                <a16:creationId xmlns:a16="http://schemas.microsoft.com/office/drawing/2014/main" id="{36407AA9-A6B6-A29F-0990-F994D2613213}"/>
              </a:ext>
            </a:extLst>
          </p:cNvPr>
          <p:cNvSpPr txBox="1"/>
          <p:nvPr/>
        </p:nvSpPr>
        <p:spPr>
          <a:xfrm>
            <a:off x="356935" y="1214256"/>
            <a:ext cx="5261813" cy="6401753"/>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Kuşaklar, pazar segmentasyonunda kullanılan en temel ve önemli diğer gruplamalardan biridir. </a:t>
            </a:r>
          </a:p>
          <a:p>
            <a:pPr algn="just" rtl="0" fontAlgn="base">
              <a:spcBef>
                <a:spcPts val="600"/>
              </a:spcBef>
              <a:spcAft>
                <a:spcPts val="600"/>
              </a:spcAft>
            </a:pPr>
            <a:r>
              <a:rPr lang="en-US" sz="1600" b="0" i="0" dirty="0">
                <a:solidFill>
                  <a:srgbClr val="000000"/>
                </a:solidFill>
                <a:effectLst/>
                <a:latin typeface="Raleway "/>
              </a:rPr>
              <a:t>Her kuşağın satın alma davranışı önemli ölçüde farklılık göstermektedir. Bu durum kuşaklara özel pazarlama stratejilerinin belirlenmesini elzem kılmaktadır. Kuşak grupları farklı yaş aralıklarında tanımlanmakla birlikte, aşağıda örnek bir gruplandırma paylaşılmıştır.</a:t>
            </a:r>
          </a:p>
          <a:p>
            <a:pPr>
              <a:spcBef>
                <a:spcPts val="600"/>
              </a:spcBef>
              <a:spcAft>
                <a:spcPts val="600"/>
              </a:spcAft>
            </a:pPr>
            <a:r>
              <a:rPr lang="tr-TR" sz="1600" b="1" dirty="0">
                <a:solidFill>
                  <a:schemeClr val="accent1"/>
                </a:solidFill>
              </a:rPr>
              <a:t>Z </a:t>
            </a:r>
            <a:r>
              <a:rPr lang="tr-TR" sz="1600" b="1" dirty="0" err="1">
                <a:solidFill>
                  <a:schemeClr val="accent1"/>
                </a:solidFill>
              </a:rPr>
              <a:t>Kuşağı</a:t>
            </a:r>
            <a:r>
              <a:rPr lang="tr-TR" sz="1600" b="1" dirty="0">
                <a:solidFill>
                  <a:schemeClr val="accent1"/>
                </a:solidFill>
              </a:rPr>
              <a:t>: </a:t>
            </a:r>
            <a:r>
              <a:rPr lang="tr-TR" sz="1600" dirty="0">
                <a:solidFill>
                  <a:schemeClr val="accent1"/>
                </a:solidFill>
              </a:rPr>
              <a:t>18-24 </a:t>
            </a:r>
            <a:r>
              <a:rPr lang="tr-TR" sz="1600" dirty="0" err="1">
                <a:solidFill>
                  <a:schemeClr val="accent1"/>
                </a:solidFill>
              </a:rPr>
              <a:t>Yaş</a:t>
            </a:r>
          </a:p>
          <a:p>
            <a:pPr>
              <a:spcBef>
                <a:spcPts val="600"/>
              </a:spcBef>
              <a:spcAft>
                <a:spcPts val="600"/>
              </a:spcAft>
            </a:pPr>
            <a:r>
              <a:rPr lang="tr-TR" sz="1600" b="1" dirty="0" err="1">
                <a:solidFill>
                  <a:schemeClr val="accent1"/>
                </a:solidFill>
              </a:rPr>
              <a:t>Millennials </a:t>
            </a:r>
            <a:r>
              <a:rPr lang="tr-TR" sz="1600" b="1" dirty="0">
                <a:solidFill>
                  <a:schemeClr val="accent1"/>
                </a:solidFill>
              </a:rPr>
              <a:t>- Y </a:t>
            </a:r>
            <a:r>
              <a:rPr lang="tr-TR" sz="1600" b="1" dirty="0" err="1">
                <a:solidFill>
                  <a:schemeClr val="accent1"/>
                </a:solidFill>
              </a:rPr>
              <a:t>Kuşağı</a:t>
            </a:r>
            <a:r>
              <a:rPr lang="tr-TR" sz="1600" dirty="0">
                <a:solidFill>
                  <a:schemeClr val="accent1"/>
                </a:solidFill>
              </a:rPr>
              <a:t>: 25-40 </a:t>
            </a:r>
            <a:r>
              <a:rPr lang="tr-TR" sz="1600" dirty="0" err="1">
                <a:solidFill>
                  <a:schemeClr val="accent1"/>
                </a:solidFill>
              </a:rPr>
              <a:t>Yaş Arası</a:t>
            </a:r>
          </a:p>
          <a:p>
            <a:pPr>
              <a:spcBef>
                <a:spcPts val="600"/>
              </a:spcBef>
              <a:spcAft>
                <a:spcPts val="600"/>
              </a:spcAft>
            </a:pPr>
            <a:r>
              <a:rPr lang="tr-TR" sz="1600" b="1" dirty="0">
                <a:solidFill>
                  <a:schemeClr val="accent1"/>
                </a:solidFill>
              </a:rPr>
              <a:t>X </a:t>
            </a:r>
            <a:r>
              <a:rPr lang="tr-TR" sz="1600" b="1" dirty="0" err="1">
                <a:solidFill>
                  <a:schemeClr val="accent1"/>
                </a:solidFill>
              </a:rPr>
              <a:t>Kuşağı</a:t>
            </a:r>
            <a:r>
              <a:rPr lang="tr-TR" sz="1600" dirty="0">
                <a:solidFill>
                  <a:schemeClr val="accent1"/>
                </a:solidFill>
              </a:rPr>
              <a:t>: 41-56 </a:t>
            </a:r>
            <a:r>
              <a:rPr lang="tr-TR" sz="1600" dirty="0" err="1">
                <a:solidFill>
                  <a:schemeClr val="accent1"/>
                </a:solidFill>
              </a:rPr>
              <a:t>yaş arası</a:t>
            </a:r>
          </a:p>
          <a:p>
            <a:pPr>
              <a:spcBef>
                <a:spcPts val="600"/>
              </a:spcBef>
              <a:spcAft>
                <a:spcPts val="600"/>
              </a:spcAft>
            </a:pPr>
            <a:r>
              <a:rPr lang="tr-TR" sz="1600" b="1" dirty="0" err="1">
                <a:solidFill>
                  <a:schemeClr val="accent1"/>
                </a:solidFill>
              </a:rPr>
              <a:t>Baby Boomers</a:t>
            </a:r>
            <a:r>
              <a:rPr lang="tr-TR" sz="1600" b="1" dirty="0">
                <a:solidFill>
                  <a:schemeClr val="accent1"/>
                </a:solidFill>
              </a:rPr>
              <a:t>: </a:t>
            </a:r>
            <a:r>
              <a:rPr lang="tr-TR" sz="1600" dirty="0">
                <a:solidFill>
                  <a:schemeClr val="accent1"/>
                </a:solidFill>
              </a:rPr>
              <a:t>57-74 </a:t>
            </a:r>
            <a:r>
              <a:rPr lang="tr-TR" sz="1600" dirty="0" err="1">
                <a:solidFill>
                  <a:schemeClr val="accent1"/>
                </a:solidFill>
              </a:rPr>
              <a:t>Yaş Arası</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tr-TR" sz="1400" b="0" i="0" dirty="0">
              <a:solidFill>
                <a:srgbClr val="000000"/>
              </a:solidFill>
              <a:effectLst/>
              <a:latin typeface="Raleway "/>
            </a:endParaRPr>
          </a:p>
        </p:txBody>
      </p:sp>
      <p:pic>
        <p:nvPicPr>
          <p:cNvPr id="12" name="Resim 11">
            <a:extLst>
              <a:ext uri="{FF2B5EF4-FFF2-40B4-BE49-F238E27FC236}">
                <a16:creationId xmlns:a16="http://schemas.microsoft.com/office/drawing/2014/main" id="{819C9E3C-2328-B2F8-F9F7-538D10248A13}"/>
              </a:ext>
            </a:extLst>
          </p:cNvPr>
          <p:cNvPicPr>
            <a:picLocks noChangeAspect="1"/>
          </p:cNvPicPr>
          <p:nvPr/>
        </p:nvPicPr>
        <p:blipFill>
          <a:blip r:embed="rId4"/>
          <a:stretch>
            <a:fillRect/>
          </a:stretch>
        </p:blipFill>
        <p:spPr>
          <a:xfrm>
            <a:off x="7356964" y="1325880"/>
            <a:ext cx="3167021" cy="3863566"/>
          </a:xfrm>
          <a:prstGeom prst="rect">
            <a:avLst/>
          </a:prstGeom>
        </p:spPr>
      </p:pic>
      <p:sp>
        <p:nvSpPr>
          <p:cNvPr id="5" name="Metin kutusu 4">
            <a:extLst>
              <a:ext uri="{FF2B5EF4-FFF2-40B4-BE49-F238E27FC236}">
                <a16:creationId xmlns:a16="http://schemas.microsoft.com/office/drawing/2014/main" id="{F113DD36-E280-E0F0-4F35-BFDC25ED2050}"/>
              </a:ext>
            </a:extLst>
          </p:cNvPr>
          <p:cNvSpPr txBox="1"/>
          <p:nvPr/>
        </p:nvSpPr>
        <p:spPr>
          <a:xfrm>
            <a:off x="5914003" y="5294729"/>
            <a:ext cx="6094378" cy="246221"/>
          </a:xfrm>
          <a:prstGeom prst="rect">
            <a:avLst/>
          </a:prstGeom>
          <a:noFill/>
        </p:spPr>
        <p:txBody>
          <a:bodyPr wrap="square">
            <a:spAutoFit/>
          </a:bodyPr>
          <a:lstStyle/>
          <a:p>
            <a:pPr algn="ctr"/>
            <a:r>
              <a:rPr lang="tr-TR" sz="1000" dirty="0">
                <a:solidFill>
                  <a:schemeClr val="accent1"/>
                </a:solidFill>
              </a:rPr>
              <a:t>Resim </a:t>
            </a:r>
            <a:r>
              <a:rPr lang="tr-TR" sz="1000" dirty="0" err="1">
                <a:solidFill>
                  <a:schemeClr val="accent1"/>
                </a:solidFill>
              </a:rPr>
              <a:t>kaynağı</a:t>
            </a:r>
            <a:r>
              <a:rPr lang="tr-TR" sz="1000" dirty="0">
                <a:solidFill>
                  <a:schemeClr val="accent1"/>
                </a:solidFill>
              </a:rPr>
              <a:t>: Istockphoto.com</a:t>
            </a:r>
          </a:p>
        </p:txBody>
      </p:sp>
    </p:spTree>
    <p:extLst>
      <p:ext uri="{BB962C8B-B14F-4D97-AF65-F5344CB8AC3E}">
        <p14:creationId xmlns:p14="http://schemas.microsoft.com/office/powerpoint/2010/main" val="1784543739"/>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DBA9-F52E-2C32-60AA-604681C83A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BD5CCDF-969F-D5B4-849C-717A46088E04}"/>
              </a:ext>
            </a:extLst>
          </p:cNvPr>
          <p:cNvSpPr txBox="1"/>
          <p:nvPr/>
        </p:nvSpPr>
        <p:spPr>
          <a:xfrm>
            <a:off x="356935" y="529295"/>
            <a:ext cx="11741570" cy="400110"/>
          </a:xfrm>
          <a:prstGeom prst="rect">
            <a:avLst/>
          </a:prstGeom>
          <a:noFill/>
        </p:spPr>
        <p:txBody>
          <a:bodyPr wrap="square" rtlCol="0">
            <a:spAutoFit/>
          </a:bodyPr>
          <a:lstStyle/>
          <a:p>
            <a:pPr algn="l"/>
            <a:r>
              <a:rPr lang="tr-TR" sz="2000" b="1" i="0" u="none" strike="noStrike" dirty="0" err="1">
                <a:solidFill>
                  <a:schemeClr val="bg1">
                    <a:lumMod val="75000"/>
                  </a:schemeClr>
                </a:solidFill>
                <a:effectLst/>
                <a:latin typeface="Outfit"/>
              </a:rPr>
              <a:t>Avrupa </a:t>
            </a:r>
            <a:r>
              <a:rPr lang="tr-TR" sz="2000" b="1" i="0" u="none" strike="noStrike" dirty="0">
                <a:solidFill>
                  <a:schemeClr val="bg1">
                    <a:lumMod val="75000"/>
                  </a:schemeClr>
                </a:solidFill>
                <a:effectLst/>
                <a:latin typeface="Outfit"/>
              </a:rPr>
              <a:t>Tüketici </a:t>
            </a:r>
            <a:r>
              <a:rPr lang="tr-TR" sz="2000" b="1" i="0" u="none" strike="noStrike" dirty="0" err="1">
                <a:solidFill>
                  <a:schemeClr val="bg1">
                    <a:lumMod val="75000"/>
                  </a:schemeClr>
                </a:solidFill>
                <a:effectLst/>
                <a:latin typeface="Outfit"/>
              </a:rPr>
              <a:t>Eğilimleri</a:t>
            </a:r>
            <a:r>
              <a:rPr lang="tr-TR" sz="2000" b="1" i="0" u="none" strike="noStrike" dirty="0">
                <a:solidFill>
                  <a:schemeClr val="bg1">
                    <a:lumMod val="75000"/>
                  </a:schemeClr>
                </a:solidFill>
                <a:effectLst/>
                <a:latin typeface="Outfit"/>
              </a:rPr>
              <a:t>: </a:t>
            </a:r>
            <a:r>
              <a:rPr lang="tr-TR" sz="2000" b="1" i="0" u="none" strike="noStrike" dirty="0" err="1">
                <a:solidFill>
                  <a:schemeClr val="bg1">
                    <a:lumMod val="75000"/>
                  </a:schemeClr>
                </a:solidFill>
                <a:effectLst/>
                <a:latin typeface="Outfit"/>
              </a:rPr>
              <a:t>Kuşak Farklılıkları</a:t>
            </a:r>
            <a:endParaRPr lang="tr-TR" sz="2000" b="1" i="0" u="none" strike="noStrike" dirty="0">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62479987-DED3-3C2F-1946-250E0DEDC5F8}"/>
              </a:ext>
            </a:extLst>
          </p:cNvPr>
          <p:cNvSpPr txBox="1"/>
          <p:nvPr/>
        </p:nvSpPr>
        <p:spPr>
          <a:xfrm>
            <a:off x="356935" y="1214256"/>
            <a:ext cx="5261813" cy="2062103"/>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Z kuşağı</a:t>
            </a:r>
            <a:r>
              <a:rPr lang="en-US" sz="1600" b="0" i="0" dirty="0">
                <a:solidFill>
                  <a:srgbClr val="0D0740"/>
                </a:solidFill>
                <a:effectLst/>
              </a:rPr>
              <a:t>, sınırlı iş deneyimleri ve bekar olmaları nedeniyle düşük bir yıllık harcanabilir hane gelirine sahiptir. Kariyerlerinin ilk aşamalarında oldukları için gelirleri giderek artmaktadır. Fiziksel egzersiz, cilt bakımı, enerji ve dayanıklılığa öncelik verirler. Sosyal olarak en aktif nesildirler ve çeşitli yerlerde sosyalleşmekten hoşlanırlar. Bağlantı ve eğlence için dijital platformlara büyük ölçüde güveniyorlar</a:t>
            </a:r>
            <a:r>
              <a:rPr lang="en-US" sz="1600" b="0" i="0" dirty="0">
                <a:solidFill>
                  <a:srgbClr val="000000"/>
                </a:solidFill>
                <a:effectLst/>
              </a:rPr>
              <a:t>.</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8E6668E6-8992-A499-DFEA-C817FF33C13E}"/>
              </a:ext>
            </a:extLst>
          </p:cNvPr>
          <p:cNvSpPr txBox="1"/>
          <p:nvPr/>
        </p:nvSpPr>
        <p:spPr>
          <a:xfrm>
            <a:off x="6461401" y="1214255"/>
            <a:ext cx="5261813" cy="2308324"/>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Y kuşağı</a:t>
            </a:r>
            <a:r>
              <a:rPr lang="en-US" sz="1600" b="0" i="0" dirty="0">
                <a:solidFill>
                  <a:srgbClr val="0D0740"/>
                </a:solidFill>
                <a:effectLst/>
              </a:rPr>
              <a:t>, iş yerinde daha fazla uzmanlık ve yetkiye sahip olmaları nedeniyle en yüksek hane halkı harcanabilir gelirine sahiptir ve çoğunlukla iki kişinin maaş çekiyle yaşarlar. Z kuşağı gibi onlar da fiziksel egzersiz ve sağlıklı beslenmeye odaklanıyor ancak kalp sağlığı, enerji ve dayanıklılık ile cilt bakımına daha fazla önem veriyorlar. Stres ve anksiyete bu yaş grubu için önemli bir endişe kaynağıdır. Sosyal olarak aktif bir gruptur ve başkalarıyla bağlantı kurmak, eğlenmek ve çalışmak için dijital platformları kullanırlar.</a:t>
            </a:r>
            <a:endParaRPr lang="tr-TR" sz="1400" b="0" i="0" dirty="0">
              <a:solidFill>
                <a:srgbClr val="000000"/>
              </a:solidFill>
              <a:effectLst/>
            </a:endParaRPr>
          </a:p>
        </p:txBody>
      </p:sp>
      <p:pic>
        <p:nvPicPr>
          <p:cNvPr id="6" name="Resim 5" descr="insan yüzü, giyim, dizüstü, kişi, şahıs içeren bir resim&#10;&#10;Açıklama otomatik olarak oluşturuldu">
            <a:extLst>
              <a:ext uri="{FF2B5EF4-FFF2-40B4-BE49-F238E27FC236}">
                <a16:creationId xmlns:a16="http://schemas.microsoft.com/office/drawing/2014/main" id="{9B30E4EA-6325-E2F7-C67D-DE1C39AA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082" y="1454331"/>
            <a:ext cx="9606523" cy="5403669"/>
          </a:xfrm>
          <a:prstGeom prst="rect">
            <a:avLst/>
          </a:prstGeom>
        </p:spPr>
      </p:pic>
      <p:pic>
        <p:nvPicPr>
          <p:cNvPr id="9" name="Resim 8" descr="dizüstü, insan yüzü, giyim, kişi, şahıs içeren bir resim&#10;&#10;Açıklama otomatik olarak oluşturuldu">
            <a:extLst>
              <a:ext uri="{FF2B5EF4-FFF2-40B4-BE49-F238E27FC236}">
                <a16:creationId xmlns:a16="http://schemas.microsoft.com/office/drawing/2014/main" id="{ADC4D284-B68D-84F9-DE61-634EAF70E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6976" y="1341256"/>
            <a:ext cx="9807545" cy="5516744"/>
          </a:xfrm>
          <a:prstGeom prst="rect">
            <a:avLst/>
          </a:prstGeom>
        </p:spPr>
      </p:pic>
      <p:sp>
        <p:nvSpPr>
          <p:cNvPr id="5" name="Metin kutusu 4">
            <a:extLst>
              <a:ext uri="{FF2B5EF4-FFF2-40B4-BE49-F238E27FC236}">
                <a16:creationId xmlns:a16="http://schemas.microsoft.com/office/drawing/2014/main" id="{217BCFA2-8816-9FAA-488C-DA7323AF9DAE}"/>
              </a:ext>
            </a:extLst>
          </p:cNvPr>
          <p:cNvSpPr txBox="1"/>
          <p:nvPr/>
        </p:nvSpPr>
        <p:spPr>
          <a:xfrm>
            <a:off x="2371747" y="6508742"/>
            <a:ext cx="8179308" cy="261610"/>
          </a:xfrm>
          <a:prstGeom prst="rect">
            <a:avLst/>
          </a:prstGeom>
          <a:noFill/>
        </p:spPr>
        <p:txBody>
          <a:bodyPr wrap="square">
            <a:spAutoFit/>
          </a:bodyPr>
          <a:lstStyle/>
          <a:p>
            <a:pPr algn="ctr"/>
            <a:r>
              <a:rPr lang="tr-TR" sz="1050" dirty="0" err="1">
                <a:solidFill>
                  <a:schemeClr val="accent1"/>
                </a:solidFill>
              </a:rPr>
              <a:t>Görsel kaynağı</a:t>
            </a:r>
            <a:r>
              <a:rPr lang="tr-TR" sz="1050" dirty="0">
                <a:solidFill>
                  <a:schemeClr val="accent1"/>
                </a:solidFill>
              </a:rPr>
              <a:t>: Istockphoto.com</a:t>
            </a:r>
          </a:p>
        </p:txBody>
      </p:sp>
    </p:spTree>
    <p:extLst>
      <p:ext uri="{BB962C8B-B14F-4D97-AF65-F5344CB8AC3E}">
        <p14:creationId xmlns:p14="http://schemas.microsoft.com/office/powerpoint/2010/main" val="285211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2B635-E575-C176-A088-E21E2AAB885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9405729-79F7-7947-9D18-39EDDD18EA96}"/>
              </a:ext>
            </a:extLst>
          </p:cNvPr>
          <p:cNvSpPr txBox="1"/>
          <p:nvPr/>
        </p:nvSpPr>
        <p:spPr>
          <a:xfrm>
            <a:off x="356935" y="529295"/>
            <a:ext cx="11741570" cy="400110"/>
          </a:xfrm>
          <a:prstGeom prst="rect">
            <a:avLst/>
          </a:prstGeom>
          <a:noFill/>
        </p:spPr>
        <p:txBody>
          <a:bodyPr wrap="square" rtlCol="0">
            <a:spAutoFit/>
          </a:bodyPr>
          <a:lstStyle/>
          <a:p>
            <a:pPr algn="l"/>
            <a:r>
              <a:rPr lang="tr-TR" sz="2000" b="1" i="0" u="none" strike="noStrike" dirty="0" err="1">
                <a:solidFill>
                  <a:schemeClr val="bg1">
                    <a:lumMod val="75000"/>
                  </a:schemeClr>
                </a:solidFill>
                <a:effectLst/>
                <a:latin typeface="Outfit"/>
              </a:rPr>
              <a:t>Avrupa </a:t>
            </a:r>
            <a:r>
              <a:rPr lang="tr-TR" sz="2000" b="1" i="0" u="none" strike="noStrike" dirty="0">
                <a:solidFill>
                  <a:schemeClr val="bg1">
                    <a:lumMod val="75000"/>
                  </a:schemeClr>
                </a:solidFill>
                <a:effectLst/>
                <a:latin typeface="Outfit"/>
              </a:rPr>
              <a:t>Tüketici </a:t>
            </a:r>
            <a:r>
              <a:rPr lang="tr-TR" sz="2000" b="1" i="0" u="none" strike="noStrike" dirty="0" err="1">
                <a:solidFill>
                  <a:schemeClr val="bg1">
                    <a:lumMod val="75000"/>
                  </a:schemeClr>
                </a:solidFill>
                <a:effectLst/>
                <a:latin typeface="Outfit"/>
              </a:rPr>
              <a:t>Eğilimleri</a:t>
            </a:r>
            <a:r>
              <a:rPr lang="tr-TR" sz="2000" b="1" i="0" u="none" strike="noStrike" dirty="0">
                <a:solidFill>
                  <a:schemeClr val="bg1">
                    <a:lumMod val="75000"/>
                  </a:schemeClr>
                </a:solidFill>
                <a:effectLst/>
                <a:latin typeface="Outfit"/>
              </a:rPr>
              <a:t>: </a:t>
            </a:r>
            <a:r>
              <a:rPr lang="tr-TR" sz="2000" b="1" i="0" u="none" strike="noStrike" dirty="0" err="1">
                <a:solidFill>
                  <a:schemeClr val="bg1">
                    <a:lumMod val="75000"/>
                  </a:schemeClr>
                </a:solidFill>
                <a:effectLst/>
                <a:latin typeface="Outfit"/>
              </a:rPr>
              <a:t>Kuşak Farklılıkları</a:t>
            </a:r>
            <a:endParaRPr lang="tr-TR" sz="2000" b="1" i="0" u="none" strike="noStrike" dirty="0">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3CCEEDDE-8059-E214-6285-E55CE8CB7E48}"/>
              </a:ext>
            </a:extLst>
          </p:cNvPr>
          <p:cNvSpPr txBox="1"/>
          <p:nvPr/>
        </p:nvSpPr>
        <p:spPr>
          <a:xfrm>
            <a:off x="356935" y="1214256"/>
            <a:ext cx="5261813" cy="2308324"/>
          </a:xfrm>
          <a:prstGeom prst="rect">
            <a:avLst/>
          </a:prstGeom>
          <a:noFill/>
        </p:spPr>
        <p:txBody>
          <a:bodyPr wrap="square">
            <a:spAutoFit/>
          </a:bodyPr>
          <a:lstStyle/>
          <a:p>
            <a:pPr algn="just"/>
            <a:r>
              <a:rPr lang="tr-TR" sz="1600" b="1" dirty="0">
                <a:solidFill>
                  <a:srgbClr val="0D0740"/>
                </a:solidFill>
              </a:rPr>
              <a:t>X </a:t>
            </a:r>
            <a:r>
              <a:rPr lang="tr-TR" sz="1600" b="1" dirty="0" err="1">
                <a:solidFill>
                  <a:srgbClr val="0D0740"/>
                </a:solidFill>
              </a:rPr>
              <a:t>Kuşağı </a:t>
            </a:r>
            <a:r>
              <a:rPr lang="en-US" sz="1600" b="0" i="0" dirty="0">
                <a:solidFill>
                  <a:srgbClr val="0D0740"/>
                </a:solidFill>
                <a:effectLst/>
              </a:rPr>
              <a:t>nispeten yüksek hane halkı harcanabilir gelirine sahiptir ve iki kişinin maaş çekiyle yaşamaktadır. Birçoğu bir kariyer platosuna ulaşmıştır ve gelirleri geçtiğimiz yıl boyunca değişmemiştir. Fiziksel olarak daha az aktiftirler ve kalp sağlığı, kemik ve eklem sağlığı ve sağlıklı yaşlanmaya öncelik verirler. Stres ve anksiyete gibi ruh sağlığı endişeleri Y kuşağı ile benzerlik göstermektedir. Evde sosyalleşmeyi tercih ediyorlar ve teknoloji konusunda deneyimliler.</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D0EA7C8B-4644-2E72-84F8-88C9513E86B2}"/>
              </a:ext>
            </a:extLst>
          </p:cNvPr>
          <p:cNvSpPr txBox="1"/>
          <p:nvPr/>
        </p:nvSpPr>
        <p:spPr>
          <a:xfrm>
            <a:off x="6461401" y="1214255"/>
            <a:ext cx="5261813" cy="2308324"/>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Boomerlar </a:t>
            </a:r>
            <a:r>
              <a:rPr lang="en-US" sz="1600" b="0" i="0" dirty="0">
                <a:solidFill>
                  <a:srgbClr val="0D0740"/>
                </a:solidFill>
                <a:effectLst/>
              </a:rPr>
              <a:t>düşük hane halkı harcanabilir gelirine sahiptir. Çoğu sabit bir gelire sahip emeklilerdir. Kalp sağlığına, kemik ve eklem sağlığına ve sağlıklı yaşlanmaya diğer tüm gruplardan daha fazla öncelik verirler. Hafızaları ve zihinsel çeviklikleri konusunda daha fazla endişe duymaktadırlar. Sosyal olarak en az aktif olan gruptur ve evde sosyalleşmeyi tercih ederler. Dijitalle en az tanışan gruptur, ancak yarısından fazlası başkalarıyla bağlantıda kalmak için dijital teknolojiyi kullanmaktadır.</a:t>
            </a:r>
            <a:endParaRPr lang="tr-TR" sz="1400" b="0" i="0" dirty="0">
              <a:solidFill>
                <a:srgbClr val="000000"/>
              </a:solidFill>
              <a:effectLst/>
            </a:endParaRPr>
          </a:p>
        </p:txBody>
      </p:sp>
      <p:pic>
        <p:nvPicPr>
          <p:cNvPr id="5" name="Resim 4" descr="giyim, insan yüzü, kişi, şahıs, sanat içeren bir resim&#10;&#10;Açıklama otomatik olarak oluşturuldu">
            <a:extLst>
              <a:ext uri="{FF2B5EF4-FFF2-40B4-BE49-F238E27FC236}">
                <a16:creationId xmlns:a16="http://schemas.microsoft.com/office/drawing/2014/main" id="{2BE2BF4C-1C35-32B1-99BD-B76CC33E7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3751" y="1309960"/>
            <a:ext cx="9863183" cy="5548040"/>
          </a:xfrm>
          <a:prstGeom prst="rect">
            <a:avLst/>
          </a:prstGeom>
        </p:spPr>
      </p:pic>
      <p:pic>
        <p:nvPicPr>
          <p:cNvPr id="8" name="Resim 7" descr="giyim, kişi, şahıs, insan yüzü, öpmek; öpücük içeren bir resim&#10;&#10;Açıklama otomatik olarak oluşturuldu">
            <a:extLst>
              <a:ext uri="{FF2B5EF4-FFF2-40B4-BE49-F238E27FC236}">
                <a16:creationId xmlns:a16="http://schemas.microsoft.com/office/drawing/2014/main" id="{99673D37-998C-A78C-FDFA-F4E884D58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3494" y="109226"/>
            <a:ext cx="11897844" cy="6692537"/>
          </a:xfrm>
          <a:prstGeom prst="rect">
            <a:avLst/>
          </a:prstGeom>
        </p:spPr>
      </p:pic>
      <p:sp>
        <p:nvSpPr>
          <p:cNvPr id="6" name="Metin kutusu 5">
            <a:extLst>
              <a:ext uri="{FF2B5EF4-FFF2-40B4-BE49-F238E27FC236}">
                <a16:creationId xmlns:a16="http://schemas.microsoft.com/office/drawing/2014/main" id="{EF42BFB0-55C1-11D7-AFD0-76BF76C03E16}"/>
              </a:ext>
            </a:extLst>
          </p:cNvPr>
          <p:cNvSpPr txBox="1"/>
          <p:nvPr/>
        </p:nvSpPr>
        <p:spPr>
          <a:xfrm>
            <a:off x="1798320" y="6540153"/>
            <a:ext cx="8595360" cy="261610"/>
          </a:xfrm>
          <a:prstGeom prst="rect">
            <a:avLst/>
          </a:prstGeom>
          <a:noFill/>
        </p:spPr>
        <p:txBody>
          <a:bodyPr wrap="square">
            <a:spAutoFit/>
          </a:bodyPr>
          <a:lstStyle/>
          <a:p>
            <a:pPr algn="ctr"/>
            <a:r>
              <a:rPr lang="tr-TR" sz="1050" dirty="0" err="1">
                <a:solidFill>
                  <a:schemeClr val="accent1"/>
                </a:solidFill>
              </a:rPr>
              <a:t>Görsel kaynağı</a:t>
            </a:r>
            <a:r>
              <a:rPr lang="tr-TR" sz="1050" dirty="0">
                <a:solidFill>
                  <a:schemeClr val="accent1"/>
                </a:solidFill>
              </a:rPr>
              <a:t>: Istockphoto.com</a:t>
            </a:r>
          </a:p>
        </p:txBody>
      </p:sp>
    </p:spTree>
    <p:extLst>
      <p:ext uri="{BB962C8B-B14F-4D97-AF65-F5344CB8AC3E}">
        <p14:creationId xmlns:p14="http://schemas.microsoft.com/office/powerpoint/2010/main" val="234645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72533" y="326013"/>
            <a:ext cx="10187152" cy="705751"/>
          </a:xfrm>
        </p:spPr>
        <p:txBody>
          <a:bodyPr>
            <a:noAutofit/>
          </a:bodyPr>
          <a:lstStyle/>
          <a:p>
            <a:r>
              <a:rPr lang="sl-SI" sz="3400" dirty="0"/>
              <a:t>Bu ünitenin öğrenme çıktıları</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72533" y="1194619"/>
            <a:ext cx="6578599" cy="4984492"/>
          </a:xfrm>
        </p:spPr>
        <p:txBody>
          <a:bodyPr vert="horz" lIns="91440" tIns="45720" rIns="91440" bIns="45720" rtlCol="0" anchor="t">
            <a:normAutofit fontScale="25000" lnSpcReduction="20000"/>
          </a:bodyPr>
          <a:lstStyle/>
          <a:p>
            <a:pPr>
              <a:lnSpc>
                <a:spcPct val="160000"/>
              </a:lnSpc>
            </a:pPr>
            <a:r>
              <a:rPr lang="en-US" sz="6200" b="1" i="0" u="none" strike="noStrike" dirty="0">
                <a:solidFill>
                  <a:srgbClr val="F3B75B"/>
                </a:solidFill>
                <a:effectLst/>
              </a:rPr>
              <a:t>Şu konularda daha derin bir anlayış kazanacaksınız:</a:t>
            </a:r>
          </a:p>
          <a:p>
            <a:pPr>
              <a:lnSpc>
                <a:spcPct val="160000"/>
              </a:lnSpc>
            </a:pPr>
            <a:endParaRPr lang="tr-TR" sz="3200" b="1" i="0" u="none" strike="noStrike" dirty="0">
              <a:solidFill>
                <a:srgbClr val="F3B75B"/>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Pazarlama yönetimi nedir ve pazarlama yönetimi stratejisi nasıl oluşturulur?</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dirty="0">
                <a:solidFill>
                  <a:srgbClr val="000000"/>
                </a:solidFill>
                <a:effectLst/>
              </a:rPr>
              <a:t>Pazarlamanın</a:t>
            </a:r>
            <a:r>
              <a:rPr lang="en-US" sz="6200" b="0" i="0" u="none" strike="noStrike" dirty="0">
                <a:solidFill>
                  <a:srgbClr val="000000"/>
                </a:solidFill>
                <a:effectLst/>
              </a:rPr>
              <a:t> 5C'si ve 4P'si nedir?</a:t>
            </a: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PEST ve PESTEL analizi nedir</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SWOT analizi nedir ve pazarlama stratejisi için nasıl kullanılır?</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Ürün geliştirme stratejisi nasıl oluşturulur?</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Pazar büyüklüğü ve pazar penetrasyon oranı nasıl hesaplanır?</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İnovasyon yönetimi nedir ve teknikleri nelerdir?</a:t>
            </a:r>
            <a:endParaRPr lang="en-US" sz="6200" b="0" i="0" dirty="0">
              <a:solidFill>
                <a:srgbClr val="000000"/>
              </a:solidFill>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err="1">
                <a:solidFill>
                  <a:srgbClr val="000000"/>
                </a:solidFill>
                <a:effectLst/>
              </a:rPr>
              <a:t>MaxQDA </a:t>
            </a:r>
            <a:r>
              <a:rPr lang="en-US" sz="6200" b="0" i="0" u="none" strike="noStrike" dirty="0">
                <a:solidFill>
                  <a:srgbClr val="000000"/>
                </a:solidFill>
                <a:effectLst/>
              </a:rPr>
              <a:t>veri analiz aracı pazar araştırması ve tüketici araştırması için nasıl kullanılır?</a:t>
            </a:r>
            <a:endParaRPr lang="tr-TR" sz="6200" b="0" i="0" dirty="0">
              <a:solidFill>
                <a:srgbClr val="000000"/>
              </a:solidFill>
              <a:effectLst/>
            </a:endParaRPr>
          </a:p>
          <a:p>
            <a:pPr>
              <a:lnSpc>
                <a:spcPct val="160000"/>
              </a:lnSpc>
            </a:pPr>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2169" y="1194619"/>
            <a:ext cx="4673084" cy="3688277"/>
          </a:xfrm>
        </p:spPr>
        <p:txBody>
          <a:bodyPr vert="horz" lIns="91440" tIns="45720" rIns="91440" bIns="45720" rtlCol="0" anchor="t">
            <a:normAutofit fontScale="25000" lnSpcReduction="20000"/>
          </a:bodyPr>
          <a:lstStyle/>
          <a:p>
            <a:pPr>
              <a:lnSpc>
                <a:spcPct val="170000"/>
              </a:lnSpc>
              <a:spcBef>
                <a:spcPts val="600"/>
              </a:spcBef>
              <a:spcAft>
                <a:spcPts val="600"/>
              </a:spcAft>
            </a:pPr>
            <a:r>
              <a:rPr lang="en-US" sz="6400" b="1" i="0" u="none" strike="noStrike" dirty="0">
                <a:solidFill>
                  <a:srgbClr val="F3B75B"/>
                </a:solidFill>
                <a:effectLst/>
              </a:rPr>
              <a:t>Şu becerileri geliştireceksiniz:</a:t>
            </a:r>
          </a:p>
          <a:p>
            <a:pPr>
              <a:lnSpc>
                <a:spcPct val="170000"/>
              </a:lnSpc>
              <a:spcBef>
                <a:spcPts val="600"/>
              </a:spcBef>
              <a:spcAft>
                <a:spcPts val="600"/>
              </a:spcAft>
            </a:pPr>
            <a:endParaRPr lang="tr-TR" sz="3200" dirty="0">
              <a:solidFill>
                <a:srgbClr val="F3B75B"/>
              </a:solidFill>
            </a:endParaRP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Pazara giriş risklerini en aza indirin</a:t>
            </a: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Etkili pazarlama stratejilerinin </a:t>
            </a:r>
            <a:r>
              <a:rPr lang="en-US" sz="6400" b="0" dirty="0">
                <a:solidFill>
                  <a:srgbClr val="000000"/>
                </a:solidFill>
              </a:rPr>
              <a:t>nasıl </a:t>
            </a:r>
            <a:r>
              <a:rPr lang="en-US" sz="6400" b="0" i="0" u="none" strike="noStrike" dirty="0">
                <a:solidFill>
                  <a:srgbClr val="000000"/>
                </a:solidFill>
                <a:effectLst/>
              </a:rPr>
              <a:t>oluşturulacağını</a:t>
            </a:r>
            <a:r>
              <a:rPr lang="en-US" sz="6400" b="0" dirty="0">
                <a:solidFill>
                  <a:srgbClr val="000000"/>
                </a:solidFill>
              </a:rPr>
              <a:t> bilmek</a:t>
            </a: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Ürün geliştirme süreçlerinin </a:t>
            </a:r>
            <a:r>
              <a:rPr lang="en-US" sz="6400" b="0" dirty="0">
                <a:solidFill>
                  <a:srgbClr val="000000"/>
                </a:solidFill>
              </a:rPr>
              <a:t>nasıl </a:t>
            </a:r>
            <a:r>
              <a:rPr lang="en-US" sz="6400" b="0" i="0" u="none" strike="noStrike" dirty="0">
                <a:solidFill>
                  <a:srgbClr val="000000"/>
                </a:solidFill>
                <a:effectLst/>
              </a:rPr>
              <a:t>geliştirileceğini</a:t>
            </a:r>
            <a:r>
              <a:rPr lang="en-US" sz="6400" b="0" dirty="0">
                <a:solidFill>
                  <a:srgbClr val="000000"/>
                </a:solidFill>
              </a:rPr>
              <a:t> bilmek</a:t>
            </a: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Pazar araştırma yeteneklerini güçlendirmek</a:t>
            </a: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İnovasyon </a:t>
            </a:r>
            <a:r>
              <a:rPr lang="tr-TR" sz="6400" b="0" i="0" dirty="0">
                <a:solidFill>
                  <a:srgbClr val="000000"/>
                </a:solidFill>
                <a:effectLst/>
              </a:rPr>
              <a:t>yönetiminde </a:t>
            </a:r>
            <a:r>
              <a:rPr lang="en-US" sz="6400" b="0" dirty="0">
                <a:solidFill>
                  <a:srgbClr val="000000"/>
                </a:solidFill>
              </a:rPr>
              <a:t>nasıl </a:t>
            </a:r>
            <a:r>
              <a:rPr lang="en-US" sz="6400" b="0" i="0" u="none" strike="noStrike" dirty="0">
                <a:solidFill>
                  <a:srgbClr val="000000"/>
                </a:solidFill>
                <a:effectLst/>
              </a:rPr>
              <a:t>ustalaşacağınızı </a:t>
            </a:r>
            <a:r>
              <a:rPr lang="en-US" sz="6400" b="0" dirty="0">
                <a:solidFill>
                  <a:srgbClr val="000000"/>
                </a:solidFill>
              </a:rPr>
              <a:t>bilin</a:t>
            </a:r>
            <a:endParaRPr lang="en-US" dirty="0"/>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25215" y="246144"/>
            <a:ext cx="11741570" cy="1203278"/>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Ürün </a:t>
            </a:r>
            <a:r>
              <a:rPr lang="en-US" sz="3400" b="1" dirty="0" err="1">
                <a:solidFill>
                  <a:schemeClr val="accent3">
                    <a:lumMod val="76000"/>
                  </a:schemeClr>
                </a:solidFill>
              </a:rPr>
              <a:t>geliştirme </a:t>
            </a:r>
            <a:r>
              <a:rPr lang="en-US" sz="3400" b="1" dirty="0">
                <a:solidFill>
                  <a:schemeClr val="accent3">
                    <a:lumMod val="76000"/>
                  </a:schemeClr>
                </a:solidFill>
              </a:rPr>
              <a:t>stratejisi</a:t>
            </a:r>
            <a:endParaRPr lang="tr-TR" sz="3400" b="1" dirty="0">
              <a:solidFill>
                <a:schemeClr val="accent3">
                  <a:lumMod val="76000"/>
                </a:schemeClr>
              </a:solidFill>
            </a:endParaRPr>
          </a:p>
          <a:p>
            <a:pPr>
              <a:lnSpc>
                <a:spcPct val="150000"/>
              </a:lnSpc>
            </a:pPr>
            <a:r>
              <a:rPr lang="tr-TR" sz="1600" b="1" dirty="0">
                <a:solidFill>
                  <a:schemeClr val="accent1"/>
                </a:solidFill>
              </a:rPr>
              <a:t> </a:t>
            </a:r>
            <a:endParaRPr lang="en-US" sz="2400" b="1" dirty="0">
              <a:solidFill>
                <a:schemeClr val="accent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25215" y="1523137"/>
            <a:ext cx="11543452" cy="830997"/>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Yeni ürünlerin geliştirilmesi, şirketlerin hedef müşteri yelpazelerini çeşitlendirmelerine ve yeni pazar segmentlerine açılmalarına yardımcı olur. Bu nedenle, bir ürünü piyasaya sürmek için tüketici deneyimlerini iyi analiz etmek ve tüketici ihtiyaç ve beklentilerini anlamak önemlidir.</a:t>
            </a:r>
            <a:endParaRPr lang="tr-TR" sz="1600" b="0" i="0" dirty="0">
              <a:solidFill>
                <a:srgbClr val="000000"/>
              </a:solidFill>
              <a:effectLst/>
              <a:latin typeface="Raleway "/>
            </a:endParaRPr>
          </a:p>
        </p:txBody>
      </p:sp>
      <p:sp>
        <p:nvSpPr>
          <p:cNvPr id="4" name="TextBox 3">
            <a:extLst>
              <a:ext uri="{FF2B5EF4-FFF2-40B4-BE49-F238E27FC236}">
                <a16:creationId xmlns:a16="http://schemas.microsoft.com/office/drawing/2014/main" id="{43CFAD65-301B-A056-F699-47985DB96970}"/>
              </a:ext>
            </a:extLst>
          </p:cNvPr>
          <p:cNvSpPr txBox="1"/>
          <p:nvPr/>
        </p:nvSpPr>
        <p:spPr>
          <a:xfrm>
            <a:off x="7717523" y="5490590"/>
            <a:ext cx="3552496" cy="400110"/>
          </a:xfrm>
          <a:prstGeom prst="rect">
            <a:avLst/>
          </a:prstGeom>
          <a:noFill/>
        </p:spPr>
        <p:txBody>
          <a:bodyPr wrap="square" rtlCol="0">
            <a:spAutoFit/>
          </a:bodyPr>
          <a:lstStyle/>
          <a:p>
            <a:r>
              <a:rPr lang="sl-SI" sz="1000" dirty="0">
                <a:solidFill>
                  <a:schemeClr val="accent1"/>
                </a:solidFill>
              </a:rPr>
              <a:t>Kaynak: </a:t>
            </a:r>
            <a:r>
              <a:rPr lang="sl-SI" sz="1000" i="1" dirty="0">
                <a:solidFill>
                  <a:schemeClr val="accent1"/>
                </a:solidFill>
                <a:latin typeface="Raleway "/>
                <a:ea typeface="Roboto"/>
                <a:cs typeface="Roboto"/>
              </a:rPr>
              <a:t>Ürün geliştirme nedir? Educationleaves tarafından | Yeni Ürün geliştirme</a:t>
            </a:r>
            <a:endParaRPr lang="sl-SI" sz="1000" dirty="0">
              <a:solidFill>
                <a:schemeClr val="accent1"/>
              </a:solidFill>
            </a:endParaRPr>
          </a:p>
        </p:txBody>
      </p:sp>
      <p:sp>
        <p:nvSpPr>
          <p:cNvPr id="3" name="Rettangolo con angoli arrotondati 12">
            <a:extLst>
              <a:ext uri="{FF2B5EF4-FFF2-40B4-BE49-F238E27FC236}">
                <a16:creationId xmlns:a16="http://schemas.microsoft.com/office/drawing/2014/main" id="{251D3764-4653-82F7-FF33-BFA6F6A63BF9}"/>
              </a:ext>
            </a:extLst>
          </p:cNvPr>
          <p:cNvSpPr/>
          <p:nvPr/>
        </p:nvSpPr>
        <p:spPr>
          <a:xfrm>
            <a:off x="4048474" y="4069570"/>
            <a:ext cx="3115036" cy="8801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dirty="0">
                <a:solidFill>
                  <a:srgbClr val="131313"/>
                </a:solidFill>
              </a:rPr>
              <a:t>Bu </a:t>
            </a:r>
            <a:r>
              <a:rPr lang="en-US" sz="1200" b="0" i="0" dirty="0">
                <a:solidFill>
                  <a:srgbClr val="131313"/>
                </a:solidFill>
                <a:effectLst/>
              </a:rPr>
              <a:t>video "Ürün geliştirme veya Yeni ürün geliştirme" konusunu </a:t>
            </a:r>
            <a:r>
              <a:rPr lang="tr-TR" sz="1200" b="0" i="0" dirty="0">
                <a:solidFill>
                  <a:srgbClr val="131313"/>
                </a:solidFill>
                <a:effectLst/>
              </a:rPr>
              <a:t>öğrenmenize </a:t>
            </a:r>
            <a:r>
              <a:rPr lang="en-US" sz="1200" dirty="0">
                <a:solidFill>
                  <a:srgbClr val="131313"/>
                </a:solidFill>
              </a:rPr>
              <a:t>yardımcı olacaktır</a:t>
            </a:r>
            <a:endParaRPr lang="en-GB" sz="1200" dirty="0">
              <a:solidFill>
                <a:schemeClr val="accent1"/>
              </a:solidFill>
            </a:endParaRPr>
          </a:p>
        </p:txBody>
      </p:sp>
      <p:sp>
        <p:nvSpPr>
          <p:cNvPr id="5" name="Freccia in giù 2">
            <a:extLst>
              <a:ext uri="{FF2B5EF4-FFF2-40B4-BE49-F238E27FC236}">
                <a16:creationId xmlns:a16="http://schemas.microsoft.com/office/drawing/2014/main" id="{9BFF1CF9-9BD6-E5DA-7AD7-B92C511ABA38}"/>
              </a:ext>
            </a:extLst>
          </p:cNvPr>
          <p:cNvSpPr/>
          <p:nvPr/>
        </p:nvSpPr>
        <p:spPr>
          <a:xfrm rot="16200000">
            <a:off x="7297734" y="4329902"/>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8" name="Çevrimiçi Medya 7" title="What is Product development? | New Product development">
            <a:hlinkClick r:id="" action="ppaction://media"/>
            <a:extLst>
              <a:ext uri="{FF2B5EF4-FFF2-40B4-BE49-F238E27FC236}">
                <a16:creationId xmlns:a16="http://schemas.microsoft.com/office/drawing/2014/main" id="{C749E10E-21AD-914F-6AFF-445CC8723C29}"/>
              </a:ext>
            </a:extLst>
          </p:cNvPr>
          <p:cNvPicPr>
            <a:picLocks noRot="1" noChangeAspect="1"/>
          </p:cNvPicPr>
          <p:nvPr>
            <a:videoFile r:link="rId1"/>
          </p:nvPr>
        </p:nvPicPr>
        <p:blipFill>
          <a:blip r:embed="rId4"/>
          <a:stretch>
            <a:fillRect/>
          </a:stretch>
        </p:blipFill>
        <p:spPr>
          <a:xfrm>
            <a:off x="7717523" y="3107267"/>
            <a:ext cx="3945732" cy="2227596"/>
          </a:xfrm>
          <a:prstGeom prst="rect">
            <a:avLst/>
          </a:prstGeom>
        </p:spPr>
      </p:pic>
    </p:spTree>
    <p:extLst>
      <p:ext uri="{BB962C8B-B14F-4D97-AF65-F5344CB8AC3E}">
        <p14:creationId xmlns:p14="http://schemas.microsoft.com/office/powerpoint/2010/main" val="38722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56F-5798-DCE1-594E-0B866FEBC7DB}"/>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528A18-7A97-D769-A401-B86F24991614}"/>
              </a:ext>
            </a:extLst>
          </p:cNvPr>
          <p:cNvSpPr txBox="1"/>
          <p:nvPr/>
        </p:nvSpPr>
        <p:spPr>
          <a:xfrm>
            <a:off x="296523" y="552251"/>
            <a:ext cx="11741570" cy="499945"/>
          </a:xfrm>
          <a:prstGeom prst="rect">
            <a:avLst/>
          </a:prstGeom>
          <a:noFill/>
        </p:spPr>
        <p:txBody>
          <a:bodyPr wrap="square" rtlCol="0">
            <a:spAutoFit/>
          </a:bodyPr>
          <a:lstStyle/>
          <a:p>
            <a:pPr>
              <a:lnSpc>
                <a:spcPct val="150000"/>
              </a:lnSpc>
            </a:pPr>
            <a:r>
              <a:rPr lang="en-US" sz="2000" b="1" dirty="0">
                <a:solidFill>
                  <a:schemeClr val="bg1"/>
                </a:solidFill>
              </a:rPr>
              <a:t>Ürün geliştirme </a:t>
            </a:r>
            <a:r>
              <a:rPr lang="tr-TR" sz="2000" b="1" dirty="0">
                <a:solidFill>
                  <a:schemeClr val="bg1"/>
                </a:solidFill>
              </a:rPr>
              <a:t>stratejisinin aşamaları </a:t>
            </a:r>
            <a:endParaRPr lang="en-US" sz="2000" b="1" dirty="0">
              <a:solidFill>
                <a:schemeClr val="bg1"/>
              </a:solidFill>
            </a:endParaRPr>
          </a:p>
        </p:txBody>
      </p:sp>
      <p:sp>
        <p:nvSpPr>
          <p:cNvPr id="7" name="Metin kutusu 6">
            <a:extLst>
              <a:ext uri="{FF2B5EF4-FFF2-40B4-BE49-F238E27FC236}">
                <a16:creationId xmlns:a16="http://schemas.microsoft.com/office/drawing/2014/main" id="{75FFBC79-9C4A-F2A6-C4AA-98FDAD1ABD6C}"/>
              </a:ext>
            </a:extLst>
          </p:cNvPr>
          <p:cNvSpPr txBox="1"/>
          <p:nvPr/>
        </p:nvSpPr>
        <p:spPr>
          <a:xfrm>
            <a:off x="296523" y="1184370"/>
            <a:ext cx="11159945" cy="2769989"/>
          </a:xfrm>
          <a:prstGeom prst="rect">
            <a:avLst/>
          </a:prstGeom>
          <a:noFill/>
        </p:spPr>
        <p:txBody>
          <a:bodyPr wrap="square">
            <a:spAutoFit/>
          </a:bodyPr>
          <a:lstStyle/>
          <a:p>
            <a:pPr algn="just" rtl="0" fontAlgn="base"/>
            <a:endParaRPr lang="en-US" sz="1600" b="0" i="0" dirty="0">
              <a:solidFill>
                <a:srgbClr val="000000"/>
              </a:solidFill>
              <a:effectLst/>
              <a:latin typeface="Raleway "/>
            </a:endParaRPr>
          </a:p>
          <a:p>
            <a:pPr algn="just" rtl="0" fontAlgn="base">
              <a:spcBef>
                <a:spcPts val="600"/>
              </a:spcBef>
              <a:spcAft>
                <a:spcPts val="600"/>
              </a:spcAft>
            </a:pPr>
            <a:r>
              <a:rPr lang="en-US" sz="1600" b="0" dirty="0">
                <a:solidFill>
                  <a:srgbClr val="000000"/>
                </a:solidFill>
                <a:effectLst/>
                <a:latin typeface="Raleway "/>
              </a:rPr>
              <a:t>Ürünün geliştirilmesi ve piyasaya sürülmesinde aşağıdaki adımlar önemlidir.</a:t>
            </a:r>
          </a:p>
          <a:p>
            <a:pPr lvl="1" algn="just" fontAlgn="base">
              <a:spcBef>
                <a:spcPts val="600"/>
              </a:spcBef>
              <a:spcAft>
                <a:spcPts val="600"/>
              </a:spcAft>
            </a:pPr>
            <a:r>
              <a:rPr lang="en-US" sz="1600" b="1" dirty="0">
                <a:solidFill>
                  <a:srgbClr val="000000"/>
                </a:solidFill>
                <a:effectLst/>
                <a:latin typeface="Raleway "/>
              </a:rPr>
              <a:t>1. </a:t>
            </a:r>
            <a:r>
              <a:rPr lang="en-US" sz="1600" b="0" dirty="0">
                <a:solidFill>
                  <a:srgbClr val="000000"/>
                </a:solidFill>
                <a:effectLst/>
                <a:latin typeface="Raleway "/>
              </a:rPr>
              <a:t>Tüketici ne istiyor?</a:t>
            </a:r>
          </a:p>
          <a:p>
            <a:pPr lvl="1" algn="just" fontAlgn="base">
              <a:spcBef>
                <a:spcPts val="600"/>
              </a:spcBef>
              <a:spcAft>
                <a:spcPts val="600"/>
              </a:spcAft>
            </a:pPr>
            <a:r>
              <a:rPr lang="en-US" sz="1600" b="1" dirty="0">
                <a:solidFill>
                  <a:srgbClr val="000000"/>
                </a:solidFill>
                <a:effectLst/>
                <a:latin typeface="Raleway "/>
              </a:rPr>
              <a:t>2. </a:t>
            </a:r>
            <a:r>
              <a:rPr lang="en-US" sz="1600" b="0" dirty="0">
                <a:solidFill>
                  <a:srgbClr val="000000"/>
                </a:solidFill>
                <a:effectLst/>
                <a:latin typeface="Raleway "/>
              </a:rPr>
              <a:t>Ürünümüz tüketicilerin isteklerine nasıl yanıt veriyor?</a:t>
            </a:r>
          </a:p>
          <a:p>
            <a:pPr lvl="1" algn="just" fontAlgn="base">
              <a:spcBef>
                <a:spcPts val="600"/>
              </a:spcBef>
              <a:spcAft>
                <a:spcPts val="600"/>
              </a:spcAft>
            </a:pPr>
            <a:r>
              <a:rPr lang="en-US" sz="1600" b="1" dirty="0">
                <a:solidFill>
                  <a:srgbClr val="000000"/>
                </a:solidFill>
                <a:effectLst/>
                <a:latin typeface="Raleway "/>
              </a:rPr>
              <a:t>3. </a:t>
            </a:r>
            <a:r>
              <a:rPr lang="en-US" sz="1600" b="0" dirty="0">
                <a:solidFill>
                  <a:srgbClr val="000000"/>
                </a:solidFill>
                <a:effectLst/>
                <a:latin typeface="Raleway "/>
              </a:rPr>
              <a:t>Rakiplerle karşılaştırıldığında nasıl?</a:t>
            </a:r>
          </a:p>
          <a:p>
            <a:pPr lvl="1" algn="just" fontAlgn="base">
              <a:spcBef>
                <a:spcPts val="600"/>
              </a:spcBef>
              <a:spcAft>
                <a:spcPts val="600"/>
              </a:spcAft>
            </a:pPr>
            <a:r>
              <a:rPr lang="en-US" sz="1600" b="1" dirty="0">
                <a:solidFill>
                  <a:srgbClr val="000000"/>
                </a:solidFill>
                <a:effectLst/>
                <a:latin typeface="Raleway "/>
              </a:rPr>
              <a:t>4. </a:t>
            </a:r>
            <a:r>
              <a:rPr lang="en-US" sz="1600" b="0" dirty="0">
                <a:solidFill>
                  <a:srgbClr val="000000"/>
                </a:solidFill>
                <a:effectLst/>
                <a:latin typeface="Raleway "/>
              </a:rPr>
              <a:t>Ürününüzü diğerlerinden farklılaştıracak değerler ve özellikler nelerdir?</a:t>
            </a:r>
          </a:p>
          <a:p>
            <a:pPr algn="just" rtl="0" fontAlgn="base"/>
            <a:endParaRPr lang="en-US" sz="1400" b="0" i="0" dirty="0">
              <a:solidFill>
                <a:srgbClr val="000000"/>
              </a:solidFill>
              <a:effectLst/>
              <a:latin typeface="Raleway "/>
            </a:endParaRPr>
          </a:p>
          <a:p>
            <a:pPr algn="just" rtl="0" fontAlgn="base"/>
            <a:endParaRPr lang="tr-TR" sz="1400" b="0" i="0" dirty="0">
              <a:solidFill>
                <a:srgbClr val="000000"/>
              </a:solidFill>
              <a:effectLst/>
              <a:latin typeface="Raleway "/>
            </a:endParaRPr>
          </a:p>
        </p:txBody>
      </p:sp>
    </p:spTree>
    <p:extLst>
      <p:ext uri="{BB962C8B-B14F-4D97-AF65-F5344CB8AC3E}">
        <p14:creationId xmlns:p14="http://schemas.microsoft.com/office/powerpoint/2010/main" val="3491328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96523" y="247451"/>
            <a:ext cx="11741570" cy="499945"/>
          </a:xfrm>
          <a:prstGeom prst="rect">
            <a:avLst/>
          </a:prstGeom>
          <a:noFill/>
        </p:spPr>
        <p:txBody>
          <a:bodyPr wrap="square" rtlCol="0">
            <a:spAutoFit/>
          </a:bodyPr>
          <a:lstStyle/>
          <a:p>
            <a:pPr>
              <a:lnSpc>
                <a:spcPct val="150000"/>
              </a:lnSpc>
            </a:pPr>
            <a:r>
              <a:rPr lang="en-US" sz="2000" b="1" dirty="0">
                <a:solidFill>
                  <a:schemeClr val="bg1"/>
                </a:solidFill>
              </a:rPr>
              <a:t>Ürün geliştirme </a:t>
            </a:r>
            <a:r>
              <a:rPr lang="tr-TR" sz="2000" b="1" dirty="0">
                <a:solidFill>
                  <a:schemeClr val="bg1"/>
                </a:solidFill>
              </a:rPr>
              <a:t>stratejisinin aşamaları </a:t>
            </a:r>
            <a:endParaRPr lang="en-US" sz="2000" b="1" dirty="0">
              <a:solidFill>
                <a:schemeClr val="bg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96523" y="862637"/>
            <a:ext cx="11159945" cy="3539430"/>
          </a:xfrm>
          <a:prstGeom prst="rect">
            <a:avLst/>
          </a:prstGeom>
          <a:noFill/>
        </p:spPr>
        <p:txBody>
          <a:bodyPr wrap="square">
            <a:spAutoFit/>
          </a:bodyPr>
          <a:lstStyle/>
          <a:p>
            <a:pPr algn="just" rtl="0" fontAlgn="base"/>
            <a:r>
              <a:rPr lang="tr-TR" sz="1600" b="1" dirty="0">
                <a:solidFill>
                  <a:schemeClr val="accent1"/>
                </a:solidFill>
              </a:rPr>
              <a:t>1. </a:t>
            </a:r>
            <a:r>
              <a:rPr lang="tr-TR" sz="1600" b="1" dirty="0" err="1">
                <a:solidFill>
                  <a:schemeClr val="accent1"/>
                </a:solidFill>
              </a:rPr>
              <a:t>Aşama</a:t>
            </a:r>
            <a:r>
              <a:rPr lang="tr-TR" sz="1600" b="1" dirty="0">
                <a:solidFill>
                  <a:schemeClr val="accent1"/>
                </a:solidFill>
              </a:rPr>
              <a:t>. </a:t>
            </a:r>
            <a:r>
              <a:rPr lang="en-US" sz="1600" dirty="0">
                <a:solidFill>
                  <a:schemeClr val="accent1"/>
                </a:solidFill>
              </a:rPr>
              <a:t>Bir ürün geliştirme stratejisinde fikrin tanımlanması, pazar ihtiyaçları, iş hedefleri ve mevcut kaynaklarla uyumlu olmasını sağlamak için bir konseptin netleştirilmesini ve rafine edilmesini içerir.</a:t>
            </a:r>
            <a:endParaRPr lang="tr-TR" sz="1600" dirty="0">
              <a:solidFill>
                <a:schemeClr val="accent1"/>
              </a:solidFill>
            </a:endParaRPr>
          </a:p>
          <a:p>
            <a:pPr algn="just" rtl="0" fontAlgn="base"/>
            <a:endParaRPr lang="tr-TR" sz="1600" b="0" i="0" dirty="0">
              <a:solidFill>
                <a:schemeClr val="accent1"/>
              </a:solidFill>
              <a:effectLst/>
            </a:endParaRPr>
          </a:p>
          <a:p>
            <a:pPr algn="just" rtl="0" fontAlgn="base"/>
            <a:r>
              <a:rPr lang="tr-TR" sz="1600" b="1" dirty="0">
                <a:solidFill>
                  <a:schemeClr val="accent1"/>
                </a:solidFill>
              </a:rPr>
              <a:t>2. </a:t>
            </a:r>
            <a:r>
              <a:rPr lang="tr-TR" sz="1600" b="1" dirty="0" err="1">
                <a:solidFill>
                  <a:schemeClr val="accent1"/>
                </a:solidFill>
              </a:rPr>
              <a:t>Aşama</a:t>
            </a:r>
            <a:r>
              <a:rPr lang="tr-TR" sz="1600" b="1" dirty="0">
                <a:solidFill>
                  <a:schemeClr val="accent1"/>
                </a:solidFill>
              </a:rPr>
              <a:t>. </a:t>
            </a:r>
            <a:r>
              <a:rPr lang="en-US" sz="1600" dirty="0">
                <a:solidFill>
                  <a:schemeClr val="accent1"/>
                </a:solidFill>
              </a:rPr>
              <a:t>Konsept geliştirme, başlangıçtaki bir fikri müşteri ihtiyaçlarını karşılayan ve iş hedefleriyle uyumlu net, ayrıntılı bir ürün konseptine dönüştürme sürecidir.</a:t>
            </a:r>
            <a:endParaRPr lang="tr-TR" sz="1600" dirty="0">
              <a:solidFill>
                <a:schemeClr val="accent1"/>
              </a:solidFill>
            </a:endParaRPr>
          </a:p>
          <a:p>
            <a:pPr algn="just" rtl="0" fontAlgn="base"/>
            <a:endParaRPr lang="tr-TR" sz="1600" dirty="0">
              <a:solidFill>
                <a:schemeClr val="accent1"/>
              </a:solidFill>
            </a:endParaRPr>
          </a:p>
          <a:p>
            <a:pPr algn="just" rtl="0" fontAlgn="base"/>
            <a:r>
              <a:rPr lang="tr-TR" sz="1600" b="1" dirty="0">
                <a:solidFill>
                  <a:schemeClr val="accent1"/>
                </a:solidFill>
              </a:rPr>
              <a:t>3. </a:t>
            </a:r>
            <a:r>
              <a:rPr lang="tr-TR" sz="1600" b="1" dirty="0" err="1">
                <a:solidFill>
                  <a:schemeClr val="accent1"/>
                </a:solidFill>
              </a:rPr>
              <a:t>Aşama </a:t>
            </a:r>
            <a:r>
              <a:rPr lang="en-US" sz="1600" dirty="0">
                <a:solidFill>
                  <a:schemeClr val="accent1"/>
                </a:solidFill>
              </a:rPr>
              <a:t>Test, ürün geliştirme yaşam döngüsünde kritik bir aşamadır ve bir ürünün konseptinin, tasarımının ve işlevselliğinin hem müşteri beklentilerini hem de teknik standartları karşılamasını sağlar.</a:t>
            </a:r>
            <a:endParaRPr lang="tr-TR" sz="1600" dirty="0">
              <a:solidFill>
                <a:schemeClr val="accent1"/>
              </a:solidFill>
            </a:endParaRPr>
          </a:p>
          <a:p>
            <a:pPr algn="just" rtl="0" fontAlgn="base"/>
            <a:endParaRPr lang="tr-TR" sz="1600" b="0" i="0" dirty="0">
              <a:solidFill>
                <a:schemeClr val="accent1"/>
              </a:solidFill>
              <a:effectLst/>
            </a:endParaRPr>
          </a:p>
          <a:p>
            <a:pPr algn="just" rtl="0" fontAlgn="base"/>
            <a:r>
              <a:rPr lang="tr-TR" sz="1600" b="1" dirty="0">
                <a:solidFill>
                  <a:schemeClr val="accent1"/>
                </a:solidFill>
              </a:rPr>
              <a:t>4. </a:t>
            </a:r>
            <a:r>
              <a:rPr lang="tr-TR" sz="1600" b="1" dirty="0" err="1">
                <a:solidFill>
                  <a:schemeClr val="accent1"/>
                </a:solidFill>
              </a:rPr>
              <a:t>Aşama </a:t>
            </a:r>
            <a:r>
              <a:rPr lang="en-US" sz="1600" b="0" i="0" dirty="0">
                <a:solidFill>
                  <a:schemeClr val="accent1"/>
                </a:solidFill>
                <a:effectLst/>
              </a:rPr>
              <a:t>Bir pazar stratejisi, iş hedeflerine ulaşmak ve müşteri ihtiyaçlarını etkin bir şekilde karşılamak için bir ürünün nasıl konumlandırılacağını, tanıtılacağını ve dağıtılacağını özetler.</a:t>
            </a:r>
            <a:endParaRPr lang="tr-TR" sz="1600" b="0" i="0" dirty="0">
              <a:solidFill>
                <a:schemeClr val="accent1"/>
              </a:solidFill>
              <a:effectLst/>
            </a:endParaRPr>
          </a:p>
          <a:p>
            <a:pPr algn="just" rtl="0" fontAlgn="base"/>
            <a:endParaRPr lang="tr-TR" sz="1600" dirty="0">
              <a:solidFill>
                <a:schemeClr val="accent1"/>
              </a:solidFill>
            </a:endParaRPr>
          </a:p>
          <a:p>
            <a:pPr algn="just" rtl="0" fontAlgn="base"/>
            <a:r>
              <a:rPr lang="tr-TR" sz="1600" b="1" dirty="0">
                <a:solidFill>
                  <a:schemeClr val="accent1"/>
                </a:solidFill>
              </a:rPr>
              <a:t>5. </a:t>
            </a:r>
            <a:r>
              <a:rPr lang="tr-TR" sz="1600" b="1" dirty="0" err="1">
                <a:solidFill>
                  <a:schemeClr val="accent1"/>
                </a:solidFill>
              </a:rPr>
              <a:t>Aşama</a:t>
            </a:r>
            <a:r>
              <a:rPr lang="tr-TR" sz="1600" b="1" dirty="0">
                <a:solidFill>
                  <a:schemeClr val="accent1"/>
                </a:solidFill>
              </a:rPr>
              <a:t>. </a:t>
            </a:r>
            <a:r>
              <a:rPr lang="en-US" sz="1600" dirty="0">
                <a:solidFill>
                  <a:schemeClr val="accent1"/>
                </a:solidFill>
              </a:rPr>
              <a:t>Pazara giriş ve ticarileştirme, ürünün piyasaya sürülmesini ve pazarda başarılı bir şekilde benimsenmesini sağlamayı içerir.</a:t>
            </a:r>
            <a:endParaRPr lang="en-US" sz="1600" b="0" i="0" dirty="0">
              <a:solidFill>
                <a:schemeClr val="accent1"/>
              </a:solidFill>
              <a:effectLst/>
            </a:endParaRPr>
          </a:p>
        </p:txBody>
      </p:sp>
      <p:graphicFrame>
        <p:nvGraphicFramePr>
          <p:cNvPr id="4" name="Diyagram 3">
            <a:extLst>
              <a:ext uri="{FF2B5EF4-FFF2-40B4-BE49-F238E27FC236}">
                <a16:creationId xmlns:a16="http://schemas.microsoft.com/office/drawing/2014/main" id="{9D611A8C-EF6B-1EA9-37C4-B82D94A94791}"/>
              </a:ext>
            </a:extLst>
          </p:cNvPr>
          <p:cNvGraphicFramePr/>
          <p:nvPr>
            <p:extLst>
              <p:ext uri="{D42A27DB-BD31-4B8C-83A1-F6EECF244321}">
                <p14:modId xmlns:p14="http://schemas.microsoft.com/office/powerpoint/2010/main" val="904639428"/>
              </p:ext>
            </p:extLst>
          </p:nvPr>
        </p:nvGraphicFramePr>
        <p:xfrm>
          <a:off x="735532" y="3429000"/>
          <a:ext cx="10578319" cy="36626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Metin kutusu 2">
            <a:extLst>
              <a:ext uri="{FF2B5EF4-FFF2-40B4-BE49-F238E27FC236}">
                <a16:creationId xmlns:a16="http://schemas.microsoft.com/office/drawing/2014/main" id="{EB8106F7-F561-1666-19C1-B40B227B005A}"/>
              </a:ext>
            </a:extLst>
          </p:cNvPr>
          <p:cNvSpPr txBox="1"/>
          <p:nvPr/>
        </p:nvSpPr>
        <p:spPr>
          <a:xfrm>
            <a:off x="2954866" y="6096963"/>
            <a:ext cx="5579533" cy="338554"/>
          </a:xfrm>
          <a:prstGeom prst="rect">
            <a:avLst/>
          </a:prstGeom>
          <a:solidFill>
            <a:schemeClr val="bg1">
              <a:lumMod val="60000"/>
              <a:lumOff val="40000"/>
            </a:schemeClr>
          </a:solidFill>
        </p:spPr>
        <p:txBody>
          <a:bodyPr wrap="square">
            <a:spAutoFit/>
          </a:bodyPr>
          <a:lstStyle/>
          <a:p>
            <a:pPr algn="ctr"/>
            <a:r>
              <a:rPr lang="en-US" sz="1600" dirty="0" err="1">
                <a:solidFill>
                  <a:schemeClr val="accent1"/>
                </a:solidFill>
              </a:rPr>
              <a:t>Ürün </a:t>
            </a:r>
            <a:r>
              <a:rPr lang="en-US" sz="1600" dirty="0">
                <a:solidFill>
                  <a:schemeClr val="accent1"/>
                </a:solidFill>
              </a:rPr>
              <a:t>geliştirme stratejisinin </a:t>
            </a:r>
            <a:r>
              <a:rPr lang="tr-TR" sz="1600" dirty="0" err="1">
                <a:solidFill>
                  <a:schemeClr val="accent1"/>
                </a:solidFill>
              </a:rPr>
              <a:t>aşamaları</a:t>
            </a:r>
          </a:p>
        </p:txBody>
      </p:sp>
    </p:spTree>
    <p:extLst>
      <p:ext uri="{BB962C8B-B14F-4D97-AF65-F5344CB8AC3E}">
        <p14:creationId xmlns:p14="http://schemas.microsoft.com/office/powerpoint/2010/main" val="4103115991"/>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2D3BE-A52E-E86B-43BE-F7020C281D4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E42823E-AFFB-2212-9329-715357274912}"/>
              </a:ext>
            </a:extLst>
          </p:cNvPr>
          <p:cNvSpPr txBox="1"/>
          <p:nvPr/>
        </p:nvSpPr>
        <p:spPr>
          <a:xfrm>
            <a:off x="172779" y="223485"/>
            <a:ext cx="11741570" cy="793743"/>
          </a:xfrm>
          <a:prstGeom prst="rect">
            <a:avLst/>
          </a:prstGeom>
          <a:noFill/>
        </p:spPr>
        <p:txBody>
          <a:bodyPr wrap="square" lIns="91440" tIns="45720" rIns="91440" bIns="45720" rtlCol="0" anchor="t">
            <a:spAutoFit/>
          </a:bodyPr>
          <a:lstStyle/>
          <a:p>
            <a:pPr>
              <a:lnSpc>
                <a:spcPct val="150000"/>
              </a:lnSpc>
            </a:pPr>
            <a:r>
              <a:rPr lang="en-US" sz="3400" b="1" i="0" dirty="0">
                <a:solidFill>
                  <a:schemeClr val="accent3">
                    <a:lumMod val="75000"/>
                  </a:schemeClr>
                </a:solidFill>
                <a:effectLst/>
              </a:rPr>
              <a:t>Ürün geliştirme stratejisi nasıl oluşturulur?</a:t>
            </a:r>
            <a:endParaRPr lang="en-US" sz="3400" b="1" dirty="0">
              <a:solidFill>
                <a:schemeClr val="accent3">
                  <a:lumMod val="75000"/>
                </a:schemeClr>
              </a:solidFill>
            </a:endParaRPr>
          </a:p>
        </p:txBody>
      </p:sp>
      <p:sp>
        <p:nvSpPr>
          <p:cNvPr id="7" name="Metin kutusu 6">
            <a:extLst>
              <a:ext uri="{FF2B5EF4-FFF2-40B4-BE49-F238E27FC236}">
                <a16:creationId xmlns:a16="http://schemas.microsoft.com/office/drawing/2014/main" id="{C0921FCC-BCB8-2374-4FCA-DB1C8D8BB92E}"/>
              </a:ext>
            </a:extLst>
          </p:cNvPr>
          <p:cNvSpPr txBox="1"/>
          <p:nvPr/>
        </p:nvSpPr>
        <p:spPr>
          <a:xfrm>
            <a:off x="172779" y="1254901"/>
            <a:ext cx="11234865" cy="4585871"/>
          </a:xfrm>
          <a:prstGeom prst="rect">
            <a:avLst/>
          </a:prstGeom>
          <a:noFill/>
        </p:spPr>
        <p:txBody>
          <a:bodyPr wrap="square">
            <a:spAutoFit/>
          </a:bodyPr>
          <a:lstStyle/>
          <a:p>
            <a:pPr algn="just" rtl="0" fontAlgn="base"/>
            <a:r>
              <a:rPr lang="en-US" sz="1600" b="0" i="0" dirty="0">
                <a:solidFill>
                  <a:srgbClr val="000000"/>
                </a:solidFill>
                <a:effectLst/>
                <a:latin typeface="Raleway "/>
              </a:rPr>
              <a:t>Bir ürün geliştirme stratejisinin hazırlanması</a:t>
            </a:r>
            <a:r>
              <a:rPr lang="en-US" sz="1600" b="1" i="0" dirty="0">
                <a:solidFill>
                  <a:srgbClr val="000000"/>
                </a:solidFill>
                <a:effectLst/>
                <a:latin typeface="Raleway "/>
              </a:rPr>
              <a:t>, tüketici ihtiyaçlarının belirlenmesiyle </a:t>
            </a:r>
            <a:r>
              <a:rPr lang="en-US" sz="1600" b="0" i="0" dirty="0">
                <a:solidFill>
                  <a:srgbClr val="000000"/>
                </a:solidFill>
                <a:effectLst/>
                <a:latin typeface="Raleway "/>
              </a:rPr>
              <a:t>başlar. Bu kapsamda ilk adım, odak grup toplantıları, mülakatlar ve tüketici anketleri veya sosyal medya analizi gibi çeşitli pazar araştırması yöntemleri kullanılarak tüketici ihtiyaçlarının tespit edilmesidir.</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Bir sonraki önemli adım ise </a:t>
            </a:r>
            <a:r>
              <a:rPr lang="en-US" sz="1600" b="1" i="0" dirty="0">
                <a:solidFill>
                  <a:srgbClr val="000000"/>
                </a:solidFill>
                <a:effectLst/>
                <a:latin typeface="Raleway "/>
              </a:rPr>
              <a:t>belirlenen ihtiyaçları karşılayacak bir ürün/hizmet geliştirmektir</a:t>
            </a:r>
            <a:r>
              <a:rPr lang="en-US" sz="1600" b="0" i="0" dirty="0">
                <a:solidFill>
                  <a:srgbClr val="000000"/>
                </a:solidFill>
                <a:effectLst/>
                <a:latin typeface="Raleway "/>
              </a:rPr>
              <a:t>. Bu ürüne ihtiyaç duyan insanlar kimlerdir? Potansiyel alıcı aralığının gerçekçi bir tanımı, ürünün pazarlanması için önemlidir.</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Bir sonraki adım</a:t>
            </a:r>
            <a:r>
              <a:rPr lang="en-US" sz="1600" b="1" i="0" dirty="0">
                <a:solidFill>
                  <a:srgbClr val="000000"/>
                </a:solidFill>
                <a:effectLst/>
                <a:latin typeface="Raleway "/>
              </a:rPr>
              <a:t>, ürünümüzü pazardaki mevcut rakiplerle </a:t>
            </a:r>
            <a:r>
              <a:rPr lang="en-US" sz="1600" b="0" i="0" dirty="0">
                <a:solidFill>
                  <a:srgbClr val="000000"/>
                </a:solidFill>
                <a:effectLst/>
                <a:latin typeface="Raleway "/>
              </a:rPr>
              <a:t>karşılaştırmak </a:t>
            </a:r>
            <a:r>
              <a:rPr lang="en-US" sz="1600" b="1" i="0" dirty="0">
                <a:solidFill>
                  <a:srgbClr val="000000"/>
                </a:solidFill>
                <a:effectLst/>
                <a:latin typeface="Raleway "/>
              </a:rPr>
              <a:t>ve göze çarpan özelliklerini gözden geçirmektir </a:t>
            </a:r>
            <a:r>
              <a:rPr lang="tr-TR" sz="1600" dirty="0">
                <a:solidFill>
                  <a:srgbClr val="000000"/>
                </a:solidFill>
                <a:latin typeface="Raleway "/>
              </a:rPr>
              <a:t>(pazardaki </a:t>
            </a:r>
            <a:r>
              <a:rPr lang="tr-TR" sz="1600" dirty="0" err="1">
                <a:solidFill>
                  <a:srgbClr val="000000"/>
                </a:solidFill>
                <a:latin typeface="Raleway "/>
              </a:rPr>
              <a:t>diğer işletmelerle </a:t>
            </a:r>
            <a:r>
              <a:rPr lang="tr-TR" sz="1600" dirty="0">
                <a:solidFill>
                  <a:srgbClr val="000000"/>
                </a:solidFill>
                <a:latin typeface="Raleway "/>
              </a:rPr>
              <a:t>kıyaslama) </a:t>
            </a:r>
            <a:r>
              <a:rPr lang="en-US" sz="1600" b="0" i="0" dirty="0">
                <a:solidFill>
                  <a:srgbClr val="000000"/>
                </a:solidFill>
                <a:effectLst/>
                <a:latin typeface="Raleway "/>
              </a:rPr>
              <a:t>Bu, önceki bölümde açıklanan SWOT analizinin iyi bir araç olabileceği yerdir. Güçlü yönlerimiz pazarlama stratejimizde vurgulayacağımız unsurlar olacak, zayıf yönlerimiz ise bu olumsuzluklarla nasıl başa çıkacağımıza dair kararlar almamızı sağlayacaktır.</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Tüm bu süreçten sonra 'test' aşaması başlıyor. </a:t>
            </a:r>
            <a:r>
              <a:rPr lang="en-US" sz="1600" b="1" i="0" dirty="0">
                <a:solidFill>
                  <a:srgbClr val="000000"/>
                </a:solidFill>
                <a:effectLst/>
                <a:latin typeface="Raleway "/>
              </a:rPr>
              <a:t>Test aşaması ürünün prototiplerinin hazırlanması şeklinde olabileceği gibi (dijital ya da gerçek) numunelerin hazırlanması şeklinde de olabilir</a:t>
            </a:r>
            <a:r>
              <a:rPr lang="en-US" sz="1600" b="0" i="0" dirty="0">
                <a:solidFill>
                  <a:srgbClr val="000000"/>
                </a:solidFill>
                <a:effectLst/>
                <a:latin typeface="Raleway "/>
              </a:rPr>
              <a:t>. Tüketicilerin alınan numuneler hakkındaki görüşleri de niteliksel ve niceliksel yöntemler kullanılarak test edilir. Tüm bu aşamalar tamamlandıktan sonra pazarlama stratejisi hazırlanabilir ve pazara sunma aşamasına geçilebilir.</a:t>
            </a:r>
          </a:p>
          <a:p>
            <a:pPr algn="just" rtl="0" fontAlgn="base"/>
            <a:endParaRPr lang="en-US" sz="1600" b="0" i="0" dirty="0">
              <a:solidFill>
                <a:srgbClr val="000000"/>
              </a:solidFill>
              <a:effectLst/>
              <a:latin typeface="Raleway "/>
            </a:endParaRPr>
          </a:p>
          <a:p>
            <a:pPr algn="just" rtl="0" fontAlgn="base"/>
            <a:endParaRPr lang="tr-TR" sz="1600" b="0" i="0" dirty="0">
              <a:solidFill>
                <a:srgbClr val="000000"/>
              </a:solidFill>
              <a:effectLst/>
              <a:latin typeface="Raleway "/>
            </a:endParaRPr>
          </a:p>
        </p:txBody>
      </p:sp>
    </p:spTree>
    <p:extLst>
      <p:ext uri="{BB962C8B-B14F-4D97-AF65-F5344CB8AC3E}">
        <p14:creationId xmlns:p14="http://schemas.microsoft.com/office/powerpoint/2010/main" val="285364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3413B-6D0C-1D06-09A1-B8B88B7F3E13}"/>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5529DCD1-D0C5-B171-6EBB-AD16732BDE2C}"/>
              </a:ext>
            </a:extLst>
          </p:cNvPr>
          <p:cNvSpPr>
            <a:spLocks noGrp="1"/>
          </p:cNvSpPr>
          <p:nvPr>
            <p:ph type="title"/>
          </p:nvPr>
        </p:nvSpPr>
        <p:spPr>
          <a:xfrm>
            <a:off x="557463" y="430729"/>
            <a:ext cx="10515600" cy="959822"/>
          </a:xfrm>
        </p:spPr>
        <p:txBody>
          <a:bodyPr>
            <a:noAutofit/>
          </a:bodyPr>
          <a:lstStyle/>
          <a:p>
            <a:r>
              <a:rPr lang="tr-TR" sz="3400" b="1" dirty="0"/>
              <a:t>2°</a:t>
            </a:r>
            <a:r>
              <a:rPr lang="en-US" sz="3400" b="1" dirty="0"/>
              <a:t>: İnovasyon güç merkezi: Yaratıcı fikirlerin ortaya çıkarılması</a:t>
            </a:r>
          </a:p>
        </p:txBody>
      </p:sp>
      <p:sp>
        <p:nvSpPr>
          <p:cNvPr id="2" name="CasellaDiTesto 1">
            <a:extLst>
              <a:ext uri="{FF2B5EF4-FFF2-40B4-BE49-F238E27FC236}">
                <a16:creationId xmlns:a16="http://schemas.microsoft.com/office/drawing/2014/main" id="{658921C0-D8A6-3374-DB12-E491056093DC}"/>
              </a:ext>
            </a:extLst>
          </p:cNvPr>
          <p:cNvSpPr txBox="1"/>
          <p:nvPr/>
        </p:nvSpPr>
        <p:spPr>
          <a:xfrm>
            <a:off x="557463" y="1390551"/>
            <a:ext cx="10610461" cy="880113"/>
          </a:xfrm>
          <a:prstGeom prst="rect">
            <a:avLst/>
          </a:prstGeom>
          <a:noFill/>
        </p:spPr>
        <p:txBody>
          <a:bodyPr wrap="square" rtlCol="0">
            <a:spAutoFit/>
          </a:bodyPr>
          <a:lstStyle/>
          <a:p>
            <a:pPr>
              <a:lnSpc>
                <a:spcPct val="150000"/>
              </a:lnSpc>
            </a:pPr>
            <a:r>
              <a:rPr lang="en-US" sz="2000" b="1" dirty="0">
                <a:solidFill>
                  <a:schemeClr val="bg1"/>
                </a:solidFill>
              </a:rPr>
              <a:t>Giriş </a:t>
            </a:r>
          </a:p>
          <a:p>
            <a:pPr>
              <a:lnSpc>
                <a:spcPct val="150000"/>
              </a:lnSpc>
            </a:pPr>
            <a:r>
              <a:rPr lang="en-US" sz="1600" b="1" dirty="0">
                <a:solidFill>
                  <a:schemeClr val="accent1"/>
                </a:solidFill>
              </a:rPr>
              <a:t>İnovasyon Nedir? Tanımı, Türleri, Örnekleri ve Süreci </a:t>
            </a:r>
          </a:p>
        </p:txBody>
      </p:sp>
      <p:sp>
        <p:nvSpPr>
          <p:cNvPr id="4" name="Metin kutusu 3">
            <a:extLst>
              <a:ext uri="{FF2B5EF4-FFF2-40B4-BE49-F238E27FC236}">
                <a16:creationId xmlns:a16="http://schemas.microsoft.com/office/drawing/2014/main" id="{EE307CD3-701F-8E52-58EF-CCAB6D774D3D}"/>
              </a:ext>
            </a:extLst>
          </p:cNvPr>
          <p:cNvSpPr txBox="1"/>
          <p:nvPr/>
        </p:nvSpPr>
        <p:spPr>
          <a:xfrm>
            <a:off x="522259" y="2413604"/>
            <a:ext cx="10270958" cy="3323987"/>
          </a:xfrm>
          <a:prstGeom prst="rect">
            <a:avLst/>
          </a:prstGeom>
          <a:noFill/>
        </p:spPr>
        <p:txBody>
          <a:bodyPr wrap="square" lIns="91440" tIns="45720" rIns="91440" bIns="45720" anchor="t">
            <a:spAutoFit/>
          </a:bodyPr>
          <a:lstStyle/>
          <a:p>
            <a:pPr algn="just" fontAlgn="base"/>
            <a:r>
              <a:rPr lang="en-US" sz="1600" b="0" i="0" u="none" strike="noStrike" dirty="0">
                <a:solidFill>
                  <a:srgbClr val="000000"/>
                </a:solidFill>
                <a:effectLst/>
                <a:latin typeface="Raleway "/>
              </a:rPr>
              <a:t>Bu bölüm</a:t>
            </a:r>
            <a:r>
              <a:rPr lang="en-US" sz="1600" b="1" i="0" u="none" strike="noStrike" dirty="0">
                <a:solidFill>
                  <a:srgbClr val="000000"/>
                </a:solidFill>
                <a:effectLst/>
                <a:latin typeface="Raleway "/>
              </a:rPr>
              <a:t>, </a:t>
            </a:r>
            <a:r>
              <a:rPr lang="tr-TR" sz="1600" b="1" dirty="0" err="1">
                <a:solidFill>
                  <a:srgbClr val="000000"/>
                </a:solidFill>
                <a:latin typeface="Raleway "/>
              </a:rPr>
              <a:t>yaratıcı fikirleri ortaya çıkarmanın </a:t>
            </a:r>
            <a:r>
              <a:rPr lang="en-US" sz="1600" b="1" i="0" u="none" strike="noStrike" dirty="0">
                <a:solidFill>
                  <a:srgbClr val="000000"/>
                </a:solidFill>
                <a:effectLst/>
                <a:latin typeface="Raleway "/>
              </a:rPr>
              <a:t>tüm yönlerini </a:t>
            </a:r>
            <a:r>
              <a:rPr lang="en-US" sz="1600" b="0" i="0" u="none" strike="noStrike" dirty="0">
                <a:solidFill>
                  <a:srgbClr val="000000"/>
                </a:solidFill>
                <a:effectLst/>
                <a:latin typeface="Raleway "/>
              </a:rPr>
              <a:t>kapsayacak şekilde tasarlanmıştır. </a:t>
            </a:r>
            <a:r>
              <a:rPr lang="en-US" sz="1600" dirty="0">
                <a:solidFill>
                  <a:srgbClr val="000000"/>
                </a:solidFill>
                <a:latin typeface="Raleway "/>
              </a:rPr>
              <a:t>Üniteyi </a:t>
            </a:r>
            <a:r>
              <a:rPr lang="en-US" sz="1600" b="0" i="0" u="none" strike="noStrike" dirty="0">
                <a:solidFill>
                  <a:srgbClr val="000000"/>
                </a:solidFill>
                <a:effectLst/>
                <a:latin typeface="Raleway "/>
              </a:rPr>
              <a:t>başarıyla tamamladığınızda, iş dünyasında ihtiyaç duyulan pazarlama ve inovasyon yönetimi için pratik ve teorik beceriler hakkında bilgi sahibi olacaksınız</a:t>
            </a:r>
            <a:r>
              <a:rPr lang="en-US" sz="1600" b="0" i="0" dirty="0">
                <a:solidFill>
                  <a:srgbClr val="000000"/>
                </a:solidFill>
                <a:effectLst/>
                <a:latin typeface="Raleway "/>
              </a:rPr>
              <a:t>.</a:t>
            </a:r>
            <a:endParaRPr lang="tr-TR" sz="1600" b="0" i="0" dirty="0">
              <a:solidFill>
                <a:srgbClr val="000000"/>
              </a:solidFill>
              <a:effectLst/>
              <a:latin typeface="Raleway "/>
            </a:endParaRPr>
          </a:p>
          <a:p>
            <a:pPr algn="just" fontAlgn="base"/>
            <a:endParaRPr lang="tr-TR" sz="1600" dirty="0">
              <a:solidFill>
                <a:srgbClr val="000000"/>
              </a:solidFill>
              <a:latin typeface="Raleway "/>
            </a:endParaRPr>
          </a:p>
          <a:p>
            <a:pPr algn="just" fontAlgn="base"/>
            <a:r>
              <a:rPr lang="en-US" sz="1600" b="0" i="0" dirty="0">
                <a:solidFill>
                  <a:srgbClr val="000000"/>
                </a:solidFill>
                <a:effectLst/>
                <a:latin typeface="Raleway "/>
              </a:rPr>
              <a:t>Bu bölüm, inovasyon yönetimi için gerekli metodolojiler ve temel ilkeler konusunda kapsamlı bir temel sunmaktadır. Fikirlerin serbest akışını teşvik eden beyin fırtınası ve karmaşık kavramları ve ilişkileri görsel olarak düzenlemeye yardımcı olan zihin haritalama gibi bir dizi yaratıcı teknikle tanıştırır. Bu yöntemleri keşfederek, yenilikçi fikirler üretmek ve rafine etmek için pratik araçlar kazanacaksınız. Bu bölümün önemli bir kısmı, inovasyon yönetiminde oldukça saygın bir çerçeve olan tasarım odaklı düşünme yaklaşımına ayrılmıştır.</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endParaRPr lang="en-US" sz="1600" b="0" i="0" dirty="0">
              <a:solidFill>
                <a:srgbClr val="000000"/>
              </a:solidFill>
              <a:effectLst/>
              <a:latin typeface="Raleway "/>
            </a:endParaRPr>
          </a:p>
          <a:p>
            <a:pPr algn="just" rtl="0" fontAlgn="base"/>
            <a:endParaRPr lang="en-US" sz="1600" b="0" i="0" dirty="0">
              <a:solidFill>
                <a:srgbClr val="000000"/>
              </a:solidFill>
              <a:effectLst/>
              <a:latin typeface="Raleway "/>
            </a:endParaRPr>
          </a:p>
        </p:txBody>
      </p:sp>
    </p:spTree>
    <p:extLst>
      <p:ext uri="{BB962C8B-B14F-4D97-AF65-F5344CB8AC3E}">
        <p14:creationId xmlns:p14="http://schemas.microsoft.com/office/powerpoint/2010/main" val="3287562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ECA6-A452-71C4-A14B-60AF57D3447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62FA58C-321D-1184-9A9C-90DD4B7F4DD5}"/>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tr-TR" sz="3400" b="1" dirty="0">
                <a:solidFill>
                  <a:schemeClr val="bg2"/>
                </a:solidFill>
                <a:latin typeface="+mj-lt"/>
                <a:ea typeface="+mj-ea"/>
                <a:cs typeface="+mj-cs"/>
              </a:rPr>
              <a:t>İnovasyon yönetimi </a:t>
            </a:r>
            <a:r>
              <a:rPr lang="en-US" sz="3400" b="1" dirty="0">
                <a:solidFill>
                  <a:schemeClr val="bg2"/>
                </a:solidFill>
                <a:latin typeface="+mj-lt"/>
                <a:ea typeface="+mj-ea"/>
                <a:cs typeface="+mj-cs"/>
              </a:rPr>
              <a:t>- 1/2</a:t>
            </a:r>
          </a:p>
        </p:txBody>
      </p:sp>
      <p:sp>
        <p:nvSpPr>
          <p:cNvPr id="4" name="Metin kutusu 3">
            <a:extLst>
              <a:ext uri="{FF2B5EF4-FFF2-40B4-BE49-F238E27FC236}">
                <a16:creationId xmlns:a16="http://schemas.microsoft.com/office/drawing/2014/main" id="{AECCF6A3-0B7C-AB24-6244-507EACD0A135}"/>
              </a:ext>
            </a:extLst>
          </p:cNvPr>
          <p:cNvSpPr txBox="1"/>
          <p:nvPr/>
        </p:nvSpPr>
        <p:spPr>
          <a:xfrm>
            <a:off x="387711" y="1233940"/>
            <a:ext cx="10270958" cy="5324535"/>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dirty="0">
                <a:solidFill>
                  <a:srgbClr val="000000"/>
                </a:solidFill>
                <a:effectLst/>
                <a:latin typeface="Raleway "/>
              </a:rPr>
              <a:t>İnovasyon kavramı, yeni fikirlerin uyarlanması, geliştirilmesi ve yaratılmasının sonucu olarak </a:t>
            </a:r>
            <a:r>
              <a:rPr lang="en-US" sz="1600" dirty="0">
                <a:solidFill>
                  <a:srgbClr val="000000"/>
                </a:solidFill>
                <a:latin typeface="Raleway "/>
              </a:rPr>
              <a:t>tanımlanabilir. </a:t>
            </a:r>
            <a:endParaRPr lang="tr-TR"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Öte yandan </a:t>
            </a:r>
            <a:r>
              <a:rPr lang="en-US" sz="1600" b="1" i="0" dirty="0">
                <a:solidFill>
                  <a:srgbClr val="000000"/>
                </a:solidFill>
                <a:effectLst/>
                <a:latin typeface="Raleway "/>
              </a:rPr>
              <a:t>inovasyon, yeni veya geliştirilmiş bir ürün, üretim süreci veya ekipmanın düşünce yaratma, teknoloji geliştirme, üretim ve pazarlamasını içeren tüm faaliyetlerin yönetimi olarak tanımlanmaktadır. İnovasyon, pazarlama dinamiklerini güçlendirmek için ürün yaşam döngülerinin ayrılmaz bir parçasıdır.</a:t>
            </a:r>
            <a:endParaRPr lang="tr-TR" sz="1600" b="1"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Yaşam döngüsü evrelerinin sayısı 6 farklı evrede değişebilir</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Ürün tasarımı</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Hammadde çıkarma ve işleme.</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Ürünün imalatı.</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Paketleme ve tüketiciye dağıtım.</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Ürün kullanımı ve bakımı.</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Kullanım ömrü sonu yönetimi: yeniden kullanım, geri dönüşüm ve bertaraf.</a:t>
            </a:r>
          </a:p>
          <a:p>
            <a:pPr algn="just" rtl="0" fontAlgn="base">
              <a:spcBef>
                <a:spcPts val="600"/>
              </a:spcBef>
              <a:spcAft>
                <a:spcPts val="600"/>
              </a:spcAft>
            </a:pPr>
            <a:endParaRPr lang="en-US" sz="1600" b="0" i="0" dirty="0">
              <a:solidFill>
                <a:srgbClr val="000000"/>
              </a:solidFill>
              <a:effectLst/>
              <a:latin typeface="Raleway "/>
            </a:endParaRPr>
          </a:p>
          <a:p>
            <a:pPr algn="just" rtl="0" fontAlgn="base">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212494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373D-D884-C30F-647E-2E3D13F942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D7031A-45CF-5E7A-1DFA-C8129BFDA9D7}"/>
              </a:ext>
            </a:extLst>
          </p:cNvPr>
          <p:cNvSpPr txBox="1"/>
          <p:nvPr/>
        </p:nvSpPr>
        <p:spPr>
          <a:xfrm>
            <a:off x="248652" y="1322448"/>
            <a:ext cx="11197388" cy="923330"/>
          </a:xfrm>
          <a:prstGeom prst="rect">
            <a:avLst/>
          </a:prstGeom>
          <a:noFill/>
        </p:spPr>
        <p:txBody>
          <a:bodyPr wrap="square">
            <a:spAutoFit/>
          </a:bodyPr>
          <a:lstStyle/>
          <a:p>
            <a:pPr algn="just" rtl="0" fontAlgn="base">
              <a:spcBef>
                <a:spcPts val="600"/>
              </a:spcBef>
              <a:spcAft>
                <a:spcPts val="600"/>
              </a:spcAft>
            </a:pPr>
            <a:r>
              <a:rPr lang="en-US" b="0" i="0" dirty="0">
                <a:solidFill>
                  <a:srgbClr val="000000"/>
                </a:solidFill>
                <a:effectLst/>
                <a:latin typeface="Raleway "/>
              </a:rPr>
              <a:t>İnovasyon kavramı, ürün tasarım süreci, ürün imalatı, ambalajlama ve ürünlerin yeniden kullanımı gibi tüm süreçlerde kullanılan önemli bir değişkendir. Aşağıda ürün yaşam döngüsü süreçlerinde inovasyonun (sürdürülebilirlik için) kullanımına ilişkin bazı örnekler yer almaktadır.</a:t>
            </a:r>
            <a:endParaRPr lang="tr-TR" b="0" i="0" dirty="0">
              <a:solidFill>
                <a:srgbClr val="000000"/>
              </a:solidFill>
              <a:effectLst/>
              <a:latin typeface="Raleway "/>
            </a:endParaRPr>
          </a:p>
        </p:txBody>
      </p:sp>
      <p:sp>
        <p:nvSpPr>
          <p:cNvPr id="8" name="Metin kutusu 7">
            <a:extLst>
              <a:ext uri="{FF2B5EF4-FFF2-40B4-BE49-F238E27FC236}">
                <a16:creationId xmlns:a16="http://schemas.microsoft.com/office/drawing/2014/main" id="{9FD88736-C141-3AEE-274A-A4AED04E39E7}"/>
              </a:ext>
            </a:extLst>
          </p:cNvPr>
          <p:cNvSpPr txBox="1"/>
          <p:nvPr/>
        </p:nvSpPr>
        <p:spPr>
          <a:xfrm>
            <a:off x="387711" y="2570447"/>
            <a:ext cx="5061284" cy="2062103"/>
          </a:xfrm>
          <a:prstGeom prst="rect">
            <a:avLst/>
          </a:prstGeom>
          <a:noFill/>
        </p:spPr>
        <p:txBody>
          <a:bodyPr wrap="square">
            <a:spAutoFit/>
          </a:bodyPr>
          <a:lstStyle/>
          <a:p>
            <a:pPr marL="285750" indent="-285750">
              <a:spcBef>
                <a:spcPts val="600"/>
              </a:spcBef>
              <a:spcAft>
                <a:spcPts val="600"/>
              </a:spcAft>
              <a:buFont typeface="Wingdings" panose="05000000000000000000" pitchFamily="2" charset="2"/>
              <a:buChar char="ü"/>
            </a:pPr>
            <a:r>
              <a:rPr lang="en-US" dirty="0">
                <a:solidFill>
                  <a:schemeClr val="accent1"/>
                </a:solidFill>
              </a:rPr>
              <a:t>Ürünümüzü (örneğin tişört) nasıl daha sürdürülebilir hale getirebiliriz?</a:t>
            </a:r>
          </a:p>
          <a:p>
            <a:pPr marL="285750" indent="-285750" algn="just">
              <a:spcBef>
                <a:spcPts val="600"/>
              </a:spcBef>
              <a:spcAft>
                <a:spcPts val="600"/>
              </a:spcAft>
              <a:buFont typeface="Wingdings" panose="05000000000000000000" pitchFamily="2" charset="2"/>
              <a:buChar char="ü"/>
            </a:pPr>
            <a:r>
              <a:rPr lang="en-US" dirty="0">
                <a:solidFill>
                  <a:schemeClr val="accent1"/>
                </a:solidFill>
              </a:rPr>
              <a:t>Üretim sürecini nasıl daha sürdürülebilir hale getirebiliriz?</a:t>
            </a:r>
          </a:p>
          <a:p>
            <a:pPr marL="285750" indent="-285750">
              <a:spcBef>
                <a:spcPts val="600"/>
              </a:spcBef>
              <a:spcAft>
                <a:spcPts val="600"/>
              </a:spcAft>
              <a:buFont typeface="Wingdings" panose="05000000000000000000" pitchFamily="2" charset="2"/>
              <a:buChar char="ü"/>
            </a:pPr>
            <a:r>
              <a:rPr lang="en-US" dirty="0">
                <a:solidFill>
                  <a:schemeClr val="accent1"/>
                </a:solidFill>
              </a:rPr>
              <a:t>Ürün ambalajlarını nasıl daha taşınabilir hale getirebiliriz?</a:t>
            </a:r>
          </a:p>
        </p:txBody>
      </p:sp>
      <p:sp>
        <p:nvSpPr>
          <p:cNvPr id="9" name="Metin kutusu 8">
            <a:extLst>
              <a:ext uri="{FF2B5EF4-FFF2-40B4-BE49-F238E27FC236}">
                <a16:creationId xmlns:a16="http://schemas.microsoft.com/office/drawing/2014/main" id="{E84A052A-4D93-0841-5EBC-F27D3921A63E}"/>
              </a:ext>
            </a:extLst>
          </p:cNvPr>
          <p:cNvSpPr txBox="1"/>
          <p:nvPr/>
        </p:nvSpPr>
        <p:spPr>
          <a:xfrm>
            <a:off x="6872919" y="2659557"/>
            <a:ext cx="4848727" cy="1538883"/>
          </a:xfrm>
          <a:prstGeom prst="rect">
            <a:avLst/>
          </a:prstGeom>
          <a:noFill/>
        </p:spPr>
        <p:txBody>
          <a:bodyPr wrap="square">
            <a:spAutoFit/>
          </a:bodyPr>
          <a:lstStyle/>
          <a:p>
            <a:pPr marL="285750" indent="-285750" algn="just">
              <a:spcBef>
                <a:spcPts val="600"/>
              </a:spcBef>
              <a:spcAft>
                <a:spcPts val="600"/>
              </a:spcAft>
              <a:buFont typeface="Wingdings" panose="05000000000000000000" pitchFamily="2" charset="2"/>
              <a:buChar char="ü"/>
            </a:pPr>
            <a:r>
              <a:rPr lang="en-US" dirty="0">
                <a:solidFill>
                  <a:schemeClr val="accent1"/>
                </a:solidFill>
              </a:rPr>
              <a:t>Geri dönüştürülmüş polyester kullanımı</a:t>
            </a:r>
            <a:endParaRPr lang="tr-TR" dirty="0">
              <a:solidFill>
                <a:schemeClr val="accent1"/>
              </a:solidFill>
            </a:endParaRPr>
          </a:p>
          <a:p>
            <a:pPr marL="285750" indent="-285750" algn="just">
              <a:spcBef>
                <a:spcPts val="600"/>
              </a:spcBef>
              <a:spcAft>
                <a:spcPts val="600"/>
              </a:spcAft>
              <a:buFont typeface="Wingdings" panose="05000000000000000000" pitchFamily="2" charset="2"/>
              <a:buChar char="ü"/>
            </a:pPr>
            <a:r>
              <a:rPr lang="en-US" dirty="0">
                <a:solidFill>
                  <a:schemeClr val="accent1"/>
                </a:solidFill>
              </a:rPr>
              <a:t>Eko-üretim süreçlerinde nanoteknoloji kullanımı.</a:t>
            </a:r>
            <a:endParaRPr lang="tr-TR" dirty="0">
              <a:solidFill>
                <a:schemeClr val="accent1"/>
              </a:solidFill>
            </a:endParaRPr>
          </a:p>
          <a:p>
            <a:pPr marL="285750" indent="-285750" algn="just">
              <a:spcBef>
                <a:spcPts val="600"/>
              </a:spcBef>
              <a:spcAft>
                <a:spcPts val="600"/>
              </a:spcAft>
              <a:buFont typeface="Wingdings" panose="05000000000000000000" pitchFamily="2" charset="2"/>
              <a:buChar char="ü"/>
            </a:pPr>
            <a:r>
              <a:rPr lang="en-US" dirty="0">
                <a:solidFill>
                  <a:schemeClr val="accent1"/>
                </a:solidFill>
              </a:rPr>
              <a:t>Biyolojik olarak parçalanabilen </a:t>
            </a:r>
            <a:r>
              <a:rPr lang="en-US" sz="2000" dirty="0">
                <a:solidFill>
                  <a:schemeClr val="accent1"/>
                </a:solidFill>
              </a:rPr>
              <a:t>ambalaj</a:t>
            </a:r>
            <a:r>
              <a:rPr lang="en-US" dirty="0">
                <a:solidFill>
                  <a:schemeClr val="accent1"/>
                </a:solidFill>
              </a:rPr>
              <a:t> kullanımı</a:t>
            </a:r>
          </a:p>
        </p:txBody>
      </p:sp>
      <p:sp>
        <p:nvSpPr>
          <p:cNvPr id="10" name="Ok: Sağa Bükülü 9">
            <a:extLst>
              <a:ext uri="{FF2B5EF4-FFF2-40B4-BE49-F238E27FC236}">
                <a16:creationId xmlns:a16="http://schemas.microsoft.com/office/drawing/2014/main" id="{01902414-46A3-BB66-3031-C165BB80F24A}"/>
              </a:ext>
            </a:extLst>
          </p:cNvPr>
          <p:cNvSpPr/>
          <p:nvPr/>
        </p:nvSpPr>
        <p:spPr>
          <a:xfrm>
            <a:off x="5738060" y="3096103"/>
            <a:ext cx="715879" cy="665793"/>
          </a:xfrm>
          <a:prstGeom prst="curved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2" name="CasellaDiTesto 1">
            <a:extLst>
              <a:ext uri="{FF2B5EF4-FFF2-40B4-BE49-F238E27FC236}">
                <a16:creationId xmlns:a16="http://schemas.microsoft.com/office/drawing/2014/main" id="{904EE68C-BAA1-767F-C6CE-4B7CE6465248}"/>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tr-TR" sz="3400" b="1" dirty="0">
                <a:solidFill>
                  <a:schemeClr val="bg2"/>
                </a:solidFill>
                <a:latin typeface="+mj-lt"/>
                <a:ea typeface="+mj-ea"/>
                <a:cs typeface="+mj-cs"/>
              </a:rPr>
              <a:t>İnovasyon yönetimi </a:t>
            </a:r>
            <a:r>
              <a:rPr lang="en-US" sz="3400" b="1" dirty="0">
                <a:solidFill>
                  <a:schemeClr val="bg2"/>
                </a:solidFill>
                <a:latin typeface="+mj-lt"/>
                <a:ea typeface="+mj-ea"/>
                <a:cs typeface="+mj-cs"/>
              </a:rPr>
              <a:t>- 2/2</a:t>
            </a:r>
          </a:p>
        </p:txBody>
      </p:sp>
    </p:spTree>
    <p:extLst>
      <p:ext uri="{BB962C8B-B14F-4D97-AF65-F5344CB8AC3E}">
        <p14:creationId xmlns:p14="http://schemas.microsoft.com/office/powerpoint/2010/main" val="3178388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7C85-1C61-3743-55BB-04D7A7B84A5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120A373-D00C-958D-35DB-AFE988789E84}"/>
              </a:ext>
            </a:extLst>
          </p:cNvPr>
          <p:cNvSpPr txBox="1"/>
          <p:nvPr/>
        </p:nvSpPr>
        <p:spPr>
          <a:xfrm>
            <a:off x="566607" y="292608"/>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Yenilikçiliği teşvik etmek</a:t>
            </a:r>
          </a:p>
        </p:txBody>
      </p:sp>
      <p:sp>
        <p:nvSpPr>
          <p:cNvPr id="4" name="Metin kutusu 3">
            <a:extLst>
              <a:ext uri="{FF2B5EF4-FFF2-40B4-BE49-F238E27FC236}">
                <a16:creationId xmlns:a16="http://schemas.microsoft.com/office/drawing/2014/main" id="{FF329864-F142-C397-6285-AE6922696919}"/>
              </a:ext>
            </a:extLst>
          </p:cNvPr>
          <p:cNvSpPr txBox="1"/>
          <p:nvPr/>
        </p:nvSpPr>
        <p:spPr>
          <a:xfrm>
            <a:off x="630615" y="1289923"/>
            <a:ext cx="10270958" cy="4770537"/>
          </a:xfrm>
          <a:prstGeom prst="rect">
            <a:avLst/>
          </a:prstGeom>
          <a:noFill/>
        </p:spPr>
        <p:txBody>
          <a:bodyPr wrap="square" lIns="91440" tIns="45720" rIns="91440" bIns="45720" anchor="t">
            <a:spAutoFit/>
          </a:bodyPr>
          <a:lstStyle/>
          <a:p>
            <a:pPr algn="just" rtl="0" fontAlgn="base"/>
            <a:r>
              <a:rPr lang="en-US" sz="1600" b="0" i="0" dirty="0">
                <a:solidFill>
                  <a:srgbClr val="000000"/>
                </a:solidFill>
                <a:effectLst/>
                <a:latin typeface="Raleway "/>
              </a:rPr>
              <a:t>İnovasyon, ürün ve süreçlerin 'daha iyi hale getirilmesinde' kilit bir faktördür. Bu nedenle inovasyonu teşvik etmek için çeşitli yöntemler kullanılmaktadır. </a:t>
            </a:r>
            <a:r>
              <a:rPr lang="en-US" sz="1600" b="1" i="0" dirty="0">
                <a:solidFill>
                  <a:srgbClr val="000000"/>
                </a:solidFill>
                <a:effectLst/>
                <a:latin typeface="Raleway "/>
              </a:rPr>
              <a:t>Aşağıda inovasyon geliştirme yöntemleri için kullanılabilecek metodolojilerden bazıları yer almaktadır </a:t>
            </a:r>
            <a:endParaRPr lang="tr-TR" sz="1600" b="1" i="0" dirty="0">
              <a:solidFill>
                <a:srgbClr val="000000"/>
              </a:solidFill>
              <a:effectLst/>
              <a:latin typeface="Raleway "/>
            </a:endParaRPr>
          </a:p>
          <a:p>
            <a:pPr algn="just" rtl="0" fontAlgn="base"/>
            <a:endParaRPr lang="tr-TR" sz="1600" b="1" dirty="0">
              <a:solidFill>
                <a:srgbClr val="000000"/>
              </a:solidFill>
              <a:latin typeface="Raleway "/>
            </a:endParaRPr>
          </a:p>
          <a:p>
            <a:pPr marL="742950" lvl="1" indent="-285750" algn="just" fontAlgn="base">
              <a:buFont typeface="Wingdings" panose="05000000000000000000" pitchFamily="2" charset="2"/>
              <a:buChar char="Ø"/>
            </a:pPr>
            <a:r>
              <a:rPr lang="en-US" sz="1600" b="1" i="0" dirty="0">
                <a:solidFill>
                  <a:srgbClr val="000000"/>
                </a:solidFill>
                <a:effectLst/>
                <a:latin typeface="Raleway "/>
              </a:rPr>
              <a:t>Beyin fırtınası</a:t>
            </a:r>
            <a:r>
              <a:rPr lang="en-US" sz="1600" b="0" i="0" dirty="0">
                <a:solidFill>
                  <a:srgbClr val="000000"/>
                </a:solidFill>
                <a:effectLst/>
                <a:latin typeface="Raleway "/>
              </a:rPr>
              <a:t>, bir çalışma grubunun belirli bir soruna bir veya birçok çözüm bulmasını sağlayan kolektif bir düşünme yöntemidir. Fikirlerin serbest çağrışımı ilkesine ve katılımcıların yaratıcı dürtüsüne dayanır. Bu yöntemin amacı, tüm katılımcıların sürekli tartışması yoluyla bir dizi olumlu karşılıklı çağrışım elde ederek, yargılama ve değerlendirmesi daha sonra yapılacak olan maksimum sayıda öneri üretmektir.</a:t>
            </a:r>
            <a:endParaRPr lang="tr-TR" sz="1600" b="0" i="0" dirty="0">
              <a:solidFill>
                <a:srgbClr val="000000"/>
              </a:solidFill>
              <a:effectLst/>
              <a:latin typeface="Raleway "/>
            </a:endParaRPr>
          </a:p>
          <a:p>
            <a:pPr marL="742950" lvl="1" indent="-285750" algn="just" fontAlgn="base">
              <a:buFont typeface="Wingdings" panose="05000000000000000000" pitchFamily="2" charset="2"/>
              <a:buChar char="Ø"/>
            </a:pPr>
            <a:endParaRPr lang="tr-TR" sz="1600" dirty="0">
              <a:solidFill>
                <a:srgbClr val="000000"/>
              </a:solidFill>
              <a:latin typeface="Raleway "/>
            </a:endParaRPr>
          </a:p>
          <a:p>
            <a:pPr marL="742950" lvl="1" indent="-285750" algn="just" fontAlgn="base">
              <a:buFont typeface="Wingdings" panose="05000000000000000000" pitchFamily="2" charset="2"/>
              <a:buChar char="Ø"/>
            </a:pPr>
            <a:r>
              <a:rPr lang="en-US" sz="1600" b="1" i="0" dirty="0">
                <a:solidFill>
                  <a:srgbClr val="000000"/>
                </a:solidFill>
                <a:effectLst/>
                <a:latin typeface="Raleway "/>
              </a:rPr>
              <a:t>Öneri Kutusu: </a:t>
            </a:r>
            <a:r>
              <a:rPr lang="en-US" sz="1600" b="0" i="0" dirty="0">
                <a:solidFill>
                  <a:srgbClr val="000000"/>
                </a:solidFill>
                <a:effectLst/>
                <a:latin typeface="Raleway "/>
              </a:rPr>
              <a:t>Kaizen Japon tekniğinin sürekli iyileştirme hedefinden esinlenen bu yöntem, hiyerarşik seviyesi ve niteliği ne olursa olsun, şirketin herhangi bir çalışanının düşüncelerini iletmesine ve yeni fikirlerini duyurmasına olanak tanır</a:t>
            </a:r>
            <a:r>
              <a:rPr lang="tr-TR" sz="1600" b="0" i="0" dirty="0">
                <a:solidFill>
                  <a:srgbClr val="000000"/>
                </a:solidFill>
                <a:effectLst/>
                <a:latin typeface="Raleway "/>
              </a:rPr>
              <a:t>.</a:t>
            </a:r>
          </a:p>
          <a:p>
            <a:pPr marL="742950" lvl="1" indent="-285750" algn="just" fontAlgn="base">
              <a:buFont typeface="Wingdings" panose="05000000000000000000" pitchFamily="2" charset="2"/>
              <a:buChar char="Ø"/>
            </a:pPr>
            <a:endParaRPr lang="tr-TR" sz="1600" b="1" dirty="0">
              <a:solidFill>
                <a:srgbClr val="000000"/>
              </a:solidFill>
              <a:latin typeface="Raleway "/>
            </a:endParaRPr>
          </a:p>
          <a:p>
            <a:pPr marL="742950" lvl="1" indent="-285750" algn="just" fontAlgn="base">
              <a:buFont typeface="Wingdings" panose="05000000000000000000" pitchFamily="2" charset="2"/>
              <a:buChar char="Ø"/>
            </a:pPr>
            <a:r>
              <a:rPr lang="en-US" sz="1600" b="1" i="0" dirty="0">
                <a:solidFill>
                  <a:srgbClr val="000000"/>
                </a:solidFill>
                <a:effectLst/>
                <a:latin typeface="Raleway "/>
              </a:rPr>
              <a:t>Zihin Haritalama </a:t>
            </a:r>
            <a:r>
              <a:rPr lang="en-US" sz="1600" b="0" i="0" dirty="0">
                <a:solidFill>
                  <a:srgbClr val="000000"/>
                </a:solidFill>
                <a:effectLst/>
                <a:latin typeface="Raleway "/>
              </a:rPr>
              <a:t>çok güçlü bir grafik tekniğidir çünkü beynin potansiyelini ortaya çıkarır; ayrıca duyguları ifade etmeye ve anıları güçlendirmeye yardımcı olur. Zihin haritalama tekniği tek bir düşünce ile başlar ve daha sonra takip eden kavramları içerir. Sonunda, birbiriyle ilişkili tüm düşünceleri birbirine bağlar ve bunları bir grafik olarak bir arada sunar.</a:t>
            </a:r>
          </a:p>
          <a:p>
            <a:pPr algn="just" rtl="0" fontAlgn="base"/>
            <a:endParaRPr lang="en-US" sz="1600" b="0" i="0" dirty="0">
              <a:solidFill>
                <a:srgbClr val="000000"/>
              </a:solidFill>
              <a:effectLst/>
              <a:latin typeface="Raleway "/>
            </a:endParaRPr>
          </a:p>
        </p:txBody>
      </p:sp>
    </p:spTree>
    <p:extLst>
      <p:ext uri="{BB962C8B-B14F-4D97-AF65-F5344CB8AC3E}">
        <p14:creationId xmlns:p14="http://schemas.microsoft.com/office/powerpoint/2010/main" val="1662600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B4F1-4ED7-BA9C-C6AB-FDEA737F182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D8F9C47-19E7-B7D0-10C1-A6634393E679}"/>
              </a:ext>
            </a:extLst>
          </p:cNvPr>
          <p:cNvSpPr txBox="1"/>
          <p:nvPr/>
        </p:nvSpPr>
        <p:spPr>
          <a:xfrm>
            <a:off x="391411" y="124646"/>
            <a:ext cx="10610461" cy="785215"/>
          </a:xfrm>
          <a:prstGeom prst="rect">
            <a:avLst/>
          </a:prstGeom>
          <a:noFill/>
        </p:spPr>
        <p:txBody>
          <a:bodyPr wrap="square" lIns="91440" tIns="45720" rIns="91440" bIns="45720" rtlCol="0" anchor="t">
            <a:spAutoFit/>
          </a:bodyPr>
          <a:lstStyle/>
          <a:p>
            <a:pPr>
              <a:lnSpc>
                <a:spcPct val="150000"/>
              </a:lnSpc>
            </a:pPr>
            <a:r>
              <a:rPr lang="sl-SI" sz="3400" b="1" dirty="0">
                <a:solidFill>
                  <a:schemeClr val="accent3">
                    <a:lumMod val="76000"/>
                  </a:schemeClr>
                </a:solidFill>
              </a:rPr>
              <a:t> Fikir yaşam döngüsü </a:t>
            </a:r>
            <a:r>
              <a:rPr lang="en-US" sz="3400" b="1" dirty="0">
                <a:solidFill>
                  <a:schemeClr val="accent3">
                    <a:lumMod val="76000"/>
                  </a:schemeClr>
                </a:solidFill>
              </a:rPr>
              <a:t>yaklaşımı</a:t>
            </a:r>
          </a:p>
        </p:txBody>
      </p:sp>
      <p:sp>
        <p:nvSpPr>
          <p:cNvPr id="4" name="Metin kutusu 3">
            <a:extLst>
              <a:ext uri="{FF2B5EF4-FFF2-40B4-BE49-F238E27FC236}">
                <a16:creationId xmlns:a16="http://schemas.microsoft.com/office/drawing/2014/main" id="{CFC5E81C-1975-4686-E96E-001E5CFCD100}"/>
              </a:ext>
            </a:extLst>
          </p:cNvPr>
          <p:cNvSpPr txBox="1"/>
          <p:nvPr/>
        </p:nvSpPr>
        <p:spPr>
          <a:xfrm>
            <a:off x="460766" y="1186823"/>
            <a:ext cx="10984831" cy="5262979"/>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dirty="0">
                <a:solidFill>
                  <a:srgbClr val="000000"/>
                </a:solidFill>
                <a:effectLst/>
                <a:latin typeface="Raleway "/>
              </a:rPr>
              <a:t>Yeni fikirler üretmek ve inovasyonu teşvik etmek pazara giriş, pazarda tutunma ve pazar başarısı için önemlidir. Bu nedenle, zaman içinde farklı ürün geliştirme ve yaşam döngüsü yaklaşımları üretilmiştir.   Bir fikir yönetim sistemi, inovasyonu evrim aşamalarında yönetmek için yazılım destekli bir yaklaşımdır: fikir üretimi, fikir </a:t>
            </a:r>
            <a:r>
              <a:rPr lang="en-US" sz="1600" b="1" i="0" dirty="0">
                <a:solidFill>
                  <a:srgbClr val="000000"/>
                </a:solidFill>
                <a:effectLst/>
                <a:latin typeface="Raleway "/>
              </a:rPr>
              <a:t>geliştirme, fikir seçimi, fikir uygulaması ve fikir dağıtımı</a:t>
            </a:r>
            <a:r>
              <a:rPr lang="tr-TR" sz="1600" b="1" dirty="0">
                <a:solidFill>
                  <a:srgbClr val="000000"/>
                </a:solidFill>
                <a:latin typeface="Raleway "/>
              </a:rPr>
              <a:t>.</a:t>
            </a:r>
            <a:endParaRPr lang="sl-SI" sz="1600" b="1" dirty="0">
              <a:solidFill>
                <a:srgbClr val="000000"/>
              </a:solidFill>
              <a:latin typeface="Raleway "/>
            </a:endParaRPr>
          </a:p>
          <a:p>
            <a:pPr algn="just" rtl="0" fontAlgn="base">
              <a:spcBef>
                <a:spcPts val="600"/>
              </a:spcBef>
              <a:spcAft>
                <a:spcPts val="600"/>
              </a:spcAft>
            </a:pPr>
            <a:endParaRPr lang="tr-TR" sz="1600" b="1" dirty="0">
              <a:solidFill>
                <a:srgbClr val="000000"/>
              </a:solidFill>
              <a:highlight>
                <a:srgbClr val="FFFF00"/>
              </a:highlight>
              <a:latin typeface="Raleway "/>
            </a:endParaRP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Fikir üretimi</a:t>
            </a:r>
            <a:r>
              <a:rPr lang="en-US" sz="1600" i="0" dirty="0">
                <a:solidFill>
                  <a:srgbClr val="000000"/>
                </a:solidFill>
                <a:effectLst/>
                <a:latin typeface="Raleway "/>
              </a:rPr>
              <a:t>, topluma veya belirli bir grup insana ulaşmak ve onlardan fikirler çıkarmakla ilgilidir.</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Fikir geliştirme</a:t>
            </a:r>
            <a:r>
              <a:rPr lang="en-US" sz="1600" i="0" dirty="0">
                <a:solidFill>
                  <a:srgbClr val="000000"/>
                </a:solidFill>
                <a:effectLst/>
                <a:latin typeface="Raleway "/>
              </a:rPr>
              <a:t>, toplanan fikirleri geliştirmek için insanların birbirleriyle işbirliği yapmalarını sağlamakla ilgilidir.</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Fikir seçimi</a:t>
            </a:r>
            <a:r>
              <a:rPr lang="en-US" sz="1600" i="0" dirty="0">
                <a:solidFill>
                  <a:srgbClr val="000000"/>
                </a:solidFill>
                <a:effectLst/>
                <a:latin typeface="Raleway "/>
              </a:rPr>
              <a:t>, kalabalıklar tarafından sunulan yüksek hacimli veriyi kullanmayı ve en iyi fikirleri seçmeyi amaçlar.</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Fikir uygulaması</a:t>
            </a:r>
            <a:r>
              <a:rPr lang="en-US" sz="1600" i="0" dirty="0">
                <a:solidFill>
                  <a:srgbClr val="000000"/>
                </a:solidFill>
                <a:effectLst/>
                <a:latin typeface="Raleway "/>
              </a:rPr>
              <a:t>, bir fikrin olumlu bir değerlendirme aldığı ve üretime geçirilmek üzere kabul edildiği noktada başlar. Bu aşamanın amacı fikirleri ürün veya hizmetlere dönüştürmektir</a:t>
            </a:r>
            <a:r>
              <a:rPr lang="en-US" sz="1600" b="1" i="0"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Fikir dağıtımı</a:t>
            </a:r>
            <a:r>
              <a:rPr lang="en-US" sz="1600" i="0" dirty="0">
                <a:solidFill>
                  <a:srgbClr val="000000"/>
                </a:solidFill>
                <a:effectLst/>
                <a:latin typeface="Raleway "/>
              </a:rPr>
              <a:t>, fikirlerin ürün olarak hedef kitleye ulaştırıldıktan sonra başarılı olup olmadığını takip eden süreçtir. </a:t>
            </a:r>
          </a:p>
          <a:p>
            <a:pPr lvl="1" algn="just" fontAlgn="base">
              <a:spcBef>
                <a:spcPts val="600"/>
              </a:spcBef>
              <a:spcAft>
                <a:spcPts val="600"/>
              </a:spcAft>
            </a:pPr>
            <a:endParaRPr lang="en-US" sz="1600" b="1" i="0" dirty="0">
              <a:solidFill>
                <a:srgbClr val="000000"/>
              </a:solidFill>
              <a:effectLst/>
              <a:latin typeface="Raleway "/>
            </a:endParaRPr>
          </a:p>
          <a:p>
            <a:pPr lvl="1" algn="just" fontAlgn="base">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2382024276"/>
      </p:ext>
    </p:extLst>
  </p:cSld>
  <p:clrMapOvr>
    <a:masterClrMapping/>
  </p:clrMapOvr>
  <p:extLst>
    <p:ext uri="{6950BFC3-D8DA-4A85-94F7-54DA5524770B}">
      <p188:commentRel xmlns:p188="http://schemas.microsoft.com/office/powerpoint/2018/8/main" r:id="rId2"/>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EEAD8-1585-44E6-452B-A3FACE3E3ED1}"/>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B03DEE3-6C09-45D8-3F71-BAFFF8A918A0}"/>
              </a:ext>
            </a:extLst>
          </p:cNvPr>
          <p:cNvSpPr txBox="1"/>
          <p:nvPr/>
        </p:nvSpPr>
        <p:spPr>
          <a:xfrm>
            <a:off x="213218" y="163812"/>
            <a:ext cx="11801998" cy="1138773"/>
          </a:xfrm>
          <a:prstGeom prst="rect">
            <a:avLst/>
          </a:prstGeom>
          <a:noFill/>
        </p:spPr>
        <p:txBody>
          <a:bodyPr wrap="square" lIns="91440" tIns="45720" rIns="91440" bIns="45720" rtlCol="0" anchor="t">
            <a:spAutoFit/>
          </a:bodyPr>
          <a:lstStyle/>
          <a:p>
            <a:r>
              <a:rPr lang="en-US" sz="3400" b="1" dirty="0">
                <a:solidFill>
                  <a:schemeClr val="accent3">
                    <a:lumMod val="76000"/>
                  </a:schemeClr>
                </a:solidFill>
              </a:rPr>
              <a:t>Yenilikçi </a:t>
            </a:r>
            <a:r>
              <a:rPr lang="en-US" sz="3400" b="1" dirty="0" err="1">
                <a:solidFill>
                  <a:schemeClr val="accent3">
                    <a:lumMod val="76000"/>
                  </a:schemeClr>
                </a:solidFill>
              </a:rPr>
              <a:t>fikir </a:t>
            </a:r>
            <a:r>
              <a:rPr lang="en-US" sz="3400" b="1" dirty="0">
                <a:solidFill>
                  <a:schemeClr val="accent3">
                    <a:lumMod val="76000"/>
                  </a:schemeClr>
                </a:solidFill>
              </a:rPr>
              <a:t>ve </a:t>
            </a:r>
            <a:r>
              <a:rPr lang="en-US" sz="3400" b="1" dirty="0" err="1">
                <a:solidFill>
                  <a:schemeClr val="accent3">
                    <a:lumMod val="76000"/>
                  </a:schemeClr>
                </a:solidFill>
              </a:rPr>
              <a:t>inovasyon geliştirme </a:t>
            </a:r>
            <a:r>
              <a:rPr lang="en-US" sz="3400" b="1" dirty="0">
                <a:solidFill>
                  <a:schemeClr val="accent3">
                    <a:lumMod val="76000"/>
                  </a:schemeClr>
                </a:solidFill>
              </a:rPr>
              <a:t>metodolojileri</a:t>
            </a:r>
          </a:p>
        </p:txBody>
      </p:sp>
      <p:sp>
        <p:nvSpPr>
          <p:cNvPr id="4" name="Metin kutusu 3">
            <a:extLst>
              <a:ext uri="{FF2B5EF4-FFF2-40B4-BE49-F238E27FC236}">
                <a16:creationId xmlns:a16="http://schemas.microsoft.com/office/drawing/2014/main" id="{5952ADD2-30F5-3D6E-D264-AD3A96CE4A18}"/>
              </a:ext>
            </a:extLst>
          </p:cNvPr>
          <p:cNvSpPr txBox="1"/>
          <p:nvPr/>
        </p:nvSpPr>
        <p:spPr>
          <a:xfrm>
            <a:off x="371843" y="1483180"/>
            <a:ext cx="7206916" cy="4616648"/>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Kum Saati Modeli</a:t>
            </a:r>
          </a:p>
          <a:p>
            <a:pPr algn="just" rtl="0" fontAlgn="base">
              <a:spcBef>
                <a:spcPts val="600"/>
              </a:spcBef>
              <a:spcAft>
                <a:spcPts val="600"/>
              </a:spcAft>
            </a:pPr>
            <a:r>
              <a:rPr lang="en-US" sz="1600" b="0" i="0" dirty="0" err="1">
                <a:solidFill>
                  <a:srgbClr val="000000"/>
                </a:solidFill>
                <a:effectLst/>
                <a:latin typeface="Raleway "/>
              </a:rPr>
              <a:t>Gaspersz</a:t>
            </a:r>
            <a:r>
              <a:rPr lang="en-US" sz="1600" b="0" i="0" dirty="0">
                <a:solidFill>
                  <a:srgbClr val="000000"/>
                </a:solidFill>
                <a:effectLst/>
                <a:latin typeface="Raleway "/>
              </a:rPr>
              <a:t>'in Kum Saati modelinde bir fikrin gelişmesi için beş aşama vardır. </a:t>
            </a:r>
            <a:r>
              <a:rPr lang="sl-SI" sz="1600" dirty="0">
                <a:solidFill>
                  <a:srgbClr val="000000"/>
                </a:solidFill>
                <a:latin typeface="Raleway "/>
              </a:rPr>
              <a:t>Bunlar </a:t>
            </a:r>
            <a:endParaRPr lang="en-US" sz="1600" b="0" i="0" dirty="0">
              <a:solidFill>
                <a:srgbClr val="000000"/>
              </a:solidFill>
              <a:effectLst/>
              <a:latin typeface="Raleway "/>
            </a:endParaRPr>
          </a:p>
          <a:p>
            <a:pPr lvl="1" algn="just" fontAlgn="base">
              <a:spcBef>
                <a:spcPts val="600"/>
              </a:spcBef>
              <a:spcAft>
                <a:spcPts val="600"/>
              </a:spcAft>
            </a:pPr>
            <a:r>
              <a:rPr lang="en-US" sz="1600" b="0" i="0" dirty="0">
                <a:solidFill>
                  <a:srgbClr val="000000"/>
                </a:solidFill>
                <a:effectLst/>
                <a:latin typeface="Raleway "/>
              </a:rPr>
              <a:t>1- Fikirlerin ortaya çıkışı</a:t>
            </a:r>
          </a:p>
          <a:p>
            <a:pPr lvl="1" algn="just" fontAlgn="base">
              <a:spcBef>
                <a:spcPts val="600"/>
              </a:spcBef>
              <a:spcAft>
                <a:spcPts val="600"/>
              </a:spcAft>
            </a:pPr>
            <a:r>
              <a:rPr lang="en-US" sz="1600" b="0" i="0" dirty="0">
                <a:solidFill>
                  <a:srgbClr val="000000"/>
                </a:solidFill>
                <a:effectLst/>
                <a:latin typeface="Raleway "/>
              </a:rPr>
              <a:t>2- Seçim</a:t>
            </a:r>
          </a:p>
          <a:p>
            <a:pPr lvl="1" algn="just" fontAlgn="base">
              <a:spcBef>
                <a:spcPts val="600"/>
              </a:spcBef>
              <a:spcAft>
                <a:spcPts val="600"/>
              </a:spcAft>
            </a:pPr>
            <a:r>
              <a:rPr lang="en-US" sz="1600" b="0" i="0" dirty="0">
                <a:solidFill>
                  <a:srgbClr val="000000"/>
                </a:solidFill>
                <a:effectLst/>
                <a:latin typeface="Raleway "/>
              </a:rPr>
              <a:t>3- Değerlendirme</a:t>
            </a:r>
          </a:p>
          <a:p>
            <a:pPr lvl="1" algn="just" fontAlgn="base">
              <a:spcBef>
                <a:spcPts val="600"/>
              </a:spcBef>
              <a:spcAft>
                <a:spcPts val="600"/>
              </a:spcAft>
            </a:pPr>
            <a:r>
              <a:rPr lang="en-US" sz="1600" b="0" i="0" dirty="0">
                <a:solidFill>
                  <a:srgbClr val="000000"/>
                </a:solidFill>
                <a:effectLst/>
                <a:latin typeface="Raleway "/>
              </a:rPr>
              <a:t>4- Güçlendirme</a:t>
            </a:r>
          </a:p>
          <a:p>
            <a:pPr lvl="1" algn="just" fontAlgn="base">
              <a:spcBef>
                <a:spcPts val="600"/>
              </a:spcBef>
              <a:spcAft>
                <a:spcPts val="600"/>
              </a:spcAft>
            </a:pPr>
            <a:r>
              <a:rPr lang="en-US" sz="1600" b="0" i="0" dirty="0">
                <a:solidFill>
                  <a:srgbClr val="000000"/>
                </a:solidFill>
                <a:effectLst/>
                <a:latin typeface="Raleway "/>
              </a:rPr>
              <a:t> 5- Uygulama</a:t>
            </a:r>
            <a:endParaRPr lang="sl-SI"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Bu modele göre; ilk aşamada katılımcıların fikirleri toplanarak kayıt altına alınmakta, ikinci aşamaya geçildiğinde ise toplanan fikirler belirlenen kriterlere göre ele alınmaktadır. Değerlendirme sonucunda ortaya çıkan başarılı fikirler üçüncü ve son bölüme aktarılarak uygulama ve hayata geçirme aşamasına dahil ediliyor</a:t>
            </a:r>
          </a:p>
        </p:txBody>
      </p:sp>
      <p:pic>
        <p:nvPicPr>
          <p:cNvPr id="5" name="Resim 4">
            <a:extLst>
              <a:ext uri="{FF2B5EF4-FFF2-40B4-BE49-F238E27FC236}">
                <a16:creationId xmlns:a16="http://schemas.microsoft.com/office/drawing/2014/main" id="{57F91780-DD1B-7DAF-AC1D-D8E1B4441939}"/>
              </a:ext>
            </a:extLst>
          </p:cNvPr>
          <p:cNvPicPr>
            <a:picLocks noChangeAspect="1"/>
          </p:cNvPicPr>
          <p:nvPr/>
        </p:nvPicPr>
        <p:blipFill>
          <a:blip r:embed="rId4"/>
          <a:stretch>
            <a:fillRect/>
          </a:stretch>
        </p:blipFill>
        <p:spPr>
          <a:xfrm>
            <a:off x="8515402" y="1106424"/>
            <a:ext cx="2543438" cy="4762369"/>
          </a:xfrm>
          <a:prstGeom prst="rect">
            <a:avLst/>
          </a:prstGeom>
          <a:ln>
            <a:noFill/>
          </a:ln>
          <a:effectLst>
            <a:softEdge rad="112500"/>
          </a:effectLst>
        </p:spPr>
      </p:pic>
      <p:sp>
        <p:nvSpPr>
          <p:cNvPr id="6" name="Metin kutusu 5">
            <a:extLst>
              <a:ext uri="{FF2B5EF4-FFF2-40B4-BE49-F238E27FC236}">
                <a16:creationId xmlns:a16="http://schemas.microsoft.com/office/drawing/2014/main" id="{4D42410B-F289-91D1-5A3E-30879299C726}"/>
              </a:ext>
            </a:extLst>
          </p:cNvPr>
          <p:cNvSpPr txBox="1"/>
          <p:nvPr/>
        </p:nvSpPr>
        <p:spPr>
          <a:xfrm>
            <a:off x="7721886" y="5868793"/>
            <a:ext cx="3575208" cy="296107"/>
          </a:xfrm>
          <a:prstGeom prst="rect">
            <a:avLst/>
          </a:prstGeom>
          <a:noFill/>
        </p:spPr>
        <p:txBody>
          <a:bodyPr wrap="square" lIns="91440" tIns="45720" rIns="91440" bIns="45720" anchor="t">
            <a:spAutoFit/>
          </a:bodyPr>
          <a:lstStyle/>
          <a:p>
            <a:pPr>
              <a:lnSpc>
                <a:spcPct val="150000"/>
              </a:lnSpc>
            </a:pPr>
            <a:r>
              <a:rPr lang="en-US" sz="1000" dirty="0">
                <a:solidFill>
                  <a:schemeClr val="accent1"/>
                </a:solidFill>
              </a:rPr>
              <a:t>                        Görüntü kaynağı: </a:t>
            </a:r>
            <a:r>
              <a:rPr lang="en-US" sz="1000" b="0" i="0" dirty="0" err="1">
                <a:solidFill>
                  <a:srgbClr val="000000"/>
                </a:solidFill>
                <a:effectLst/>
                <a:latin typeface="Raleway "/>
              </a:rPr>
              <a:t>Gaspersz</a:t>
            </a:r>
            <a:r>
              <a:rPr lang="tr-TR" sz="1000" dirty="0">
                <a:solidFill>
                  <a:schemeClr val="accent1"/>
                </a:solidFill>
              </a:rPr>
              <a:t>'den Kum Saati Modeli</a:t>
            </a:r>
          </a:p>
        </p:txBody>
      </p:sp>
    </p:spTree>
    <p:extLst>
      <p:ext uri="{BB962C8B-B14F-4D97-AF65-F5344CB8AC3E}">
        <p14:creationId xmlns:p14="http://schemas.microsoft.com/office/powerpoint/2010/main" val="292982460"/>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Autofit/>
          </a:bodyPr>
          <a:lstStyle/>
          <a:p>
            <a:r>
              <a:rPr lang="en-US" sz="3400" b="1" dirty="0"/>
              <a:t>1°: </a:t>
            </a:r>
            <a:r>
              <a:rPr lang="en-US" sz="3400" b="1" dirty="0" err="1"/>
              <a:t>Problemden</a:t>
            </a:r>
            <a:r>
              <a:rPr lang="en-US" sz="3400" b="1" dirty="0"/>
              <a:t> ürüne: </a:t>
            </a:r>
            <a:r>
              <a:rPr lang="tr-TR" sz="3400" b="1" dirty="0"/>
              <a:t>P</a:t>
            </a:r>
            <a:r>
              <a:rPr lang="en-US" sz="3400" b="1" dirty="0"/>
              <a:t>azar </a:t>
            </a:r>
            <a:r>
              <a:rPr lang="en-US" sz="3400" b="1" dirty="0" err="1"/>
              <a:t>araştırması</a:t>
            </a:r>
            <a:r>
              <a:rPr lang="en-US" sz="3400" b="1" dirty="0"/>
              <a:t> &amp; </a:t>
            </a:r>
            <a:r>
              <a:rPr lang="en-US" sz="3400" b="1" dirty="0" err="1"/>
              <a:t>fırsat</a:t>
            </a:r>
            <a:r>
              <a:rPr lang="en-US" sz="3400" b="1" dirty="0"/>
              <a:t> belirleme</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522647"/>
            <a:ext cx="10610461" cy="459165"/>
          </a:xfrm>
          <a:prstGeom prst="rect">
            <a:avLst/>
          </a:prstGeom>
          <a:noFill/>
        </p:spPr>
        <p:txBody>
          <a:bodyPr wrap="square" rtlCol="0">
            <a:spAutoFit/>
          </a:bodyPr>
          <a:lstStyle/>
          <a:p>
            <a:pPr>
              <a:lnSpc>
                <a:spcPct val="150000"/>
              </a:lnSpc>
            </a:pPr>
            <a:r>
              <a:rPr lang="en-US" b="1" dirty="0">
                <a:solidFill>
                  <a:schemeClr val="bg1"/>
                </a:solidFill>
              </a:rPr>
              <a:t>Amaç  </a:t>
            </a: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2418996"/>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en-US" sz="1600" b="0" i="0" u="none" strike="noStrike" dirty="0">
                <a:solidFill>
                  <a:srgbClr val="000000"/>
                </a:solidFill>
                <a:effectLst/>
                <a:latin typeface="Raleway "/>
              </a:rPr>
              <a:t>Bu </a:t>
            </a:r>
            <a:r>
              <a:rPr lang="tr-TR" sz="1600" dirty="0" err="1">
                <a:solidFill>
                  <a:srgbClr val="000000"/>
                </a:solidFill>
                <a:latin typeface="Raleway "/>
              </a:rPr>
              <a:t>bölüm</a:t>
            </a:r>
            <a:r>
              <a:rPr lang="en-US" sz="1600" b="1" i="0" u="none" strike="noStrike" dirty="0">
                <a:solidFill>
                  <a:srgbClr val="000000"/>
                </a:solidFill>
                <a:effectLst/>
                <a:latin typeface="Raleway "/>
              </a:rPr>
              <a:t>, pazarlama ve inovasyon yönetiminin tüm yönlerini </a:t>
            </a:r>
            <a:r>
              <a:rPr lang="en-US" sz="1600" b="0" i="0" u="none" strike="noStrike" dirty="0">
                <a:solidFill>
                  <a:srgbClr val="000000"/>
                </a:solidFill>
                <a:effectLst/>
                <a:latin typeface="Raleway "/>
              </a:rPr>
              <a:t>kapsayacak şekilde tasarlanmıştır. </a:t>
            </a:r>
            <a:r>
              <a:rPr lang="tr-TR" sz="1600" b="0" i="0" u="none" strike="noStrike" dirty="0" err="1">
                <a:solidFill>
                  <a:srgbClr val="000000"/>
                </a:solidFill>
                <a:effectLst/>
                <a:latin typeface="Raleway "/>
              </a:rPr>
              <a:t>Üniteyi </a:t>
            </a:r>
            <a:r>
              <a:rPr lang="en-US" sz="1600" b="0" i="0" u="none" strike="noStrike" dirty="0">
                <a:solidFill>
                  <a:srgbClr val="000000"/>
                </a:solidFill>
                <a:effectLst/>
                <a:latin typeface="Raleway "/>
              </a:rPr>
              <a:t>başarıyla </a:t>
            </a:r>
            <a:r>
              <a:rPr lang="en-US" sz="1600" dirty="0" err="1">
                <a:solidFill>
                  <a:srgbClr val="000000"/>
                </a:solidFill>
                <a:latin typeface="Raleway "/>
              </a:rPr>
              <a:t>tamamladığınızda</a:t>
            </a:r>
            <a:r>
              <a:rPr lang="en-US" sz="1600" b="0" i="0" dirty="0">
                <a:solidFill>
                  <a:srgbClr val="000000"/>
                </a:solidFill>
                <a:effectLst/>
                <a:latin typeface="Raleway "/>
              </a:rPr>
              <a:t>,</a:t>
            </a:r>
            <a:r>
              <a:rPr lang="en-US" sz="1600" b="0" i="0" u="none" strike="noStrike" dirty="0">
                <a:solidFill>
                  <a:srgbClr val="000000"/>
                </a:solidFill>
                <a:effectLst/>
                <a:latin typeface="Raleway "/>
              </a:rPr>
              <a:t> işletmelerde ihtiyaç duyulan pazarlama ve inovasyon yönetimi için gerekli pratik ve teorik beceriler hakkında bilgi sahibi olacaksınız.</a:t>
            </a:r>
          </a:p>
          <a:p>
            <a:pPr algn="just" rtl="0" fontAlgn="base">
              <a:lnSpc>
                <a:spcPct val="150000"/>
              </a:lnSpc>
              <a:spcBef>
                <a:spcPts val="600"/>
              </a:spcBef>
              <a:spcAft>
                <a:spcPts val="600"/>
              </a:spcAft>
            </a:pPr>
            <a:r>
              <a:rPr lang="en-US" sz="1600" dirty="0">
                <a:solidFill>
                  <a:srgbClr val="000000"/>
                </a:solidFill>
                <a:latin typeface="Raleway "/>
              </a:rPr>
              <a:t>Bu bölümün </a:t>
            </a:r>
            <a:r>
              <a:rPr lang="en-US" sz="1600" b="0" i="0" u="none" strike="noStrike" dirty="0">
                <a:solidFill>
                  <a:srgbClr val="000000"/>
                </a:solidFill>
                <a:effectLst/>
                <a:latin typeface="Raleway "/>
              </a:rPr>
              <a:t>teorik kısmı, pazarlama becerileri bağlamında inovasyon yönetimi, pazar araştırması ve ürün geliştirme alanında müşteri ilişkileri yönetimi de dahil olmak üzere pazarlama yönetiminin temel ilkelerini kapsamaktadır</a:t>
            </a:r>
            <a:r>
              <a:rPr lang="tr-TR" sz="1600" b="0" i="0" u="none" strike="noStrike" dirty="0">
                <a:solidFill>
                  <a:srgbClr val="000000"/>
                </a:solidFill>
                <a:effectLst/>
                <a:latin typeface="Raleway "/>
              </a:rPr>
              <a:t>. </a:t>
            </a:r>
            <a:endParaRPr lang="en-US" sz="1600" b="0" i="0" dirty="0">
              <a:solidFill>
                <a:srgbClr val="000000"/>
              </a:solidFill>
              <a:latin typeface="Raleway "/>
            </a:endParaRPr>
          </a:p>
        </p:txBody>
      </p:sp>
    </p:spTree>
    <p:extLst>
      <p:ext uri="{BB962C8B-B14F-4D97-AF65-F5344CB8AC3E}">
        <p14:creationId xmlns:p14="http://schemas.microsoft.com/office/powerpoint/2010/main" val="2622686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19E9-4674-4AAA-7876-7BD4D11E6BE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F364DB5-C7E2-70D7-E23B-30FE13AA82F2}"/>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- 1/7</a:t>
            </a:r>
          </a:p>
        </p:txBody>
      </p:sp>
      <p:sp>
        <p:nvSpPr>
          <p:cNvPr id="19" name="Metin kutusu 18">
            <a:extLst>
              <a:ext uri="{FF2B5EF4-FFF2-40B4-BE49-F238E27FC236}">
                <a16:creationId xmlns:a16="http://schemas.microsoft.com/office/drawing/2014/main" id="{5685BEC7-3663-757D-3B80-2C3850F8C9B6}"/>
              </a:ext>
            </a:extLst>
          </p:cNvPr>
          <p:cNvSpPr txBox="1"/>
          <p:nvPr/>
        </p:nvSpPr>
        <p:spPr>
          <a:xfrm>
            <a:off x="400141" y="1682618"/>
            <a:ext cx="6420254" cy="4093428"/>
          </a:xfrm>
          <a:prstGeom prst="rect">
            <a:avLst/>
          </a:prstGeom>
          <a:noFill/>
        </p:spPr>
        <p:txBody>
          <a:bodyPr wrap="square">
            <a:spAutoFit/>
          </a:bodyPr>
          <a:lstStyle/>
          <a:p>
            <a:pPr algn="just">
              <a:spcBef>
                <a:spcPts val="600"/>
              </a:spcBef>
              <a:spcAft>
                <a:spcPts val="600"/>
              </a:spcAft>
            </a:pPr>
            <a:r>
              <a:rPr lang="en-US" sz="1600" b="1" dirty="0" err="1">
                <a:solidFill>
                  <a:schemeClr val="bg1"/>
                </a:solidFill>
              </a:rPr>
              <a:t>Pazarlama </a:t>
            </a:r>
            <a:r>
              <a:rPr lang="en-US" sz="1600" b="1" dirty="0">
                <a:solidFill>
                  <a:schemeClr val="bg1"/>
                </a:solidFill>
              </a:rPr>
              <a:t>için </a:t>
            </a:r>
            <a:r>
              <a:rPr lang="en-US" sz="1600" dirty="0">
                <a:solidFill>
                  <a:schemeClr val="accent1"/>
                </a:solidFill>
              </a:rPr>
              <a:t>tasarım </a:t>
            </a:r>
            <a:r>
              <a:rPr lang="en-US" sz="1600" b="1" dirty="0" err="1">
                <a:solidFill>
                  <a:schemeClr val="bg1"/>
                </a:solidFill>
              </a:rPr>
              <a:t>odaklı düşünme</a:t>
            </a:r>
            <a:r>
              <a:rPr lang="en-US" sz="1600" dirty="0">
                <a:solidFill>
                  <a:schemeClr val="accent1"/>
                </a:solidFill>
              </a:rPr>
              <a:t>, pazarlama zorluklarını çözmek ve müşteriler için değer yaratmak için insan merkezli, yinelemeli bir süreç olan tasarım odaklı düşünme ilkelerini uygulayan bir yaklaşımdır. Müşteri ihtiyaçlarını derinlemesine anlamaya, çözümleri denemeye ve inovasyonu teşvik etmeye odaklanır. </a:t>
            </a:r>
            <a:endParaRPr lang="tr-TR" sz="1600" dirty="0">
              <a:solidFill>
                <a:schemeClr val="accent1"/>
              </a:solidFill>
            </a:endParaRPr>
          </a:p>
          <a:p>
            <a:pPr algn="just">
              <a:spcBef>
                <a:spcPts val="600"/>
              </a:spcBef>
              <a:spcAft>
                <a:spcPts val="600"/>
              </a:spcAft>
            </a:pPr>
            <a:r>
              <a:rPr lang="en-US" sz="1600" dirty="0">
                <a:solidFill>
                  <a:schemeClr val="accent1"/>
                </a:solidFill>
              </a:rPr>
              <a:t>Geleneksel pazarlama genellikle hedef kitlelere mesajlar ileterek ürün veya hizmet satmaya odaklanır. Buna karşılık Tasarım Odaklı Düşünme, odağı müşterilerin karşılaştığı gerçek sorunları anlamaya ve çözmeye kaydırır. Bu da sadece derin yankı uyandırmakla kalmayıp aynı zamanda daha güçlü ilişkiler ve uzun vadeli sadakat inşa eden pazarlama kampanyaları yaratır. </a:t>
            </a:r>
            <a:r>
              <a:rPr lang="tr-TR" sz="1600" dirty="0">
                <a:solidFill>
                  <a:schemeClr val="accent1"/>
                </a:solidFill>
              </a:rPr>
              <a:t>Bu nedenle </a:t>
            </a:r>
            <a:r>
              <a:rPr lang="en-US" sz="1600" dirty="0">
                <a:solidFill>
                  <a:schemeClr val="accent1"/>
                </a:solidFill>
              </a:rPr>
              <a:t>tasarım odaklı düşünme hem pazarlama hem de inovasyon için kritik bir araçtır</a:t>
            </a:r>
          </a:p>
          <a:p>
            <a:pPr algn="just">
              <a:spcBef>
                <a:spcPts val="600"/>
              </a:spcBef>
              <a:spcAft>
                <a:spcPts val="600"/>
              </a:spcAft>
            </a:pPr>
            <a:r>
              <a:rPr lang="en-US" sz="1600" dirty="0">
                <a:solidFill>
                  <a:schemeClr val="bg1"/>
                </a:solidFill>
                <a:hlinkClick r:id="rId3"/>
              </a:rPr>
              <a:t>Tasarım Odaklı Düşünme Sürecine Giriş </a:t>
            </a:r>
            <a:r>
              <a:rPr lang="en-US" sz="1600" dirty="0">
                <a:solidFill>
                  <a:schemeClr val="accent1"/>
                </a:solidFill>
              </a:rPr>
              <a:t>Kılavuzu yardımıyla tasarım odaklı düşün</a:t>
            </a:r>
            <a:r>
              <a:rPr lang="en-US" sz="1600" dirty="0">
                <a:solidFill>
                  <a:schemeClr val="bg1"/>
                </a:solidFill>
                <a:hlinkClick r:id="rId3"/>
              </a:rPr>
              <a:t>meyi </a:t>
            </a:r>
            <a:r>
              <a:rPr lang="en-US" sz="1600" dirty="0">
                <a:solidFill>
                  <a:schemeClr val="accent1"/>
                </a:solidFill>
              </a:rPr>
              <a:t>adım adım nasıl uygulayacağınızı öğreneceksiniz.</a:t>
            </a:r>
          </a:p>
        </p:txBody>
      </p:sp>
      <p:sp>
        <p:nvSpPr>
          <p:cNvPr id="3" name="TextBox 2">
            <a:extLst>
              <a:ext uri="{FF2B5EF4-FFF2-40B4-BE49-F238E27FC236}">
                <a16:creationId xmlns:a16="http://schemas.microsoft.com/office/drawing/2014/main" id="{4E89A360-A28B-7B7D-BDC8-2EAA2BECF58E}"/>
              </a:ext>
            </a:extLst>
          </p:cNvPr>
          <p:cNvSpPr txBox="1"/>
          <p:nvPr/>
        </p:nvSpPr>
        <p:spPr>
          <a:xfrm>
            <a:off x="7315137" y="5005401"/>
            <a:ext cx="3736975" cy="677108"/>
          </a:xfrm>
          <a:prstGeom prst="rect">
            <a:avLst/>
          </a:prstGeom>
          <a:noFill/>
        </p:spPr>
        <p:txBody>
          <a:bodyPr wrap="square" rtlCol="0">
            <a:spAutoFit/>
          </a:bodyPr>
          <a:lstStyle/>
          <a:p>
            <a:r>
              <a:rPr lang="sl-SI" sz="1000" i="1" dirty="0">
                <a:solidFill>
                  <a:schemeClr val="accent1"/>
                </a:solidFill>
              </a:rPr>
              <a:t>Kaynak </a:t>
            </a:r>
            <a:r>
              <a:rPr lang="en-US" sz="1000" i="1" dirty="0">
                <a:solidFill>
                  <a:schemeClr val="accent1"/>
                </a:solidFill>
                <a:effectLst/>
                <a:latin typeface="Raleway "/>
              </a:rPr>
              <a:t>Açıklayıcı: </a:t>
            </a:r>
            <a:r>
              <a:rPr lang="sl-SI" sz="1000" i="1" dirty="0">
                <a:solidFill>
                  <a:schemeClr val="accent1"/>
                </a:solidFill>
                <a:effectLst/>
                <a:latin typeface="Raleway "/>
              </a:rPr>
              <a:t>Harvard Business Review tarafından </a:t>
            </a:r>
            <a:r>
              <a:rPr lang="en-US" sz="1000" i="1" dirty="0">
                <a:solidFill>
                  <a:schemeClr val="accent1"/>
                </a:solidFill>
                <a:effectLst/>
                <a:latin typeface="Raleway "/>
              </a:rPr>
              <a:t>Tasarım Odaklı Düşünme Nedir?</a:t>
            </a:r>
          </a:p>
          <a:p>
            <a:endParaRPr lang="sl-SI" dirty="0"/>
          </a:p>
        </p:txBody>
      </p:sp>
      <p:pic>
        <p:nvPicPr>
          <p:cNvPr id="4" name="Çevrimiçi Medya 3" title="The Explainer: What Is Design Thinking?">
            <a:hlinkClick r:id="" action="ppaction://media"/>
            <a:extLst>
              <a:ext uri="{FF2B5EF4-FFF2-40B4-BE49-F238E27FC236}">
                <a16:creationId xmlns:a16="http://schemas.microsoft.com/office/drawing/2014/main" id="{3F15272A-5C4E-465B-6CBC-7264BDD1D906}"/>
              </a:ext>
            </a:extLst>
          </p:cNvPr>
          <p:cNvPicPr>
            <a:picLocks noRot="1" noChangeAspect="1"/>
          </p:cNvPicPr>
          <p:nvPr>
            <a:videoFile r:link="rId1"/>
          </p:nvPr>
        </p:nvPicPr>
        <p:blipFill>
          <a:blip r:embed="rId4"/>
          <a:stretch>
            <a:fillRect/>
          </a:stretch>
        </p:blipFill>
        <p:spPr>
          <a:xfrm>
            <a:off x="7233795" y="2188633"/>
            <a:ext cx="4394113" cy="2480733"/>
          </a:xfrm>
          <a:prstGeom prst="rect">
            <a:avLst/>
          </a:prstGeom>
        </p:spPr>
      </p:pic>
    </p:spTree>
    <p:extLst>
      <p:ext uri="{BB962C8B-B14F-4D97-AF65-F5344CB8AC3E}">
        <p14:creationId xmlns:p14="http://schemas.microsoft.com/office/powerpoint/2010/main" val="10532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EAAF6-6975-1F56-A8B5-ABA3AD26B44B}"/>
            </a:ext>
          </a:extLst>
        </p:cNvPr>
        <p:cNvGrpSpPr/>
        <p:nvPr/>
      </p:nvGrpSpPr>
      <p:grpSpPr>
        <a:xfrm>
          <a:off x="0" y="0"/>
          <a:ext cx="0" cy="0"/>
          <a:chOff x="0" y="0"/>
          <a:chExt cx="0" cy="0"/>
        </a:xfrm>
      </p:grpSpPr>
      <p:pic>
        <p:nvPicPr>
          <p:cNvPr id="8" name="Resim 7" descr="metin, daire, ekran görüntüsü, renklilik içeren bir resim&#10;&#10;Açıklama otomatik olarak oluşturuldu">
            <a:extLst>
              <a:ext uri="{FF2B5EF4-FFF2-40B4-BE49-F238E27FC236}">
                <a16:creationId xmlns:a16="http://schemas.microsoft.com/office/drawing/2014/main" id="{5636BAF3-0A49-04E2-49F6-2C125AAA21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8" y="1962108"/>
            <a:ext cx="6368032" cy="3582018"/>
          </a:xfrm>
          <a:prstGeom prst="rect">
            <a:avLst/>
          </a:prstGeom>
        </p:spPr>
      </p:pic>
      <p:sp>
        <p:nvSpPr>
          <p:cNvPr id="10" name="Metin kutusu 9">
            <a:extLst>
              <a:ext uri="{FF2B5EF4-FFF2-40B4-BE49-F238E27FC236}">
                <a16:creationId xmlns:a16="http://schemas.microsoft.com/office/drawing/2014/main" id="{B0B99863-035F-DB6D-E8B2-5F77E783BF7E}"/>
              </a:ext>
            </a:extLst>
          </p:cNvPr>
          <p:cNvSpPr txBox="1"/>
          <p:nvPr/>
        </p:nvSpPr>
        <p:spPr>
          <a:xfrm>
            <a:off x="1105579" y="5687630"/>
            <a:ext cx="4174410" cy="418448"/>
          </a:xfrm>
          <a:prstGeom prst="rect">
            <a:avLst/>
          </a:prstGeom>
          <a:noFill/>
        </p:spPr>
        <p:txBody>
          <a:bodyPr wrap="square">
            <a:spAutoFit/>
          </a:bodyPr>
          <a:lstStyle/>
          <a:p>
            <a:pPr>
              <a:lnSpc>
                <a:spcPct val="150000"/>
              </a:lnSpc>
            </a:pPr>
            <a:r>
              <a:rPr lang="tr-TR" sz="1600" b="1" dirty="0">
                <a:solidFill>
                  <a:schemeClr val="accent1"/>
                </a:solidFill>
              </a:rPr>
              <a:t>Tasarım Odaklı </a:t>
            </a:r>
            <a:r>
              <a:rPr lang="tr-TR" sz="1600" b="1" dirty="0" err="1">
                <a:solidFill>
                  <a:schemeClr val="accent1"/>
                </a:solidFill>
              </a:rPr>
              <a:t>Düşünmenin Beş Adımı</a:t>
            </a:r>
            <a:endParaRPr lang="tr-TR" sz="1600" b="1" dirty="0">
              <a:solidFill>
                <a:schemeClr val="accent1"/>
              </a:solidFill>
            </a:endParaRPr>
          </a:p>
        </p:txBody>
      </p:sp>
      <p:sp>
        <p:nvSpPr>
          <p:cNvPr id="12" name="Metin kutusu 11">
            <a:extLst>
              <a:ext uri="{FF2B5EF4-FFF2-40B4-BE49-F238E27FC236}">
                <a16:creationId xmlns:a16="http://schemas.microsoft.com/office/drawing/2014/main" id="{BF1E4AFC-6C28-E3E3-C0AD-9888A1C8383D}"/>
              </a:ext>
            </a:extLst>
          </p:cNvPr>
          <p:cNvSpPr txBox="1"/>
          <p:nvPr/>
        </p:nvSpPr>
        <p:spPr>
          <a:xfrm>
            <a:off x="6257414" y="2042201"/>
            <a:ext cx="5749048" cy="3908762"/>
          </a:xfrm>
          <a:prstGeom prst="rect">
            <a:avLst/>
          </a:prstGeom>
          <a:noFill/>
        </p:spPr>
        <p:txBody>
          <a:bodyPr wrap="square">
            <a:spAutoFit/>
          </a:bodyPr>
          <a:lstStyle/>
          <a:p>
            <a:pPr algn="just">
              <a:spcBef>
                <a:spcPts val="600"/>
              </a:spcBef>
              <a:spcAft>
                <a:spcPts val="600"/>
              </a:spcAft>
            </a:pPr>
            <a:r>
              <a:rPr lang="en-US" sz="1600" b="1" dirty="0">
                <a:solidFill>
                  <a:schemeClr val="accent1"/>
                </a:solidFill>
                <a:effectLst/>
              </a:rPr>
              <a:t>Empati kurun: </a:t>
            </a:r>
            <a:r>
              <a:rPr lang="en-US" sz="1600" b="0" dirty="0">
                <a:solidFill>
                  <a:schemeClr val="accent1"/>
                </a:solidFill>
                <a:effectLst/>
              </a:rPr>
              <a:t>Tasarım odaklı düşünmenin ilk aşaması olan bu aşamada kullanıcılar ve ihtiyaçları hakkında gerçek bir içgörü kazanırsınız.</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Tanımla: </a:t>
            </a:r>
            <a:r>
              <a:rPr lang="en-US" sz="1600" b="0" dirty="0">
                <a:solidFill>
                  <a:schemeClr val="accent1"/>
                </a:solidFill>
                <a:effectLst/>
              </a:rPr>
              <a:t>Tasarım odaklı düşünmenin ikinci aşaması, problem cümlesini insan merkezli bir şekilde tanımladığınız aşamadır.</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Fikir üretme: </a:t>
            </a:r>
            <a:r>
              <a:rPr lang="en-US" sz="1600" b="0" dirty="0">
                <a:solidFill>
                  <a:schemeClr val="accent1"/>
                </a:solidFill>
                <a:effectLst/>
              </a:rPr>
              <a:t>tasarım odaklı düşünmenin üçüncü aşamasıdır ve burada oluşturduğunuz sorun ifadesine yönelik yenilikçi çözümler belirlersiniz.</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Prototip: </a:t>
            </a:r>
            <a:r>
              <a:rPr lang="en-US" sz="1600" b="0" dirty="0">
                <a:solidFill>
                  <a:schemeClr val="accent1"/>
                </a:solidFill>
                <a:effectLst/>
              </a:rPr>
              <a:t>tasarım odaklı düşünmenin dördüncü aşamasıdır ve burada mümkün olan en iyi çözümü belirlersiniz.</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latin typeface="Raleway "/>
              </a:rPr>
              <a:t>Test: </a:t>
            </a:r>
            <a:r>
              <a:rPr lang="en-US" sz="1600" b="0" dirty="0">
                <a:solidFill>
                  <a:schemeClr val="accent1"/>
                </a:solidFill>
                <a:effectLst/>
                <a:latin typeface="Raleway "/>
              </a:rPr>
              <a:t>Tasarım odaklı düşünme sürecinin beşinci ve son aşamasıdır; burada ürün ve kullanıcılar hakkında derin bir anlayış elde etmek için çözümleri test edersiniz.</a:t>
            </a:r>
            <a:endParaRPr lang="tr-TR" dirty="0"/>
          </a:p>
        </p:txBody>
      </p:sp>
      <p:sp>
        <p:nvSpPr>
          <p:cNvPr id="4" name="Metin kutusu 3">
            <a:extLst>
              <a:ext uri="{FF2B5EF4-FFF2-40B4-BE49-F238E27FC236}">
                <a16:creationId xmlns:a16="http://schemas.microsoft.com/office/drawing/2014/main" id="{63C8BECF-856F-37F1-5330-CE998930ACC9}"/>
              </a:ext>
            </a:extLst>
          </p:cNvPr>
          <p:cNvSpPr txBox="1"/>
          <p:nvPr/>
        </p:nvSpPr>
        <p:spPr>
          <a:xfrm>
            <a:off x="1363984" y="6249583"/>
            <a:ext cx="3657601"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
        <p:nvSpPr>
          <p:cNvPr id="3" name="CasellaDiTesto 1">
            <a:extLst>
              <a:ext uri="{FF2B5EF4-FFF2-40B4-BE49-F238E27FC236}">
                <a16:creationId xmlns:a16="http://schemas.microsoft.com/office/drawing/2014/main" id="{ADE1D8A1-9791-FDE7-BE86-84F8CE457050}"/>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- 2/7</a:t>
            </a:r>
          </a:p>
        </p:txBody>
      </p:sp>
    </p:spTree>
    <p:extLst>
      <p:ext uri="{BB962C8B-B14F-4D97-AF65-F5344CB8AC3E}">
        <p14:creationId xmlns:p14="http://schemas.microsoft.com/office/powerpoint/2010/main" val="2855141045"/>
      </p:ext>
    </p:extLst>
  </p:cSld>
  <p:clrMapOvr>
    <a:masterClrMapping/>
  </p:clrMapOvr>
  <p:extLst>
    <p:ext uri="{6950BFC3-D8DA-4A85-94F7-54DA5524770B}">
      <p188:commentRel xmlns:p188="http://schemas.microsoft.com/office/powerpoint/2018/8/main" r:id="rId2"/>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7493-F08D-87B6-B596-5218B870C1F7}"/>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EF30F0A-5428-0C0F-A293-D460170DE917}"/>
              </a:ext>
            </a:extLst>
          </p:cNvPr>
          <p:cNvSpPr txBox="1"/>
          <p:nvPr/>
        </p:nvSpPr>
        <p:spPr>
          <a:xfrm>
            <a:off x="563689" y="1442419"/>
            <a:ext cx="8254896" cy="3123932"/>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1. AŞAMA: EMPATI</a:t>
            </a:r>
            <a:endParaRPr lang="tr-TR" sz="1600" b="1" i="0" dirty="0">
              <a:solidFill>
                <a:schemeClr val="bg1"/>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Bu süreç, kullanıcıların fiziksel ve duygusal ihtiyaçlarını, neden kullandıklarını, nasıl düşündüklerini ve bunun ne anlama geldiğini anlamaya yönelik bir çabadır. </a:t>
            </a:r>
          </a:p>
          <a:p>
            <a:pPr algn="just" rtl="0" fontAlgn="base">
              <a:spcBef>
                <a:spcPts val="600"/>
              </a:spcBef>
              <a:spcAft>
                <a:spcPts val="600"/>
              </a:spcAft>
            </a:pPr>
            <a:r>
              <a:rPr lang="en-US" sz="1400" b="0" i="0" dirty="0">
                <a:solidFill>
                  <a:srgbClr val="000000"/>
                </a:solidFill>
                <a:effectLst/>
                <a:latin typeface="Raleway "/>
              </a:rPr>
              <a:t>Empati adımları nasıl olmalıdır?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Yargılamayın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Meraklı Olun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İyimser Olun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Saygılı olun (✓)</a:t>
            </a:r>
            <a:endParaRPr lang="tr-TR" sz="1400" b="0" i="1" dirty="0">
              <a:solidFill>
                <a:srgbClr val="000000"/>
              </a:solidFill>
              <a:effectLst/>
              <a:latin typeface="Raleway "/>
            </a:endParaRPr>
          </a:p>
          <a:p>
            <a:pPr algn="just" rtl="0" fontAlgn="base"/>
            <a:endParaRPr lang="tr-TR" dirty="0">
              <a:solidFill>
                <a:srgbClr val="000000"/>
              </a:solidFill>
              <a:latin typeface="Raleway "/>
            </a:endParaRPr>
          </a:p>
        </p:txBody>
      </p:sp>
      <p:sp>
        <p:nvSpPr>
          <p:cNvPr id="5" name="Metin kutusu 4">
            <a:extLst>
              <a:ext uri="{FF2B5EF4-FFF2-40B4-BE49-F238E27FC236}">
                <a16:creationId xmlns:a16="http://schemas.microsoft.com/office/drawing/2014/main" id="{A14F2A66-4FF4-2FAB-9994-6543A947CF67}"/>
              </a:ext>
            </a:extLst>
          </p:cNvPr>
          <p:cNvSpPr txBox="1"/>
          <p:nvPr/>
        </p:nvSpPr>
        <p:spPr>
          <a:xfrm>
            <a:off x="644217" y="4271902"/>
            <a:ext cx="11064622" cy="1877437"/>
          </a:xfrm>
          <a:prstGeom prst="rect">
            <a:avLst/>
          </a:prstGeom>
          <a:noFill/>
        </p:spPr>
        <p:txBody>
          <a:bodyPr wrap="square">
            <a:spAutoFit/>
          </a:bodyPr>
          <a:lstStyle/>
          <a:p>
            <a:pPr algn="just" rtl="0" fontAlgn="base">
              <a:spcBef>
                <a:spcPts val="600"/>
              </a:spcBef>
              <a:spcAft>
                <a:spcPts val="600"/>
              </a:spcAft>
            </a:pPr>
            <a:r>
              <a:rPr lang="en-US" sz="1400" b="0" i="0" dirty="0">
                <a:solidFill>
                  <a:srgbClr val="000000"/>
                </a:solidFill>
                <a:effectLst/>
                <a:latin typeface="Raleway "/>
              </a:rPr>
              <a:t>İyi bir EMPATİ adımı uygulamak için atılması gereken adım şudur: Kendinizi kullanıcının (müşterinin) yerine koyun ve kullanıcı deneyimi hakkında düşünün. Ardından bulgularınızı bir diyagram üzerinde listeleyin.</a:t>
            </a:r>
            <a:endParaRPr lang="tr-TR"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Sen ne istersin?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Ne değişirse daha iyi olur? ...</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Post-it notlar, kullanıcı yolculuğu haritaları, zihin haritaları ya da Venn şemaları akla gelen tüm bilgileri bir düzlem üzerine yayarak ve bilgileri şema olarak yansıtarak görselleştirmeyi kolaylaştırır</a:t>
            </a:r>
            <a:r>
              <a:rPr lang="en-US" sz="1600" b="0" i="0" dirty="0">
                <a:solidFill>
                  <a:srgbClr val="000000"/>
                </a:solidFill>
                <a:effectLst/>
                <a:latin typeface="Raleway "/>
              </a:rPr>
              <a:t>.</a:t>
            </a:r>
          </a:p>
        </p:txBody>
      </p:sp>
      <p:sp>
        <p:nvSpPr>
          <p:cNvPr id="3" name="CasellaDiTesto 1">
            <a:extLst>
              <a:ext uri="{FF2B5EF4-FFF2-40B4-BE49-F238E27FC236}">
                <a16:creationId xmlns:a16="http://schemas.microsoft.com/office/drawing/2014/main" id="{F7C2127E-D8EF-BAF4-886D-CAFD87EAB7E3}"/>
              </a:ext>
            </a:extLst>
          </p:cNvPr>
          <p:cNvSpPr txBox="1"/>
          <p:nvPr/>
        </p:nvSpPr>
        <p:spPr>
          <a:xfrm>
            <a:off x="522179" y="165568"/>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- 3/7</a:t>
            </a:r>
          </a:p>
        </p:txBody>
      </p:sp>
    </p:spTree>
    <p:extLst>
      <p:ext uri="{BB962C8B-B14F-4D97-AF65-F5344CB8AC3E}">
        <p14:creationId xmlns:p14="http://schemas.microsoft.com/office/powerpoint/2010/main" val="3393966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C3AAE-DCDB-D91A-57CA-EFA13C8DFB7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540D256D-0621-FF87-021D-0FF9172A568B}"/>
              </a:ext>
            </a:extLst>
          </p:cNvPr>
          <p:cNvSpPr txBox="1"/>
          <p:nvPr/>
        </p:nvSpPr>
        <p:spPr>
          <a:xfrm>
            <a:off x="469114" y="1527394"/>
            <a:ext cx="11514563" cy="3908762"/>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AŞAMA 2: TANIMLAMA </a:t>
            </a:r>
            <a:r>
              <a:rPr lang="tr-TR" sz="1400" b="1" i="0" dirty="0">
                <a:solidFill>
                  <a:schemeClr val="bg1"/>
                </a:solidFill>
                <a:effectLst/>
                <a:latin typeface="Raleway "/>
              </a:rPr>
              <a:t>AŞAMASI</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Bu adımda kullanıcılardan toplanan bilgiler doğrultusunda ürün/ihtiyaç/hizmetin tanımlandığı aşamadır. Empati adımında toplanan bilgilerin özümsendiği ve özetlendiği bölümdür.</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Deneyimi anlamlandırmak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Kullanıcının tanımlanması (hedef kitleyi tanımlamak için bir persona oluşturulması)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Kullanıcı ihtiyaçlarını ortaya çıkarın (✓)</a:t>
            </a:r>
            <a:endParaRPr lang="sl-SI" sz="1400" b="0" i="1"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İyi bir TANIMLAMA adımını uygulamak için atılması gereken adımlar şunlardır: Empati adımından elde edilen bulguları kullanarak ve ekip üyelerine ilham vererek sorunun çerçevesini çizmek.</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Kullanıcılarımız kimler ve onları nasıl tanımlıyoruz?</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Nelerden hoşlanırlar (ya da hoşlanmazlar)?</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Tanımlama aşamasında beyin fırtınası yapmak, sınırları aşmak ve sorunu çok boyutlu düşünerek büyük resme bakmak süreci kolaylaştırır. Sadece görünür olan değil, aynı zamanda ayrıntılarda yatan sorunu tanımladığınızdan emin olun.</a:t>
            </a:r>
          </a:p>
        </p:txBody>
      </p:sp>
      <p:sp>
        <p:nvSpPr>
          <p:cNvPr id="2" name="CasellaDiTesto 1">
            <a:extLst>
              <a:ext uri="{FF2B5EF4-FFF2-40B4-BE49-F238E27FC236}">
                <a16:creationId xmlns:a16="http://schemas.microsoft.com/office/drawing/2014/main" id="{FD588E7F-AAC1-9569-3911-B05B9B5643A1}"/>
              </a:ext>
            </a:extLst>
          </p:cNvPr>
          <p:cNvSpPr txBox="1"/>
          <p:nvPr/>
        </p:nvSpPr>
        <p:spPr>
          <a:xfrm>
            <a:off x="405106" y="132589"/>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- 4/7</a:t>
            </a:r>
          </a:p>
        </p:txBody>
      </p:sp>
    </p:spTree>
    <p:extLst>
      <p:ext uri="{BB962C8B-B14F-4D97-AF65-F5344CB8AC3E}">
        <p14:creationId xmlns:p14="http://schemas.microsoft.com/office/powerpoint/2010/main" val="1013525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07CD-F30E-35F8-A23F-E1A54C9F490D}"/>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6E0D19A-F4E7-E6FE-84BE-57E24F8160B2}"/>
              </a:ext>
            </a:extLst>
          </p:cNvPr>
          <p:cNvSpPr txBox="1"/>
          <p:nvPr/>
        </p:nvSpPr>
        <p:spPr>
          <a:xfrm>
            <a:off x="492811" y="1674001"/>
            <a:ext cx="11206378" cy="4278094"/>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3. AŞAMA: FİKİR ÜRETME</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Fikir üretme adımı, ürününüzün prototip ve maketlerinin oluşturulması ve müşterileriniz için yenilikçi çözümler geliştirebilmemiz için 'fikirlerin' geliştirilmesidir. Tanımlanan düşünce ve gereksinimlerin çözüm odaklı 'somutlaştırılmasını' temsil eden bu aşama, alternatif fikirlerin/çözümlerin geliştirilmesini sağlar.</a:t>
            </a:r>
            <a:endParaRPr lang="tr-TR" sz="1400" dirty="0">
              <a:solidFill>
                <a:srgbClr val="000000"/>
              </a:solidFill>
              <a:latin typeface="Raleway "/>
            </a:endParaRPr>
          </a:p>
          <a:p>
            <a:pPr algn="just" rtl="0" fontAlgn="base">
              <a:spcBef>
                <a:spcPts val="600"/>
              </a:spcBef>
              <a:spcAft>
                <a:spcPts val="600"/>
              </a:spcAft>
            </a:pPr>
            <a:r>
              <a:rPr lang="tr-TR" sz="1400" dirty="0">
                <a:solidFill>
                  <a:srgbClr val="000000"/>
                </a:solidFill>
                <a:latin typeface="Raleway "/>
              </a:rPr>
              <a:t>DT uygulayıcıları için öneriler:</a:t>
            </a:r>
            <a:endParaRPr lang="sl-SI"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Farklı fikirlere açık olun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Kısıtlamayın (</a:t>
            </a:r>
            <a:r>
              <a:rPr lang="tr-TR" sz="1400" b="0" i="1" dirty="0">
                <a:solidFill>
                  <a:srgbClr val="000000"/>
                </a:solidFill>
                <a:effectLst/>
                <a:latin typeface="Raleway "/>
              </a:rPr>
              <a:t>X</a:t>
            </a:r>
            <a:r>
              <a:rPr lang="en-US" sz="1400" b="0" i="1"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Yargılamayın (</a:t>
            </a:r>
            <a:r>
              <a:rPr lang="tr-TR" sz="1400" b="0" i="1" dirty="0">
                <a:solidFill>
                  <a:srgbClr val="000000"/>
                </a:solidFill>
                <a:effectLst/>
                <a:latin typeface="Raleway "/>
              </a:rPr>
              <a:t>X</a:t>
            </a:r>
            <a:r>
              <a:rPr lang="en-US" sz="1400" b="0" i="1"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Esnek olun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Çeşitliliğe açık olun (✓)</a:t>
            </a:r>
            <a:endParaRPr lang="sl-SI" sz="1400" b="0" i="1"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Bu aşama, beklenmedik ve yaratıcı ürünlerin yaratılması için önemlidir. Yenilikçi fikirler geliştirmeleri için ekibinizi destekleyin.</a:t>
            </a:r>
            <a:endParaRPr lang="sl-SI"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Fikir aşaması nihai ürünün şeklini ve özelliklerini tanımlamakla ilgili değildir. Nihai ürüne giden yolda aralarından seçim yapabileceğimiz bir dizi alternatif ürün yaratmakla ilgilidir.</a:t>
            </a:r>
          </a:p>
        </p:txBody>
      </p:sp>
      <p:sp>
        <p:nvSpPr>
          <p:cNvPr id="2" name="CasellaDiTesto 1">
            <a:extLst>
              <a:ext uri="{FF2B5EF4-FFF2-40B4-BE49-F238E27FC236}">
                <a16:creationId xmlns:a16="http://schemas.microsoft.com/office/drawing/2014/main" id="{E6F63338-FFB2-DAB7-17A5-BFA09680429F}"/>
              </a:ext>
            </a:extLst>
          </p:cNvPr>
          <p:cNvSpPr txBox="1"/>
          <p:nvPr/>
        </p:nvSpPr>
        <p:spPr>
          <a:xfrm>
            <a:off x="441651" y="336518"/>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- 5/7</a:t>
            </a:r>
          </a:p>
        </p:txBody>
      </p:sp>
    </p:spTree>
    <p:extLst>
      <p:ext uri="{BB962C8B-B14F-4D97-AF65-F5344CB8AC3E}">
        <p14:creationId xmlns:p14="http://schemas.microsoft.com/office/powerpoint/2010/main" val="1922217510"/>
      </p:ext>
    </p:extLst>
  </p:cSld>
  <p:clrMapOvr>
    <a:masterClrMapping/>
  </p:clrMapOvr>
  <p:extLst>
    <p:ext uri="{6950BFC3-D8DA-4A85-94F7-54DA5524770B}">
      <p188:commentRel xmlns:p188="http://schemas.microsoft.com/office/powerpoint/2018/8/main" r:id="rId2"/>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EE42-8AA3-B968-46C2-BBFDD3617C03}"/>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AE5E0C18-4EE2-A2B1-1A45-5769BEB57D0E}"/>
              </a:ext>
            </a:extLst>
          </p:cNvPr>
          <p:cNvSpPr txBox="1"/>
          <p:nvPr/>
        </p:nvSpPr>
        <p:spPr>
          <a:xfrm>
            <a:off x="460955" y="1743101"/>
            <a:ext cx="11206378" cy="2600712"/>
          </a:xfrm>
          <a:prstGeom prst="rect">
            <a:avLst/>
          </a:prstGeom>
          <a:noFill/>
        </p:spPr>
        <p:txBody>
          <a:bodyPr wrap="square">
            <a:spAutoFit/>
          </a:bodyPr>
          <a:lstStyle/>
          <a:p>
            <a:pPr algn="just" rtl="0" fontAlgn="base">
              <a:spcBef>
                <a:spcPts val="600"/>
              </a:spcBef>
              <a:spcAft>
                <a:spcPts val="600"/>
              </a:spcAft>
            </a:pPr>
            <a:r>
              <a:rPr lang="en-US" sz="1400" b="1" i="0" dirty="0">
                <a:solidFill>
                  <a:schemeClr val="bg1"/>
                </a:solidFill>
                <a:effectLst/>
                <a:latin typeface="Raleway "/>
              </a:rPr>
              <a:t>4. AŞAMA: PROTOTİPLEME</a:t>
            </a:r>
            <a:endParaRPr lang="tr-TR" sz="1400" b="1" i="0" dirty="0">
              <a:solidFill>
                <a:schemeClr val="bg1"/>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Fikir üretme adımı, ürününüzün prototip ve maketlerinin oluşturulması ve müşterileriniz için yenilikçi çözümler geliştirebilmemiz için 'fikirlerin' geliştirilmesidir. </a:t>
            </a:r>
            <a:r>
              <a:rPr lang="en-US" sz="1400" b="1" i="0" dirty="0">
                <a:solidFill>
                  <a:srgbClr val="000000"/>
                </a:solidFill>
                <a:effectLst/>
                <a:latin typeface="Raleway "/>
              </a:rPr>
              <a:t>Tanımlanan düşünce ve gereksinimlerin çözüm odaklı 'somutlaştırılmasını' temsil eden </a:t>
            </a:r>
            <a:r>
              <a:rPr lang="en-US" sz="1400" b="0" i="0" dirty="0">
                <a:solidFill>
                  <a:srgbClr val="000000"/>
                </a:solidFill>
                <a:effectLst/>
                <a:latin typeface="Raleway "/>
              </a:rPr>
              <a:t>bu aşama</a:t>
            </a:r>
            <a:r>
              <a:rPr lang="en-US" sz="1400" b="1" i="0" dirty="0">
                <a:solidFill>
                  <a:srgbClr val="000000"/>
                </a:solidFill>
                <a:effectLst/>
                <a:latin typeface="Raleway "/>
              </a:rPr>
              <a:t>, alternatif fikirlerin/çözümlerin geliştirilmesini sağlar.</a:t>
            </a:r>
          </a:p>
          <a:p>
            <a:pPr algn="just" rtl="0" fontAlgn="base">
              <a:spcBef>
                <a:spcPts val="600"/>
              </a:spcBef>
              <a:spcAft>
                <a:spcPts val="600"/>
              </a:spcAft>
            </a:pPr>
            <a:r>
              <a:rPr lang="en-US" sz="1400" b="1" i="0" dirty="0">
                <a:solidFill>
                  <a:srgbClr val="000000"/>
                </a:solidFill>
                <a:effectLst/>
                <a:latin typeface="Raleway "/>
              </a:rPr>
              <a:t>Bu aşama, üretim </a:t>
            </a:r>
            <a:r>
              <a:rPr lang="en-US" sz="1400" b="0" i="0" dirty="0">
                <a:solidFill>
                  <a:srgbClr val="000000"/>
                </a:solidFill>
                <a:effectLst/>
                <a:latin typeface="Raleway "/>
              </a:rPr>
              <a:t>aşamasına</a:t>
            </a:r>
            <a:r>
              <a:rPr lang="en-US" sz="1400" b="1" i="0" dirty="0">
                <a:solidFill>
                  <a:srgbClr val="000000"/>
                </a:solidFill>
                <a:effectLst/>
                <a:latin typeface="Raleway "/>
              </a:rPr>
              <a:t> girmeden önce pazara sunulabilecek ürünün şeklini ve görünümünü öngörür</a:t>
            </a:r>
            <a:r>
              <a:rPr lang="tr-TR" sz="1400" b="0" i="0" dirty="0">
                <a:solidFill>
                  <a:srgbClr val="000000"/>
                </a:solidFill>
                <a:effectLst/>
                <a:latin typeface="Raleway "/>
              </a:rPr>
              <a:t>. </a:t>
            </a:r>
          </a:p>
          <a:p>
            <a:pPr algn="just" rtl="0" fontAlgn="base">
              <a:spcBef>
                <a:spcPts val="600"/>
              </a:spcBef>
              <a:spcAft>
                <a:spcPts val="600"/>
              </a:spcAft>
            </a:pPr>
            <a:r>
              <a:rPr lang="en-US" sz="1400" dirty="0">
                <a:solidFill>
                  <a:srgbClr val="000000"/>
                </a:solidFill>
                <a:latin typeface="Raleway "/>
              </a:rPr>
              <a:t>Bir prototip, kullanıcının etkileşime girebileceği herhangi bir şey olabilir. Örneğin, monte edilmiş bir araç, bir maket, kağıt üzerine veya dijital olarak çizilmiş bir örnek.</a:t>
            </a:r>
            <a:endParaRPr lang="tr-TR" sz="1400" dirty="0">
              <a:solidFill>
                <a:srgbClr val="000000"/>
              </a:solidFill>
              <a:latin typeface="Raleway "/>
            </a:endParaRPr>
          </a:p>
          <a:p>
            <a:pPr algn="just" rtl="0" fontAlgn="base"/>
            <a:endParaRPr lang="en-US" sz="1600" b="0" i="0" dirty="0">
              <a:solidFill>
                <a:srgbClr val="000000"/>
              </a:solidFill>
              <a:effectLst/>
              <a:latin typeface="Raleway "/>
            </a:endParaRPr>
          </a:p>
        </p:txBody>
      </p:sp>
      <p:pic>
        <p:nvPicPr>
          <p:cNvPr id="9" name="Resim 8" descr="çizim, çizgi film, grafik tasarım, kırpıntı çizim içeren bir resim&#10;&#10;Açıklama otomatik olarak oluşturuldu">
            <a:extLst>
              <a:ext uri="{FF2B5EF4-FFF2-40B4-BE49-F238E27FC236}">
                <a16:creationId xmlns:a16="http://schemas.microsoft.com/office/drawing/2014/main" id="{1DB4E401-5BA0-9B12-1CA3-98BF1F55F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06" y="3953447"/>
            <a:ext cx="4536332" cy="2551687"/>
          </a:xfrm>
          <a:prstGeom prst="rect">
            <a:avLst/>
          </a:prstGeom>
        </p:spPr>
      </p:pic>
      <p:sp>
        <p:nvSpPr>
          <p:cNvPr id="5" name="Metin kutusu 4">
            <a:extLst>
              <a:ext uri="{FF2B5EF4-FFF2-40B4-BE49-F238E27FC236}">
                <a16:creationId xmlns:a16="http://schemas.microsoft.com/office/drawing/2014/main" id="{A9B597DC-C6D3-2AB2-82C0-866F2B061AB5}"/>
              </a:ext>
            </a:extLst>
          </p:cNvPr>
          <p:cNvSpPr txBox="1"/>
          <p:nvPr/>
        </p:nvSpPr>
        <p:spPr>
          <a:xfrm>
            <a:off x="7543706" y="6505134"/>
            <a:ext cx="4072467" cy="246221"/>
          </a:xfrm>
          <a:prstGeom prst="rect">
            <a:avLst/>
          </a:prstGeom>
          <a:noFill/>
        </p:spPr>
        <p:txBody>
          <a:bodyPr wrap="square">
            <a:spAutoFit/>
          </a:bodyPr>
          <a:lstStyle/>
          <a:p>
            <a:pPr algn="ctr"/>
            <a:r>
              <a:rPr lang="en-US" sz="1000" dirty="0">
                <a:solidFill>
                  <a:schemeClr val="accent1"/>
                </a:solidFill>
              </a:rPr>
              <a:t>Resim kaynağı: </a:t>
            </a:r>
            <a:r>
              <a:rPr lang="tr-TR" sz="1000" dirty="0">
                <a:solidFill>
                  <a:schemeClr val="accent1"/>
                </a:solidFill>
              </a:rPr>
              <a:t>Istockphoto.com</a:t>
            </a:r>
          </a:p>
        </p:txBody>
      </p:sp>
      <p:sp>
        <p:nvSpPr>
          <p:cNvPr id="2" name="CasellaDiTesto 1">
            <a:extLst>
              <a:ext uri="{FF2B5EF4-FFF2-40B4-BE49-F238E27FC236}">
                <a16:creationId xmlns:a16="http://schemas.microsoft.com/office/drawing/2014/main" id="{A0432A06-8C0B-B3F0-073A-728AB0345400}"/>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- 6/7</a:t>
            </a:r>
          </a:p>
        </p:txBody>
      </p:sp>
    </p:spTree>
    <p:extLst>
      <p:ext uri="{BB962C8B-B14F-4D97-AF65-F5344CB8AC3E}">
        <p14:creationId xmlns:p14="http://schemas.microsoft.com/office/powerpoint/2010/main" val="1760899177"/>
      </p:ext>
    </p:extLst>
  </p:cSld>
  <p:clrMapOvr>
    <a:masterClrMapping/>
  </p:clrMapOvr>
  <p:extLst>
    <p:ext uri="{6950BFC3-D8DA-4A85-94F7-54DA5524770B}">
      <p188:commentRel xmlns:p188="http://schemas.microsoft.com/office/powerpoint/2018/8/main"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5687-8146-6898-4137-CCF460A1993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DFF4042-0412-F2FD-5397-328BA0938451}"/>
              </a:ext>
            </a:extLst>
          </p:cNvPr>
          <p:cNvSpPr txBox="1"/>
          <p:nvPr/>
        </p:nvSpPr>
        <p:spPr>
          <a:xfrm>
            <a:off x="409795" y="1668780"/>
            <a:ext cx="11206378" cy="4339650"/>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AŞAMA 5:  TEST ETME</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Test aşaması</a:t>
            </a:r>
            <a:r>
              <a:rPr lang="en-US" sz="1400" b="1" i="0" dirty="0">
                <a:solidFill>
                  <a:srgbClr val="000000"/>
                </a:solidFill>
                <a:effectLst/>
                <a:latin typeface="Raleway "/>
              </a:rPr>
              <a:t>, prototipler hakkında kullanıcılardan geri bildirim almak ve örnek tasarımların müşteriler ve son kullanıcılar için ne kadar uygun olduğunu anlamakla ilgilidir</a:t>
            </a:r>
            <a:r>
              <a:rPr lang="en-US" sz="1400" b="0" i="0" dirty="0">
                <a:solidFill>
                  <a:srgbClr val="000000"/>
                </a:solidFill>
                <a:effectLst/>
                <a:latin typeface="Raleway "/>
              </a:rPr>
              <a:t>.</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Test aşamasının amacı, örnek ürünün/prototipin gerçek dünyada kullanılmasıdır. Üretilen örnek masa lambasının okuyucunun günlük hayatında kitap okurken kullanılması buna bir örnektir. Ancak artan dijitalleşme ile birlikte simülasyon ve </a:t>
            </a:r>
            <a:r>
              <a:rPr lang="tr-TR" sz="1400" b="0" i="0" dirty="0" err="1">
                <a:solidFill>
                  <a:srgbClr val="000000"/>
                </a:solidFill>
                <a:effectLst/>
                <a:latin typeface="Raleway "/>
              </a:rPr>
              <a:t>sanal gerçeklik/arttırılmış gerçeklik </a:t>
            </a:r>
            <a:r>
              <a:rPr lang="en-US" sz="1400" b="0" i="0" dirty="0">
                <a:solidFill>
                  <a:srgbClr val="000000"/>
                </a:solidFill>
                <a:effectLst/>
                <a:latin typeface="Raleway "/>
              </a:rPr>
              <a:t>gibi programlar aracılığıyla ürünlerin deneyimlenmesi de oldukça etkili olmaktadır</a:t>
            </a:r>
            <a:r>
              <a:rPr lang="tr-TR" sz="1400" b="0" i="0" dirty="0">
                <a:solidFill>
                  <a:srgbClr val="000000"/>
                </a:solidFill>
                <a:effectLst/>
                <a:latin typeface="Raleway "/>
              </a:rPr>
              <a:t>.</a:t>
            </a:r>
            <a:endParaRPr lang="tr-TR" sz="1400" dirty="0">
              <a:solidFill>
                <a:srgbClr val="000000"/>
              </a:solidFill>
              <a:latin typeface="Raleway "/>
            </a:endParaRPr>
          </a:p>
          <a:p>
            <a:pPr algn="just" rtl="0" fontAlgn="base">
              <a:spcBef>
                <a:spcPts val="600"/>
              </a:spcBef>
              <a:spcAft>
                <a:spcPts val="600"/>
              </a:spcAft>
            </a:pPr>
            <a:r>
              <a:rPr lang="en-US" sz="1400" b="1" i="0" dirty="0">
                <a:solidFill>
                  <a:srgbClr val="000000"/>
                </a:solidFill>
                <a:effectLst/>
                <a:latin typeface="Raleway "/>
              </a:rPr>
              <a:t>Test aşaması, son kullanıcılardan gelen geri bildirimlere dayanarak üründe son revizyonların yapılmasını mümkün kılıyor. Bu süreçte aşağıdaki konular ele alınmaktadır.</a:t>
            </a:r>
            <a:endParaRPr lang="tr-TR" sz="1400" b="1" i="0"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i="1" dirty="0">
                <a:solidFill>
                  <a:srgbClr val="000000"/>
                </a:solidFill>
                <a:effectLst/>
                <a:latin typeface="Raleway "/>
              </a:rPr>
              <a:t>Ürün </a:t>
            </a:r>
            <a:r>
              <a:rPr lang="en-US" sz="1400" b="0" i="1" dirty="0">
                <a:solidFill>
                  <a:srgbClr val="000000"/>
                </a:solidFill>
                <a:effectLst/>
                <a:latin typeface="Raleway "/>
              </a:rPr>
              <a:t>hakkında kullanıcı anketlerinin yapılması </a:t>
            </a:r>
            <a:r>
              <a:rPr lang="tr-TR" sz="1400" b="1" i="1" dirty="0">
                <a:solidFill>
                  <a:srgbClr val="000000"/>
                </a:solidFill>
                <a:effectLst/>
                <a:latin typeface="Raleway "/>
              </a:rPr>
              <a:t>(</a:t>
            </a:r>
            <a:r>
              <a:rPr lang="tr-TR" sz="1400" b="1" i="1" dirty="0" err="1">
                <a:solidFill>
                  <a:srgbClr val="000000"/>
                </a:solidFill>
                <a:effectLst/>
                <a:latin typeface="Raleway "/>
              </a:rPr>
              <a:t>nitel ve nicel</a:t>
            </a:r>
            <a:r>
              <a:rPr lang="tr-TR" sz="1400" b="1" i="1" dirty="0">
                <a:solidFill>
                  <a:srgbClr val="000000"/>
                </a:solidFill>
                <a:effectLst/>
                <a:latin typeface="Raleway "/>
              </a:rPr>
              <a:t>)</a:t>
            </a:r>
            <a:endParaRPr lang="en-US" sz="1400" b="1" i="1"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b="1" i="1" dirty="0">
                <a:solidFill>
                  <a:srgbClr val="000000"/>
                </a:solidFill>
                <a:effectLst/>
                <a:latin typeface="Raleway "/>
              </a:rPr>
              <a:t>Günlük tutarak </a:t>
            </a:r>
            <a:r>
              <a:rPr lang="en-US" sz="1400" b="0" i="1" dirty="0">
                <a:solidFill>
                  <a:srgbClr val="000000"/>
                </a:solidFill>
                <a:effectLst/>
                <a:latin typeface="Raleway "/>
              </a:rPr>
              <a:t>ürünü günlük yaşam rutinlerinde kullanma deneyimini yansıtmak.</a:t>
            </a: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Görüşmeler ve anketler yoluyla ürün hakkındaki görüşleri anlamak.</a:t>
            </a: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Posta göndererek veya çevrimiçi şablonları doldurarak kullanıcı geri bildirimi toplamak.</a:t>
            </a:r>
            <a:endParaRPr lang="sl-SI" sz="1400" b="0" i="1"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İyi bir tasarım sürecinin temeli revizyondur. Bu nedenle ürün/hizmet ile kullanıcı deneyimlerini test etmek, ürün geliştirmenizin kalitesini ve pazardaki başarınızı artırır.</a:t>
            </a:r>
          </a:p>
        </p:txBody>
      </p:sp>
      <p:sp>
        <p:nvSpPr>
          <p:cNvPr id="2" name="CasellaDiTesto 1">
            <a:extLst>
              <a:ext uri="{FF2B5EF4-FFF2-40B4-BE49-F238E27FC236}">
                <a16:creationId xmlns:a16="http://schemas.microsoft.com/office/drawing/2014/main" id="{DCAFA7A2-148F-8360-61E0-C8EDC2C990DC}"/>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Tasarım </a:t>
            </a:r>
            <a:r>
              <a:rPr lang="tr-TR" sz="3400" b="1" dirty="0">
                <a:solidFill>
                  <a:schemeClr val="accent3">
                    <a:lumMod val="75000"/>
                  </a:schemeClr>
                </a:solidFill>
              </a:rPr>
              <a:t>odaklı</a:t>
            </a:r>
            <a:r>
              <a:rPr lang="en-US" sz="3400" b="1" dirty="0" err="1">
                <a:solidFill>
                  <a:schemeClr val="accent3">
                    <a:lumMod val="75000"/>
                  </a:schemeClr>
                </a:solidFill>
              </a:rPr>
              <a:t> düşünme yaklaşımı </a:t>
            </a:r>
            <a:r>
              <a:rPr lang="en-US" sz="3400" b="1" dirty="0">
                <a:solidFill>
                  <a:schemeClr val="accent3">
                    <a:lumMod val="75000"/>
                  </a:schemeClr>
                </a:solidFill>
              </a:rPr>
              <a:t>ve</a:t>
            </a:r>
          </a:p>
          <a:p>
            <a:r>
              <a:rPr lang="tr-TR" sz="3400" b="1" dirty="0" err="1">
                <a:solidFill>
                  <a:schemeClr val="accent3">
                    <a:lumMod val="75000"/>
                  </a:schemeClr>
                </a:solidFill>
              </a:rPr>
              <a:t>i̇novasyon </a:t>
            </a:r>
            <a:r>
              <a:rPr lang="tr-TR" sz="3400" b="1" dirty="0">
                <a:solidFill>
                  <a:schemeClr val="accent3">
                    <a:lumMod val="75000"/>
                  </a:schemeClr>
                </a:solidFill>
              </a:rPr>
              <a:t>yöneti̇mi̇ </a:t>
            </a:r>
            <a:r>
              <a:rPr lang="en-US" sz="3400" b="1" dirty="0">
                <a:solidFill>
                  <a:schemeClr val="accent3">
                    <a:lumMod val="75000"/>
                  </a:schemeClr>
                </a:solidFill>
              </a:rPr>
              <a:t>- 7/7</a:t>
            </a:r>
          </a:p>
        </p:txBody>
      </p:sp>
    </p:spTree>
    <p:extLst>
      <p:ext uri="{BB962C8B-B14F-4D97-AF65-F5344CB8AC3E}">
        <p14:creationId xmlns:p14="http://schemas.microsoft.com/office/powerpoint/2010/main" val="3796562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metin, ekran görüntüsü, diyagram, sayı, numara içeren bir resim&#10;&#10;Açıklama otomatik olarak oluşturuldu">
            <a:extLst>
              <a:ext uri="{FF2B5EF4-FFF2-40B4-BE49-F238E27FC236}">
                <a16:creationId xmlns:a16="http://schemas.microsoft.com/office/drawing/2014/main" id="{924E1803-A258-D1D6-4BA0-CF29D47FD6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526" y="824107"/>
            <a:ext cx="9904117" cy="5571066"/>
          </a:xfrm>
          <a:prstGeom prst="rect">
            <a:avLst/>
          </a:prstGeom>
          <a:noFill/>
        </p:spPr>
      </p:pic>
      <p:sp>
        <p:nvSpPr>
          <p:cNvPr id="3" name="Başlık 2">
            <a:extLst>
              <a:ext uri="{FF2B5EF4-FFF2-40B4-BE49-F238E27FC236}">
                <a16:creationId xmlns:a16="http://schemas.microsoft.com/office/drawing/2014/main" id="{09AD140C-FC49-779B-E0E5-A58EAB5FEB18}"/>
              </a:ext>
            </a:extLst>
          </p:cNvPr>
          <p:cNvSpPr txBox="1">
            <a:spLocks noGrp="1"/>
          </p:cNvSpPr>
          <p:nvPr>
            <p:ph type="title"/>
          </p:nvPr>
        </p:nvSpPr>
        <p:spPr>
          <a:xfrm>
            <a:off x="1309526" y="278161"/>
            <a:ext cx="10515600" cy="369332"/>
          </a:xfrm>
          <a:prstGeom prst="rect">
            <a:avLst/>
          </a:prstGeom>
          <a:noFill/>
        </p:spPr>
        <p:txBody>
          <a:bodyPr wrap="square" rtlCol="0">
            <a:spAutoFit/>
          </a:bodyPr>
          <a:lstStyle/>
          <a:p>
            <a:r>
              <a:rPr lang="tr-TR" sz="2000" b="1" dirty="0">
                <a:solidFill>
                  <a:schemeClr val="accent3">
                    <a:lumMod val="75000"/>
                  </a:schemeClr>
                </a:solidFill>
                <a:latin typeface="+mn-lt"/>
              </a:rPr>
              <a:t>Tasarım odaklı düşünme kanvas modeli</a:t>
            </a:r>
          </a:p>
        </p:txBody>
      </p:sp>
      <p:sp>
        <p:nvSpPr>
          <p:cNvPr id="4" name="Metin kutusu 9">
            <a:extLst>
              <a:ext uri="{FF2B5EF4-FFF2-40B4-BE49-F238E27FC236}">
                <a16:creationId xmlns:a16="http://schemas.microsoft.com/office/drawing/2014/main" id="{DF2B5121-B4B9-5F60-0955-E65C477535CC}"/>
              </a:ext>
            </a:extLst>
          </p:cNvPr>
          <p:cNvSpPr txBox="1"/>
          <p:nvPr/>
        </p:nvSpPr>
        <p:spPr>
          <a:xfrm>
            <a:off x="259619" y="6445193"/>
            <a:ext cx="12003932"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Tree>
    <p:extLst>
      <p:ext uri="{BB962C8B-B14F-4D97-AF65-F5344CB8AC3E}">
        <p14:creationId xmlns:p14="http://schemas.microsoft.com/office/powerpoint/2010/main" val="4172872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CE0C-0981-4493-AD6E-5E5C6197F7BD}"/>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EA122A1B-B06A-A25D-1885-FB892F44A4C8}"/>
              </a:ext>
            </a:extLst>
          </p:cNvPr>
          <p:cNvSpPr txBox="1">
            <a:spLocks noGrp="1"/>
          </p:cNvSpPr>
          <p:nvPr>
            <p:ph type="title"/>
          </p:nvPr>
        </p:nvSpPr>
        <p:spPr>
          <a:xfrm>
            <a:off x="445927" y="248539"/>
            <a:ext cx="10515600" cy="369332"/>
          </a:xfrm>
          <a:prstGeom prst="rect">
            <a:avLst/>
          </a:prstGeom>
          <a:noFill/>
        </p:spPr>
        <p:txBody>
          <a:bodyPr wrap="square" rtlCol="0">
            <a:spAutoFit/>
          </a:bodyPr>
          <a:lstStyle/>
          <a:p>
            <a:r>
              <a:rPr lang="tr-TR" sz="2000" b="1" dirty="0" err="1">
                <a:solidFill>
                  <a:schemeClr val="bg1">
                    <a:lumMod val="75000"/>
                  </a:schemeClr>
                </a:solidFill>
                <a:latin typeface="+mn-lt"/>
              </a:rPr>
              <a:t>Tasarım </a:t>
            </a:r>
            <a:r>
              <a:rPr lang="tr-TR" sz="2000" b="1" dirty="0">
                <a:solidFill>
                  <a:schemeClr val="bg1">
                    <a:lumMod val="75000"/>
                  </a:schemeClr>
                </a:solidFill>
                <a:latin typeface="+mn-lt"/>
              </a:rPr>
              <a:t>odaklı düşünme kanvas modeli nasıl </a:t>
            </a:r>
            <a:r>
              <a:rPr lang="tr-TR" sz="2000" b="1" dirty="0" err="1">
                <a:solidFill>
                  <a:schemeClr val="bg1">
                    <a:lumMod val="75000"/>
                  </a:schemeClr>
                </a:solidFill>
                <a:latin typeface="+mn-lt"/>
              </a:rPr>
              <a:t>kullanılır</a:t>
            </a:r>
            <a:r>
              <a:rPr lang="tr-TR" sz="2000" b="1" dirty="0">
                <a:solidFill>
                  <a:schemeClr val="bg1">
                    <a:lumMod val="75000"/>
                  </a:schemeClr>
                </a:solidFill>
                <a:latin typeface="+mn-lt"/>
              </a:rPr>
              <a:t>?</a:t>
            </a:r>
          </a:p>
        </p:txBody>
      </p:sp>
      <p:sp>
        <p:nvSpPr>
          <p:cNvPr id="5" name="Metin kutusu 4">
            <a:extLst>
              <a:ext uri="{FF2B5EF4-FFF2-40B4-BE49-F238E27FC236}">
                <a16:creationId xmlns:a16="http://schemas.microsoft.com/office/drawing/2014/main" id="{7B8E34A8-A1BD-D47E-5685-69B2ECFA9B7B}"/>
              </a:ext>
            </a:extLst>
          </p:cNvPr>
          <p:cNvSpPr txBox="1"/>
          <p:nvPr/>
        </p:nvSpPr>
        <p:spPr>
          <a:xfrm>
            <a:off x="445927" y="807703"/>
            <a:ext cx="5192874" cy="4647426"/>
          </a:xfrm>
          <a:prstGeom prst="rect">
            <a:avLst/>
          </a:prstGeom>
          <a:noFill/>
        </p:spPr>
        <p:txBody>
          <a:bodyPr wrap="square">
            <a:spAutoFit/>
          </a:bodyPr>
          <a:lstStyle/>
          <a:p>
            <a:pPr algn="just"/>
            <a:r>
              <a:rPr lang="en-US" sz="1400" b="1" dirty="0">
                <a:solidFill>
                  <a:schemeClr val="bg1">
                    <a:lumMod val="75000"/>
                  </a:schemeClr>
                </a:solidFill>
              </a:rPr>
              <a:t>1. İnsanlar</a:t>
            </a:r>
          </a:p>
          <a:p>
            <a:pPr algn="just">
              <a:buFont typeface="Arial" panose="020B0604020202020204" pitchFamily="34" charset="0"/>
              <a:buChar char="•"/>
            </a:pPr>
            <a:r>
              <a:rPr lang="en-US" sz="1400" b="1" dirty="0">
                <a:solidFill>
                  <a:schemeClr val="accent1"/>
                </a:solidFill>
              </a:rPr>
              <a:t>Soru:</a:t>
            </a:r>
            <a:r>
              <a:rPr lang="en-US" sz="1400" dirty="0">
                <a:solidFill>
                  <a:schemeClr val="accent1"/>
                </a:solidFill>
              </a:rPr>
              <a:t> Kimleri dahil etmemiz gerekiyor?</a:t>
            </a:r>
          </a:p>
          <a:p>
            <a:pPr algn="just">
              <a:buFont typeface="Arial" panose="020B0604020202020204" pitchFamily="34" charset="0"/>
              <a:buChar char="•"/>
            </a:pPr>
            <a:r>
              <a:rPr lang="en-US" sz="1400" b="1" dirty="0">
                <a:solidFill>
                  <a:schemeClr val="accent1"/>
                </a:solidFill>
              </a:rPr>
              <a:t>Amaç: </a:t>
            </a:r>
            <a:r>
              <a:rPr lang="en-US" sz="1400" dirty="0">
                <a:solidFill>
                  <a:schemeClr val="accent1"/>
                </a:solidFill>
              </a:rPr>
              <a:t>Proje için çok önemli olan paydaşları, işbirlikçileri veya ekip üyelerini belirleyin.</a:t>
            </a:r>
          </a:p>
          <a:p>
            <a:pPr algn="just">
              <a:buFont typeface="Arial" panose="020B0604020202020204" pitchFamily="34" charset="0"/>
              <a:buChar char="•"/>
            </a:pPr>
            <a:r>
              <a:rPr lang="en-US" sz="1400" b="1" dirty="0">
                <a:solidFill>
                  <a:schemeClr val="accent1"/>
                </a:solidFill>
              </a:rPr>
              <a:t>Örnekler:</a:t>
            </a:r>
            <a:r>
              <a:rPr lang="en-US" sz="1400" dirty="0">
                <a:solidFill>
                  <a:schemeClr val="accent1"/>
                </a:solidFill>
              </a:rPr>
              <a:t> Proje ekibi, ortaklar, yararlanıcılar, fon sağlayıcılar veya uzmanlar.</a:t>
            </a:r>
            <a:endParaRPr lang="tr-TR" sz="1400" dirty="0">
              <a:solidFill>
                <a:schemeClr val="accent1"/>
              </a:solidFill>
            </a:endParaRPr>
          </a:p>
          <a:p>
            <a:pPr algn="just">
              <a:buFont typeface="Arial" panose="020B0604020202020204" pitchFamily="34" charset="0"/>
              <a:buChar char="•"/>
            </a:pPr>
            <a:endParaRPr lang="tr-TR" sz="1400" dirty="0">
              <a:solidFill>
                <a:schemeClr val="accent1"/>
              </a:solidFill>
            </a:endParaRPr>
          </a:p>
          <a:p>
            <a:pPr algn="just"/>
            <a:r>
              <a:rPr lang="en-US" sz="1400" b="1" dirty="0">
                <a:solidFill>
                  <a:schemeClr val="bg1">
                    <a:lumMod val="75000"/>
                  </a:schemeClr>
                </a:solidFill>
              </a:rPr>
              <a:t>2. Zorluklar</a:t>
            </a:r>
          </a:p>
          <a:p>
            <a:pPr algn="just">
              <a:buFont typeface="Arial" panose="020B0604020202020204" pitchFamily="34" charset="0"/>
              <a:buChar char="•"/>
            </a:pPr>
            <a:r>
              <a:rPr lang="en-US" sz="1400" b="1" dirty="0">
                <a:solidFill>
                  <a:schemeClr val="accent1"/>
                </a:solidFill>
              </a:rPr>
              <a:t>Soru:</a:t>
            </a:r>
            <a:r>
              <a:rPr lang="en-US" sz="1400" dirty="0">
                <a:solidFill>
                  <a:schemeClr val="accent1"/>
                </a:solidFill>
              </a:rPr>
              <a:t> Ne yapmamız gerekecek?</a:t>
            </a:r>
          </a:p>
          <a:p>
            <a:pPr algn="just">
              <a:buFont typeface="Arial" panose="020B0604020202020204" pitchFamily="34" charset="0"/>
              <a:buChar char="•"/>
            </a:pPr>
            <a:r>
              <a:rPr lang="en-US" sz="1400" b="1" dirty="0">
                <a:solidFill>
                  <a:schemeClr val="accent1"/>
                </a:solidFill>
              </a:rPr>
              <a:t>Amaç: </a:t>
            </a:r>
            <a:r>
              <a:rPr lang="en-US" sz="1400" dirty="0">
                <a:solidFill>
                  <a:schemeClr val="accent1"/>
                </a:solidFill>
              </a:rPr>
              <a:t>Projenin başarılı olmasını sağlamak için gereken potansiyel engelleri veya görevleri listeleyin.</a:t>
            </a:r>
          </a:p>
          <a:p>
            <a:pPr algn="just">
              <a:buFont typeface="Arial" panose="020B0604020202020204" pitchFamily="34" charset="0"/>
              <a:buChar char="•"/>
            </a:pPr>
            <a:r>
              <a:rPr lang="en-US" sz="1400" b="1" dirty="0">
                <a:solidFill>
                  <a:schemeClr val="accent1"/>
                </a:solidFill>
              </a:rPr>
              <a:t>Örnekler:</a:t>
            </a:r>
            <a:r>
              <a:rPr lang="en-US" sz="1400" dirty="0">
                <a:solidFill>
                  <a:schemeClr val="accent1"/>
                </a:solidFill>
              </a:rPr>
              <a:t> Kaynakların güvence altına alınması, teknik zorlukların üstesinden gelinmesi veya düzenleyici konuların ele alınması.</a:t>
            </a:r>
          </a:p>
          <a:p>
            <a:pPr algn="just">
              <a:buFont typeface="Arial" panose="020B0604020202020204" pitchFamily="34" charset="0"/>
              <a:buChar char="•"/>
            </a:pPr>
            <a:endParaRPr lang="tr-TR" sz="1400" dirty="0">
              <a:solidFill>
                <a:schemeClr val="accent1"/>
              </a:solidFill>
            </a:endParaRPr>
          </a:p>
          <a:p>
            <a:pPr algn="just"/>
            <a:r>
              <a:rPr lang="en-US" sz="1400" b="1" dirty="0">
                <a:solidFill>
                  <a:schemeClr val="bg1">
                    <a:lumMod val="75000"/>
                  </a:schemeClr>
                </a:solidFill>
              </a:rPr>
              <a:t>3. Hikaye anlatımı</a:t>
            </a:r>
          </a:p>
          <a:p>
            <a:pPr algn="just">
              <a:buFont typeface="Arial" panose="020B0604020202020204" pitchFamily="34" charset="0"/>
              <a:buChar char="•"/>
            </a:pPr>
            <a:r>
              <a:rPr lang="en-US" sz="1400" b="1" dirty="0">
                <a:solidFill>
                  <a:schemeClr val="accent1"/>
                </a:solidFill>
              </a:rPr>
              <a:t>Soru</a:t>
            </a:r>
            <a:r>
              <a:rPr lang="en-US" sz="1400" dirty="0">
                <a:solidFill>
                  <a:schemeClr val="accent1"/>
                </a:solidFill>
              </a:rPr>
              <a:t> Proje süresince nasıl iletişim kuracağız?</a:t>
            </a:r>
          </a:p>
          <a:p>
            <a:pPr algn="just">
              <a:buFont typeface="Arial" panose="020B0604020202020204" pitchFamily="34" charset="0"/>
              <a:buChar char="•"/>
            </a:pPr>
            <a:r>
              <a:rPr lang="en-US" sz="1400" b="1" dirty="0">
                <a:solidFill>
                  <a:schemeClr val="accent1"/>
                </a:solidFill>
              </a:rPr>
              <a:t>Amaç: </a:t>
            </a:r>
            <a:r>
              <a:rPr lang="en-US" sz="1400" dirty="0">
                <a:solidFill>
                  <a:schemeClr val="accent1"/>
                </a:solidFill>
              </a:rPr>
              <a:t>İlerlemeyi paylaşmak, paydaşların katılımını sağlamak ve projeyi tanıtmak için bir iletişim stratejisi geliştirin.</a:t>
            </a:r>
          </a:p>
          <a:p>
            <a:pPr algn="just">
              <a:buFont typeface="Arial" panose="020B0604020202020204" pitchFamily="34" charset="0"/>
              <a:buChar char="•"/>
            </a:pPr>
            <a:r>
              <a:rPr lang="en-US" sz="1400" b="1" dirty="0">
                <a:solidFill>
                  <a:schemeClr val="accent1"/>
                </a:solidFill>
              </a:rPr>
              <a:t>Örnekler:</a:t>
            </a:r>
            <a:r>
              <a:rPr lang="en-US" sz="1400" dirty="0">
                <a:solidFill>
                  <a:schemeClr val="accent1"/>
                </a:solidFill>
              </a:rPr>
              <a:t> Sosyal medya güncellemeleri, haber bültenleri, raporlar veya sunumlar.</a:t>
            </a:r>
          </a:p>
          <a:p>
            <a:pPr algn="just">
              <a:buFont typeface="Arial" panose="020B0604020202020204" pitchFamily="34" charset="0"/>
              <a:buChar char="•"/>
            </a:pPr>
            <a:endParaRPr lang="en-US" sz="1600" dirty="0">
              <a:solidFill>
                <a:schemeClr val="accent1"/>
              </a:solidFill>
            </a:endParaRPr>
          </a:p>
        </p:txBody>
      </p:sp>
      <p:sp>
        <p:nvSpPr>
          <p:cNvPr id="6" name="Metin kutusu 5">
            <a:extLst>
              <a:ext uri="{FF2B5EF4-FFF2-40B4-BE49-F238E27FC236}">
                <a16:creationId xmlns:a16="http://schemas.microsoft.com/office/drawing/2014/main" id="{56DA5FE1-F39E-E5DE-D54E-67C999BDCB1A}"/>
              </a:ext>
            </a:extLst>
          </p:cNvPr>
          <p:cNvSpPr txBox="1"/>
          <p:nvPr/>
        </p:nvSpPr>
        <p:spPr>
          <a:xfrm>
            <a:off x="6033926" y="819539"/>
            <a:ext cx="5556941" cy="4647426"/>
          </a:xfrm>
          <a:prstGeom prst="rect">
            <a:avLst/>
          </a:prstGeom>
          <a:noFill/>
        </p:spPr>
        <p:txBody>
          <a:bodyPr wrap="square">
            <a:spAutoFit/>
          </a:bodyPr>
          <a:lstStyle/>
          <a:p>
            <a:r>
              <a:rPr lang="tr-TR" sz="1400" b="1" dirty="0">
                <a:solidFill>
                  <a:schemeClr val="bg1">
                    <a:lumMod val="75000"/>
                  </a:schemeClr>
                </a:solidFill>
              </a:rPr>
              <a:t>4. </a:t>
            </a:r>
            <a:r>
              <a:rPr lang="en-US" sz="1400" b="1" dirty="0">
                <a:solidFill>
                  <a:schemeClr val="bg1">
                    <a:lumMod val="75000"/>
                  </a:schemeClr>
                </a:solidFill>
              </a:rPr>
              <a:t>Problem</a:t>
            </a:r>
          </a:p>
          <a:p>
            <a:pPr>
              <a:buFont typeface="Arial" panose="020B0604020202020204" pitchFamily="34" charset="0"/>
              <a:buChar char="•"/>
            </a:pPr>
            <a:r>
              <a:rPr lang="en-US" sz="1400" b="1" dirty="0">
                <a:solidFill>
                  <a:schemeClr val="accent1"/>
                </a:solidFill>
              </a:rPr>
              <a:t>Soru:</a:t>
            </a:r>
            <a:r>
              <a:rPr lang="en-US" sz="1400" dirty="0">
                <a:solidFill>
                  <a:schemeClr val="accent1"/>
                </a:solidFill>
              </a:rPr>
              <a:t> Hangi sorunlar ele alınacak?</a:t>
            </a:r>
          </a:p>
          <a:p>
            <a:pPr>
              <a:buFont typeface="Arial" panose="020B0604020202020204" pitchFamily="34" charset="0"/>
              <a:buChar char="•"/>
            </a:pPr>
            <a:r>
              <a:rPr lang="en-US" sz="1400" b="1" dirty="0">
                <a:solidFill>
                  <a:schemeClr val="accent1"/>
                </a:solidFill>
              </a:rPr>
              <a:t>Amaç: </a:t>
            </a:r>
            <a:r>
              <a:rPr lang="en-US" sz="1400" dirty="0">
                <a:solidFill>
                  <a:schemeClr val="accent1"/>
                </a:solidFill>
              </a:rPr>
              <a:t>Projenin çözmeyi amaçladığı temel sorunu veya ihtiyacı tanımlayın.</a:t>
            </a:r>
          </a:p>
          <a:p>
            <a:pPr>
              <a:buFont typeface="Arial" panose="020B0604020202020204" pitchFamily="34" charset="0"/>
              <a:buChar char="•"/>
            </a:pPr>
            <a:r>
              <a:rPr lang="en-US" sz="1400" b="1" dirty="0">
                <a:solidFill>
                  <a:schemeClr val="accent1"/>
                </a:solidFill>
              </a:rPr>
              <a:t>Örnekler:</a:t>
            </a:r>
            <a:r>
              <a:rPr lang="en-US" sz="1400" dirty="0">
                <a:solidFill>
                  <a:schemeClr val="accent1"/>
                </a:solidFill>
              </a:rPr>
              <a:t> Çevresel zorluklar, beceri eksiklikleri, altyapı eksikliği veya sosyal eşitsizlikler.</a:t>
            </a:r>
          </a:p>
          <a:p>
            <a:pPr algn="just"/>
            <a:endParaRPr lang="tr-TR" sz="1400" dirty="0">
              <a:solidFill>
                <a:schemeClr val="accent1"/>
              </a:solidFill>
            </a:endParaRPr>
          </a:p>
          <a:p>
            <a:r>
              <a:rPr lang="en-US" sz="1400" b="1" dirty="0">
                <a:solidFill>
                  <a:schemeClr val="bg1">
                    <a:lumMod val="75000"/>
                  </a:schemeClr>
                </a:solidFill>
              </a:rPr>
              <a:t>5. Çözüm</a:t>
            </a:r>
          </a:p>
          <a:p>
            <a:pPr>
              <a:buFont typeface="Arial" panose="020B0604020202020204" pitchFamily="34" charset="0"/>
              <a:buChar char="•"/>
            </a:pPr>
            <a:r>
              <a:rPr lang="en-US" sz="1400" b="1" dirty="0">
                <a:solidFill>
                  <a:schemeClr val="accent1"/>
                </a:solidFill>
              </a:rPr>
              <a:t>Soru:</a:t>
            </a:r>
            <a:r>
              <a:rPr lang="en-US" sz="1400" dirty="0">
                <a:solidFill>
                  <a:schemeClr val="accent1"/>
                </a:solidFill>
              </a:rPr>
              <a:t> Hangi çözümleri geliştirmeyi planlıyoruz?</a:t>
            </a:r>
          </a:p>
          <a:p>
            <a:pPr>
              <a:buFont typeface="Arial" panose="020B0604020202020204" pitchFamily="34" charset="0"/>
              <a:buChar char="•"/>
            </a:pPr>
            <a:r>
              <a:rPr lang="en-US" sz="1400" b="1" dirty="0">
                <a:solidFill>
                  <a:schemeClr val="accent1"/>
                </a:solidFill>
              </a:rPr>
              <a:t>Amaç: </a:t>
            </a:r>
            <a:r>
              <a:rPr lang="en-US" sz="1400" dirty="0">
                <a:solidFill>
                  <a:schemeClr val="accent1"/>
                </a:solidFill>
              </a:rPr>
              <a:t>Belirlenen sorunu çözmek için önerilen yaklaşımları veya yenilikleri ana hatlarıyla belirtin.</a:t>
            </a:r>
          </a:p>
          <a:p>
            <a:pPr>
              <a:buFont typeface="Arial" panose="020B0604020202020204" pitchFamily="34" charset="0"/>
              <a:buChar char="•"/>
            </a:pPr>
            <a:r>
              <a:rPr lang="en-US" sz="1400" b="1" dirty="0">
                <a:solidFill>
                  <a:schemeClr val="accent1"/>
                </a:solidFill>
              </a:rPr>
              <a:t>Örnekler:</a:t>
            </a:r>
            <a:r>
              <a:rPr lang="en-US" sz="1400" dirty="0">
                <a:solidFill>
                  <a:schemeClr val="accent1"/>
                </a:solidFill>
              </a:rPr>
              <a:t> Yeni teknolojiler, eğitim programları veya toplumsal müdahaleler.</a:t>
            </a:r>
          </a:p>
          <a:p>
            <a:pPr algn="just"/>
            <a:endParaRPr lang="tr-TR" sz="1400" dirty="0">
              <a:solidFill>
                <a:schemeClr val="accent1"/>
              </a:solidFill>
            </a:endParaRPr>
          </a:p>
          <a:p>
            <a:r>
              <a:rPr lang="en-US" sz="1400" b="1" dirty="0">
                <a:solidFill>
                  <a:schemeClr val="bg1">
                    <a:lumMod val="75000"/>
                  </a:schemeClr>
                </a:solidFill>
              </a:rPr>
              <a:t>6. Yönetim</a:t>
            </a:r>
          </a:p>
          <a:p>
            <a:pPr>
              <a:buFont typeface="Arial" panose="020B0604020202020204" pitchFamily="34" charset="0"/>
              <a:buChar char="•"/>
            </a:pPr>
            <a:r>
              <a:rPr lang="en-US" sz="1400" b="1" dirty="0">
                <a:solidFill>
                  <a:schemeClr val="accent1"/>
                </a:solidFill>
              </a:rPr>
              <a:t>Soru:</a:t>
            </a:r>
            <a:r>
              <a:rPr lang="en-US" sz="1400" dirty="0">
                <a:solidFill>
                  <a:schemeClr val="accent1"/>
                </a:solidFill>
              </a:rPr>
              <a:t> İlerlemeyi nasıl izleyeceğiz ve projeyi nasıl teslim edeceğiz?</a:t>
            </a:r>
          </a:p>
          <a:p>
            <a:pPr>
              <a:buFont typeface="Arial" panose="020B0604020202020204" pitchFamily="34" charset="0"/>
              <a:buChar char="•"/>
            </a:pPr>
            <a:r>
              <a:rPr lang="en-US" sz="1400" b="1" dirty="0">
                <a:solidFill>
                  <a:schemeClr val="accent1"/>
                </a:solidFill>
              </a:rPr>
              <a:t>Amaç: </a:t>
            </a:r>
            <a:r>
              <a:rPr lang="en-US" sz="1400" dirty="0">
                <a:solidFill>
                  <a:schemeClr val="accent1"/>
                </a:solidFill>
              </a:rPr>
              <a:t>Kilometre taşlarını izlemek, hesap verebilirliği sağlamak ve kaynakları yönetmek için sistemler planlayın.</a:t>
            </a:r>
          </a:p>
          <a:p>
            <a:pPr>
              <a:buFont typeface="Arial" panose="020B0604020202020204" pitchFamily="34" charset="0"/>
              <a:buChar char="•"/>
            </a:pPr>
            <a:r>
              <a:rPr lang="en-US" sz="1400" b="1" dirty="0">
                <a:solidFill>
                  <a:schemeClr val="accent1"/>
                </a:solidFill>
              </a:rPr>
              <a:t>Örnekler:</a:t>
            </a:r>
            <a:r>
              <a:rPr lang="en-US" sz="1400" dirty="0">
                <a:solidFill>
                  <a:schemeClr val="accent1"/>
                </a:solidFill>
              </a:rPr>
              <a:t> Çevik iş akışları, ilerleme raporları veya proje yönetim araçları.</a:t>
            </a:r>
          </a:p>
          <a:p>
            <a:pPr algn="just"/>
            <a:endParaRPr lang="en-US" sz="1600" dirty="0">
              <a:solidFill>
                <a:schemeClr val="accent1"/>
              </a:solidFill>
            </a:endParaRPr>
          </a:p>
        </p:txBody>
      </p:sp>
    </p:spTree>
    <p:extLst>
      <p:ext uri="{BB962C8B-B14F-4D97-AF65-F5344CB8AC3E}">
        <p14:creationId xmlns:p14="http://schemas.microsoft.com/office/powerpoint/2010/main" val="235539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F492-14F7-24CF-4644-A55AA716295C}"/>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48FC9DFE-2898-FCDA-1435-106A14FE0B82}"/>
              </a:ext>
            </a:extLst>
          </p:cNvPr>
          <p:cNvSpPr txBox="1">
            <a:spLocks noGrp="1"/>
          </p:cNvSpPr>
          <p:nvPr>
            <p:ph type="title"/>
          </p:nvPr>
        </p:nvSpPr>
        <p:spPr>
          <a:xfrm>
            <a:off x="445927" y="604139"/>
            <a:ext cx="10515600" cy="369332"/>
          </a:xfrm>
          <a:prstGeom prst="rect">
            <a:avLst/>
          </a:prstGeom>
          <a:noFill/>
        </p:spPr>
        <p:txBody>
          <a:bodyPr wrap="square" rtlCol="0">
            <a:spAutoFit/>
          </a:bodyPr>
          <a:lstStyle/>
          <a:p>
            <a:r>
              <a:rPr lang="tr-TR" sz="2000" b="1" dirty="0" err="1">
                <a:solidFill>
                  <a:schemeClr val="bg1">
                    <a:lumMod val="75000"/>
                  </a:schemeClr>
                </a:solidFill>
                <a:latin typeface="+mn-lt"/>
              </a:rPr>
              <a:t>Tasarım </a:t>
            </a:r>
            <a:r>
              <a:rPr lang="tr-TR" sz="2000" b="1" dirty="0">
                <a:solidFill>
                  <a:schemeClr val="bg1">
                    <a:lumMod val="75000"/>
                  </a:schemeClr>
                </a:solidFill>
                <a:latin typeface="+mn-lt"/>
              </a:rPr>
              <a:t>odaklı düşünme kanvas modeli nasıl </a:t>
            </a:r>
            <a:r>
              <a:rPr lang="tr-TR" sz="2000" b="1" dirty="0" err="1">
                <a:solidFill>
                  <a:schemeClr val="bg1">
                    <a:lumMod val="75000"/>
                  </a:schemeClr>
                </a:solidFill>
                <a:latin typeface="+mn-lt"/>
              </a:rPr>
              <a:t>kullanılır</a:t>
            </a:r>
            <a:r>
              <a:rPr lang="tr-TR" sz="2000" b="1" dirty="0">
                <a:solidFill>
                  <a:schemeClr val="bg1">
                    <a:lumMod val="75000"/>
                  </a:schemeClr>
                </a:solidFill>
                <a:latin typeface="+mn-lt"/>
              </a:rPr>
              <a:t>?</a:t>
            </a:r>
          </a:p>
        </p:txBody>
      </p:sp>
      <p:sp>
        <p:nvSpPr>
          <p:cNvPr id="5" name="Metin kutusu 4">
            <a:extLst>
              <a:ext uri="{FF2B5EF4-FFF2-40B4-BE49-F238E27FC236}">
                <a16:creationId xmlns:a16="http://schemas.microsoft.com/office/drawing/2014/main" id="{59EF3C7E-8F80-5AC8-5E82-3715BCD4A383}"/>
              </a:ext>
            </a:extLst>
          </p:cNvPr>
          <p:cNvSpPr txBox="1"/>
          <p:nvPr/>
        </p:nvSpPr>
        <p:spPr>
          <a:xfrm>
            <a:off x="445927" y="1417302"/>
            <a:ext cx="5192874" cy="3354765"/>
          </a:xfrm>
          <a:prstGeom prst="rect">
            <a:avLst/>
          </a:prstGeom>
          <a:noFill/>
        </p:spPr>
        <p:txBody>
          <a:bodyPr wrap="square">
            <a:spAutoFit/>
          </a:bodyPr>
          <a:lstStyle/>
          <a:p>
            <a:r>
              <a:rPr lang="en-US" sz="1400" b="1" dirty="0">
                <a:solidFill>
                  <a:schemeClr val="bg1">
                    <a:lumMod val="75000"/>
                  </a:schemeClr>
                </a:solidFill>
              </a:rPr>
              <a:t>7. Vizyon</a:t>
            </a:r>
          </a:p>
          <a:p>
            <a:pPr>
              <a:buFont typeface="Arial" panose="020B0604020202020204" pitchFamily="34" charset="0"/>
              <a:buChar char="•"/>
            </a:pPr>
            <a:r>
              <a:rPr lang="en-US" sz="1400" b="1" dirty="0">
                <a:solidFill>
                  <a:schemeClr val="accent1"/>
                </a:solidFill>
              </a:rPr>
              <a:t>Soru:</a:t>
            </a:r>
            <a:r>
              <a:rPr lang="en-US" sz="1400" dirty="0">
                <a:solidFill>
                  <a:schemeClr val="accent1"/>
                </a:solidFill>
              </a:rPr>
              <a:t> Gelecek bizim için ne getirecek?</a:t>
            </a:r>
          </a:p>
          <a:p>
            <a:pPr>
              <a:buFont typeface="Arial" panose="020B0604020202020204" pitchFamily="34" charset="0"/>
              <a:buChar char="•"/>
            </a:pPr>
            <a:r>
              <a:rPr lang="en-US" sz="1400" b="1" dirty="0">
                <a:solidFill>
                  <a:schemeClr val="accent1"/>
                </a:solidFill>
              </a:rPr>
              <a:t>Amaç: </a:t>
            </a:r>
            <a:r>
              <a:rPr lang="en-US" sz="1400" dirty="0">
                <a:solidFill>
                  <a:schemeClr val="accent1"/>
                </a:solidFill>
              </a:rPr>
              <a:t>Projenin uzun vadeli hedeflerini ve isteklerini tanımlayın.</a:t>
            </a:r>
          </a:p>
          <a:p>
            <a:pPr>
              <a:buFont typeface="Arial" panose="020B0604020202020204" pitchFamily="34" charset="0"/>
              <a:buChar char="•"/>
            </a:pPr>
            <a:r>
              <a:rPr lang="en-US" sz="1400" b="1" dirty="0">
                <a:solidFill>
                  <a:schemeClr val="accent1"/>
                </a:solidFill>
              </a:rPr>
              <a:t>Örnekler:</a:t>
            </a:r>
            <a:r>
              <a:rPr lang="en-US" sz="1400" dirty="0">
                <a:solidFill>
                  <a:schemeClr val="accent1"/>
                </a:solidFill>
              </a:rPr>
              <a:t> Sürdürülebilir bir iş modeli, iyileştirilmiş yaşam kalitesi veya sektörel dönüşüm.</a:t>
            </a:r>
          </a:p>
          <a:p>
            <a:pPr algn="just"/>
            <a:endParaRPr lang="tr-TR" sz="1600" dirty="0">
              <a:solidFill>
                <a:schemeClr val="accent1"/>
              </a:solidFill>
            </a:endParaRPr>
          </a:p>
          <a:p>
            <a:r>
              <a:rPr lang="en-US" sz="1600" b="1" dirty="0">
                <a:solidFill>
                  <a:schemeClr val="bg1">
                    <a:lumMod val="75000"/>
                  </a:schemeClr>
                </a:solidFill>
              </a:rPr>
              <a:t>8. Etki</a:t>
            </a:r>
          </a:p>
          <a:p>
            <a:pPr>
              <a:buFont typeface="Arial" panose="020B0604020202020204" pitchFamily="34" charset="0"/>
              <a:buChar char="•"/>
            </a:pPr>
            <a:r>
              <a:rPr lang="en-US" sz="1600" b="1" dirty="0">
                <a:solidFill>
                  <a:schemeClr val="accent1"/>
                </a:solidFill>
              </a:rPr>
              <a:t>Soru:</a:t>
            </a:r>
            <a:r>
              <a:rPr lang="en-US" sz="1600" dirty="0">
                <a:solidFill>
                  <a:schemeClr val="accent1"/>
                </a:solidFill>
              </a:rPr>
              <a:t> Nasıl bir fark yaratacağız?</a:t>
            </a:r>
          </a:p>
          <a:p>
            <a:pPr>
              <a:buFont typeface="Arial" panose="020B0604020202020204" pitchFamily="34" charset="0"/>
              <a:buChar char="•"/>
            </a:pPr>
            <a:r>
              <a:rPr lang="en-US" sz="1600" b="1" dirty="0">
                <a:solidFill>
                  <a:schemeClr val="accent1"/>
                </a:solidFill>
              </a:rPr>
              <a:t>Amaç: </a:t>
            </a:r>
            <a:r>
              <a:rPr lang="en-US" sz="1600" dirty="0">
                <a:solidFill>
                  <a:schemeClr val="accent1"/>
                </a:solidFill>
              </a:rPr>
              <a:t>Projenin ölçülebilir sonuçlarını ve daha geniş etkisini vurgulayın.</a:t>
            </a:r>
          </a:p>
          <a:p>
            <a:pPr>
              <a:buFont typeface="Arial" panose="020B0604020202020204" pitchFamily="34" charset="0"/>
              <a:buChar char="•"/>
            </a:pPr>
            <a:r>
              <a:rPr lang="en-US" sz="1600" b="1" dirty="0">
                <a:solidFill>
                  <a:schemeClr val="accent1"/>
                </a:solidFill>
              </a:rPr>
              <a:t>Örnekler:</a:t>
            </a:r>
            <a:r>
              <a:rPr lang="en-US" sz="1600" dirty="0">
                <a:solidFill>
                  <a:schemeClr val="accent1"/>
                </a:solidFill>
              </a:rPr>
              <a:t> Farkındalığın artması, toplum direncinin artması veya emisyonların azalması.</a:t>
            </a:r>
          </a:p>
          <a:p>
            <a:pPr algn="just"/>
            <a:endParaRPr lang="en-US" sz="1600" dirty="0">
              <a:solidFill>
                <a:schemeClr val="accent1"/>
              </a:solidFill>
            </a:endParaRPr>
          </a:p>
        </p:txBody>
      </p:sp>
      <p:pic>
        <p:nvPicPr>
          <p:cNvPr id="2" name="Resim 1" descr="metin, ekran görüntüsü, diyagram, sayı, numara içeren bir resim&#10;&#10;Açıklama otomatik olarak oluşturuldu">
            <a:extLst>
              <a:ext uri="{FF2B5EF4-FFF2-40B4-BE49-F238E27FC236}">
                <a16:creationId xmlns:a16="http://schemas.microsoft.com/office/drawing/2014/main" id="{B2473841-C82D-5337-6A1D-7BD1E25AB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0654" y="1417302"/>
            <a:ext cx="6208023" cy="3492013"/>
          </a:xfrm>
          <a:prstGeom prst="rect">
            <a:avLst/>
          </a:prstGeom>
          <a:noFill/>
        </p:spPr>
      </p:pic>
      <p:sp>
        <p:nvSpPr>
          <p:cNvPr id="7" name="Metin kutusu 6">
            <a:extLst>
              <a:ext uri="{FF2B5EF4-FFF2-40B4-BE49-F238E27FC236}">
                <a16:creationId xmlns:a16="http://schemas.microsoft.com/office/drawing/2014/main" id="{3965E9B7-08DE-047A-4EEB-E343945F7D50}"/>
              </a:ext>
            </a:extLst>
          </p:cNvPr>
          <p:cNvSpPr txBox="1"/>
          <p:nvPr/>
        </p:nvSpPr>
        <p:spPr>
          <a:xfrm>
            <a:off x="7526866" y="4978399"/>
            <a:ext cx="3048000" cy="261610"/>
          </a:xfrm>
          <a:prstGeom prst="rect">
            <a:avLst/>
          </a:prstGeom>
          <a:noFill/>
        </p:spPr>
        <p:txBody>
          <a:bodyPr wrap="square">
            <a:spAutoFit/>
          </a:bodyPr>
          <a:lstStyle/>
          <a:p>
            <a:pPr algn="ctr"/>
            <a:r>
              <a:rPr lang="en-US" sz="1100" dirty="0">
                <a:solidFill>
                  <a:schemeClr val="accent1"/>
                </a:solidFill>
              </a:rPr>
              <a:t>Resim </a:t>
            </a:r>
            <a:r>
              <a:rPr lang="tr-TR" sz="1100" dirty="0" err="1">
                <a:solidFill>
                  <a:schemeClr val="accent1"/>
                </a:solidFill>
              </a:rPr>
              <a:t>kaynağı</a:t>
            </a:r>
            <a:r>
              <a:rPr lang="tr-TR" sz="1100" dirty="0">
                <a:solidFill>
                  <a:schemeClr val="accent1"/>
                </a:solidFill>
              </a:rPr>
              <a:t>: Istockphoto.com</a:t>
            </a:r>
          </a:p>
        </p:txBody>
      </p:sp>
    </p:spTree>
    <p:extLst>
      <p:ext uri="{BB962C8B-B14F-4D97-AF65-F5344CB8AC3E}">
        <p14:creationId xmlns:p14="http://schemas.microsoft.com/office/powerpoint/2010/main" val="13410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86F7C-BD6B-A263-7638-78274CDF5B7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93143777-6AB8-2E5D-763C-9D399461FF67}"/>
              </a:ext>
            </a:extLst>
          </p:cNvPr>
          <p:cNvSpPr txBox="1"/>
          <p:nvPr/>
        </p:nvSpPr>
        <p:spPr>
          <a:xfrm>
            <a:off x="429246" y="253518"/>
            <a:ext cx="11671759"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Pazarlamanın temel ilkelerine giriş: Pazarlama 4p ve 5C - 1/2</a:t>
            </a:r>
            <a:endParaRPr lang="en-US" sz="3400" b="1" dirty="0">
              <a:solidFill>
                <a:schemeClr val="accent3">
                  <a:lumMod val="75000"/>
                </a:schemeClr>
              </a:solidFill>
              <a:highlight>
                <a:srgbClr val="FFFF00"/>
              </a:highlight>
            </a:endParaRPr>
          </a:p>
        </p:txBody>
      </p:sp>
      <p:sp>
        <p:nvSpPr>
          <p:cNvPr id="4" name="Metin kutusu 3">
            <a:extLst>
              <a:ext uri="{FF2B5EF4-FFF2-40B4-BE49-F238E27FC236}">
                <a16:creationId xmlns:a16="http://schemas.microsoft.com/office/drawing/2014/main" id="{B96F0223-B88D-11CB-85C6-9F47C423A384}"/>
              </a:ext>
            </a:extLst>
          </p:cNvPr>
          <p:cNvSpPr txBox="1"/>
          <p:nvPr/>
        </p:nvSpPr>
        <p:spPr>
          <a:xfrm>
            <a:off x="209790" y="1893329"/>
            <a:ext cx="4929477" cy="3046988"/>
          </a:xfrm>
          <a:prstGeom prst="rect">
            <a:avLst/>
          </a:prstGeom>
          <a:noFill/>
        </p:spPr>
        <p:txBody>
          <a:bodyPr wrap="square">
            <a:spAutoFit/>
          </a:bodyPr>
          <a:lstStyle/>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Pazarlamanın temel ilkeleri kısaca 4P ve 5C olarak tanımlanan kavramlarla açıklanmaktadır.</a:t>
            </a: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4P ürün, fiyat, yer ve tutundurma olarak tanımlanmaktadır.</a:t>
            </a: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5C ise müşteri, şirket becerileri, rekabet, işbirlikçiler ve bağlamdır.</a:t>
            </a: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İlişkili kavramları açıklamak için kullanılan anahtar kelimeler bir </a:t>
            </a:r>
            <a:r>
              <a:rPr lang="sl-SI" sz="1600" b="0" i="0" u="none" strike="noStrike" dirty="0">
                <a:solidFill>
                  <a:srgbClr val="000000"/>
                </a:solidFill>
                <a:effectLst/>
                <a:latin typeface="Raleway "/>
              </a:rPr>
              <a:t>sonraki slayttaki </a:t>
            </a:r>
            <a:r>
              <a:rPr lang="en-US" sz="1600" b="0" i="0" u="none" strike="noStrike" dirty="0">
                <a:solidFill>
                  <a:srgbClr val="000000"/>
                </a:solidFill>
                <a:effectLst/>
                <a:latin typeface="Raleway "/>
              </a:rPr>
              <a:t>tabloda özetlenmiştir</a:t>
            </a:r>
            <a:r>
              <a:rPr lang="sl-SI" sz="1600" dirty="0">
                <a:solidFill>
                  <a:srgbClr val="000000"/>
                </a:solidFill>
                <a:latin typeface="Raleway "/>
              </a:rPr>
              <a:t>.</a:t>
            </a:r>
            <a:endParaRPr lang="en-US" sz="1600" b="0" i="0" dirty="0">
              <a:solidFill>
                <a:srgbClr val="000000"/>
              </a:solidFill>
              <a:effectLst/>
              <a:latin typeface="Raleway "/>
            </a:endParaRPr>
          </a:p>
        </p:txBody>
      </p:sp>
      <p:sp>
        <p:nvSpPr>
          <p:cNvPr id="5" name="TextBox 4">
            <a:extLst>
              <a:ext uri="{FF2B5EF4-FFF2-40B4-BE49-F238E27FC236}">
                <a16:creationId xmlns:a16="http://schemas.microsoft.com/office/drawing/2014/main" id="{35351850-5AE0-E986-C781-7DAC7714304C}"/>
              </a:ext>
            </a:extLst>
          </p:cNvPr>
          <p:cNvSpPr txBox="1"/>
          <p:nvPr/>
        </p:nvSpPr>
        <p:spPr>
          <a:xfrm>
            <a:off x="7182289" y="5846569"/>
            <a:ext cx="3499945" cy="246221"/>
          </a:xfrm>
          <a:prstGeom prst="rect">
            <a:avLst/>
          </a:prstGeom>
          <a:noFill/>
        </p:spPr>
        <p:txBody>
          <a:bodyPr wrap="square" rtlCol="0">
            <a:spAutoFit/>
          </a:bodyPr>
          <a:lstStyle/>
          <a:p>
            <a:r>
              <a:rPr lang="sl-SI" sz="1000" dirty="0">
                <a:solidFill>
                  <a:schemeClr val="accent1"/>
                </a:solidFill>
              </a:rPr>
              <a:t>Kaynak: Study.com tarafından Pazarlamaya Giriş</a:t>
            </a:r>
          </a:p>
        </p:txBody>
      </p:sp>
      <p:sp>
        <p:nvSpPr>
          <p:cNvPr id="3" name="Freccia in giù 2">
            <a:extLst>
              <a:ext uri="{FF2B5EF4-FFF2-40B4-BE49-F238E27FC236}">
                <a16:creationId xmlns:a16="http://schemas.microsoft.com/office/drawing/2014/main" id="{E0C04870-F473-581A-89AF-9E7D8CFE181E}"/>
              </a:ext>
            </a:extLst>
          </p:cNvPr>
          <p:cNvSpPr/>
          <p:nvPr/>
        </p:nvSpPr>
        <p:spPr>
          <a:xfrm>
            <a:off x="8493163" y="306339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Rettangolo con angoli arrotondati 12">
            <a:extLst>
              <a:ext uri="{FF2B5EF4-FFF2-40B4-BE49-F238E27FC236}">
                <a16:creationId xmlns:a16="http://schemas.microsoft.com/office/drawing/2014/main" id="{83991C30-927B-2504-1580-AFE163EB9BE7}"/>
              </a:ext>
            </a:extLst>
          </p:cNvPr>
          <p:cNvSpPr/>
          <p:nvPr/>
        </p:nvSpPr>
        <p:spPr>
          <a:xfrm>
            <a:off x="6756027" y="1813009"/>
            <a:ext cx="3759838"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b="0" i="0" dirty="0">
                <a:solidFill>
                  <a:srgbClr val="131313"/>
                </a:solidFill>
                <a:effectLst/>
              </a:rPr>
              <a:t>Pazarlamaya giriş niteliğindeki bu video dersinde, pazarlamanın ne olduğunu, tüketicilere ulaşmak için nasıl kullanıldığını ve işletmeler için neden önemli olduğunu öğreneceksiniz. Ayrıca takasın pazarlama ile nasıl ilişkili olduğunu da göreceksiniz. </a:t>
            </a:r>
            <a:br>
              <a:rPr lang="en-US" sz="1200" dirty="0"/>
            </a:br>
            <a:endParaRPr lang="en-GB" sz="1200" dirty="0">
              <a:solidFill>
                <a:schemeClr val="accent1"/>
              </a:solidFill>
            </a:endParaRPr>
          </a:p>
        </p:txBody>
      </p:sp>
      <p:pic>
        <p:nvPicPr>
          <p:cNvPr id="8" name="Çevrimiçi Medya 7" title="Introduction to Marketing">
            <a:hlinkClick r:id="" action="ppaction://media"/>
            <a:extLst>
              <a:ext uri="{FF2B5EF4-FFF2-40B4-BE49-F238E27FC236}">
                <a16:creationId xmlns:a16="http://schemas.microsoft.com/office/drawing/2014/main" id="{D2B35688-4AE9-C679-B862-48E63F912505}"/>
              </a:ext>
            </a:extLst>
          </p:cNvPr>
          <p:cNvPicPr>
            <a:picLocks noRot="1" noChangeAspect="1"/>
          </p:cNvPicPr>
          <p:nvPr>
            <a:videoFile r:link="rId1"/>
          </p:nvPr>
        </p:nvPicPr>
        <p:blipFill>
          <a:blip r:embed="rId3"/>
          <a:stretch>
            <a:fillRect/>
          </a:stretch>
        </p:blipFill>
        <p:spPr>
          <a:xfrm>
            <a:off x="6992151" y="3484117"/>
            <a:ext cx="3541744" cy="1999521"/>
          </a:xfrm>
          <a:prstGeom prst="rect">
            <a:avLst/>
          </a:prstGeom>
        </p:spPr>
      </p:pic>
    </p:spTree>
    <p:extLst>
      <p:ext uri="{BB962C8B-B14F-4D97-AF65-F5344CB8AC3E}">
        <p14:creationId xmlns:p14="http://schemas.microsoft.com/office/powerpoint/2010/main" val="12544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C017D-8895-063F-2516-47C63BF9CA9B}"/>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4C17D75A-DFB9-9BC5-062D-BCC2E1D2A7F4}"/>
              </a:ext>
            </a:extLst>
          </p:cNvPr>
          <p:cNvSpPr>
            <a:spLocks noGrp="1"/>
          </p:cNvSpPr>
          <p:nvPr>
            <p:ph type="title"/>
          </p:nvPr>
        </p:nvSpPr>
        <p:spPr>
          <a:xfrm>
            <a:off x="493295" y="311178"/>
            <a:ext cx="10515600" cy="959822"/>
          </a:xfrm>
        </p:spPr>
        <p:txBody>
          <a:bodyPr>
            <a:normAutofit/>
          </a:bodyPr>
          <a:lstStyle/>
          <a:p>
            <a:r>
              <a:rPr lang="tr-TR" sz="3400" b="1" dirty="0">
                <a:latin typeface="+mn-lt"/>
              </a:rPr>
              <a:t>3°</a:t>
            </a:r>
            <a:r>
              <a:rPr lang="en-US" sz="3400" b="1" dirty="0">
                <a:latin typeface="+mn-lt"/>
              </a:rPr>
              <a:t>: </a:t>
            </a:r>
            <a:r>
              <a:rPr lang="en-US" sz="3400" b="1" dirty="0" err="1">
                <a:latin typeface="+mn-lt"/>
              </a:rPr>
              <a:t>Pazarlama </a:t>
            </a:r>
            <a:r>
              <a:rPr lang="en-US" sz="3400" b="1" dirty="0">
                <a:latin typeface="+mn-lt"/>
              </a:rPr>
              <a:t>karması: Büyüme için </a:t>
            </a:r>
            <a:r>
              <a:rPr lang="en-US" sz="3400" b="1" dirty="0" err="1">
                <a:latin typeface="+mn-lt"/>
              </a:rPr>
              <a:t>araçlar</a:t>
            </a:r>
          </a:p>
        </p:txBody>
      </p:sp>
      <p:sp>
        <p:nvSpPr>
          <p:cNvPr id="2" name="CasellaDiTesto 1">
            <a:extLst>
              <a:ext uri="{FF2B5EF4-FFF2-40B4-BE49-F238E27FC236}">
                <a16:creationId xmlns:a16="http://schemas.microsoft.com/office/drawing/2014/main" id="{49A64C2B-CE17-5E53-345B-08EE8EFF601C}"/>
              </a:ext>
            </a:extLst>
          </p:cNvPr>
          <p:cNvSpPr txBox="1"/>
          <p:nvPr/>
        </p:nvSpPr>
        <p:spPr>
          <a:xfrm>
            <a:off x="557463" y="1187351"/>
            <a:ext cx="10610461" cy="459165"/>
          </a:xfrm>
          <a:prstGeom prst="rect">
            <a:avLst/>
          </a:prstGeom>
          <a:noFill/>
        </p:spPr>
        <p:txBody>
          <a:bodyPr wrap="square" rtlCol="0">
            <a:spAutoFit/>
          </a:bodyPr>
          <a:lstStyle/>
          <a:p>
            <a:pPr>
              <a:lnSpc>
                <a:spcPct val="150000"/>
              </a:lnSpc>
            </a:pPr>
            <a:r>
              <a:rPr lang="tr-TR" b="1">
                <a:solidFill>
                  <a:schemeClr val="bg1"/>
                </a:solidFill>
              </a:rPr>
              <a:t> </a:t>
            </a:r>
            <a:endParaRPr lang="en-US" sz="2000" b="1">
              <a:solidFill>
                <a:schemeClr val="bg1"/>
              </a:solidFill>
            </a:endParaRPr>
          </a:p>
        </p:txBody>
      </p:sp>
      <p:sp>
        <p:nvSpPr>
          <p:cNvPr id="4" name="Metin kutusu 3">
            <a:extLst>
              <a:ext uri="{FF2B5EF4-FFF2-40B4-BE49-F238E27FC236}">
                <a16:creationId xmlns:a16="http://schemas.microsoft.com/office/drawing/2014/main" id="{D9F0D80D-29A2-E46C-97B2-58566B9FDFA5}"/>
              </a:ext>
            </a:extLst>
          </p:cNvPr>
          <p:cNvSpPr txBox="1"/>
          <p:nvPr/>
        </p:nvSpPr>
        <p:spPr>
          <a:xfrm>
            <a:off x="557463" y="1646516"/>
            <a:ext cx="10270958" cy="3352264"/>
          </a:xfrm>
          <a:prstGeom prst="rect">
            <a:avLst/>
          </a:prstGeom>
          <a:noFill/>
        </p:spPr>
        <p:txBody>
          <a:bodyPr wrap="square" lIns="91440" tIns="45720" rIns="91440" bIns="45720" anchor="t">
            <a:spAutoFit/>
          </a:bodyPr>
          <a:lstStyle/>
          <a:p>
            <a:pPr>
              <a:lnSpc>
                <a:spcPct val="150000"/>
              </a:lnSpc>
              <a:spcBef>
                <a:spcPts val="600"/>
              </a:spcBef>
              <a:spcAft>
                <a:spcPts val="600"/>
              </a:spcAft>
            </a:pPr>
            <a:r>
              <a:rPr lang="en-US" sz="1600" dirty="0">
                <a:solidFill>
                  <a:schemeClr val="accent1"/>
                </a:solidFill>
              </a:rPr>
              <a:t>Bu ünite</a:t>
            </a:r>
            <a:r>
              <a:rPr lang="en-US" sz="1600" b="1" dirty="0">
                <a:solidFill>
                  <a:schemeClr val="accent1"/>
                </a:solidFill>
              </a:rPr>
              <a:t>, pazarlama araçlarının tüm yönlerini </a:t>
            </a:r>
            <a:r>
              <a:rPr lang="en-US" sz="1600" dirty="0">
                <a:solidFill>
                  <a:schemeClr val="accent1"/>
                </a:solidFill>
              </a:rPr>
              <a:t>kapsayacak şekilde tasarlanmıştır. Modülü başarıyla tamamladığınızda, pazarlama araçları için bazı önemli pratik becerileri öğreneceksiniz</a:t>
            </a:r>
            <a:r>
              <a:rPr lang="tr-TR" sz="1600" dirty="0">
                <a:solidFill>
                  <a:schemeClr val="accent1"/>
                </a:solidFill>
              </a:rPr>
              <a:t>. </a:t>
            </a:r>
          </a:p>
          <a:p>
            <a:pPr algn="just">
              <a:lnSpc>
                <a:spcPct val="150000"/>
              </a:lnSpc>
              <a:spcBef>
                <a:spcPts val="600"/>
              </a:spcBef>
              <a:spcAft>
                <a:spcPts val="600"/>
              </a:spcAft>
            </a:pPr>
            <a:r>
              <a:rPr lang="en-US" sz="1600" dirty="0">
                <a:solidFill>
                  <a:schemeClr val="accent1"/>
                </a:solidFill>
              </a:rPr>
              <a:t>Bu ünite, pazar araştırmalarında yaygın olarak kullanılan önemli bir nitel veri analizi yazılımı olan </a:t>
            </a:r>
            <a:r>
              <a:rPr lang="en-US" sz="1600" b="1" dirty="0" err="1">
                <a:solidFill>
                  <a:schemeClr val="accent1"/>
                </a:solidFill>
              </a:rPr>
              <a:t>MaxQDA</a:t>
            </a:r>
            <a:r>
              <a:rPr lang="en-US" sz="1600" dirty="0">
                <a:solidFill>
                  <a:schemeClr val="accent1"/>
                </a:solidFill>
              </a:rPr>
              <a:t>'nın uygulanmasını kapsamaktadır. </a:t>
            </a:r>
            <a:r>
              <a:rPr lang="en-US" sz="1600" dirty="0" err="1">
                <a:solidFill>
                  <a:schemeClr val="accent1"/>
                </a:solidFill>
              </a:rPr>
              <a:t>MaxQDA</a:t>
            </a:r>
            <a:r>
              <a:rPr lang="en-US" sz="1600" dirty="0">
                <a:solidFill>
                  <a:schemeClr val="accent1"/>
                </a:solidFill>
              </a:rPr>
              <a:t>, özellikle tüketici </a:t>
            </a:r>
            <a:r>
              <a:rPr lang="en-US" sz="1600" dirty="0" err="1">
                <a:solidFill>
                  <a:schemeClr val="accent1"/>
                </a:solidFill>
              </a:rPr>
              <a:t>davranışları </a:t>
            </a:r>
            <a:r>
              <a:rPr lang="en-US" sz="1600" dirty="0">
                <a:solidFill>
                  <a:schemeClr val="accent1"/>
                </a:solidFill>
              </a:rPr>
              <a:t>hakkında içgörü kazanmak ve marka algısını değerlendirmek için nitel verilerin analiz edilmesinde ve yorumlanmasında etkilidir.  Pazarlama ve markalaşma bağlamlarında daha incelikli ve bilinçli stratejik kararlar alınmasına olanak tanıyan tüketici içgörülerini sistematik olarak ölçmek ve anlamak için bu güçlü aracı nasıl kullanacağınızı öğreneceksiniz.</a:t>
            </a:r>
          </a:p>
          <a:p>
            <a:pPr>
              <a:lnSpc>
                <a:spcPct val="150000"/>
              </a:lnSpc>
              <a:spcBef>
                <a:spcPts val="600"/>
              </a:spcBef>
              <a:spcAft>
                <a:spcPts val="600"/>
              </a:spcAft>
            </a:pPr>
            <a:endParaRPr lang="en-US" sz="1600" dirty="0">
              <a:solidFill>
                <a:schemeClr val="accent1"/>
              </a:solidFill>
            </a:endParaRPr>
          </a:p>
        </p:txBody>
      </p:sp>
    </p:spTree>
    <p:extLst>
      <p:ext uri="{BB962C8B-B14F-4D97-AF65-F5344CB8AC3E}">
        <p14:creationId xmlns:p14="http://schemas.microsoft.com/office/powerpoint/2010/main" val="845249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59B3-6C94-B12E-4D00-CE5FFC989D3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9296E11-D7C9-80B6-37B2-D53B421B8BDD}"/>
              </a:ext>
            </a:extLst>
          </p:cNvPr>
          <p:cNvSpPr txBox="1"/>
          <p:nvPr/>
        </p:nvSpPr>
        <p:spPr>
          <a:xfrm>
            <a:off x="217960" y="304482"/>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Pazarlama araçlarına giriş</a:t>
            </a:r>
          </a:p>
        </p:txBody>
      </p:sp>
      <p:sp>
        <p:nvSpPr>
          <p:cNvPr id="4" name="Metin kutusu 3">
            <a:extLst>
              <a:ext uri="{FF2B5EF4-FFF2-40B4-BE49-F238E27FC236}">
                <a16:creationId xmlns:a16="http://schemas.microsoft.com/office/drawing/2014/main" id="{BE4A992F-1537-A230-88FE-74BA93861BA9}"/>
              </a:ext>
            </a:extLst>
          </p:cNvPr>
          <p:cNvSpPr txBox="1"/>
          <p:nvPr/>
        </p:nvSpPr>
        <p:spPr>
          <a:xfrm>
            <a:off x="291851" y="1260924"/>
            <a:ext cx="10610461" cy="3875485"/>
          </a:xfrm>
          <a:prstGeom prst="rect">
            <a:avLst/>
          </a:prstGeom>
          <a:noFill/>
        </p:spPr>
        <p:txBody>
          <a:bodyPr wrap="square">
            <a:spAutoFit/>
          </a:bodyPr>
          <a:lstStyle/>
          <a:p>
            <a:pPr algn="just" rtl="0" fontAlgn="base">
              <a:lnSpc>
                <a:spcPct val="150000"/>
              </a:lnSpc>
              <a:spcBef>
                <a:spcPts val="600"/>
              </a:spcBef>
            </a:pPr>
            <a:r>
              <a:rPr lang="en-US" sz="1600" b="0" i="0" dirty="0">
                <a:solidFill>
                  <a:srgbClr val="000000"/>
                </a:solidFill>
                <a:effectLst/>
                <a:latin typeface="Raleway "/>
              </a:rPr>
              <a:t>Pazarlama araçları, ürün ve hizmetlerinizi son tüketiciye ulaştırmak için etkili araçlardır. Pazarlama araçları, ürün veya hizmetinizin satış gücünü artırmak, tüketici bilgilerini analiz etmek veya pazar payını artırmak gibi çeşitli amaçlar için kullanılabilir.</a:t>
            </a:r>
            <a:endParaRPr lang="tr-TR" sz="1600" b="0" i="0" dirty="0">
              <a:solidFill>
                <a:srgbClr val="000000"/>
              </a:solidFill>
              <a:effectLst/>
              <a:latin typeface="Raleway "/>
            </a:endParaRPr>
          </a:p>
          <a:p>
            <a:pPr algn="just" rtl="0" fontAlgn="base">
              <a:lnSpc>
                <a:spcPct val="150000"/>
              </a:lnSpc>
              <a:spcBef>
                <a:spcPts val="600"/>
              </a:spcBef>
            </a:pPr>
            <a:endParaRPr lang="en-US" sz="1600" b="1" i="0" dirty="0">
              <a:solidFill>
                <a:srgbClr val="000000"/>
              </a:solidFill>
              <a:effectLst/>
              <a:latin typeface="Raleway "/>
            </a:endParaRPr>
          </a:p>
          <a:p>
            <a:pPr algn="just" rtl="0" fontAlgn="base">
              <a:lnSpc>
                <a:spcPct val="150000"/>
              </a:lnSpc>
              <a:spcBef>
                <a:spcPts val="600"/>
              </a:spcBef>
            </a:pPr>
            <a:r>
              <a:rPr lang="en-US" sz="1600" b="1" i="0" dirty="0">
                <a:solidFill>
                  <a:srgbClr val="000000"/>
                </a:solidFill>
                <a:effectLst/>
                <a:latin typeface="Raleway "/>
              </a:rPr>
              <a:t>Son dönemde popüler olan bazı pazarlama araçları yöntemleri ve örnek yaklaşımlar aşağıda listelenmiştir.</a:t>
            </a:r>
            <a:endParaRPr lang="tr-TR" sz="1600" b="1" i="0" dirty="0">
              <a:solidFill>
                <a:srgbClr val="000000"/>
              </a:solidFill>
              <a:effectLst/>
              <a:latin typeface="Raleway "/>
            </a:endParaRP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Doğrudan Pazarlama Yöntemleri: Tele Pazarlama, E-Posta Pazarlama, SMS-Pazarlama, Canlı Sohbet...</a:t>
            </a: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Sosyal Medya ve İçerik Pazarlaması:  SEO &amp; SEM yaklaşımı (reklamlar, pop-uplar, bloglar vb...)</a:t>
            </a: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Algı Yönetimi ile Pazarlama: Influencer Pazarlama</a:t>
            </a:r>
            <a:endParaRPr lang="en-US" sz="1800" b="0" i="0" dirty="0">
              <a:solidFill>
                <a:srgbClr val="000000"/>
              </a:solidFill>
              <a:effectLst/>
              <a:latin typeface="Raleway "/>
            </a:endParaRPr>
          </a:p>
          <a:p>
            <a:pPr algn="just" rtl="0" fontAlgn="base">
              <a:lnSpc>
                <a:spcPct val="150000"/>
              </a:lnSpc>
              <a:spcBef>
                <a:spcPts val="600"/>
              </a:spcBef>
            </a:pPr>
            <a:endParaRPr lang="en-US" sz="1800" b="0" i="0" dirty="0">
              <a:solidFill>
                <a:srgbClr val="000000"/>
              </a:solidFill>
              <a:effectLst/>
              <a:latin typeface="Raleway "/>
            </a:endParaRPr>
          </a:p>
        </p:txBody>
      </p:sp>
    </p:spTree>
    <p:extLst>
      <p:ext uri="{BB962C8B-B14F-4D97-AF65-F5344CB8AC3E}">
        <p14:creationId xmlns:p14="http://schemas.microsoft.com/office/powerpoint/2010/main" val="2031091878"/>
      </p:ext>
    </p:extLst>
  </p:cSld>
  <p:clrMapOvr>
    <a:masterClrMapping/>
  </p:clrMapOvr>
  <p:extLst>
    <p:ext uri="{6950BFC3-D8DA-4A85-94F7-54DA5524770B}">
      <p188:commentRel xmlns:p188="http://schemas.microsoft.com/office/powerpoint/2018/8/main"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A75-FA21-064B-F2F2-5F1BB0D6D8B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E5366452-84CF-F9CE-FF4D-9750AADBDE1E}"/>
              </a:ext>
            </a:extLst>
          </p:cNvPr>
          <p:cNvSpPr txBox="1"/>
          <p:nvPr/>
        </p:nvSpPr>
        <p:spPr>
          <a:xfrm>
            <a:off x="483268" y="1080461"/>
            <a:ext cx="11225464" cy="5016758"/>
          </a:xfrm>
          <a:prstGeom prst="rect">
            <a:avLst/>
          </a:prstGeom>
          <a:noFill/>
        </p:spPr>
        <p:txBody>
          <a:bodyPr wrap="square" lIns="91440" tIns="45720" rIns="91440" bIns="45720" anchor="t">
            <a:spAutoFit/>
          </a:bodyPr>
          <a:lstStyle/>
          <a:p>
            <a:pPr algn="just" rtl="0" fontAlgn="base"/>
            <a:r>
              <a:rPr lang="en-US" sz="1600" b="1" i="0" dirty="0">
                <a:solidFill>
                  <a:schemeClr val="accent1"/>
                </a:solidFill>
                <a:effectLst/>
                <a:latin typeface="Raleway "/>
              </a:rPr>
              <a:t>Doğrudan pazarlama yöntemleri</a:t>
            </a:r>
            <a:r>
              <a:rPr lang="en-US" sz="1600" b="0" i="0" dirty="0">
                <a:solidFill>
                  <a:srgbClr val="000000"/>
                </a:solidFill>
                <a:effectLst/>
                <a:latin typeface="Raleway "/>
              </a:rPr>
              <a:t>, satışları ve müşteri sadakatini artırmak, marka bağlılığı oluşturmak, yeni müşteriler bulmak, ürün veya hizmetleri tanıtmak veya tüketiciye </a:t>
            </a:r>
            <a:r>
              <a:rPr lang="en-US" sz="1600" b="1" i="0" dirty="0">
                <a:solidFill>
                  <a:schemeClr val="accent1"/>
                </a:solidFill>
                <a:effectLst/>
                <a:latin typeface="Raleway "/>
              </a:rPr>
              <a:t>doğrudan </a:t>
            </a:r>
            <a:r>
              <a:rPr lang="en-US" sz="1600" b="0" i="0" dirty="0">
                <a:solidFill>
                  <a:srgbClr val="000000"/>
                </a:solidFill>
                <a:effectLst/>
                <a:latin typeface="Raleway "/>
              </a:rPr>
              <a:t>ulaşarak önemli bilgileri iletmek için kullanılır.</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E-posta, </a:t>
            </a:r>
            <a:r>
              <a:rPr lang="en-US" sz="1600" b="0" i="0" dirty="0" err="1">
                <a:solidFill>
                  <a:srgbClr val="000000"/>
                </a:solidFill>
                <a:effectLst/>
                <a:latin typeface="Raleway "/>
              </a:rPr>
              <a:t>sms </a:t>
            </a:r>
            <a:r>
              <a:rPr lang="en-US" sz="1600" b="0" i="0" dirty="0">
                <a:solidFill>
                  <a:srgbClr val="000000"/>
                </a:solidFill>
                <a:effectLst/>
                <a:latin typeface="Raleway "/>
              </a:rPr>
              <a:t>ya da telefon görüşmesi, canlı sohbet gibi farklı dijital kanallar üzerinden ya da sokak standları, fuar katılımları gibi yüz yüze iletişim yoluyla hedef kitleyi yakalamak anlamına geliyor. Hızlı </a:t>
            </a:r>
            <a:r>
              <a:rPr lang="en-US" sz="1600" b="0" i="0" dirty="0" err="1">
                <a:solidFill>
                  <a:srgbClr val="000000"/>
                </a:solidFill>
                <a:effectLst/>
                <a:latin typeface="Raleway "/>
              </a:rPr>
              <a:t>sonuçlanan </a:t>
            </a:r>
            <a:r>
              <a:rPr lang="en-US" sz="1600" b="0" i="0" dirty="0">
                <a:solidFill>
                  <a:srgbClr val="000000"/>
                </a:solidFill>
                <a:effectLst/>
                <a:latin typeface="Raleway "/>
              </a:rPr>
              <a:t>bu pazarlama yöntemlerinin periyodik olarak tekrarlanması özellikle 'sıcak satış' için uzun yıllardır tercih edilen bir yöntemdir.</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lvl="1" algn="just" fontAlgn="base"/>
            <a:r>
              <a:rPr lang="en-US" sz="1600" dirty="0">
                <a:solidFill>
                  <a:schemeClr val="bg1"/>
                </a:solidFill>
                <a:latin typeface="Raleway "/>
                <a:hlinkClick r:id="rId2">
                  <a:extLst>
                    <a:ext uri="{A12FA001-AC4F-418D-AE19-62706E023703}">
                      <ahyp:hlinkClr xmlns:ahyp="http://schemas.microsoft.com/office/drawing/2018/hyperlinkcolor" val="tx"/>
                    </a:ext>
                  </a:extLst>
                </a:hlinkClick>
              </a:rPr>
              <a:t>Shopify Email</a:t>
            </a:r>
            <a:r>
              <a:rPr lang="en-US" sz="1600" dirty="0">
                <a:solidFill>
                  <a:schemeClr val="bg1"/>
                </a:solidFill>
                <a:latin typeface="Raleway "/>
              </a:rPr>
              <a:t>, </a:t>
            </a:r>
            <a:r>
              <a:rPr lang="en-US" sz="1600" dirty="0">
                <a:solidFill>
                  <a:schemeClr val="bg1"/>
                </a:solidFill>
                <a:latin typeface="Raleway "/>
                <a:hlinkClick r:id="rId3">
                  <a:extLst>
                    <a:ext uri="{A12FA001-AC4F-418D-AE19-62706E023703}">
                      <ahyp:hlinkClr xmlns:ahyp="http://schemas.microsoft.com/office/drawing/2018/hyperlinkcolor" val="tx"/>
                    </a:ext>
                  </a:extLst>
                </a:hlinkClick>
              </a:rPr>
              <a:t>Mailchimp</a:t>
            </a:r>
            <a:r>
              <a:rPr lang="en-US" sz="1600" dirty="0">
                <a:solidFill>
                  <a:schemeClr val="bg1"/>
                </a:solidFill>
                <a:latin typeface="Raleway "/>
              </a:rPr>
              <a:t>, </a:t>
            </a:r>
            <a:r>
              <a:rPr lang="en-US" sz="1600" dirty="0" err="1">
                <a:solidFill>
                  <a:schemeClr val="bg1"/>
                </a:solidFill>
                <a:latin typeface="Raleway "/>
                <a:hlinkClick r:id="rId4">
                  <a:extLst>
                    <a:ext uri="{A12FA001-AC4F-418D-AE19-62706E023703}">
                      <ahyp:hlinkClr xmlns:ahyp="http://schemas.microsoft.com/office/drawing/2018/hyperlinkcolor" val="tx"/>
                    </a:ext>
                  </a:extLst>
                </a:hlinkClick>
              </a:rPr>
              <a:t>Klaviyo </a:t>
            </a:r>
            <a:r>
              <a:rPr lang="en-US" sz="1600" dirty="0">
                <a:solidFill>
                  <a:schemeClr val="bg1"/>
                </a:solidFill>
                <a:latin typeface="Raleway "/>
              </a:rPr>
              <a:t>ve </a:t>
            </a:r>
            <a:r>
              <a:rPr lang="en-US" sz="1600" dirty="0" err="1">
                <a:solidFill>
                  <a:schemeClr val="bg1"/>
                </a:solidFill>
                <a:latin typeface="Raleway "/>
                <a:hlinkClick r:id="rId5">
                  <a:extLst>
                    <a:ext uri="{A12FA001-AC4F-418D-AE19-62706E023703}">
                      <ahyp:hlinkClr xmlns:ahyp="http://schemas.microsoft.com/office/drawing/2018/hyperlinkcolor" val="tx"/>
                    </a:ext>
                  </a:extLst>
                </a:hlinkClick>
              </a:rPr>
              <a:t>Automizely </a:t>
            </a:r>
            <a:r>
              <a:rPr lang="en-US" sz="1600" dirty="0">
                <a:solidFill>
                  <a:srgbClr val="000000"/>
                </a:solidFill>
                <a:latin typeface="Raleway "/>
              </a:rPr>
              <a:t>e-posta pazarlaması için kullanabileceğiniz örnek ve etkili araçlardır. </a:t>
            </a:r>
            <a:endParaRPr lang="tr-TR" sz="1600" dirty="0">
              <a:solidFill>
                <a:srgbClr val="000000"/>
              </a:solidFill>
              <a:latin typeface="Raleway "/>
            </a:endParaRPr>
          </a:p>
          <a:p>
            <a:pPr algn="just" rtl="0" fontAlgn="base"/>
            <a:endParaRPr lang="tr-TR" sz="1600" dirty="0">
              <a:solidFill>
                <a:srgbClr val="000000"/>
              </a:solidFill>
              <a:latin typeface="Raleway "/>
            </a:endParaRPr>
          </a:p>
          <a:p>
            <a:pPr algn="just" rtl="0" fontAlgn="base"/>
            <a:r>
              <a:rPr lang="en-US" sz="1600" b="1" i="0" dirty="0">
                <a:solidFill>
                  <a:schemeClr val="accent1"/>
                </a:solidFill>
                <a:effectLst/>
                <a:latin typeface="Raleway "/>
              </a:rPr>
              <a:t>Sosyal medya ve içerik pazarlama yöntemleri</a:t>
            </a:r>
            <a:r>
              <a:rPr lang="en-US" sz="1600" b="0" i="0" dirty="0">
                <a:solidFill>
                  <a:srgbClr val="000000"/>
                </a:solidFill>
                <a:effectLst/>
                <a:latin typeface="Raleway "/>
              </a:rPr>
              <a:t>, yeni içeriklerin (video, fotoğraf, metin vb.) oluşturulması ve bu içeriklerin ürünlerle ilişkilendirilmesi ve/veya ürünlerin özelliklerinin sosyal medya kanalları (</a:t>
            </a:r>
            <a:r>
              <a:rPr lang="en-US" sz="1600" b="0" i="0" dirty="0" err="1">
                <a:solidFill>
                  <a:srgbClr val="000000"/>
                </a:solidFill>
                <a:effectLst/>
                <a:latin typeface="Raleway "/>
              </a:rPr>
              <a:t>instagram</a:t>
            </a:r>
            <a:r>
              <a:rPr lang="en-US" sz="1600" b="0" i="0" dirty="0">
                <a:solidFill>
                  <a:srgbClr val="000000"/>
                </a:solidFill>
                <a:effectLst/>
                <a:latin typeface="Raleway "/>
              </a:rPr>
              <a:t>, </a:t>
            </a:r>
            <a:r>
              <a:rPr lang="en-US" sz="1600" b="0" i="0" dirty="0" err="1">
                <a:solidFill>
                  <a:srgbClr val="000000"/>
                </a:solidFill>
                <a:effectLst/>
                <a:latin typeface="Raleway "/>
              </a:rPr>
              <a:t>tik-tok </a:t>
            </a:r>
            <a:r>
              <a:rPr lang="en-US" sz="1600" b="0" i="0" dirty="0">
                <a:solidFill>
                  <a:srgbClr val="000000"/>
                </a:solidFill>
                <a:effectLst/>
                <a:latin typeface="Raleway "/>
              </a:rPr>
              <a:t>vb.) aracılığıyla tüketicilere bağımsız olarak tanıtılmasıdır. Günümüzde "influencer marketing" ile birlikte de kullanılan bu yaklaşım, özellikle </a:t>
            </a:r>
            <a:r>
              <a:rPr lang="en-US" sz="1600" b="0" i="0" dirty="0" err="1">
                <a:solidFill>
                  <a:srgbClr val="000000"/>
                </a:solidFill>
                <a:effectLst/>
                <a:latin typeface="Raleway "/>
              </a:rPr>
              <a:t>dijitalleşme </a:t>
            </a:r>
            <a:r>
              <a:rPr lang="en-US" sz="1600" b="0" i="0" dirty="0">
                <a:solidFill>
                  <a:srgbClr val="000000"/>
                </a:solidFill>
                <a:effectLst/>
                <a:latin typeface="Raleway "/>
              </a:rPr>
              <a:t>ve sosyal medya kullanımının artmasıyla popüler hale gelmiştir. </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lvl="1" algn="just" fontAlgn="base"/>
            <a:r>
              <a:rPr lang="en-US" sz="1600" i="0" dirty="0">
                <a:solidFill>
                  <a:schemeClr val="bg1"/>
                </a:solidFill>
                <a:effectLst/>
                <a:latin typeface="Raleway "/>
                <a:hlinkClick r:id="rId6">
                  <a:extLst>
                    <a:ext uri="{A12FA001-AC4F-418D-AE19-62706E023703}">
                      <ahyp:hlinkClr xmlns:ahyp="http://schemas.microsoft.com/office/drawing/2018/hyperlinkcolor" val="tx"/>
                    </a:ext>
                  </a:extLst>
                </a:hlinkClick>
              </a:rPr>
              <a:t>Buffer</a:t>
            </a:r>
            <a:r>
              <a:rPr lang="en-US" sz="1600" i="0" dirty="0">
                <a:solidFill>
                  <a:srgbClr val="000000"/>
                </a:solidFill>
                <a:effectLst/>
                <a:latin typeface="Raleway "/>
              </a:rPr>
              <a:t>, </a:t>
            </a:r>
            <a:r>
              <a:rPr lang="en-US" sz="1600" i="0" dirty="0">
                <a:solidFill>
                  <a:schemeClr val="bg1"/>
                </a:solidFill>
                <a:effectLst/>
                <a:latin typeface="Raleway "/>
                <a:hlinkClick r:id="rId7">
                  <a:extLst>
                    <a:ext uri="{A12FA001-AC4F-418D-AE19-62706E023703}">
                      <ahyp:hlinkClr xmlns:ahyp="http://schemas.microsoft.com/office/drawing/2018/hyperlinkcolor" val="tx"/>
                    </a:ext>
                  </a:extLst>
                </a:hlinkClick>
              </a:rPr>
              <a:t>Hootsuite</a:t>
            </a:r>
            <a:r>
              <a:rPr lang="en-US" sz="1600" i="0" dirty="0">
                <a:solidFill>
                  <a:srgbClr val="000000"/>
                </a:solidFill>
                <a:effectLst/>
                <a:latin typeface="Raleway "/>
              </a:rPr>
              <a:t>, </a:t>
            </a:r>
            <a:r>
              <a:rPr lang="en-US" sz="1600" i="0" dirty="0">
                <a:solidFill>
                  <a:schemeClr val="bg1"/>
                </a:solidFill>
                <a:effectLst/>
                <a:latin typeface="Raleway "/>
                <a:hlinkClick r:id="rId8">
                  <a:extLst>
                    <a:ext uri="{A12FA001-AC4F-418D-AE19-62706E023703}">
                      <ahyp:hlinkClr xmlns:ahyp="http://schemas.microsoft.com/office/drawing/2018/hyperlinkcolor" val="tx"/>
                    </a:ext>
                  </a:extLst>
                </a:hlinkClick>
              </a:rPr>
              <a:t>Canva</a:t>
            </a:r>
            <a:r>
              <a:rPr lang="en-US" sz="1600" i="0" dirty="0">
                <a:solidFill>
                  <a:srgbClr val="000000"/>
                </a:solidFill>
                <a:effectLst/>
                <a:latin typeface="Raleway "/>
              </a:rPr>
              <a:t>, </a:t>
            </a:r>
            <a:r>
              <a:rPr lang="en-US" sz="1600" i="0" dirty="0" err="1">
                <a:solidFill>
                  <a:schemeClr val="bg1"/>
                </a:solidFill>
                <a:effectLst/>
                <a:latin typeface="Raleway "/>
                <a:hlinkClick r:id="rId9">
                  <a:extLst>
                    <a:ext uri="{A12FA001-AC4F-418D-AE19-62706E023703}">
                      <ahyp:hlinkClr xmlns:ahyp="http://schemas.microsoft.com/office/drawing/2018/hyperlinkcolor" val="tx"/>
                    </a:ext>
                  </a:extLst>
                </a:hlinkClick>
              </a:rPr>
              <a:t>BuzzSumo </a:t>
            </a:r>
            <a:r>
              <a:rPr lang="en-US" sz="1600" i="0" dirty="0">
                <a:solidFill>
                  <a:srgbClr val="000000"/>
                </a:solidFill>
                <a:effectLst/>
                <a:latin typeface="Raleway "/>
              </a:rPr>
              <a:t>ve </a:t>
            </a:r>
            <a:r>
              <a:rPr lang="en-US" sz="1600" i="0" dirty="0">
                <a:solidFill>
                  <a:schemeClr val="bg1"/>
                </a:solidFill>
                <a:effectLst/>
                <a:latin typeface="Raleway "/>
                <a:hlinkClick r:id="rId10">
                  <a:extLst>
                    <a:ext uri="{A12FA001-AC4F-418D-AE19-62706E023703}">
                      <ahyp:hlinkClr xmlns:ahyp="http://schemas.microsoft.com/office/drawing/2018/hyperlinkcolor" val="tx"/>
                    </a:ext>
                  </a:extLst>
                </a:hlinkClick>
              </a:rPr>
              <a:t>Promo </a:t>
            </a:r>
            <a:r>
              <a:rPr lang="en-US" sz="1600" b="0" i="0" dirty="0">
                <a:solidFill>
                  <a:srgbClr val="000000"/>
                </a:solidFill>
                <a:effectLst/>
                <a:latin typeface="Raleway "/>
              </a:rPr>
              <a:t>bu pazarlama yöntemleri için kullanabileceğiniz örnek ve etkili araçlardır. </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r>
              <a:rPr lang="en-US" sz="1600" b="0" i="0" dirty="0">
                <a:solidFill>
                  <a:srgbClr val="000000"/>
                </a:solidFill>
                <a:effectLst/>
                <a:latin typeface="Raleway "/>
              </a:rPr>
              <a:t>SEO uzun vadeli organik görünürlüğe ve bir web sitesinin içeriğini ve yapısını </a:t>
            </a:r>
            <a:r>
              <a:rPr lang="en-US" sz="1600" b="0" i="0" dirty="0" err="1">
                <a:solidFill>
                  <a:srgbClr val="000000"/>
                </a:solidFill>
                <a:effectLst/>
                <a:latin typeface="Raleway "/>
              </a:rPr>
              <a:t>optimize </a:t>
            </a:r>
            <a:r>
              <a:rPr lang="en-US" sz="1600" b="0" i="0" dirty="0">
                <a:solidFill>
                  <a:srgbClr val="000000"/>
                </a:solidFill>
                <a:effectLst/>
                <a:latin typeface="Raleway "/>
              </a:rPr>
              <a:t>etmeye odaklanırken, SEM dijital reklamcılık yoluyla ürün ve hizmetlerin tüketici görünürlüğü nihai hedefine katkıda bulunur.</a:t>
            </a:r>
          </a:p>
        </p:txBody>
      </p:sp>
      <p:sp>
        <p:nvSpPr>
          <p:cNvPr id="2" name="CasellaDiTesto 1">
            <a:extLst>
              <a:ext uri="{FF2B5EF4-FFF2-40B4-BE49-F238E27FC236}">
                <a16:creationId xmlns:a16="http://schemas.microsoft.com/office/drawing/2014/main" id="{301E2354-5FCD-D9DE-73EB-1F41805D1E11}"/>
              </a:ext>
            </a:extLst>
          </p:cNvPr>
          <p:cNvSpPr txBox="1"/>
          <p:nvPr/>
        </p:nvSpPr>
        <p:spPr>
          <a:xfrm>
            <a:off x="483268" y="119755"/>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Pazarlama araçları - 1/3</a:t>
            </a:r>
          </a:p>
        </p:txBody>
      </p:sp>
    </p:spTree>
    <p:extLst>
      <p:ext uri="{BB962C8B-B14F-4D97-AF65-F5344CB8AC3E}">
        <p14:creationId xmlns:p14="http://schemas.microsoft.com/office/powerpoint/2010/main" val="90082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F4238-6D2C-6546-8B8A-93111B64D38A}"/>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6543EB4-3EDE-6490-057D-1D1CDF65BB75}"/>
              </a:ext>
            </a:extLst>
          </p:cNvPr>
          <p:cNvSpPr txBox="1"/>
          <p:nvPr/>
        </p:nvSpPr>
        <p:spPr>
          <a:xfrm>
            <a:off x="345743" y="1723656"/>
            <a:ext cx="10983673" cy="2308324"/>
          </a:xfrm>
          <a:prstGeom prst="rect">
            <a:avLst/>
          </a:prstGeom>
          <a:noFill/>
        </p:spPr>
        <p:txBody>
          <a:bodyPr wrap="square">
            <a:spAutoFit/>
          </a:bodyPr>
          <a:lstStyle/>
          <a:p>
            <a:pPr algn="just" rtl="0" fontAlgn="base"/>
            <a:r>
              <a:rPr lang="en-US" sz="1600" b="1" i="0" dirty="0">
                <a:solidFill>
                  <a:srgbClr val="000000"/>
                </a:solidFill>
                <a:effectLst/>
                <a:latin typeface="Raleway "/>
              </a:rPr>
              <a:t>Algı Yönetimi ile Pazarlama</a:t>
            </a:r>
            <a:r>
              <a:rPr lang="en-US" sz="1600" b="0" i="0" dirty="0">
                <a:solidFill>
                  <a:srgbClr val="000000"/>
                </a:solidFill>
                <a:effectLst/>
                <a:latin typeface="Raleway "/>
              </a:rPr>
              <a:t>: Influencer Marketing algı yönetimi son dönemde kullanılan etkili pazarlama yöntemlerinden biri. Tüketici deneyimini hızlandırmaya odaklanan bu yaklaşım, ürün ve hizmeti deneyimleyen ve fikirlerini tüketiciye aktaran internet fenomenlerinin bir kanal olarak kullanılmasına odaklanıyor. Bu aktarım kimi zaman Instagram gibi sosyal medya platformlarında paylaşılan gönderiler, ürün deneme video yayınları ya da içerik geliştirme yoluyla yapılabiliyor.</a:t>
            </a:r>
            <a:endParaRPr lang="tr-TR" sz="1600" b="0" i="0" dirty="0">
              <a:solidFill>
                <a:srgbClr val="000000"/>
              </a:solidFill>
              <a:effectLst/>
              <a:latin typeface="Raleway "/>
            </a:endParaRPr>
          </a:p>
          <a:p>
            <a:pPr algn="just" rtl="0" fontAlgn="base"/>
            <a:endParaRPr lang="tr-TR" sz="1600" dirty="0">
              <a:solidFill>
                <a:schemeClr val="bg1"/>
              </a:solidFill>
              <a:latin typeface="Raleway "/>
            </a:endParaRPr>
          </a:p>
          <a:p>
            <a:pPr algn="just" rtl="0" fontAlgn="base"/>
            <a:r>
              <a:rPr lang="en-US" sz="1600" i="0" dirty="0">
                <a:solidFill>
                  <a:schemeClr val="bg1"/>
                </a:solidFill>
                <a:effectLst/>
                <a:latin typeface="Raleway "/>
                <a:hlinkClick r:id="rId3">
                  <a:extLst>
                    <a:ext uri="{A12FA001-AC4F-418D-AE19-62706E023703}">
                      <ahyp:hlinkClr xmlns:ahyp="http://schemas.microsoft.com/office/drawing/2018/hyperlinkcolor" val="tx"/>
                    </a:ext>
                  </a:extLst>
                </a:hlinkClick>
              </a:rPr>
              <a:t>Shopify Collabs </a:t>
            </a:r>
            <a:r>
              <a:rPr lang="en-US" sz="1600" b="0" i="0" dirty="0">
                <a:solidFill>
                  <a:srgbClr val="000000"/>
                </a:solidFill>
                <a:effectLst/>
                <a:latin typeface="Raleway "/>
              </a:rPr>
              <a:t>artık ürünlerinizi yeni bir kitleye tanıtacak içerik oluşturucuları bulmak için ücretsiz ve etkili platformlardan biri.</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p:txBody>
      </p:sp>
      <p:sp>
        <p:nvSpPr>
          <p:cNvPr id="8" name="CasellaDiTesto 1">
            <a:extLst>
              <a:ext uri="{FF2B5EF4-FFF2-40B4-BE49-F238E27FC236}">
                <a16:creationId xmlns:a16="http://schemas.microsoft.com/office/drawing/2014/main" id="{EA22D9DC-7AEB-FD33-9128-A1686F06A107}"/>
              </a:ext>
            </a:extLst>
          </p:cNvPr>
          <p:cNvSpPr txBox="1"/>
          <p:nvPr/>
        </p:nvSpPr>
        <p:spPr>
          <a:xfrm>
            <a:off x="410116" y="485515"/>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Pazarlama araçları - 2/3</a:t>
            </a:r>
          </a:p>
        </p:txBody>
      </p:sp>
    </p:spTree>
    <p:extLst>
      <p:ext uri="{BB962C8B-B14F-4D97-AF65-F5344CB8AC3E}">
        <p14:creationId xmlns:p14="http://schemas.microsoft.com/office/powerpoint/2010/main" val="60603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B2F0-AB7E-68B2-B73F-71BA2D81B099}"/>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2A05F96C-DDF6-6DC7-C49D-0B5451D825CB}"/>
              </a:ext>
            </a:extLst>
          </p:cNvPr>
          <p:cNvSpPr txBox="1"/>
          <p:nvPr/>
        </p:nvSpPr>
        <p:spPr>
          <a:xfrm>
            <a:off x="446692" y="1198426"/>
            <a:ext cx="11406686" cy="2800767"/>
          </a:xfrm>
          <a:prstGeom prst="rect">
            <a:avLst/>
          </a:prstGeom>
          <a:noFill/>
        </p:spPr>
        <p:txBody>
          <a:bodyPr wrap="square">
            <a:spAutoFit/>
          </a:bodyPr>
          <a:lstStyle/>
          <a:p>
            <a:pPr algn="just" rtl="0" fontAlgn="base"/>
            <a:endParaRPr lang="tr-TR" sz="1600" dirty="0">
              <a:solidFill>
                <a:schemeClr val="accent1"/>
              </a:solidFill>
              <a:latin typeface="Raleway "/>
            </a:endParaRPr>
          </a:p>
          <a:p>
            <a:pPr algn="just" rtl="0" fontAlgn="base"/>
            <a:r>
              <a:rPr lang="en-US" sz="1600" b="1" i="0" dirty="0" err="1">
                <a:solidFill>
                  <a:schemeClr val="accent1"/>
                </a:solidFill>
                <a:effectLst/>
                <a:latin typeface="Raleway "/>
              </a:rPr>
              <a:t>MaxQDA </a:t>
            </a:r>
            <a:r>
              <a:rPr lang="en-US" sz="1600" b="1" i="0" dirty="0">
                <a:solidFill>
                  <a:schemeClr val="accent1"/>
                </a:solidFill>
                <a:effectLst/>
                <a:latin typeface="Raleway "/>
              </a:rPr>
              <a:t>ile adım adım tüketici (kampanya) algısı analizi</a:t>
            </a:r>
            <a:endParaRPr lang="tr-TR" sz="1600" b="1" i="0" dirty="0">
              <a:solidFill>
                <a:schemeClr val="accent1"/>
              </a:solidFill>
              <a:effectLst/>
              <a:latin typeface="Raleway "/>
            </a:endParaRPr>
          </a:p>
          <a:p>
            <a:pPr algn="just" rtl="0" fontAlgn="base"/>
            <a:endParaRPr lang="tr-TR" sz="1600" b="1" dirty="0">
              <a:solidFill>
                <a:srgbClr val="000000"/>
              </a:solidFill>
              <a:latin typeface="Raleway "/>
            </a:endParaRPr>
          </a:p>
          <a:p>
            <a:pPr algn="just" rtl="0" fontAlgn="base"/>
            <a:r>
              <a:rPr lang="en-US" sz="1600" i="0" dirty="0" err="1">
                <a:solidFill>
                  <a:srgbClr val="000000"/>
                </a:solidFill>
                <a:effectLst/>
                <a:latin typeface="Raleway "/>
              </a:rPr>
              <a:t>MaxQDA</a:t>
            </a:r>
            <a:r>
              <a:rPr lang="en-US" sz="1600" i="0" dirty="0">
                <a:solidFill>
                  <a:srgbClr val="000000"/>
                </a:solidFill>
                <a:effectLst/>
                <a:latin typeface="Raleway "/>
              </a:rPr>
              <a:t>, nitel araştırma yöntemleri için kullanılan bir araştırma yazılımıdır. Derinlemesine görüşmeler, odak grup toplantıları, etnografik araştırmalar gibi saha araştırmaları kullanılarak elde edilen diyalogların ve fotoğrafların/görsellerin </a:t>
            </a:r>
            <a:r>
              <a:rPr lang="en-US" sz="1600" i="0" dirty="0" err="1">
                <a:solidFill>
                  <a:srgbClr val="000000"/>
                </a:solidFill>
                <a:effectLst/>
                <a:latin typeface="Raleway "/>
              </a:rPr>
              <a:t>analizi </a:t>
            </a:r>
            <a:r>
              <a:rPr lang="en-US" sz="1600" i="0" dirty="0">
                <a:solidFill>
                  <a:srgbClr val="000000"/>
                </a:solidFill>
                <a:effectLst/>
                <a:latin typeface="Raleway "/>
              </a:rPr>
              <a:t>için yaygın olarak kullanılan bir araçtır. Ayrıca </a:t>
            </a:r>
            <a:r>
              <a:rPr lang="en-US" sz="1600" i="0" dirty="0" err="1">
                <a:solidFill>
                  <a:srgbClr val="000000"/>
                </a:solidFill>
                <a:effectLst/>
                <a:latin typeface="Raleway "/>
              </a:rPr>
              <a:t>MaxQDA</a:t>
            </a:r>
            <a:r>
              <a:rPr lang="en-US" sz="1600" i="0" dirty="0">
                <a:solidFill>
                  <a:srgbClr val="000000"/>
                </a:solidFill>
                <a:effectLst/>
                <a:latin typeface="Raleway "/>
              </a:rPr>
              <a:t>, sosyal medya analiz eklentisi sayesinde sosyal medya üzerinden tüketici içgörüsü sağlamak için hızlı, pratik ve çok kolay bir araçtır. Bu bölümde X markasının #hashtage kullanarak hazırladığı kampanyanın tüketici üzerindeki etkisini </a:t>
            </a:r>
            <a:r>
              <a:rPr lang="en-US" sz="1600" i="0" dirty="0" err="1">
                <a:solidFill>
                  <a:srgbClr val="000000"/>
                </a:solidFill>
                <a:effectLst/>
                <a:latin typeface="Raleway "/>
              </a:rPr>
              <a:t>MaxQDA </a:t>
            </a:r>
            <a:r>
              <a:rPr lang="en-US" sz="1600" i="0" dirty="0">
                <a:solidFill>
                  <a:srgbClr val="000000"/>
                </a:solidFill>
                <a:effectLst/>
                <a:latin typeface="Raleway "/>
              </a:rPr>
              <a:t>kullanarak </a:t>
            </a:r>
            <a:r>
              <a:rPr lang="en-US" sz="1600" i="0" dirty="0" err="1">
                <a:solidFill>
                  <a:srgbClr val="000000"/>
                </a:solidFill>
                <a:effectLst/>
                <a:latin typeface="Raleway "/>
              </a:rPr>
              <a:t>analiz </a:t>
            </a:r>
            <a:r>
              <a:rPr lang="en-US" sz="1600" i="0" dirty="0">
                <a:solidFill>
                  <a:srgbClr val="000000"/>
                </a:solidFill>
                <a:effectLst/>
                <a:latin typeface="Raleway "/>
              </a:rPr>
              <a:t>edeceğiz. </a:t>
            </a:r>
            <a:endParaRPr lang="tr-TR" sz="1600" i="0" dirty="0">
              <a:solidFill>
                <a:srgbClr val="000000"/>
              </a:solidFill>
              <a:effectLst/>
              <a:latin typeface="Raleway "/>
            </a:endParaRPr>
          </a:p>
          <a:p>
            <a:pPr algn="just" rtl="0" fontAlgn="base"/>
            <a:endParaRPr lang="en-US" sz="1600" i="0" dirty="0">
              <a:solidFill>
                <a:srgbClr val="000000"/>
              </a:solidFill>
              <a:effectLst/>
              <a:latin typeface="Raleway "/>
            </a:endParaRPr>
          </a:p>
          <a:p>
            <a:pPr algn="just" rtl="0" fontAlgn="base"/>
            <a:r>
              <a:rPr lang="en-US" sz="1600" i="0" dirty="0">
                <a:solidFill>
                  <a:srgbClr val="000000"/>
                </a:solidFill>
                <a:effectLst/>
                <a:latin typeface="Raleway "/>
              </a:rPr>
              <a:t>Kampanya analizinde yapılan işlemler uyarlanarak ürün ve hizmet görüşü, rakip analizi gibi farklı amaçlar için kullanılabilir, örneğin 'rakip markalar hakkında sosyal medyada neler söyleniyor?</a:t>
            </a:r>
          </a:p>
        </p:txBody>
      </p:sp>
      <p:sp>
        <p:nvSpPr>
          <p:cNvPr id="5" name="TextBox 4">
            <a:extLst>
              <a:ext uri="{FF2B5EF4-FFF2-40B4-BE49-F238E27FC236}">
                <a16:creationId xmlns:a16="http://schemas.microsoft.com/office/drawing/2014/main" id="{BDFF7D00-FEE4-5745-6BA5-750401559E7D}"/>
              </a:ext>
            </a:extLst>
          </p:cNvPr>
          <p:cNvSpPr txBox="1"/>
          <p:nvPr/>
        </p:nvSpPr>
        <p:spPr>
          <a:xfrm>
            <a:off x="7974966" y="6245847"/>
            <a:ext cx="3878412" cy="553998"/>
          </a:xfrm>
          <a:prstGeom prst="rect">
            <a:avLst/>
          </a:prstGeom>
          <a:noFill/>
        </p:spPr>
        <p:txBody>
          <a:bodyPr wrap="square" rtlCol="0">
            <a:spAutoFit/>
          </a:bodyPr>
          <a:lstStyle/>
          <a:p>
            <a:r>
              <a:rPr lang="en-US" sz="1000" dirty="0">
                <a:solidFill>
                  <a:schemeClr val="accent1"/>
                </a:solidFill>
              </a:rPr>
              <a:t>Kaynak: Araştırma Oturumu: Ramazan Reklamlarında İzleyici Dikkatini Etkileyen Faktörlerin MAXQDA Resmi Kanalı ile İncelenmesi</a:t>
            </a:r>
          </a:p>
        </p:txBody>
      </p:sp>
      <p:sp>
        <p:nvSpPr>
          <p:cNvPr id="3" name="CasellaDiTesto 1">
            <a:extLst>
              <a:ext uri="{FF2B5EF4-FFF2-40B4-BE49-F238E27FC236}">
                <a16:creationId xmlns:a16="http://schemas.microsoft.com/office/drawing/2014/main" id="{717FD411-5AA7-3C66-E6FE-2BB7A6F1ED57}"/>
              </a:ext>
            </a:extLst>
          </p:cNvPr>
          <p:cNvSpPr txBox="1"/>
          <p:nvPr/>
        </p:nvSpPr>
        <p:spPr>
          <a:xfrm>
            <a:off x="446692" y="212043"/>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Pazarlama araçları - 3/3</a:t>
            </a:r>
          </a:p>
        </p:txBody>
      </p:sp>
      <p:sp>
        <p:nvSpPr>
          <p:cNvPr id="8" name="Rettangolo con angoli arrotondati 12">
            <a:extLst>
              <a:ext uri="{FF2B5EF4-FFF2-40B4-BE49-F238E27FC236}">
                <a16:creationId xmlns:a16="http://schemas.microsoft.com/office/drawing/2014/main" id="{F1FD245E-E02E-B1D6-16AD-6282DCCE9379}"/>
              </a:ext>
            </a:extLst>
          </p:cNvPr>
          <p:cNvSpPr/>
          <p:nvPr/>
        </p:nvSpPr>
        <p:spPr>
          <a:xfrm>
            <a:off x="4013159" y="4871141"/>
            <a:ext cx="3385888" cy="137470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200" dirty="0">
                <a:solidFill>
                  <a:schemeClr val="accent1"/>
                </a:solidFill>
              </a:rPr>
              <a:t>Bu çalışmada, </a:t>
            </a:r>
            <a:r>
              <a:rPr lang="en-US" sz="1200" dirty="0" err="1">
                <a:solidFill>
                  <a:schemeClr val="accent1"/>
                </a:solidFill>
              </a:rPr>
              <a:t>MaxQDA </a:t>
            </a:r>
            <a:r>
              <a:rPr lang="en-US" sz="1200" dirty="0">
                <a:solidFill>
                  <a:schemeClr val="accent1"/>
                </a:solidFill>
              </a:rPr>
              <a:t>kullanarak nitel görüşmeleri nicel göz izleme verileriyle birleştirerek Ramazan ayında reklamlara yönelik izleyici dikkatini daha derinlemesine anlayacaksınız.</a:t>
            </a:r>
            <a:endParaRPr lang="tr-TR" sz="1200" dirty="0"/>
          </a:p>
        </p:txBody>
      </p:sp>
      <p:sp>
        <p:nvSpPr>
          <p:cNvPr id="9" name="Freccia in giù 2">
            <a:extLst>
              <a:ext uri="{FF2B5EF4-FFF2-40B4-BE49-F238E27FC236}">
                <a16:creationId xmlns:a16="http://schemas.microsoft.com/office/drawing/2014/main" id="{C06CCC76-DB37-F643-D25C-16E2A3F22247}"/>
              </a:ext>
            </a:extLst>
          </p:cNvPr>
          <p:cNvSpPr/>
          <p:nvPr/>
        </p:nvSpPr>
        <p:spPr>
          <a:xfrm rot="16200000">
            <a:off x="7563147" y="5378770"/>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6" name="Çevrimiçi Medya 5" title="Research Session: Investigating Factors Influencing Audience Attention in Ramadan Advertising">
            <a:hlinkClick r:id="" action="ppaction://media"/>
            <a:extLst>
              <a:ext uri="{FF2B5EF4-FFF2-40B4-BE49-F238E27FC236}">
                <a16:creationId xmlns:a16="http://schemas.microsoft.com/office/drawing/2014/main" id="{C351FDA6-2820-C5C1-7302-BD651B5BB582}"/>
              </a:ext>
            </a:extLst>
          </p:cNvPr>
          <p:cNvPicPr>
            <a:picLocks noRot="1" noChangeAspect="1"/>
          </p:cNvPicPr>
          <p:nvPr>
            <a:videoFile r:link="rId1"/>
          </p:nvPr>
        </p:nvPicPr>
        <p:blipFill>
          <a:blip r:embed="rId4"/>
          <a:stretch>
            <a:fillRect/>
          </a:stretch>
        </p:blipFill>
        <p:spPr>
          <a:xfrm>
            <a:off x="8081041" y="4292600"/>
            <a:ext cx="3299335" cy="1862667"/>
          </a:xfrm>
          <a:prstGeom prst="rect">
            <a:avLst/>
          </a:prstGeom>
        </p:spPr>
      </p:pic>
    </p:spTree>
    <p:extLst>
      <p:ext uri="{BB962C8B-B14F-4D97-AF65-F5344CB8AC3E}">
        <p14:creationId xmlns:p14="http://schemas.microsoft.com/office/powerpoint/2010/main" val="16404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4" name="CasellaDiTesto 2">
            <a:extLst>
              <a:ext uri="{FF2B5EF4-FFF2-40B4-BE49-F238E27FC236}">
                <a16:creationId xmlns:a16="http://schemas.microsoft.com/office/drawing/2014/main" id="{EEA42171-5884-FE06-C203-C460957BC41C}"/>
              </a:ext>
            </a:extLst>
          </p:cNvPr>
          <p:cNvSpPr txBox="1"/>
          <p:nvPr/>
        </p:nvSpPr>
        <p:spPr>
          <a:xfrm>
            <a:off x="290641" y="407949"/>
            <a:ext cx="10590719"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Pratik uygulamalar için yapay zeka aracı: </a:t>
            </a:r>
            <a:r>
              <a:rPr lang="tr-TR" sz="3400" b="1" dirty="0">
                <a:solidFill>
                  <a:srgbClr val="0E9094"/>
                </a:solidFill>
                <a:latin typeface="RALEWAY BOLD"/>
                <a:cs typeface="Segoe UI"/>
              </a:rPr>
              <a:t>COPYSMITH</a:t>
            </a:r>
            <a:endParaRPr lang="it-IT" sz="3400" b="1" dirty="0">
              <a:latin typeface="RALEWAY BOLD"/>
            </a:endParaRPr>
          </a:p>
        </p:txBody>
      </p:sp>
      <p:sp>
        <p:nvSpPr>
          <p:cNvPr id="5" name="Rettangolo con angoli arrotondati 12">
            <a:extLst>
              <a:ext uri="{FF2B5EF4-FFF2-40B4-BE49-F238E27FC236}">
                <a16:creationId xmlns:a16="http://schemas.microsoft.com/office/drawing/2014/main" id="{CD5402C1-345B-13CA-A035-29BE8534201E}"/>
              </a:ext>
            </a:extLst>
          </p:cNvPr>
          <p:cNvSpPr/>
          <p:nvPr/>
        </p:nvSpPr>
        <p:spPr>
          <a:xfrm>
            <a:off x="8261723" y="4302158"/>
            <a:ext cx="3385888" cy="103667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r>
              <a:rPr lang="en-US" sz="1200" i="0" dirty="0">
                <a:solidFill>
                  <a:srgbClr val="0F0F0F"/>
                </a:solidFill>
                <a:effectLst/>
              </a:rPr>
              <a:t>Bu videoda, ilgi çekici içerik oluşturmanın temellerini öğrenecek ve yapay zeka tam olarak hedefe ulaşmadığında sorunların nasıl giderileceğine dair birkaç ipucu yakalayacaksınız.</a:t>
            </a:r>
            <a:br>
              <a:rPr lang="en-US" sz="1200" dirty="0"/>
            </a:br>
            <a:endParaRPr lang="tr-TR" sz="1200" dirty="0"/>
          </a:p>
        </p:txBody>
      </p:sp>
      <p:sp>
        <p:nvSpPr>
          <p:cNvPr id="6" name="Freccia in giù 2">
            <a:extLst>
              <a:ext uri="{FF2B5EF4-FFF2-40B4-BE49-F238E27FC236}">
                <a16:creationId xmlns:a16="http://schemas.microsoft.com/office/drawing/2014/main" id="{8DAC4FC1-5A52-8181-257C-5ED6B2E99C84}"/>
              </a:ext>
            </a:extLst>
          </p:cNvPr>
          <p:cNvSpPr/>
          <p:nvPr/>
        </p:nvSpPr>
        <p:spPr>
          <a:xfrm rot="10800000">
            <a:off x="9811884" y="390438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2BFDF8EF-9A8B-9618-0A0F-FB978E406434}"/>
              </a:ext>
            </a:extLst>
          </p:cNvPr>
          <p:cNvSpPr txBox="1"/>
          <p:nvPr/>
        </p:nvSpPr>
        <p:spPr>
          <a:xfrm>
            <a:off x="273501" y="1659657"/>
            <a:ext cx="7664109" cy="1077218"/>
          </a:xfrm>
          <a:prstGeom prst="rect">
            <a:avLst/>
          </a:prstGeom>
          <a:noFill/>
        </p:spPr>
        <p:txBody>
          <a:bodyPr wrap="square">
            <a:spAutoFit/>
          </a:bodyPr>
          <a:lstStyle/>
          <a:p>
            <a:pPr algn="just">
              <a:buNone/>
            </a:pPr>
            <a:r>
              <a:rPr lang="en-US" sz="1600" dirty="0" err="1">
                <a:solidFill>
                  <a:schemeClr val="accent1"/>
                </a:solidFill>
                <a:ea typeface="+mn-lt"/>
                <a:cs typeface="+mn-lt"/>
                <a:hlinkClick r:id="rId3"/>
              </a:rPr>
              <a:t>Copysmith</a:t>
            </a:r>
            <a:r>
              <a:rPr lang="en-US" sz="1600" b="0" dirty="0">
                <a:solidFill>
                  <a:schemeClr val="accent1"/>
                </a:solidFill>
                <a:ea typeface="+mn-lt"/>
                <a:cs typeface="+mn-lt"/>
              </a:rPr>
              <a:t>, içerik ekiplerinin çeşitli kanallarda hızla yüksek kaliteli içerik oluşturmasına yardımcı olan yapay zeka destekli bir platformdur. İçerik oluşturma ve optimizasyonun birçok yönünü otomatikleştirerek verimlilik ve marka tutarlılığı sağlar.</a:t>
            </a:r>
            <a:endParaRPr lang="en-US" sz="1600" dirty="0">
              <a:solidFill>
                <a:schemeClr val="accent1"/>
              </a:solidFill>
            </a:endParaRPr>
          </a:p>
          <a:p>
            <a:pPr>
              <a:buNone/>
            </a:pPr>
            <a:endParaRPr lang="tr-TR" sz="1600" b="0" dirty="0">
              <a:solidFill>
                <a:schemeClr val="accent1"/>
              </a:solidFill>
              <a:ea typeface="+mn-lt"/>
              <a:cs typeface="+mn-lt"/>
            </a:endParaRPr>
          </a:p>
        </p:txBody>
      </p:sp>
      <p:sp>
        <p:nvSpPr>
          <p:cNvPr id="12" name="Metin kutusu 11">
            <a:extLst>
              <a:ext uri="{FF2B5EF4-FFF2-40B4-BE49-F238E27FC236}">
                <a16:creationId xmlns:a16="http://schemas.microsoft.com/office/drawing/2014/main" id="{745C3B49-8775-7614-DB65-48094E0F6F59}"/>
              </a:ext>
            </a:extLst>
          </p:cNvPr>
          <p:cNvSpPr txBox="1"/>
          <p:nvPr/>
        </p:nvSpPr>
        <p:spPr>
          <a:xfrm>
            <a:off x="174549" y="2901774"/>
            <a:ext cx="7511458" cy="2800767"/>
          </a:xfrm>
          <a:prstGeom prst="rect">
            <a:avLst/>
          </a:prstGeom>
          <a:noFill/>
        </p:spPr>
        <p:txBody>
          <a:bodyPr wrap="square">
            <a:spAutoFit/>
          </a:bodyPr>
          <a:lstStyle/>
          <a:p>
            <a:pPr marL="285750" indent="-285750" algn="just">
              <a:buFont typeface="Wingdings" panose="05000000000000000000" pitchFamily="2" charset="2"/>
              <a:buChar char="ü"/>
            </a:pPr>
            <a:r>
              <a:rPr lang="en-US" sz="1600" b="1" dirty="0">
                <a:solidFill>
                  <a:schemeClr val="accent1"/>
                </a:solidFill>
                <a:ea typeface="+mn-lt"/>
                <a:cs typeface="+mn-lt"/>
              </a:rPr>
              <a:t>Verimliliği Artırın: </a:t>
            </a:r>
            <a:r>
              <a:rPr lang="en-US" sz="1600" b="0" dirty="0">
                <a:solidFill>
                  <a:schemeClr val="accent1"/>
                </a:solidFill>
                <a:ea typeface="+mn-lt"/>
                <a:cs typeface="+mn-lt"/>
              </a:rPr>
              <a:t>Yapay zekanın içerik taslakları oluşturmasına izin vererek daha yaratıcı görevler için zaman kazanın.</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Marka Tutarlılığı Sağlayın: </a:t>
            </a:r>
            <a:r>
              <a:rPr lang="en-US" sz="1600" b="0" dirty="0">
                <a:solidFill>
                  <a:schemeClr val="accent1"/>
                </a:solidFill>
                <a:ea typeface="+mn-lt"/>
                <a:cs typeface="+mn-lt"/>
              </a:rPr>
              <a:t>Çıktıları markanızın sesine uyacak şekilde özelleştirin.</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SEO için Optimize Edin: </a:t>
            </a:r>
            <a:r>
              <a:rPr lang="en-US" sz="1600" b="0" dirty="0">
                <a:solidFill>
                  <a:schemeClr val="accent1"/>
                </a:solidFill>
                <a:ea typeface="+mn-lt"/>
                <a:cs typeface="+mn-lt"/>
              </a:rPr>
              <a:t>Arama sıralamalarını ve etkileşimi iyileştirmek için yerleşik SEO özelliklerini kullanın.</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İçeriği Yeniden Kullanın:</a:t>
            </a:r>
            <a:r>
              <a:rPr lang="en-US" sz="1600" b="0" dirty="0">
                <a:solidFill>
                  <a:schemeClr val="accent1"/>
                </a:solidFill>
                <a:ea typeface="+mn-lt"/>
                <a:cs typeface="+mn-lt"/>
              </a:rPr>
              <a:t> Mevcut içeriği farklı formatlar için hızla uyarlayın.</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Yaratıcılığı Ateşleyin: </a:t>
            </a:r>
            <a:r>
              <a:rPr lang="en-US" sz="1600" b="0" dirty="0">
                <a:solidFill>
                  <a:schemeClr val="accent1"/>
                </a:solidFill>
                <a:ea typeface="+mn-lt"/>
                <a:cs typeface="+mn-lt"/>
              </a:rPr>
              <a:t>Yeni fikirler, başlıklar ve yaratıcı ipuçları için bu araçları kullanın.</a:t>
            </a:r>
            <a:endParaRPr lang="en-US" sz="1600" dirty="0">
              <a:solidFill>
                <a:schemeClr val="accent1"/>
              </a:solidFill>
            </a:endParaRPr>
          </a:p>
          <a:p>
            <a:pPr marL="285750" indent="-285750" algn="just">
              <a:buFont typeface="Wingdings" panose="05000000000000000000" pitchFamily="2" charset="2"/>
              <a:buChar char="ü"/>
            </a:pPr>
            <a:r>
              <a:rPr lang="en-US" sz="1600" b="0" dirty="0">
                <a:solidFill>
                  <a:schemeClr val="accent1"/>
                </a:solidFill>
                <a:ea typeface="+mn-lt"/>
                <a:cs typeface="+mn-lt"/>
              </a:rPr>
              <a:t>Bu platformlar iş akışlarını kolaylaştırır ve üretkenliği artırarak daha hızlı ve daha etkili içerik oluşturmanıza yardımcı olur.</a:t>
            </a:r>
            <a:endParaRPr lang="en-US" sz="1600" dirty="0">
              <a:solidFill>
                <a:schemeClr val="accent1"/>
              </a:solidFill>
            </a:endParaRPr>
          </a:p>
        </p:txBody>
      </p:sp>
      <p:sp>
        <p:nvSpPr>
          <p:cNvPr id="3" name="TextBox 2">
            <a:extLst>
              <a:ext uri="{FF2B5EF4-FFF2-40B4-BE49-F238E27FC236}">
                <a16:creationId xmlns:a16="http://schemas.microsoft.com/office/drawing/2014/main" id="{C95E2BCE-676E-4C34-85C3-8D889D800B6F}"/>
              </a:ext>
            </a:extLst>
          </p:cNvPr>
          <p:cNvSpPr txBox="1"/>
          <p:nvPr/>
        </p:nvSpPr>
        <p:spPr>
          <a:xfrm>
            <a:off x="8213554" y="3407003"/>
            <a:ext cx="3385888" cy="677108"/>
          </a:xfrm>
          <a:prstGeom prst="rect">
            <a:avLst/>
          </a:prstGeom>
          <a:noFill/>
        </p:spPr>
        <p:txBody>
          <a:bodyPr wrap="square" rtlCol="0">
            <a:spAutoFit/>
          </a:bodyPr>
          <a:lstStyle/>
          <a:p>
            <a:r>
              <a:rPr lang="en-US" sz="1000" dirty="0">
                <a:solidFill>
                  <a:schemeClr val="accent1"/>
                </a:solidFill>
              </a:rPr>
              <a:t>Kaynak: </a:t>
            </a:r>
            <a:r>
              <a:rPr kumimoji="0" lang="en-SI" altLang="en-SI" sz="1000" i="0" u="none" strike="noStrike" cap="none" normalizeH="0" baseline="0" dirty="0" err="1">
                <a:ln>
                  <a:noFill/>
                </a:ln>
                <a:solidFill>
                  <a:schemeClr val="accent1"/>
                </a:solidFill>
                <a:effectLst/>
              </a:rPr>
              <a:t>Copysmith </a:t>
            </a:r>
            <a:r>
              <a:rPr kumimoji="0" lang="en-SI" altLang="en-SI" sz="1000" i="0" u="none" strike="noStrike" cap="none" normalizeH="0" baseline="0" dirty="0">
                <a:ln>
                  <a:noFill/>
                </a:ln>
                <a:solidFill>
                  <a:schemeClr val="accent1"/>
                </a:solidFill>
                <a:effectLst/>
              </a:rPr>
              <a:t>Onboarding: </a:t>
            </a:r>
            <a:r>
              <a:rPr kumimoji="0" lang="en-US" altLang="en-SI" sz="1000" i="0" u="none" strike="noStrike" cap="none" normalizeH="0" baseline="0" dirty="0" err="1">
                <a:ln>
                  <a:noFill/>
                </a:ln>
                <a:solidFill>
                  <a:schemeClr val="accent1"/>
                </a:solidFill>
                <a:effectLst/>
              </a:rPr>
              <a:t>Copysmith </a:t>
            </a:r>
            <a:r>
              <a:rPr kumimoji="0" lang="en-US" altLang="en-SI" sz="1000" i="0" u="none" strike="noStrike" cap="none" normalizeH="0" baseline="0" dirty="0">
                <a:ln>
                  <a:noFill/>
                </a:ln>
                <a:solidFill>
                  <a:schemeClr val="accent1"/>
                </a:solidFill>
                <a:effectLst/>
              </a:rPr>
              <a:t>AI tarafından </a:t>
            </a:r>
            <a:r>
              <a:rPr kumimoji="0" lang="en-SI" altLang="en-SI" sz="1000" i="0" u="none" strike="noStrike" cap="none" normalizeH="0" baseline="0" dirty="0">
                <a:ln>
                  <a:noFill/>
                </a:ln>
                <a:solidFill>
                  <a:schemeClr val="accent1"/>
                </a:solidFill>
                <a:effectLst/>
              </a:rPr>
              <a:t>İçerik Oluşturma Temelleri</a:t>
            </a:r>
          </a:p>
          <a:p>
            <a:r>
              <a:rPr lang="en-US" dirty="0"/>
              <a:t> </a:t>
            </a:r>
            <a:endParaRPr lang="en-SI" dirty="0"/>
          </a:p>
        </p:txBody>
      </p:sp>
      <p:pic>
        <p:nvPicPr>
          <p:cNvPr id="7" name="Çevrimiçi Medya 6" title="Copysmith Onboarding: Content Creation Basics">
            <a:hlinkClick r:id="" action="ppaction://media"/>
            <a:extLst>
              <a:ext uri="{FF2B5EF4-FFF2-40B4-BE49-F238E27FC236}">
                <a16:creationId xmlns:a16="http://schemas.microsoft.com/office/drawing/2014/main" id="{89684C69-19D6-D525-5506-06BDE77093C5}"/>
              </a:ext>
            </a:extLst>
          </p:cNvPr>
          <p:cNvPicPr>
            <a:picLocks noRot="1" noChangeAspect="1"/>
          </p:cNvPicPr>
          <p:nvPr>
            <a:videoFile r:link="rId1"/>
          </p:nvPr>
        </p:nvPicPr>
        <p:blipFill>
          <a:blip r:embed="rId4"/>
          <a:stretch>
            <a:fillRect/>
          </a:stretch>
        </p:blipFill>
        <p:spPr>
          <a:xfrm>
            <a:off x="8189213" y="1372706"/>
            <a:ext cx="3410229" cy="1925273"/>
          </a:xfrm>
          <a:prstGeom prst="rect">
            <a:avLst/>
          </a:prstGeom>
        </p:spPr>
      </p:pic>
    </p:spTree>
    <p:extLst>
      <p:ext uri="{BB962C8B-B14F-4D97-AF65-F5344CB8AC3E}">
        <p14:creationId xmlns:p14="http://schemas.microsoft.com/office/powerpoint/2010/main" val="104077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434047" y="447869"/>
            <a:ext cx="10414518" cy="737120"/>
          </a:xfrm>
        </p:spPr>
        <p:txBody>
          <a:bodyPr>
            <a:noAutofit/>
          </a:bodyPr>
          <a:lstStyle/>
          <a:p>
            <a:r>
              <a:rPr lang="tr-TR" sz="2800" dirty="0"/>
              <a:t>Bu üniteyi oluşturmak için kullanılan kaynaklar</a:t>
            </a:r>
            <a:endParaRPr lang="it-IT" sz="28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343667" y="1235100"/>
            <a:ext cx="10750431" cy="4657011"/>
          </a:xfrm>
        </p:spPr>
        <p:txBody>
          <a:bodyPr vert="horz" lIns="91440" tIns="45720" rIns="91440" bIns="45720" rtlCol="0" anchor="t">
            <a:normAutofit fontScale="62500" lnSpcReduction="20000"/>
          </a:bodyPr>
          <a:lstStyle/>
          <a:p>
            <a:pPr marL="0" indent="0" algn="just">
              <a:lnSpc>
                <a:spcPct val="120000"/>
              </a:lnSpc>
              <a:spcBef>
                <a:spcPts val="600"/>
              </a:spcBef>
              <a:spcAft>
                <a:spcPts val="600"/>
              </a:spcAft>
              <a:buNone/>
            </a:pPr>
            <a:endParaRPr lang="en-US" sz="6400" b="0" dirty="0">
              <a:solidFill>
                <a:srgbClr val="1D1D1B"/>
              </a:solidFill>
            </a:endParaRPr>
          </a:p>
          <a:p>
            <a:pPr marL="0" indent="0">
              <a:lnSpc>
                <a:spcPct val="150000"/>
              </a:lnSpc>
              <a:buNone/>
            </a:pPr>
            <a:endParaRPr lang="tr-TR"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lang="it-IT"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kumimoji="0" lang="it-IT" sz="2400" b="0" i="0" u="sng" strike="noStrike" kern="1200" cap="none" spc="0" normalizeH="0" baseline="0" noProof="0" dirty="0">
              <a:ln>
                <a:noFill/>
              </a:ln>
              <a:solidFill>
                <a:srgbClr val="1D1D1B"/>
              </a:solidFill>
              <a:effectLst/>
              <a:uLnTx/>
              <a:uFillTx/>
              <a:latin typeface="Raleway"/>
              <a:ea typeface="+mn-ea"/>
              <a:cs typeface="+mn-cs"/>
            </a:endParaRPr>
          </a:p>
          <a:p>
            <a:pPr marL="0" indent="0">
              <a:lnSpc>
                <a:spcPct val="150000"/>
              </a:lnSpc>
              <a:buNone/>
            </a:pPr>
            <a:endParaRPr lang="it-IT" sz="21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r>
              <a:rPr lang="it-IT" sz="1600" b="0" dirty="0">
                <a:solidFill>
                  <a:schemeClr val="accent1"/>
                </a:solidFill>
              </a:rPr>
              <a:t> </a:t>
            </a: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
        <p:nvSpPr>
          <p:cNvPr id="5" name="Metin kutusu 4">
            <a:extLst>
              <a:ext uri="{FF2B5EF4-FFF2-40B4-BE49-F238E27FC236}">
                <a16:creationId xmlns:a16="http://schemas.microsoft.com/office/drawing/2014/main" id="{AAAE688A-F6EF-DCDF-5B6C-AE1AA8E9A532}"/>
              </a:ext>
            </a:extLst>
          </p:cNvPr>
          <p:cNvSpPr txBox="1"/>
          <p:nvPr/>
        </p:nvSpPr>
        <p:spPr>
          <a:xfrm>
            <a:off x="443019" y="1218511"/>
            <a:ext cx="10651079" cy="2342051"/>
          </a:xfrm>
          <a:prstGeom prst="rect">
            <a:avLst/>
          </a:prstGeom>
          <a:noFill/>
        </p:spPr>
        <p:txBody>
          <a:bodyPr wrap="square">
            <a:spAutoFit/>
          </a:bodyPr>
          <a:lstStyle/>
          <a:p>
            <a:pPr marL="285750" indent="-285750" algn="just">
              <a:lnSpc>
                <a:spcPct val="120000"/>
              </a:lnSpc>
              <a:spcBef>
                <a:spcPts val="600"/>
              </a:spcBef>
              <a:spcAft>
                <a:spcPts val="600"/>
              </a:spcAft>
              <a:buFont typeface="Courier New" panose="02070309020205020404" pitchFamily="49" charset="0"/>
              <a:buChar char="o"/>
            </a:pPr>
            <a:r>
              <a:rPr lang="en-US" sz="1400" b="0" dirty="0" err="1">
                <a:solidFill>
                  <a:srgbClr val="1D1D1B"/>
                </a:solidFill>
              </a:rPr>
              <a:t>Damanpour</a:t>
            </a:r>
            <a:r>
              <a:rPr lang="en-US" sz="1400" b="0" dirty="0">
                <a:solidFill>
                  <a:srgbClr val="1D1D1B"/>
                </a:solidFill>
              </a:rPr>
              <a:t>, F., &amp; Aravind, D. (2012). Organizational structure and innovation revisited: From organic to ambidextrous structure. In Handbook of organizational creativity (pp. 483-513). Academic Press.</a:t>
            </a:r>
            <a:endParaRPr lang="tr-TR" sz="1400" dirty="0">
              <a:solidFill>
                <a:srgbClr val="1D1D1B"/>
              </a:solidFill>
            </a:endParaRPr>
          </a:p>
          <a:p>
            <a:pPr marL="285750" indent="-285750" algn="just">
              <a:lnSpc>
                <a:spcPct val="120000"/>
              </a:lnSpc>
              <a:spcBef>
                <a:spcPts val="600"/>
              </a:spcBef>
              <a:spcAft>
                <a:spcPts val="600"/>
              </a:spcAft>
              <a:buFont typeface="Courier New" panose="02070309020205020404" pitchFamily="49" charset="0"/>
              <a:buChar char="o"/>
            </a:pPr>
            <a:r>
              <a:rPr lang="en-US" sz="1400" b="0" dirty="0">
                <a:solidFill>
                  <a:srgbClr val="1D1D1B"/>
                </a:solidFill>
              </a:rPr>
              <a:t>El Bassiti, L., &amp; </a:t>
            </a:r>
            <a:r>
              <a:rPr lang="en-US" sz="1400" b="0" dirty="0" err="1">
                <a:solidFill>
                  <a:srgbClr val="1D1D1B"/>
                </a:solidFill>
              </a:rPr>
              <a:t>Ajhoun</a:t>
            </a:r>
            <a:r>
              <a:rPr lang="en-US" sz="1400" b="0" dirty="0">
                <a:solidFill>
                  <a:srgbClr val="1D1D1B"/>
                </a:solidFill>
              </a:rPr>
              <a:t>, R. (2013). Toward an innovation management framework: A life-cycle model with an idea management focus. International Journal of Innovation, Management and Technology, 4(6), 551.</a:t>
            </a:r>
            <a:r>
              <a:rPr lang="tr-TR" sz="1400" b="0" dirty="0">
                <a:solidFill>
                  <a:srgbClr val="1D1D1B"/>
                </a:solidFill>
              </a:rPr>
              <a:t> </a:t>
            </a:r>
            <a:endParaRPr lang="tr-TR" sz="1400" dirty="0"/>
          </a:p>
          <a:p>
            <a:pPr marL="285750" indent="-285750" algn="just">
              <a:lnSpc>
                <a:spcPct val="120000"/>
              </a:lnSpc>
              <a:spcBef>
                <a:spcPts val="600"/>
              </a:spcBef>
              <a:spcAft>
                <a:spcPts val="600"/>
              </a:spcAft>
              <a:buFont typeface="Courier New" panose="02070309020205020404" pitchFamily="49" charset="0"/>
              <a:buChar char="o"/>
            </a:pPr>
            <a:r>
              <a:rPr lang="en-US" sz="1400" b="0" dirty="0">
                <a:solidFill>
                  <a:srgbClr val="1D1D1B"/>
                </a:solidFill>
              </a:rPr>
              <a:t>Trott, P. (2008). Innovation management and new product development. Pearson education.</a:t>
            </a:r>
            <a:endParaRPr lang="tr-TR" sz="1400" dirty="0">
              <a:solidFill>
                <a:srgbClr val="1D1D1B"/>
              </a:solidFill>
            </a:endParaRPr>
          </a:p>
          <a:p>
            <a:pPr marL="285750" indent="-285750" algn="just">
              <a:lnSpc>
                <a:spcPct val="120000"/>
              </a:lnSpc>
              <a:spcBef>
                <a:spcPts val="600"/>
              </a:spcBef>
              <a:spcAft>
                <a:spcPts val="600"/>
              </a:spcAft>
              <a:buFont typeface="Courier New" panose="02070309020205020404" pitchFamily="49" charset="0"/>
              <a:buChar char="o"/>
            </a:pPr>
            <a:r>
              <a:rPr lang="en-US" sz="1400" b="0" dirty="0" err="1">
                <a:solidFill>
                  <a:srgbClr val="1D1D1B"/>
                </a:solidFill>
              </a:rPr>
              <a:t>Westerski</a:t>
            </a:r>
            <a:r>
              <a:rPr lang="en-US" sz="1400" b="0" dirty="0">
                <a:solidFill>
                  <a:srgbClr val="1D1D1B"/>
                </a:solidFill>
              </a:rPr>
              <a:t>, A., Iglesias, C. A., &amp; Nagle, T. (2011). The road from community ideas to </a:t>
            </a:r>
            <a:r>
              <a:rPr lang="en-US" sz="1400" b="0" dirty="0" err="1">
                <a:solidFill>
                  <a:srgbClr val="1D1D1B"/>
                </a:solidFill>
              </a:rPr>
              <a:t>organisational</a:t>
            </a:r>
            <a:r>
              <a:rPr lang="en-US" sz="1400" b="0" dirty="0">
                <a:solidFill>
                  <a:srgbClr val="1D1D1B"/>
                </a:solidFill>
              </a:rPr>
              <a:t> innovation: a life cycle survey of idea management systems. International Journal of Web Based Communities, 7(4), 493-506.</a:t>
            </a:r>
            <a:endParaRPr lang="tr-TR" sz="1400" b="0" dirty="0">
              <a:solidFill>
                <a:srgbClr val="1D1D1B"/>
              </a:solidFill>
            </a:endParaRPr>
          </a:p>
        </p:txBody>
      </p:sp>
    </p:spTree>
    <p:extLst>
      <p:ext uri="{BB962C8B-B14F-4D97-AF65-F5344CB8AC3E}">
        <p14:creationId xmlns:p14="http://schemas.microsoft.com/office/powerpoint/2010/main" val="38951324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8CA2A01-FEBB-2999-71E2-A85F43AAA972}"/>
              </a:ext>
            </a:extLst>
          </p:cNvPr>
          <p:cNvSpPr>
            <a:spLocks noGrp="1"/>
          </p:cNvSpPr>
          <p:nvPr/>
        </p:nvSpPr>
        <p:spPr>
          <a:xfrm>
            <a:off x="718111" y="425407"/>
            <a:ext cx="10058400" cy="8584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tr-TR" sz="3600" dirty="0"/>
              <a:t>Keşfedilecek daha çok şey</a:t>
            </a:r>
            <a:endParaRPr lang="it-IT" sz="3600" dirty="0"/>
          </a:p>
        </p:txBody>
      </p:sp>
      <p:sp>
        <p:nvSpPr>
          <p:cNvPr id="3" name="Metin kutusu 2">
            <a:extLst>
              <a:ext uri="{FF2B5EF4-FFF2-40B4-BE49-F238E27FC236}">
                <a16:creationId xmlns:a16="http://schemas.microsoft.com/office/drawing/2014/main" id="{C575140B-095A-5F61-6654-D6140B80A37B}"/>
              </a:ext>
            </a:extLst>
          </p:cNvPr>
          <p:cNvSpPr txBox="1"/>
          <p:nvPr/>
        </p:nvSpPr>
        <p:spPr>
          <a:xfrm>
            <a:off x="565639" y="1283822"/>
            <a:ext cx="11060722" cy="4616648"/>
          </a:xfrm>
          <a:prstGeom prst="rect">
            <a:avLst/>
          </a:prstGeom>
          <a:noFill/>
        </p:spPr>
        <p:txBody>
          <a:bodyPr wrap="square">
            <a:spAutoFit/>
          </a:bodyPr>
          <a:lstStyle/>
          <a:p>
            <a:pPr marL="285750" indent="-285750">
              <a:buFont typeface="Courier New" panose="02070309020205020404" pitchFamily="49" charset="0"/>
              <a:buChar char="o"/>
            </a:pPr>
            <a:r>
              <a:rPr lang="en-US" sz="1400" dirty="0">
                <a:solidFill>
                  <a:schemeClr val="accent1"/>
                </a:solidFill>
              </a:rPr>
              <a:t>Wix Blog: Top Marketing Tools to Grow Your Business." </a:t>
            </a:r>
            <a:r>
              <a:rPr lang="en-US" sz="1400" i="1" dirty="0">
                <a:solidFill>
                  <a:schemeClr val="accent1"/>
                </a:solidFill>
              </a:rPr>
              <a:t>Wix</a:t>
            </a:r>
            <a:r>
              <a:rPr lang="en-US" sz="1400" dirty="0">
                <a:solidFill>
                  <a:schemeClr val="accent1"/>
                </a:solidFill>
              </a:rPr>
              <a:t>, </a:t>
            </a:r>
            <a:r>
              <a:rPr lang="en-US" sz="1400" dirty="0">
                <a:solidFill>
                  <a:schemeClr val="accent1"/>
                </a:solidFill>
                <a:hlinkClick r:id="rId2">
                  <a:extLst>
                    <a:ext uri="{A12FA001-AC4F-418D-AE19-62706E023703}">
                      <ahyp:hlinkClr xmlns:ahyp="http://schemas.microsoft.com/office/drawing/2018/hyperlinkcolor" val="tx"/>
                    </a:ext>
                  </a:extLst>
                </a:hlinkClick>
              </a:rPr>
              <a:t>https://www.wix.com/blog/marketing-tools. Accessed 22 July 2025</a:t>
            </a:r>
            <a:r>
              <a:rPr lang="en-US" sz="1400" dirty="0">
                <a:solidFill>
                  <a:schemeClr val="accent1"/>
                </a:solidFill>
              </a:rPr>
              <a:t>.</a:t>
            </a:r>
            <a:r>
              <a:rPr lang="tr-TR" sz="1400" dirty="0">
                <a:solidFill>
                  <a:schemeClr val="accent1"/>
                </a:solidFill>
              </a:rPr>
              <a:t> </a:t>
            </a:r>
            <a:r>
              <a:rPr lang="tr-TR" sz="1400" dirty="0">
                <a:solidFill>
                  <a:srgbClr val="F49100"/>
                </a:solidFill>
                <a:hlinkClick r:id="rId3">
                  <a:extLst>
                    <a:ext uri="{A12FA001-AC4F-418D-AE19-62706E023703}">
                      <ahyp:hlinkClr xmlns:ahyp="http://schemas.microsoft.com/office/drawing/2018/hyperlinkcolor" val="tx"/>
                    </a:ext>
                  </a:extLst>
                </a:hlinkClick>
              </a:rPr>
              <a:t>https</a:t>
            </a:r>
            <a:r>
              <a:rPr lang="tr-TR" sz="1400" dirty="0">
                <a:solidFill>
                  <a:schemeClr val="accent1"/>
                </a:solidFill>
                <a:hlinkClick r:id="rId3">
                  <a:extLst>
                    <a:ext uri="{A12FA001-AC4F-418D-AE19-62706E023703}">
                      <ahyp:hlinkClr xmlns:ahyp="http://schemas.microsoft.com/office/drawing/2018/hyperlinkcolor" val="tx"/>
                    </a:ext>
                  </a:extLst>
                </a:hlinkClick>
              </a:rPr>
              <a:t>://www.wix.com/blog/marketing-tools</a:t>
            </a:r>
            <a:endParaRPr lang="tr-TR" sz="1400" dirty="0">
              <a:solidFill>
                <a:schemeClr val="accent1"/>
              </a:solidFill>
            </a:endParaRPr>
          </a:p>
          <a:p>
            <a:pPr marL="285750" indent="-285750">
              <a:buFont typeface="Courier New" panose="02070309020205020404" pitchFamily="49" charset="0"/>
              <a:buChar char="o"/>
            </a:pPr>
            <a:endParaRPr lang="tr-TR" sz="1400" dirty="0">
              <a:solidFill>
                <a:schemeClr val="accent1"/>
              </a:solidFill>
            </a:endParaRPr>
          </a:p>
          <a:p>
            <a:pPr marL="285750" indent="-285750">
              <a:buFont typeface="Courier New" panose="02070309020205020404" pitchFamily="49" charset="0"/>
              <a:buChar char="o"/>
            </a:pPr>
            <a:r>
              <a:rPr lang="tr-TR" sz="1400" dirty="0" err="1">
                <a:solidFill>
                  <a:schemeClr val="accent1"/>
                </a:solidFill>
              </a:rPr>
              <a:t>Brandwatch</a:t>
            </a:r>
            <a:r>
              <a:rPr lang="tr-TR" sz="1400" dirty="0">
                <a:solidFill>
                  <a:schemeClr val="accent1"/>
                </a:solidFill>
              </a:rPr>
              <a:t>. (2023). </a:t>
            </a:r>
            <a:r>
              <a:rPr lang="tr-TR" sz="1400" i="1" dirty="0">
                <a:solidFill>
                  <a:schemeClr val="accent1"/>
                </a:solidFill>
              </a:rPr>
              <a:t>10 </a:t>
            </a:r>
            <a:r>
              <a:rPr lang="tr-TR" sz="1400" i="1" dirty="0" err="1">
                <a:solidFill>
                  <a:schemeClr val="accent1"/>
                </a:solidFill>
              </a:rPr>
              <a:t>Essential</a:t>
            </a:r>
            <a:r>
              <a:rPr lang="tr-TR" sz="1400" i="1" dirty="0">
                <a:solidFill>
                  <a:schemeClr val="accent1"/>
                </a:solidFill>
              </a:rPr>
              <a:t> Market </a:t>
            </a:r>
            <a:r>
              <a:rPr lang="tr-TR" sz="1400" i="1" dirty="0" err="1">
                <a:solidFill>
                  <a:schemeClr val="accent1"/>
                </a:solidFill>
              </a:rPr>
              <a:t>Research</a:t>
            </a:r>
            <a:r>
              <a:rPr lang="tr-TR" sz="1400" i="1" dirty="0">
                <a:solidFill>
                  <a:schemeClr val="accent1"/>
                </a:solidFill>
              </a:rPr>
              <a:t> </a:t>
            </a:r>
            <a:r>
              <a:rPr lang="tr-TR" sz="1400" i="1" dirty="0" err="1">
                <a:solidFill>
                  <a:schemeClr val="accent1"/>
                </a:solidFill>
              </a:rPr>
              <a:t>Methods</a:t>
            </a:r>
            <a:r>
              <a:rPr lang="tr-TR" sz="1400" i="1" dirty="0">
                <a:solidFill>
                  <a:schemeClr val="accent1"/>
                </a:solidFill>
              </a:rPr>
              <a:t> </a:t>
            </a:r>
            <a:r>
              <a:rPr lang="tr-TR" sz="1400" i="1" dirty="0" err="1">
                <a:solidFill>
                  <a:schemeClr val="accent1"/>
                </a:solidFill>
              </a:rPr>
              <a:t>to</a:t>
            </a:r>
            <a:r>
              <a:rPr lang="tr-TR" sz="1400" i="1" dirty="0">
                <a:solidFill>
                  <a:schemeClr val="accent1"/>
                </a:solidFill>
              </a:rPr>
              <a:t> Help </a:t>
            </a:r>
            <a:r>
              <a:rPr lang="tr-TR" sz="1400" i="1" dirty="0" err="1">
                <a:solidFill>
                  <a:schemeClr val="accent1"/>
                </a:solidFill>
              </a:rPr>
              <a:t>You</a:t>
            </a:r>
            <a:r>
              <a:rPr lang="tr-TR" sz="1400" i="1" dirty="0">
                <a:solidFill>
                  <a:schemeClr val="accent1"/>
                </a:solidFill>
              </a:rPr>
              <a:t> </a:t>
            </a:r>
            <a:r>
              <a:rPr lang="tr-TR" sz="1400" i="1" dirty="0" err="1">
                <a:solidFill>
                  <a:schemeClr val="accent1"/>
                </a:solidFill>
              </a:rPr>
              <a:t>Understand</a:t>
            </a:r>
            <a:r>
              <a:rPr lang="tr-TR" sz="1400" i="1" dirty="0">
                <a:solidFill>
                  <a:schemeClr val="accent1"/>
                </a:solidFill>
              </a:rPr>
              <a:t> Consumer </a:t>
            </a:r>
            <a:r>
              <a:rPr lang="tr-TR" sz="1400" i="1" dirty="0" err="1">
                <a:solidFill>
                  <a:schemeClr val="accent1"/>
                </a:solidFill>
              </a:rPr>
              <a:t>Preferences</a:t>
            </a:r>
            <a:r>
              <a:rPr lang="tr-TR" sz="1400" dirty="0">
                <a:solidFill>
                  <a:schemeClr val="accent1"/>
                </a:solidFill>
              </a:rPr>
              <a:t>. </a:t>
            </a:r>
            <a:r>
              <a:rPr lang="tr-TR" sz="1400" dirty="0" err="1">
                <a:solidFill>
                  <a:schemeClr val="accent1"/>
                </a:solidFill>
              </a:rPr>
              <a:t>Brandwatch</a:t>
            </a:r>
            <a:r>
              <a:rPr lang="tr-TR" sz="1400" dirty="0">
                <a:solidFill>
                  <a:schemeClr val="accent1"/>
                </a:solidFill>
              </a:rPr>
              <a:t> Blog. </a:t>
            </a:r>
            <a:r>
              <a:rPr lang="tr-TR" sz="1400" dirty="0">
                <a:solidFill>
                  <a:schemeClr val="accent1"/>
                </a:solidFill>
                <a:hlinkClick r:id="rId4">
                  <a:extLst>
                    <a:ext uri="{A12FA001-AC4F-418D-AE19-62706E023703}">
                      <ahyp:hlinkClr xmlns:ahyp="http://schemas.microsoft.com/office/drawing/2018/hyperlinkcolor" val="tx"/>
                    </a:ext>
                  </a:extLst>
                </a:hlinkClick>
              </a:rPr>
              <a:t>https://www.brandwatch.com/blog/market-research-methods</a:t>
            </a:r>
            <a:r>
              <a:rPr lang="tr-TR" sz="1400" dirty="0">
                <a:solidFill>
                  <a:schemeClr val="accent1"/>
                </a:solidFill>
              </a:rPr>
              <a:t> </a:t>
            </a:r>
            <a:r>
              <a:rPr lang="tr-TR" sz="1400" dirty="0">
                <a:solidFill>
                  <a:schemeClr val="accent1"/>
                </a:solidFill>
                <a:hlinkClick r:id="rId5">
                  <a:extLst>
                    <a:ext uri="{A12FA001-AC4F-418D-AE19-62706E023703}">
                      <ahyp:hlinkClr xmlns:ahyp="http://schemas.microsoft.com/office/drawing/2018/hyperlinkcolor" val="tx"/>
                    </a:ext>
                  </a:extLst>
                </a:hlinkClick>
              </a:rPr>
              <a:t>en.wikipedia.org+12brandwatch.com+12worldluxurychamber.com+12</a:t>
            </a:r>
            <a:endParaRPr lang="tr-TR" sz="1400" dirty="0">
              <a:solidFill>
                <a:schemeClr val="accent1"/>
              </a:solidFill>
            </a:endParaRPr>
          </a:p>
          <a:p>
            <a:pPr marL="285750" indent="-285750">
              <a:buFont typeface="Courier New" panose="02070309020205020404" pitchFamily="49" charset="0"/>
              <a:buChar char="o"/>
            </a:pPr>
            <a:r>
              <a:rPr lang="tr-TR" sz="1400" dirty="0">
                <a:solidFill>
                  <a:srgbClr val="F49100"/>
                </a:solidFill>
                <a:hlinkClick r:id="rId6">
                  <a:extLst>
                    <a:ext uri="{A12FA001-AC4F-418D-AE19-62706E023703}">
                      <ahyp:hlinkClr xmlns:ahyp="http://schemas.microsoft.com/office/drawing/2018/hyperlinkcolor" val="tx"/>
                    </a:ext>
                  </a:extLst>
                </a:hlinkClick>
              </a:rPr>
              <a:t>https</a:t>
            </a:r>
            <a:r>
              <a:rPr lang="tr-TR" sz="1400" dirty="0">
                <a:solidFill>
                  <a:schemeClr val="accent1"/>
                </a:solidFill>
                <a:hlinkClick r:id="rId6">
                  <a:extLst>
                    <a:ext uri="{A12FA001-AC4F-418D-AE19-62706E023703}">
                      <ahyp:hlinkClr xmlns:ahyp="http://schemas.microsoft.com/office/drawing/2018/hyperlinkcolor" val="tx"/>
                    </a:ext>
                  </a:extLst>
                </a:hlinkClick>
              </a:rPr>
              <a:t>://www.brandwatch.com/blog/market-research-methods/</a:t>
            </a:r>
            <a:endParaRPr lang="tr-TR" sz="1400" dirty="0">
              <a:solidFill>
                <a:schemeClr val="accent1"/>
              </a:solidFill>
            </a:endParaRPr>
          </a:p>
          <a:p>
            <a:pPr marL="285750" indent="-285750">
              <a:buFont typeface="Courier New" panose="02070309020205020404" pitchFamily="49" charset="0"/>
              <a:buChar char="o"/>
            </a:pPr>
            <a:endParaRPr lang="tr-TR" sz="1400" dirty="0">
              <a:solidFill>
                <a:schemeClr val="accent1"/>
              </a:solidFill>
            </a:endParaRPr>
          </a:p>
          <a:p>
            <a:pPr marL="285750" indent="-285750">
              <a:buFont typeface="Courier New" panose="02070309020205020404" pitchFamily="49" charset="0"/>
              <a:buChar char="o"/>
            </a:pPr>
            <a:r>
              <a:rPr lang="en-US" sz="1400" dirty="0">
                <a:solidFill>
                  <a:schemeClr val="accent1"/>
                </a:solidFill>
              </a:rPr>
              <a:t>Sarstedt, M. &amp; Mooi, E. (2019). </a:t>
            </a:r>
            <a:r>
              <a:rPr lang="en-US" sz="1400" i="1" dirty="0">
                <a:solidFill>
                  <a:schemeClr val="accent1"/>
                </a:solidFill>
              </a:rPr>
              <a:t>A concise guide to market research: The process, data, and methods using IBM SPSS Statistics</a:t>
            </a:r>
            <a:r>
              <a:rPr lang="en-US" sz="1400" dirty="0">
                <a:solidFill>
                  <a:schemeClr val="accent1"/>
                </a:solidFill>
              </a:rPr>
              <a:t> (3. </a:t>
            </a:r>
            <a:r>
              <a:rPr lang="en-US" sz="1400" dirty="0" err="1">
                <a:solidFill>
                  <a:schemeClr val="accent1"/>
                </a:solidFill>
              </a:rPr>
              <a:t>baskı</a:t>
            </a:r>
            <a:r>
              <a:rPr lang="en-US" sz="1400" dirty="0">
                <a:solidFill>
                  <a:schemeClr val="accent1"/>
                </a:solidFill>
              </a:rPr>
              <a:t>) [PDF]. Springer Texts in Business and Economics. </a:t>
            </a:r>
            <a:r>
              <a:rPr lang="en-US" sz="1400" dirty="0">
                <a:solidFill>
                  <a:schemeClr val="accent1"/>
                </a:solidFill>
                <a:hlinkClick r:id="rId7">
                  <a:extLst>
                    <a:ext uri="{A12FA001-AC4F-418D-AE19-62706E023703}">
                      <ahyp:hlinkClr xmlns:ahyp="http://schemas.microsoft.com/office/drawing/2018/hyperlinkcolor" val="tx"/>
                    </a:ext>
                  </a:extLst>
                </a:hlinkClick>
              </a:rPr>
              <a:t>https://educons.edu.rs/wp-content/uploads/2020/05/2019A-Concise-Guide-To-Market-Research.pdf</a:t>
            </a:r>
            <a:r>
              <a:rPr lang="en-US" sz="1400" dirty="0">
                <a:solidFill>
                  <a:schemeClr val="accent1"/>
                </a:solidFill>
              </a:rPr>
              <a:t> </a:t>
            </a:r>
          </a:p>
          <a:p>
            <a:pPr marL="285750" indent="-285750">
              <a:buFont typeface="Courier New" panose="02070309020205020404" pitchFamily="49" charset="0"/>
              <a:buChar char="o"/>
            </a:pPr>
            <a:endParaRPr lang="tr-TR" sz="1400" dirty="0">
              <a:solidFill>
                <a:schemeClr val="accent1"/>
              </a:solidFill>
            </a:endParaRPr>
          </a:p>
          <a:p>
            <a:pPr marL="285750" indent="-285750">
              <a:buFont typeface="Courier New" panose="02070309020205020404" pitchFamily="49" charset="0"/>
              <a:buChar char="o"/>
            </a:pPr>
            <a:r>
              <a:rPr lang="tr-TR" sz="1400" dirty="0">
                <a:solidFill>
                  <a:schemeClr val="accent1"/>
                </a:solidFill>
              </a:rPr>
              <a:t>Nielsen, A., (2021). </a:t>
            </a:r>
            <a:r>
              <a:rPr lang="tr-TR" sz="1400" i="1" dirty="0">
                <a:solidFill>
                  <a:schemeClr val="accent1"/>
                </a:solidFill>
              </a:rPr>
              <a:t>ABCDE </a:t>
            </a:r>
            <a:r>
              <a:rPr lang="tr-TR" sz="1400" i="1" dirty="0" err="1">
                <a:solidFill>
                  <a:schemeClr val="accent1"/>
                </a:solidFill>
              </a:rPr>
              <a:t>socio‑economic</a:t>
            </a:r>
            <a:r>
              <a:rPr lang="tr-TR" sz="1400" i="1" dirty="0">
                <a:solidFill>
                  <a:schemeClr val="accent1"/>
                </a:solidFill>
              </a:rPr>
              <a:t> </a:t>
            </a:r>
            <a:r>
              <a:rPr lang="tr-TR" sz="1400" i="1" dirty="0" err="1">
                <a:solidFill>
                  <a:schemeClr val="accent1"/>
                </a:solidFill>
              </a:rPr>
              <a:t>classification</a:t>
            </a:r>
            <a:r>
              <a:rPr lang="tr-TR" sz="1400" i="1" dirty="0">
                <a:solidFill>
                  <a:schemeClr val="accent1"/>
                </a:solidFill>
              </a:rPr>
              <a:t> – </a:t>
            </a:r>
            <a:r>
              <a:rPr lang="tr-TR" sz="1400" i="1" dirty="0" err="1">
                <a:solidFill>
                  <a:schemeClr val="accent1"/>
                </a:solidFill>
              </a:rPr>
              <a:t>Specification</a:t>
            </a:r>
            <a:r>
              <a:rPr lang="tr-TR" sz="1400" i="1" dirty="0">
                <a:solidFill>
                  <a:schemeClr val="accent1"/>
                </a:solidFill>
              </a:rPr>
              <a:t> </a:t>
            </a:r>
            <a:r>
              <a:rPr lang="tr-TR" sz="1400" i="1" dirty="0" err="1">
                <a:solidFill>
                  <a:schemeClr val="accent1"/>
                </a:solidFill>
              </a:rPr>
              <a:t>for</a:t>
            </a:r>
            <a:r>
              <a:rPr lang="tr-TR" sz="1400" i="1" dirty="0">
                <a:solidFill>
                  <a:schemeClr val="accent1"/>
                </a:solidFill>
              </a:rPr>
              <a:t> </a:t>
            </a:r>
            <a:r>
              <a:rPr lang="tr-TR" sz="1400" i="1" dirty="0" err="1">
                <a:solidFill>
                  <a:schemeClr val="accent1"/>
                </a:solidFill>
              </a:rPr>
              <a:t>year</a:t>
            </a:r>
            <a:r>
              <a:rPr lang="tr-TR" sz="1400" i="1" dirty="0">
                <a:solidFill>
                  <a:schemeClr val="accent1"/>
                </a:solidFill>
              </a:rPr>
              <a:t> 2021</a:t>
            </a:r>
            <a:r>
              <a:rPr lang="tr-TR" sz="1400" dirty="0">
                <a:solidFill>
                  <a:schemeClr val="accent1"/>
                </a:solidFill>
              </a:rPr>
              <a:t> [PDF]. </a:t>
            </a:r>
            <a:r>
              <a:rPr lang="tr-TR" sz="1400" dirty="0" err="1">
                <a:solidFill>
                  <a:schemeClr val="accent1"/>
                </a:solidFill>
              </a:rPr>
              <a:t>Prague</a:t>
            </a:r>
            <a:r>
              <a:rPr lang="tr-TR" sz="1400" dirty="0">
                <a:solidFill>
                  <a:schemeClr val="accent1"/>
                </a:solidFill>
              </a:rPr>
              <a:t>: Nielsen </a:t>
            </a:r>
            <a:r>
              <a:rPr lang="tr-TR" sz="1400" dirty="0" err="1">
                <a:solidFill>
                  <a:schemeClr val="accent1"/>
                </a:solidFill>
              </a:rPr>
              <a:t>Admosphere</a:t>
            </a:r>
            <a:r>
              <a:rPr lang="tr-TR" sz="1400" dirty="0">
                <a:solidFill>
                  <a:schemeClr val="accent1"/>
                </a:solidFill>
              </a:rPr>
              <a:t>. </a:t>
            </a:r>
            <a:r>
              <a:rPr lang="tr-TR" sz="1400" dirty="0">
                <a:solidFill>
                  <a:schemeClr val="accent1"/>
                </a:solidFill>
                <a:hlinkClick r:id="rId8">
                  <a:extLst>
                    <a:ext uri="{A12FA001-AC4F-418D-AE19-62706E023703}">
                      <ahyp:hlinkClr xmlns:ahyp="http://schemas.microsoft.com/office/drawing/2018/hyperlinkcolor" val="tx"/>
                    </a:ext>
                  </a:extLst>
                </a:hlinkClick>
              </a:rPr>
              <a:t>https://uploads-ssl.webflow.com/6172cf205e7dc4a721a0670c/61a09871e4e3803b46f58bd3_Nielsen%20Admosphere%20ABCDE%20classification%20-%20specification%202021.pdf</a:t>
            </a:r>
            <a:r>
              <a:rPr lang="tr-TR" sz="1400" dirty="0">
                <a:solidFill>
                  <a:schemeClr val="accent1"/>
                </a:solidFill>
              </a:rPr>
              <a:t> </a:t>
            </a:r>
          </a:p>
          <a:p>
            <a:pPr marL="285750" indent="-285750">
              <a:buFont typeface="Courier New" panose="02070309020205020404" pitchFamily="49" charset="0"/>
              <a:buChar char="o"/>
            </a:pPr>
            <a:endParaRPr lang="tr-TR" sz="1400" dirty="0">
              <a:solidFill>
                <a:schemeClr val="accent1"/>
              </a:solidFill>
            </a:endParaRPr>
          </a:p>
          <a:p>
            <a:pPr marL="285750" indent="-285750">
              <a:buFont typeface="Courier New" panose="02070309020205020404" pitchFamily="49" charset="0"/>
              <a:buChar char="o"/>
            </a:pPr>
            <a:r>
              <a:rPr lang="en-US" sz="1400" dirty="0">
                <a:solidFill>
                  <a:schemeClr val="accent1"/>
                </a:solidFill>
              </a:rPr>
              <a:t>Moving Forward Small Business. </a:t>
            </a:r>
            <a:r>
              <a:rPr lang="en-US" sz="1400" i="1" dirty="0">
                <a:solidFill>
                  <a:schemeClr val="accent1"/>
                </a:solidFill>
              </a:rPr>
              <a:t>The Ultimate List of Market Research Tools</a:t>
            </a:r>
            <a:r>
              <a:rPr lang="en-US" sz="1400" dirty="0">
                <a:solidFill>
                  <a:schemeClr val="accent1"/>
                </a:solidFill>
              </a:rPr>
              <a:t>. </a:t>
            </a:r>
            <a:r>
              <a:rPr lang="en-US" sz="1400" dirty="0" err="1">
                <a:solidFill>
                  <a:schemeClr val="accent1"/>
                </a:solidFill>
              </a:rPr>
              <a:t>Aralık</a:t>
            </a:r>
            <a:r>
              <a:rPr lang="en-US" sz="1400" dirty="0">
                <a:solidFill>
                  <a:schemeClr val="accent1"/>
                </a:solidFill>
              </a:rPr>
              <a:t> 2021. PDF </a:t>
            </a:r>
            <a:r>
              <a:rPr lang="en-US" sz="1400" dirty="0" err="1">
                <a:solidFill>
                  <a:schemeClr val="accent1"/>
                </a:solidFill>
              </a:rPr>
              <a:t>dosyası</a:t>
            </a:r>
            <a:r>
              <a:rPr lang="en-US" sz="1400" dirty="0">
                <a:solidFill>
                  <a:schemeClr val="accent1"/>
                </a:solidFill>
              </a:rPr>
              <a:t>, Moving Forward Small Business, </a:t>
            </a:r>
            <a:r>
              <a:rPr lang="en-US" sz="1400" dirty="0">
                <a:solidFill>
                  <a:schemeClr val="accent1"/>
                </a:solidFill>
                <a:hlinkClick r:id="rId9">
                  <a:extLst>
                    <a:ext uri="{A12FA001-AC4F-418D-AE19-62706E023703}">
                      <ahyp:hlinkClr xmlns:ahyp="http://schemas.microsoft.com/office/drawing/2018/hyperlinkcolor" val="tx"/>
                    </a:ext>
                  </a:extLst>
                </a:hlinkClick>
              </a:rPr>
              <a:t>https://www.movingforwardsmallbusiness.com/wp-content/uploads/2021/12/The-Ultimate-List-Of-Market-Research-Tools.pdf</a:t>
            </a:r>
            <a:r>
              <a:rPr lang="en-US" sz="1400" dirty="0">
                <a:solidFill>
                  <a:schemeClr val="accent1"/>
                </a:solidFill>
              </a:rPr>
              <a:t>. </a:t>
            </a:r>
            <a:r>
              <a:rPr lang="en-US" sz="1400" dirty="0" err="1">
                <a:solidFill>
                  <a:schemeClr val="accent1"/>
                </a:solidFill>
              </a:rPr>
              <a:t>Erişim</a:t>
            </a:r>
            <a:r>
              <a:rPr lang="en-US" sz="1400" dirty="0">
                <a:solidFill>
                  <a:schemeClr val="accent1"/>
                </a:solidFill>
              </a:rPr>
              <a:t> 22 </a:t>
            </a:r>
            <a:r>
              <a:rPr lang="en-US" sz="1400" dirty="0" err="1">
                <a:solidFill>
                  <a:schemeClr val="accent1"/>
                </a:solidFill>
              </a:rPr>
              <a:t>Temmuz</a:t>
            </a:r>
            <a:r>
              <a:rPr lang="en-US" sz="1400" dirty="0">
                <a:solidFill>
                  <a:schemeClr val="accent1"/>
                </a:solidFill>
              </a:rPr>
              <a:t> 2025. </a:t>
            </a:r>
            <a:endParaRPr lang="tr-TR" sz="1400" dirty="0">
              <a:solidFill>
                <a:schemeClr val="accent1"/>
              </a:solidFill>
            </a:endParaRPr>
          </a:p>
          <a:p>
            <a:pPr marL="285750" indent="-285750">
              <a:buFont typeface="Courier New" panose="02070309020205020404" pitchFamily="49" charset="0"/>
              <a:buChar char="o"/>
            </a:pPr>
            <a:endParaRPr lang="tr-TR" sz="1400" dirty="0">
              <a:solidFill>
                <a:schemeClr val="accent1"/>
              </a:solidFill>
            </a:endParaRPr>
          </a:p>
        </p:txBody>
      </p:sp>
    </p:spTree>
    <p:extLst>
      <p:ext uri="{BB962C8B-B14F-4D97-AF65-F5344CB8AC3E}">
        <p14:creationId xmlns:p14="http://schemas.microsoft.com/office/powerpoint/2010/main" val="2244812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dirty="0"/>
          </a:p>
        </p:txBody>
      </p:sp>
      <p:sp>
        <p:nvSpPr>
          <p:cNvPr id="2" name="PoljeZBesedilom 1">
            <a:extLst>
              <a:ext uri="{FF2B5EF4-FFF2-40B4-BE49-F238E27FC236}">
                <a16:creationId xmlns:a16="http://schemas.microsoft.com/office/drawing/2014/main" id="{A4C3FF97-BD78-3053-E412-771AAA939642}"/>
              </a:ext>
            </a:extLst>
          </p:cNvPr>
          <p:cNvSpPr txBox="1"/>
          <p:nvPr/>
        </p:nvSpPr>
        <p:spPr>
          <a:xfrm>
            <a:off x="6381287" y="2900980"/>
            <a:ext cx="436365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3200" b="1" dirty="0">
                <a:solidFill>
                  <a:srgbClr val="F3B75B"/>
                </a:solidFill>
              </a:rPr>
              <a:t>Üniteyi tamamladığınız için teşekkür ederiz!</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85DBD695-B17C-9488-2AC6-3B270D521B35}"/>
              </a:ext>
            </a:extLst>
          </p:cNvPr>
          <p:cNvSpPr txBox="1"/>
          <p:nvPr/>
        </p:nvSpPr>
        <p:spPr>
          <a:xfrm>
            <a:off x="1501987" y="2612633"/>
            <a:ext cx="3730753" cy="3877985"/>
          </a:xfrm>
          <a:prstGeom prst="rect">
            <a:avLst/>
          </a:prstGeom>
          <a:solidFill>
            <a:schemeClr val="bg1">
              <a:lumMod val="60000"/>
              <a:lumOff val="40000"/>
            </a:schemeClr>
          </a:solidFill>
        </p:spPr>
        <p:txBody>
          <a:bodyPr wrap="square">
            <a:spAutoFit/>
          </a:bodyPr>
          <a:lstStyle/>
          <a:p>
            <a:pPr rtl="0" fontAlgn="base">
              <a:spcBef>
                <a:spcPts val="600"/>
              </a:spcBef>
              <a:spcAft>
                <a:spcPts val="600"/>
              </a:spcAft>
            </a:pPr>
            <a:r>
              <a:rPr lang="en-US" sz="1400" b="0" i="0" u="none" strike="noStrike" dirty="0">
                <a:solidFill>
                  <a:srgbClr val="000000"/>
                </a:solidFill>
                <a:effectLst/>
                <a:latin typeface="Raleway "/>
              </a:rPr>
              <a:t>İlişkili kavramları açıklamak için kullanılan anahtar kelimeler sonraki tablolarda özetlenmiştir</a:t>
            </a:r>
            <a:r>
              <a:rPr lang="en-US" sz="1400" b="0" i="0" dirty="0">
                <a:solidFill>
                  <a:srgbClr val="000000"/>
                </a:solidFill>
                <a:effectLst/>
                <a:latin typeface="Raleway "/>
              </a:rPr>
              <a:t>.</a:t>
            </a:r>
          </a:p>
          <a:p>
            <a:pPr rtl="0" fontAlgn="base">
              <a:spcBef>
                <a:spcPts val="600"/>
              </a:spcBef>
              <a:spcAft>
                <a:spcPts val="600"/>
              </a:spcAft>
            </a:pPr>
            <a:r>
              <a:rPr lang="en-US" sz="1400" b="1" i="0" u="none" strike="noStrike" dirty="0">
                <a:solidFill>
                  <a:srgbClr val="000000"/>
                </a:solidFill>
                <a:effectLst/>
                <a:latin typeface="Raleway "/>
              </a:rPr>
              <a:t>5C analizi</a:t>
            </a:r>
            <a:r>
              <a:rPr lang="en-US" sz="1400" b="0" i="0" u="none" strike="noStrike" dirty="0">
                <a:solidFill>
                  <a:srgbClr val="000000"/>
                </a:solidFill>
                <a:effectLst/>
                <a:latin typeface="Raleway "/>
              </a:rPr>
              <a:t>, bir şirketin pazarını tüm yönleriyle analiz ettiği ve stratejik unsurlarını belirlediği bir pazarlama sürecidir. </a:t>
            </a:r>
          </a:p>
          <a:p>
            <a:pPr rtl="0" fontAlgn="base">
              <a:spcBef>
                <a:spcPts val="600"/>
              </a:spcBef>
              <a:spcAft>
                <a:spcPts val="600"/>
              </a:spcAft>
            </a:pPr>
            <a:br>
              <a:rPr lang="en-US" sz="1400" b="0" i="0" u="none" strike="noStrike" dirty="0">
                <a:solidFill>
                  <a:srgbClr val="000000"/>
                </a:solidFill>
                <a:effectLst/>
                <a:latin typeface="Raleway "/>
              </a:rPr>
            </a:br>
            <a:r>
              <a:rPr lang="en-US" sz="1400" b="0" i="0" u="none" strike="noStrike" dirty="0">
                <a:solidFill>
                  <a:srgbClr val="000000"/>
                </a:solidFill>
                <a:effectLst/>
                <a:latin typeface="Raleway "/>
              </a:rPr>
              <a:t>5C analizi, lansmanı yapılacak ürün ve hizmetin unsurlarının tasarlanmasında rol oynar. 5C'nin sonunda 4P ortaya çıkmaktadır. </a:t>
            </a:r>
            <a:br>
              <a:rPr lang="en-US" sz="1400" b="0" i="0" u="none" strike="noStrike" dirty="0">
                <a:solidFill>
                  <a:srgbClr val="000000"/>
                </a:solidFill>
                <a:effectLst/>
                <a:latin typeface="Raleway "/>
              </a:rPr>
            </a:br>
            <a:br>
              <a:rPr lang="en-US" sz="1400" dirty="0">
                <a:solidFill>
                  <a:srgbClr val="000000"/>
                </a:solidFill>
                <a:latin typeface="Raleway "/>
              </a:rPr>
            </a:br>
            <a:r>
              <a:rPr lang="en-US" sz="1400" b="0" i="0" u="none" strike="noStrike" dirty="0">
                <a:solidFill>
                  <a:srgbClr val="000000"/>
                </a:solidFill>
                <a:effectLst/>
                <a:latin typeface="Raleway "/>
              </a:rPr>
              <a:t>Bu nedenle pazarlama araştırmacıları 5C -&gt; 4P yaklaşımını kullanarak pazarlama süreçlerini planlarlar</a:t>
            </a:r>
            <a:r>
              <a:rPr lang="tr-TR" sz="1600" b="0" i="0" dirty="0">
                <a:solidFill>
                  <a:srgbClr val="000000"/>
                </a:solidFill>
                <a:effectLst/>
                <a:latin typeface="Raleway "/>
              </a:rPr>
              <a:t>.</a:t>
            </a:r>
          </a:p>
        </p:txBody>
      </p:sp>
      <p:sp>
        <p:nvSpPr>
          <p:cNvPr id="9" name="Rectangle 2">
            <a:extLst>
              <a:ext uri="{FF2B5EF4-FFF2-40B4-BE49-F238E27FC236}">
                <a16:creationId xmlns:a16="http://schemas.microsoft.com/office/drawing/2014/main" id="{BCF0721C-B7A8-E8A2-4A2F-B500D04237E7}"/>
              </a:ext>
            </a:extLst>
          </p:cNvPr>
          <p:cNvSpPr>
            <a:spLocks noChangeArrowheads="1"/>
          </p:cNvSpPr>
          <p:nvPr/>
        </p:nvSpPr>
        <p:spPr bwMode="auto">
          <a:xfrm>
            <a:off x="3141663"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tr-TR" altLang="tr-TR"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a:ln>
                <a:noFill/>
              </a:ln>
              <a:solidFill>
                <a:schemeClr val="tx1"/>
              </a:solidFill>
              <a:effectLst/>
              <a:latin typeface="Arial" panose="020B0604020202020204" pitchFamily="34" charset="0"/>
            </a:endParaRPr>
          </a:p>
        </p:txBody>
      </p:sp>
      <p:graphicFrame>
        <p:nvGraphicFramePr>
          <p:cNvPr id="10" name="Tablo 9">
            <a:extLst>
              <a:ext uri="{FF2B5EF4-FFF2-40B4-BE49-F238E27FC236}">
                <a16:creationId xmlns:a16="http://schemas.microsoft.com/office/drawing/2014/main" id="{4921E054-EFCD-DC17-802A-753EF08C25FF}"/>
              </a:ext>
            </a:extLst>
          </p:cNvPr>
          <p:cNvGraphicFramePr>
            <a:graphicFrameLocks noGrp="1"/>
          </p:cNvGraphicFramePr>
          <p:nvPr>
            <p:extLst>
              <p:ext uri="{D42A27DB-BD31-4B8C-83A1-F6EECF244321}">
                <p14:modId xmlns:p14="http://schemas.microsoft.com/office/powerpoint/2010/main" val="1547881058"/>
              </p:ext>
            </p:extLst>
          </p:nvPr>
        </p:nvGraphicFramePr>
        <p:xfrm>
          <a:off x="5455152" y="1342950"/>
          <a:ext cx="6524427" cy="2822470"/>
        </p:xfrm>
        <a:graphic>
          <a:graphicData uri="http://schemas.openxmlformats.org/drawingml/2006/table">
            <a:tbl>
              <a:tblPr firstRow="1" firstCol="1" bandRow="1">
                <a:tableStyleId>{69012ECD-51FC-41F1-AA8D-1B2483CD663E}</a:tableStyleId>
              </a:tblPr>
              <a:tblGrid>
                <a:gridCol w="1423708">
                  <a:extLst>
                    <a:ext uri="{9D8B030D-6E8A-4147-A177-3AD203B41FA5}">
                      <a16:colId xmlns:a16="http://schemas.microsoft.com/office/drawing/2014/main" val="348603753"/>
                    </a:ext>
                  </a:extLst>
                </a:gridCol>
                <a:gridCol w="1265036">
                  <a:extLst>
                    <a:ext uri="{9D8B030D-6E8A-4147-A177-3AD203B41FA5}">
                      <a16:colId xmlns:a16="http://schemas.microsoft.com/office/drawing/2014/main" val="2280234459"/>
                    </a:ext>
                  </a:extLst>
                </a:gridCol>
                <a:gridCol w="1146212">
                  <a:extLst>
                    <a:ext uri="{9D8B030D-6E8A-4147-A177-3AD203B41FA5}">
                      <a16:colId xmlns:a16="http://schemas.microsoft.com/office/drawing/2014/main" val="434069652"/>
                    </a:ext>
                  </a:extLst>
                </a:gridCol>
                <a:gridCol w="1194033">
                  <a:extLst>
                    <a:ext uri="{9D8B030D-6E8A-4147-A177-3AD203B41FA5}">
                      <a16:colId xmlns:a16="http://schemas.microsoft.com/office/drawing/2014/main" val="2084499351"/>
                    </a:ext>
                  </a:extLst>
                </a:gridCol>
                <a:gridCol w="1495438">
                  <a:extLst>
                    <a:ext uri="{9D8B030D-6E8A-4147-A177-3AD203B41FA5}">
                      <a16:colId xmlns:a16="http://schemas.microsoft.com/office/drawing/2014/main" val="1926442265"/>
                    </a:ext>
                  </a:extLst>
                </a:gridCol>
              </a:tblGrid>
              <a:tr h="285718">
                <a:tc gridSpan="5">
                  <a:txBody>
                    <a:bodyPr/>
                    <a:lstStyle/>
                    <a:p>
                      <a:pPr algn="ctr" fontAlgn="base">
                        <a:lnSpc>
                          <a:spcPct val="115000"/>
                        </a:lnSpc>
                        <a:spcAft>
                          <a:spcPts val="800"/>
                        </a:spcAft>
                      </a:pPr>
                      <a:r>
                        <a:rPr lang="tr-TR" sz="1400" kern="0" dirty="0">
                          <a:solidFill>
                            <a:schemeClr val="accent1"/>
                          </a:solidFill>
                          <a:effectLst/>
                        </a:rPr>
                        <a:t>Pazarlama Bileşenleri 5 C5</a:t>
                      </a:r>
                      <a:endParaRPr lang="tr-TR" sz="14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9942821"/>
                  </a:ext>
                </a:extLst>
              </a:tr>
              <a:tr h="389263">
                <a:tc>
                  <a:txBody>
                    <a:bodyPr/>
                    <a:lstStyle/>
                    <a:p>
                      <a:pPr algn="ctr" fontAlgn="base">
                        <a:lnSpc>
                          <a:spcPct val="115000"/>
                        </a:lnSpc>
                        <a:spcAft>
                          <a:spcPts val="800"/>
                        </a:spcAft>
                      </a:pPr>
                      <a:r>
                        <a:rPr lang="tr-TR" sz="1200" kern="0">
                          <a:solidFill>
                            <a:schemeClr val="accent1"/>
                          </a:solidFill>
                          <a:effectLst/>
                        </a:rPr>
                        <a:t>Müşteri</a:t>
                      </a:r>
                      <a:endParaRPr lang="tr-TR" sz="18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err="1">
                          <a:solidFill>
                            <a:schemeClr val="accent1"/>
                          </a:solidFill>
                          <a:effectLst/>
                        </a:rPr>
                        <a:t>Şirket </a:t>
                      </a:r>
                      <a:r>
                        <a:rPr lang="tr-TR" sz="1200" b="1" kern="0">
                          <a:solidFill>
                            <a:schemeClr val="accent1"/>
                          </a:solidFill>
                          <a:effectLst/>
                        </a:rPr>
                        <a:t>Becerileri</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a:solidFill>
                            <a:schemeClr val="accent1"/>
                          </a:solidFill>
                          <a:effectLst/>
                        </a:rPr>
                        <a:t>Rekabet</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dirty="0">
                          <a:solidFill>
                            <a:schemeClr val="accent1"/>
                          </a:solidFill>
                          <a:effectLst/>
                        </a:rPr>
                        <a:t>İşbirlikçiler</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dirty="0">
                          <a:solidFill>
                            <a:schemeClr val="accent1"/>
                          </a:solidFill>
                          <a:effectLst/>
                        </a:rPr>
                        <a:t>Bağlam</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6784307"/>
                  </a:ext>
                </a:extLst>
              </a:tr>
              <a:tr h="2147489">
                <a:tc>
                  <a:txBody>
                    <a:bodyPr/>
                    <a:lstStyle/>
                    <a:p>
                      <a:pPr algn="ctr" fontAlgn="base">
                        <a:lnSpc>
                          <a:spcPct val="115000"/>
                        </a:lnSpc>
                        <a:spcAft>
                          <a:spcPts val="800"/>
                        </a:spcAft>
                      </a:pPr>
                      <a:r>
                        <a:rPr lang="tr-TR" sz="1200" b="0" kern="0" dirty="0" err="1">
                          <a:solidFill>
                            <a:schemeClr val="accent1"/>
                          </a:solidFill>
                          <a:effectLst/>
                        </a:rPr>
                        <a:t>Müşteri </a:t>
                      </a:r>
                      <a:r>
                        <a:rPr lang="tr-TR" sz="1200" b="0" kern="0" dirty="0">
                          <a:solidFill>
                            <a:schemeClr val="accent1"/>
                          </a:solidFill>
                          <a:effectLst/>
                        </a:rPr>
                        <a:t>İhtiyaçları</a:t>
                      </a:r>
                      <a:endParaRPr lang="tr-TR" sz="1800" b="0" kern="100" dirty="0">
                        <a:solidFill>
                          <a:schemeClr val="accent1"/>
                        </a:solidFill>
                        <a:effectLst/>
                      </a:endParaRPr>
                    </a:p>
                    <a:p>
                      <a:pPr algn="ctr" fontAlgn="base">
                        <a:lnSpc>
                          <a:spcPct val="115000"/>
                        </a:lnSpc>
                        <a:spcAft>
                          <a:spcPts val="800"/>
                        </a:spcAft>
                      </a:pPr>
                      <a:r>
                        <a:rPr lang="tr-TR" sz="1200" b="0" kern="0" dirty="0" err="1">
                          <a:solidFill>
                            <a:schemeClr val="accent1"/>
                          </a:solidFill>
                          <a:effectLst/>
                        </a:rPr>
                        <a:t>Segmentasyon</a:t>
                      </a:r>
                      <a:endParaRPr lang="tr-TR" sz="1800" b="0" kern="100" dirty="0">
                        <a:solidFill>
                          <a:schemeClr val="accent1"/>
                        </a:solidFill>
                        <a:effectLst/>
                      </a:endParaRPr>
                    </a:p>
                    <a:p>
                      <a:pPr algn="ctr" fontAlgn="base">
                        <a:lnSpc>
                          <a:spcPct val="115000"/>
                        </a:lnSpc>
                        <a:spcAft>
                          <a:spcPts val="800"/>
                        </a:spcAft>
                      </a:pPr>
                      <a:r>
                        <a:rPr lang="tr-TR" sz="1200" b="0" kern="0" dirty="0">
                          <a:solidFill>
                            <a:schemeClr val="accent1"/>
                          </a:solidFill>
                          <a:effectLst/>
                        </a:rPr>
                        <a:t>Tüketici Davranışı</a:t>
                      </a:r>
                      <a:endParaRPr lang="tr-TR" sz="1800" b="0" kern="100" dirty="0">
                        <a:solidFill>
                          <a:schemeClr val="accent1"/>
                        </a:solidFill>
                        <a:effectLst/>
                      </a:endParaRPr>
                    </a:p>
                    <a:p>
                      <a:pPr algn="ctr" fontAlgn="base">
                        <a:lnSpc>
                          <a:spcPct val="115000"/>
                        </a:lnSpc>
                        <a:spcAft>
                          <a:spcPts val="800"/>
                        </a:spcAft>
                      </a:pPr>
                      <a:r>
                        <a:rPr lang="tr-TR" sz="1200" b="0" kern="0" dirty="0">
                          <a:solidFill>
                            <a:schemeClr val="accent1"/>
                          </a:solidFill>
                          <a:effectLst/>
                        </a:rPr>
                        <a:t>Tüketici Sadakati</a:t>
                      </a:r>
                      <a:endParaRPr lang="tr-TR" sz="1800" b="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n-US" sz="1200" kern="0" dirty="0">
                          <a:solidFill>
                            <a:schemeClr val="accent1"/>
                          </a:solidFill>
                          <a:effectLst/>
                        </a:rPr>
                        <a:t>Markalaşma</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Kurumsal kimlik (logo, slogan, vb.)</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Finansal güç</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Kurumsal kapasite (yönetsel, İK, vb.</a:t>
                      </a:r>
                      <a:r>
                        <a:rPr lang="tr-TR" sz="1200" kern="0" dirty="0">
                          <a:solidFill>
                            <a:schemeClr val="accent1"/>
                          </a:solidFill>
                          <a:effectLst/>
                        </a:rPr>
                        <a:t>)</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kern="0" dirty="0">
                          <a:solidFill>
                            <a:schemeClr val="accent1"/>
                          </a:solidFill>
                          <a:effectLst/>
                        </a:rPr>
                        <a:t>Rakipler</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Pazar</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n-US" sz="1200" kern="0" dirty="0">
                          <a:solidFill>
                            <a:schemeClr val="accent1"/>
                          </a:solidFill>
                          <a:effectLst/>
                        </a:rPr>
                        <a:t>Paydaşlar</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Tedarik zinciri</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Müşteriler</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Bağlı</a:t>
                      </a:r>
                      <a:r>
                        <a:rPr lang="en-US" sz="1200" kern="0" dirty="0">
                          <a:solidFill>
                            <a:schemeClr val="accent1"/>
                          </a:solidFill>
                          <a:effectLst/>
                        </a:rPr>
                        <a:t> Ortaklıklar</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kern="0" dirty="0">
                          <a:solidFill>
                            <a:schemeClr val="accent1"/>
                          </a:solidFill>
                          <a:effectLst/>
                        </a:rPr>
                        <a:t>Kültür</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Normlar</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Yasal Düzenlemeler</a:t>
                      </a:r>
                      <a:endParaRPr lang="tr-TR" sz="1800" kern="100" dirty="0">
                        <a:solidFill>
                          <a:schemeClr val="accent1"/>
                        </a:solidFill>
                        <a:effectLst/>
                      </a:endParaRPr>
                    </a:p>
                    <a:p>
                      <a:pPr algn="ctr" fontAlgn="base">
                        <a:lnSpc>
                          <a:spcPct val="115000"/>
                        </a:lnSpc>
                        <a:spcAft>
                          <a:spcPts val="800"/>
                        </a:spcAft>
                      </a:pPr>
                      <a:r>
                        <a:rPr lang="tr-TR" sz="1200" kern="0" dirty="0" err="1">
                          <a:solidFill>
                            <a:schemeClr val="accent1"/>
                          </a:solidFill>
                          <a:effectLst/>
                        </a:rPr>
                        <a:t>Sosyo-ekonomik </a:t>
                      </a:r>
                      <a:r>
                        <a:rPr lang="tr-TR" sz="1200" kern="0" dirty="0">
                          <a:solidFill>
                            <a:schemeClr val="accent1"/>
                          </a:solidFill>
                          <a:effectLst/>
                        </a:rPr>
                        <a:t>yapı</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533927183"/>
                  </a:ext>
                </a:extLst>
              </a:tr>
            </a:tbl>
          </a:graphicData>
        </a:graphic>
      </p:graphicFrame>
      <p:graphicFrame>
        <p:nvGraphicFramePr>
          <p:cNvPr id="11" name="Tablo 10">
            <a:extLst>
              <a:ext uri="{FF2B5EF4-FFF2-40B4-BE49-F238E27FC236}">
                <a16:creationId xmlns:a16="http://schemas.microsoft.com/office/drawing/2014/main" id="{0600FAC6-A090-C821-16AE-98A6D4ED1AE3}"/>
              </a:ext>
            </a:extLst>
          </p:cNvPr>
          <p:cNvGraphicFramePr>
            <a:graphicFrameLocks noGrp="1"/>
          </p:cNvGraphicFramePr>
          <p:nvPr>
            <p:extLst>
              <p:ext uri="{D42A27DB-BD31-4B8C-83A1-F6EECF244321}">
                <p14:modId xmlns:p14="http://schemas.microsoft.com/office/powerpoint/2010/main" val="3364771131"/>
              </p:ext>
            </p:extLst>
          </p:nvPr>
        </p:nvGraphicFramePr>
        <p:xfrm>
          <a:off x="5455151" y="4433217"/>
          <a:ext cx="6524428" cy="2057401"/>
        </p:xfrm>
        <a:graphic>
          <a:graphicData uri="http://schemas.openxmlformats.org/drawingml/2006/table">
            <a:tbl>
              <a:tblPr firstRow="1" firstCol="1" bandRow="1">
                <a:tableStyleId>{69012ECD-51FC-41F1-AA8D-1B2483CD663E}</a:tableStyleId>
              </a:tblPr>
              <a:tblGrid>
                <a:gridCol w="1631107">
                  <a:extLst>
                    <a:ext uri="{9D8B030D-6E8A-4147-A177-3AD203B41FA5}">
                      <a16:colId xmlns:a16="http://schemas.microsoft.com/office/drawing/2014/main" val="3589365051"/>
                    </a:ext>
                  </a:extLst>
                </a:gridCol>
                <a:gridCol w="1631107">
                  <a:extLst>
                    <a:ext uri="{9D8B030D-6E8A-4147-A177-3AD203B41FA5}">
                      <a16:colId xmlns:a16="http://schemas.microsoft.com/office/drawing/2014/main" val="682573958"/>
                    </a:ext>
                  </a:extLst>
                </a:gridCol>
                <a:gridCol w="1487338">
                  <a:extLst>
                    <a:ext uri="{9D8B030D-6E8A-4147-A177-3AD203B41FA5}">
                      <a16:colId xmlns:a16="http://schemas.microsoft.com/office/drawing/2014/main" val="742393907"/>
                    </a:ext>
                  </a:extLst>
                </a:gridCol>
                <a:gridCol w="1774876">
                  <a:extLst>
                    <a:ext uri="{9D8B030D-6E8A-4147-A177-3AD203B41FA5}">
                      <a16:colId xmlns:a16="http://schemas.microsoft.com/office/drawing/2014/main" val="1506286687"/>
                    </a:ext>
                  </a:extLst>
                </a:gridCol>
              </a:tblGrid>
              <a:tr h="289820">
                <a:tc gridSpan="4">
                  <a:txBody>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tr-TR" sz="1400" kern="0" dirty="0">
                          <a:solidFill>
                            <a:schemeClr val="accent1"/>
                          </a:solidFill>
                          <a:effectLst/>
                          <a:latin typeface="+mn-lt"/>
                        </a:rPr>
                        <a:t>Pazarlama Bileşenleri 4 P</a:t>
                      </a:r>
                      <a:endParaRPr lang="tr-TR" sz="1400" kern="100" dirty="0">
                        <a:solidFill>
                          <a:schemeClr val="accent1"/>
                        </a:solidFill>
                        <a:effectLst/>
                        <a:latin typeface="+mn-lt"/>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629410773"/>
                  </a:ext>
                </a:extLst>
              </a:tr>
              <a:tr h="268509">
                <a:tc>
                  <a:txBody>
                    <a:bodyPr/>
                    <a:lstStyle/>
                    <a:p>
                      <a:pPr algn="ctr">
                        <a:lnSpc>
                          <a:spcPct val="115000"/>
                        </a:lnSpc>
                        <a:spcAft>
                          <a:spcPts val="800"/>
                        </a:spcAft>
                      </a:pPr>
                      <a:r>
                        <a:rPr lang="tr-TR" sz="1200" b="1" kern="100" dirty="0">
                          <a:solidFill>
                            <a:schemeClr val="accent1"/>
                          </a:solidFill>
                          <a:effectLst/>
                        </a:rPr>
                        <a:t>Ürün</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dirty="0">
                          <a:solidFill>
                            <a:schemeClr val="accent1"/>
                          </a:solidFill>
                          <a:effectLst/>
                        </a:rPr>
                        <a:t>Promosyon</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dirty="0">
                          <a:solidFill>
                            <a:schemeClr val="accent1"/>
                          </a:solidFill>
                          <a:effectLst/>
                        </a:rPr>
                        <a:t>Fiyat</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dirty="0">
                          <a:solidFill>
                            <a:schemeClr val="accent1"/>
                          </a:solidFill>
                          <a:effectLst/>
                        </a:rPr>
                        <a:t>Yer</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802869886"/>
                  </a:ext>
                </a:extLst>
              </a:tr>
              <a:tr h="1499072">
                <a:tc>
                  <a:txBody>
                    <a:bodyPr/>
                    <a:lstStyle/>
                    <a:p>
                      <a:pPr algn="ctr">
                        <a:lnSpc>
                          <a:spcPct val="115000"/>
                        </a:lnSpc>
                        <a:spcAft>
                          <a:spcPts val="800"/>
                        </a:spcAft>
                      </a:pPr>
                      <a:r>
                        <a:rPr lang="tr-TR" sz="1200" b="0" kern="100" dirty="0" err="1">
                          <a:solidFill>
                            <a:schemeClr val="accent1"/>
                          </a:solidFill>
                          <a:effectLst/>
                        </a:rPr>
                        <a:t>Özellikler</a:t>
                      </a:r>
                      <a:endParaRPr lang="tr-TR" sz="1200" b="0" kern="100" dirty="0">
                        <a:solidFill>
                          <a:schemeClr val="accent1"/>
                        </a:solidFill>
                        <a:effectLst/>
                      </a:endParaRPr>
                    </a:p>
                    <a:p>
                      <a:pPr algn="ctr">
                        <a:lnSpc>
                          <a:spcPct val="115000"/>
                        </a:lnSpc>
                        <a:spcAft>
                          <a:spcPts val="800"/>
                        </a:spcAft>
                      </a:pPr>
                      <a:r>
                        <a:rPr lang="tr-TR" sz="1200" b="0" kern="100" dirty="0" err="1">
                          <a:solidFill>
                            <a:schemeClr val="accent1"/>
                          </a:solidFill>
                          <a:effectLst/>
                        </a:rPr>
                        <a:t>Kalite</a:t>
                      </a:r>
                      <a:endParaRPr lang="tr-TR" sz="1200" b="0" kern="100" dirty="0">
                        <a:solidFill>
                          <a:schemeClr val="accent1"/>
                        </a:solidFill>
                        <a:effectLst/>
                      </a:endParaRPr>
                    </a:p>
                    <a:p>
                      <a:pPr algn="ctr">
                        <a:lnSpc>
                          <a:spcPct val="115000"/>
                        </a:lnSpc>
                        <a:spcAft>
                          <a:spcPts val="800"/>
                        </a:spcAft>
                      </a:pPr>
                      <a:r>
                        <a:rPr lang="tr-TR" sz="1200" b="0" kern="100" dirty="0">
                          <a:solidFill>
                            <a:schemeClr val="accent1"/>
                          </a:solidFill>
                          <a:effectLst/>
                        </a:rPr>
                        <a:t>Hizmet</a:t>
                      </a:r>
                    </a:p>
                    <a:p>
                      <a:pPr algn="ctr">
                        <a:lnSpc>
                          <a:spcPct val="115000"/>
                        </a:lnSpc>
                        <a:spcAft>
                          <a:spcPts val="800"/>
                        </a:spcAft>
                      </a:pPr>
                      <a:r>
                        <a:rPr lang="en-US" sz="1200" b="0" kern="100" dirty="0">
                          <a:solidFill>
                            <a:schemeClr val="accent1"/>
                          </a:solidFill>
                          <a:effectLst/>
                        </a:rPr>
                        <a:t>Destek</a:t>
                      </a:r>
                      <a:endParaRPr lang="tr-TR" sz="1200" b="0" kern="100" dirty="0">
                        <a:solidFill>
                          <a:schemeClr val="accent1"/>
                        </a:solidFill>
                        <a:effectLst/>
                      </a:endParaRPr>
                    </a:p>
                    <a:p>
                      <a:pPr algn="ctr">
                        <a:lnSpc>
                          <a:spcPct val="115000"/>
                        </a:lnSpc>
                        <a:spcAft>
                          <a:spcPts val="800"/>
                        </a:spcAft>
                      </a:pPr>
                      <a:r>
                        <a:rPr lang="tr-TR" sz="1200" b="0" kern="100" dirty="0">
                          <a:solidFill>
                            <a:schemeClr val="accent1"/>
                          </a:solidFill>
                          <a:effectLst/>
                        </a:rPr>
                        <a:t>Ürün grubu</a:t>
                      </a:r>
                    </a:p>
                  </a:txBody>
                  <a:tcPr marL="9525" marR="9525" marT="9525" marB="9525"/>
                </a:tc>
                <a:tc>
                  <a:txBody>
                    <a:bodyPr/>
                    <a:lstStyle/>
                    <a:p>
                      <a:pPr algn="ctr">
                        <a:lnSpc>
                          <a:spcPct val="115000"/>
                        </a:lnSpc>
                        <a:spcAft>
                          <a:spcPts val="800"/>
                        </a:spcAft>
                      </a:pPr>
                      <a:r>
                        <a:rPr lang="tr-TR" sz="1200" kern="100" dirty="0" err="1">
                          <a:solidFill>
                            <a:schemeClr val="accent1"/>
                          </a:solidFill>
                          <a:effectLst/>
                        </a:rPr>
                        <a:t>Adavetising</a:t>
                      </a:r>
                      <a:r>
                        <a:rPr lang="en-US" sz="1200" kern="100" dirty="0">
                          <a:solidFill>
                            <a:schemeClr val="accent1"/>
                          </a:solidFill>
                          <a:effectLst/>
                        </a:rPr>
                        <a:t>.</a:t>
                      </a:r>
                      <a:endParaRPr lang="tr-TR" sz="1200" kern="100" dirty="0">
                        <a:solidFill>
                          <a:schemeClr val="accent1"/>
                        </a:solidFill>
                        <a:effectLst/>
                      </a:endParaRPr>
                    </a:p>
                    <a:p>
                      <a:pPr algn="ctr">
                        <a:lnSpc>
                          <a:spcPct val="115000"/>
                        </a:lnSpc>
                        <a:spcAft>
                          <a:spcPts val="800"/>
                        </a:spcAft>
                      </a:pPr>
                      <a:r>
                        <a:rPr lang="tr-TR" sz="1200" kern="100" dirty="0" err="1">
                          <a:solidFill>
                            <a:schemeClr val="accent1"/>
                          </a:solidFill>
                          <a:effectLst/>
                        </a:rPr>
                        <a:t>Promosyon malzemeleri</a:t>
                      </a:r>
                      <a:r>
                        <a:rPr lang="en-US" sz="1200" kern="100" dirty="0">
                          <a:solidFill>
                            <a:schemeClr val="accent1"/>
                          </a:solidFill>
                          <a:effectLst/>
                        </a:rPr>
                        <a:t>.</a:t>
                      </a:r>
                      <a:endParaRPr lang="tr-TR" sz="1200" kern="100" dirty="0">
                        <a:solidFill>
                          <a:schemeClr val="accent1"/>
                        </a:solidFill>
                        <a:effectLst/>
                      </a:endParaRPr>
                    </a:p>
                    <a:p>
                      <a:pPr algn="ctr">
                        <a:lnSpc>
                          <a:spcPct val="115000"/>
                        </a:lnSpc>
                        <a:spcAft>
                          <a:spcPts val="800"/>
                        </a:spcAft>
                      </a:pPr>
                      <a:r>
                        <a:rPr lang="tr-TR" sz="1200" kern="100" dirty="0">
                          <a:solidFill>
                            <a:schemeClr val="accent1"/>
                          </a:solidFill>
                          <a:effectLst/>
                        </a:rPr>
                        <a:t>Kampanyalar</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kern="100" dirty="0">
                          <a:solidFill>
                            <a:schemeClr val="accent1"/>
                          </a:solidFill>
                          <a:effectLst/>
                        </a:rPr>
                        <a:t>Liste </a:t>
                      </a:r>
                      <a:r>
                        <a:rPr lang="en-US" sz="1200" kern="100" dirty="0">
                          <a:solidFill>
                            <a:schemeClr val="accent1"/>
                          </a:solidFill>
                          <a:effectLst/>
                        </a:rPr>
                        <a:t>fiyatı</a:t>
                      </a:r>
                      <a:endParaRPr lang="tr-TR" sz="1200" kern="100" dirty="0">
                        <a:solidFill>
                          <a:schemeClr val="accent1"/>
                        </a:solidFill>
                        <a:effectLst/>
                      </a:endParaRPr>
                    </a:p>
                    <a:p>
                      <a:pPr algn="ctr">
                        <a:lnSpc>
                          <a:spcPct val="115000"/>
                        </a:lnSpc>
                        <a:spcAft>
                          <a:spcPts val="800"/>
                        </a:spcAft>
                      </a:pPr>
                      <a:r>
                        <a:rPr lang="en-US" sz="1200" kern="100" dirty="0">
                          <a:solidFill>
                            <a:schemeClr val="accent1"/>
                          </a:solidFill>
                          <a:effectLst/>
                        </a:rPr>
                        <a:t>İndirim</a:t>
                      </a:r>
                      <a:endParaRPr lang="tr-TR" sz="1200" kern="100" dirty="0">
                        <a:solidFill>
                          <a:schemeClr val="accent1"/>
                        </a:solidFill>
                        <a:effectLst/>
                      </a:endParaRPr>
                    </a:p>
                    <a:p>
                      <a:pPr algn="ctr">
                        <a:lnSpc>
                          <a:spcPct val="115000"/>
                        </a:lnSpc>
                        <a:spcAft>
                          <a:spcPts val="800"/>
                        </a:spcAft>
                      </a:pPr>
                      <a:r>
                        <a:rPr lang="en-US" sz="1200" kern="100" dirty="0">
                          <a:solidFill>
                            <a:schemeClr val="accent1"/>
                          </a:solidFill>
                          <a:effectLst/>
                        </a:rPr>
                        <a:t>Fırsatlar</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kern="100" dirty="0">
                          <a:solidFill>
                            <a:schemeClr val="accent1"/>
                          </a:solidFill>
                          <a:effectLst/>
                        </a:rPr>
                        <a:t>Kanalları </a:t>
                      </a:r>
                      <a:br>
                        <a:rPr lang="en-US" sz="1200" kern="100" dirty="0">
                          <a:solidFill>
                            <a:schemeClr val="accent1"/>
                          </a:solidFill>
                          <a:effectLst/>
                        </a:rPr>
                      </a:br>
                      <a:r>
                        <a:rPr lang="tr-TR" sz="1200" kern="100" dirty="0">
                          <a:solidFill>
                            <a:schemeClr val="accent1"/>
                          </a:solidFill>
                          <a:effectLst/>
                        </a:rPr>
                        <a:t>dağıtım</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1641005"/>
                  </a:ext>
                </a:extLst>
              </a:tr>
            </a:tbl>
          </a:graphicData>
        </a:graphic>
      </p:graphicFrame>
      <p:sp>
        <p:nvSpPr>
          <p:cNvPr id="6" name="CasellaDiTesto 1">
            <a:extLst>
              <a:ext uri="{FF2B5EF4-FFF2-40B4-BE49-F238E27FC236}">
                <a16:creationId xmlns:a16="http://schemas.microsoft.com/office/drawing/2014/main" id="{34D5B8AC-5DE4-BCC5-D3CC-90B2F9487F07}"/>
              </a:ext>
            </a:extLst>
          </p:cNvPr>
          <p:cNvSpPr txBox="1"/>
          <p:nvPr/>
        </p:nvSpPr>
        <p:spPr>
          <a:xfrm>
            <a:off x="209790" y="253518"/>
            <a:ext cx="11671759"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Pazarlamanın temel ilkelerine giriş: Pazarlama 4p ve 5C - 2/2</a:t>
            </a:r>
            <a:endParaRPr lang="en-US" sz="3400" b="1" dirty="0">
              <a:solidFill>
                <a:schemeClr val="accent3">
                  <a:lumMod val="75000"/>
                </a:schemeClr>
              </a:solidFill>
              <a:highlight>
                <a:srgbClr val="FFFF00"/>
              </a:highlight>
            </a:endParaRPr>
          </a:p>
        </p:txBody>
      </p:sp>
    </p:spTree>
    <p:extLst>
      <p:ext uri="{BB962C8B-B14F-4D97-AF65-F5344CB8AC3E}">
        <p14:creationId xmlns:p14="http://schemas.microsoft.com/office/powerpoint/2010/main" val="3428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B92A-51B3-545C-3624-B62181D3D91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BFFE7E-14D0-EBD0-8A5B-9A1F89D6471D}"/>
              </a:ext>
            </a:extLst>
          </p:cNvPr>
          <p:cNvSpPr txBox="1"/>
          <p:nvPr/>
        </p:nvSpPr>
        <p:spPr>
          <a:xfrm>
            <a:off x="356935" y="304662"/>
            <a:ext cx="10610461" cy="785215"/>
          </a:xfrm>
          <a:prstGeom prst="rect">
            <a:avLst/>
          </a:prstGeom>
          <a:noFill/>
        </p:spPr>
        <p:txBody>
          <a:bodyPr wrap="square" lIns="91440" tIns="45720" rIns="91440" bIns="45720" rtlCol="0" anchor="t">
            <a:spAutoFit/>
          </a:bodyPr>
          <a:lstStyle/>
          <a:p>
            <a:pPr>
              <a:lnSpc>
                <a:spcPct val="150000"/>
              </a:lnSpc>
            </a:pPr>
            <a:r>
              <a:rPr lang="tr-TR" sz="3400" b="1" dirty="0">
                <a:solidFill>
                  <a:schemeClr val="accent3">
                    <a:lumMod val="76000"/>
                  </a:schemeClr>
                </a:solidFill>
              </a:rPr>
              <a:t>Pazar </a:t>
            </a:r>
            <a:r>
              <a:rPr lang="tr-TR" sz="3400" b="1" dirty="0" err="1">
                <a:solidFill>
                  <a:schemeClr val="accent3">
                    <a:lumMod val="76000"/>
                  </a:schemeClr>
                </a:solidFill>
              </a:rPr>
              <a:t>Araştırması</a:t>
            </a:r>
            <a:endParaRPr lang="en-US" sz="3400" b="1" dirty="0">
              <a:solidFill>
                <a:schemeClr val="accent3">
                  <a:lumMod val="76000"/>
                </a:schemeClr>
              </a:solidFill>
              <a:highlight>
                <a:srgbClr val="FFFF00"/>
              </a:highlight>
            </a:endParaRPr>
          </a:p>
        </p:txBody>
      </p:sp>
      <p:sp>
        <p:nvSpPr>
          <p:cNvPr id="4" name="Metin kutusu 3">
            <a:extLst>
              <a:ext uri="{FF2B5EF4-FFF2-40B4-BE49-F238E27FC236}">
                <a16:creationId xmlns:a16="http://schemas.microsoft.com/office/drawing/2014/main" id="{45CBAB9A-4EA5-7119-B4EE-8BA01F2BE018}"/>
              </a:ext>
            </a:extLst>
          </p:cNvPr>
          <p:cNvSpPr txBox="1"/>
          <p:nvPr/>
        </p:nvSpPr>
        <p:spPr>
          <a:xfrm>
            <a:off x="356935" y="1275536"/>
            <a:ext cx="11032960" cy="3293209"/>
          </a:xfrm>
          <a:prstGeom prst="rect">
            <a:avLst/>
          </a:prstGeom>
          <a:noFill/>
        </p:spPr>
        <p:txBody>
          <a:bodyPr wrap="square">
            <a:spAutoFit/>
          </a:bodyPr>
          <a:lstStyle/>
          <a:p>
            <a:pPr algn="just" rtl="0" fontAlgn="base"/>
            <a:r>
              <a:rPr lang="en-US" sz="1600" b="0" i="0" u="none" strike="noStrike" dirty="0">
                <a:solidFill>
                  <a:srgbClr val="000000"/>
                </a:solidFill>
                <a:effectLst/>
                <a:latin typeface="Raleway "/>
              </a:rPr>
              <a:t>İşletmelerin amacı, karlarını maksimize etmek için ürünlerini satabilecekleri bir hedef pazar ve bu pazardaki potansiyel müşterileri belirlemektir. İşletmeler, hedef pazarları hakkında belirli bilgileri toplamak için genellikle masa başı araştırması yaparlar.</a:t>
            </a:r>
            <a:r>
              <a:rPr lang="en-US" sz="1600" b="0" i="0" dirty="0">
                <a:solidFill>
                  <a:srgbClr val="000000"/>
                </a:solidFill>
                <a:effectLst/>
                <a:latin typeface="Raleway "/>
              </a:rPr>
              <a:t> </a:t>
            </a:r>
            <a:endParaRPr lang="tr-TR" sz="1600" b="0" i="0" dirty="0">
              <a:solidFill>
                <a:srgbClr val="000000"/>
              </a:solidFill>
              <a:effectLst/>
              <a:latin typeface="Raleway "/>
            </a:endParaRPr>
          </a:p>
          <a:p>
            <a:pPr algn="just" rtl="0" fontAlgn="base"/>
            <a:endParaRPr lang="en-US" sz="1600" b="0" i="0" dirty="0">
              <a:solidFill>
                <a:srgbClr val="000000"/>
              </a:solidFill>
              <a:effectLst/>
              <a:latin typeface="Raleway "/>
            </a:endParaRPr>
          </a:p>
          <a:p>
            <a:pPr algn="just" rtl="0" fontAlgn="base"/>
            <a:r>
              <a:rPr lang="en-US" sz="1600" b="0" i="0" u="none" strike="noStrike" dirty="0">
                <a:solidFill>
                  <a:srgbClr val="000000"/>
                </a:solidFill>
                <a:effectLst/>
                <a:latin typeface="Raleway "/>
              </a:rPr>
              <a:t>Masa başında toplanan bilgiler ile hedef pazar hakkında aşağıdaki konular hakkında bilgi edinilmesi amaçlanmaktadır</a:t>
            </a:r>
            <a:r>
              <a:rPr lang="en-US" sz="1600" b="0" i="0" dirty="0">
                <a:solidFill>
                  <a:srgbClr val="000000"/>
                </a:solidFill>
                <a:effectLst/>
                <a:latin typeface="Raleway "/>
              </a:rPr>
              <a:t>.</a:t>
            </a:r>
            <a:endParaRPr lang="tr-TR" sz="1600" b="0" i="0" dirty="0">
              <a:solidFill>
                <a:srgbClr val="000000"/>
              </a:solidFill>
              <a:effectLst/>
              <a:latin typeface="Raleway "/>
            </a:endParaRPr>
          </a:p>
          <a:p>
            <a:pPr algn="just" rtl="0" fontAlgn="base"/>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Rekabetçi yapı</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Pazar büyüklüğü</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Kültürel, ekonomik ve coğrafi farklılıklar</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Tüketici beklenti ve ihtiyaçlarını değerlendirir ve karşılaştırmalar yapar</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Hedef olarak seçilen pazarın yapısını ortaya çıkarmak.</a:t>
            </a:r>
            <a:r>
              <a:rPr lang="en-US" sz="1600" b="0" i="0" dirty="0">
                <a:solidFill>
                  <a:srgbClr val="000000"/>
                </a:solidFill>
                <a:effectLst/>
                <a:latin typeface="Raleway "/>
              </a:rPr>
              <a:t> </a:t>
            </a:r>
          </a:p>
          <a:p>
            <a:pPr algn="just" rtl="0" fontAlgn="base"/>
            <a:endParaRPr lang="en-US" sz="1600" b="0" i="0" dirty="0">
              <a:solidFill>
                <a:srgbClr val="000000"/>
              </a:solidFill>
              <a:effectLst/>
              <a:latin typeface="Raleway "/>
            </a:endParaRPr>
          </a:p>
        </p:txBody>
      </p:sp>
      <p:graphicFrame>
        <p:nvGraphicFramePr>
          <p:cNvPr id="3" name="Diyagram 2">
            <a:extLst>
              <a:ext uri="{FF2B5EF4-FFF2-40B4-BE49-F238E27FC236}">
                <a16:creationId xmlns:a16="http://schemas.microsoft.com/office/drawing/2014/main" id="{94EF3292-4671-F2BA-FFB0-514AB7D5ADD7}"/>
              </a:ext>
            </a:extLst>
          </p:cNvPr>
          <p:cNvGraphicFramePr/>
          <p:nvPr>
            <p:extLst>
              <p:ext uri="{D42A27DB-BD31-4B8C-83A1-F6EECF244321}">
                <p14:modId xmlns:p14="http://schemas.microsoft.com/office/powerpoint/2010/main" val="2392876585"/>
              </p:ext>
            </p:extLst>
          </p:nvPr>
        </p:nvGraphicFramePr>
        <p:xfrm>
          <a:off x="3006779" y="4781360"/>
          <a:ext cx="5074312" cy="151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etin kutusu 5">
            <a:extLst>
              <a:ext uri="{FF2B5EF4-FFF2-40B4-BE49-F238E27FC236}">
                <a16:creationId xmlns:a16="http://schemas.microsoft.com/office/drawing/2014/main" id="{BD741341-DF2C-750B-EBBE-6DE7660FC018}"/>
              </a:ext>
            </a:extLst>
          </p:cNvPr>
          <p:cNvSpPr txBox="1"/>
          <p:nvPr/>
        </p:nvSpPr>
        <p:spPr>
          <a:xfrm>
            <a:off x="2614976" y="6340442"/>
            <a:ext cx="6094378" cy="338554"/>
          </a:xfrm>
          <a:prstGeom prst="rect">
            <a:avLst/>
          </a:prstGeom>
          <a:solidFill>
            <a:schemeClr val="bg1">
              <a:lumMod val="60000"/>
              <a:lumOff val="40000"/>
            </a:schemeClr>
          </a:solidFill>
        </p:spPr>
        <p:txBody>
          <a:bodyPr wrap="square">
            <a:spAutoFit/>
          </a:bodyPr>
          <a:lstStyle/>
          <a:p>
            <a:pPr algn="ctr"/>
            <a:r>
              <a:rPr lang="en-US" sz="1600" dirty="0">
                <a:solidFill>
                  <a:schemeClr val="accent1"/>
                </a:solidFill>
              </a:rPr>
              <a:t>Rakip araştırmasında en önemli 2 soru</a:t>
            </a:r>
          </a:p>
        </p:txBody>
      </p:sp>
    </p:spTree>
    <p:extLst>
      <p:ext uri="{BB962C8B-B14F-4D97-AF65-F5344CB8AC3E}">
        <p14:creationId xmlns:p14="http://schemas.microsoft.com/office/powerpoint/2010/main" val="2059394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AC49F-2B6C-B169-3F52-53F5E72E9CD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55BA63E-CE0B-3785-DE3C-F61E2E538BD6}"/>
              </a:ext>
            </a:extLst>
          </p:cNvPr>
          <p:cNvSpPr txBox="1"/>
          <p:nvPr/>
        </p:nvSpPr>
        <p:spPr>
          <a:xfrm>
            <a:off x="356935" y="504883"/>
            <a:ext cx="11478130" cy="1341778"/>
          </a:xfrm>
          <a:prstGeom prst="rect">
            <a:avLst/>
          </a:prstGeom>
          <a:noFill/>
        </p:spPr>
        <p:txBody>
          <a:bodyPr wrap="square" rtlCol="0">
            <a:spAutoFit/>
          </a:bodyPr>
          <a:lstStyle/>
          <a:p>
            <a:pPr>
              <a:lnSpc>
                <a:spcPct val="150000"/>
              </a:lnSpc>
            </a:pPr>
            <a:r>
              <a:rPr lang="en-US" sz="2000" b="1" dirty="0" err="1">
                <a:solidFill>
                  <a:schemeClr val="bg1"/>
                </a:solidFill>
              </a:rPr>
              <a:t>Pazarın rekabetçi yapısının </a:t>
            </a:r>
            <a:r>
              <a:rPr lang="en-US" sz="2000" b="1" dirty="0">
                <a:solidFill>
                  <a:schemeClr val="bg1"/>
                </a:solidFill>
              </a:rPr>
              <a:t>analizi - 1/3</a:t>
            </a:r>
          </a:p>
          <a:p>
            <a:pPr>
              <a:lnSpc>
                <a:spcPct val="150000"/>
              </a:lnSpc>
            </a:pPr>
            <a:endParaRPr lang="en-US" sz="2000" b="1" dirty="0">
              <a:solidFill>
                <a:schemeClr val="bg1"/>
              </a:solidFill>
            </a:endParaRPr>
          </a:p>
          <a:p>
            <a:pPr>
              <a:lnSpc>
                <a:spcPct val="150000"/>
              </a:lnSpc>
            </a:pPr>
            <a:r>
              <a:rPr lang="en-US" sz="1600" b="1" dirty="0">
                <a:solidFill>
                  <a:schemeClr val="accent1"/>
                </a:solidFill>
              </a:rPr>
              <a:t>Pazarda kimler var? Rakiplerimiz kimler? Onlar ne yapıyor? Nasıl yapıyorlar?</a:t>
            </a:r>
          </a:p>
        </p:txBody>
      </p:sp>
      <p:sp>
        <p:nvSpPr>
          <p:cNvPr id="4" name="Metin kutusu 3">
            <a:extLst>
              <a:ext uri="{FF2B5EF4-FFF2-40B4-BE49-F238E27FC236}">
                <a16:creationId xmlns:a16="http://schemas.microsoft.com/office/drawing/2014/main" id="{A7068136-48B6-835A-11E2-43E094B52D61}"/>
              </a:ext>
            </a:extLst>
          </p:cNvPr>
          <p:cNvSpPr txBox="1"/>
          <p:nvPr/>
        </p:nvSpPr>
        <p:spPr>
          <a:xfrm>
            <a:off x="356935" y="2028115"/>
            <a:ext cx="11032960" cy="4142544"/>
          </a:xfrm>
          <a:prstGeom prst="rect">
            <a:avLst/>
          </a:prstGeom>
          <a:noFill/>
        </p:spPr>
        <p:txBody>
          <a:bodyPr wrap="square">
            <a:spAutoFit/>
          </a:bodyPr>
          <a:lstStyle/>
          <a:p>
            <a:pPr algn="just" rtl="0" fontAlgn="base">
              <a:lnSpc>
                <a:spcPct val="150000"/>
              </a:lnSpc>
              <a:spcBef>
                <a:spcPts val="600"/>
              </a:spcBef>
              <a:spcAft>
                <a:spcPts val="600"/>
              </a:spcAft>
            </a:pPr>
            <a:r>
              <a:rPr lang="en-US" sz="1600" b="0" i="0" u="none" strike="noStrike" dirty="0">
                <a:solidFill>
                  <a:srgbClr val="000000"/>
                </a:solidFill>
                <a:effectLst/>
                <a:latin typeface="Raleway "/>
              </a:rPr>
              <a:t>Rakip analizi, sektördeki rakiplerin belirlenmesi ile başlayan ve rakip ürünlerin, satış ve pazarlama stratejilerinin araştırılması ile devam eden bir süreçtir. Rakip analizinin iki ana bileşeni vardır. </a:t>
            </a:r>
          </a:p>
          <a:p>
            <a:pPr marL="742950" lvl="1" indent="-285750" algn="just" fontAlgn="base">
              <a:lnSpc>
                <a:spcPct val="150000"/>
              </a:lnSpc>
              <a:spcBef>
                <a:spcPts val="600"/>
              </a:spcBef>
              <a:spcAft>
                <a:spcPts val="600"/>
              </a:spcAft>
              <a:buFont typeface="Arial" panose="020B0604020202020204" pitchFamily="34" charset="0"/>
              <a:buChar char="•"/>
            </a:pPr>
            <a:r>
              <a:rPr lang="en-US" sz="1600" b="1" i="0" u="none" strike="noStrike" dirty="0">
                <a:solidFill>
                  <a:srgbClr val="000000"/>
                </a:solidFill>
                <a:effectLst/>
                <a:latin typeface="Raleway "/>
              </a:rPr>
              <a:t>Doğrudan Rakipler: </a:t>
            </a:r>
            <a:r>
              <a:rPr lang="en-US" sz="1600" b="0" i="0" u="none" strike="noStrike" dirty="0">
                <a:solidFill>
                  <a:srgbClr val="000000"/>
                </a:solidFill>
                <a:effectLst/>
                <a:latin typeface="Raleway "/>
              </a:rPr>
              <a:t>Aynı veya benzer ürün/hizmet segmentindeki şirketler.</a:t>
            </a:r>
          </a:p>
          <a:p>
            <a:pPr marL="742950" lvl="1" indent="-285750" algn="just" fontAlgn="base">
              <a:lnSpc>
                <a:spcPct val="150000"/>
              </a:lnSpc>
              <a:spcBef>
                <a:spcPts val="600"/>
              </a:spcBef>
              <a:spcAft>
                <a:spcPts val="600"/>
              </a:spcAft>
              <a:buFont typeface="Arial" panose="020B0604020202020204" pitchFamily="34" charset="0"/>
              <a:buChar char="•"/>
            </a:pPr>
            <a:r>
              <a:rPr lang="en-US" sz="1600" b="1" i="0" u="none" strike="noStrike" dirty="0">
                <a:solidFill>
                  <a:srgbClr val="000000"/>
                </a:solidFill>
                <a:effectLst/>
                <a:latin typeface="Raleway "/>
              </a:rPr>
              <a:t>Dolaylı Rakipler: </a:t>
            </a:r>
            <a:r>
              <a:rPr lang="en-US" sz="1600" b="0" i="0" u="none" strike="noStrike" dirty="0">
                <a:solidFill>
                  <a:srgbClr val="000000"/>
                </a:solidFill>
                <a:effectLst/>
                <a:latin typeface="Raleway "/>
              </a:rPr>
              <a:t>Farklı segmentlerde yer alan ancak müşteri tercihlerini dolaylı olarak etkileyecek şirketler.</a:t>
            </a: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3259178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4765-786A-AEA5-79FA-925DED9001B6}"/>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4C267C-38E9-7902-69A6-FBF9EF906699}"/>
              </a:ext>
            </a:extLst>
          </p:cNvPr>
          <p:cNvSpPr txBox="1"/>
          <p:nvPr/>
        </p:nvSpPr>
        <p:spPr>
          <a:xfrm>
            <a:off x="439231" y="1413063"/>
            <a:ext cx="11032960" cy="4031873"/>
          </a:xfrm>
          <a:prstGeom prst="rect">
            <a:avLst/>
          </a:prstGeom>
          <a:noFill/>
        </p:spPr>
        <p:txBody>
          <a:bodyPr wrap="square">
            <a:spAutoFit/>
          </a:bodyPr>
          <a:lstStyle/>
          <a:p>
            <a:pPr algn="just" rtl="0" fontAlgn="base"/>
            <a:r>
              <a:rPr lang="en-US" sz="1600" b="0" i="0" u="none" strike="noStrike" dirty="0">
                <a:solidFill>
                  <a:srgbClr val="000000"/>
                </a:solidFill>
                <a:effectLst/>
                <a:latin typeface="Raleway "/>
              </a:rPr>
              <a:t>Bu süreçte elde edilen bilgiler, işletmelerin gelecekteki stratejik hamleleri hakkında daha etkili kararlar almalarını sağlar.</a:t>
            </a:r>
          </a:p>
          <a:p>
            <a:pPr algn="just" rtl="0" fontAlgn="base"/>
            <a:endParaRPr lang="en-US" sz="1600" b="0" i="0"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Hangi kanalları kullanıyorlar?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Hangi stratejileri nasıl kullanıyorlar?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Ne tür bir müşteri tabanına odaklanıyorlar?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Fiyat politikaları nasıl?</a:t>
            </a:r>
          </a:p>
          <a:p>
            <a:pPr algn="just" rtl="0" fontAlgn="base"/>
            <a:endParaRPr lang="en-US" sz="1600" b="0" i="0" u="none" strike="noStrike" dirty="0">
              <a:solidFill>
                <a:srgbClr val="000000"/>
              </a:solidFill>
              <a:effectLst/>
              <a:latin typeface="Raleway "/>
            </a:endParaRPr>
          </a:p>
          <a:p>
            <a:pPr algn="just" rtl="0" fontAlgn="base"/>
            <a:r>
              <a:rPr lang="en-US" sz="1600" b="0" i="0" u="none" strike="noStrike" dirty="0">
                <a:solidFill>
                  <a:srgbClr val="000000"/>
                </a:solidFill>
                <a:effectLst/>
                <a:latin typeface="Raleway "/>
              </a:rPr>
              <a:t>Gibi soruları çoğaltarak sektördeki rakipleri analiz edebilirsiniz. Bu sorular, ürün ve hizmetlerinizin konumlandırılması konusunda size yol gösterici bilgiler verecektir</a:t>
            </a:r>
            <a:r>
              <a:rPr lang="en-US" sz="1600" b="0" i="0" dirty="0">
                <a:solidFill>
                  <a:srgbClr val="000000"/>
                </a:solidFill>
                <a:effectLst/>
                <a:latin typeface="Raleway "/>
              </a:rPr>
              <a:t>.</a:t>
            </a:r>
          </a:p>
          <a:p>
            <a:pPr algn="just" rtl="0" fontAlgn="base"/>
            <a:endParaRPr lang="en-US" sz="1600" b="0" i="0" dirty="0">
              <a:solidFill>
                <a:srgbClr val="000000"/>
              </a:solidFill>
              <a:effectLst/>
              <a:latin typeface="Raleway "/>
            </a:endParaRPr>
          </a:p>
          <a:p>
            <a:pPr algn="just" rtl="0" fontAlgn="base"/>
            <a:endParaRPr lang="en-US" sz="2000" b="0" i="0" u="none" strike="noStrike" dirty="0">
              <a:solidFill>
                <a:srgbClr val="000000"/>
              </a:solidFill>
              <a:effectLst/>
              <a:latin typeface="Raleway "/>
            </a:endParaRPr>
          </a:p>
          <a:p>
            <a:pPr algn="just" rtl="0" fontAlgn="base"/>
            <a:endParaRPr lang="en-US" sz="1200" b="0" i="0" dirty="0">
              <a:solidFill>
                <a:srgbClr val="000000"/>
              </a:solidFill>
              <a:effectLst/>
              <a:latin typeface="Raleway "/>
            </a:endParaRPr>
          </a:p>
        </p:txBody>
      </p:sp>
      <p:sp>
        <p:nvSpPr>
          <p:cNvPr id="3" name="CasellaDiTesto 1">
            <a:extLst>
              <a:ext uri="{FF2B5EF4-FFF2-40B4-BE49-F238E27FC236}">
                <a16:creationId xmlns:a16="http://schemas.microsoft.com/office/drawing/2014/main" id="{BBF3DC20-D661-C1C7-8175-770D2F223546}"/>
              </a:ext>
            </a:extLst>
          </p:cNvPr>
          <p:cNvSpPr txBox="1"/>
          <p:nvPr/>
        </p:nvSpPr>
        <p:spPr>
          <a:xfrm>
            <a:off x="439231" y="361965"/>
            <a:ext cx="10610461" cy="1341778"/>
          </a:xfrm>
          <a:prstGeom prst="rect">
            <a:avLst/>
          </a:prstGeom>
          <a:noFill/>
        </p:spPr>
        <p:txBody>
          <a:bodyPr wrap="square" rtlCol="0">
            <a:spAutoFit/>
          </a:bodyPr>
          <a:lstStyle/>
          <a:p>
            <a:pPr>
              <a:lnSpc>
                <a:spcPct val="150000"/>
              </a:lnSpc>
            </a:pPr>
            <a:r>
              <a:rPr lang="en-US" sz="2000" b="1" dirty="0" err="1">
                <a:solidFill>
                  <a:schemeClr val="bg1"/>
                </a:solidFill>
              </a:rPr>
              <a:t>Pazarın rekabetçi yapısının </a:t>
            </a:r>
            <a:r>
              <a:rPr lang="en-US" sz="2000" b="1" dirty="0">
                <a:solidFill>
                  <a:schemeClr val="bg1"/>
                </a:solidFill>
              </a:rPr>
              <a:t>analizi - 2/3</a:t>
            </a:r>
          </a:p>
          <a:p>
            <a:pPr>
              <a:lnSpc>
                <a:spcPct val="150000"/>
              </a:lnSpc>
            </a:pPr>
            <a:endParaRPr lang="en-US" sz="2000" b="1" dirty="0">
              <a:solidFill>
                <a:schemeClr val="bg1"/>
              </a:solidFill>
            </a:endParaRPr>
          </a:p>
          <a:p>
            <a:pPr>
              <a:lnSpc>
                <a:spcPct val="150000"/>
              </a:lnSpc>
            </a:pPr>
            <a:endParaRPr lang="en-US" sz="1600" b="1" dirty="0">
              <a:solidFill>
                <a:schemeClr val="accent1"/>
              </a:solidFill>
            </a:endParaRPr>
          </a:p>
        </p:txBody>
      </p:sp>
    </p:spTree>
    <p:extLst>
      <p:ext uri="{BB962C8B-B14F-4D97-AF65-F5344CB8AC3E}">
        <p14:creationId xmlns:p14="http://schemas.microsoft.com/office/powerpoint/2010/main" val="795255873"/>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4D63E049-AA22-4F0A-B380-C64328290DB1}"/>
</file>

<file path=docProps/app.xml><?xml version="1.0" encoding="utf-8"?>
<Properties xmlns="http://schemas.openxmlformats.org/officeDocument/2006/extended-properties" xmlns:vt="http://schemas.openxmlformats.org/officeDocument/2006/docPropsVTypes">
  <TotalTime>1697</TotalTime>
  <Words>7232</Words>
  <Application>Microsoft Office PowerPoint</Application>
  <PresentationFormat>Geniş ekran</PresentationFormat>
  <Paragraphs>606</Paragraphs>
  <Slides>58</Slides>
  <Notes>21</Notes>
  <HiddenSlides>0</HiddenSlides>
  <MMClips>6</MMClips>
  <ScaleCrop>false</ScaleCrop>
  <HeadingPairs>
    <vt:vector size="6" baseType="variant">
      <vt:variant>
        <vt:lpstr>Kullanılan Yazı Tipleri</vt:lpstr>
      </vt:variant>
      <vt:variant>
        <vt:i4>15</vt:i4>
      </vt:variant>
      <vt:variant>
        <vt:lpstr>Tema</vt:lpstr>
      </vt:variant>
      <vt:variant>
        <vt:i4>2</vt:i4>
      </vt:variant>
      <vt:variant>
        <vt:lpstr>Slayt Başlıkları</vt:lpstr>
      </vt:variant>
      <vt:variant>
        <vt:i4>58</vt:i4>
      </vt:variant>
    </vt:vector>
  </HeadingPairs>
  <TitlesOfParts>
    <vt:vector size="75" baseType="lpstr">
      <vt:lpstr>Aptos</vt:lpstr>
      <vt:lpstr>Arial</vt:lpstr>
      <vt:lpstr>Courier New</vt:lpstr>
      <vt:lpstr>Inter</vt:lpstr>
      <vt:lpstr>Outfit</vt:lpstr>
      <vt:lpstr>Raleway</vt:lpstr>
      <vt:lpstr>Raleway </vt:lpstr>
      <vt:lpstr>Raleway (Gövde)</vt:lpstr>
      <vt:lpstr>RALEWAY BOLD</vt:lpstr>
      <vt:lpstr>Raleway Medium</vt:lpstr>
      <vt:lpstr>Raleway SemiBold</vt:lpstr>
      <vt:lpstr>Segoe UI</vt:lpstr>
      <vt:lpstr>Times New Roman</vt:lpstr>
      <vt:lpstr>TT Firs Neue</vt:lpstr>
      <vt:lpstr>Wingdings</vt:lpstr>
      <vt:lpstr>Tema de Office</vt:lpstr>
      <vt:lpstr>Tema de Office</vt:lpstr>
      <vt:lpstr>Pazarlama Becerileri ve İnovasyon Yönetimi  </vt:lpstr>
      <vt:lpstr>Bu ünitenin amacı</vt:lpstr>
      <vt:lpstr>Bu ünitenin öğrenme çıktıları</vt:lpstr>
      <vt:lpstr>1°: Problemden ürüne: Pazar araştırması &amp; fırsat belirleme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2°: İnovasyon güç merkezi: Yaratıcı fikirlerin ortaya çıkarılması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Tasarım odaklı düşünme kanvas modeli</vt:lpstr>
      <vt:lpstr>Tasarım odaklı düşünme kanvas modeli nasıl kullanılır?</vt:lpstr>
      <vt:lpstr>Tasarım odaklı düşünme kanvas modeli nasıl kullanılır?</vt:lpstr>
      <vt:lpstr>3°: Pazarlama karması: Büyüme için araçlar</vt:lpstr>
      <vt:lpstr>PowerPoint Sunusu</vt:lpstr>
      <vt:lpstr>PowerPoint Sunusu</vt:lpstr>
      <vt:lpstr>PowerPoint Sunusu</vt:lpstr>
      <vt:lpstr>PowerPoint Sunusu</vt:lpstr>
      <vt:lpstr>PowerPoint Sunusu</vt:lpstr>
      <vt:lpstr>Bu üniteyi oluşturmak için kullanılan kaynaklar</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docId:279C3B52A5815A5157630630CB2900C2</cp:keywords>
  <cp:lastModifiedBy>Ezgi Ünal</cp:lastModifiedBy>
  <cp:revision>25</cp:revision>
  <dcterms:created xsi:type="dcterms:W3CDTF">2023-12-21T13:42:43Z</dcterms:created>
  <dcterms:modified xsi:type="dcterms:W3CDTF">2025-07-22T15:26:33Z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