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5" r:id="rId6"/>
    <p:sldId id="257" r:id="rId7"/>
    <p:sldId id="258" r:id="rId8"/>
    <p:sldId id="259" r:id="rId9"/>
    <p:sldId id="260" r:id="rId10"/>
    <p:sldId id="261" r:id="rId11"/>
    <p:sldId id="307" r:id="rId12"/>
    <p:sldId id="308" r:id="rId13"/>
    <p:sldId id="264" r:id="rId14"/>
    <p:sldId id="265" r:id="rId15"/>
    <p:sldId id="273" r:id="rId16"/>
    <p:sldId id="269" r:id="rId17"/>
    <p:sldId id="272" r:id="rId18"/>
    <p:sldId id="271" r:id="rId19"/>
    <p:sldId id="278" r:id="rId20"/>
    <p:sldId id="281" r:id="rId21"/>
    <p:sldId id="268" r:id="rId22"/>
    <p:sldId id="296" r:id="rId23"/>
    <p:sldId id="267" r:id="rId24"/>
    <p:sldId id="266" r:id="rId25"/>
    <p:sldId id="279" r:id="rId26"/>
    <p:sldId id="283" r:id="rId27"/>
    <p:sldId id="287" r:id="rId28"/>
    <p:sldId id="280" r:id="rId29"/>
    <p:sldId id="288" r:id="rId30"/>
    <p:sldId id="291" r:id="rId31"/>
    <p:sldId id="292" r:id="rId32"/>
    <p:sldId id="294" r:id="rId33"/>
    <p:sldId id="298" r:id="rId34"/>
    <p:sldId id="262" r:id="rId35"/>
    <p:sldId id="293" r:id="rId36"/>
    <p:sldId id="263"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8E4E52-F114-8AD7-B1EF-F5AB2786797B}" v="6" dt="2025-01-22T15:08:34.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61" r:id="rId26"/>
    <p:sldLayoutId id="2147483688" r:id="rId27"/>
    <p:sldLayoutId id="214748368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video" Target="https://www.youtube.com/embed/IfOqyuxb5S0?feature=oembed" TargetMode="External"/><Relationship Id="rId4" Type="http://schemas.openxmlformats.org/officeDocument/2006/relationships/hyperlink" Target="https://thinkgen.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nLjFTHTgEVU?feature=oembe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implicit.harvard.edu/implicit/takeatest.html"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video" Target="https://www.youtube.com/embed/fvHSYGXZ3aQ?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video" Target="https://www.youtube.com/embed/hl6FME2XWb0?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video" Target="https://www.youtube.com/embed/bzNke_GYGHg?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ideo" Target="https://www.youtube.com/embed/KHq_EDi2PE8?feature=oembe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textio.com/" TargetMode="External"/><Relationship Id="rId2" Type="http://schemas.openxmlformats.org/officeDocument/2006/relationships/slideLayout" Target="../slideLayouts/slideLayout2.xml"/><Relationship Id="rId1" Type="http://schemas.openxmlformats.org/officeDocument/2006/relationships/video" Target="https://www.youtube.com/embed/YVphFCWPg8o?feature=oembed" TargetMode="Externa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8" Type="http://schemas.openxmlformats.org/officeDocument/2006/relationships/hyperlink" Target="https://doi.org/10.1146/annurev-orgpsych-110721-034105" TargetMode="External"/><Relationship Id="rId3" Type="http://schemas.openxmlformats.org/officeDocument/2006/relationships/hyperlink" Target="https://www.youtube.com/watch?v=bzNke_GYGHg" TargetMode="External"/><Relationship Id="rId7" Type="http://schemas.openxmlformats.org/officeDocument/2006/relationships/hyperlink" Target="https://www.youtube.com/watch?v=nLjFTHTgEVU" TargetMode="External"/><Relationship Id="rId2" Type="http://schemas.openxmlformats.org/officeDocument/2006/relationships/hyperlink" Target="https://www.ilo.org/media/421401/download" TargetMode="External"/><Relationship Id="rId1" Type="http://schemas.openxmlformats.org/officeDocument/2006/relationships/slideLayout" Target="../slideLayouts/slideLayout2.xml"/><Relationship Id="rId6" Type="http://schemas.openxmlformats.org/officeDocument/2006/relationships/hyperlink" Target="https://www.youtube.com/watch?v=KHq_EDi2PE8" TargetMode="External"/><Relationship Id="rId5" Type="http://schemas.openxmlformats.org/officeDocument/2006/relationships/hyperlink" Target="https://hbr.org/2020/11/getting-serious-about-diversity-enough-already-with-the-business-case?utm_medium=paidsearch&amp;utm_source=google&amp;utm_campaign=intlcontent_bussoc&amp;utm_term=Non-Brand&amp;tpcc=intlcontent_bussoc&amp;gad_source=1&amp;gclid=EAIaIQobChMI_Pfgn4a9hwMVbxmiAx0KpiEGEAAYBCAAEgK8A_D_BwE" TargetMode="External"/><Relationship Id="rId4" Type="http://schemas.openxmlformats.org/officeDocument/2006/relationships/hyperlink" Target="https://www.youtube.com/watch?v=hl6FME2XWb0&amp;t" TargetMode="External"/><Relationship Id="rId9" Type="http://schemas.openxmlformats.org/officeDocument/2006/relationships/hyperlink" Target="https://www.youtube.com/watch?v=fvHSYGXZ3aQ&amp;t"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youtube.com/watch?v=YVphFCWPg8o" TargetMode="External"/><Relationship Id="rId3" Type="http://schemas.openxmlformats.org/officeDocument/2006/relationships/hyperlink" Target="https://mind.help/topic/gender-bias/" TargetMode="External"/><Relationship Id="rId7" Type="http://schemas.openxmlformats.org/officeDocument/2006/relationships/hyperlink" Target="https://www.youtube.com/watch?v=IfOqyuxb5S0&amp;t" TargetMode="External"/><Relationship Id="rId2" Type="http://schemas.openxmlformats.org/officeDocument/2006/relationships/hyperlink" Target="https://doi.org/10.3390/ijerph16193531" TargetMode="External"/><Relationship Id="rId1" Type="http://schemas.openxmlformats.org/officeDocument/2006/relationships/slideLayout" Target="../slideLayouts/slideLayout2.xml"/><Relationship Id="rId6" Type="http://schemas.openxmlformats.org/officeDocument/2006/relationships/hyperlink" Target="https://www.youtube.com/watch?v=18uDutylDa4" TargetMode="External"/><Relationship Id="rId11" Type="http://schemas.openxmlformats.org/officeDocument/2006/relationships/hyperlink" Target="https://doi.org/10.1038/s41398-018-0148-0" TargetMode="External"/><Relationship Id="rId5" Type="http://schemas.openxmlformats.org/officeDocument/2006/relationships/hyperlink" Target="https://annabartholomew.com/sustainability-in-business-a-guide-for-women-entrepreneurs/" TargetMode="External"/><Relationship Id="rId10" Type="http://schemas.openxmlformats.org/officeDocument/2006/relationships/hyperlink" Target="https://www.youtube.com/watch?v=rJ3mZwQ3ha4&amp;t" TargetMode="External"/><Relationship Id="rId4" Type="http://schemas.openxmlformats.org/officeDocument/2006/relationships/hyperlink" Target="https://doi.org/10.1037/ser0000346" TargetMode="External"/><Relationship Id="rId9" Type="http://schemas.openxmlformats.org/officeDocument/2006/relationships/hyperlink" Target="https://doi.org/10.1348/135910709X457423"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9.xml"/><Relationship Id="rId1" Type="http://schemas.openxmlformats.org/officeDocument/2006/relationships/video" Target="https://www.youtube.com/embed/rJ3mZwQ3ha4?feature=oembe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5115901" y="3426219"/>
            <a:ext cx="6838766" cy="2619604"/>
          </a:xfrm>
        </p:spPr>
        <p:txBody>
          <a:bodyPr>
            <a:normAutofit fontScale="90000"/>
          </a:bodyPr>
          <a:lstStyle/>
          <a:p>
            <a:r>
              <a:rPr lang="en-US" b="1" dirty="0" err="1"/>
              <a:t>İş</a:t>
            </a:r>
            <a:r>
              <a:rPr lang="en-US" b="1" dirty="0"/>
              <a:t> </a:t>
            </a:r>
            <a:r>
              <a:rPr lang="en-US" b="1" dirty="0" err="1"/>
              <a:t>Dünyasında</a:t>
            </a:r>
            <a:r>
              <a:rPr lang="en-US" b="1" dirty="0"/>
              <a:t> </a:t>
            </a:r>
            <a:r>
              <a:rPr lang="en-US" b="1" dirty="0" err="1"/>
              <a:t>Kadınları</a:t>
            </a:r>
            <a:r>
              <a:rPr lang="en-US" b="1" dirty="0"/>
              <a:t> </a:t>
            </a:r>
            <a:r>
              <a:rPr lang="en-US" b="1" dirty="0" err="1"/>
              <a:t>Güçlendirmek</a:t>
            </a:r>
            <a:r>
              <a:rPr lang="en-US" b="1" dirty="0"/>
              <a:t>: </a:t>
            </a:r>
            <a:r>
              <a:rPr lang="en-US" b="1" dirty="0" err="1"/>
              <a:t>Cinsiyet</a:t>
            </a:r>
            <a:r>
              <a:rPr lang="en-US" b="1" dirty="0"/>
              <a:t> </a:t>
            </a:r>
            <a:r>
              <a:rPr lang="en-US" b="1" dirty="0" err="1"/>
              <a:t>Önyargılarının</a:t>
            </a:r>
            <a:r>
              <a:rPr lang="en-US" b="1" dirty="0"/>
              <a:t> </a:t>
            </a:r>
            <a:r>
              <a:rPr lang="en-US" b="1" dirty="0" err="1"/>
              <a:t>Üstesinden</a:t>
            </a:r>
            <a:r>
              <a:rPr lang="en-US" b="1" dirty="0"/>
              <a:t> </a:t>
            </a:r>
            <a:r>
              <a:rPr lang="en-US" b="1" dirty="0" err="1"/>
              <a:t>Gelmek</a:t>
            </a:r>
            <a:r>
              <a:rPr lang="en-US" b="1" dirty="0"/>
              <a:t> </a:t>
            </a:r>
            <a:r>
              <a:rPr lang="en-US" b="1" dirty="0" err="1"/>
              <a:t>ve</a:t>
            </a:r>
            <a:r>
              <a:rPr lang="en-US" b="1" dirty="0"/>
              <a:t> </a:t>
            </a:r>
            <a:r>
              <a:rPr lang="en-US" b="1" dirty="0" err="1"/>
              <a:t>Kapsayıcılığı</a:t>
            </a:r>
            <a:r>
              <a:rPr lang="en-US" b="1" dirty="0"/>
              <a:t> </a:t>
            </a:r>
            <a:r>
              <a:rPr lang="en-US" b="1" dirty="0" err="1"/>
              <a:t>Teşvik</a:t>
            </a:r>
            <a:r>
              <a:rPr lang="en-US" b="1" dirty="0"/>
              <a:t> </a:t>
            </a:r>
            <a:r>
              <a:rPr lang="en-US" b="1" dirty="0" err="1"/>
              <a:t>Etmek</a:t>
            </a:r>
            <a:endParaRPr lang="en-US" dirty="0"/>
          </a:p>
        </p:txBody>
      </p:sp>
      <p:sp>
        <p:nvSpPr>
          <p:cNvPr id="6" name="Marcador de posición de imagen 2">
            <a:extLst>
              <a:ext uri="{FF2B5EF4-FFF2-40B4-BE49-F238E27FC236}">
                <a16:creationId xmlns:a16="http://schemas.microsoft.com/office/drawing/2014/main" id="{73B06CFA-549F-BF01-84DA-E23DFB02BD4F}"/>
              </a:ext>
            </a:extLst>
          </p:cNvPr>
          <p:cNvSpPr>
            <a:spLocks noGrp="1"/>
          </p:cNvSpPr>
          <p:nvPr/>
        </p:nvSpPr>
        <p:spPr>
          <a:xfrm>
            <a:off x="7149794" y="1479604"/>
            <a:ext cx="4259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r-TR" sz="2000" b="0" dirty="0">
                <a:solidFill>
                  <a:schemeClr val="accent1"/>
                </a:solidFill>
              </a:rPr>
              <a:t>ÜNİTEYE </a:t>
            </a:r>
            <a:r>
              <a:rPr lang="it-IT" sz="2000" b="0" dirty="0">
                <a:solidFill>
                  <a:schemeClr val="accent1"/>
                </a:solidFill>
              </a:rPr>
              <a:t>HOŞ GELDİNİZ</a:t>
            </a:r>
            <a:endParaRPr lang="it-IT" dirty="0">
              <a:solidFill>
                <a:schemeClr val="accent1"/>
              </a:solidFill>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nvSpPr>
        <p:spPr>
          <a:xfrm>
            <a:off x="9784681" y="2596751"/>
            <a:ext cx="2735262"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1326018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CC6CE50-60CD-7B63-5E65-B783CF54FFE4}"/>
              </a:ext>
            </a:extLst>
          </p:cNvPr>
          <p:cNvSpPr>
            <a:spLocks noGrp="1"/>
          </p:cNvSpPr>
          <p:nvPr>
            <p:ph type="title"/>
          </p:nvPr>
        </p:nvSpPr>
        <p:spPr>
          <a:xfrm>
            <a:off x="389351" y="386003"/>
            <a:ext cx="10515600" cy="825500"/>
          </a:xfrm>
        </p:spPr>
        <p:txBody>
          <a:bodyPr/>
          <a:lstStyle/>
          <a:p>
            <a:r>
              <a:rPr lang="sl-SI" sz="3400" err="1"/>
              <a:t>İşyerinde toplumsal cinsiyet önyargısının etkisi</a:t>
            </a:r>
            <a:endParaRPr lang="en-US" sz="3400"/>
          </a:p>
        </p:txBody>
      </p:sp>
      <p:pic>
        <p:nvPicPr>
          <p:cNvPr id="4" name="Predstavnost v spletu 3" title="How to design gender bias out of your workplace | Sara Sanford">
            <a:hlinkClick r:id="" action="ppaction://media"/>
            <a:extLst>
              <a:ext uri="{FF2B5EF4-FFF2-40B4-BE49-F238E27FC236}">
                <a16:creationId xmlns:a16="http://schemas.microsoft.com/office/drawing/2014/main" id="{AF5DE497-0859-966A-36C2-7A86A94BED38}"/>
              </a:ext>
            </a:extLst>
          </p:cNvPr>
          <p:cNvPicPr>
            <a:picLocks noGrp="1" noRot="1" noChangeAspect="1"/>
          </p:cNvPicPr>
          <p:nvPr>
            <p:ph sz="half" idx="1"/>
            <a:videoFile r:link="rId1"/>
          </p:nvPr>
        </p:nvPicPr>
        <p:blipFill>
          <a:blip r:embed="rId3"/>
          <a:stretch>
            <a:fillRect/>
          </a:stretch>
        </p:blipFill>
        <p:spPr>
          <a:xfrm>
            <a:off x="270600" y="1714992"/>
            <a:ext cx="5826299" cy="3265315"/>
          </a:xfrm>
          <a:prstGeom prst="rect">
            <a:avLst/>
          </a:prstGeom>
        </p:spPr>
      </p:pic>
      <p:sp>
        <p:nvSpPr>
          <p:cNvPr id="5" name="Označba mesta vsebine 4">
            <a:extLst>
              <a:ext uri="{FF2B5EF4-FFF2-40B4-BE49-F238E27FC236}">
                <a16:creationId xmlns:a16="http://schemas.microsoft.com/office/drawing/2014/main" id="{1C19B2AE-A275-F7CF-E5DC-3C604A8077B0}"/>
              </a:ext>
            </a:extLst>
          </p:cNvPr>
          <p:cNvSpPr>
            <a:spLocks noGrp="1"/>
          </p:cNvSpPr>
          <p:nvPr>
            <p:ph sz="half" idx="2"/>
          </p:nvPr>
        </p:nvSpPr>
        <p:spPr>
          <a:xfrm>
            <a:off x="6739800" y="1718744"/>
            <a:ext cx="5181600" cy="4351338"/>
          </a:xfrm>
        </p:spPr>
        <p:txBody>
          <a:bodyPr vert="horz" lIns="91440" tIns="45720" rIns="91440" bIns="45720" rtlCol="0" anchor="t">
            <a:normAutofit fontScale="85000" lnSpcReduction="20000"/>
          </a:bodyPr>
          <a:lstStyle/>
          <a:p>
            <a:pPr>
              <a:lnSpc>
                <a:spcPct val="150000"/>
              </a:lnSpc>
            </a:pPr>
            <a:r>
              <a:rPr lang="en-US" sz="1800" b="0" dirty="0">
                <a:solidFill>
                  <a:schemeClr val="accent1"/>
                </a:solidFill>
                <a:ea typeface="+mn-lt"/>
                <a:cs typeface="+mn-lt"/>
                <a:hlinkClick r:id="rId4">
                  <a:extLst>
                    <a:ext uri="{A12FA001-AC4F-418D-AE19-62706E023703}">
                      <ahyp:hlinkClr xmlns:ahyp="http://schemas.microsoft.com/office/drawing/2018/hyperlinkcolor" val="tx"/>
                    </a:ext>
                  </a:extLst>
                </a:hlinkClick>
              </a:rPr>
              <a:t>Gender </a:t>
            </a:r>
            <a:r>
              <a:rPr lang="en-US" sz="1800" b="0" dirty="0">
                <a:solidFill>
                  <a:schemeClr val="accent1"/>
                </a:solidFill>
                <a:hlinkClick r:id="rId4">
                  <a:extLst>
                    <a:ext uri="{A12FA001-AC4F-418D-AE19-62706E023703}">
                      <ahyp:hlinkClr xmlns:ahyp="http://schemas.microsoft.com/office/drawing/2018/hyperlinkcolor" val="tx"/>
                    </a:ext>
                  </a:extLst>
                </a:hlinkClick>
              </a:rPr>
              <a:t>Equity Now'</a:t>
            </a:r>
            <a:r>
              <a:rPr lang="en-US" sz="1800" b="0" dirty="0">
                <a:solidFill>
                  <a:schemeClr val="accent1"/>
                </a:solidFill>
                <a:ea typeface="+mn-lt"/>
                <a:cs typeface="+mn-lt"/>
              </a:rPr>
              <a:t>ın kurucusu </a:t>
            </a:r>
            <a:r>
              <a:rPr lang="en-US" sz="1800" b="0" dirty="0">
                <a:solidFill>
                  <a:schemeClr val="accent1"/>
                </a:solidFill>
              </a:rPr>
              <a:t>Sara Sanford, "How to Design Gender Bias Out of Your Workplace" (Cinsiyet Önyargısını İşyerinizden Nasıl Çıkarırsınız) başlıklı videoda, kuruluşlardaki cinsiyet önyargısını ortadan kaldırmaya yönelik stratejileri tartışıyor. Sanford, işe alım, terfi ve değerlendirmelerde yapılandırılmış süreçleri savunarak, önyargıyı belirlemek ve azaltmak için veri odaklı yaklaşımlar kullanmanın önemini vurguluyor. Ayrıca şeffaflık ve hesap verebilirliğin kapsayıcı bir işyerini teşvik etmedeki rolünün altını çiziyor. Sanford, pratik örnekler ve içgörüler aracılığıyla, kuruluşların tüm çalışanlar için adalet ve eşitliği sağlamak üzere sistemlerini nasıl yeniden tasarlayabileceklerini göstermektedir.</a:t>
            </a:r>
            <a:endParaRPr lang="en-GB" sz="1800" b="0" dirty="0">
              <a:solidFill>
                <a:schemeClr val="accent1"/>
              </a:solidFill>
            </a:endParaRPr>
          </a:p>
        </p:txBody>
      </p:sp>
      <p:sp>
        <p:nvSpPr>
          <p:cNvPr id="6" name="PoljeZBesedilom 5">
            <a:extLst>
              <a:ext uri="{FF2B5EF4-FFF2-40B4-BE49-F238E27FC236}">
                <a16:creationId xmlns:a16="http://schemas.microsoft.com/office/drawing/2014/main" id="{995CF4B2-0BCF-495D-6CBA-865EDBE47803}"/>
              </a:ext>
            </a:extLst>
          </p:cNvPr>
          <p:cNvSpPr txBox="1"/>
          <p:nvPr/>
        </p:nvSpPr>
        <p:spPr>
          <a:xfrm>
            <a:off x="133891" y="5354010"/>
            <a:ext cx="6868586" cy="246221"/>
          </a:xfrm>
          <a:prstGeom prst="rect">
            <a:avLst/>
          </a:prstGeom>
          <a:noFill/>
        </p:spPr>
        <p:txBody>
          <a:bodyPr wrap="square" lIns="91440" tIns="45720" rIns="91440" bIns="45720" rtlCol="0" anchor="t">
            <a:spAutoFit/>
          </a:bodyPr>
          <a:lstStyle/>
          <a:p>
            <a:r>
              <a:rPr lang="sl-SI" sz="1000" dirty="0" err="1">
                <a:solidFill>
                  <a:schemeClr val="accent1"/>
                </a:solidFill>
              </a:rPr>
              <a:t>Kaynak</a:t>
            </a:r>
            <a:r>
              <a:rPr lang="sl-SI" sz="1000" dirty="0">
                <a:solidFill>
                  <a:schemeClr val="accent1"/>
                </a:solidFill>
              </a:rPr>
              <a:t>: TED'</a:t>
            </a:r>
            <a:r>
              <a:rPr lang="sl-SI" sz="1000" dirty="0" err="1">
                <a:solidFill>
                  <a:schemeClr val="accent1"/>
                </a:solidFill>
              </a:rPr>
              <a:t>den iş yerinizden cinsiyet önyargısını </a:t>
            </a:r>
            <a:r>
              <a:rPr lang="sl-SI" sz="1000" dirty="0">
                <a:solidFill>
                  <a:schemeClr val="accent1"/>
                </a:solidFill>
              </a:rPr>
              <a:t>nasıl çıkarırsınız</a:t>
            </a:r>
            <a:r>
              <a:rPr lang="sl-SI" sz="1000" dirty="0" err="1">
                <a:solidFill>
                  <a:schemeClr val="accent1"/>
                </a:solidFill>
              </a:rPr>
              <a:t>?</a:t>
            </a:r>
            <a:endParaRPr lang="sl-SI">
              <a:solidFill>
                <a:schemeClr val="accent1"/>
              </a:solidFill>
            </a:endParaRPr>
          </a:p>
        </p:txBody>
      </p:sp>
    </p:spTree>
    <p:extLst>
      <p:ext uri="{BB962C8B-B14F-4D97-AF65-F5344CB8AC3E}">
        <p14:creationId xmlns:p14="http://schemas.microsoft.com/office/powerpoint/2010/main" val="196954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AC82C0F3-CD1A-06D2-231A-73CDECCAE0B1}"/>
              </a:ext>
            </a:extLst>
          </p:cNvPr>
          <p:cNvSpPr>
            <a:spLocks noGrp="1"/>
          </p:cNvSpPr>
          <p:nvPr>
            <p:ph idx="1"/>
          </p:nvPr>
        </p:nvSpPr>
        <p:spPr>
          <a:xfrm>
            <a:off x="838200" y="213926"/>
            <a:ext cx="9487864" cy="5963037"/>
          </a:xfrm>
        </p:spPr>
        <p:txBody>
          <a:bodyPr vert="horz" lIns="91440" tIns="45720" rIns="91440" bIns="45720" rtlCol="0" anchor="t">
            <a:normAutofit fontScale="92500"/>
          </a:bodyPr>
          <a:lstStyle/>
          <a:p>
            <a:r>
              <a:rPr lang="en-GB" sz="3400" dirty="0">
                <a:solidFill>
                  <a:schemeClr val="bg2"/>
                </a:solidFill>
                <a:latin typeface="+mj-lt"/>
                <a:ea typeface="+mj-ea"/>
                <a:cs typeface="+mj-cs"/>
              </a:rPr>
              <a:t>Ödev 1</a:t>
            </a:r>
            <a:r>
              <a:rPr lang="sl-SI" sz="3400" dirty="0">
                <a:solidFill>
                  <a:schemeClr val="bg2"/>
                </a:solidFill>
                <a:latin typeface="+mj-lt"/>
                <a:ea typeface="+mj-ea"/>
                <a:cs typeface="+mj-cs"/>
              </a:rPr>
              <a:t>: </a:t>
            </a:r>
            <a:endParaRPr lang="sl-SI" b="0" dirty="0">
              <a:solidFill>
                <a:schemeClr val="bg2"/>
              </a:solidFill>
            </a:endParaRPr>
          </a:p>
          <a:p>
            <a:endParaRPr lang="sl-SI" sz="3400" dirty="0">
              <a:solidFill>
                <a:schemeClr val="bg2"/>
              </a:solidFill>
              <a:latin typeface="Raleway SemiBold"/>
            </a:endParaRPr>
          </a:p>
          <a:p>
            <a:r>
              <a:rPr lang="en-US" sz="1800" b="0" dirty="0">
                <a:solidFill>
                  <a:schemeClr val="accent1"/>
                </a:solidFill>
              </a:rPr>
              <a:t>İşyerinizdeki </a:t>
            </a:r>
            <a:r>
              <a:rPr lang="sl-SI" sz="1800" b="0" dirty="0">
                <a:solidFill>
                  <a:schemeClr val="accent1"/>
                </a:solidFill>
              </a:rPr>
              <a:t>veya başka herhangi bir ortamdaki </a:t>
            </a:r>
            <a:r>
              <a:rPr lang="en-US" sz="1800" b="0" dirty="0">
                <a:solidFill>
                  <a:schemeClr val="accent1"/>
                </a:solidFill>
              </a:rPr>
              <a:t>etkileşimleri, kararları ve iletişimleri gözlemlemeye çalışın.</a:t>
            </a:r>
            <a:endParaRPr lang="sl-SI" sz="1800" b="0" dirty="0">
              <a:solidFill>
                <a:schemeClr val="accent1"/>
              </a:solidFill>
            </a:endParaRPr>
          </a:p>
          <a:p>
            <a:endParaRPr lang="en-US" sz="1800" b="0" dirty="0">
              <a:solidFill>
                <a:schemeClr val="accent1"/>
              </a:solidFill>
            </a:endParaRPr>
          </a:p>
          <a:p>
            <a:r>
              <a:rPr lang="en-US" sz="1800" b="0" dirty="0">
                <a:solidFill>
                  <a:schemeClr val="accent1"/>
                </a:solidFill>
              </a:rPr>
              <a:t>Günlük Girişi: Gözlemlerinize odaklanarak bir günlük tutun:</a:t>
            </a:r>
            <a:endParaRPr lang="sl-SI" sz="1800" b="0" dirty="0">
              <a:solidFill>
                <a:schemeClr val="accent1"/>
              </a:solidFill>
            </a:endParaRPr>
          </a:p>
          <a:p>
            <a:pPr>
              <a:lnSpc>
                <a:spcPct val="100000"/>
              </a:lnSpc>
              <a:spcBef>
                <a:spcPts val="600"/>
              </a:spcBef>
              <a:spcAft>
                <a:spcPts val="600"/>
              </a:spcAft>
            </a:pPr>
            <a:endParaRPr lang="sl-SI" sz="1800" dirty="0"/>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Kullanılan dil </a:t>
            </a:r>
            <a:r>
              <a:rPr lang="sl-SI" sz="1800" dirty="0">
                <a:solidFill>
                  <a:schemeClr val="accent1"/>
                </a:solidFill>
                <a:latin typeface="Raleway Medium"/>
              </a:rPr>
              <a:t>(</a:t>
            </a:r>
            <a:r>
              <a:rPr lang="en-US" sz="1800" dirty="0">
                <a:solidFill>
                  <a:schemeClr val="accent1"/>
                </a:solidFill>
                <a:latin typeface="Raleway Medium"/>
              </a:rPr>
              <a:t>toplantılarda ve e-postalarda</a:t>
            </a:r>
            <a:r>
              <a:rPr lang="sl-SI" sz="1800" dirty="0">
                <a:solidFill>
                  <a:schemeClr val="accent1"/>
                </a:solidFill>
                <a:latin typeface="Raleway Medium"/>
              </a:rPr>
              <a:t>)</a:t>
            </a:r>
            <a:r>
              <a:rPr lang="en-US" sz="1800" dirty="0">
                <a:solidFill>
                  <a:schemeClr val="accent1"/>
                </a:solidFill>
                <a:latin typeface="Raleway Medium"/>
              </a:rPr>
              <a:t>.</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Görevlendirmeler nasıl yapılır?</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Performans değerlendirmelerinin nasıl yapıldığı.</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Ağ oluşturma veya sosyal etkinlikler sırasındaki etkileşimler.</a:t>
            </a:r>
            <a:endParaRPr lang="sl-SI" sz="1800" dirty="0">
              <a:solidFill>
                <a:schemeClr val="accent1"/>
              </a:solidFill>
              <a:latin typeface="Raleway Medium"/>
            </a:endParaRPr>
          </a:p>
          <a:p>
            <a:pPr marL="80010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İş arkadaşlarınıza cinsiyete dayalı olarak nasıl davranıldığına dair farklılıklar gibi potansiyel cinsiyet </a:t>
            </a:r>
            <a:r>
              <a:rPr lang="sl-SI" sz="1800" dirty="0">
                <a:solidFill>
                  <a:schemeClr val="accent1"/>
                </a:solidFill>
                <a:latin typeface="Raleway Medium"/>
              </a:rPr>
              <a:t>(veya başka tür) </a:t>
            </a:r>
            <a:r>
              <a:rPr lang="en-US" sz="1800" dirty="0">
                <a:solidFill>
                  <a:schemeClr val="accent1"/>
                </a:solidFill>
                <a:latin typeface="Raleway Medium"/>
              </a:rPr>
              <a:t>önyargısı gözlemlediğiniz durumları not edin.</a:t>
            </a:r>
            <a:endParaRPr lang="en-GB" sz="1800" dirty="0">
              <a:solidFill>
                <a:schemeClr val="accent1"/>
              </a:solidFill>
              <a:latin typeface="Raleway Medium"/>
            </a:endParaRPr>
          </a:p>
        </p:txBody>
      </p:sp>
    </p:spTree>
    <p:extLst>
      <p:ext uri="{BB962C8B-B14F-4D97-AF65-F5344CB8AC3E}">
        <p14:creationId xmlns:p14="http://schemas.microsoft.com/office/powerpoint/2010/main" val="312193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F873FB5-6FA2-F51F-05E8-2A0354C36038}"/>
              </a:ext>
            </a:extLst>
          </p:cNvPr>
          <p:cNvSpPr>
            <a:spLocks noGrp="1"/>
          </p:cNvSpPr>
          <p:nvPr>
            <p:ph type="title"/>
          </p:nvPr>
        </p:nvSpPr>
        <p:spPr>
          <a:xfrm>
            <a:off x="838200" y="365126"/>
            <a:ext cx="10515600" cy="673562"/>
          </a:xfrm>
        </p:spPr>
        <p:txBody>
          <a:bodyPr/>
          <a:lstStyle/>
          <a:p>
            <a:r>
              <a:rPr lang="en-GB" sz="3400" dirty="0"/>
              <a:t>Bilinçsiz </a:t>
            </a:r>
            <a:r>
              <a:rPr lang="sl-SI" sz="3400" dirty="0"/>
              <a:t>önyargı</a:t>
            </a:r>
            <a:endParaRPr lang="en-GB" sz="3400" dirty="0"/>
          </a:p>
        </p:txBody>
      </p:sp>
      <p:pic>
        <p:nvPicPr>
          <p:cNvPr id="4" name="Predstavnost v spletu 3" title="Unconscious Bias @ Work | Google Ventures">
            <a:hlinkClick r:id="" action="ppaction://media"/>
            <a:extLst>
              <a:ext uri="{FF2B5EF4-FFF2-40B4-BE49-F238E27FC236}">
                <a16:creationId xmlns:a16="http://schemas.microsoft.com/office/drawing/2014/main" id="{291BF447-FF88-4C17-6501-1B991409161E}"/>
              </a:ext>
            </a:extLst>
          </p:cNvPr>
          <p:cNvPicPr>
            <a:picLocks noGrp="1" noRot="1" noChangeAspect="1"/>
          </p:cNvPicPr>
          <p:nvPr>
            <p:ph idx="1"/>
            <a:videoFile r:link="rId1"/>
          </p:nvPr>
        </p:nvPicPr>
        <p:blipFill>
          <a:blip r:embed="rId3"/>
          <a:stretch>
            <a:fillRect/>
          </a:stretch>
        </p:blipFill>
        <p:spPr>
          <a:xfrm>
            <a:off x="749908" y="1242875"/>
            <a:ext cx="7274484" cy="4110361"/>
          </a:xfrm>
          <a:prstGeom prst="rect">
            <a:avLst/>
          </a:prstGeom>
        </p:spPr>
      </p:pic>
      <p:sp>
        <p:nvSpPr>
          <p:cNvPr id="5" name="PoljeZBesedilom 4">
            <a:extLst>
              <a:ext uri="{FF2B5EF4-FFF2-40B4-BE49-F238E27FC236}">
                <a16:creationId xmlns:a16="http://schemas.microsoft.com/office/drawing/2014/main" id="{699DDC12-9066-EE2E-E8D8-05FB2DFE31FC}"/>
              </a:ext>
            </a:extLst>
          </p:cNvPr>
          <p:cNvSpPr txBox="1"/>
          <p:nvPr/>
        </p:nvSpPr>
        <p:spPr>
          <a:xfrm>
            <a:off x="749908" y="5445848"/>
            <a:ext cx="6868586" cy="246221"/>
          </a:xfrm>
          <a:prstGeom prst="rect">
            <a:avLst/>
          </a:prstGeom>
          <a:noFill/>
        </p:spPr>
        <p:txBody>
          <a:bodyPr wrap="square" lIns="91440" tIns="45720" rIns="91440" bIns="45720" rtlCol="0" anchor="t">
            <a:spAutoFit/>
          </a:bodyPr>
          <a:lstStyle/>
          <a:p>
            <a:r>
              <a:rPr lang="sl-SI" sz="1000" err="1">
                <a:solidFill>
                  <a:schemeClr val="accent1"/>
                </a:solidFill>
              </a:rPr>
              <a:t>Kaynak</a:t>
            </a:r>
            <a:r>
              <a:rPr lang="sl-SI" sz="1000" dirty="0">
                <a:solidFill>
                  <a:schemeClr val="accent1"/>
                </a:solidFill>
              </a:rPr>
              <a:t>: Google </a:t>
            </a:r>
            <a:r>
              <a:rPr lang="sl-SI" sz="1000" err="1">
                <a:solidFill>
                  <a:schemeClr val="accent1"/>
                </a:solidFill>
              </a:rPr>
              <a:t>Ventures tarafından hazırlanan İşyerinde Bilinçsiz Önyargı</a:t>
            </a:r>
            <a:endParaRPr lang="sl-SI" sz="1000">
              <a:solidFill>
                <a:schemeClr val="accent1"/>
              </a:solidFill>
            </a:endParaRPr>
          </a:p>
        </p:txBody>
      </p:sp>
      <p:sp>
        <p:nvSpPr>
          <p:cNvPr id="6" name="PoljeZBesedilom 5">
            <a:extLst>
              <a:ext uri="{FF2B5EF4-FFF2-40B4-BE49-F238E27FC236}">
                <a16:creationId xmlns:a16="http://schemas.microsoft.com/office/drawing/2014/main" id="{E606DC34-1A01-F19D-1FF7-33B33BD938D8}"/>
              </a:ext>
            </a:extLst>
          </p:cNvPr>
          <p:cNvSpPr txBox="1"/>
          <p:nvPr/>
        </p:nvSpPr>
        <p:spPr>
          <a:xfrm>
            <a:off x="8252078" y="1166842"/>
            <a:ext cx="3857063" cy="5589094"/>
          </a:xfrm>
          <a:prstGeom prst="rect">
            <a:avLst/>
          </a:prstGeom>
          <a:noFill/>
        </p:spPr>
        <p:txBody>
          <a:bodyPr wrap="square" lIns="91440" tIns="45720" rIns="91440" bIns="45720" rtlCol="0" anchor="t">
            <a:spAutoFit/>
          </a:bodyPr>
          <a:lstStyle/>
          <a:p>
            <a:pPr>
              <a:lnSpc>
                <a:spcPct val="150000"/>
              </a:lnSpc>
              <a:spcBef>
                <a:spcPts val="600"/>
              </a:spcBef>
              <a:spcAft>
                <a:spcPts val="600"/>
              </a:spcAft>
            </a:pPr>
            <a:r>
              <a:rPr lang="en-US" sz="1600" b="0" i="0" dirty="0">
                <a:solidFill>
                  <a:srgbClr val="131313"/>
                </a:solidFill>
                <a:effectLst/>
                <a:latin typeface="Raleway"/>
                <a:ea typeface="Roboto"/>
                <a:cs typeface="Roboto"/>
              </a:rPr>
              <a:t>Bilinçsiz önyargılar, çevremiz ve deneyimlerimiz tarafından yaratılır ve pekiştirilir. Zihnimiz, çoğu zaman bilinçli farkındalığımız olmadan sürekli olarak bilgi işlemektedir. Hızlı hareket ettiğimizde veya tüm verilerden yoksun olduğumuzda, bilinçsiz önyargılarımız boşlukları doldurur ve ürün </a:t>
            </a:r>
            <a:r>
              <a:rPr lang="en-US" sz="1600" b="0" i="0" dirty="0">
                <a:solidFill>
                  <a:srgbClr val="131313"/>
                </a:solidFill>
                <a:effectLst/>
                <a:latin typeface="Raleway"/>
              </a:rPr>
              <a:t>kararlarından </a:t>
            </a:r>
            <a:r>
              <a:rPr lang="en-US" sz="1600" b="0" i="0" dirty="0">
                <a:solidFill>
                  <a:srgbClr val="131313"/>
                </a:solidFill>
                <a:effectLst/>
                <a:latin typeface="Raleway"/>
                <a:ea typeface="Roboto"/>
                <a:cs typeface="Roboto"/>
              </a:rPr>
              <a:t>iş arkadaşlarımızla etkileşimlerimize kadar her şeyi etkiler. Google'daki bilim insanlarının öncülüğünde, bilinçsiz önyargılar ve bunların karar verme sürecimizi olumsuz etkilemesini nasıl önleyebileceğimiz konusunda giderek artan sayıda araştırma yapılıyor.</a:t>
            </a:r>
            <a:endParaRPr lang="en-GB" sz="1600" dirty="0">
              <a:latin typeface="Raleway"/>
              <a:ea typeface="Roboto"/>
              <a:cs typeface="Roboto"/>
            </a:endParaRPr>
          </a:p>
        </p:txBody>
      </p:sp>
    </p:spTree>
    <p:extLst>
      <p:ext uri="{BB962C8B-B14F-4D97-AF65-F5344CB8AC3E}">
        <p14:creationId xmlns:p14="http://schemas.microsoft.com/office/powerpoint/2010/main" val="61842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a:extLst>
              <a:ext uri="{FF2B5EF4-FFF2-40B4-BE49-F238E27FC236}">
                <a16:creationId xmlns:a16="http://schemas.microsoft.com/office/drawing/2014/main" id="{FE3E8BBD-EB08-2AD4-981F-1B8088A10F21}"/>
              </a:ext>
            </a:extLst>
          </p:cNvPr>
          <p:cNvSpPr>
            <a:spLocks noGrp="1"/>
          </p:cNvSpPr>
          <p:nvPr>
            <p:ph type="title"/>
          </p:nvPr>
        </p:nvSpPr>
        <p:spPr>
          <a:xfrm>
            <a:off x="839788" y="457200"/>
            <a:ext cx="3932237" cy="530225"/>
          </a:xfrm>
        </p:spPr>
        <p:txBody>
          <a:bodyPr vert="horz" lIns="91440" tIns="45720" rIns="91440" bIns="45720" rtlCol="0" anchor="b">
            <a:noAutofit/>
          </a:bodyPr>
          <a:lstStyle/>
          <a:p>
            <a:r>
              <a:rPr lang="en-GB" sz="3400" b="1" dirty="0">
                <a:latin typeface="Raleway"/>
              </a:rPr>
              <a:t>Ödev </a:t>
            </a:r>
            <a:r>
              <a:rPr lang="sl-SI" sz="3400" b="1" dirty="0">
                <a:latin typeface="Raleway"/>
              </a:rPr>
              <a:t>2: </a:t>
            </a:r>
            <a:endParaRPr lang="en-GB" sz="3400" b="1" dirty="0">
              <a:latin typeface="Raleway"/>
            </a:endParaRPr>
          </a:p>
        </p:txBody>
      </p:sp>
      <p:sp>
        <p:nvSpPr>
          <p:cNvPr id="3" name="Označba mesta vsebine 2">
            <a:extLst>
              <a:ext uri="{FF2B5EF4-FFF2-40B4-BE49-F238E27FC236}">
                <a16:creationId xmlns:a16="http://schemas.microsoft.com/office/drawing/2014/main" id="{C52DB546-8570-58A3-C8CA-037FCC03D9DF}"/>
              </a:ext>
            </a:extLst>
          </p:cNvPr>
          <p:cNvSpPr>
            <a:spLocks noGrp="1"/>
          </p:cNvSpPr>
          <p:nvPr>
            <p:ph type="body" sz="half" idx="2"/>
          </p:nvPr>
        </p:nvSpPr>
        <p:spPr>
          <a:xfrm>
            <a:off x="839788" y="1154097"/>
            <a:ext cx="4786404" cy="4892343"/>
          </a:xfrm>
        </p:spPr>
        <p:txBody>
          <a:bodyPr vert="horz" lIns="91440" tIns="45720" rIns="91440" bIns="45720" rtlCol="0" anchor="t">
            <a:normAutofit fontScale="92500"/>
          </a:bodyPr>
          <a:lstStyle/>
          <a:p>
            <a:pPr>
              <a:lnSpc>
                <a:spcPct val="150000"/>
              </a:lnSpc>
              <a:spcBef>
                <a:spcPts val="600"/>
              </a:spcBef>
              <a:spcAft>
                <a:spcPts val="600"/>
              </a:spcAft>
            </a:pPr>
            <a:r>
              <a:rPr lang="en-US" dirty="0" err="1"/>
              <a:t>Örtük</a:t>
            </a:r>
            <a:r>
              <a:rPr lang="en-US" dirty="0"/>
              <a:t> </a:t>
            </a:r>
            <a:r>
              <a:rPr lang="en-US" dirty="0" err="1"/>
              <a:t>İlişkilendirme</a:t>
            </a:r>
            <a:r>
              <a:rPr lang="en-US" dirty="0"/>
              <a:t> Testi (IAT)</a:t>
            </a:r>
            <a:endParaRPr lang="sl-SI" dirty="0"/>
          </a:p>
          <a:p>
            <a:pPr algn="just">
              <a:lnSpc>
                <a:spcPct val="150000"/>
              </a:lnSpc>
              <a:spcBef>
                <a:spcPts val="600"/>
              </a:spcBef>
              <a:spcAft>
                <a:spcPts val="600"/>
              </a:spcAft>
            </a:pPr>
            <a:r>
              <a:rPr lang="en-US" b="0" dirty="0" err="1">
                <a:solidFill>
                  <a:schemeClr val="accent1"/>
                </a:solidFill>
              </a:rPr>
              <a:t>Örtük</a:t>
            </a:r>
            <a:r>
              <a:rPr lang="en-US" b="0" dirty="0">
                <a:solidFill>
                  <a:schemeClr val="accent1"/>
                </a:solidFill>
              </a:rPr>
              <a:t> </a:t>
            </a:r>
            <a:r>
              <a:rPr lang="en-US" b="0" dirty="0" err="1">
                <a:solidFill>
                  <a:schemeClr val="accent1"/>
                </a:solidFill>
              </a:rPr>
              <a:t>İlişkilendirme</a:t>
            </a:r>
            <a:r>
              <a:rPr lang="en-US" b="0" dirty="0">
                <a:solidFill>
                  <a:schemeClr val="accent1"/>
                </a:solidFill>
              </a:rPr>
              <a:t> Testi (IAT), </a:t>
            </a:r>
            <a:r>
              <a:rPr lang="en-US" b="0" dirty="0" err="1">
                <a:solidFill>
                  <a:schemeClr val="accent1"/>
                </a:solidFill>
              </a:rPr>
              <a:t>cinsiyet</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kariyer</a:t>
            </a:r>
            <a:r>
              <a:rPr lang="en-US" b="0" dirty="0">
                <a:solidFill>
                  <a:schemeClr val="accent1"/>
                </a:solidFill>
              </a:rPr>
              <a:t> </a:t>
            </a:r>
            <a:r>
              <a:rPr lang="en-US" b="0" dirty="0" err="1">
                <a:solidFill>
                  <a:schemeClr val="accent1"/>
                </a:solidFill>
              </a:rPr>
              <a:t>rolleri</a:t>
            </a:r>
            <a:r>
              <a:rPr lang="en-US" b="0" dirty="0">
                <a:solidFill>
                  <a:schemeClr val="accent1"/>
                </a:solidFill>
              </a:rPr>
              <a:t> </a:t>
            </a:r>
            <a:r>
              <a:rPr lang="en-US" b="0" dirty="0" err="1">
                <a:solidFill>
                  <a:schemeClr val="accent1"/>
                </a:solidFill>
              </a:rPr>
              <a:t>gibi</a:t>
            </a:r>
            <a:r>
              <a:rPr lang="en-US" b="0" dirty="0">
                <a:solidFill>
                  <a:schemeClr val="accent1"/>
                </a:solidFill>
              </a:rPr>
              <a:t> </a:t>
            </a:r>
            <a:r>
              <a:rPr lang="en-US" b="0" dirty="0" err="1">
                <a:solidFill>
                  <a:schemeClr val="accent1"/>
                </a:solidFill>
              </a:rPr>
              <a:t>zihninizdeki</a:t>
            </a:r>
            <a:r>
              <a:rPr lang="en-US" b="0" dirty="0">
                <a:solidFill>
                  <a:schemeClr val="accent1"/>
                </a:solidFill>
              </a:rPr>
              <a:t> </a:t>
            </a:r>
            <a:r>
              <a:rPr lang="en-US" b="0" dirty="0" err="1">
                <a:solidFill>
                  <a:schemeClr val="accent1"/>
                </a:solidFill>
              </a:rPr>
              <a:t>kavramlar</a:t>
            </a:r>
            <a:r>
              <a:rPr lang="en-US" b="0" dirty="0">
                <a:solidFill>
                  <a:schemeClr val="accent1"/>
                </a:solidFill>
              </a:rPr>
              <a:t> </a:t>
            </a:r>
            <a:r>
              <a:rPr lang="en-US" b="0" dirty="0" err="1">
                <a:solidFill>
                  <a:schemeClr val="accent1"/>
                </a:solidFill>
              </a:rPr>
              <a:t>arasındaki</a:t>
            </a:r>
            <a:r>
              <a:rPr lang="en-US" b="0" dirty="0">
                <a:solidFill>
                  <a:schemeClr val="accent1"/>
                </a:solidFill>
              </a:rPr>
              <a:t> </a:t>
            </a:r>
            <a:r>
              <a:rPr lang="en-US" b="0" dirty="0" err="1">
                <a:solidFill>
                  <a:schemeClr val="accent1"/>
                </a:solidFill>
              </a:rPr>
              <a:t>otomatik</a:t>
            </a:r>
            <a:r>
              <a:rPr lang="en-US" b="0" dirty="0">
                <a:solidFill>
                  <a:schemeClr val="accent1"/>
                </a:solidFill>
              </a:rPr>
              <a:t> </a:t>
            </a:r>
            <a:r>
              <a:rPr lang="en-US" b="0" dirty="0" err="1">
                <a:solidFill>
                  <a:schemeClr val="accent1"/>
                </a:solidFill>
              </a:rPr>
              <a:t>ilişkilendirmelerin</a:t>
            </a:r>
            <a:r>
              <a:rPr lang="en-US" b="0" dirty="0">
                <a:solidFill>
                  <a:schemeClr val="accent1"/>
                </a:solidFill>
              </a:rPr>
              <a:t> </a:t>
            </a:r>
            <a:r>
              <a:rPr lang="en-US" b="0" dirty="0" err="1">
                <a:solidFill>
                  <a:schemeClr val="accent1"/>
                </a:solidFill>
              </a:rPr>
              <a:t>gücünü</a:t>
            </a:r>
            <a:r>
              <a:rPr lang="en-US" b="0" dirty="0">
                <a:solidFill>
                  <a:schemeClr val="accent1"/>
                </a:solidFill>
              </a:rPr>
              <a:t> </a:t>
            </a:r>
            <a:r>
              <a:rPr lang="en-US" b="0" dirty="0" err="1">
                <a:solidFill>
                  <a:schemeClr val="accent1"/>
                </a:solidFill>
              </a:rPr>
              <a:t>ölçer</a:t>
            </a:r>
            <a:r>
              <a:rPr lang="en-US" b="0" dirty="0">
                <a:solidFill>
                  <a:schemeClr val="accent1"/>
                </a:solidFill>
              </a:rPr>
              <a:t>. </a:t>
            </a:r>
            <a:r>
              <a:rPr lang="en-US" b="0" dirty="0" err="1">
                <a:solidFill>
                  <a:schemeClr val="accent1"/>
                </a:solidFill>
              </a:rPr>
              <a:t>Kelimeleri</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görüntüleri</a:t>
            </a:r>
            <a:r>
              <a:rPr lang="en-US" b="0" dirty="0">
                <a:solidFill>
                  <a:schemeClr val="accent1"/>
                </a:solidFill>
              </a:rPr>
              <a:t> </a:t>
            </a:r>
            <a:r>
              <a:rPr lang="en-US" b="0" dirty="0" err="1">
                <a:solidFill>
                  <a:schemeClr val="accent1"/>
                </a:solidFill>
              </a:rPr>
              <a:t>hızlı</a:t>
            </a:r>
            <a:r>
              <a:rPr lang="en-US" b="0" dirty="0">
                <a:solidFill>
                  <a:schemeClr val="accent1"/>
                </a:solidFill>
              </a:rPr>
              <a:t> </a:t>
            </a:r>
            <a:r>
              <a:rPr lang="en-US" b="0" dirty="0" err="1">
                <a:solidFill>
                  <a:schemeClr val="accent1"/>
                </a:solidFill>
              </a:rPr>
              <a:t>bir</a:t>
            </a:r>
            <a:r>
              <a:rPr lang="en-US" b="0" dirty="0">
                <a:solidFill>
                  <a:schemeClr val="accent1"/>
                </a:solidFill>
              </a:rPr>
              <a:t> </a:t>
            </a:r>
            <a:r>
              <a:rPr lang="en-US" b="0" dirty="0" err="1">
                <a:solidFill>
                  <a:schemeClr val="accent1"/>
                </a:solidFill>
              </a:rPr>
              <a:t>şekilde</a:t>
            </a:r>
            <a:r>
              <a:rPr lang="en-US" b="0" dirty="0">
                <a:solidFill>
                  <a:schemeClr val="accent1"/>
                </a:solidFill>
              </a:rPr>
              <a:t> </a:t>
            </a:r>
            <a:r>
              <a:rPr lang="en-US" b="0" dirty="0" err="1">
                <a:solidFill>
                  <a:schemeClr val="accent1"/>
                </a:solidFill>
              </a:rPr>
              <a:t>kategorize</a:t>
            </a:r>
            <a:r>
              <a:rPr lang="en-US" b="0" dirty="0">
                <a:solidFill>
                  <a:schemeClr val="accent1"/>
                </a:solidFill>
              </a:rPr>
              <a:t> </a:t>
            </a:r>
            <a:r>
              <a:rPr lang="en-US" b="0" dirty="0" err="1">
                <a:solidFill>
                  <a:schemeClr val="accent1"/>
                </a:solidFill>
              </a:rPr>
              <a:t>etmenizi</a:t>
            </a:r>
            <a:r>
              <a:rPr lang="en-US" b="0" dirty="0">
                <a:solidFill>
                  <a:schemeClr val="accent1"/>
                </a:solidFill>
              </a:rPr>
              <a:t> </a:t>
            </a:r>
            <a:r>
              <a:rPr lang="en-US" b="0" dirty="0" err="1">
                <a:solidFill>
                  <a:schemeClr val="accent1"/>
                </a:solidFill>
              </a:rPr>
              <a:t>isteyerek</a:t>
            </a:r>
            <a:r>
              <a:rPr lang="en-US" b="0" dirty="0">
                <a:solidFill>
                  <a:schemeClr val="accent1"/>
                </a:solidFill>
              </a:rPr>
              <a:t> </a:t>
            </a:r>
            <a:r>
              <a:rPr lang="en-US" b="0" dirty="0" err="1">
                <a:solidFill>
                  <a:schemeClr val="accent1"/>
                </a:solidFill>
              </a:rPr>
              <a:t>örtük</a:t>
            </a:r>
            <a:r>
              <a:rPr lang="en-US" b="0" dirty="0">
                <a:solidFill>
                  <a:schemeClr val="accent1"/>
                </a:solidFill>
              </a:rPr>
              <a:t> </a:t>
            </a:r>
            <a:r>
              <a:rPr lang="en-US" b="0" dirty="0" err="1">
                <a:solidFill>
                  <a:schemeClr val="accent1"/>
                </a:solidFill>
              </a:rPr>
              <a:t>önyargıları</a:t>
            </a:r>
            <a:r>
              <a:rPr lang="en-US" b="0" dirty="0">
                <a:solidFill>
                  <a:schemeClr val="accent1"/>
                </a:solidFill>
              </a:rPr>
              <a:t> </a:t>
            </a:r>
            <a:r>
              <a:rPr lang="en-US" b="0" dirty="0" err="1">
                <a:solidFill>
                  <a:schemeClr val="accent1"/>
                </a:solidFill>
              </a:rPr>
              <a:t>ortaya</a:t>
            </a:r>
            <a:r>
              <a:rPr lang="en-US" b="0" dirty="0">
                <a:solidFill>
                  <a:schemeClr val="accent1"/>
                </a:solidFill>
              </a:rPr>
              <a:t> </a:t>
            </a:r>
            <a:r>
              <a:rPr lang="en-US" b="0" dirty="0" err="1">
                <a:solidFill>
                  <a:schemeClr val="accent1"/>
                </a:solidFill>
              </a:rPr>
              <a:t>çıkarmaya</a:t>
            </a:r>
            <a:r>
              <a:rPr lang="en-US" b="0" dirty="0">
                <a:solidFill>
                  <a:schemeClr val="accent1"/>
                </a:solidFill>
              </a:rPr>
              <a:t> </a:t>
            </a:r>
            <a:r>
              <a:rPr lang="en-US" b="0" dirty="0" err="1">
                <a:solidFill>
                  <a:schemeClr val="accent1"/>
                </a:solidFill>
              </a:rPr>
              <a:t>yardımcı</a:t>
            </a:r>
            <a:r>
              <a:rPr lang="en-US" b="0" dirty="0">
                <a:solidFill>
                  <a:schemeClr val="accent1"/>
                </a:solidFill>
              </a:rPr>
              <a:t> </a:t>
            </a:r>
            <a:r>
              <a:rPr lang="en-US" b="0" dirty="0" err="1">
                <a:solidFill>
                  <a:schemeClr val="accent1"/>
                </a:solidFill>
              </a:rPr>
              <a:t>olur</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davranışı</a:t>
            </a:r>
            <a:r>
              <a:rPr lang="en-US" b="0" dirty="0">
                <a:solidFill>
                  <a:schemeClr val="accent1"/>
                </a:solidFill>
              </a:rPr>
              <a:t> </a:t>
            </a:r>
            <a:r>
              <a:rPr lang="en-US" b="0" dirty="0" err="1">
                <a:solidFill>
                  <a:schemeClr val="accent1"/>
                </a:solidFill>
              </a:rPr>
              <a:t>etkileyebilecek</a:t>
            </a:r>
            <a:r>
              <a:rPr lang="en-US" b="0" dirty="0">
                <a:solidFill>
                  <a:schemeClr val="accent1"/>
                </a:solidFill>
              </a:rPr>
              <a:t> </a:t>
            </a:r>
            <a:r>
              <a:rPr lang="en-US" b="0" dirty="0" err="1">
                <a:solidFill>
                  <a:schemeClr val="accent1"/>
                </a:solidFill>
              </a:rPr>
              <a:t>bilinçsiz</a:t>
            </a:r>
            <a:r>
              <a:rPr lang="en-US" b="0" dirty="0">
                <a:solidFill>
                  <a:schemeClr val="accent1"/>
                </a:solidFill>
              </a:rPr>
              <a:t> </a:t>
            </a:r>
            <a:r>
              <a:rPr lang="en-US" b="0" dirty="0" err="1">
                <a:solidFill>
                  <a:schemeClr val="accent1"/>
                </a:solidFill>
              </a:rPr>
              <a:t>tercihleri</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stereotipleri</a:t>
            </a:r>
            <a:r>
              <a:rPr lang="en-US" b="0" dirty="0">
                <a:solidFill>
                  <a:schemeClr val="accent1"/>
                </a:solidFill>
              </a:rPr>
              <a:t> </a:t>
            </a:r>
            <a:r>
              <a:rPr lang="en-US" b="0" dirty="0" err="1">
                <a:solidFill>
                  <a:schemeClr val="accent1"/>
                </a:solidFill>
              </a:rPr>
              <a:t>ortaya</a:t>
            </a:r>
            <a:r>
              <a:rPr lang="en-US" b="0" dirty="0">
                <a:solidFill>
                  <a:schemeClr val="accent1"/>
                </a:solidFill>
              </a:rPr>
              <a:t> </a:t>
            </a:r>
            <a:r>
              <a:rPr lang="en-US" b="0" dirty="0" err="1">
                <a:solidFill>
                  <a:schemeClr val="accent1"/>
                </a:solidFill>
              </a:rPr>
              <a:t>çıkarır</a:t>
            </a:r>
            <a:r>
              <a:rPr lang="en-US" b="0" dirty="0">
                <a:solidFill>
                  <a:schemeClr val="accent1"/>
                </a:solidFill>
              </a:rPr>
              <a:t>. IAT, </a:t>
            </a:r>
            <a:r>
              <a:rPr lang="en-US" b="0" dirty="0" err="1">
                <a:solidFill>
                  <a:schemeClr val="accent1"/>
                </a:solidFill>
              </a:rPr>
              <a:t>bireylerin</a:t>
            </a:r>
            <a:r>
              <a:rPr lang="en-US" b="0" dirty="0">
                <a:solidFill>
                  <a:schemeClr val="accent1"/>
                </a:solidFill>
              </a:rPr>
              <a:t> </a:t>
            </a:r>
            <a:r>
              <a:rPr lang="en-US" b="0" dirty="0" err="1">
                <a:solidFill>
                  <a:schemeClr val="accent1"/>
                </a:solidFill>
              </a:rPr>
              <a:t>bilinçli</a:t>
            </a:r>
            <a:r>
              <a:rPr lang="en-US" b="0" dirty="0">
                <a:solidFill>
                  <a:schemeClr val="accent1"/>
                </a:solidFill>
              </a:rPr>
              <a:t> </a:t>
            </a:r>
            <a:r>
              <a:rPr lang="en-US" b="0" dirty="0" err="1">
                <a:solidFill>
                  <a:schemeClr val="accent1"/>
                </a:solidFill>
              </a:rPr>
              <a:t>olarak</a:t>
            </a:r>
            <a:r>
              <a:rPr lang="en-US" b="0" dirty="0">
                <a:solidFill>
                  <a:schemeClr val="accent1"/>
                </a:solidFill>
              </a:rPr>
              <a:t> </a:t>
            </a:r>
            <a:r>
              <a:rPr lang="en-US" b="0" dirty="0" err="1">
                <a:solidFill>
                  <a:schemeClr val="accent1"/>
                </a:solidFill>
              </a:rPr>
              <a:t>farkında</a:t>
            </a:r>
            <a:r>
              <a:rPr lang="en-US" b="0" dirty="0">
                <a:solidFill>
                  <a:schemeClr val="accent1"/>
                </a:solidFill>
              </a:rPr>
              <a:t> </a:t>
            </a:r>
            <a:r>
              <a:rPr lang="en-US" b="0" dirty="0" err="1">
                <a:solidFill>
                  <a:schemeClr val="accent1"/>
                </a:solidFill>
              </a:rPr>
              <a:t>olmayabilecekleri</a:t>
            </a:r>
            <a:r>
              <a:rPr lang="en-US" b="0" dirty="0">
                <a:solidFill>
                  <a:schemeClr val="accent1"/>
                </a:solidFill>
              </a:rPr>
              <a:t> </a:t>
            </a:r>
            <a:r>
              <a:rPr lang="en-US" b="0" dirty="0" err="1">
                <a:solidFill>
                  <a:schemeClr val="accent1"/>
                </a:solidFill>
              </a:rPr>
              <a:t>önyargıları</a:t>
            </a:r>
            <a:r>
              <a:rPr lang="en-US" b="0" dirty="0">
                <a:solidFill>
                  <a:schemeClr val="accent1"/>
                </a:solidFill>
              </a:rPr>
              <a:t> </a:t>
            </a:r>
            <a:r>
              <a:rPr lang="en-US" b="0" dirty="0" err="1">
                <a:solidFill>
                  <a:schemeClr val="accent1"/>
                </a:solidFill>
              </a:rPr>
              <a:t>vurgulayabilir</a:t>
            </a:r>
            <a:r>
              <a:rPr lang="en-US" b="0" dirty="0">
                <a:solidFill>
                  <a:schemeClr val="accent1"/>
                </a:solidFill>
              </a:rPr>
              <a:t> </a:t>
            </a:r>
            <a:r>
              <a:rPr lang="en-US" b="0" dirty="0" err="1">
                <a:solidFill>
                  <a:schemeClr val="accent1"/>
                </a:solidFill>
              </a:rPr>
              <a:t>ve</a:t>
            </a:r>
            <a:r>
              <a:rPr lang="en-US" b="0" dirty="0">
                <a:solidFill>
                  <a:schemeClr val="accent1"/>
                </a:solidFill>
              </a:rPr>
              <a:t> </a:t>
            </a:r>
            <a:r>
              <a:rPr lang="en-US" b="0" dirty="0" err="1">
                <a:solidFill>
                  <a:schemeClr val="accent1"/>
                </a:solidFill>
              </a:rPr>
              <a:t>cinsiyet</a:t>
            </a:r>
            <a:r>
              <a:rPr lang="en-US" b="0" dirty="0">
                <a:solidFill>
                  <a:schemeClr val="accent1"/>
                </a:solidFill>
              </a:rPr>
              <a:t>, </a:t>
            </a:r>
            <a:r>
              <a:rPr lang="en-US" b="0" dirty="0" err="1">
                <a:solidFill>
                  <a:schemeClr val="accent1"/>
                </a:solidFill>
              </a:rPr>
              <a:t>ırk</a:t>
            </a:r>
            <a:r>
              <a:rPr lang="en-US" b="0" dirty="0">
                <a:solidFill>
                  <a:schemeClr val="accent1"/>
                </a:solidFill>
              </a:rPr>
              <a:t> </a:t>
            </a:r>
            <a:r>
              <a:rPr lang="en-US" b="0" dirty="0" err="1">
                <a:solidFill>
                  <a:schemeClr val="accent1"/>
                </a:solidFill>
              </a:rPr>
              <a:t>veya</a:t>
            </a:r>
            <a:r>
              <a:rPr lang="en-US" b="0" dirty="0">
                <a:solidFill>
                  <a:schemeClr val="accent1"/>
                </a:solidFill>
              </a:rPr>
              <a:t> </a:t>
            </a:r>
            <a:r>
              <a:rPr lang="en-US" b="0" dirty="0" err="1">
                <a:solidFill>
                  <a:schemeClr val="accent1"/>
                </a:solidFill>
              </a:rPr>
              <a:t>cinsel</a:t>
            </a:r>
            <a:r>
              <a:rPr lang="en-US" b="0" dirty="0">
                <a:solidFill>
                  <a:schemeClr val="accent1"/>
                </a:solidFill>
              </a:rPr>
              <a:t> </a:t>
            </a:r>
            <a:r>
              <a:rPr lang="en-US" b="0" dirty="0" err="1">
                <a:solidFill>
                  <a:schemeClr val="accent1"/>
                </a:solidFill>
              </a:rPr>
              <a:t>yönelime</a:t>
            </a:r>
            <a:r>
              <a:rPr lang="en-US" b="0" dirty="0">
                <a:solidFill>
                  <a:schemeClr val="accent1"/>
                </a:solidFill>
              </a:rPr>
              <a:t> </a:t>
            </a:r>
            <a:r>
              <a:rPr lang="en-US" b="0" dirty="0" err="1">
                <a:solidFill>
                  <a:schemeClr val="accent1"/>
                </a:solidFill>
              </a:rPr>
              <a:t>dayalı</a:t>
            </a:r>
            <a:r>
              <a:rPr lang="en-US" b="0" dirty="0">
                <a:solidFill>
                  <a:schemeClr val="accent1"/>
                </a:solidFill>
              </a:rPr>
              <a:t> </a:t>
            </a:r>
            <a:r>
              <a:rPr lang="en-US" b="0" dirty="0" err="1">
                <a:solidFill>
                  <a:schemeClr val="accent1"/>
                </a:solidFill>
              </a:rPr>
              <a:t>olanlar</a:t>
            </a:r>
            <a:r>
              <a:rPr lang="en-US" b="0" dirty="0">
                <a:solidFill>
                  <a:schemeClr val="accent1"/>
                </a:solidFill>
              </a:rPr>
              <a:t> </a:t>
            </a:r>
            <a:r>
              <a:rPr lang="en-US" b="0" dirty="0" err="1">
                <a:solidFill>
                  <a:schemeClr val="accent1"/>
                </a:solidFill>
              </a:rPr>
              <a:t>gibi</a:t>
            </a:r>
            <a:r>
              <a:rPr lang="en-US" b="0" dirty="0">
                <a:solidFill>
                  <a:schemeClr val="accent1"/>
                </a:solidFill>
              </a:rPr>
              <a:t> </a:t>
            </a:r>
            <a:r>
              <a:rPr lang="en-US" b="0" dirty="0" err="1">
                <a:solidFill>
                  <a:schemeClr val="accent1"/>
                </a:solidFill>
              </a:rPr>
              <a:t>çeşitli</a:t>
            </a:r>
            <a:r>
              <a:rPr lang="en-US" b="0" dirty="0">
                <a:solidFill>
                  <a:schemeClr val="accent1"/>
                </a:solidFill>
              </a:rPr>
              <a:t> sosyal </a:t>
            </a:r>
            <a:r>
              <a:rPr lang="en-US" b="0" dirty="0" err="1">
                <a:solidFill>
                  <a:schemeClr val="accent1"/>
                </a:solidFill>
              </a:rPr>
              <a:t>gruplara</a:t>
            </a:r>
            <a:r>
              <a:rPr lang="en-US" b="0" dirty="0">
                <a:solidFill>
                  <a:schemeClr val="accent1"/>
                </a:solidFill>
              </a:rPr>
              <a:t> </a:t>
            </a:r>
            <a:r>
              <a:rPr lang="en-US" b="0" dirty="0" err="1">
                <a:solidFill>
                  <a:schemeClr val="accent1"/>
                </a:solidFill>
              </a:rPr>
              <a:t>yönelik</a:t>
            </a:r>
            <a:r>
              <a:rPr lang="en-US" b="0" dirty="0">
                <a:solidFill>
                  <a:schemeClr val="accent1"/>
                </a:solidFill>
              </a:rPr>
              <a:t> </a:t>
            </a:r>
            <a:r>
              <a:rPr lang="en-US" b="0" dirty="0" err="1">
                <a:solidFill>
                  <a:schemeClr val="accent1"/>
                </a:solidFill>
              </a:rPr>
              <a:t>örtük</a:t>
            </a:r>
            <a:r>
              <a:rPr lang="en-US" b="0" dirty="0">
                <a:solidFill>
                  <a:schemeClr val="accent1"/>
                </a:solidFill>
              </a:rPr>
              <a:t> </a:t>
            </a:r>
            <a:r>
              <a:rPr lang="en-US" b="0" dirty="0" err="1">
                <a:solidFill>
                  <a:schemeClr val="accent1"/>
                </a:solidFill>
              </a:rPr>
              <a:t>tutumlar</a:t>
            </a:r>
            <a:r>
              <a:rPr lang="en-US" b="0" dirty="0">
                <a:solidFill>
                  <a:schemeClr val="accent1"/>
                </a:solidFill>
              </a:rPr>
              <a:t> </a:t>
            </a:r>
            <a:r>
              <a:rPr lang="en-US" b="0" dirty="0" err="1">
                <a:solidFill>
                  <a:schemeClr val="accent1"/>
                </a:solidFill>
              </a:rPr>
              <a:t>hakkında</a:t>
            </a:r>
            <a:r>
              <a:rPr lang="en-US" b="0" dirty="0">
                <a:solidFill>
                  <a:schemeClr val="accent1"/>
                </a:solidFill>
              </a:rPr>
              <a:t> </a:t>
            </a:r>
            <a:r>
              <a:rPr lang="en-US" b="0" dirty="0" err="1">
                <a:solidFill>
                  <a:schemeClr val="accent1"/>
                </a:solidFill>
              </a:rPr>
              <a:t>içgörü</a:t>
            </a:r>
            <a:r>
              <a:rPr lang="en-US" b="0" dirty="0">
                <a:solidFill>
                  <a:schemeClr val="accent1"/>
                </a:solidFill>
              </a:rPr>
              <a:t> </a:t>
            </a:r>
            <a:r>
              <a:rPr lang="en-US" b="0" dirty="0" err="1">
                <a:solidFill>
                  <a:schemeClr val="accent1"/>
                </a:solidFill>
              </a:rPr>
              <a:t>sağlayabilir</a:t>
            </a:r>
            <a:r>
              <a:rPr lang="en-US" b="0" dirty="0">
                <a:solidFill>
                  <a:schemeClr val="accent1"/>
                </a:solidFill>
              </a:rPr>
              <a:t>.</a:t>
            </a:r>
            <a:endParaRPr lang="en-GB" b="0" dirty="0">
              <a:solidFill>
                <a:schemeClr val="accent1"/>
              </a:solidFill>
            </a:endParaRPr>
          </a:p>
        </p:txBody>
      </p:sp>
      <p:sp>
        <p:nvSpPr>
          <p:cNvPr id="2" name="PoljeZBesedilom 1">
            <a:extLst>
              <a:ext uri="{FF2B5EF4-FFF2-40B4-BE49-F238E27FC236}">
                <a16:creationId xmlns:a16="http://schemas.microsoft.com/office/drawing/2014/main" id="{949FA851-D655-5D64-D07B-15C1641EDE4D}"/>
              </a:ext>
            </a:extLst>
          </p:cNvPr>
          <p:cNvSpPr txBox="1"/>
          <p:nvPr/>
        </p:nvSpPr>
        <p:spPr>
          <a:xfrm>
            <a:off x="6096264" y="5267273"/>
            <a:ext cx="272441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Görüntü </a:t>
            </a:r>
            <a:r>
              <a:rPr lang="sl-SI" sz="1000" err="1">
                <a:solidFill>
                  <a:schemeClr val="accent1"/>
                </a:solidFill>
              </a:rPr>
              <a:t>kaynağı</a:t>
            </a:r>
            <a:r>
              <a:rPr lang="sl-SI" sz="1000" dirty="0">
                <a:solidFill>
                  <a:schemeClr val="accent1"/>
                </a:solidFill>
              </a:rPr>
              <a:t>: PowerPoint</a:t>
            </a:r>
          </a:p>
        </p:txBody>
      </p:sp>
      <p:sp>
        <p:nvSpPr>
          <p:cNvPr id="5" name="PoljeZBesedilom 4">
            <a:extLst>
              <a:ext uri="{FF2B5EF4-FFF2-40B4-BE49-F238E27FC236}">
                <a16:creationId xmlns:a16="http://schemas.microsoft.com/office/drawing/2014/main" id="{EA1778D1-225C-62C6-61C0-C906A25BAED6}"/>
              </a:ext>
            </a:extLst>
          </p:cNvPr>
          <p:cNvSpPr txBox="1"/>
          <p:nvPr/>
        </p:nvSpPr>
        <p:spPr>
          <a:xfrm>
            <a:off x="2033286" y="551533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2"/>
              </a:rPr>
              <a:t>Bir Test Yapın</a:t>
            </a:r>
            <a:endParaRPr lang="en-US"/>
          </a:p>
        </p:txBody>
      </p:sp>
      <p:pic>
        <p:nvPicPr>
          <p:cNvPr id="10" name="Slika 9" descr="Woman working at home office desk">
            <a:extLst>
              <a:ext uri="{FF2B5EF4-FFF2-40B4-BE49-F238E27FC236}">
                <a16:creationId xmlns:a16="http://schemas.microsoft.com/office/drawing/2014/main" id="{7BD3C300-6F04-0C54-F797-D483E4813DAF}"/>
              </a:ext>
            </a:extLst>
          </p:cNvPr>
          <p:cNvPicPr>
            <a:picLocks noChangeAspect="1"/>
          </p:cNvPicPr>
          <p:nvPr/>
        </p:nvPicPr>
        <p:blipFill>
          <a:blip r:embed="rId3"/>
          <a:stretch>
            <a:fillRect/>
          </a:stretch>
        </p:blipFill>
        <p:spPr>
          <a:xfrm>
            <a:off x="6096000" y="1354911"/>
            <a:ext cx="5739114" cy="3858811"/>
          </a:xfrm>
          <a:prstGeom prst="rect">
            <a:avLst/>
          </a:prstGeom>
        </p:spPr>
      </p:pic>
    </p:spTree>
    <p:extLst>
      <p:ext uri="{BB962C8B-B14F-4D97-AF65-F5344CB8AC3E}">
        <p14:creationId xmlns:p14="http://schemas.microsoft.com/office/powerpoint/2010/main" val="21016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D12620-8E26-BFB8-75A0-4260DF346F3C}"/>
              </a:ext>
            </a:extLst>
          </p:cNvPr>
          <p:cNvSpPr>
            <a:spLocks noGrp="1"/>
          </p:cNvSpPr>
          <p:nvPr>
            <p:ph type="title"/>
          </p:nvPr>
        </p:nvSpPr>
        <p:spPr>
          <a:xfrm>
            <a:off x="396461" y="153614"/>
            <a:ext cx="8958470" cy="817563"/>
          </a:xfrm>
        </p:spPr>
        <p:txBody>
          <a:bodyPr>
            <a:normAutofit fontScale="90000"/>
          </a:bodyPr>
          <a:lstStyle/>
          <a:p>
            <a:r>
              <a:rPr lang="sl-SI" sz="3400" dirty="0"/>
              <a:t>Bilinçsiz Toplumsal Cinsiyet Önyargılarının Üstesinden Gelmek</a:t>
            </a:r>
            <a:endParaRPr lang="en-GB" sz="3400" dirty="0"/>
          </a:p>
        </p:txBody>
      </p:sp>
      <p:sp>
        <p:nvSpPr>
          <p:cNvPr id="3" name="Označba mesta vsebine 2">
            <a:extLst>
              <a:ext uri="{FF2B5EF4-FFF2-40B4-BE49-F238E27FC236}">
                <a16:creationId xmlns:a16="http://schemas.microsoft.com/office/drawing/2014/main" id="{28F7DCC7-FE51-25AB-D0A3-4EC2DE57B4FD}"/>
              </a:ext>
            </a:extLst>
          </p:cNvPr>
          <p:cNvSpPr>
            <a:spLocks noGrp="1"/>
          </p:cNvSpPr>
          <p:nvPr>
            <p:ph idx="1"/>
          </p:nvPr>
        </p:nvSpPr>
        <p:spPr>
          <a:xfrm>
            <a:off x="396461" y="1098160"/>
            <a:ext cx="11227861" cy="5276102"/>
          </a:xfrm>
        </p:spPr>
        <p:txBody>
          <a:bodyPr vert="horz" lIns="91440" tIns="45720" rIns="91440" bIns="45720" rtlCol="0" anchor="t">
            <a:normAutofit fontScale="85000" lnSpcReduction="10000"/>
          </a:bodyPr>
          <a:lstStyle/>
          <a:p>
            <a:r>
              <a:rPr lang="en-US" sz="2000" dirty="0">
                <a:ea typeface="+mn-lt"/>
                <a:cs typeface="+mn-lt"/>
              </a:rPr>
              <a:t>Şirketler ve Bireyler için Destek Yöntemleri</a:t>
            </a:r>
            <a:endParaRPr lang="sl-SI" sz="2000" dirty="0"/>
          </a:p>
          <a:p>
            <a:pPr marL="285750">
              <a:lnSpc>
                <a:spcPct val="150000"/>
              </a:lnSpc>
              <a:spcBef>
                <a:spcPts val="600"/>
              </a:spcBef>
              <a:spcAft>
                <a:spcPts val="600"/>
              </a:spcAft>
            </a:pPr>
            <a:r>
              <a:rPr lang="en-US" sz="2000" dirty="0">
                <a:solidFill>
                  <a:schemeClr val="accent1"/>
                </a:solidFill>
                <a:ea typeface="+mn-lt"/>
                <a:cs typeface="+mn-lt"/>
              </a:rPr>
              <a:t>Analiz:</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Riskleri değerlendirmek için kurumsal büyüklüğe, cinsiyet oranlarına, İK uygulamalarına ve işyeri normlarına odaklanan teşhis araçlarını kullanın.</a:t>
            </a:r>
            <a:endParaRPr lang="en-US" sz="2000" dirty="0">
              <a:solidFill>
                <a:schemeClr val="accent1"/>
              </a:solidFill>
              <a:ea typeface="+mn-lt"/>
              <a:cs typeface="+mn-lt"/>
            </a:endParaRPr>
          </a:p>
          <a:p>
            <a:pPr marL="285750">
              <a:lnSpc>
                <a:spcPct val="150000"/>
              </a:lnSpc>
              <a:spcBef>
                <a:spcPts val="600"/>
              </a:spcBef>
              <a:spcAft>
                <a:spcPts val="600"/>
              </a:spcAft>
            </a:pPr>
            <a:r>
              <a:rPr lang="en-US" sz="2000" b="0" dirty="0">
                <a:solidFill>
                  <a:schemeClr val="accent1"/>
                </a:solidFill>
                <a:latin typeface="+mn-lt"/>
                <a:ea typeface="+mn-lt"/>
                <a:cs typeface="+mn-lt"/>
              </a:rPr>
              <a:t>Niteliksel ve niceliksel göstergelerle toplumsal cinsiyet çeşitliliğindeki ilerlemeyi takip edin.</a:t>
            </a:r>
            <a:endParaRPr lang="en-US" sz="2000" dirty="0">
              <a:solidFill>
                <a:schemeClr val="accent1"/>
              </a:solidFill>
            </a:endParaRPr>
          </a:p>
          <a:p>
            <a:pPr marL="285750">
              <a:lnSpc>
                <a:spcPct val="150000"/>
              </a:lnSpc>
              <a:spcBef>
                <a:spcPts val="600"/>
              </a:spcBef>
              <a:spcAft>
                <a:spcPts val="600"/>
              </a:spcAft>
            </a:pPr>
            <a:r>
              <a:rPr lang="en-US" sz="2000" dirty="0">
                <a:solidFill>
                  <a:schemeClr val="accent1"/>
                </a:solidFill>
                <a:ea typeface="+mn-lt"/>
                <a:cs typeface="+mn-lt"/>
              </a:rPr>
              <a:t>Eğitim:</a:t>
            </a:r>
            <a:endParaRPr lang="en-US" sz="2000" dirty="0">
              <a:solidFill>
                <a:schemeClr val="accent1"/>
              </a:solidFill>
              <a:latin typeface="Raleway Medium"/>
            </a:endParaRPr>
          </a:p>
          <a:p>
            <a:pPr marL="285750">
              <a:lnSpc>
                <a:spcPct val="150000"/>
              </a:lnSpc>
              <a:spcBef>
                <a:spcPts val="600"/>
              </a:spcBef>
              <a:spcAft>
                <a:spcPts val="600"/>
              </a:spcAft>
            </a:pPr>
            <a:r>
              <a:rPr lang="en-US" sz="2000" b="0" dirty="0">
                <a:solidFill>
                  <a:schemeClr val="accent1"/>
                </a:solidFill>
                <a:latin typeface="+mn-lt"/>
                <a:ea typeface="+mn-lt"/>
                <a:cs typeface="+mn-lt"/>
              </a:rPr>
              <a:t>Etkili eğitim için vaka çalışmaları ve kılavuzlar gibi araçlar kullanarak örtük ve yapısal önyargıları hedef alan programlar yürütmek.</a:t>
            </a:r>
            <a:endParaRPr lang="en-US" sz="2000" dirty="0">
              <a:solidFill>
                <a:schemeClr val="accent1"/>
              </a:solidFill>
              <a:latin typeface="Raleway Medium"/>
              <a:ea typeface="+mn-lt"/>
              <a:cs typeface="+mn-lt"/>
            </a:endParaRPr>
          </a:p>
          <a:p>
            <a:pPr marL="285750">
              <a:lnSpc>
                <a:spcPct val="150000"/>
              </a:lnSpc>
              <a:spcBef>
                <a:spcPts val="600"/>
              </a:spcBef>
              <a:spcAft>
                <a:spcPts val="600"/>
              </a:spcAft>
            </a:pPr>
            <a:r>
              <a:rPr lang="en-US" sz="2000" dirty="0">
                <a:solidFill>
                  <a:schemeClr val="accent1"/>
                </a:solidFill>
                <a:latin typeface="+mn-lt"/>
                <a:ea typeface="+mn-lt"/>
                <a:cs typeface="+mn-lt"/>
              </a:rPr>
              <a:t>Uygulama İpuçları:</a:t>
            </a:r>
            <a:endParaRPr lang="en-US" sz="2000" dirty="0">
              <a:solidFill>
                <a:schemeClr val="accent1"/>
              </a:solidFill>
              <a:latin typeface="Raleway Medium"/>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Araçları yerel kuruluşlar ve uzmanlardan gelen girdilerle yerelleştirin.</a:t>
            </a:r>
            <a:endParaRPr lang="en-US" sz="2000" dirty="0">
              <a:solidFill>
                <a:schemeClr val="accent1"/>
              </a:solidFill>
            </a:endParaRPr>
          </a:p>
          <a:p>
            <a:pPr marL="285750">
              <a:lnSpc>
                <a:spcPct val="150000"/>
              </a:lnSpc>
              <a:spcBef>
                <a:spcPts val="600"/>
              </a:spcBef>
              <a:spcAft>
                <a:spcPts val="600"/>
              </a:spcAft>
              <a:buFont typeface="Arial"/>
              <a:buChar char="•"/>
            </a:pPr>
            <a:r>
              <a:rPr lang="en-US" sz="2000" b="0" dirty="0">
                <a:solidFill>
                  <a:schemeClr val="accent1"/>
                </a:solidFill>
                <a:ea typeface="+mn-lt"/>
                <a:cs typeface="+mn-lt"/>
              </a:rPr>
              <a:t> İlerlemeyi sürdürmek ve yeni zorlukların üstesinden gelmek için sürekli destek ve eğitim sağlayın.</a:t>
            </a:r>
            <a:endParaRPr lang="en-US" sz="2000" dirty="0">
              <a:solidFill>
                <a:schemeClr val="accent1"/>
              </a:solidFill>
            </a:endParaRPr>
          </a:p>
          <a:p>
            <a:pPr>
              <a:lnSpc>
                <a:spcPct val="150000"/>
              </a:lnSpc>
              <a:spcBef>
                <a:spcPts val="600"/>
              </a:spcBef>
              <a:spcAft>
                <a:spcPts val="600"/>
              </a:spcAft>
            </a:pPr>
            <a:endParaRPr lang="en-US" dirty="0">
              <a:solidFill>
                <a:schemeClr val="bg2"/>
              </a:solidFill>
            </a:endParaRPr>
          </a:p>
          <a:p>
            <a:pPr>
              <a:lnSpc>
                <a:spcPct val="150000"/>
              </a:lnSpc>
              <a:spcBef>
                <a:spcPts val="600"/>
              </a:spcBef>
              <a:spcAft>
                <a:spcPts val="600"/>
              </a:spcAft>
            </a:pPr>
            <a:endParaRPr lang="en-GB" dirty="0"/>
          </a:p>
        </p:txBody>
      </p:sp>
    </p:spTree>
    <p:extLst>
      <p:ext uri="{BB962C8B-B14F-4D97-AF65-F5344CB8AC3E}">
        <p14:creationId xmlns:p14="http://schemas.microsoft.com/office/powerpoint/2010/main" val="3933702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73C6D11-57DE-CE53-DE22-EED64C74869A}"/>
              </a:ext>
            </a:extLst>
          </p:cNvPr>
          <p:cNvSpPr>
            <a:spLocks noGrp="1"/>
          </p:cNvSpPr>
          <p:nvPr>
            <p:ph type="title"/>
          </p:nvPr>
        </p:nvSpPr>
        <p:spPr>
          <a:xfrm>
            <a:off x="765132" y="229426"/>
            <a:ext cx="11108266" cy="1337658"/>
          </a:xfrm>
        </p:spPr>
        <p:txBody>
          <a:bodyPr>
            <a:normAutofit/>
          </a:bodyPr>
          <a:lstStyle/>
          <a:p>
            <a:r>
              <a:rPr lang="en-US" sz="3400" b="1" dirty="0"/>
              <a:t>2°: Güven ve dayanıklılık oluşturma</a:t>
            </a:r>
            <a:br>
              <a:rPr lang="en-US" sz="3400" b="1" dirty="0"/>
            </a:br>
            <a:br>
              <a:rPr lang="en-US" sz="3400" b="1" dirty="0"/>
            </a:br>
            <a:r>
              <a:rPr lang="en-GB" sz="2000" dirty="0">
                <a:solidFill>
                  <a:schemeClr val="bg1"/>
                </a:solidFill>
              </a:rPr>
              <a:t>Toplumsal cinsiyet önyargısıyla mücadele için psikolojik müdahaleler</a:t>
            </a:r>
            <a:endParaRPr lang="it-IT" sz="2000" dirty="0">
              <a:solidFill>
                <a:schemeClr val="bg1"/>
              </a:solidFill>
            </a:endParaRPr>
          </a:p>
        </p:txBody>
      </p:sp>
      <p:sp>
        <p:nvSpPr>
          <p:cNvPr id="3" name="Označba mesta vsebine 2">
            <a:extLst>
              <a:ext uri="{FF2B5EF4-FFF2-40B4-BE49-F238E27FC236}">
                <a16:creationId xmlns:a16="http://schemas.microsoft.com/office/drawing/2014/main" id="{46B81DF5-8BE8-A6BF-AC46-0850709C9A9B}"/>
              </a:ext>
            </a:extLst>
          </p:cNvPr>
          <p:cNvSpPr>
            <a:spLocks noGrp="1"/>
          </p:cNvSpPr>
          <p:nvPr>
            <p:ph sz="half" idx="1"/>
          </p:nvPr>
        </p:nvSpPr>
        <p:spPr/>
        <p:txBody>
          <a:bodyPr vert="horz" lIns="91440" tIns="45720" rIns="91440" bIns="45720" rtlCol="0" anchor="t">
            <a:normAutofit/>
          </a:bodyPr>
          <a:lstStyle/>
          <a:p>
            <a:pPr>
              <a:lnSpc>
                <a:spcPct val="150000"/>
              </a:lnSpc>
            </a:pPr>
            <a:r>
              <a:rPr lang="en-US" sz="1600" b="0" dirty="0">
                <a:solidFill>
                  <a:schemeClr val="accent1"/>
                </a:solidFill>
              </a:rPr>
              <a:t>Cinsiyet dengesini sağlamaya çalışan kuruluşlar, özellikle de tarihsel olarak erkek egemen olan alanlarda, genellikle önemli zorluklarla karşılaşırlar. Eğitim ortamlarında etkinliği kanıtlanmış psikolojik müdahaleler, kadınların cinsiyete dayalı engellerin üstesinden gelmelerine yardımcı olmak için profesyonel ortamlara uyarlanabilir. INSEAD Toplumsal Cinsiyet İnisiyatifi'nin İş'te Kadın konferansında tartışılan üç temel müdahale; değerlerin onaylanması, sosyal aidiyet müdahaleleri ve büyüme zihniyeti müdahaleleridir.</a:t>
            </a:r>
            <a:endParaRPr lang="en-GB" sz="1600" b="0" dirty="0">
              <a:solidFill>
                <a:schemeClr val="accent1"/>
              </a:solidFill>
              <a:latin typeface="+mj-lt"/>
              <a:ea typeface="+mj-ea"/>
              <a:cs typeface="+mj-cs"/>
            </a:endParaRPr>
          </a:p>
        </p:txBody>
      </p:sp>
      <p:pic>
        <p:nvPicPr>
          <p:cNvPr id="5" name="Predstavnost v spletu 4" title="Friendships are key to workplace resilience and performance">
            <a:hlinkClick r:id="" action="ppaction://media"/>
            <a:extLst>
              <a:ext uri="{FF2B5EF4-FFF2-40B4-BE49-F238E27FC236}">
                <a16:creationId xmlns:a16="http://schemas.microsoft.com/office/drawing/2014/main" id="{7EA32F9F-9613-E1F6-A17F-728392186453}"/>
              </a:ext>
            </a:extLst>
          </p:cNvPr>
          <p:cNvPicPr>
            <a:picLocks noGrp="1" noRot="1" noChangeAspect="1"/>
          </p:cNvPicPr>
          <p:nvPr>
            <p:ph sz="half" idx="2"/>
            <a:videoFile r:link="rId1"/>
          </p:nvPr>
        </p:nvPicPr>
        <p:blipFill>
          <a:blip r:embed="rId3"/>
          <a:stretch>
            <a:fillRect/>
          </a:stretch>
        </p:blipFill>
        <p:spPr>
          <a:xfrm>
            <a:off x="6600174" y="2097209"/>
            <a:ext cx="4753628" cy="2687268"/>
          </a:xfrm>
          <a:prstGeom prst="rect">
            <a:avLst/>
          </a:prstGeom>
        </p:spPr>
      </p:pic>
      <p:sp>
        <p:nvSpPr>
          <p:cNvPr id="8" name="PoljeZBesedilom 7">
            <a:extLst>
              <a:ext uri="{FF2B5EF4-FFF2-40B4-BE49-F238E27FC236}">
                <a16:creationId xmlns:a16="http://schemas.microsoft.com/office/drawing/2014/main" id="{63C629AE-1506-30D8-A4DB-992B74600FAB}"/>
              </a:ext>
            </a:extLst>
          </p:cNvPr>
          <p:cNvSpPr txBox="1"/>
          <p:nvPr/>
        </p:nvSpPr>
        <p:spPr>
          <a:xfrm>
            <a:off x="6486972" y="4906899"/>
            <a:ext cx="6868586" cy="492443"/>
          </a:xfrm>
          <a:prstGeom prst="rect">
            <a:avLst/>
          </a:prstGeom>
          <a:noFill/>
        </p:spPr>
        <p:txBody>
          <a:bodyPr wrap="square" lIns="91440" tIns="45720" rIns="91440" bIns="45720" rtlCol="0" anchor="t">
            <a:spAutoFit/>
          </a:bodyPr>
          <a:lstStyle/>
          <a:p>
            <a:r>
              <a:rPr lang="sl-SI" sz="1000" err="1">
                <a:solidFill>
                  <a:schemeClr val="accent1"/>
                </a:solidFill>
              </a:rPr>
              <a:t>Kaynak</a:t>
            </a:r>
            <a:r>
              <a:rPr lang="sl-SI" sz="1000" dirty="0">
                <a:solidFill>
                  <a:schemeClr val="accent1"/>
                </a:solidFill>
              </a:rPr>
              <a:t>: </a:t>
            </a:r>
            <a:r>
              <a:rPr lang="sl-SI" sz="1000" dirty="0">
                <a:solidFill>
                  <a:schemeClr val="accent1"/>
                </a:solidFill>
                <a:latin typeface="Raleway"/>
                <a:ea typeface="Roboto"/>
                <a:cs typeface="Roboto"/>
              </a:rPr>
              <a:t>INSEAD'</a:t>
            </a:r>
            <a:r>
              <a:rPr lang="sl-SI" sz="1000" err="1">
                <a:solidFill>
                  <a:schemeClr val="accent1"/>
                </a:solidFill>
                <a:latin typeface="Raleway"/>
                <a:ea typeface="Roboto"/>
                <a:cs typeface="Roboto"/>
              </a:rPr>
              <a:t>a göre arkadaşlıklar işyerinde dayanıklılık ve performansın anahtarıdır</a:t>
            </a:r>
            <a:endParaRPr lang="sl-SI" dirty="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428036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0F8C783-97DB-B0AD-69A8-E022350AE332}"/>
              </a:ext>
            </a:extLst>
          </p:cNvPr>
          <p:cNvSpPr>
            <a:spLocks noGrp="1"/>
          </p:cNvSpPr>
          <p:nvPr>
            <p:ph type="title"/>
          </p:nvPr>
        </p:nvSpPr>
        <p:spPr>
          <a:xfrm>
            <a:off x="243214" y="177235"/>
            <a:ext cx="10515600" cy="922137"/>
          </a:xfrm>
        </p:spPr>
        <p:txBody>
          <a:bodyPr/>
          <a:lstStyle/>
          <a:p>
            <a:r>
              <a:rPr lang="sl-SI" sz="3400" err="1"/>
              <a:t>İşyerinde Uygulama</a:t>
            </a:r>
            <a:endParaRPr lang="en-GB" sz="3400" err="1"/>
          </a:p>
        </p:txBody>
      </p:sp>
      <p:sp>
        <p:nvSpPr>
          <p:cNvPr id="3" name="Označba mesta vsebine 2">
            <a:extLst>
              <a:ext uri="{FF2B5EF4-FFF2-40B4-BE49-F238E27FC236}">
                <a16:creationId xmlns:a16="http://schemas.microsoft.com/office/drawing/2014/main" id="{114DF3B0-B8CB-7F7F-126A-63BE961A6AF9}"/>
              </a:ext>
            </a:extLst>
          </p:cNvPr>
          <p:cNvSpPr>
            <a:spLocks noGrp="1"/>
          </p:cNvSpPr>
          <p:nvPr>
            <p:ph idx="1"/>
          </p:nvPr>
        </p:nvSpPr>
        <p:spPr>
          <a:xfrm>
            <a:off x="420667" y="1011436"/>
            <a:ext cx="10933133" cy="5165527"/>
          </a:xfrm>
        </p:spPr>
        <p:txBody>
          <a:bodyPr vert="horz" lIns="91440" tIns="45720" rIns="91440" bIns="45720" rtlCol="0" anchor="t">
            <a:noAutofit/>
          </a:bodyPr>
          <a:lstStyle/>
          <a:p>
            <a:pPr>
              <a:lnSpc>
                <a:spcPct val="150000"/>
              </a:lnSpc>
              <a:spcBef>
                <a:spcPts val="600"/>
              </a:spcBef>
              <a:spcAft>
                <a:spcPts val="600"/>
              </a:spcAft>
            </a:pPr>
            <a:r>
              <a:rPr lang="en-US" sz="1600" dirty="0"/>
              <a:t>Değer Onayları:</a:t>
            </a:r>
            <a:endParaRPr lang="sl-SI" sz="1600" dirty="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Ekip toplantıları veya oryantasyon oturumları sırasında yazma egzersizleri uygulayın.</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a:t>
            </a:r>
            <a:r>
              <a:rPr lang="en-US" sz="1600" b="0" dirty="0" err="1">
                <a:solidFill>
                  <a:schemeClr val="accent1"/>
                </a:solidFill>
              </a:rPr>
              <a:t>Dayanıklılığı</a:t>
            </a:r>
            <a:r>
              <a:rPr lang="en-US" sz="1600" b="0" dirty="0">
                <a:solidFill>
                  <a:schemeClr val="accent1"/>
                </a:solidFill>
              </a:rPr>
              <a:t> </a:t>
            </a:r>
            <a:r>
              <a:rPr lang="en-US" sz="1600" b="0" dirty="0" err="1">
                <a:solidFill>
                  <a:schemeClr val="accent1"/>
                </a:solidFill>
              </a:rPr>
              <a:t>ve</a:t>
            </a:r>
            <a:r>
              <a:rPr lang="en-US" sz="1600" b="0" dirty="0">
                <a:solidFill>
                  <a:schemeClr val="accent1"/>
                </a:solidFill>
              </a:rPr>
              <a:t> sosyal </a:t>
            </a:r>
            <a:r>
              <a:rPr lang="en-US" sz="1600" b="0" dirty="0" err="1">
                <a:solidFill>
                  <a:schemeClr val="accent1"/>
                </a:solidFill>
              </a:rPr>
              <a:t>bağlantıları</a:t>
            </a:r>
            <a:r>
              <a:rPr lang="en-US" sz="1600" b="0" dirty="0">
                <a:solidFill>
                  <a:schemeClr val="accent1"/>
                </a:solidFill>
              </a:rPr>
              <a:t> </a:t>
            </a:r>
            <a:r>
              <a:rPr lang="en-US" sz="1600" b="0" dirty="0" err="1">
                <a:solidFill>
                  <a:schemeClr val="accent1"/>
                </a:solidFill>
              </a:rPr>
              <a:t>güçlendirmek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çalışanları</a:t>
            </a:r>
            <a:r>
              <a:rPr lang="en-US" sz="1600" b="0" dirty="0">
                <a:solidFill>
                  <a:schemeClr val="accent1"/>
                </a:solidFill>
              </a:rPr>
              <a:t> </a:t>
            </a:r>
            <a:r>
              <a:rPr lang="en-US" sz="1600" b="0" dirty="0" err="1">
                <a:solidFill>
                  <a:schemeClr val="accent1"/>
                </a:solidFill>
              </a:rPr>
              <a:t>kişisel</a:t>
            </a:r>
            <a:r>
              <a:rPr lang="en-US" sz="1600" b="0" dirty="0">
                <a:solidFill>
                  <a:schemeClr val="accent1"/>
                </a:solidFill>
              </a:rPr>
              <a:t> </a:t>
            </a:r>
            <a:r>
              <a:rPr lang="en-US" sz="1600" b="0" dirty="0" err="1">
                <a:solidFill>
                  <a:schemeClr val="accent1"/>
                </a:solidFill>
              </a:rPr>
              <a:t>değerleri</a:t>
            </a:r>
            <a:r>
              <a:rPr lang="en-US" sz="1600" b="0" dirty="0">
                <a:solidFill>
                  <a:schemeClr val="accent1"/>
                </a:solidFill>
              </a:rPr>
              <a:t> </a:t>
            </a:r>
            <a:r>
              <a:rPr lang="en-US" sz="1600" b="0" dirty="0" err="1">
                <a:solidFill>
                  <a:schemeClr val="accent1"/>
                </a:solidFill>
              </a:rPr>
              <a:t>üzerine</a:t>
            </a:r>
            <a:r>
              <a:rPr lang="en-US" sz="1600" b="0" dirty="0">
                <a:solidFill>
                  <a:schemeClr val="accent1"/>
                </a:solidFill>
              </a:rPr>
              <a:t> </a:t>
            </a:r>
            <a:r>
              <a:rPr lang="en-US" sz="1600" b="0" dirty="0" err="1">
                <a:solidFill>
                  <a:schemeClr val="accent1"/>
                </a:solidFill>
              </a:rPr>
              <a:t>düşünmeye</a:t>
            </a:r>
            <a:r>
              <a:rPr lang="en-US" sz="1600" b="0" dirty="0">
                <a:solidFill>
                  <a:schemeClr val="accent1"/>
                </a:solidFill>
              </a:rPr>
              <a:t> </a:t>
            </a:r>
            <a:r>
              <a:rPr lang="en-US" sz="1600" b="0" dirty="0" err="1">
                <a:solidFill>
                  <a:schemeClr val="accent1"/>
                </a:solidFill>
              </a:rPr>
              <a:t>teşvik</a:t>
            </a:r>
            <a:r>
              <a:rPr lang="en-US" sz="1600" b="0" dirty="0">
                <a:solidFill>
                  <a:schemeClr val="accent1"/>
                </a:solidFill>
              </a:rPr>
              <a:t> </a:t>
            </a:r>
            <a:r>
              <a:rPr lang="en-US" sz="1600" b="0" dirty="0" err="1">
                <a:solidFill>
                  <a:schemeClr val="accent1"/>
                </a:solidFill>
              </a:rPr>
              <a:t>edin</a:t>
            </a:r>
            <a:r>
              <a:rPr lang="en-US" sz="1600" b="0" dirty="0">
                <a:solidFill>
                  <a:schemeClr val="accent1"/>
                </a:solidFill>
              </a:rPr>
              <a:t>.</a:t>
            </a:r>
            <a:endParaRPr lang="sl-SI" sz="1600" b="0" dirty="0">
              <a:solidFill>
                <a:schemeClr val="accent1"/>
              </a:solidFill>
            </a:endParaRPr>
          </a:p>
          <a:p>
            <a:pPr>
              <a:lnSpc>
                <a:spcPct val="150000"/>
              </a:lnSpc>
              <a:spcBef>
                <a:spcPts val="600"/>
              </a:spcBef>
              <a:spcAft>
                <a:spcPts val="600"/>
              </a:spcAft>
            </a:pPr>
            <a:r>
              <a:rPr lang="en-US" sz="1600" dirty="0"/>
              <a:t>Sosyal Aidiyet Müdahaleleri:</a:t>
            </a:r>
            <a:endParaRPr lang="sl-SI" sz="1600" dirty="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Düşünme ve tavsiye verme egzersizlerini içeren işe alım programları oluşturun.</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Yeni </a:t>
            </a:r>
            <a:r>
              <a:rPr lang="en-US" sz="1600" b="0" dirty="0" err="1">
                <a:solidFill>
                  <a:schemeClr val="accent1"/>
                </a:solidFill>
              </a:rPr>
              <a:t>gelenlerin</a:t>
            </a:r>
            <a:r>
              <a:rPr lang="en-US" sz="1600" b="0" dirty="0">
                <a:solidFill>
                  <a:schemeClr val="accent1"/>
                </a:solidFill>
              </a:rPr>
              <a:t> </a:t>
            </a:r>
            <a:r>
              <a:rPr lang="en-US" sz="1600" b="0" dirty="0" err="1">
                <a:solidFill>
                  <a:schemeClr val="accent1"/>
                </a:solidFill>
              </a:rPr>
              <a:t>entegrasyonuna</a:t>
            </a:r>
            <a:r>
              <a:rPr lang="en-US" sz="1600" b="0" dirty="0">
                <a:solidFill>
                  <a:schemeClr val="accent1"/>
                </a:solidFill>
              </a:rPr>
              <a:t> </a:t>
            </a:r>
            <a:r>
              <a:rPr lang="en-US" sz="1600" b="0" dirty="0" err="1">
                <a:solidFill>
                  <a:schemeClr val="accent1"/>
                </a:solidFill>
              </a:rPr>
              <a:t>yardımcı</a:t>
            </a:r>
            <a:r>
              <a:rPr lang="en-US" sz="1600" b="0" dirty="0">
                <a:solidFill>
                  <a:schemeClr val="accent1"/>
                </a:solidFill>
              </a:rPr>
              <a:t> </a:t>
            </a:r>
            <a:r>
              <a:rPr lang="en-US" sz="1600" b="0" dirty="0" err="1">
                <a:solidFill>
                  <a:schemeClr val="accent1"/>
                </a:solidFill>
              </a:rPr>
              <a:t>olmak</a:t>
            </a:r>
            <a:r>
              <a:rPr lang="en-US" sz="1600" b="0" dirty="0">
                <a:solidFill>
                  <a:schemeClr val="accent1"/>
                </a:solidFill>
              </a:rPr>
              <a:t> </a:t>
            </a:r>
            <a:r>
              <a:rPr lang="en-US" sz="1600" b="0" dirty="0" err="1">
                <a:solidFill>
                  <a:schemeClr val="accent1"/>
                </a:solidFill>
              </a:rPr>
              <a:t>için</a:t>
            </a:r>
            <a:r>
              <a:rPr lang="en-US" sz="1600" b="0" dirty="0">
                <a:solidFill>
                  <a:schemeClr val="accent1"/>
                </a:solidFill>
              </a:rPr>
              <a:t> </a:t>
            </a:r>
            <a:r>
              <a:rPr lang="en-US" sz="1600" b="0" dirty="0" err="1">
                <a:solidFill>
                  <a:schemeClr val="accent1"/>
                </a:solidFill>
              </a:rPr>
              <a:t>uzun</a:t>
            </a:r>
            <a:r>
              <a:rPr lang="en-US" sz="1600" b="0" dirty="0">
                <a:solidFill>
                  <a:schemeClr val="accent1"/>
                </a:solidFill>
              </a:rPr>
              <a:t> </a:t>
            </a:r>
            <a:r>
              <a:rPr lang="en-US" sz="1600" b="0" dirty="0" err="1">
                <a:solidFill>
                  <a:schemeClr val="accent1"/>
                </a:solidFill>
              </a:rPr>
              <a:t>süredir</a:t>
            </a:r>
            <a:r>
              <a:rPr lang="en-US" sz="1600" b="0" dirty="0">
                <a:solidFill>
                  <a:schemeClr val="accent1"/>
                </a:solidFill>
              </a:rPr>
              <a:t> </a:t>
            </a:r>
            <a:r>
              <a:rPr lang="en-US" sz="1600" b="0" dirty="0" err="1">
                <a:solidFill>
                  <a:schemeClr val="accent1"/>
                </a:solidFill>
              </a:rPr>
              <a:t>çalışanlardan</a:t>
            </a:r>
            <a:r>
              <a:rPr lang="en-US" sz="1600" b="0" dirty="0">
                <a:solidFill>
                  <a:schemeClr val="accent1"/>
                </a:solidFill>
              </a:rPr>
              <a:t> </a:t>
            </a:r>
            <a:r>
              <a:rPr lang="en-US" sz="1600" b="0" dirty="0" err="1">
                <a:solidFill>
                  <a:schemeClr val="accent1"/>
                </a:solidFill>
              </a:rPr>
              <a:t>hikaye</a:t>
            </a:r>
            <a:r>
              <a:rPr lang="en-US" sz="1600" b="0" dirty="0">
                <a:solidFill>
                  <a:schemeClr val="accent1"/>
                </a:solidFill>
              </a:rPr>
              <a:t> </a:t>
            </a:r>
            <a:r>
              <a:rPr lang="en-US" sz="1600" b="0" dirty="0" err="1">
                <a:solidFill>
                  <a:schemeClr val="accent1"/>
                </a:solidFill>
              </a:rPr>
              <a:t>anlatımı</a:t>
            </a:r>
            <a:r>
              <a:rPr lang="en-US" sz="1600" b="0" dirty="0">
                <a:solidFill>
                  <a:schemeClr val="accent1"/>
                </a:solidFill>
              </a:rPr>
              <a:t> </a:t>
            </a:r>
            <a:r>
              <a:rPr lang="en-US" sz="1600" b="0" dirty="0" err="1">
                <a:solidFill>
                  <a:schemeClr val="accent1"/>
                </a:solidFill>
              </a:rPr>
              <a:t>kullanın</a:t>
            </a:r>
            <a:r>
              <a:rPr lang="en-US" sz="1600" b="0" dirty="0">
                <a:solidFill>
                  <a:schemeClr val="accent1"/>
                </a:solidFill>
              </a:rPr>
              <a:t>.</a:t>
            </a:r>
            <a:endParaRPr lang="sl-SI" sz="1600" b="0" dirty="0">
              <a:solidFill>
                <a:schemeClr val="accent1"/>
              </a:solidFill>
            </a:endParaRPr>
          </a:p>
          <a:p>
            <a:pPr>
              <a:lnSpc>
                <a:spcPct val="150000"/>
              </a:lnSpc>
              <a:spcBef>
                <a:spcPts val="600"/>
              </a:spcBef>
              <a:spcAft>
                <a:spcPts val="600"/>
              </a:spcAft>
            </a:pPr>
            <a:r>
              <a:rPr lang="en-US" sz="1600" dirty="0"/>
              <a:t>Büyüme Zihniyeti Müdahaleleri:</a:t>
            </a:r>
            <a:endParaRPr lang="sl-SI" sz="1600" dirty="0"/>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Büyüme zihniyeti ilkeleri üzerine eğitim oturumları düzenleyin.</a:t>
            </a:r>
            <a:endParaRPr lang="sl-SI" sz="1600" b="0" dirty="0">
              <a:solidFill>
                <a:schemeClr val="accent1"/>
              </a:solidFill>
            </a:endParaRPr>
          </a:p>
          <a:p>
            <a:pPr marL="342900">
              <a:lnSpc>
                <a:spcPct val="150000"/>
              </a:lnSpc>
              <a:spcBef>
                <a:spcPts val="600"/>
              </a:spcBef>
              <a:spcAft>
                <a:spcPts val="600"/>
              </a:spcAft>
              <a:buFont typeface="Arial" panose="020B0604020202020204" pitchFamily="34" charset="0"/>
              <a:buChar char="•"/>
            </a:pPr>
            <a:r>
              <a:rPr lang="en-US" sz="1600" b="0" dirty="0">
                <a:solidFill>
                  <a:schemeClr val="accent1"/>
                </a:solidFill>
              </a:rPr>
              <a:t> Çalışanları zorlukları gelişim fırsatları olarak görmeleri için teşvik edin ve yapıcı geri bildirimler sağlayın.</a:t>
            </a:r>
            <a:endParaRPr lang="en-GB" sz="1600" b="0" dirty="0">
              <a:solidFill>
                <a:schemeClr val="accent1"/>
              </a:solidFill>
            </a:endParaRPr>
          </a:p>
        </p:txBody>
      </p:sp>
    </p:spTree>
    <p:extLst>
      <p:ext uri="{BB962C8B-B14F-4D97-AF65-F5344CB8AC3E}">
        <p14:creationId xmlns:p14="http://schemas.microsoft.com/office/powerpoint/2010/main" val="2413889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071B6C2-BBE0-6208-4D02-B172D7CDC531}"/>
              </a:ext>
            </a:extLst>
          </p:cNvPr>
          <p:cNvSpPr>
            <a:spLocks noGrp="1"/>
          </p:cNvSpPr>
          <p:nvPr>
            <p:ph type="title"/>
          </p:nvPr>
        </p:nvSpPr>
        <p:spPr>
          <a:xfrm>
            <a:off x="410227" y="125043"/>
            <a:ext cx="11477118" cy="1116796"/>
          </a:xfrm>
        </p:spPr>
        <p:txBody>
          <a:bodyPr/>
          <a:lstStyle/>
          <a:p>
            <a:r>
              <a:rPr lang="en-US" sz="3400" dirty="0"/>
              <a:t>İş yerinde güven ve dayanıklılık oluşturma stratejileri</a:t>
            </a:r>
            <a:endParaRPr lang="en-GB" sz="3400" dirty="0"/>
          </a:p>
        </p:txBody>
      </p:sp>
      <p:sp>
        <p:nvSpPr>
          <p:cNvPr id="3" name="Označba mesta vsebine 2">
            <a:extLst>
              <a:ext uri="{FF2B5EF4-FFF2-40B4-BE49-F238E27FC236}">
                <a16:creationId xmlns:a16="http://schemas.microsoft.com/office/drawing/2014/main" id="{18401053-4DA8-76D8-5E77-9B1CDAD388C7}"/>
              </a:ext>
            </a:extLst>
          </p:cNvPr>
          <p:cNvSpPr>
            <a:spLocks noGrp="1"/>
          </p:cNvSpPr>
          <p:nvPr>
            <p:ph idx="1"/>
          </p:nvPr>
        </p:nvSpPr>
        <p:spPr>
          <a:xfrm>
            <a:off x="410229" y="1241078"/>
            <a:ext cx="11256721" cy="5249269"/>
          </a:xfrm>
        </p:spPr>
        <p:txBody>
          <a:bodyPr vert="horz" lIns="91440" tIns="45720" rIns="91440" bIns="45720" rtlCol="0" anchor="t">
            <a:noAutofit/>
          </a:bodyPr>
          <a:lstStyle/>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Farkındalık ve Eğitim:</a:t>
            </a:r>
            <a:r>
              <a:rPr lang="en-US" sz="1400" b="0" dirty="0">
                <a:solidFill>
                  <a:schemeClr val="accent1"/>
                </a:solidFill>
                <a:latin typeface="Raleway"/>
                <a:ea typeface="+mn-lt"/>
                <a:cs typeface="+mn-lt"/>
              </a:rPr>
              <a:t> Çalışanlar arasında farkındalığı ve kapsayıcılığı artırmak için toplumsal cinsiyet eşitliği konusunda önyargı eğitimi, atölye çalışmaları ve kaynaklar uygulayın.</a:t>
            </a:r>
            <a:endParaRPr lang="sl-SI"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Mentorluk ve Beceri Geliştirme:</a:t>
            </a:r>
            <a:r>
              <a:rPr lang="en-US" sz="1400" b="0" dirty="0">
                <a:solidFill>
                  <a:schemeClr val="accent1"/>
                </a:solidFill>
                <a:latin typeface="Raleway"/>
                <a:ea typeface="+mn-lt"/>
                <a:cs typeface="+mn-lt"/>
              </a:rPr>
              <a:t> Mentorluk programları ve Çalışan Kaynak Grupları (ERG'ler) oluştururken, yeterince temsil edilmeyen cinsiyetler için liderlik ve beceri geliştirme atölyeleri sunun.</a:t>
            </a:r>
            <a:endParaRPr lang="en-US"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Politika ve Uygulama Değişiklikleri:</a:t>
            </a:r>
            <a:r>
              <a:rPr lang="en-US" sz="1400" b="0" dirty="0">
                <a:solidFill>
                  <a:schemeClr val="accent1"/>
                </a:solidFill>
                <a:latin typeface="Raleway"/>
                <a:ea typeface="+mn-lt"/>
                <a:cs typeface="+mn-lt"/>
              </a:rPr>
              <a:t> Şeffaf terfi kriterlerinin sağlanması ve iş-yaşam dengesini desteklemek için esnek çalışma düzenlemelerinin benimsenmesi.</a:t>
            </a: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Pozitif Ortam:</a:t>
            </a:r>
            <a:r>
              <a:rPr lang="en-US" sz="1400" b="0" dirty="0">
                <a:solidFill>
                  <a:schemeClr val="accent1"/>
                </a:solidFill>
                <a:latin typeface="Raleway"/>
                <a:ea typeface="+mn-lt"/>
                <a:cs typeface="+mn-lt"/>
              </a:rPr>
              <a:t> Farklı başarıları kutlayan ve işyeri iletişiminde kapsayıcı dil kullanımını teşvik eden takdir programları ile kapsayıcılığı teşvik edin.</a:t>
            </a: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Kişisel Güçlendirme:</a:t>
            </a:r>
            <a:r>
              <a:rPr lang="en-US" sz="1400" b="0" dirty="0">
                <a:solidFill>
                  <a:schemeClr val="accent1"/>
                </a:solidFill>
                <a:latin typeface="Raleway"/>
                <a:ea typeface="+mn-lt"/>
                <a:cs typeface="+mn-lt"/>
              </a:rPr>
              <a:t> Öz-savunuculuk eğitimi, dayanıklılık artırıcı programlar ve stres yönetimi stratejileri aracılığıyla çalışanları güçlendirin.</a:t>
            </a:r>
            <a:endParaRPr lang="en-US" sz="1400" dirty="0">
              <a:solidFill>
                <a:schemeClr val="accent1"/>
              </a:solidFill>
              <a:latin typeface="Raleway"/>
              <a:ea typeface="+mn-lt"/>
              <a:cs typeface="+mn-lt"/>
            </a:endParaRPr>
          </a:p>
          <a:p>
            <a:pPr marL="342900" indent="-342900">
              <a:lnSpc>
                <a:spcPct val="150000"/>
              </a:lnSpc>
              <a:spcBef>
                <a:spcPts val="600"/>
              </a:spcBef>
              <a:spcAft>
                <a:spcPts val="600"/>
              </a:spcAft>
              <a:buAutoNum type="arabicPeriod"/>
            </a:pPr>
            <a:r>
              <a:rPr lang="en-US" sz="1400" dirty="0">
                <a:solidFill>
                  <a:schemeClr val="accent1"/>
                </a:solidFill>
                <a:latin typeface="Raleway"/>
                <a:ea typeface="+mn-lt"/>
                <a:cs typeface="+mn-lt"/>
              </a:rPr>
              <a:t>Geri Bildirim ve Hesap Verebilirlik:</a:t>
            </a:r>
            <a:r>
              <a:rPr lang="en-US" sz="1400" b="0" dirty="0">
                <a:solidFill>
                  <a:schemeClr val="accent1"/>
                </a:solidFill>
                <a:latin typeface="Raleway"/>
                <a:ea typeface="+mn-lt"/>
                <a:cs typeface="+mn-lt"/>
              </a:rPr>
              <a:t> Çalışanların gelişimi için düzenli geri bildirim sağlayın ve tutarlı DEI değerlendirmeleri yoluyla yönetimi eşitliği teşvik etmekten sorumlu tutun.</a:t>
            </a:r>
            <a:endParaRPr lang="en-US" sz="1400" dirty="0">
              <a:solidFill>
                <a:schemeClr val="accent1"/>
              </a:solidFill>
              <a:latin typeface="Raleway"/>
            </a:endParaRPr>
          </a:p>
          <a:p>
            <a:pPr marL="285750" indent="-285750">
              <a:buAutoNum type="arabicPeriod"/>
            </a:pPr>
            <a:endParaRPr lang="en-US" sz="1400" b="0" dirty="0">
              <a:solidFill>
                <a:srgbClr val="F3B75B"/>
              </a:solidFill>
            </a:endParaRPr>
          </a:p>
          <a:p>
            <a:pPr>
              <a:lnSpc>
                <a:spcPct val="120000"/>
              </a:lnSpc>
              <a:spcBef>
                <a:spcPts val="600"/>
              </a:spcBef>
              <a:spcAft>
                <a:spcPts val="600"/>
              </a:spcAft>
            </a:pPr>
            <a:endParaRPr lang="en-US" sz="1400" dirty="0">
              <a:solidFill>
                <a:srgbClr val="F3B75B"/>
              </a:solidFill>
            </a:endParaRPr>
          </a:p>
        </p:txBody>
      </p:sp>
    </p:spTree>
    <p:extLst>
      <p:ext uri="{BB962C8B-B14F-4D97-AF65-F5344CB8AC3E}">
        <p14:creationId xmlns:p14="http://schemas.microsoft.com/office/powerpoint/2010/main" val="34136947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Naslov 8">
            <a:extLst>
              <a:ext uri="{FF2B5EF4-FFF2-40B4-BE49-F238E27FC236}">
                <a16:creationId xmlns:a16="http://schemas.microsoft.com/office/drawing/2014/main" id="{A39F4054-E244-D495-3380-548668700DF8}"/>
              </a:ext>
            </a:extLst>
          </p:cNvPr>
          <p:cNvSpPr>
            <a:spLocks noGrp="1"/>
          </p:cNvSpPr>
          <p:nvPr>
            <p:ph type="title"/>
          </p:nvPr>
        </p:nvSpPr>
        <p:spPr>
          <a:xfrm>
            <a:off x="762000" y="143528"/>
            <a:ext cx="10515600" cy="1028669"/>
          </a:xfrm>
        </p:spPr>
        <p:txBody>
          <a:bodyPr>
            <a:normAutofit fontScale="90000"/>
          </a:bodyPr>
          <a:lstStyle/>
          <a:p>
            <a:r>
              <a:rPr lang="sl-SI" dirty="0" err="1"/>
              <a:t>Start-up</a:t>
            </a:r>
            <a:r>
              <a:rPr lang="sl-SI" dirty="0"/>
              <a:t>'larda </a:t>
            </a:r>
            <a:r>
              <a:rPr lang="en-GB" dirty="0"/>
              <a:t>güven ve dayanıklılık oluşturma</a:t>
            </a:r>
          </a:p>
        </p:txBody>
      </p:sp>
      <p:sp>
        <p:nvSpPr>
          <p:cNvPr id="10" name="Označba mesta vsebine 9">
            <a:extLst>
              <a:ext uri="{FF2B5EF4-FFF2-40B4-BE49-F238E27FC236}">
                <a16:creationId xmlns:a16="http://schemas.microsoft.com/office/drawing/2014/main" id="{1794669F-DBF9-D6C4-67BA-028E4F2A1EFE}"/>
              </a:ext>
            </a:extLst>
          </p:cNvPr>
          <p:cNvSpPr>
            <a:spLocks noGrp="1"/>
          </p:cNvSpPr>
          <p:nvPr>
            <p:ph sz="half" idx="1"/>
          </p:nvPr>
        </p:nvSpPr>
        <p:spPr>
          <a:xfrm>
            <a:off x="838200" y="1172197"/>
            <a:ext cx="5181600" cy="5007006"/>
          </a:xfrm>
        </p:spPr>
        <p:txBody>
          <a:bodyPr vert="horz" lIns="91440" tIns="45720" rIns="91440" bIns="45720" rtlCol="0" anchor="t">
            <a:normAutofit fontScale="92500" lnSpcReduction="10000"/>
          </a:bodyPr>
          <a:lstStyle/>
          <a:p>
            <a:pPr>
              <a:lnSpc>
                <a:spcPct val="170000"/>
              </a:lnSpc>
            </a:pPr>
            <a:r>
              <a:rPr lang="en-US" sz="1400" i="0" dirty="0">
                <a:solidFill>
                  <a:srgbClr val="131313"/>
                </a:solidFill>
                <a:effectLst/>
                <a:latin typeface="Raleway"/>
                <a:ea typeface="Roboto"/>
                <a:cs typeface="Roboto"/>
              </a:rPr>
              <a:t>Anahtar Çıkarımlar: </a:t>
            </a:r>
            <a:endParaRPr lang="sl-SI" sz="140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Cinsiyete dayalı finansman açığı, önyargıları, erişim eksikliğini ve güven eksikliğini içeren karmaşık bir konudur.</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Farklı ekipler daha fazla gelir elde eder ve daha iyi karar alma ve uygulama becerisine sahiptir.</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Hem yatırımcıların hem de kurucuların cinsiyete dayalı finansman açığını gidermek için aktif olarak çalışmaları gerekmektedir.</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Kadın kurucular, zihniyet eğitimi ve destek ağları aracılığıyla özgüven ve dayanıklılık geliştirebilirler.</a:t>
            </a:r>
            <a:endParaRPr lang="sl-SI" sz="1400" b="0" i="0" dirty="0">
              <a:solidFill>
                <a:srgbClr val="131313"/>
              </a:solidFill>
              <a:effectLst/>
              <a:latin typeface="Raleway"/>
              <a:ea typeface="Roboto"/>
              <a:cs typeface="Roboto"/>
            </a:endParaRPr>
          </a:p>
          <a:p>
            <a:pPr marL="457200" indent="-457200">
              <a:lnSpc>
                <a:spcPct val="170000"/>
              </a:lnSpc>
              <a:buAutoNum type="arabicPeriod"/>
            </a:pPr>
            <a:r>
              <a:rPr lang="en-US" sz="1400" b="0" i="0" dirty="0">
                <a:solidFill>
                  <a:srgbClr val="131313"/>
                </a:solidFill>
                <a:effectLst/>
                <a:latin typeface="Raleway"/>
                <a:ea typeface="Roboto"/>
                <a:cs typeface="Roboto"/>
              </a:rPr>
              <a:t>Yatırım uygulamalarının açıklanması gibi düzenleyici değişiklikler, cinsiyete dayalı fon açığının giderilmesine yardımcı olabilir.</a:t>
            </a:r>
            <a:endParaRPr lang="sl-SI" sz="1400" b="0" i="0" dirty="0">
              <a:solidFill>
                <a:srgbClr val="131313"/>
              </a:solidFill>
              <a:effectLst/>
              <a:latin typeface="Raleway"/>
              <a:ea typeface="Roboto"/>
              <a:cs typeface="Roboto"/>
            </a:endParaRPr>
          </a:p>
          <a:p>
            <a:pPr>
              <a:lnSpc>
                <a:spcPct val="170000"/>
              </a:lnSpc>
            </a:pPr>
            <a:endParaRPr lang="en-US" sz="1400" b="0" dirty="0">
              <a:solidFill>
                <a:srgbClr val="131313"/>
              </a:solidFill>
              <a:latin typeface="Raleway"/>
              <a:ea typeface="Roboto"/>
              <a:cs typeface="Roboto"/>
            </a:endParaRPr>
          </a:p>
        </p:txBody>
      </p:sp>
      <p:pic>
        <p:nvPicPr>
          <p:cNvPr id="12" name="Predstavnost v spletu 11" title="Building Confidence and Resilience in Female Founders with Victoria Yampolsky">
            <a:hlinkClick r:id="" action="ppaction://media"/>
            <a:extLst>
              <a:ext uri="{FF2B5EF4-FFF2-40B4-BE49-F238E27FC236}">
                <a16:creationId xmlns:a16="http://schemas.microsoft.com/office/drawing/2014/main" id="{1AC7A746-DE81-AB11-4DCE-1357DDA681E6}"/>
              </a:ext>
            </a:extLst>
          </p:cNvPr>
          <p:cNvPicPr>
            <a:picLocks noGrp="1" noRot="1" noChangeAspect="1"/>
          </p:cNvPicPr>
          <p:nvPr>
            <p:ph sz="half" idx="2"/>
            <a:videoFile r:link="rId1"/>
          </p:nvPr>
        </p:nvPicPr>
        <p:blipFill>
          <a:blip r:embed="rId3"/>
          <a:stretch>
            <a:fillRect/>
          </a:stretch>
        </p:blipFill>
        <p:spPr>
          <a:xfrm>
            <a:off x="6983260" y="2233998"/>
            <a:ext cx="4696849" cy="2653707"/>
          </a:xfrm>
          <a:prstGeom prst="rect">
            <a:avLst/>
          </a:prstGeom>
        </p:spPr>
      </p:pic>
      <p:sp>
        <p:nvSpPr>
          <p:cNvPr id="13" name="PoljeZBesedilom 12">
            <a:extLst>
              <a:ext uri="{FF2B5EF4-FFF2-40B4-BE49-F238E27FC236}">
                <a16:creationId xmlns:a16="http://schemas.microsoft.com/office/drawing/2014/main" id="{FB1C3351-AB3C-C579-51CC-E3F41CAE8085}"/>
              </a:ext>
            </a:extLst>
          </p:cNvPr>
          <p:cNvSpPr txBox="1"/>
          <p:nvPr/>
        </p:nvSpPr>
        <p:spPr>
          <a:xfrm>
            <a:off x="7188221" y="5109302"/>
            <a:ext cx="4039792" cy="646331"/>
          </a:xfrm>
          <a:prstGeom prst="rect">
            <a:avLst/>
          </a:prstGeom>
          <a:noFill/>
        </p:spPr>
        <p:txBody>
          <a:bodyPr wrap="square" lIns="91440" tIns="45720" rIns="91440" bIns="45720" rtlCol="0" anchor="t">
            <a:spAutoFit/>
          </a:bodyPr>
          <a:lstStyle/>
          <a:p>
            <a:r>
              <a:rPr lang="sl-SI" sz="1000" dirty="0" err="1">
                <a:solidFill>
                  <a:schemeClr val="accent1"/>
                </a:solidFill>
              </a:rPr>
              <a:t>Kaynak</a:t>
            </a:r>
            <a:r>
              <a:rPr lang="sl-SI" sz="1000" dirty="0">
                <a:solidFill>
                  <a:schemeClr val="accent1"/>
                </a:solidFill>
              </a:rPr>
              <a:t>:  </a:t>
            </a:r>
            <a:r>
              <a:rPr lang="sl-SI" sz="1000" dirty="0" err="1">
                <a:solidFill>
                  <a:schemeClr val="accent1"/>
                </a:solidFill>
                <a:latin typeface="Raleway"/>
                <a:ea typeface="Roboto"/>
                <a:cs typeface="Roboto"/>
              </a:rPr>
              <a:t>Kadın </a:t>
            </a:r>
            <a:r>
              <a:rPr lang="sl-SI" sz="1000" dirty="0">
                <a:solidFill>
                  <a:schemeClr val="accent1"/>
                </a:solidFill>
                <a:latin typeface="Raleway"/>
                <a:ea typeface="Roboto"/>
                <a:cs typeface="Roboto"/>
              </a:rPr>
              <a:t>Kurucularda </a:t>
            </a:r>
            <a:r>
              <a:rPr lang="sl-SI" sz="1000" dirty="0" err="1">
                <a:solidFill>
                  <a:schemeClr val="accent1"/>
                </a:solidFill>
                <a:latin typeface="Raleway"/>
                <a:ea typeface="Roboto"/>
                <a:cs typeface="Roboto"/>
              </a:rPr>
              <a:t>Güven ve Dayanıklılık Oluşturmak </a:t>
            </a:r>
          </a:p>
          <a:p>
            <a:r>
              <a:rPr lang="sl-SI" sz="1000" dirty="0" err="1">
                <a:solidFill>
                  <a:schemeClr val="accent1"/>
                </a:solidFill>
                <a:latin typeface="Raleway"/>
                <a:ea typeface="Roboto"/>
                <a:cs typeface="Roboto"/>
              </a:rPr>
              <a:t>Victoria Yampolsky ile Doug Crowe</a:t>
            </a:r>
            <a:endParaRPr lang="sl-SI" sz="1000">
              <a:solidFill>
                <a:schemeClr val="accent1"/>
              </a:solidFill>
              <a:latin typeface="Raleway"/>
            </a:endParaRPr>
          </a:p>
          <a:p>
            <a:endParaRPr lang="sl-SI" sz="1600" dirty="0">
              <a:solidFill>
                <a:schemeClr val="accent1"/>
              </a:solidFill>
            </a:endParaRPr>
          </a:p>
        </p:txBody>
      </p:sp>
    </p:spTree>
    <p:extLst>
      <p:ext uri="{BB962C8B-B14F-4D97-AF65-F5344CB8AC3E}">
        <p14:creationId xmlns:p14="http://schemas.microsoft.com/office/powerpoint/2010/main" val="211193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Michelle Obama has advice for girl's battling self-doubt">
            <a:hlinkClick r:id="" action="ppaction://media"/>
            <a:extLst>
              <a:ext uri="{FF2B5EF4-FFF2-40B4-BE49-F238E27FC236}">
                <a16:creationId xmlns:a16="http://schemas.microsoft.com/office/drawing/2014/main" id="{B2B45BC6-83AE-3A0C-605A-99D489B495F5}"/>
              </a:ext>
            </a:extLst>
          </p:cNvPr>
          <p:cNvPicPr>
            <a:picLocks noGrp="1" noRot="1" noChangeAspect="1"/>
          </p:cNvPicPr>
          <p:nvPr>
            <p:ph sz="half" idx="1"/>
            <a:videoFile r:link="rId1"/>
          </p:nvPr>
        </p:nvPicPr>
        <p:blipFill>
          <a:blip r:embed="rId3"/>
          <a:stretch>
            <a:fillRect/>
          </a:stretch>
        </p:blipFill>
        <p:spPr>
          <a:xfrm>
            <a:off x="365342" y="1582545"/>
            <a:ext cx="6469222" cy="3692909"/>
          </a:xfrm>
          <a:prstGeom prst="rect">
            <a:avLst/>
          </a:prstGeom>
        </p:spPr>
      </p:pic>
      <p:sp>
        <p:nvSpPr>
          <p:cNvPr id="6" name="Označba mesta vsebine 5">
            <a:extLst>
              <a:ext uri="{FF2B5EF4-FFF2-40B4-BE49-F238E27FC236}">
                <a16:creationId xmlns:a16="http://schemas.microsoft.com/office/drawing/2014/main" id="{B6ECB082-6295-84DF-E925-AD39BC3C9AE7}"/>
              </a:ext>
            </a:extLst>
          </p:cNvPr>
          <p:cNvSpPr>
            <a:spLocks noGrp="1"/>
          </p:cNvSpPr>
          <p:nvPr>
            <p:ph sz="half" idx="2"/>
          </p:nvPr>
        </p:nvSpPr>
        <p:spPr>
          <a:xfrm>
            <a:off x="7602102" y="1122981"/>
            <a:ext cx="4365859" cy="5296479"/>
          </a:xfrm>
        </p:spPr>
        <p:txBody>
          <a:bodyPr>
            <a:normAutofit fontScale="62500" lnSpcReduction="20000"/>
          </a:bodyPr>
          <a:lstStyle/>
          <a:p>
            <a:pPr>
              <a:lnSpc>
                <a:spcPct val="170000"/>
              </a:lnSpc>
            </a:pPr>
            <a:r>
              <a:rPr lang="en-US" b="0">
                <a:solidFill>
                  <a:schemeClr val="accent1"/>
                </a:solidFill>
              </a:rPr>
              <a:t>Video, </a:t>
            </a:r>
            <a:r>
              <a:rPr lang="en-US">
                <a:solidFill>
                  <a:schemeClr val="accent1"/>
                </a:solidFill>
              </a:rPr>
              <a:t>kendinden şüphe duymanın üstesinden gelmeyi </a:t>
            </a:r>
            <a:r>
              <a:rPr lang="en-US" b="0">
                <a:solidFill>
                  <a:schemeClr val="accent1"/>
                </a:solidFill>
              </a:rPr>
              <a:t>tartışıyor ve bunun yaygın ve doğal bir duygu olduğunu vurguluyor. Şüphelerin üstesinden gelmeyi, eğitime öncelik vermeyi ve kişinin etrafını </a:t>
            </a:r>
            <a:r>
              <a:rPr lang="en-US">
                <a:solidFill>
                  <a:schemeClr val="accent1"/>
                </a:solidFill>
              </a:rPr>
              <a:t>destekleyici insanlarla </a:t>
            </a:r>
            <a:r>
              <a:rPr lang="en-US" b="0">
                <a:solidFill>
                  <a:schemeClr val="accent1"/>
                </a:solidFill>
              </a:rPr>
              <a:t>çevrelemesini </a:t>
            </a:r>
            <a:r>
              <a:rPr lang="en-US">
                <a:solidFill>
                  <a:schemeClr val="accent1"/>
                </a:solidFill>
              </a:rPr>
              <a:t>teşvik ediyor</a:t>
            </a:r>
            <a:r>
              <a:rPr lang="en-US" b="0">
                <a:solidFill>
                  <a:schemeClr val="accent1"/>
                </a:solidFill>
              </a:rPr>
              <a:t>. İçerik, hedeflere ulaşmada </a:t>
            </a:r>
            <a:r>
              <a:rPr lang="en-US">
                <a:solidFill>
                  <a:schemeClr val="accent1"/>
                </a:solidFill>
              </a:rPr>
              <a:t>sıkı çalışmanın </a:t>
            </a:r>
            <a:r>
              <a:rPr lang="en-US" b="0">
                <a:solidFill>
                  <a:schemeClr val="accent1"/>
                </a:solidFill>
              </a:rPr>
              <a:t>ve azmin önemini vurguluyor ve kendinden şüphe etmenin ilerlemeyi veya </a:t>
            </a:r>
            <a:r>
              <a:rPr lang="en-US">
                <a:solidFill>
                  <a:schemeClr val="accent1"/>
                </a:solidFill>
              </a:rPr>
              <a:t>başarıyı </a:t>
            </a:r>
            <a:r>
              <a:rPr lang="en-US" b="0">
                <a:solidFill>
                  <a:schemeClr val="accent1"/>
                </a:solidFill>
              </a:rPr>
              <a:t>engellememesi gerektiğini vurguluyor. Genel mesaj </a:t>
            </a:r>
            <a:r>
              <a:rPr lang="en-US">
                <a:solidFill>
                  <a:schemeClr val="accent1"/>
                </a:solidFill>
              </a:rPr>
              <a:t>dayanıklılık </a:t>
            </a:r>
            <a:r>
              <a:rPr lang="en-US" b="0">
                <a:solidFill>
                  <a:schemeClr val="accent1"/>
                </a:solidFill>
              </a:rPr>
              <a:t>ve </a:t>
            </a:r>
            <a:r>
              <a:rPr lang="en-US">
                <a:solidFill>
                  <a:schemeClr val="accent1"/>
                </a:solidFill>
              </a:rPr>
              <a:t>kişisel büyüme </a:t>
            </a:r>
            <a:r>
              <a:rPr lang="en-US" b="0">
                <a:solidFill>
                  <a:schemeClr val="accent1"/>
                </a:solidFill>
              </a:rPr>
              <a:t>ve gelişime odaklanma üzerinedir.</a:t>
            </a:r>
            <a:endParaRPr lang="en-GB" b="0">
              <a:solidFill>
                <a:schemeClr val="accent1"/>
              </a:solidFill>
            </a:endParaRPr>
          </a:p>
        </p:txBody>
      </p:sp>
      <p:sp>
        <p:nvSpPr>
          <p:cNvPr id="7" name="PoljeZBesedilom 6">
            <a:extLst>
              <a:ext uri="{FF2B5EF4-FFF2-40B4-BE49-F238E27FC236}">
                <a16:creationId xmlns:a16="http://schemas.microsoft.com/office/drawing/2014/main" id="{15797B8F-46D1-F2FD-85B6-FC5293D775F8}"/>
              </a:ext>
            </a:extLst>
          </p:cNvPr>
          <p:cNvSpPr txBox="1"/>
          <p:nvPr/>
        </p:nvSpPr>
        <p:spPr>
          <a:xfrm>
            <a:off x="666401" y="5341464"/>
            <a:ext cx="5814313" cy="400110"/>
          </a:xfrm>
          <a:prstGeom prst="rect">
            <a:avLst/>
          </a:prstGeom>
          <a:noFill/>
        </p:spPr>
        <p:txBody>
          <a:bodyPr wrap="square" lIns="91440" tIns="45720" rIns="91440" bIns="45720" rtlCol="0" anchor="t">
            <a:spAutoFit/>
          </a:bodyPr>
          <a:lstStyle/>
          <a:p>
            <a:r>
              <a:rPr lang="sl-SI" sz="1000" dirty="0" err="1">
                <a:solidFill>
                  <a:schemeClr val="accent1"/>
                </a:solidFill>
              </a:rPr>
              <a:t>Kaynak</a:t>
            </a:r>
            <a:r>
              <a:rPr lang="sl-SI" sz="1000" dirty="0">
                <a:solidFill>
                  <a:schemeClr val="accent1"/>
                </a:solidFill>
              </a:rPr>
              <a:t>: </a:t>
            </a:r>
            <a:r>
              <a:rPr lang="sl-SI" sz="1000" dirty="0">
                <a:solidFill>
                  <a:srgbClr val="0F0F0F"/>
                </a:solidFill>
                <a:latin typeface="Raleway"/>
                <a:ea typeface="Roboto"/>
                <a:cs typeface="Roboto"/>
              </a:rPr>
              <a:t>Michelle Obama'</a:t>
            </a:r>
            <a:r>
              <a:rPr lang="sl-SI" sz="1000" dirty="0" err="1">
                <a:solidFill>
                  <a:srgbClr val="0F0F0F"/>
                </a:solidFill>
                <a:latin typeface="Raleway"/>
                <a:ea typeface="Roboto"/>
                <a:cs typeface="Roboto"/>
              </a:rPr>
              <a:t>nın kendinden şüphe duyan kızlara tavsiyeleri var</a:t>
            </a:r>
            <a:endParaRPr lang="sl-SI" sz="1000" dirty="0" err="1">
              <a:latin typeface="Raleway"/>
            </a:endParaRPr>
          </a:p>
          <a:p>
            <a:r>
              <a:rPr lang="sl-SI" sz="1000" dirty="0">
                <a:solidFill>
                  <a:schemeClr val="accent1"/>
                </a:solidFill>
              </a:rPr>
              <a:t>CNN tarafından</a:t>
            </a:r>
          </a:p>
        </p:txBody>
      </p:sp>
      <p:sp>
        <p:nvSpPr>
          <p:cNvPr id="2" name="PoljeZBesedilom 1">
            <a:extLst>
              <a:ext uri="{FF2B5EF4-FFF2-40B4-BE49-F238E27FC236}">
                <a16:creationId xmlns:a16="http://schemas.microsoft.com/office/drawing/2014/main" id="{20481AD0-7DDC-0C8F-EC9F-34E664C29CAF}"/>
              </a:ext>
            </a:extLst>
          </p:cNvPr>
          <p:cNvSpPr txBox="1"/>
          <p:nvPr/>
        </p:nvSpPr>
        <p:spPr>
          <a:xfrm>
            <a:off x="365342" y="313150"/>
            <a:ext cx="996863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sl-SI" sz="3400" baseline="0">
                <a:solidFill>
                  <a:srgbClr val="0E9094"/>
                </a:solidFill>
                <a:latin typeface="Raleway SemiBold"/>
              </a:rPr>
              <a:t>Start-up'larda </a:t>
            </a:r>
            <a:r>
              <a:rPr lang="en-GB" sz="3400" baseline="0">
                <a:solidFill>
                  <a:srgbClr val="0E9094"/>
                </a:solidFill>
                <a:latin typeface="Raleway SemiBold"/>
              </a:rPr>
              <a:t>güven ve dayanıklılık oluşturma</a:t>
            </a:r>
            <a:endParaRPr lang="sl-SI"/>
          </a:p>
        </p:txBody>
      </p:sp>
    </p:spTree>
    <p:extLst>
      <p:ext uri="{BB962C8B-B14F-4D97-AF65-F5344CB8AC3E}">
        <p14:creationId xmlns:p14="http://schemas.microsoft.com/office/powerpoint/2010/main" val="313970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249734" y="1345051"/>
            <a:ext cx="11353800" cy="5409212"/>
          </a:xfrm>
        </p:spPr>
        <p:txBody>
          <a:bodyPr vert="horz" lIns="91440" tIns="45720" rIns="91440" bIns="45720" rtlCol="0" anchor="t">
            <a:normAutofit/>
          </a:bodyPr>
          <a:lstStyle/>
          <a:p>
            <a:pPr>
              <a:lnSpc>
                <a:spcPct val="150000"/>
              </a:lnSpc>
            </a:pPr>
            <a:r>
              <a:rPr lang="sl-SI" sz="1600" dirty="0"/>
              <a:t>Genel amaç:</a:t>
            </a:r>
            <a:endParaRPr lang="sl-SI" sz="1600" dirty="0">
              <a:ea typeface="+mn-lt"/>
              <a:cs typeface="+mn-lt"/>
            </a:endParaRPr>
          </a:p>
          <a:p>
            <a:pPr>
              <a:lnSpc>
                <a:spcPct val="150000"/>
              </a:lnSpc>
              <a:spcBef>
                <a:spcPts val="600"/>
              </a:spcBef>
              <a:spcAft>
                <a:spcPts val="600"/>
              </a:spcAft>
            </a:pPr>
            <a:r>
              <a:rPr lang="sl-SI" sz="1600" b="0" dirty="0" err="1">
                <a:solidFill>
                  <a:schemeClr val="accent1"/>
                </a:solidFill>
                <a:ea typeface="+mn-lt"/>
                <a:cs typeface="+mn-lt"/>
              </a:rPr>
              <a:t>Bu </a:t>
            </a:r>
            <a:r>
              <a:rPr lang="sl-SI" sz="1600" b="0" dirty="0">
                <a:solidFill>
                  <a:schemeClr val="accent1"/>
                </a:solidFill>
                <a:ea typeface="+mn-lt"/>
                <a:cs typeface="+mn-lt"/>
              </a:rPr>
              <a:t>ünitede, </a:t>
            </a:r>
            <a:r>
              <a:rPr lang="sl-SI" sz="1600" b="0" dirty="0" err="1">
                <a:solidFill>
                  <a:schemeClr val="accent1"/>
                </a:solidFill>
                <a:ea typeface="+mn-lt"/>
                <a:cs typeface="+mn-lt"/>
              </a:rPr>
              <a:t>iş yerinde </a:t>
            </a:r>
            <a:r>
              <a:rPr lang="sl-SI" sz="1600" b="0" dirty="0">
                <a:solidFill>
                  <a:schemeClr val="accent1"/>
                </a:solidFill>
                <a:ea typeface="+mn-lt"/>
                <a:cs typeface="+mn-lt"/>
              </a:rPr>
              <a:t>toplumsal</a:t>
            </a:r>
            <a:r>
              <a:rPr lang="sl-SI" sz="1600" dirty="0" err="1">
                <a:solidFill>
                  <a:schemeClr val="accent1"/>
                </a:solidFill>
                <a:ea typeface="+mn-lt"/>
                <a:cs typeface="+mn-lt"/>
              </a:rPr>
              <a:t> cinsiyet önyargısını azaltmak</a:t>
            </a:r>
            <a:r>
              <a:rPr lang="sl-SI" sz="1600" b="0" dirty="0">
                <a:solidFill>
                  <a:schemeClr val="accent1"/>
                </a:solidFill>
                <a:ea typeface="+mn-lt"/>
                <a:cs typeface="+mn-lt"/>
              </a:rPr>
              <a:t>, </a:t>
            </a:r>
            <a:r>
              <a:rPr lang="sl-SI" sz="1600" b="0" dirty="0" err="1">
                <a:solidFill>
                  <a:schemeClr val="accent1"/>
                </a:solidFill>
                <a:ea typeface="+mn-lt"/>
                <a:cs typeface="+mn-lt"/>
              </a:rPr>
              <a:t>kadınların </a:t>
            </a:r>
            <a:r>
              <a:rPr lang="sl-SI" sz="1600" dirty="0" err="1">
                <a:solidFill>
                  <a:schemeClr val="accent1"/>
                </a:solidFill>
                <a:ea typeface="+mn-lt"/>
                <a:cs typeface="+mn-lt"/>
              </a:rPr>
              <a:t>özgüvenini ve dayanıklılığını </a:t>
            </a:r>
            <a:r>
              <a:rPr lang="sl-SI" sz="1600" b="0" dirty="0" err="1">
                <a:solidFill>
                  <a:schemeClr val="accent1"/>
                </a:solidFill>
                <a:ea typeface="+mn-lt"/>
                <a:cs typeface="+mn-lt"/>
              </a:rPr>
              <a:t>güçlendirmek ve farklı bakış açılarını kucaklayan ve kutlayan </a:t>
            </a:r>
            <a:r>
              <a:rPr lang="sl-SI" sz="1600" dirty="0" err="1">
                <a:solidFill>
                  <a:schemeClr val="accent1"/>
                </a:solidFill>
                <a:ea typeface="+mn-lt"/>
                <a:cs typeface="+mn-lt"/>
              </a:rPr>
              <a:t>kapsayıcı ortamlar </a:t>
            </a:r>
            <a:r>
              <a:rPr lang="sl-SI" sz="1600" b="0" dirty="0" err="1">
                <a:solidFill>
                  <a:schemeClr val="accent1"/>
                </a:solidFill>
                <a:ea typeface="+mn-lt"/>
                <a:cs typeface="+mn-lt"/>
              </a:rPr>
              <a:t>yaratmak </a:t>
            </a:r>
            <a:r>
              <a:rPr lang="sl-SI" sz="1600" b="0" dirty="0">
                <a:solidFill>
                  <a:schemeClr val="accent1"/>
                </a:solidFill>
                <a:ea typeface="+mn-lt"/>
                <a:cs typeface="+mn-lt"/>
              </a:rPr>
              <a:t>için </a:t>
            </a:r>
            <a:r>
              <a:rPr lang="sl-SI" sz="1600" b="0" dirty="0" err="1">
                <a:solidFill>
                  <a:schemeClr val="accent1"/>
                </a:solidFill>
                <a:ea typeface="+mn-lt"/>
                <a:cs typeface="+mn-lt"/>
              </a:rPr>
              <a:t>etkili stratejileri keşfedeceksiniz</a:t>
            </a:r>
            <a:r>
              <a:rPr lang="sl-SI" sz="1600" b="0" dirty="0">
                <a:solidFill>
                  <a:schemeClr val="accent1"/>
                </a:solidFill>
                <a:ea typeface="+mn-lt"/>
                <a:cs typeface="+mn-lt"/>
              </a:rPr>
              <a:t>. </a:t>
            </a:r>
            <a:r>
              <a:rPr lang="sl-SI" sz="1600" b="0" dirty="0" err="1">
                <a:solidFill>
                  <a:schemeClr val="accent1"/>
                </a:solidFill>
                <a:ea typeface="+mn-lt"/>
                <a:cs typeface="+mn-lt"/>
              </a:rPr>
              <a:t>Bu ünite</a:t>
            </a:r>
            <a:r>
              <a:rPr lang="sl-SI" sz="1600" b="0" dirty="0">
                <a:solidFill>
                  <a:schemeClr val="accent1"/>
                </a:solidFill>
                <a:ea typeface="+mn-lt"/>
                <a:cs typeface="+mn-lt"/>
              </a:rPr>
              <a:t>, </a:t>
            </a:r>
            <a:r>
              <a:rPr lang="sl-SI" sz="1600" b="0" dirty="0" err="1">
                <a:solidFill>
                  <a:schemeClr val="accent1"/>
                </a:solidFill>
                <a:ea typeface="+mn-lt"/>
                <a:cs typeface="+mn-lt"/>
              </a:rPr>
              <a:t>pratik araçlar ve eyleme geçirilebilir içgörüler aracılığıyla</a:t>
            </a:r>
            <a:r>
              <a:rPr lang="sl-SI" sz="1600" b="0" dirty="0">
                <a:solidFill>
                  <a:schemeClr val="accent1"/>
                </a:solidFill>
                <a:ea typeface="+mn-lt"/>
                <a:cs typeface="+mn-lt"/>
              </a:rPr>
              <a:t>, </a:t>
            </a:r>
            <a:r>
              <a:rPr lang="sl-SI" sz="1600" b="0" dirty="0" err="1">
                <a:solidFill>
                  <a:schemeClr val="accent1"/>
                </a:solidFill>
                <a:ea typeface="+mn-lt"/>
                <a:cs typeface="+mn-lt"/>
              </a:rPr>
              <a:t>eşitlik ve kapsayıcılığı engelleyen sistemik engelleri belirlemenize ve ele almanıza yardımcı olacaktır</a:t>
            </a:r>
            <a:r>
              <a:rPr lang="sl-SI" sz="1600" b="0" dirty="0">
                <a:solidFill>
                  <a:schemeClr val="accent1"/>
                </a:solidFill>
                <a:ea typeface="+mn-lt"/>
                <a:cs typeface="+mn-lt"/>
              </a:rPr>
              <a:t>. </a:t>
            </a:r>
            <a:r>
              <a:rPr lang="sl-SI" sz="1600" b="0" dirty="0" err="1">
                <a:solidFill>
                  <a:schemeClr val="accent1"/>
                </a:solidFill>
                <a:ea typeface="+mn-lt"/>
                <a:cs typeface="+mn-lt"/>
              </a:rPr>
              <a:t>Bu konuların daha iyi anlaşılmasını </a:t>
            </a:r>
            <a:r>
              <a:rPr lang="sl-SI" sz="1600" b="0" dirty="0">
                <a:solidFill>
                  <a:schemeClr val="accent1"/>
                </a:solidFill>
                <a:ea typeface="+mn-lt"/>
                <a:cs typeface="+mn-lt"/>
              </a:rPr>
              <a:t>sağlayarak</a:t>
            </a:r>
            <a:r>
              <a:rPr lang="sl-SI" sz="1600" dirty="0">
                <a:solidFill>
                  <a:schemeClr val="accent1"/>
                </a:solidFill>
                <a:ea typeface="+mn-lt"/>
                <a:cs typeface="+mn-lt"/>
              </a:rPr>
              <a:t>, </a:t>
            </a:r>
            <a:r>
              <a:rPr lang="sl-SI" sz="1600" dirty="0" err="1">
                <a:solidFill>
                  <a:schemeClr val="accent1"/>
                </a:solidFill>
                <a:ea typeface="+mn-lt"/>
                <a:cs typeface="+mn-lt"/>
              </a:rPr>
              <a:t>kadınların liderlik </a:t>
            </a:r>
            <a:r>
              <a:rPr lang="sl-SI" sz="1600" b="0" dirty="0" err="1">
                <a:solidFill>
                  <a:schemeClr val="accent1"/>
                </a:solidFill>
                <a:ea typeface="+mn-lt"/>
                <a:cs typeface="+mn-lt"/>
              </a:rPr>
              <a:t>rollerinde başarılı </a:t>
            </a:r>
            <a:r>
              <a:rPr lang="sl-SI" sz="1600" dirty="0">
                <a:solidFill>
                  <a:schemeClr val="accent1"/>
                </a:solidFill>
                <a:ea typeface="+mn-lt"/>
                <a:cs typeface="+mn-lt"/>
              </a:rPr>
              <a:t>olmalarını</a:t>
            </a:r>
            <a:r>
              <a:rPr lang="sl-SI" sz="1600" b="0" dirty="0">
                <a:solidFill>
                  <a:schemeClr val="accent1"/>
                </a:solidFill>
                <a:ea typeface="+mn-lt"/>
                <a:cs typeface="+mn-lt"/>
              </a:rPr>
              <a:t>, </a:t>
            </a:r>
            <a:r>
              <a:rPr lang="sl-SI" sz="1600" b="0" dirty="0" err="1">
                <a:solidFill>
                  <a:schemeClr val="accent1"/>
                </a:solidFill>
                <a:ea typeface="+mn-lt"/>
                <a:cs typeface="+mn-lt"/>
              </a:rPr>
              <a:t>kurumlarına anlamlı katkılarda bulunmalarını ve herkesin başarılı olabileceği daha adil ve </a:t>
            </a:r>
            <a:r>
              <a:rPr lang="sl-SI" sz="1600" b="0" dirty="0">
                <a:solidFill>
                  <a:schemeClr val="accent1"/>
                </a:solidFill>
                <a:ea typeface="+mn-lt"/>
                <a:cs typeface="+mn-lt"/>
              </a:rPr>
              <a:t>daha </a:t>
            </a:r>
            <a:r>
              <a:rPr lang="sl-SI" sz="1600" dirty="0" err="1">
                <a:solidFill>
                  <a:schemeClr val="accent1"/>
                </a:solidFill>
                <a:ea typeface="+mn-lt"/>
                <a:cs typeface="+mn-lt"/>
              </a:rPr>
              <a:t>kapsayıcı </a:t>
            </a:r>
            <a:r>
              <a:rPr lang="sl-SI" sz="1600" b="0" dirty="0">
                <a:solidFill>
                  <a:schemeClr val="accent1"/>
                </a:solidFill>
                <a:ea typeface="+mn-lt"/>
                <a:cs typeface="+mn-lt"/>
              </a:rPr>
              <a:t>bir </a:t>
            </a:r>
            <a:r>
              <a:rPr lang="sl-SI" sz="1600" dirty="0">
                <a:solidFill>
                  <a:schemeClr val="accent1"/>
                </a:solidFill>
                <a:ea typeface="+mn-lt"/>
                <a:cs typeface="+mn-lt"/>
              </a:rPr>
              <a:t>iş </a:t>
            </a:r>
            <a:r>
              <a:rPr lang="sl-SI" sz="1600" dirty="0" err="1">
                <a:solidFill>
                  <a:schemeClr val="accent1"/>
                </a:solidFill>
                <a:ea typeface="+mn-lt"/>
                <a:cs typeface="+mn-lt"/>
              </a:rPr>
              <a:t>ortamına </a:t>
            </a:r>
            <a:r>
              <a:rPr lang="sl-SI" sz="1600" b="0" dirty="0" err="1">
                <a:solidFill>
                  <a:schemeClr val="accent1"/>
                </a:solidFill>
                <a:ea typeface="+mn-lt"/>
                <a:cs typeface="+mn-lt"/>
              </a:rPr>
              <a:t>doğru ilerlemeyi desteklemelerini amaçlamaktadır</a:t>
            </a:r>
            <a:r>
              <a:rPr lang="sl-SI" sz="1600" b="0" dirty="0">
                <a:solidFill>
                  <a:schemeClr val="accent1"/>
                </a:solidFill>
                <a:ea typeface="+mn-lt"/>
                <a:cs typeface="+mn-lt"/>
              </a:rPr>
              <a:t>.</a:t>
            </a:r>
            <a:endParaRPr lang="sl-SI" sz="1600" dirty="0">
              <a:solidFill>
                <a:schemeClr val="accent1"/>
              </a:solidFill>
            </a:endParaRPr>
          </a:p>
          <a:p>
            <a:pPr>
              <a:lnSpc>
                <a:spcPct val="150000"/>
              </a:lnSpc>
            </a:pPr>
            <a:r>
              <a:rPr lang="sl-SI" sz="1600" dirty="0" err="1"/>
              <a:t>Ünitenin süresi</a:t>
            </a:r>
            <a:r>
              <a:rPr lang="sl-SI" sz="1600" dirty="0"/>
              <a:t>: </a:t>
            </a:r>
            <a:r>
              <a:rPr lang="sl-SI" sz="1600" b="0" dirty="0">
                <a:solidFill>
                  <a:schemeClr val="accent1"/>
                </a:solidFill>
              </a:rPr>
              <a:t>Bir </a:t>
            </a:r>
            <a:r>
              <a:rPr lang="sl-SI" sz="1600" b="0" dirty="0" err="1">
                <a:solidFill>
                  <a:schemeClr val="accent1"/>
                </a:solidFill>
              </a:rPr>
              <a:t>hafta</a:t>
            </a:r>
            <a:endParaRPr lang="sl-SI" sz="1600" b="0" dirty="0">
              <a:solidFill>
                <a:schemeClr val="accent1"/>
              </a:solidFill>
            </a:endParaRPr>
          </a:p>
          <a:p>
            <a:pPr>
              <a:lnSpc>
                <a:spcPct val="150000"/>
              </a:lnSpc>
            </a:pPr>
            <a:r>
              <a:rPr lang="sl-SI" sz="1600" dirty="0" err="1"/>
              <a:t>Tahmini iş yükü</a:t>
            </a:r>
            <a:r>
              <a:rPr lang="sl-SI" sz="1600" dirty="0"/>
              <a:t>: </a:t>
            </a:r>
            <a:r>
              <a:rPr lang="sl-SI" sz="1600" b="0" dirty="0">
                <a:solidFill>
                  <a:schemeClr val="accent1"/>
                </a:solidFill>
              </a:rPr>
              <a:t>7 </a:t>
            </a:r>
            <a:r>
              <a:rPr lang="sl-SI" sz="1600" b="0" dirty="0" err="1">
                <a:solidFill>
                  <a:schemeClr val="accent1"/>
                </a:solidFill>
              </a:rPr>
              <a:t>saat</a:t>
            </a:r>
            <a:endParaRPr lang="sl-SI" sz="1600" b="0" dirty="0">
              <a:solidFill>
                <a:schemeClr val="accent1"/>
              </a:solidFill>
            </a:endParaRPr>
          </a:p>
          <a:p>
            <a:pPr>
              <a:lnSpc>
                <a:spcPct val="150000"/>
              </a:lnSpc>
            </a:pPr>
            <a:r>
              <a:rPr lang="sl-SI" sz="1600" dirty="0"/>
              <a:t>Değerlendirme yöntemi: </a:t>
            </a:r>
            <a:r>
              <a:rPr lang="sl-SI" sz="1600" b="0" dirty="0">
                <a:solidFill>
                  <a:schemeClr val="accent1"/>
                </a:solidFill>
              </a:rPr>
              <a:t>Kendi kendini değerlendirme sınavı</a:t>
            </a:r>
          </a:p>
        </p:txBody>
      </p:sp>
      <p:sp>
        <p:nvSpPr>
          <p:cNvPr id="6" name="Title 1">
            <a:extLst>
              <a:ext uri="{FF2B5EF4-FFF2-40B4-BE49-F238E27FC236}">
                <a16:creationId xmlns:a16="http://schemas.microsoft.com/office/drawing/2014/main" id="{5F785082-F47E-1F39-01A3-1B5F21801EB5}"/>
              </a:ext>
            </a:extLst>
          </p:cNvPr>
          <p:cNvSpPr>
            <a:spLocks noGrp="1"/>
          </p:cNvSpPr>
          <p:nvPr/>
        </p:nvSpPr>
        <p:spPr>
          <a:xfrm>
            <a:off x="246464" y="519240"/>
            <a:ext cx="10179170" cy="56889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sl-SI" dirty="0" err="1"/>
              <a:t>Bu birimin amacı</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E05121-28A5-A1BB-1D1D-D95EBF63955C}"/>
              </a:ext>
            </a:extLst>
          </p:cNvPr>
          <p:cNvSpPr>
            <a:spLocks noGrp="1"/>
          </p:cNvSpPr>
          <p:nvPr>
            <p:ph type="title"/>
          </p:nvPr>
        </p:nvSpPr>
        <p:spPr/>
        <p:txBody>
          <a:bodyPr>
            <a:normAutofit/>
          </a:bodyPr>
          <a:lstStyle/>
          <a:p>
            <a:r>
              <a:rPr lang="sl-SI" sz="3400" b="1" kern="0" dirty="0">
                <a:ea typeface="Times New Roman" panose="02020603050405020304" pitchFamily="18" charset="0"/>
                <a:cs typeface="Times New Roman"/>
              </a:rPr>
              <a:t>3°: </a:t>
            </a:r>
            <a:r>
              <a:rPr lang="sl-SI" sz="3400" b="1" kern="0" err="1">
                <a:ea typeface="Times New Roman" panose="02020603050405020304" pitchFamily="18" charset="0"/>
                <a:cs typeface="Times New Roman"/>
              </a:rPr>
              <a:t>Kapsayıcı iş yerleri yaratmak</a:t>
            </a:r>
            <a:br>
              <a:rPr lang="sl-SI" sz="3400" b="1" kern="0" dirty="0">
                <a:ea typeface="Times New Roman" panose="02020603050405020304" pitchFamily="18" charset="0"/>
                <a:cs typeface="Times New Roman"/>
              </a:rPr>
            </a:br>
            <a:br>
              <a:rPr lang="sl-SI" sz="3400" b="1" kern="0" dirty="0">
                <a:ea typeface="Times New Roman" panose="02020603050405020304" pitchFamily="18" charset="0"/>
                <a:cs typeface="Times New Roman"/>
              </a:rPr>
            </a:br>
            <a:r>
              <a:rPr lang="sl-SI" sz="2000" b="1" kern="0" err="1">
                <a:cs typeface="Times New Roman"/>
              </a:rPr>
              <a:t>Çeşitlilik</a:t>
            </a:r>
            <a:r>
              <a:rPr lang="sl-SI" sz="2000" b="1" kern="0" dirty="0">
                <a:cs typeface="Times New Roman"/>
              </a:rPr>
              <a:t>, </a:t>
            </a:r>
            <a:r>
              <a:rPr lang="sl-SI" sz="2000" b="1" kern="0" err="1">
                <a:cs typeface="Times New Roman"/>
              </a:rPr>
              <a:t>eşitlik ve kapsayıcılığın </a:t>
            </a:r>
            <a:r>
              <a:rPr lang="sl-SI" sz="2000" b="1" kern="0" dirty="0">
                <a:cs typeface="Times New Roman"/>
              </a:rPr>
              <a:t>(DEI) </a:t>
            </a:r>
            <a:r>
              <a:rPr lang="sl-SI" sz="2000" b="1" kern="0" err="1">
                <a:cs typeface="Times New Roman"/>
              </a:rPr>
              <a:t>önemi</a:t>
            </a:r>
            <a:endParaRPr lang="en-GB" sz="2000" b="1" kern="0" dirty="0">
              <a:cs typeface="Times New Roman"/>
            </a:endParaRPr>
          </a:p>
        </p:txBody>
      </p:sp>
      <p:sp>
        <p:nvSpPr>
          <p:cNvPr id="3" name="Označba mesta vsebine 2">
            <a:extLst>
              <a:ext uri="{FF2B5EF4-FFF2-40B4-BE49-F238E27FC236}">
                <a16:creationId xmlns:a16="http://schemas.microsoft.com/office/drawing/2014/main" id="{39076C24-799A-8D2A-2DA4-22032426AD63}"/>
              </a:ext>
            </a:extLst>
          </p:cNvPr>
          <p:cNvSpPr>
            <a:spLocks noGrp="1"/>
          </p:cNvSpPr>
          <p:nvPr>
            <p:ph idx="1"/>
          </p:nvPr>
        </p:nvSpPr>
        <p:spPr/>
        <p:txBody>
          <a:bodyPr>
            <a:normAutofit fontScale="92500" lnSpcReduction="20000"/>
          </a:bodyPr>
          <a:lstStyle/>
          <a:p>
            <a:pPr>
              <a:lnSpc>
                <a:spcPct val="150000"/>
              </a:lnSpc>
            </a:pPr>
            <a:r>
              <a:rPr lang="en-US" sz="1800" b="0">
                <a:solidFill>
                  <a:schemeClr val="accent1"/>
                </a:solidFill>
              </a:rPr>
              <a:t>Çeşitlilik, eşitlik ve kapsayıcılık birbiriyle bağlantılı kavramlardır ancak odaklandıkları noktalar farklıdır. </a:t>
            </a:r>
            <a:endParaRPr lang="sl-SI" sz="1800" b="0">
              <a:solidFill>
                <a:schemeClr val="accent1"/>
              </a:solidFill>
            </a:endParaRPr>
          </a:p>
          <a:p>
            <a:pPr>
              <a:lnSpc>
                <a:spcPct val="150000"/>
              </a:lnSpc>
            </a:pPr>
            <a:r>
              <a:rPr lang="en-US" sz="1800">
                <a:solidFill>
                  <a:schemeClr val="accent1"/>
                </a:solidFill>
              </a:rPr>
              <a:t>Çeşitlilik</a:t>
            </a:r>
            <a:r>
              <a:rPr lang="en-US" sz="1800" b="0">
                <a:solidFill>
                  <a:schemeClr val="accent1"/>
                </a:solidFill>
              </a:rPr>
              <a:t>, bir kurum içerisinde farklı cinsiyetlerin, ırkların, milliyetlerin ve cinsel yönelimlerin temsil edilmesini vurgular. </a:t>
            </a:r>
            <a:endParaRPr lang="sl-SI" sz="1800" b="0">
              <a:solidFill>
                <a:schemeClr val="accent1"/>
              </a:solidFill>
            </a:endParaRPr>
          </a:p>
          <a:p>
            <a:pPr>
              <a:lnSpc>
                <a:spcPct val="150000"/>
              </a:lnSpc>
            </a:pPr>
            <a:r>
              <a:rPr lang="en-US" sz="1800">
                <a:solidFill>
                  <a:schemeClr val="accent1"/>
                </a:solidFill>
              </a:rPr>
              <a:t>Kapsayıcılık</a:t>
            </a:r>
            <a:r>
              <a:rPr lang="en-US" sz="1800" b="0">
                <a:solidFill>
                  <a:schemeClr val="accent1"/>
                </a:solidFill>
              </a:rPr>
              <a:t>, bu farklı grupların katkılarının ve bakış açılarının ne kadar iyi değerlendirildiği ve entegre edildiği ile ilgilidir. </a:t>
            </a:r>
            <a:endParaRPr lang="sl-SI" sz="1800" b="0">
              <a:solidFill>
                <a:schemeClr val="accent1"/>
              </a:solidFill>
            </a:endParaRPr>
          </a:p>
          <a:p>
            <a:pPr>
              <a:lnSpc>
                <a:spcPct val="150000"/>
              </a:lnSpc>
            </a:pPr>
            <a:r>
              <a:rPr lang="en-US" sz="1800">
                <a:solidFill>
                  <a:schemeClr val="accent1"/>
                </a:solidFill>
              </a:rPr>
              <a:t>Eşitlik</a:t>
            </a:r>
            <a:r>
              <a:rPr lang="en-US" sz="1800" b="0">
                <a:solidFill>
                  <a:schemeClr val="accent1"/>
                </a:solidFill>
              </a:rPr>
              <a:t>, sistemik engelleri ele alarak ve bunların üstesinden gelerek adil muamele, erişim ve fırsatlar sağlar. Farklı demografik özelliklere sahip ancak yalnızca belirli grupların bakış açılarına değer verilen bir ortam çeşitli olabilir ancak gerçek anlamda kapsayıcı veya eşitlikçi değildir. </a:t>
            </a:r>
            <a:endParaRPr lang="sl-SI" sz="1800" b="0">
              <a:solidFill>
                <a:schemeClr val="accent1"/>
              </a:solidFill>
            </a:endParaRPr>
          </a:p>
          <a:p>
            <a:endParaRPr lang="sl-SI" sz="1800" b="0">
              <a:solidFill>
                <a:schemeClr val="accent1"/>
              </a:solidFill>
            </a:endParaRPr>
          </a:p>
          <a:p>
            <a:endParaRPr lang="sl-SI" sz="1800" b="0">
              <a:solidFill>
                <a:schemeClr val="accent1"/>
              </a:solidFill>
            </a:endParaRPr>
          </a:p>
          <a:p>
            <a:pPr algn="ctr"/>
            <a:r>
              <a:rPr lang="en-US" sz="1800">
                <a:solidFill>
                  <a:schemeClr val="accent1"/>
                </a:solidFill>
              </a:rPr>
              <a:t>Bu üç unsur da gerçekten kapsayıcı ve adil bir ortam için gereklidir.</a:t>
            </a:r>
            <a:endParaRPr lang="en-GB" sz="1800">
              <a:solidFill>
                <a:schemeClr val="accent1"/>
              </a:solidFill>
            </a:endParaRPr>
          </a:p>
        </p:txBody>
      </p:sp>
    </p:spTree>
    <p:extLst>
      <p:ext uri="{BB962C8B-B14F-4D97-AF65-F5344CB8AC3E}">
        <p14:creationId xmlns:p14="http://schemas.microsoft.com/office/powerpoint/2010/main" val="1806747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E6486CF-3181-A79C-F9F4-B67544B29F0D}"/>
              </a:ext>
            </a:extLst>
          </p:cNvPr>
          <p:cNvSpPr>
            <a:spLocks noGrp="1"/>
          </p:cNvSpPr>
          <p:nvPr>
            <p:ph idx="1"/>
          </p:nvPr>
        </p:nvSpPr>
        <p:spPr>
          <a:xfrm>
            <a:off x="838200" y="816746"/>
            <a:ext cx="10515600" cy="5360217"/>
          </a:xfrm>
        </p:spPr>
        <p:txBody>
          <a:bodyPr vert="horz" lIns="91440" tIns="45720" rIns="91440" bIns="45720" rtlCol="0" anchor="t">
            <a:normAutofit fontScale="92500" lnSpcReduction="20000"/>
          </a:bodyPr>
          <a:lstStyle/>
          <a:p>
            <a:r>
              <a:rPr lang="en-US" sz="3400" b="1" dirty="0">
                <a:solidFill>
                  <a:schemeClr val="bg2"/>
                </a:solidFill>
              </a:rPr>
              <a:t>DEI İş Dünyası İçin Neden Önemlidir?</a:t>
            </a:r>
          </a:p>
          <a:p>
            <a:pPr>
              <a:lnSpc>
                <a:spcPct val="150000"/>
              </a:lnSpc>
              <a:spcBef>
                <a:spcPts val="600"/>
              </a:spcBef>
              <a:spcAft>
                <a:spcPts val="600"/>
              </a:spcAft>
            </a:pPr>
            <a:endParaRPr lang="en-US" sz="1600" dirty="0"/>
          </a:p>
          <a:p>
            <a:pPr>
              <a:lnSpc>
                <a:spcPct val="150000"/>
              </a:lnSpc>
              <a:spcBef>
                <a:spcPts val="600"/>
              </a:spcBef>
              <a:spcAft>
                <a:spcPts val="600"/>
              </a:spcAft>
            </a:pPr>
            <a:r>
              <a:rPr lang="en-US" sz="1600" b="1" dirty="0"/>
              <a:t>Ekip Uyumunu ve İnovasyonu Geliştirir: </a:t>
            </a:r>
            <a:r>
              <a:rPr lang="en-US" sz="1600" b="0" dirty="0">
                <a:solidFill>
                  <a:schemeClr val="accent1"/>
                </a:solidFill>
              </a:rPr>
              <a:t>Çeşitlilik içeren bir işgücü, yaratıcılığı ve sorun çözmeyi teşvik eden farklı bakış açılarını bir araya getirir. Çalışanlar dahil edildiklerini ve eşit muamele gördüklerini hissettiklerinde, daha bağlı ve üretken olurlar.</a:t>
            </a:r>
            <a:endParaRPr lang="en-US">
              <a:solidFill>
                <a:schemeClr val="accent1"/>
              </a:solidFill>
            </a:endParaRPr>
          </a:p>
          <a:p>
            <a:pPr>
              <a:lnSpc>
                <a:spcPct val="150000"/>
              </a:lnSpc>
              <a:spcBef>
                <a:spcPts val="600"/>
              </a:spcBef>
              <a:spcAft>
                <a:spcPts val="600"/>
              </a:spcAft>
            </a:pPr>
            <a:r>
              <a:rPr lang="en-US" sz="1600" b="1" dirty="0"/>
              <a:t>Müşteri Anlayışını Geliştirir: </a:t>
            </a:r>
            <a:r>
              <a:rPr lang="en-US" sz="1600" b="0" dirty="0">
                <a:solidFill>
                  <a:schemeClr val="accent1"/>
                </a:solidFill>
              </a:rPr>
              <a:t>Çeşitliliğe sahip ve kapsayıcı bir organizasyon, hizmet verdiği pazarı daha iyi yansıtarak müşterilerin daha iyi anlaşılmasını ve hizmet almasını sağlar. Bu uyum, müşteri memnuniyetini ve sadakatini artırabilir.</a:t>
            </a:r>
          </a:p>
          <a:p>
            <a:pPr>
              <a:lnSpc>
                <a:spcPct val="150000"/>
              </a:lnSpc>
              <a:spcBef>
                <a:spcPts val="600"/>
              </a:spcBef>
              <a:spcAft>
                <a:spcPts val="600"/>
              </a:spcAft>
            </a:pPr>
            <a:r>
              <a:rPr lang="en-US" sz="1600" b="1" dirty="0"/>
              <a:t>Kurum Kültürünü Güçlendirir: </a:t>
            </a:r>
            <a:r>
              <a:rPr lang="en-US" sz="1600" b="0" dirty="0">
                <a:solidFill>
                  <a:schemeClr val="accent1"/>
                </a:solidFill>
              </a:rPr>
              <a:t>DEI uygulamaları bir dürüstlük ve saygı kültürü oluşturarak en iyi yetenekleri çeker ve işten ayrılmaları azaltır. Çalışanların kendilerini kurumun her kademesinde temsil edildiğini görmesi, aidiyet ve bağlılık duygusunu teşvik eder.</a:t>
            </a:r>
            <a:endParaRPr lang="sl-SI" sz="1600" b="0" dirty="0">
              <a:solidFill>
                <a:schemeClr val="accent1"/>
              </a:solidFill>
            </a:endParaRPr>
          </a:p>
          <a:p>
            <a:pPr>
              <a:lnSpc>
                <a:spcPct val="150000"/>
              </a:lnSpc>
              <a:spcBef>
                <a:spcPts val="600"/>
              </a:spcBef>
              <a:spcAft>
                <a:spcPts val="600"/>
              </a:spcAft>
            </a:pPr>
            <a:endParaRPr lang="en-US" sz="1600" b="0" dirty="0">
              <a:solidFill>
                <a:schemeClr val="accent1"/>
              </a:solidFill>
            </a:endParaRPr>
          </a:p>
          <a:p>
            <a:pPr>
              <a:lnSpc>
                <a:spcPct val="150000"/>
              </a:lnSpc>
              <a:spcBef>
                <a:spcPts val="600"/>
              </a:spcBef>
              <a:spcAft>
                <a:spcPts val="600"/>
              </a:spcAft>
            </a:pPr>
            <a:r>
              <a:rPr lang="en-US" sz="1600" dirty="0">
                <a:solidFill>
                  <a:schemeClr val="bg2"/>
                </a:solidFill>
              </a:rPr>
              <a:t>DEI'ye yatırım yapmak sadece ahlaki bir zorunluluk değil, aynı zamanda stratejik bir avantajdır. Daha olumlu bir işyeri yaratır, inovasyonu teşvik eder, müşteri ilişkilerini geliştirir ve daha güçlü, daha dirençli bir organizasyon oluşturur.</a:t>
            </a:r>
          </a:p>
          <a:p>
            <a:endParaRPr lang="en-GB"/>
          </a:p>
        </p:txBody>
      </p:sp>
    </p:spTree>
    <p:extLst>
      <p:ext uri="{BB962C8B-B14F-4D97-AF65-F5344CB8AC3E}">
        <p14:creationId xmlns:p14="http://schemas.microsoft.com/office/powerpoint/2010/main" val="1920296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838200" y="0"/>
            <a:ext cx="10515600" cy="1580225"/>
          </a:xfrm>
        </p:spPr>
        <p:txBody>
          <a:bodyPr>
            <a:normAutofit/>
          </a:bodyPr>
          <a:lstStyle/>
          <a:p>
            <a:r>
              <a:rPr lang="sl-SI" sz="3400" kern="0" dirty="0">
                <a:effectLst/>
                <a:latin typeface="+mj-lt"/>
                <a:ea typeface="Times New Roman" panose="02020603050405020304" pitchFamily="18" charset="0"/>
                <a:cs typeface="Times New Roman"/>
              </a:rPr>
              <a:t>DEI </a:t>
            </a:r>
            <a:r>
              <a:rPr lang="sl-SI" sz="3400" kern="0" dirty="0" err="1">
                <a:effectLst/>
                <a:latin typeface="+mj-lt"/>
                <a:ea typeface="Times New Roman" panose="02020603050405020304" pitchFamily="18" charset="0"/>
                <a:cs typeface="Times New Roman"/>
              </a:rPr>
              <a:t>çalışma ortamını teşvik etmeye yönelik stratejiler</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838200" y="1337912"/>
            <a:ext cx="10515600" cy="5045133"/>
          </a:xfrm>
        </p:spPr>
        <p:txBody>
          <a:bodyPr vert="horz" lIns="91440" tIns="45720" rIns="91440" bIns="45720" rtlCol="0" anchor="t">
            <a:normAutofit/>
          </a:bodyPr>
          <a:lstStyle/>
          <a:p>
            <a:pPr>
              <a:lnSpc>
                <a:spcPct val="150000"/>
              </a:lnSpc>
              <a:spcBef>
                <a:spcPts val="600"/>
              </a:spcBef>
              <a:spcAft>
                <a:spcPts val="600"/>
              </a:spcAft>
            </a:pPr>
            <a:r>
              <a:rPr lang="en-US" sz="2000" dirty="0">
                <a:solidFill>
                  <a:schemeClr val="accent1"/>
                </a:solidFill>
                <a:ea typeface="+mn-lt"/>
                <a:cs typeface="+mn-lt"/>
              </a:rPr>
              <a:t>Liderlik Taahhüdü:</a:t>
            </a:r>
            <a:r>
              <a:rPr lang="en-US" sz="2000" b="0" dirty="0">
                <a:solidFill>
                  <a:schemeClr val="accent1"/>
                </a:solidFill>
                <a:ea typeface="+mn-lt"/>
                <a:cs typeface="+mn-lt"/>
              </a:rPr>
              <a:t> Liderler, düzenli tartışmalara ev sahipliği yapmak ve net beklentiler belirlemek gibi DEI'ye aktif olarak öncelik vermelidir. Gerçek eylemler, güveni teşvik etmenin ve kurumsal bir ton belirlemenin anahtarıdır.</a:t>
            </a:r>
            <a:endParaRPr lang="sl-SI" sz="2000" dirty="0">
              <a:solidFill>
                <a:schemeClr val="accent1"/>
              </a:solidFill>
            </a:endParaRPr>
          </a:p>
          <a:p>
            <a:pPr>
              <a:lnSpc>
                <a:spcPct val="150000"/>
              </a:lnSpc>
              <a:spcBef>
                <a:spcPts val="600"/>
              </a:spcBef>
              <a:spcAft>
                <a:spcPts val="600"/>
              </a:spcAft>
            </a:pPr>
            <a:r>
              <a:rPr lang="en-US" sz="2000" dirty="0">
                <a:solidFill>
                  <a:schemeClr val="accent1"/>
                </a:solidFill>
                <a:ea typeface="+mn-lt"/>
                <a:cs typeface="+mn-lt"/>
              </a:rPr>
              <a:t>Eğitim ve Öğretim:</a:t>
            </a:r>
            <a:r>
              <a:rPr lang="en-US" sz="2000" b="0" dirty="0">
                <a:solidFill>
                  <a:schemeClr val="accent1"/>
                </a:solidFill>
                <a:ea typeface="+mn-lt"/>
                <a:cs typeface="+mn-lt"/>
              </a:rPr>
              <a:t> Farkındalığı artırmak ve önyargılara karşı koymak için sürekli, etkileşimli DEI eğitimi sunun. Tek seferlik oturumlardan kaçının ve çalışanların olası direncini ele alın.</a:t>
            </a:r>
            <a:endParaRPr lang="en-US" sz="2000" dirty="0">
              <a:solidFill>
                <a:schemeClr val="accent1"/>
              </a:solidFill>
            </a:endParaRPr>
          </a:p>
          <a:p>
            <a:pPr>
              <a:lnSpc>
                <a:spcPct val="150000"/>
              </a:lnSpc>
              <a:spcBef>
                <a:spcPts val="600"/>
              </a:spcBef>
              <a:spcAft>
                <a:spcPts val="600"/>
              </a:spcAft>
            </a:pPr>
            <a:r>
              <a:rPr lang="en-US" sz="2000" dirty="0">
                <a:solidFill>
                  <a:schemeClr val="accent1"/>
                </a:solidFill>
                <a:ea typeface="+mn-lt"/>
                <a:cs typeface="+mn-lt"/>
              </a:rPr>
              <a:t>Farklı İşe Alım Uygulamaları:</a:t>
            </a:r>
            <a:r>
              <a:rPr lang="en-US" sz="2000" b="0" dirty="0">
                <a:solidFill>
                  <a:schemeClr val="accent1"/>
                </a:solidFill>
                <a:ea typeface="+mn-lt"/>
                <a:cs typeface="+mn-lt"/>
              </a:rPr>
              <a:t> Eşitliği teşvik etmek için kör işe alım ve çeşitli paneller gibi kapsayıcı işe alım yöntemlerini benimseyin. Çeşitlilik çabalarında adaleti sağlayın ve göstermelik olmaktan kaçının.</a:t>
            </a:r>
            <a:endParaRPr lang="en-US" sz="2000" dirty="0">
              <a:solidFill>
                <a:schemeClr val="accent1"/>
              </a:solidFill>
            </a:endParaRPr>
          </a:p>
          <a:p>
            <a:endParaRPr lang="en-US" sz="6000" dirty="0">
              <a:solidFill>
                <a:srgbClr val="F3B75B"/>
              </a:solidFill>
            </a:endParaRPr>
          </a:p>
          <a:p>
            <a:endParaRPr lang="en-GB" dirty="0"/>
          </a:p>
        </p:txBody>
      </p:sp>
    </p:spTree>
    <p:extLst>
      <p:ext uri="{BB962C8B-B14F-4D97-AF65-F5344CB8AC3E}">
        <p14:creationId xmlns:p14="http://schemas.microsoft.com/office/powerpoint/2010/main" val="1229261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D4737CE-E08E-1637-03F5-49D17411FE4D}"/>
              </a:ext>
            </a:extLst>
          </p:cNvPr>
          <p:cNvSpPr>
            <a:spLocks noGrp="1"/>
          </p:cNvSpPr>
          <p:nvPr>
            <p:ph idx="1"/>
          </p:nvPr>
        </p:nvSpPr>
        <p:spPr>
          <a:xfrm>
            <a:off x="616352" y="420417"/>
            <a:ext cx="10737448" cy="5756546"/>
          </a:xfrm>
        </p:spPr>
        <p:txBody>
          <a:bodyPr vert="horz" lIns="91440" tIns="45720" rIns="91440" bIns="45720" rtlCol="0" anchor="t">
            <a:normAutofit fontScale="70000" lnSpcReduction="20000"/>
          </a:bodyPr>
          <a:lstStyle/>
          <a:p>
            <a:r>
              <a:rPr lang="sl-SI" sz="4400" b="0" dirty="0">
                <a:solidFill>
                  <a:srgbClr val="0E9094"/>
                </a:solidFill>
                <a:latin typeface="Raleway SemiBold"/>
                <a:ea typeface="+mn-lt"/>
                <a:cs typeface="+mn-lt"/>
              </a:rPr>
              <a:t>DEI </a:t>
            </a:r>
            <a:r>
              <a:rPr lang="sl-SI" sz="4400" b="0" dirty="0" err="1">
                <a:solidFill>
                  <a:srgbClr val="0E9094"/>
                </a:solidFill>
                <a:latin typeface="Raleway SemiBold"/>
                <a:ea typeface="+mn-lt"/>
                <a:cs typeface="+mn-lt"/>
              </a:rPr>
              <a:t>çalışma ortamını teşvik etmeye yönelik stratejiler</a:t>
            </a:r>
            <a:endParaRPr lang="sl-SI" sz="4400" b="0" dirty="0">
              <a:solidFill>
                <a:srgbClr val="0E9094"/>
              </a:solidFill>
              <a:latin typeface="Raleway SemiBold"/>
              <a:ea typeface="+mn-lt"/>
              <a:cs typeface="+mn-lt"/>
            </a:endParaRPr>
          </a:p>
          <a:p>
            <a:endParaRPr lang="sl-SI" sz="4400" b="0" dirty="0">
              <a:solidFill>
                <a:srgbClr val="0E9094"/>
              </a:solidFill>
              <a:latin typeface="Raleway SemiBold"/>
              <a:ea typeface="+mn-lt"/>
              <a:cs typeface="+mn-lt"/>
            </a:endParaRPr>
          </a:p>
          <a:p>
            <a:pPr marL="285750">
              <a:lnSpc>
                <a:spcPct val="150000"/>
              </a:lnSpc>
              <a:spcBef>
                <a:spcPts val="600"/>
              </a:spcBef>
              <a:spcAft>
                <a:spcPts val="600"/>
              </a:spcAft>
            </a:pPr>
            <a:r>
              <a:rPr lang="en-US" sz="2000">
                <a:solidFill>
                  <a:schemeClr val="accent1"/>
                </a:solidFill>
                <a:ea typeface="+mn-lt"/>
                <a:cs typeface="+mn-lt"/>
              </a:rPr>
              <a:t>Çalışan Kaynak Grupları (ERG'ler):</a:t>
            </a:r>
            <a:r>
              <a:rPr lang="en-US" sz="2000" b="0" dirty="0">
                <a:solidFill>
                  <a:schemeClr val="accent1"/>
                </a:solidFill>
                <a:ea typeface="+mn-lt"/>
                <a:cs typeface="+mn-lt"/>
              </a:rPr>
              <a:t> Women in Tech veya LGBTQ+ Allies gibi ERG'leri deneyimlerini paylaşmaları ve girişimler önermeleri için kaynaklar ve platformlar sağlayarak destekleyin. Yönetim desteği ile daha geniş bir organizasyona entegre edilmelerini sağlayın.</a:t>
            </a:r>
            <a:endParaRPr lang="sl-SI" sz="200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Açık İletişim:</a:t>
            </a:r>
            <a:r>
              <a:rPr lang="en-US" sz="2000" b="0" dirty="0">
                <a:solidFill>
                  <a:schemeClr val="accent1"/>
                </a:solidFill>
                <a:ea typeface="+mn-lt"/>
                <a:cs typeface="+mn-lt"/>
              </a:rPr>
              <a:t> Anonim geri bildirim kanalları ve DEI anketleri aracılığıyla şeffaflığı teşvik edin. Güven oluşturmak ve duyarlılık göstermek için geri bildirimlere göre hareket edin.</a:t>
            </a:r>
            <a:endParaRPr lang="en-US" sz="200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Kapsayıcı Kültür:</a:t>
            </a:r>
            <a:r>
              <a:rPr lang="en-US" sz="2000" b="0" dirty="0">
                <a:solidFill>
                  <a:schemeClr val="accent1"/>
                </a:solidFill>
                <a:ea typeface="+mn-lt"/>
                <a:cs typeface="+mn-lt"/>
              </a:rPr>
              <a:t> Kültürel etkinlikler ve kapsayıcılık odaklı faaliyetler yoluyla çeşitliliği kutlayın. Bu girişimlerin saygılı, samimi olduğundan ve yüzeysellikten kaçındığından emin olun.</a:t>
            </a:r>
          </a:p>
          <a:p>
            <a:pPr marL="285750">
              <a:lnSpc>
                <a:spcPct val="150000"/>
              </a:lnSpc>
              <a:spcBef>
                <a:spcPts val="600"/>
              </a:spcBef>
              <a:spcAft>
                <a:spcPts val="600"/>
              </a:spcAft>
            </a:pPr>
            <a:r>
              <a:rPr lang="en-US" sz="2000" dirty="0">
                <a:solidFill>
                  <a:schemeClr val="accent1"/>
                </a:solidFill>
                <a:ea typeface="+mn-lt"/>
                <a:cs typeface="+mn-lt"/>
              </a:rPr>
              <a:t>Esneklik ve Erişilebilirlik:</a:t>
            </a:r>
            <a:r>
              <a:rPr lang="en-US" sz="2000" b="0" dirty="0">
                <a:solidFill>
                  <a:schemeClr val="accent1"/>
                </a:solidFill>
                <a:ea typeface="+mn-lt"/>
                <a:cs typeface="+mn-lt"/>
              </a:rPr>
              <a:t> Uzaktan çalışma, esnek programlar sağlayın ve farklı ihtiyaçları desteklemek için ofis alanlarında ve dijital araçlarda erişilebilirliği sağlayın. Politikalar tutarlı olmalı ve erişilebilirlik önlemleri güncel tutulmalıdır.</a:t>
            </a:r>
            <a:endParaRPr lang="en-US" sz="2000" dirty="0">
              <a:solidFill>
                <a:schemeClr val="accent1"/>
              </a:solidFill>
              <a:ea typeface="+mn-lt"/>
              <a:cs typeface="+mn-lt"/>
            </a:endParaRPr>
          </a:p>
          <a:p>
            <a:pPr marL="285750">
              <a:lnSpc>
                <a:spcPct val="150000"/>
              </a:lnSpc>
              <a:spcBef>
                <a:spcPts val="600"/>
              </a:spcBef>
              <a:spcAft>
                <a:spcPts val="600"/>
              </a:spcAft>
            </a:pPr>
            <a:r>
              <a:rPr lang="en-US" sz="2000" dirty="0">
                <a:solidFill>
                  <a:schemeClr val="accent1"/>
                </a:solidFill>
                <a:ea typeface="+mn-lt"/>
                <a:cs typeface="+mn-lt"/>
              </a:rPr>
              <a:t>Hesap Verebilirlik ve Ölçüm:</a:t>
            </a:r>
            <a:r>
              <a:rPr lang="en-US" sz="2000" b="0" dirty="0">
                <a:solidFill>
                  <a:schemeClr val="accent1"/>
                </a:solidFill>
                <a:ea typeface="+mn-lt"/>
                <a:cs typeface="+mn-lt"/>
              </a:rPr>
              <a:t> Şeffaflığı sağlamak ve ilerlemeyi izlemek için net DEI hedefleri belirleyin, ölçümleri takip edin ve raporlar yayınlayın. Anlamlı içgörüler için nicel ve nitel ölçümleri birleştirin.</a:t>
            </a:r>
            <a:endParaRPr lang="en-US" sz="2000" dirty="0">
              <a:solidFill>
                <a:schemeClr val="accent1"/>
              </a:solidFill>
            </a:endParaRPr>
          </a:p>
          <a:p>
            <a:pPr marL="285750" indent="-285750">
              <a:buFont typeface="Arial"/>
              <a:buChar char="•"/>
            </a:pPr>
            <a:endParaRPr lang="en-US" b="0" dirty="0">
              <a:solidFill>
                <a:srgbClr val="F3B75B"/>
              </a:solidFill>
            </a:endParaRPr>
          </a:p>
          <a:p>
            <a:endParaRPr lang="en-US" dirty="0"/>
          </a:p>
          <a:p>
            <a:endParaRPr lang="en-GB"/>
          </a:p>
        </p:txBody>
      </p:sp>
    </p:spTree>
    <p:extLst>
      <p:ext uri="{BB962C8B-B14F-4D97-AF65-F5344CB8AC3E}">
        <p14:creationId xmlns:p14="http://schemas.microsoft.com/office/powerpoint/2010/main" val="418803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3A056E5A-397F-51C9-71C9-99DC2876E305}"/>
              </a:ext>
            </a:extLst>
          </p:cNvPr>
          <p:cNvSpPr>
            <a:spLocks noGrp="1"/>
          </p:cNvSpPr>
          <p:nvPr>
            <p:ph idx="1"/>
          </p:nvPr>
        </p:nvSpPr>
        <p:spPr>
          <a:xfrm>
            <a:off x="414689" y="616017"/>
            <a:ext cx="11606716" cy="5103647"/>
          </a:xfrm>
        </p:spPr>
        <p:txBody>
          <a:bodyPr vert="horz" lIns="91440" tIns="45720" rIns="91440" bIns="45720" rtlCol="0" anchor="t">
            <a:normAutofit/>
          </a:bodyPr>
          <a:lstStyle/>
          <a:p>
            <a:pPr>
              <a:lnSpc>
                <a:spcPct val="170000"/>
              </a:lnSpc>
            </a:pPr>
            <a:r>
              <a:rPr lang="sl-SI" sz="3400" b="0" dirty="0">
                <a:solidFill>
                  <a:schemeClr val="bg2"/>
                </a:solidFill>
                <a:latin typeface="+mj-lt"/>
                <a:ea typeface="+mj-ea"/>
                <a:cs typeface="+mj-cs"/>
              </a:rPr>
              <a:t>DEI </a:t>
            </a:r>
            <a:r>
              <a:rPr lang="sl-SI" sz="3400" b="0" dirty="0" err="1">
                <a:solidFill>
                  <a:schemeClr val="bg2"/>
                </a:solidFill>
                <a:latin typeface="+mj-lt"/>
                <a:ea typeface="+mj-ea"/>
                <a:cs typeface="+mj-cs"/>
              </a:rPr>
              <a:t>çalışma ortamını teşvik etmeye yönelik stratejiler</a:t>
            </a:r>
            <a:endParaRPr lang="en-US" sz="3400" b="0" dirty="0" err="1">
              <a:solidFill>
                <a:schemeClr val="bg2"/>
              </a:solidFill>
              <a:latin typeface="+mj-lt"/>
              <a:ea typeface="+mj-ea"/>
              <a:cs typeface="+mj-cs"/>
            </a:endParaRPr>
          </a:p>
          <a:p>
            <a:pPr>
              <a:lnSpc>
                <a:spcPct val="170000"/>
              </a:lnSpc>
            </a:pPr>
            <a:r>
              <a:rPr lang="en-US" sz="2000" b="0" dirty="0">
                <a:solidFill>
                  <a:schemeClr val="accent1"/>
                </a:solidFill>
                <a:latin typeface="Raleway"/>
                <a:ea typeface="+mj-ea"/>
                <a:cs typeface="+mj-cs"/>
              </a:rPr>
              <a:t>Bu stratejileri etkili bir şekilde uygulamak, DEI ilkelerine samimi bir bağlılık ve sürekli çaba gerektirir. Faydaları önemli olmakla birlikte, girişimlerin iyi algılanmasını ve gerçekten etkili olmasını sağlamak için dikkatli olunması gerekir. Yüzeysel uygulama, göstermelik ve tutarsızlık gibi tuzaklardan kaçınmak, gerçekten kapsayıcı ve eşitlikçi bir işyerinin teşvik edilmesi için çok önemlidir.</a:t>
            </a:r>
            <a:endParaRPr lang="en-GB" sz="2000" b="0" dirty="0">
              <a:solidFill>
                <a:schemeClr val="accent1"/>
              </a:solidFill>
              <a:latin typeface="Raleway"/>
              <a:ea typeface="+mj-ea"/>
              <a:cs typeface="+mj-cs"/>
            </a:endParaRPr>
          </a:p>
        </p:txBody>
      </p:sp>
    </p:spTree>
    <p:extLst>
      <p:ext uri="{BB962C8B-B14F-4D97-AF65-F5344CB8AC3E}">
        <p14:creationId xmlns:p14="http://schemas.microsoft.com/office/powerpoint/2010/main" val="259674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A7C952E-CAE0-1484-D9A6-28B605E1BF89}"/>
              </a:ext>
            </a:extLst>
          </p:cNvPr>
          <p:cNvSpPr>
            <a:spLocks noGrp="1"/>
          </p:cNvSpPr>
          <p:nvPr>
            <p:ph type="title"/>
          </p:nvPr>
        </p:nvSpPr>
        <p:spPr>
          <a:xfrm>
            <a:off x="510251" y="394062"/>
            <a:ext cx="10515600" cy="1325563"/>
          </a:xfrm>
        </p:spPr>
        <p:txBody>
          <a:bodyPr>
            <a:normAutofit/>
          </a:bodyPr>
          <a:lstStyle/>
          <a:p>
            <a:r>
              <a:rPr lang="sl-SI" sz="3400" kern="0" dirty="0" err="1">
                <a:effectLst/>
                <a:latin typeface="+mj-lt"/>
                <a:ea typeface="Times New Roman" panose="02020603050405020304" pitchFamily="18" charset="0"/>
                <a:cs typeface="Times New Roman"/>
              </a:rPr>
              <a:t>Kapsayıcılığı teşvik etmek için eylem </a:t>
            </a:r>
            <a:r>
              <a:rPr lang="sl-SI" sz="3400" kern="0" dirty="0">
                <a:effectLst/>
                <a:latin typeface="+mj-lt"/>
                <a:ea typeface="Times New Roman" panose="02020603050405020304" pitchFamily="18" charset="0"/>
                <a:cs typeface="Times New Roman"/>
              </a:rPr>
              <a:t>planı</a:t>
            </a:r>
            <a:endParaRPr lang="en-GB" sz="3400" dirty="0">
              <a:cs typeface="Times New Roman"/>
            </a:endParaRPr>
          </a:p>
        </p:txBody>
      </p:sp>
      <p:sp>
        <p:nvSpPr>
          <p:cNvPr id="3" name="Označba mesta vsebine 2">
            <a:extLst>
              <a:ext uri="{FF2B5EF4-FFF2-40B4-BE49-F238E27FC236}">
                <a16:creationId xmlns:a16="http://schemas.microsoft.com/office/drawing/2014/main" id="{13A824C9-485C-0057-616B-EFB14AB3EE75}"/>
              </a:ext>
            </a:extLst>
          </p:cNvPr>
          <p:cNvSpPr>
            <a:spLocks noGrp="1"/>
          </p:cNvSpPr>
          <p:nvPr>
            <p:ph idx="1"/>
          </p:nvPr>
        </p:nvSpPr>
        <p:spPr>
          <a:xfrm>
            <a:off x="510251" y="1401220"/>
            <a:ext cx="10843549" cy="4775743"/>
          </a:xfrm>
        </p:spPr>
        <p:txBody>
          <a:bodyPr vert="horz" lIns="91440" tIns="45720" rIns="91440" bIns="45720" rtlCol="0" anchor="t">
            <a:normAutofit/>
          </a:bodyPr>
          <a:lstStyle/>
          <a:p>
            <a:pPr>
              <a:lnSpc>
                <a:spcPct val="150000"/>
              </a:lnSpc>
              <a:spcBef>
                <a:spcPts val="600"/>
              </a:spcBef>
              <a:spcAft>
                <a:spcPts val="600"/>
              </a:spcAft>
            </a:pPr>
            <a:r>
              <a:rPr lang="en-GB" sz="2000" dirty="0">
                <a:solidFill>
                  <a:schemeClr val="bg2"/>
                </a:solidFill>
                <a:latin typeface="+mj-lt"/>
                <a:ea typeface="+mj-ea"/>
                <a:cs typeface="+mj-cs"/>
              </a:rPr>
              <a:t>Ödev </a:t>
            </a:r>
            <a:r>
              <a:rPr lang="sl-SI" sz="2000" dirty="0">
                <a:solidFill>
                  <a:schemeClr val="bg2"/>
                </a:solidFill>
                <a:latin typeface="+mj-lt"/>
                <a:ea typeface="+mj-ea"/>
                <a:cs typeface="+mj-cs"/>
              </a:rPr>
              <a:t>3</a:t>
            </a:r>
            <a:endParaRPr lang="sl-SI" sz="1800" dirty="0">
              <a:solidFill>
                <a:schemeClr val="bg2"/>
              </a:solidFill>
            </a:endParaRPr>
          </a:p>
          <a:p>
            <a:pPr>
              <a:lnSpc>
                <a:spcPct val="150000"/>
              </a:lnSpc>
              <a:spcBef>
                <a:spcPts val="600"/>
              </a:spcBef>
              <a:spcAft>
                <a:spcPts val="600"/>
              </a:spcAft>
            </a:pPr>
            <a:r>
              <a:rPr lang="en-US" sz="1800" b="1" dirty="0"/>
              <a:t>Bir Eylem Planı Oluşturun</a:t>
            </a:r>
            <a:r>
              <a:rPr lang="en-US" sz="1800" dirty="0"/>
              <a:t>: </a:t>
            </a:r>
            <a:endParaRPr lang="sl-SI" sz="1800" dirty="0"/>
          </a:p>
          <a:p>
            <a:pPr>
              <a:lnSpc>
                <a:spcPct val="150000"/>
              </a:lnSpc>
              <a:spcBef>
                <a:spcPts val="600"/>
              </a:spcBef>
              <a:spcAft>
                <a:spcPts val="600"/>
              </a:spcAft>
            </a:pPr>
            <a:r>
              <a:rPr lang="en-US" sz="1800" b="0" dirty="0">
                <a:solidFill>
                  <a:schemeClr val="accent1"/>
                </a:solidFill>
              </a:rPr>
              <a:t>Modüldeki deneyimlerinize ve öğrendiklerinize dayanarak, </a:t>
            </a:r>
            <a:r>
              <a:rPr lang="en-GB" sz="1800" b="0" dirty="0">
                <a:solidFill>
                  <a:schemeClr val="accent1"/>
                </a:solidFill>
              </a:rPr>
              <a:t>çevrenizdeki </a:t>
            </a:r>
            <a:r>
              <a:rPr lang="en-US" sz="1800" b="0" dirty="0">
                <a:solidFill>
                  <a:schemeClr val="accent1"/>
                </a:solidFill>
              </a:rPr>
              <a:t>toplumsal cinsiyet önyargısını ele almak ve azaltmak için kişisel bir eylem planı geliştirin. Plan şunları içermelidir:</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Önyargılarınızın </a:t>
            </a:r>
            <a:r>
              <a:rPr lang="sl-SI" sz="1800" err="1">
                <a:solidFill>
                  <a:schemeClr val="accent1"/>
                </a:solidFill>
                <a:latin typeface="Raleway Medium"/>
              </a:rPr>
              <a:t>ve/veya size yönelik önyargıların</a:t>
            </a:r>
            <a:r>
              <a:rPr lang="en-US" sz="1800" dirty="0">
                <a:solidFill>
                  <a:schemeClr val="accent1"/>
                </a:solidFill>
                <a:latin typeface="Raleway Medium"/>
              </a:rPr>
              <a:t> daha fazla farkına varmak için atacağınız belirli adımlar.</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Daha kapsayıcı bir ortam yaratmak için stratejiler.</a:t>
            </a:r>
          </a:p>
          <a:p>
            <a:pPr marL="742950" lvl="1">
              <a:lnSpc>
                <a:spcPct val="150000"/>
              </a:lnSpc>
              <a:spcBef>
                <a:spcPts val="600"/>
              </a:spcBef>
              <a:spcAft>
                <a:spcPts val="600"/>
              </a:spcAft>
              <a:buFont typeface="Arial" panose="020B0604020202020204" pitchFamily="34" charset="0"/>
              <a:buChar char="•"/>
            </a:pPr>
            <a:r>
              <a:rPr lang="en-US" sz="1800" dirty="0">
                <a:solidFill>
                  <a:schemeClr val="accent1"/>
                </a:solidFill>
                <a:latin typeface="Raleway Medium"/>
              </a:rPr>
              <a:t>Önyargıya maruz kalabilecek </a:t>
            </a:r>
            <a:r>
              <a:rPr lang="sl-SI" sz="1800" err="1">
                <a:solidFill>
                  <a:schemeClr val="accent1"/>
                </a:solidFill>
                <a:latin typeface="Raleway Medium"/>
              </a:rPr>
              <a:t>meslektaşları/arkadaşları/aileyi</a:t>
            </a:r>
            <a:r>
              <a:rPr lang="en-US" sz="1800" dirty="0">
                <a:solidFill>
                  <a:schemeClr val="accent1"/>
                </a:solidFill>
                <a:latin typeface="Raleway Medium"/>
              </a:rPr>
              <a:t> destekleme yolları.</a:t>
            </a:r>
          </a:p>
          <a:p>
            <a:endParaRPr lang="en-GB"/>
          </a:p>
        </p:txBody>
      </p:sp>
    </p:spTree>
    <p:extLst>
      <p:ext uri="{BB962C8B-B14F-4D97-AF65-F5344CB8AC3E}">
        <p14:creationId xmlns:p14="http://schemas.microsoft.com/office/powerpoint/2010/main" val="89740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2997C28-4B93-196F-113B-074F7FF51399}"/>
              </a:ext>
            </a:extLst>
          </p:cNvPr>
          <p:cNvSpPr>
            <a:spLocks noGrp="1"/>
          </p:cNvSpPr>
          <p:nvPr>
            <p:ph type="title"/>
          </p:nvPr>
        </p:nvSpPr>
        <p:spPr/>
        <p:txBody>
          <a:bodyPr>
            <a:normAutofit/>
          </a:bodyPr>
          <a:lstStyle/>
          <a:p>
            <a:r>
              <a:rPr lang="sl-SI" sz="3400" b="1" dirty="0"/>
              <a:t>4°: </a:t>
            </a:r>
            <a:r>
              <a:rPr lang="sl-SI" sz="3400" b="1" err="1"/>
              <a:t>Destek </a:t>
            </a:r>
            <a:r>
              <a:rPr lang="sl-SI" sz="3400" b="1" dirty="0"/>
              <a:t>ve </a:t>
            </a:r>
            <a:r>
              <a:rPr lang="sl-SI" sz="3400" b="1" err="1"/>
              <a:t>savunuculuk</a:t>
            </a:r>
            <a:br>
              <a:rPr lang="sl-SI" sz="3400" b="1" dirty="0"/>
            </a:br>
            <a:br>
              <a:rPr lang="sl-SI" sz="3400" b="1" dirty="0"/>
            </a:br>
            <a:r>
              <a:rPr lang="en-US" sz="2000" dirty="0"/>
              <a:t>Topluluğunuzu oluşturma ve ondan yararlanma</a:t>
            </a:r>
            <a:endParaRPr lang="en-GB" sz="2000" dirty="0"/>
          </a:p>
        </p:txBody>
      </p:sp>
      <p:sp>
        <p:nvSpPr>
          <p:cNvPr id="3" name="Označba mesta vsebine 2">
            <a:extLst>
              <a:ext uri="{FF2B5EF4-FFF2-40B4-BE49-F238E27FC236}">
                <a16:creationId xmlns:a16="http://schemas.microsoft.com/office/drawing/2014/main" id="{96BA1EF4-5F05-6014-789B-4B8550C4FF5C}"/>
              </a:ext>
            </a:extLst>
          </p:cNvPr>
          <p:cNvSpPr>
            <a:spLocks noGrp="1"/>
          </p:cNvSpPr>
          <p:nvPr>
            <p:ph idx="1"/>
          </p:nvPr>
        </p:nvSpPr>
        <p:spPr>
          <a:xfrm>
            <a:off x="558478" y="1709878"/>
            <a:ext cx="10515600" cy="4351338"/>
          </a:xfrm>
        </p:spPr>
        <p:txBody>
          <a:bodyPr vert="horz" lIns="91440" tIns="45720" rIns="91440" bIns="45720" rtlCol="0" anchor="t">
            <a:normAutofit/>
          </a:bodyPr>
          <a:lstStyle/>
          <a:p>
            <a:pPr marL="285750">
              <a:lnSpc>
                <a:spcPct val="150000"/>
              </a:lnSpc>
              <a:spcBef>
                <a:spcPts val="600"/>
              </a:spcBef>
              <a:spcAft>
                <a:spcPts val="600"/>
              </a:spcAft>
            </a:pPr>
            <a:endParaRPr lang="sl-SI" sz="1600" dirty="0">
              <a:solidFill>
                <a:schemeClr val="accent1"/>
              </a:solidFill>
              <a:ea typeface="+mn-lt"/>
              <a:cs typeface="+mn-lt"/>
            </a:endParaRPr>
          </a:p>
          <a:p>
            <a:pPr marL="571500" indent="-285750">
              <a:lnSpc>
                <a:spcPct val="150000"/>
              </a:lnSpc>
              <a:spcBef>
                <a:spcPts val="600"/>
              </a:spcBef>
              <a:spcAft>
                <a:spcPts val="600"/>
              </a:spcAft>
              <a:buChar char="•"/>
            </a:pPr>
            <a:r>
              <a:rPr lang="sl-SI" sz="1600" dirty="0">
                <a:solidFill>
                  <a:schemeClr val="accent1"/>
                </a:solidFill>
                <a:ea typeface="+mn-lt"/>
                <a:cs typeface="+mn-lt"/>
              </a:rPr>
              <a:t>Bağlantılar Kurun: </a:t>
            </a:r>
            <a:r>
              <a:rPr lang="sl-SI" sz="1600" b="0" dirty="0">
                <a:solidFill>
                  <a:schemeClr val="accent1"/>
                </a:solidFill>
                <a:ea typeface="+mn-lt"/>
                <a:cs typeface="+mn-lt"/>
              </a:rPr>
              <a:t>LinkedIn'de sektör liderleriyle iletişim kurun ve konferanslar ve profesyonel gruplar gibi etkinliklere katılın.</a:t>
            </a:r>
            <a:endParaRPr lang="sl-SI" sz="1600" dirty="0">
              <a:solidFill>
                <a:schemeClr val="accent1"/>
              </a:solidFill>
            </a:endParaRPr>
          </a:p>
          <a:p>
            <a:pPr marL="571500" indent="-285750">
              <a:lnSpc>
                <a:spcPct val="150000"/>
              </a:lnSpc>
              <a:spcBef>
                <a:spcPts val="600"/>
              </a:spcBef>
              <a:spcAft>
                <a:spcPts val="600"/>
              </a:spcAft>
              <a:buChar char="•"/>
            </a:pPr>
            <a:r>
              <a:rPr lang="sl-SI" sz="1600" dirty="0">
                <a:solidFill>
                  <a:schemeClr val="accent1"/>
                </a:solidFill>
                <a:ea typeface="+mn-lt"/>
                <a:cs typeface="+mn-lt"/>
              </a:rPr>
              <a:t>Kaliteye Öncelik Verin: </a:t>
            </a:r>
            <a:r>
              <a:rPr lang="sl-SI" sz="1600" b="0" dirty="0">
                <a:solidFill>
                  <a:schemeClr val="accent1"/>
                </a:solidFill>
                <a:ea typeface="+mn-lt"/>
                <a:cs typeface="+mn-lt"/>
              </a:rPr>
              <a:t>Karşılıklı destek için değerlerinize uygun kişilerle anlamlı ilişkilere odaklanın.</a:t>
            </a:r>
          </a:p>
          <a:p>
            <a:pPr marL="571500" indent="-285750">
              <a:lnSpc>
                <a:spcPct val="150000"/>
              </a:lnSpc>
              <a:spcBef>
                <a:spcPts val="600"/>
              </a:spcBef>
              <a:spcAft>
                <a:spcPts val="600"/>
              </a:spcAft>
              <a:buChar char="•"/>
            </a:pPr>
            <a:r>
              <a:rPr lang="sl-SI" sz="1600" dirty="0">
                <a:solidFill>
                  <a:schemeClr val="accent1"/>
                </a:solidFill>
                <a:ea typeface="+mn-lt"/>
                <a:cs typeface="+mn-lt"/>
              </a:rPr>
              <a:t>Uzmanlığınızı Paylaşın: </a:t>
            </a:r>
            <a:r>
              <a:rPr lang="sl-SI" sz="1600" b="0" dirty="0">
                <a:solidFill>
                  <a:schemeClr val="accent1"/>
                </a:solidFill>
                <a:ea typeface="+mn-lt"/>
                <a:cs typeface="+mn-lt"/>
              </a:rPr>
              <a:t>Bloglar aracılığıyla bilgi paylaşarak veya etkinliklerde konuşarak topluluğunuza katkıda bulunun.</a:t>
            </a:r>
            <a:endParaRPr lang="sl-SI" sz="1600" dirty="0">
              <a:solidFill>
                <a:schemeClr val="accent1"/>
              </a:solidFill>
            </a:endParaRPr>
          </a:p>
          <a:p>
            <a:pPr marL="571500" indent="-285750">
              <a:lnSpc>
                <a:spcPct val="150000"/>
              </a:lnSpc>
              <a:spcBef>
                <a:spcPts val="600"/>
              </a:spcBef>
              <a:spcAft>
                <a:spcPts val="600"/>
              </a:spcAft>
              <a:buChar char="•"/>
            </a:pPr>
            <a:r>
              <a:rPr lang="sl-SI" sz="1600" dirty="0">
                <a:solidFill>
                  <a:schemeClr val="accent1"/>
                </a:solidFill>
                <a:ea typeface="+mn-lt"/>
                <a:cs typeface="+mn-lt"/>
              </a:rPr>
              <a:t>Destek Arayın: </a:t>
            </a:r>
            <a:r>
              <a:rPr lang="sl-SI" sz="1600" b="0" dirty="0">
                <a:solidFill>
                  <a:schemeClr val="accent1"/>
                </a:solidFill>
                <a:ea typeface="+mn-lt"/>
                <a:cs typeface="+mn-lt"/>
              </a:rPr>
              <a:t>Gerektiğinde zorluklarla ilgili tavsiye ve geri bildirim almak için ağınızdan yararlanın.</a:t>
            </a:r>
            <a:endParaRPr lang="sl-SI" sz="1600" dirty="0">
              <a:solidFill>
                <a:schemeClr val="accent1"/>
              </a:solidFill>
            </a:endParaRPr>
          </a:p>
          <a:p>
            <a:pPr marL="342900" indent="-342900">
              <a:buFont typeface="Arial"/>
              <a:buChar char="•"/>
            </a:pPr>
            <a:endParaRPr lang="sl-SI" b="0" dirty="0">
              <a:solidFill>
                <a:srgbClr val="F3B75B"/>
              </a:solidFill>
            </a:endParaRPr>
          </a:p>
          <a:p>
            <a:pPr marL="342900" indent="-342900">
              <a:buChar char="•"/>
            </a:pPr>
            <a:endParaRPr lang="sl-SI" dirty="0"/>
          </a:p>
          <a:p>
            <a:endParaRPr lang="en-GB" dirty="0"/>
          </a:p>
        </p:txBody>
      </p:sp>
    </p:spTree>
    <p:extLst>
      <p:ext uri="{BB962C8B-B14F-4D97-AF65-F5344CB8AC3E}">
        <p14:creationId xmlns:p14="http://schemas.microsoft.com/office/powerpoint/2010/main" val="1151573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9BE965BB-B2D2-AD13-3BF5-95D5D6BEB9C5}"/>
              </a:ext>
            </a:extLst>
          </p:cNvPr>
          <p:cNvSpPr>
            <a:spLocks noGrp="1"/>
          </p:cNvSpPr>
          <p:nvPr>
            <p:ph idx="1"/>
          </p:nvPr>
        </p:nvSpPr>
        <p:spPr>
          <a:xfrm>
            <a:off x="838200" y="346509"/>
            <a:ext cx="10515600" cy="6015789"/>
          </a:xfrm>
        </p:spPr>
        <p:txBody>
          <a:bodyPr vert="horz" lIns="91440" tIns="45720" rIns="91440" bIns="45720" rtlCol="0" anchor="t">
            <a:normAutofit/>
          </a:bodyPr>
          <a:lstStyle/>
          <a:p>
            <a:r>
              <a:rPr lang="en-GB" sz="3400" dirty="0">
                <a:solidFill>
                  <a:schemeClr val="bg2"/>
                </a:solidFill>
              </a:rPr>
              <a:t>Mentorluğun Rolü</a:t>
            </a:r>
            <a:endParaRPr lang="sl-SI" sz="3400">
              <a:solidFill>
                <a:schemeClr val="bg2"/>
              </a:solidFill>
            </a:endParaRPr>
          </a:p>
          <a:p>
            <a:pPr lvl="0">
              <a:lnSpc>
                <a:spcPct val="170000"/>
              </a:lnSpc>
              <a:spcAft>
                <a:spcPts val="800"/>
              </a:spcAft>
              <a:tabLst>
                <a:tab pos="457200" algn="l"/>
              </a:tabLst>
            </a:pPr>
            <a:r>
              <a:rPr lang="sl-SI" sz="2000" dirty="0"/>
              <a:t>Bir Mentor </a:t>
            </a:r>
            <a:r>
              <a:rPr lang="sl-SI" sz="2000" err="1"/>
              <a:t>Bulmak</a:t>
            </a:r>
            <a:r>
              <a:rPr lang="sl-SI" sz="2000" dirty="0"/>
              <a:t>:</a:t>
            </a:r>
          </a:p>
          <a:p>
            <a:pPr marL="1085850" lvl="1" indent="-342900">
              <a:lnSpc>
                <a:spcPct val="170000"/>
              </a:lnSpc>
              <a:spcAft>
                <a:spcPts val="800"/>
              </a:spcAft>
              <a:buSzPts val="1000"/>
              <a:buChar char="•"/>
              <a:tabLst>
                <a:tab pos="914400" algn="l"/>
              </a:tabLst>
            </a:pPr>
            <a:r>
              <a:rPr lang="sl-SI" sz="2000" b="0" dirty="0" err="1">
                <a:solidFill>
                  <a:schemeClr val="accent1"/>
                </a:solidFill>
                <a:latin typeface="+mn-lt"/>
              </a:rPr>
              <a:t> Uyum arayın</a:t>
            </a:r>
            <a:r>
              <a:rPr lang="sl-SI" sz="2000" b="0" dirty="0">
                <a:solidFill>
                  <a:schemeClr val="accent1"/>
                </a:solidFill>
                <a:latin typeface="+mn-lt"/>
              </a:rPr>
              <a:t>: </a:t>
            </a:r>
            <a:r>
              <a:rPr lang="sl-SI" sz="2000" b="0" dirty="0" err="1">
                <a:solidFill>
                  <a:schemeClr val="accent1"/>
                </a:solidFill>
                <a:latin typeface="+mn-lt"/>
              </a:rPr>
              <a:t>Benzer zorluklarla karşılaşmış veya sizinkine benzer bir geçmişe sahip mentorlar arayın</a:t>
            </a:r>
            <a:r>
              <a:rPr lang="sl-SI" sz="2000" b="0" dirty="0">
                <a:solidFill>
                  <a:schemeClr val="accent1"/>
                </a:solidFill>
                <a:latin typeface="+mn-lt"/>
              </a:rPr>
              <a:t>.</a:t>
            </a:r>
          </a:p>
          <a:p>
            <a:pPr marL="1085850" lvl="1" indent="-342900">
              <a:lnSpc>
                <a:spcPct val="170000"/>
              </a:lnSpc>
              <a:spcAft>
                <a:spcPts val="800"/>
              </a:spcAft>
              <a:buSzPts val="1000"/>
              <a:buChar char="•"/>
              <a:tabLst>
                <a:tab pos="914400" algn="l"/>
              </a:tabLst>
            </a:pPr>
            <a:r>
              <a:rPr lang="sl-SI" sz="2000" b="0" dirty="0" err="1">
                <a:solidFill>
                  <a:schemeClr val="accent1"/>
                </a:solidFill>
                <a:latin typeface="+mn-lt"/>
              </a:rPr>
              <a:t>Hedefler konusunda net </a:t>
            </a:r>
            <a:r>
              <a:rPr lang="sl-SI" sz="2000" b="0" dirty="0">
                <a:solidFill>
                  <a:schemeClr val="accent1"/>
                </a:solidFill>
                <a:latin typeface="+mn-lt"/>
              </a:rPr>
              <a:t>olun: </a:t>
            </a:r>
            <a:r>
              <a:rPr lang="sl-SI" sz="2000" b="0" dirty="0" err="1">
                <a:solidFill>
                  <a:schemeClr val="accent1"/>
                </a:solidFill>
                <a:latin typeface="+mn-lt"/>
              </a:rPr>
              <a:t>Hedeflerinizi açıkça belirtin ve geri bildirim almaya </a:t>
            </a:r>
            <a:r>
              <a:rPr lang="sl-SI" sz="2000" b="0" dirty="0">
                <a:solidFill>
                  <a:schemeClr val="accent1"/>
                </a:solidFill>
                <a:latin typeface="+mn-lt"/>
              </a:rPr>
              <a:t>açık olun.</a:t>
            </a:r>
            <a:endParaRPr lang="sl-SI">
              <a:solidFill>
                <a:schemeClr val="accent1"/>
              </a:solidFill>
            </a:endParaRPr>
          </a:p>
          <a:p>
            <a:pPr lvl="0">
              <a:lnSpc>
                <a:spcPct val="170000"/>
              </a:lnSpc>
              <a:spcAft>
                <a:spcPts val="800"/>
              </a:spcAft>
              <a:tabLst>
                <a:tab pos="457200" algn="l"/>
              </a:tabLst>
            </a:pPr>
            <a:r>
              <a:rPr lang="sl-SI" sz="2000" dirty="0"/>
              <a:t>Mentor </a:t>
            </a:r>
            <a:r>
              <a:rPr lang="sl-SI" sz="2000" err="1"/>
              <a:t>Olmak</a:t>
            </a:r>
            <a:r>
              <a:rPr lang="sl-SI" sz="2000" dirty="0"/>
              <a:t>:</a:t>
            </a:r>
          </a:p>
          <a:p>
            <a:pPr marL="742950" lvl="1">
              <a:lnSpc>
                <a:spcPct val="170000"/>
              </a:lnSpc>
              <a:spcAft>
                <a:spcPts val="800"/>
              </a:spcAft>
              <a:buSzPts val="1000"/>
              <a:buFont typeface="Arial" panose="02070309020205020404" pitchFamily="49" charset="0"/>
              <a:buChar char="•"/>
              <a:tabLst>
                <a:tab pos="914400" algn="l"/>
              </a:tabLst>
            </a:pPr>
            <a:r>
              <a:rPr lang="sl-SI" sz="2000" b="0" err="1">
                <a:solidFill>
                  <a:schemeClr val="accent1"/>
                </a:solidFill>
                <a:latin typeface="+mn-lt"/>
              </a:rPr>
              <a:t> Deneyimlerinizi Paylaşın</a:t>
            </a:r>
            <a:r>
              <a:rPr lang="sl-SI" sz="2000" b="0" dirty="0">
                <a:solidFill>
                  <a:schemeClr val="accent1"/>
                </a:solidFill>
                <a:latin typeface="+mn-lt"/>
              </a:rPr>
              <a:t>: </a:t>
            </a:r>
            <a:r>
              <a:rPr lang="sl-SI" sz="2000" b="0" err="1">
                <a:solidFill>
                  <a:schemeClr val="accent1"/>
                </a:solidFill>
                <a:latin typeface="+mn-lt"/>
              </a:rPr>
              <a:t>Rehberlik sunun ve </a:t>
            </a:r>
            <a:r>
              <a:rPr lang="sl-SI" sz="2000" b="0" dirty="0">
                <a:solidFill>
                  <a:schemeClr val="accent1"/>
                </a:solidFill>
                <a:latin typeface="+mn-lt"/>
              </a:rPr>
              <a:t>iş dünyasındaki </a:t>
            </a:r>
            <a:r>
              <a:rPr lang="sl-SI" sz="2000" b="0" err="1">
                <a:solidFill>
                  <a:schemeClr val="accent1"/>
                </a:solidFill>
                <a:latin typeface="+mn-lt"/>
              </a:rPr>
              <a:t>diğer kadınlarla öğrendiğiniz dersleri paylaşın</a:t>
            </a:r>
            <a:r>
              <a:rPr lang="sl-SI" sz="2000" b="0" dirty="0">
                <a:solidFill>
                  <a:schemeClr val="accent1"/>
                </a:solidFill>
                <a:latin typeface="+mn-lt"/>
              </a:rPr>
              <a:t>.</a:t>
            </a:r>
          </a:p>
          <a:p>
            <a:pPr marL="914400" lvl="2" indent="0">
              <a:lnSpc>
                <a:spcPct val="115000"/>
              </a:lnSpc>
              <a:spcAft>
                <a:spcPts val="800"/>
              </a:spcAft>
              <a:buSzPts val="1000"/>
              <a:buNone/>
              <a:tabLst>
                <a:tab pos="1371600" algn="l"/>
              </a:tabLst>
            </a:pPr>
            <a:endParaRPr lang="sl-SI" sz="3500" b="1" dirty="0">
              <a:solidFill>
                <a:schemeClr val="accent1"/>
              </a:solidFill>
              <a:latin typeface="+mn-lt"/>
            </a:endParaRPr>
          </a:p>
          <a:p>
            <a:endParaRPr lang="en-GB"/>
          </a:p>
        </p:txBody>
      </p:sp>
    </p:spTree>
    <p:extLst>
      <p:ext uri="{BB962C8B-B14F-4D97-AF65-F5344CB8AC3E}">
        <p14:creationId xmlns:p14="http://schemas.microsoft.com/office/powerpoint/2010/main" val="3753148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69520EC0-C596-6112-D030-7E15C2722B3F}"/>
              </a:ext>
            </a:extLst>
          </p:cNvPr>
          <p:cNvSpPr>
            <a:spLocks noGrp="1"/>
          </p:cNvSpPr>
          <p:nvPr>
            <p:ph idx="1"/>
          </p:nvPr>
        </p:nvSpPr>
        <p:spPr>
          <a:xfrm>
            <a:off x="500606" y="336296"/>
            <a:ext cx="10853194" cy="5840667"/>
          </a:xfrm>
        </p:spPr>
        <p:txBody>
          <a:bodyPr vert="horz" lIns="91440" tIns="45720" rIns="91440" bIns="45720" rtlCol="0" anchor="t">
            <a:normAutofit fontScale="92500"/>
          </a:bodyPr>
          <a:lstStyle/>
          <a:p>
            <a:pPr>
              <a:lnSpc>
                <a:spcPct val="115000"/>
              </a:lnSpc>
              <a:spcAft>
                <a:spcPts val="800"/>
              </a:spcAft>
            </a:pPr>
            <a:r>
              <a:rPr lang="sl-SI" sz="3400" dirty="0">
                <a:solidFill>
                  <a:schemeClr val="bg2"/>
                </a:solidFill>
              </a:rPr>
              <a:t>İş Dünyasındaki </a:t>
            </a:r>
            <a:r>
              <a:rPr lang="sl-SI" sz="3400" dirty="0" err="1">
                <a:solidFill>
                  <a:schemeClr val="bg2"/>
                </a:solidFill>
              </a:rPr>
              <a:t>Diğer Kadınlara </a:t>
            </a:r>
            <a:r>
              <a:rPr lang="sl-SI" sz="3400" dirty="0">
                <a:solidFill>
                  <a:schemeClr val="bg2"/>
                </a:solidFill>
              </a:rPr>
              <a:t>Nasıl </a:t>
            </a:r>
            <a:r>
              <a:rPr lang="sl-SI" sz="3400" dirty="0" err="1">
                <a:solidFill>
                  <a:schemeClr val="bg2"/>
                </a:solidFill>
              </a:rPr>
              <a:t>Destek </a:t>
            </a:r>
            <a:r>
              <a:rPr lang="sl-SI" sz="3400" dirty="0">
                <a:solidFill>
                  <a:schemeClr val="bg2"/>
                </a:solidFill>
              </a:rPr>
              <a:t>Olunur</a:t>
            </a:r>
            <a:r>
              <a:rPr lang="sl-SI" sz="3400" dirty="0" err="1">
                <a:solidFill>
                  <a:schemeClr val="bg2"/>
                </a:solidFill>
              </a:rPr>
              <a:t>?</a:t>
            </a:r>
          </a:p>
          <a:p>
            <a:pPr marL="342900" indent="-342900">
              <a:lnSpc>
                <a:spcPct val="115000"/>
              </a:lnSpc>
              <a:spcAft>
                <a:spcPts val="800"/>
              </a:spcAft>
              <a:buFont typeface="+mj-lt"/>
              <a:buAutoNum type="arabicPeriod"/>
              <a:tabLst>
                <a:tab pos="457200" algn="l"/>
              </a:tabLst>
            </a:pPr>
            <a:r>
              <a:rPr lang="sl-SI" sz="2000" err="1"/>
              <a:t>Mentorluk Teklif Edin</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Örnek</a:t>
            </a:r>
            <a:r>
              <a:rPr lang="sl-SI" sz="2000" b="0" dirty="0">
                <a:solidFill>
                  <a:schemeClr val="accent1"/>
                </a:solidFill>
                <a:latin typeface="+mn-lt"/>
              </a:rPr>
              <a:t>: </a:t>
            </a:r>
            <a:r>
              <a:rPr lang="sl-SI" sz="2000" b="0" err="1">
                <a:solidFill>
                  <a:schemeClr val="accent1"/>
                </a:solidFill>
                <a:latin typeface="+mn-lt"/>
              </a:rPr>
              <a:t>Kadın </a:t>
            </a:r>
            <a:r>
              <a:rPr lang="sl-SI" sz="2000" b="0" dirty="0">
                <a:solidFill>
                  <a:schemeClr val="accent1"/>
                </a:solidFill>
                <a:latin typeface="+mn-lt"/>
              </a:rPr>
              <a:t>iş </a:t>
            </a:r>
            <a:r>
              <a:rPr lang="sl-SI" sz="2000" b="0" err="1">
                <a:solidFill>
                  <a:schemeClr val="accent1"/>
                </a:solidFill>
                <a:latin typeface="+mn-lt"/>
              </a:rPr>
              <a:t>örgütlerinde gönüllü </a:t>
            </a:r>
            <a:r>
              <a:rPr lang="sl-SI" sz="2000" b="0" dirty="0">
                <a:solidFill>
                  <a:schemeClr val="accent1"/>
                </a:solidFill>
                <a:latin typeface="+mn-lt"/>
              </a:rPr>
              <a:t>olarak mentorluk </a:t>
            </a:r>
            <a:r>
              <a:rPr lang="sl-SI" sz="2000" b="0" err="1">
                <a:solidFill>
                  <a:schemeClr val="accent1"/>
                </a:solidFill>
                <a:latin typeface="+mn-lt"/>
              </a:rPr>
              <a:t>yapın veya </a:t>
            </a:r>
            <a:r>
              <a:rPr lang="sl-SI" sz="2000" b="0" dirty="0">
                <a:solidFill>
                  <a:schemeClr val="accent1"/>
                </a:solidFill>
                <a:latin typeface="+mn-lt"/>
              </a:rPr>
              <a:t>bire bir </a:t>
            </a:r>
            <a:r>
              <a:rPr lang="sl-SI" sz="2000" b="0" err="1">
                <a:solidFill>
                  <a:schemeClr val="accent1"/>
                </a:solidFill>
                <a:latin typeface="+mn-lt"/>
              </a:rPr>
              <a:t>rehberlik sağlayın</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sl-SI" sz="2000" err="1"/>
              <a:t>Uzmanlık ve Kaynak Paylaşımı</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Örnek</a:t>
            </a:r>
            <a:r>
              <a:rPr lang="sl-SI" sz="2000" b="0" dirty="0">
                <a:solidFill>
                  <a:schemeClr val="accent1"/>
                </a:solidFill>
                <a:latin typeface="+mn-lt"/>
              </a:rPr>
              <a:t>: </a:t>
            </a:r>
            <a:r>
              <a:rPr lang="sl-SI" sz="2000" b="0" err="1">
                <a:solidFill>
                  <a:schemeClr val="accent1"/>
                </a:solidFill>
                <a:latin typeface="+mn-lt"/>
              </a:rPr>
              <a:t>Bilginizi paylaşmak </a:t>
            </a:r>
            <a:r>
              <a:rPr lang="sl-SI" sz="2000" b="0" dirty="0">
                <a:solidFill>
                  <a:schemeClr val="accent1"/>
                </a:solidFill>
                <a:latin typeface="+mn-lt"/>
              </a:rPr>
              <a:t>için </a:t>
            </a:r>
            <a:r>
              <a:rPr lang="sl-SI" sz="2000" b="0" err="1">
                <a:solidFill>
                  <a:schemeClr val="accent1"/>
                </a:solidFill>
                <a:latin typeface="+mn-lt"/>
              </a:rPr>
              <a:t>atölye çalışmaları veya web seminerleri düzenleyin</a:t>
            </a:r>
            <a:r>
              <a:rPr lang="sl-SI" sz="2000" b="0" dirty="0">
                <a:solidFill>
                  <a:schemeClr val="accent1"/>
                </a:solidFill>
                <a:latin typeface="+mn-lt"/>
              </a:rPr>
              <a:t>.</a:t>
            </a:r>
          </a:p>
          <a:p>
            <a:pPr marL="342900" indent="-342900">
              <a:lnSpc>
                <a:spcPct val="115000"/>
              </a:lnSpc>
              <a:spcAft>
                <a:spcPts val="800"/>
              </a:spcAft>
              <a:buFont typeface="+mj-lt"/>
              <a:buAutoNum type="arabicPeriod"/>
              <a:tabLst>
                <a:tab pos="457200" algn="l"/>
              </a:tabLst>
            </a:pPr>
            <a:r>
              <a:rPr lang="sl-SI" sz="2000" err="1"/>
              <a:t>Başarıları Kutlayın</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Örnek</a:t>
            </a:r>
            <a:r>
              <a:rPr lang="sl-SI" sz="2000" b="0" dirty="0">
                <a:solidFill>
                  <a:schemeClr val="accent1"/>
                </a:solidFill>
                <a:latin typeface="+mn-lt"/>
              </a:rPr>
              <a:t>: </a:t>
            </a:r>
            <a:r>
              <a:rPr lang="sl-SI" sz="2000" b="0" err="1">
                <a:solidFill>
                  <a:schemeClr val="accent1"/>
                </a:solidFill>
                <a:latin typeface="+mn-lt"/>
              </a:rPr>
              <a:t>Diğer kadınların başarılarını kamuoyu önünde takdir edin ve kutlayın</a:t>
            </a:r>
            <a:r>
              <a:rPr lang="sl-SI" sz="2000" b="0" dirty="0">
                <a:solidFill>
                  <a:schemeClr val="accent1"/>
                </a:solidFill>
                <a:latin typeface="+mn-lt"/>
              </a:rPr>
              <a:t>.</a:t>
            </a:r>
          </a:p>
          <a:p>
            <a:pPr marL="342900" lvl="0" indent="-342900">
              <a:lnSpc>
                <a:spcPct val="115000"/>
              </a:lnSpc>
              <a:spcAft>
                <a:spcPts val="800"/>
              </a:spcAft>
              <a:buFont typeface="+mj-lt"/>
              <a:buAutoNum type="arabicPeriod"/>
              <a:tabLst>
                <a:tab pos="457200" algn="l"/>
              </a:tabLst>
            </a:pPr>
            <a:r>
              <a:rPr lang="sl-SI" sz="2000" err="1"/>
              <a:t>Toplumsal Cinsiyet Eşitliği için Savunuculuk</a:t>
            </a:r>
            <a:r>
              <a:rPr lang="sl-SI" sz="2000" dirty="0"/>
              <a:t>:</a:t>
            </a:r>
          </a:p>
          <a:p>
            <a:pPr marL="742950" lvl="1" indent="-285750">
              <a:lnSpc>
                <a:spcPct val="115000"/>
              </a:lnSpc>
              <a:spcAft>
                <a:spcPts val="800"/>
              </a:spcAft>
              <a:buSzPts val="1000"/>
              <a:buFont typeface="Courier New" panose="02070309020205020404" pitchFamily="49" charset="0"/>
              <a:buChar char="o"/>
              <a:tabLst>
                <a:tab pos="914400" algn="l"/>
              </a:tabLst>
            </a:pPr>
            <a:r>
              <a:rPr lang="sl-SI" sz="2000" b="0" err="1">
                <a:solidFill>
                  <a:schemeClr val="accent1"/>
                </a:solidFill>
                <a:latin typeface="+mn-lt"/>
              </a:rPr>
              <a:t>Örnek</a:t>
            </a:r>
            <a:r>
              <a:rPr lang="sl-SI" sz="2000" b="0" dirty="0">
                <a:solidFill>
                  <a:schemeClr val="accent1"/>
                </a:solidFill>
                <a:latin typeface="+mn-lt"/>
              </a:rPr>
              <a:t>: </a:t>
            </a:r>
            <a:r>
              <a:rPr lang="sl-SI" sz="2000" b="0" err="1">
                <a:solidFill>
                  <a:schemeClr val="accent1"/>
                </a:solidFill>
                <a:latin typeface="+mn-lt"/>
              </a:rPr>
              <a:t>İşyerinde toplumsal cinsiyet eşitliğini teşvik eden politika ve girişimleri destekleyin</a:t>
            </a:r>
            <a:r>
              <a:rPr lang="sl-SI" sz="2000" b="0" dirty="0">
                <a:solidFill>
                  <a:schemeClr val="accent1"/>
                </a:solidFill>
                <a:latin typeface="+mn-lt"/>
              </a:rPr>
              <a:t>.</a:t>
            </a:r>
          </a:p>
          <a:p>
            <a:endParaRPr lang="en-GB"/>
          </a:p>
        </p:txBody>
      </p:sp>
    </p:spTree>
    <p:extLst>
      <p:ext uri="{BB962C8B-B14F-4D97-AF65-F5344CB8AC3E}">
        <p14:creationId xmlns:p14="http://schemas.microsoft.com/office/powerpoint/2010/main" val="3266969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redstavnost v spletu 3" title="Accenture CEO’s Advice To Women: Stand Out | Success With Moira Forbes">
            <a:hlinkClick r:id="" action="ppaction://media"/>
            <a:extLst>
              <a:ext uri="{FF2B5EF4-FFF2-40B4-BE49-F238E27FC236}">
                <a16:creationId xmlns:a16="http://schemas.microsoft.com/office/drawing/2014/main" id="{7D1C1C61-8138-3556-9CEC-7612F1270811}"/>
              </a:ext>
            </a:extLst>
          </p:cNvPr>
          <p:cNvPicPr>
            <a:picLocks noGrp="1" noRot="1" noChangeAspect="1"/>
          </p:cNvPicPr>
          <p:nvPr>
            <p:ph sz="half" idx="1"/>
            <a:videoFile r:link="rId1"/>
          </p:nvPr>
        </p:nvPicPr>
        <p:blipFill>
          <a:blip r:embed="rId3"/>
          <a:stretch>
            <a:fillRect/>
          </a:stretch>
        </p:blipFill>
        <p:spPr>
          <a:xfrm>
            <a:off x="242888" y="1711968"/>
            <a:ext cx="6861797" cy="3811186"/>
          </a:xfrm>
          <a:prstGeom prst="rect">
            <a:avLst/>
          </a:prstGeom>
        </p:spPr>
      </p:pic>
      <p:sp>
        <p:nvSpPr>
          <p:cNvPr id="6" name="Označba mesta vsebine 5">
            <a:extLst>
              <a:ext uri="{FF2B5EF4-FFF2-40B4-BE49-F238E27FC236}">
                <a16:creationId xmlns:a16="http://schemas.microsoft.com/office/drawing/2014/main" id="{1387A8BE-48F6-815B-EA54-BC7CDF987A58}"/>
              </a:ext>
            </a:extLst>
          </p:cNvPr>
          <p:cNvSpPr>
            <a:spLocks noGrp="1"/>
          </p:cNvSpPr>
          <p:nvPr>
            <p:ph sz="half" idx="2"/>
          </p:nvPr>
        </p:nvSpPr>
        <p:spPr>
          <a:xfrm>
            <a:off x="8017844" y="494522"/>
            <a:ext cx="4039402" cy="5766319"/>
          </a:xfrm>
        </p:spPr>
        <p:txBody>
          <a:bodyPr vert="horz" lIns="91440" tIns="45720" rIns="91440" bIns="45720" rtlCol="0" anchor="t">
            <a:normAutofit fontScale="70000" lnSpcReduction="20000"/>
          </a:bodyPr>
          <a:lstStyle/>
          <a:p>
            <a:pPr>
              <a:lnSpc>
                <a:spcPct val="170000"/>
              </a:lnSpc>
            </a:pPr>
            <a:r>
              <a:rPr lang="sl-SI" b="0" dirty="0" err="1">
                <a:solidFill>
                  <a:schemeClr val="accent1"/>
                </a:solidFill>
              </a:rPr>
              <a:t>İşte </a:t>
            </a:r>
            <a:r>
              <a:rPr lang="en-US" b="0" dirty="0">
                <a:solidFill>
                  <a:schemeClr val="accent1"/>
                </a:solidFill>
              </a:rPr>
              <a:t>iş dünyasındaki kadınlar için </a:t>
            </a:r>
            <a:r>
              <a:rPr lang="en-US" dirty="0">
                <a:solidFill>
                  <a:schemeClr val="accent1"/>
                </a:solidFill>
              </a:rPr>
              <a:t>öne çıkmanın </a:t>
            </a:r>
            <a:r>
              <a:rPr lang="en-US" b="0" dirty="0">
                <a:solidFill>
                  <a:schemeClr val="accent1"/>
                </a:solidFill>
              </a:rPr>
              <a:t>ve </a:t>
            </a:r>
            <a:r>
              <a:rPr lang="en-US" dirty="0">
                <a:solidFill>
                  <a:schemeClr val="accent1"/>
                </a:solidFill>
              </a:rPr>
              <a:t>görünür </a:t>
            </a:r>
            <a:r>
              <a:rPr lang="en-US" b="0" dirty="0">
                <a:solidFill>
                  <a:schemeClr val="accent1"/>
                </a:solidFill>
              </a:rPr>
              <a:t>olmanın önemini vurgulayan </a:t>
            </a:r>
            <a:r>
              <a:rPr lang="sl-SI" b="0" dirty="0" err="1">
                <a:solidFill>
                  <a:schemeClr val="accent1"/>
                </a:solidFill>
              </a:rPr>
              <a:t>bir </a:t>
            </a:r>
            <a:r>
              <a:rPr lang="en-US" b="0" dirty="0" err="1">
                <a:solidFill>
                  <a:schemeClr val="accent1"/>
                </a:solidFill>
              </a:rPr>
              <a:t>tavsiye</a:t>
            </a:r>
            <a:r>
              <a:rPr lang="en-US" b="0" dirty="0">
                <a:solidFill>
                  <a:schemeClr val="accent1"/>
                </a:solidFill>
              </a:rPr>
              <a:t>. Kadınları kariyerlerini sahiplenmeye, fırsat arayışında proaktif olmaya ve </a:t>
            </a:r>
            <a:r>
              <a:rPr lang="en-US" dirty="0">
                <a:solidFill>
                  <a:schemeClr val="accent1"/>
                </a:solidFill>
              </a:rPr>
              <a:t>başarılarını </a:t>
            </a:r>
            <a:r>
              <a:rPr lang="en-US" b="0" dirty="0">
                <a:solidFill>
                  <a:schemeClr val="accent1"/>
                </a:solidFill>
              </a:rPr>
              <a:t>duyurmaya teşvik ediyor. İçerikte </a:t>
            </a:r>
            <a:r>
              <a:rPr lang="en-US" dirty="0">
                <a:solidFill>
                  <a:schemeClr val="accent1"/>
                </a:solidFill>
              </a:rPr>
              <a:t>özgüven,</a:t>
            </a:r>
            <a:r>
              <a:rPr lang="en-US" b="0" dirty="0">
                <a:solidFill>
                  <a:schemeClr val="accent1"/>
                </a:solidFill>
              </a:rPr>
              <a:t> sebat ve ağ kurmanın önemi vurgulanıyor. Kadınlar, işyerinde kendilerini farklılaştırmak ve kariyerlerini ilerletmek için benzersiz </a:t>
            </a:r>
            <a:r>
              <a:rPr lang="en-US" dirty="0">
                <a:solidFill>
                  <a:schemeClr val="accent1"/>
                </a:solidFill>
              </a:rPr>
              <a:t>güçlerinden </a:t>
            </a:r>
            <a:r>
              <a:rPr lang="en-US" b="0" dirty="0">
                <a:solidFill>
                  <a:schemeClr val="accent1"/>
                </a:solidFill>
              </a:rPr>
              <a:t>ve </a:t>
            </a:r>
            <a:r>
              <a:rPr lang="en-US" dirty="0">
                <a:solidFill>
                  <a:schemeClr val="accent1"/>
                </a:solidFill>
              </a:rPr>
              <a:t>bakış açılarından </a:t>
            </a:r>
            <a:r>
              <a:rPr lang="en-US" b="0" dirty="0">
                <a:solidFill>
                  <a:schemeClr val="accent1"/>
                </a:solidFill>
              </a:rPr>
              <a:t>yararlanmaya teşvik ediliyor.</a:t>
            </a:r>
            <a:endParaRPr lang="en-GB" b="0" dirty="0">
              <a:solidFill>
                <a:schemeClr val="accent1"/>
              </a:solidFill>
            </a:endParaRPr>
          </a:p>
        </p:txBody>
      </p:sp>
      <p:sp>
        <p:nvSpPr>
          <p:cNvPr id="7" name="PoljeZBesedilom 6">
            <a:extLst>
              <a:ext uri="{FF2B5EF4-FFF2-40B4-BE49-F238E27FC236}">
                <a16:creationId xmlns:a16="http://schemas.microsoft.com/office/drawing/2014/main" id="{82B6C7E5-838F-21B0-2A7A-6A209FFA09AA}"/>
              </a:ext>
            </a:extLst>
          </p:cNvPr>
          <p:cNvSpPr txBox="1"/>
          <p:nvPr/>
        </p:nvSpPr>
        <p:spPr>
          <a:xfrm>
            <a:off x="242888" y="5536198"/>
            <a:ext cx="6868586" cy="769441"/>
          </a:xfrm>
          <a:prstGeom prst="rect">
            <a:avLst/>
          </a:prstGeom>
          <a:noFill/>
        </p:spPr>
        <p:txBody>
          <a:bodyPr wrap="square" lIns="91440" tIns="45720" rIns="91440" bIns="45720" rtlCol="0" anchor="t">
            <a:spAutoFit/>
          </a:bodyPr>
          <a:lstStyle/>
          <a:p>
            <a:r>
              <a:rPr lang="sl-SI" sz="1000" dirty="0" err="1">
                <a:solidFill>
                  <a:schemeClr val="accent1"/>
                </a:solidFill>
              </a:rPr>
              <a:t>Kaynak</a:t>
            </a:r>
            <a:r>
              <a:rPr lang="sl-SI" sz="1000" dirty="0">
                <a:solidFill>
                  <a:schemeClr val="accent1"/>
                </a:solidFill>
              </a:rPr>
              <a:t>: </a:t>
            </a:r>
            <a:r>
              <a:rPr lang="sl-SI" sz="1000" dirty="0" err="1">
                <a:solidFill>
                  <a:schemeClr val="accent1"/>
                </a:solidFill>
                <a:latin typeface="Raleway"/>
                <a:ea typeface="Roboto"/>
                <a:cs typeface="Roboto"/>
              </a:rPr>
              <a:t>Accenture CEO'</a:t>
            </a:r>
            <a:r>
              <a:rPr lang="sl-SI" sz="1000" dirty="0">
                <a:solidFill>
                  <a:schemeClr val="accent1"/>
                </a:solidFill>
                <a:latin typeface="Raleway"/>
                <a:ea typeface="Roboto"/>
                <a:cs typeface="Roboto"/>
              </a:rPr>
              <a:t>sunun </a:t>
            </a:r>
            <a:r>
              <a:rPr lang="sl-SI" sz="1000" dirty="0" err="1">
                <a:solidFill>
                  <a:schemeClr val="accent1"/>
                </a:solidFill>
                <a:latin typeface="Raleway"/>
                <a:ea typeface="Roboto"/>
                <a:cs typeface="Roboto"/>
              </a:rPr>
              <a:t>Kadınlara Tavsiyesi</a:t>
            </a:r>
            <a:r>
              <a:rPr lang="sl-SI" sz="1000" dirty="0">
                <a:solidFill>
                  <a:schemeClr val="accent1"/>
                </a:solidFill>
                <a:latin typeface="Raleway"/>
                <a:ea typeface="Roboto"/>
                <a:cs typeface="Roboto"/>
              </a:rPr>
              <a:t>: </a:t>
            </a:r>
            <a:r>
              <a:rPr lang="sl-SI" sz="1000" dirty="0" err="1">
                <a:solidFill>
                  <a:schemeClr val="accent1"/>
                </a:solidFill>
                <a:latin typeface="Raleway"/>
                <a:ea typeface="Roboto"/>
                <a:cs typeface="Roboto"/>
              </a:rPr>
              <a:t>Moira Forbes ile Başarıyla </a:t>
            </a:r>
            <a:r>
              <a:rPr lang="sl-SI" sz="1000" dirty="0">
                <a:solidFill>
                  <a:schemeClr val="accent1"/>
                </a:solidFill>
                <a:latin typeface="Raleway"/>
                <a:ea typeface="Roboto"/>
                <a:cs typeface="Roboto"/>
              </a:rPr>
              <a:t>Öne Çıkın</a:t>
            </a:r>
          </a:p>
          <a:p>
            <a:endParaRPr lang="sl-SI" b="1" dirty="0">
              <a:solidFill>
                <a:srgbClr val="0F0F0F"/>
              </a:solidFill>
              <a:latin typeface="Roboto"/>
              <a:ea typeface="Roboto"/>
              <a:cs typeface="Roboto"/>
            </a:endParaRPr>
          </a:p>
          <a:p>
            <a:endParaRPr lang="sl-SI" sz="1600" dirty="0">
              <a:solidFill>
                <a:schemeClr val="accent1"/>
              </a:solidFill>
            </a:endParaRPr>
          </a:p>
        </p:txBody>
      </p:sp>
      <p:sp>
        <p:nvSpPr>
          <p:cNvPr id="2" name="PoljeZBesedilom 1">
            <a:extLst>
              <a:ext uri="{FF2B5EF4-FFF2-40B4-BE49-F238E27FC236}">
                <a16:creationId xmlns:a16="http://schemas.microsoft.com/office/drawing/2014/main" id="{22FE4F76-4B73-F22C-A80A-847444D609E6}"/>
              </a:ext>
            </a:extLst>
          </p:cNvPr>
          <p:cNvSpPr txBox="1"/>
          <p:nvPr/>
        </p:nvSpPr>
        <p:spPr>
          <a:xfrm>
            <a:off x="143626" y="98569"/>
            <a:ext cx="7557369"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sl-SI" sz="3100">
                <a:latin typeface="Raleway"/>
                <a:ea typeface="Raleway"/>
                <a:cs typeface="Raleway"/>
              </a:rPr>
              <a:t>İş </a:t>
            </a:r>
            <a:r>
              <a:rPr lang="sl-SI" sz="3100" b="1" baseline="0">
                <a:solidFill>
                  <a:srgbClr val="0E9094"/>
                </a:solidFill>
                <a:latin typeface="Raleway"/>
              </a:rPr>
              <a:t>Dünyasındaki Diğer Kadınlara Nasıl Destek Olunur?</a:t>
            </a:r>
            <a:endParaRPr lang="sl-SI"/>
          </a:p>
        </p:txBody>
      </p:sp>
    </p:spTree>
    <p:extLst>
      <p:ext uri="{BB962C8B-B14F-4D97-AF65-F5344CB8AC3E}">
        <p14:creationId xmlns:p14="http://schemas.microsoft.com/office/powerpoint/2010/main" val="377889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38200" y="208550"/>
            <a:ext cx="10515600" cy="1325563"/>
          </a:xfrm>
        </p:spPr>
        <p:txBody>
          <a:bodyPr>
            <a:normAutofit/>
          </a:bodyPr>
          <a:lstStyle/>
          <a:p>
            <a:r>
              <a:rPr lang="sl-SI" sz="3400" err="1"/>
              <a:t>Bu birimin öğrenme çıktıları</a:t>
            </a:r>
            <a:endParaRPr lang="sl-SI" sz="3400"/>
          </a:p>
        </p:txBody>
      </p:sp>
      <p:sp>
        <p:nvSpPr>
          <p:cNvPr id="4" name="Označba mesta vsebine 3">
            <a:extLst>
              <a:ext uri="{FF2B5EF4-FFF2-40B4-BE49-F238E27FC236}">
                <a16:creationId xmlns:a16="http://schemas.microsoft.com/office/drawing/2014/main" id="{04667B6A-CF28-DC5E-2735-5F7E68284B51}"/>
              </a:ext>
            </a:extLst>
          </p:cNvPr>
          <p:cNvSpPr>
            <a:spLocks noGrp="1"/>
          </p:cNvSpPr>
          <p:nvPr>
            <p:ph sz="half" idx="1"/>
          </p:nvPr>
        </p:nvSpPr>
        <p:spPr/>
        <p:txBody>
          <a:bodyPr vert="horz" lIns="91440" tIns="45720" rIns="91440" bIns="45720" rtlCol="0" anchor="t">
            <a:normAutofit lnSpcReduction="10000"/>
          </a:bodyPr>
          <a:lstStyle/>
          <a:p>
            <a:r>
              <a:rPr lang="en-US" sz="1600" dirty="0"/>
              <a:t>Şu konularda daha derin bir anlayış kazanacaksınız:</a:t>
            </a:r>
          </a:p>
          <a:p>
            <a:endParaRPr lang="en-US" sz="1600" dirty="0">
              <a:solidFill>
                <a:srgbClr val="F3B75B"/>
              </a:solidFill>
            </a:endParaRP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İşyerinde toplumsal cinsiyet önyargısının yaygın etkileri ve bunun bireyler ve kuruluşlar üzerindeki etkisi.</a:t>
            </a: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İş dünyasında kadınlara yönelik destek ve savunuculuğun önemi, farklı bakış açılarına değer veren bir ortamın teşvik edilmesi.</a:t>
            </a:r>
          </a:p>
          <a:p>
            <a:pPr>
              <a:lnSpc>
                <a:spcPct val="150000"/>
              </a:lnSpc>
              <a:spcBef>
                <a:spcPts val="600"/>
              </a:spcBef>
              <a:spcAft>
                <a:spcPts val="600"/>
              </a:spcAft>
              <a:buFont typeface="Arial" panose="020B0604020202020204" pitchFamily="34" charset="0"/>
              <a:buChar char="•"/>
            </a:pPr>
            <a:r>
              <a:rPr lang="en-US" sz="1600" b="0" dirty="0">
                <a:solidFill>
                  <a:schemeClr val="accent1"/>
                </a:solidFill>
              </a:rPr>
              <a:t> İnce biçimleri ve daha geniş toplumsal etkileri de dahil olmak üzere toplumsal cinsiyet önyargısını tanıma ve ele alma stratejileri.</a:t>
            </a:r>
          </a:p>
          <a:p>
            <a:pPr marL="457200" indent="-457200">
              <a:lnSpc>
                <a:spcPct val="170000"/>
              </a:lnSpc>
              <a:buFont typeface="Arial" panose="020B0604020202020204" pitchFamily="34" charset="0"/>
              <a:buChar char="•"/>
            </a:pPr>
            <a:endParaRPr lang="en-US" sz="1400" b="0" dirty="0">
              <a:solidFill>
                <a:schemeClr val="accent1"/>
              </a:solidFill>
            </a:endParaRPr>
          </a:p>
          <a:p>
            <a:endParaRPr lang="en-GB" dirty="0">
              <a:latin typeface="+mj-lt"/>
            </a:endParaRPr>
          </a:p>
        </p:txBody>
      </p:sp>
      <p:sp>
        <p:nvSpPr>
          <p:cNvPr id="5" name="Označba mesta vsebine 4">
            <a:extLst>
              <a:ext uri="{FF2B5EF4-FFF2-40B4-BE49-F238E27FC236}">
                <a16:creationId xmlns:a16="http://schemas.microsoft.com/office/drawing/2014/main" id="{3FA2BF17-B7BC-AE6D-4D5F-EABC14EB66A4}"/>
              </a:ext>
            </a:extLst>
          </p:cNvPr>
          <p:cNvSpPr>
            <a:spLocks noGrp="1"/>
          </p:cNvSpPr>
          <p:nvPr>
            <p:ph sz="half" idx="2"/>
          </p:nvPr>
        </p:nvSpPr>
        <p:spPr>
          <a:xfrm>
            <a:off x="6284372" y="1710804"/>
            <a:ext cx="5807402" cy="5144651"/>
          </a:xfrm>
        </p:spPr>
        <p:txBody>
          <a:bodyPr vert="horz" lIns="91440" tIns="45720" rIns="91440" bIns="45720" rtlCol="0" anchor="t">
            <a:normAutofit lnSpcReduction="10000"/>
          </a:bodyPr>
          <a:lstStyle/>
          <a:p>
            <a:pPr>
              <a:lnSpc>
                <a:spcPct val="115000"/>
              </a:lnSpc>
              <a:spcAft>
                <a:spcPts val="800"/>
              </a:spcAft>
            </a:pPr>
            <a:r>
              <a:rPr lang="sl-SI" sz="1600" dirty="0"/>
              <a:t>Şu </a:t>
            </a:r>
            <a:r>
              <a:rPr lang="sl-SI" sz="1600" dirty="0" err="1"/>
              <a:t>becerileri geliştireceksiniz: </a:t>
            </a: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Profesyonel ortamlarda kadınlar arasında güven ve dayanıklılık oluşturmak için etkili stratejiler uygulamak.</a:t>
            </a:r>
            <a:endParaRPr lang="en-GB" sz="1600" b="0" dirty="0">
              <a:solidFill>
                <a:schemeClr val="accent1"/>
              </a:solidFill>
              <a:latin typeface="+mn-lt"/>
            </a:endParaRP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Çeşitliliği ve eşitliği destekleyen, tüm seslerin duyulmasını sağlayan kapsayıcı iş yerleri oluşturun ve teşvik edin.</a:t>
            </a:r>
            <a:endParaRPr lang="en-GB" sz="1600" b="0" dirty="0">
              <a:solidFill>
                <a:schemeClr val="accent1"/>
              </a:solidFill>
              <a:latin typeface="+mn-lt"/>
            </a:endParaRPr>
          </a:p>
          <a:p>
            <a:pPr lvl="1">
              <a:lnSpc>
                <a:spcPct val="150000"/>
              </a:lnSpc>
              <a:spcBef>
                <a:spcPts val="600"/>
              </a:spcBef>
              <a:spcAft>
                <a:spcPts val="600"/>
              </a:spcAft>
              <a:buSzPts val="1000"/>
              <a:buFont typeface="Arial" panose="05050102010706020507" pitchFamily="18" charset="2"/>
              <a:buChar char="•"/>
            </a:pPr>
            <a:r>
              <a:rPr lang="sl-SI" sz="1600" b="0" dirty="0">
                <a:solidFill>
                  <a:schemeClr val="accent1"/>
                </a:solidFill>
                <a:latin typeface="+mn-lt"/>
              </a:rPr>
              <a:t> Toplumsal cinsiyet eşitliğini geliştiren politikalar için savunuculuk yaparak daha adil bir iş ortamına katkıda bulunun.</a:t>
            </a:r>
            <a:endParaRPr lang="en-GB" sz="1600" b="0" dirty="0">
              <a:solidFill>
                <a:schemeClr val="accent1"/>
              </a:solidFill>
              <a:latin typeface="+mn-lt"/>
            </a:endParaRPr>
          </a:p>
          <a:p>
            <a:pPr lvl="1" algn="ctr">
              <a:buSzPts val="1000"/>
              <a:buFont typeface="Arial" panose="05050102010706020507" pitchFamily="18" charset="2"/>
              <a:buChar char="•"/>
            </a:pPr>
            <a:endParaRPr lang="sl-SI" sz="1400" b="0" dirty="0">
              <a:solidFill>
                <a:schemeClr val="accent1"/>
              </a:solidFill>
              <a:latin typeface="+mn-lt"/>
              <a:ea typeface="+mn-lt"/>
              <a:cs typeface="+mn-lt"/>
            </a:endParaRPr>
          </a:p>
          <a:p>
            <a:pPr lvl="1">
              <a:buSzPts val="1000"/>
            </a:pPr>
            <a:br>
              <a:rPr lang="en-US" dirty="0"/>
            </a:br>
            <a:endParaRPr lang="en-US" dirty="0"/>
          </a:p>
          <a:p>
            <a:pPr marL="342900" indent="-342900">
              <a:lnSpc>
                <a:spcPct val="114999"/>
              </a:lnSpc>
              <a:spcAft>
                <a:spcPts val="800"/>
              </a:spcAft>
              <a:buSzPts val="1000"/>
              <a:buFont typeface="Symbol" panose="05050102010706020507" pitchFamily="18" charset="2"/>
              <a:buChar char=""/>
            </a:pPr>
            <a:endParaRPr lang="sl-SI" sz="1400" b="0" dirty="0">
              <a:solidFill>
                <a:schemeClr val="accent1"/>
              </a:solidFill>
              <a:latin typeface="Raleway"/>
            </a:endParaRPr>
          </a:p>
          <a:p>
            <a:endParaRPr lang="en-GB" dirty="0">
              <a:latin typeface="+mj-lt"/>
            </a:endParaRPr>
          </a:p>
        </p:txBody>
      </p:sp>
    </p:spTree>
    <p:extLst>
      <p:ext uri="{BB962C8B-B14F-4D97-AF65-F5344CB8AC3E}">
        <p14:creationId xmlns:p14="http://schemas.microsoft.com/office/powerpoint/2010/main" val="11777264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9078C-83A7-2BD7-F8F3-22F361D07D26}"/>
              </a:ext>
            </a:extLst>
          </p:cNvPr>
          <p:cNvSpPr>
            <a:spLocks noGrp="1"/>
          </p:cNvSpPr>
          <p:nvPr>
            <p:ph type="title"/>
          </p:nvPr>
        </p:nvSpPr>
        <p:spPr>
          <a:xfrm>
            <a:off x="305844" y="365125"/>
            <a:ext cx="9613392" cy="613283"/>
          </a:xfrm>
        </p:spPr>
        <p:txBody>
          <a:bodyPr vert="horz" lIns="91440" tIns="45720" rIns="91440" bIns="45720" rtlCol="0" anchor="ctr">
            <a:noAutofit/>
          </a:bodyPr>
          <a:lstStyle/>
          <a:p>
            <a:r>
              <a:rPr lang="en-US" sz="3400" b="1" dirty="0">
                <a:latin typeface="+mn-lt"/>
              </a:rPr>
              <a:t>Pratik Uygulamalar için Yapay Zeka ve Diğer Araçlar:</a:t>
            </a:r>
            <a:r>
              <a:rPr lang="sl-SI" sz="3400" b="1" dirty="0">
                <a:latin typeface="+mn-lt"/>
              </a:rPr>
              <a:t> TEXTIO</a:t>
            </a:r>
          </a:p>
        </p:txBody>
      </p:sp>
      <p:sp>
        <p:nvSpPr>
          <p:cNvPr id="3" name="Content Placeholder 2">
            <a:extLst>
              <a:ext uri="{FF2B5EF4-FFF2-40B4-BE49-F238E27FC236}">
                <a16:creationId xmlns:a16="http://schemas.microsoft.com/office/drawing/2014/main" id="{5A751297-DA17-FE27-DC0D-D11C588D1D2D}"/>
              </a:ext>
            </a:extLst>
          </p:cNvPr>
          <p:cNvSpPr>
            <a:spLocks noGrp="1"/>
          </p:cNvSpPr>
          <p:nvPr>
            <p:ph idx="1"/>
          </p:nvPr>
        </p:nvSpPr>
        <p:spPr>
          <a:xfrm>
            <a:off x="307089" y="1371265"/>
            <a:ext cx="10892382" cy="4805698"/>
          </a:xfrm>
          <a:effectLst>
            <a:glow rad="63500">
              <a:schemeClr val="accent2">
                <a:satMod val="175000"/>
                <a:alpha val="40000"/>
              </a:schemeClr>
            </a:glow>
          </a:effectLst>
        </p:spPr>
        <p:txBody>
          <a:bodyPr vert="horz" lIns="91440" tIns="45720" rIns="91440" bIns="45720" rtlCol="0" anchor="t">
            <a:normAutofit/>
          </a:bodyPr>
          <a:lstStyle/>
          <a:p>
            <a:pPr fontAlgn="base"/>
            <a:r>
              <a:rPr lang="en-US" sz="1800" dirty="0">
                <a:solidFill>
                  <a:srgbClr val="1D1D1B"/>
                </a:solidFill>
                <a:latin typeface="Raleway"/>
                <a:hlinkClick r:id="rId3"/>
              </a:rPr>
              <a:t>Textio</a:t>
            </a:r>
            <a:r>
              <a:rPr lang="en-US" sz="1800" b="0" dirty="0">
                <a:solidFill>
                  <a:srgbClr val="1D1D1B"/>
                </a:solidFill>
                <a:ea typeface="+mn-lt"/>
                <a:cs typeface="+mn-lt"/>
              </a:rPr>
              <a:t>, önyargıları tespit etmek ve kapsayıcılığı geliştirmek için yapay zekayı kullanarak iletişimi geliştirir ve kuruluşların iş ilanları ve e-postalar gibi çeşitli, eşitlikçi ve ilgi çekici içerikler oluşturmasına yardımcı olur.</a:t>
            </a:r>
            <a:endParaRPr lang="it-IT" sz="1800" b="0" dirty="0">
              <a:solidFill>
                <a:srgbClr val="DACDAC"/>
              </a:solidFill>
              <a:latin typeface="Raleway"/>
            </a:endParaRPr>
          </a:p>
          <a:p>
            <a:endParaRPr lang="en-US" sz="1800" b="0" dirty="0">
              <a:solidFill>
                <a:srgbClr val="1D1D1B"/>
              </a:solidFill>
              <a:ea typeface="+mn-lt"/>
              <a:cs typeface="+mn-lt"/>
            </a:endParaRPr>
          </a:p>
          <a:p>
            <a:r>
              <a:rPr lang="en-US" sz="1800" dirty="0">
                <a:solidFill>
                  <a:srgbClr val="1D1D1B"/>
                </a:solidFill>
                <a:ea typeface="+mn-lt"/>
                <a:cs typeface="+mn-lt"/>
              </a:rPr>
              <a:t>İpuçları:</a:t>
            </a:r>
            <a:endParaRPr lang="en-US" sz="1800"/>
          </a:p>
          <a:p>
            <a:pPr marL="285750" indent="-285750">
              <a:buChar char="•"/>
            </a:pPr>
            <a:r>
              <a:rPr lang="en-US" sz="1800" b="0" dirty="0">
                <a:solidFill>
                  <a:srgbClr val="1D1D1B"/>
                </a:solidFill>
                <a:ea typeface="+mn-lt"/>
                <a:cs typeface="+mn-lt"/>
              </a:rPr>
              <a:t>Geniş kitlelere hitap etmek için kapsayıcı, tarafsız bir dil kullanın.</a:t>
            </a:r>
            <a:endParaRPr lang="en-US" sz="1800"/>
          </a:p>
          <a:p>
            <a:pPr marL="285750" indent="-285750">
              <a:buChar char="•"/>
            </a:pPr>
            <a:r>
              <a:rPr lang="en-US" sz="1800" b="0" dirty="0">
                <a:solidFill>
                  <a:srgbClr val="1D1D1B"/>
                </a:solidFill>
                <a:ea typeface="+mn-lt"/>
                <a:cs typeface="+mn-lt"/>
              </a:rPr>
              <a:t>İçeriği açık ve öz tutun.</a:t>
            </a:r>
            <a:endParaRPr lang="en-US" sz="1800"/>
          </a:p>
          <a:p>
            <a:pPr marL="285750" indent="-285750">
              <a:buChar char="•"/>
            </a:pPr>
            <a:r>
              <a:rPr lang="en-US" sz="1800" b="0" dirty="0">
                <a:solidFill>
                  <a:srgbClr val="1D1D1B"/>
                </a:solidFill>
                <a:ea typeface="+mn-lt"/>
                <a:cs typeface="+mn-lt"/>
              </a:rPr>
              <a:t>Önyargıyı ortadan kaldırmak için gerçek zamanlı önerilerden yararlanın.</a:t>
            </a:r>
            <a:endParaRPr lang="en-US" sz="1800"/>
          </a:p>
          <a:p>
            <a:pPr marL="285750" indent="-285750">
              <a:buChar char="•"/>
            </a:pPr>
            <a:r>
              <a:rPr lang="en-US" sz="1800" b="0" dirty="0">
                <a:solidFill>
                  <a:srgbClr val="1D1D1B"/>
                </a:solidFill>
                <a:ea typeface="+mn-lt"/>
                <a:cs typeface="+mn-lt"/>
              </a:rPr>
              <a:t>Kapsayıcılık için şablonları düzenli olarak güncelleyin.</a:t>
            </a:r>
            <a:endParaRPr lang="en-US" sz="1800"/>
          </a:p>
          <a:p>
            <a:pPr marL="285750" indent="-285750">
              <a:buChar char="•"/>
            </a:pPr>
            <a:r>
              <a:rPr lang="en-US" sz="1800" b="0" dirty="0">
                <a:solidFill>
                  <a:srgbClr val="1D1D1B"/>
                </a:solidFill>
                <a:ea typeface="+mn-lt"/>
                <a:cs typeface="+mn-lt"/>
              </a:rPr>
              <a:t>Destekleyici bir işyeri sergilemek için iş ilanlarını optimize edin.</a:t>
            </a:r>
            <a:endParaRPr lang="en-US" sz="1800" b="0" dirty="0">
              <a:solidFill>
                <a:srgbClr val="1D1D1B"/>
              </a:solidFill>
            </a:endParaRPr>
          </a:p>
          <a:p>
            <a:endParaRPr lang="en-US" sz="1800" b="0" dirty="0">
              <a:solidFill>
                <a:srgbClr val="1D1D1B"/>
              </a:solidFill>
              <a:ea typeface="+mn-lt"/>
              <a:cs typeface="+mn-lt"/>
            </a:endParaRPr>
          </a:p>
          <a:p>
            <a:r>
              <a:rPr lang="en-US" sz="1800" b="0" dirty="0">
                <a:solidFill>
                  <a:srgbClr val="1D1D1B"/>
                </a:solidFill>
                <a:ea typeface="+mn-lt"/>
                <a:cs typeface="+mn-lt"/>
              </a:rPr>
              <a:t>Bu stratejiler, kurumların içeriği DEI hedefleriyle uyumlu hale getirmesine yardımcı olur.</a:t>
            </a:r>
            <a:endParaRPr lang="en-US" sz="1800" dirty="0"/>
          </a:p>
          <a:p>
            <a:pPr>
              <a:lnSpc>
                <a:spcPct val="160000"/>
              </a:lnSpc>
            </a:pPr>
            <a:endParaRPr lang="en-US" sz="1500" b="0" dirty="0">
              <a:solidFill>
                <a:srgbClr val="1D1D1B"/>
              </a:solidFill>
              <a:latin typeface="Raleway"/>
            </a:endParaRPr>
          </a:p>
          <a:p>
            <a:endParaRPr lang="sl-SI" b="0"/>
          </a:p>
        </p:txBody>
      </p:sp>
      <p:pic>
        <p:nvPicPr>
          <p:cNvPr id="4" name="Online Media 3" title="Managers use Textio AI to give better feedback and cut review writing time in half">
            <a:hlinkClick r:id="" action="ppaction://media"/>
            <a:extLst>
              <a:ext uri="{FF2B5EF4-FFF2-40B4-BE49-F238E27FC236}">
                <a16:creationId xmlns:a16="http://schemas.microsoft.com/office/drawing/2014/main" id="{4C274B94-CE53-47E2-384B-FE40382A2CC4}"/>
              </a:ext>
            </a:extLst>
          </p:cNvPr>
          <p:cNvPicPr>
            <a:picLocks noRot="1" noChangeAspect="1"/>
          </p:cNvPicPr>
          <p:nvPr>
            <a:videoFile r:link="rId1"/>
          </p:nvPr>
        </p:nvPicPr>
        <p:blipFill>
          <a:blip r:embed="rId4"/>
          <a:stretch>
            <a:fillRect/>
          </a:stretch>
        </p:blipFill>
        <p:spPr>
          <a:xfrm>
            <a:off x="8976981" y="2936755"/>
            <a:ext cx="2379053" cy="1344168"/>
          </a:xfrm>
          <a:prstGeom prst="rect">
            <a:avLst/>
          </a:prstGeom>
        </p:spPr>
      </p:pic>
      <p:sp>
        <p:nvSpPr>
          <p:cNvPr id="5" name="PoljeZBesedilom 4">
            <a:extLst>
              <a:ext uri="{FF2B5EF4-FFF2-40B4-BE49-F238E27FC236}">
                <a16:creationId xmlns:a16="http://schemas.microsoft.com/office/drawing/2014/main" id="{EF08AECE-ADAF-60A6-8896-460AE93C83DE}"/>
              </a:ext>
            </a:extLst>
          </p:cNvPr>
          <p:cNvSpPr txBox="1"/>
          <p:nvPr/>
        </p:nvSpPr>
        <p:spPr>
          <a:xfrm>
            <a:off x="8976987" y="2320353"/>
            <a:ext cx="212942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İpucu: TEXTIO </a:t>
            </a:r>
            <a:r>
              <a:rPr lang="sl-SI" sz="1000" dirty="0" err="1">
                <a:solidFill>
                  <a:schemeClr val="accent1"/>
                </a:solidFill>
              </a:rPr>
              <a:t>hakkında </a:t>
            </a:r>
            <a:r>
              <a:rPr lang="sl-SI" sz="1000" dirty="0">
                <a:solidFill>
                  <a:schemeClr val="accent1"/>
                </a:solidFill>
              </a:rPr>
              <a:t>daha fazla </a:t>
            </a:r>
            <a:r>
              <a:rPr lang="sl-SI" sz="1000" dirty="0" err="1">
                <a:solidFill>
                  <a:schemeClr val="accent1"/>
                </a:solidFill>
              </a:rPr>
              <a:t>bilgi edinmek </a:t>
            </a:r>
            <a:r>
              <a:rPr lang="sl-SI" sz="1000" dirty="0">
                <a:solidFill>
                  <a:schemeClr val="accent1"/>
                </a:solidFill>
              </a:rPr>
              <a:t>için </a:t>
            </a:r>
            <a:r>
              <a:rPr lang="sl-SI" sz="1000" dirty="0" err="1">
                <a:solidFill>
                  <a:schemeClr val="accent1"/>
                </a:solidFill>
              </a:rPr>
              <a:t>bu </a:t>
            </a:r>
            <a:r>
              <a:rPr lang="sl-SI" sz="1000" dirty="0">
                <a:solidFill>
                  <a:schemeClr val="accent1"/>
                </a:solidFill>
              </a:rPr>
              <a:t>videoyu </a:t>
            </a:r>
            <a:r>
              <a:rPr lang="sl-SI" sz="1000" dirty="0" err="1">
                <a:solidFill>
                  <a:schemeClr val="accent1"/>
                </a:solidFill>
              </a:rPr>
              <a:t>izleyin</a:t>
            </a:r>
          </a:p>
        </p:txBody>
      </p:sp>
      <p:sp>
        <p:nvSpPr>
          <p:cNvPr id="6" name="PoljeZBesedilom 5">
            <a:extLst>
              <a:ext uri="{FF2B5EF4-FFF2-40B4-BE49-F238E27FC236}">
                <a16:creationId xmlns:a16="http://schemas.microsoft.com/office/drawing/2014/main" id="{12F2B9A8-17B9-BA6E-6769-47CE6202B94D}"/>
              </a:ext>
            </a:extLst>
          </p:cNvPr>
          <p:cNvSpPr txBox="1"/>
          <p:nvPr/>
        </p:nvSpPr>
        <p:spPr>
          <a:xfrm>
            <a:off x="8806536" y="4397586"/>
            <a:ext cx="311353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Kaynak</a:t>
            </a:r>
            <a:r>
              <a:rPr lang="sl-SI" sz="1000">
                <a:solidFill>
                  <a:schemeClr val="accent1"/>
                </a:solidFill>
              </a:rPr>
              <a:t>:  </a:t>
            </a:r>
            <a:r>
              <a:rPr lang="sl-SI" sz="1000" err="1">
                <a:solidFill>
                  <a:schemeClr val="accent1"/>
                </a:solidFill>
                <a:latin typeface="Raleway"/>
                <a:ea typeface="Roboto"/>
                <a:cs typeface="Roboto"/>
              </a:rPr>
              <a:t>Yöneticiler daha iyi geri bildirim vermek ve inceleme yazma </a:t>
            </a:r>
            <a:r>
              <a:rPr lang="sl-SI" sz="1000">
                <a:solidFill>
                  <a:schemeClr val="accent1"/>
                </a:solidFill>
                <a:latin typeface="Raleway"/>
                <a:ea typeface="Roboto"/>
                <a:cs typeface="Roboto"/>
              </a:rPr>
              <a:t>süresini yarıya </a:t>
            </a:r>
            <a:r>
              <a:rPr lang="sl-SI" sz="1000" err="1">
                <a:solidFill>
                  <a:schemeClr val="accent1"/>
                </a:solidFill>
                <a:latin typeface="Raleway"/>
                <a:ea typeface="Roboto"/>
                <a:cs typeface="Roboto"/>
              </a:rPr>
              <a:t>indirmek için Textio </a:t>
            </a:r>
            <a:r>
              <a:rPr lang="sl-SI" sz="1000">
                <a:solidFill>
                  <a:schemeClr val="accent1"/>
                </a:solidFill>
                <a:latin typeface="Raleway"/>
                <a:ea typeface="Roboto"/>
                <a:cs typeface="Roboto"/>
              </a:rPr>
              <a:t>AI </a:t>
            </a:r>
            <a:r>
              <a:rPr lang="sl-SI" sz="1000" err="1">
                <a:solidFill>
                  <a:schemeClr val="accent1"/>
                </a:solidFill>
                <a:latin typeface="Raleway"/>
                <a:ea typeface="Roboto"/>
                <a:cs typeface="Roboto"/>
              </a:rPr>
              <a:t>kullanıyor</a:t>
            </a:r>
            <a:endParaRPr lang="sl-SI" sz="1000">
              <a:solidFill>
                <a:schemeClr val="accent1"/>
              </a:solidFill>
              <a:latin typeface="Raleway"/>
            </a:endParaRPr>
          </a:p>
          <a:p>
            <a:endParaRPr lang="sl-SI" dirty="0"/>
          </a:p>
        </p:txBody>
      </p:sp>
    </p:spTree>
    <p:extLst>
      <p:ext uri="{BB962C8B-B14F-4D97-AF65-F5344CB8AC3E}">
        <p14:creationId xmlns:p14="http://schemas.microsoft.com/office/powerpoint/2010/main" val="200945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232776" y="156358"/>
            <a:ext cx="8970724" cy="594879"/>
          </a:xfrm>
        </p:spPr>
        <p:txBody>
          <a:bodyPr>
            <a:normAutofit fontScale="90000"/>
          </a:bodyPr>
          <a:lstStyle/>
          <a:p>
            <a:r>
              <a:rPr lang="en-US" sz="3400" dirty="0"/>
              <a:t>Bu üniteyi oluşturmak için kullanılan kaynaklar</a:t>
            </a:r>
            <a:endParaRPr lang="it-IT" dirty="0"/>
          </a:p>
        </p:txBody>
      </p:sp>
      <p:sp>
        <p:nvSpPr>
          <p:cNvPr id="3" name="Označba mesta vsebine 2">
            <a:extLst>
              <a:ext uri="{FF2B5EF4-FFF2-40B4-BE49-F238E27FC236}">
                <a16:creationId xmlns:a16="http://schemas.microsoft.com/office/drawing/2014/main" id="{61F24E80-4D7B-5519-330E-81314125B408}"/>
              </a:ext>
            </a:extLst>
          </p:cNvPr>
          <p:cNvSpPr>
            <a:spLocks noGrp="1"/>
          </p:cNvSpPr>
          <p:nvPr>
            <p:ph idx="1"/>
          </p:nvPr>
        </p:nvSpPr>
        <p:spPr>
          <a:xfrm>
            <a:off x="305749" y="751237"/>
            <a:ext cx="11580502" cy="5387212"/>
          </a:xfrm>
        </p:spPr>
        <p:txBody>
          <a:bodyPr vert="horz" lIns="91440" tIns="45720" rIns="91440" bIns="45720" rtlCol="0" anchor="t">
            <a:normAutofit fontScale="77500" lnSpcReduction="20000"/>
          </a:bodyPr>
          <a:lstStyle/>
          <a:p>
            <a:r>
              <a:rPr lang="it-IT" sz="2200" dirty="0">
                <a:solidFill>
                  <a:srgbClr val="F3B75B"/>
                </a:solidFill>
              </a:rPr>
              <a:t>Bölüm 1 ve 2</a:t>
            </a:r>
            <a:endParaRPr lang="en-US" sz="2200" dirty="0">
              <a:solidFill>
                <a:srgbClr val="F3B75B"/>
              </a:solidFill>
            </a:endParaRPr>
          </a:p>
          <a:p>
            <a:pPr marL="171450" indent="-171450">
              <a:buFont typeface="Arial" panose="020B0604020202020204" pitchFamily="34" charset="0"/>
              <a:buChar char="•"/>
            </a:pPr>
            <a:endParaRPr lang="en-US" sz="12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en-US" sz="1800" b="0" dirty="0">
                <a:solidFill>
                  <a:schemeClr val="accent1"/>
                </a:solidFill>
              </a:rPr>
              <a:t>Breaking barriers: Unconscious gender bias in the workplace</a:t>
            </a:r>
            <a:r>
              <a:rPr lang="sl-SI" sz="1800" b="0" dirty="0">
                <a:solidFill>
                  <a:schemeClr val="accent1"/>
                </a:solidFill>
              </a:rPr>
              <a:t> (2017). </a:t>
            </a:r>
            <a:r>
              <a:rPr lang="en-US" sz="1800" b="0" dirty="0">
                <a:solidFill>
                  <a:schemeClr val="accent1"/>
                </a:solidFill>
              </a:rPr>
              <a:t>Bureau for Employers’ Activities (ACT/EMP)</a:t>
            </a:r>
            <a:r>
              <a:rPr lang="sl-SI" sz="1800" b="0" dirty="0">
                <a:solidFill>
                  <a:schemeClr val="accent1"/>
                </a:solidFill>
              </a:rPr>
              <a:t>. International Labour Office. Read more here: </a:t>
            </a:r>
            <a:r>
              <a:rPr lang="sl-SI" sz="1800" b="0" dirty="0">
                <a:hlinkClick r:id="rId2"/>
              </a:rPr>
              <a:t>https://www.ilo.org/media/421401/download</a:t>
            </a:r>
            <a:r>
              <a:rPr lang="sl-SI" sz="1800" b="0" dirty="0"/>
              <a:t> </a:t>
            </a:r>
            <a:endParaRPr lang="sl-SI" sz="1800" dirty="0"/>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CNN (2022, nov 21). </a:t>
            </a:r>
            <a:r>
              <a:rPr lang="en-US" sz="1800" b="0" dirty="0">
                <a:solidFill>
                  <a:srgbClr val="1D1D1B"/>
                </a:solidFill>
              </a:rPr>
              <a:t>Michelle Obama has advice for girl's battling self-doubt</a:t>
            </a:r>
            <a:r>
              <a:rPr lang="sl-SI" sz="1800" b="0" dirty="0">
                <a:solidFill>
                  <a:srgbClr val="1D1D1B"/>
                </a:solidFill>
              </a:rPr>
              <a:t>. [Video] YouTube: </a:t>
            </a:r>
            <a:r>
              <a:rPr lang="sl-SI" sz="1800" b="0" dirty="0">
                <a:solidFill>
                  <a:srgbClr val="1D1D1B"/>
                </a:solidFill>
                <a:hlinkClick r:id="rId3"/>
              </a:rPr>
              <a:t>https://www.youtube.com/watch?v=bzNke_GYGHg</a:t>
            </a:r>
            <a:r>
              <a:rPr lang="sl-SI" sz="1800" b="0" dirty="0">
                <a:solidFill>
                  <a:srgbClr val="1D1D1B"/>
                </a:solidFill>
              </a:rPr>
              <a:t> </a:t>
            </a:r>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Doug Crowe (2024, jun 5). </a:t>
            </a:r>
            <a:r>
              <a:rPr lang="en-US" sz="1800" b="0" dirty="0">
                <a:solidFill>
                  <a:srgbClr val="1D1D1B"/>
                </a:solidFill>
              </a:rPr>
              <a:t>Building Confidence and Resilience in Female Founders with Victoria Yampolsky</a:t>
            </a:r>
            <a:r>
              <a:rPr lang="sl-SI" sz="1800" b="0" dirty="0">
                <a:solidFill>
                  <a:srgbClr val="1D1D1B"/>
                </a:solidFill>
              </a:rPr>
              <a:t>. [Video] YouTube: </a:t>
            </a:r>
            <a:r>
              <a:rPr lang="sl-SI" sz="1800" b="0" dirty="0">
                <a:solidFill>
                  <a:srgbClr val="1D1D1B"/>
                </a:solidFill>
                <a:hlinkClick r:id="rId4"/>
              </a:rPr>
              <a:t>https://www.youtube.com/watch?v=hl6FME2XWb0&amp;t</a:t>
            </a:r>
            <a:r>
              <a:rPr lang="sl-SI" sz="1800" b="0" dirty="0">
                <a:solidFill>
                  <a:srgbClr val="1D1D1B"/>
                </a:solidFill>
              </a:rPr>
              <a:t> </a:t>
            </a:r>
          </a:p>
          <a:p>
            <a:pPr marL="171450" indent="-171450">
              <a:lnSpc>
                <a:spcPct val="110000"/>
              </a:lnSpc>
              <a:spcBef>
                <a:spcPts val="600"/>
              </a:spcBef>
              <a:spcAft>
                <a:spcPts val="600"/>
              </a:spcAft>
              <a:buFont typeface="Arial" panose="020B0604020202020204" pitchFamily="34" charset="0"/>
              <a:buChar char="•"/>
            </a:pPr>
            <a:r>
              <a:rPr lang="sl-SI" sz="1800" b="0" dirty="0">
                <a:solidFill>
                  <a:schemeClr val="accent1"/>
                </a:solidFill>
              </a:rPr>
              <a:t>Ely, R. J.,</a:t>
            </a:r>
            <a:r>
              <a:rPr lang="en-US" sz="1800" b="0" dirty="0">
                <a:solidFill>
                  <a:schemeClr val="accent1"/>
                </a:solidFill>
              </a:rPr>
              <a:t> </a:t>
            </a:r>
            <a:r>
              <a:rPr lang="sl-SI" sz="1800" b="0" dirty="0">
                <a:solidFill>
                  <a:schemeClr val="accent1"/>
                </a:solidFill>
              </a:rPr>
              <a:t>&amp;</a:t>
            </a:r>
            <a:r>
              <a:rPr lang="en-US" sz="1800" b="0" dirty="0">
                <a:solidFill>
                  <a:schemeClr val="accent1"/>
                </a:solidFill>
              </a:rPr>
              <a:t> Thomas</a:t>
            </a:r>
            <a:r>
              <a:rPr lang="sl-SI" sz="1800" b="0" dirty="0">
                <a:solidFill>
                  <a:schemeClr val="accent1"/>
                </a:solidFill>
              </a:rPr>
              <a:t> D. (2020). </a:t>
            </a:r>
            <a:r>
              <a:rPr lang="en-US" sz="1800" b="0" dirty="0">
                <a:solidFill>
                  <a:schemeClr val="accent1"/>
                </a:solidFill>
              </a:rPr>
              <a:t>Getting Serious About Diversity: Enough Already with the Business Case</a:t>
            </a:r>
            <a:r>
              <a:rPr lang="sl-SI" sz="1800" b="0" dirty="0">
                <a:solidFill>
                  <a:schemeClr val="accent1"/>
                </a:solidFill>
              </a:rPr>
              <a:t> - </a:t>
            </a:r>
            <a:r>
              <a:rPr lang="en-US" sz="1800" b="0" dirty="0">
                <a:solidFill>
                  <a:schemeClr val="accent1"/>
                </a:solidFill>
              </a:rPr>
              <a:t>It’s time for a new way of thinking</a:t>
            </a:r>
            <a:r>
              <a:rPr lang="sl-SI" sz="1800" b="0" dirty="0">
                <a:solidFill>
                  <a:schemeClr val="accent1"/>
                </a:solidFill>
              </a:rPr>
              <a:t>. Harvard Business Review, November–December 2020. Read more here: </a:t>
            </a:r>
            <a:r>
              <a:rPr lang="sl-SI" sz="1800" b="0" dirty="0">
                <a:solidFill>
                  <a:schemeClr val="accent1"/>
                </a:solidFill>
                <a:hlinkClick r:id="rId5">
                  <a:extLst>
                    <a:ext uri="{A12FA001-AC4F-418D-AE19-62706E023703}">
                      <ahyp:hlinkClr xmlns:ahyp="http://schemas.microsoft.com/office/drawing/2018/hyperlinkcolor" val="tx"/>
                    </a:ext>
                  </a:extLst>
                </a:hlinkClick>
              </a:rPr>
              <a:t>https://hbr.org/2020/11/getting-serious-about-diversity-enough-already-with-the-business-case?utm_medium=paidsearch&amp;utm_source=google&amp;utm_campaign=intlcontent_bussoc&amp;utm_term=Non-Brand&amp;tpcc=intlcontent_bussoc&amp;gad_source=1&amp;gclid=EAIaIQobChMI_Pfgn4a9hwMVbxmiAx0KpiEGEAAYBCAAEgK8A_D_BwE</a:t>
            </a:r>
            <a:endParaRPr lang="sl-SI" sz="1800" b="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ForbesWomen (2018, jan 11). </a:t>
            </a:r>
            <a:r>
              <a:rPr lang="en-US" sz="1800" b="0" dirty="0">
                <a:solidFill>
                  <a:srgbClr val="1D1D1B"/>
                </a:solidFill>
              </a:rPr>
              <a:t>Accenture CEO’s Advice To Women: Stand Out | Success With Moira Forbes</a:t>
            </a:r>
            <a:r>
              <a:rPr lang="sl-SI" sz="1800" b="0" dirty="0">
                <a:solidFill>
                  <a:srgbClr val="1D1D1B"/>
                </a:solidFill>
              </a:rPr>
              <a:t>. [Video] YouTube: </a:t>
            </a:r>
            <a:r>
              <a:rPr lang="sl-SI" sz="1800" b="0" dirty="0">
                <a:solidFill>
                  <a:srgbClr val="1D1D1B"/>
                </a:solidFill>
                <a:hlinkClick r:id="rId6"/>
              </a:rPr>
              <a:t>https://www.youtube.com/watch?v=KHq_EDi2PE8</a:t>
            </a:r>
            <a:r>
              <a:rPr lang="sl-SI" sz="1800" b="0" dirty="0">
                <a:solidFill>
                  <a:srgbClr val="1D1D1B"/>
                </a:solidFill>
              </a:rPr>
              <a:t> </a:t>
            </a:r>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GV (Google Ventures). (2014, sep 25). </a:t>
            </a:r>
            <a:r>
              <a:rPr lang="en-US" sz="1800" b="0" dirty="0">
                <a:solidFill>
                  <a:srgbClr val="1D1D1B"/>
                </a:solidFill>
              </a:rPr>
              <a:t>Unconscious Bias @ Work | Google Ventures</a:t>
            </a:r>
            <a:r>
              <a:rPr lang="sl-SI" sz="1800" b="0" dirty="0">
                <a:solidFill>
                  <a:srgbClr val="1D1D1B"/>
                </a:solidFill>
              </a:rPr>
              <a:t>. [Video] YouTube: </a:t>
            </a:r>
            <a:r>
              <a:rPr lang="sl-SI" sz="1800" b="0" dirty="0">
                <a:solidFill>
                  <a:srgbClr val="1D1D1B"/>
                </a:solidFill>
                <a:hlinkClick r:id="rId7"/>
              </a:rPr>
              <a:t>https://www.youtube.com/watch?v=nLjFTHTgEVU</a:t>
            </a:r>
            <a:r>
              <a:rPr lang="sl-SI" sz="1800" b="0" dirty="0">
                <a:solidFill>
                  <a:srgbClr val="1D1D1B"/>
                </a:solidFill>
              </a:rPr>
              <a:t> </a:t>
            </a:r>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Heilman, M. E., Caleo, S., Manzi, F. (2024). Women at Work: Pathways from Gender Stereotypes to Gender Bias and Discrimination. Vol. 11:165-192 (Volume publication date January 2024) </a:t>
            </a:r>
            <a:r>
              <a:rPr lang="sl-SI" sz="1800" b="0" dirty="0">
                <a:hlinkClick r:id="rId8">
                  <a:extLst>
                    <a:ext uri="{A12FA001-AC4F-418D-AE19-62706E023703}">
                      <ahyp:hlinkClr xmlns:ahyp="http://schemas.microsoft.com/office/drawing/2018/hyperlinkcolor" val="tx"/>
                    </a:ext>
                  </a:extLst>
                </a:hlinkClick>
              </a:rPr>
              <a:t>https://doi.org/10.1146/annurev-orgpsych-110721-034105</a:t>
            </a:r>
            <a:r>
              <a:rPr lang="sl-SI" sz="1800" b="0" dirty="0"/>
              <a:t> </a:t>
            </a:r>
          </a:p>
          <a:p>
            <a:pPr marL="171450" indent="-171450">
              <a:lnSpc>
                <a:spcPct val="110000"/>
              </a:lnSpc>
              <a:spcBef>
                <a:spcPts val="600"/>
              </a:spcBef>
              <a:spcAft>
                <a:spcPts val="600"/>
              </a:spcAft>
              <a:buFont typeface="Arial" panose="020B0604020202020204" pitchFamily="34" charset="0"/>
              <a:buChar char="•"/>
            </a:pPr>
            <a:r>
              <a:rPr lang="sl-SI" sz="1800" b="0" dirty="0">
                <a:solidFill>
                  <a:srgbClr val="1D1D1B"/>
                </a:solidFill>
              </a:rPr>
              <a:t>INSEAD (2018, apr 12). </a:t>
            </a:r>
            <a:r>
              <a:rPr lang="en-US" sz="1800" b="0" dirty="0">
                <a:solidFill>
                  <a:srgbClr val="1D1D1B"/>
                </a:solidFill>
              </a:rPr>
              <a:t>Friendships are key to workplace resilience and performance</a:t>
            </a:r>
            <a:r>
              <a:rPr lang="sl-SI" sz="1800" b="0" dirty="0">
                <a:solidFill>
                  <a:srgbClr val="1D1D1B"/>
                </a:solidFill>
              </a:rPr>
              <a:t>. [Video] YouTube: </a:t>
            </a:r>
            <a:r>
              <a:rPr lang="sl-SI" sz="1800" b="0" dirty="0">
                <a:solidFill>
                  <a:srgbClr val="1D1D1B"/>
                </a:solidFill>
                <a:hlinkClick r:id="rId9"/>
              </a:rPr>
              <a:t>https://www.youtube.com/watch?v=fvHSYGXZ3aQ&amp;t</a:t>
            </a:r>
            <a:r>
              <a:rPr lang="sl-SI" sz="1800" b="0" dirty="0">
                <a:solidFill>
                  <a:srgbClr val="1D1D1B"/>
                </a:solidFill>
              </a:rPr>
              <a:t> </a:t>
            </a:r>
            <a:endParaRPr lang="sl-SI" sz="1800" dirty="0">
              <a:solidFill>
                <a:schemeClr val="accent1"/>
              </a:solidFill>
            </a:endParaRPr>
          </a:p>
          <a:p>
            <a:pPr marL="171450" indent="-171450">
              <a:lnSpc>
                <a:spcPct val="110000"/>
              </a:lnSpc>
              <a:spcBef>
                <a:spcPts val="600"/>
              </a:spcBef>
              <a:spcAft>
                <a:spcPts val="600"/>
              </a:spcAft>
              <a:buFont typeface="Arial" panose="020B0604020202020204" pitchFamily="34" charset="0"/>
              <a:buChar char="•"/>
            </a:pPr>
            <a:endParaRPr lang="sl-SI" sz="1800" dirty="0">
              <a:solidFill>
                <a:schemeClr val="accent1"/>
              </a:solidFill>
            </a:endParaRP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26226862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značba mesta vsebine 2">
            <a:extLst>
              <a:ext uri="{FF2B5EF4-FFF2-40B4-BE49-F238E27FC236}">
                <a16:creationId xmlns:a16="http://schemas.microsoft.com/office/drawing/2014/main" id="{0697F81E-0F9E-3030-359C-9AFD79A7AAC8}"/>
              </a:ext>
            </a:extLst>
          </p:cNvPr>
          <p:cNvSpPr>
            <a:spLocks noGrp="1"/>
          </p:cNvSpPr>
          <p:nvPr>
            <p:ph idx="1"/>
          </p:nvPr>
        </p:nvSpPr>
        <p:spPr>
          <a:xfrm>
            <a:off x="399790" y="388813"/>
            <a:ext cx="10954010" cy="5788150"/>
          </a:xfrm>
        </p:spPr>
        <p:txBody>
          <a:bodyPr/>
          <a:lstStyle/>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pPr marL="171450" marR="0" lvl="0" indent="-1714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sl-SI" sz="1200" b="1" i="0" u="none" strike="noStrike" kern="1200" cap="none" spc="0" normalizeH="0" baseline="0" noProof="0">
              <a:ln>
                <a:noFill/>
              </a:ln>
              <a:solidFill>
                <a:srgbClr val="1D1D1B"/>
              </a:solidFill>
              <a:effectLst/>
              <a:uLnTx/>
              <a:uFillTx/>
              <a:latin typeface="Raleway"/>
              <a:ea typeface="+mn-ea"/>
              <a:cs typeface="+mn-cs"/>
            </a:endParaRPr>
          </a:p>
          <a:p>
            <a:endParaRPr lang="en-GB"/>
          </a:p>
        </p:txBody>
      </p:sp>
      <p:sp>
        <p:nvSpPr>
          <p:cNvPr id="7" name="Označba mesta vsebine 2">
            <a:extLst>
              <a:ext uri="{FF2B5EF4-FFF2-40B4-BE49-F238E27FC236}">
                <a16:creationId xmlns:a16="http://schemas.microsoft.com/office/drawing/2014/main" id="{1004849B-2692-7D06-43C7-FAA8AD48E29A}"/>
              </a:ext>
            </a:extLst>
          </p:cNvPr>
          <p:cNvSpPr txBox="1">
            <a:spLocks/>
          </p:cNvSpPr>
          <p:nvPr/>
        </p:nvSpPr>
        <p:spPr>
          <a:xfrm>
            <a:off x="314451" y="177770"/>
            <a:ext cx="11392421" cy="599919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sz="2000" dirty="0" err="1">
                <a:solidFill>
                  <a:srgbClr val="F3B75B"/>
                </a:solidFill>
              </a:rPr>
              <a:t>Bölüm </a:t>
            </a:r>
            <a:r>
              <a:rPr lang="it-IT" sz="2000" dirty="0">
                <a:solidFill>
                  <a:srgbClr val="F3B75B"/>
                </a:solidFill>
              </a:rPr>
              <a:t>3 ve 4</a:t>
            </a:r>
            <a:endParaRPr lang="en-US" sz="1200" b="0" dirty="0">
              <a:solidFill>
                <a:schemeClr val="accent1"/>
              </a:solidFill>
            </a:endParaRPr>
          </a:p>
          <a:p>
            <a:endParaRPr lang="en-US" sz="1200" b="0" dirty="0">
              <a:solidFill>
                <a:schemeClr val="accent1"/>
              </a:solidFill>
            </a:endParaRPr>
          </a:p>
          <a:p>
            <a:pPr marL="171450" indent="-171450">
              <a:buFont typeface="Arial" panose="020B0604020202020204" pitchFamily="34" charset="0"/>
              <a:buChar char="•"/>
            </a:pPr>
            <a:r>
              <a:rPr lang="en-US" sz="1400" b="0" dirty="0">
                <a:solidFill>
                  <a:schemeClr val="accent1"/>
                </a:solidFill>
              </a:rPr>
              <a:t>Jordan, </a:t>
            </a:r>
            <a:r>
              <a:rPr lang="sl-SI" sz="1400" b="0" dirty="0">
                <a:solidFill>
                  <a:schemeClr val="accent1"/>
                </a:solidFill>
              </a:rPr>
              <a:t>A.D</a:t>
            </a:r>
            <a:r>
              <a:rPr lang="en-US" sz="1400" b="0" dirty="0">
                <a:solidFill>
                  <a:schemeClr val="accent1"/>
                </a:solidFill>
              </a:rPr>
              <a:t>., Campbell</a:t>
            </a:r>
            <a:r>
              <a:rPr lang="sl-SI" sz="1400" b="0" dirty="0">
                <a:solidFill>
                  <a:schemeClr val="accent1"/>
                </a:solidFill>
              </a:rPr>
              <a:t>, J.D. (2024). </a:t>
            </a:r>
            <a:r>
              <a:rPr lang="en-US" sz="1400" b="0" dirty="0">
                <a:solidFill>
                  <a:schemeClr val="accent1"/>
                </a:solidFill>
              </a:rPr>
              <a:t>12 reasons why diversity, equity, and inclusion are important in business</a:t>
            </a:r>
            <a:r>
              <a:rPr lang="sl-SI" sz="1400" b="0" dirty="0">
                <a:solidFill>
                  <a:schemeClr val="accent1"/>
                </a:solidFill>
              </a:rPr>
              <a:t>. Claremont Lincoln University</a:t>
            </a:r>
          </a:p>
          <a:p>
            <a:pPr marL="171450" indent="-171450">
              <a:buFont typeface="Arial" panose="020B0604020202020204" pitchFamily="34" charset="0"/>
              <a:buChar char="•"/>
            </a:pPr>
            <a:r>
              <a:rPr lang="en-US" sz="1400" b="0" dirty="0" err="1">
                <a:solidFill>
                  <a:schemeClr val="accent1"/>
                </a:solidFill>
              </a:rPr>
              <a:t>Matud</a:t>
            </a:r>
            <a:r>
              <a:rPr lang="en-US" sz="1400" b="0" dirty="0">
                <a:solidFill>
                  <a:schemeClr val="accent1"/>
                </a:solidFill>
              </a:rPr>
              <a:t>, M. P., López-Curbelo, M., &amp; Fortes, D. (2019). Gender and Psychological Well-Being. International journal of environmental research and public health, 16(19), 3531. </a:t>
            </a:r>
            <a:r>
              <a:rPr lang="en-US" sz="1400" b="0" dirty="0">
                <a:solidFill>
                  <a:schemeClr val="accent1"/>
                </a:solidFill>
                <a:hlinkClick r:id="rId2">
                  <a:extLst>
                    <a:ext uri="{A12FA001-AC4F-418D-AE19-62706E023703}">
                      <ahyp:hlinkClr xmlns:ahyp="http://schemas.microsoft.com/office/drawing/2018/hyperlinkcolor" val="tx"/>
                    </a:ext>
                  </a:extLst>
                </a:hlinkClick>
              </a:rPr>
              <a:t>https://doi.org/10.3390/ijerph16193531</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en-US" sz="1400" b="0" dirty="0" err="1">
                <a:solidFill>
                  <a:schemeClr val="accent1"/>
                </a:solidFill>
              </a:rPr>
              <a:t>Mizock</a:t>
            </a:r>
            <a:r>
              <a:rPr lang="en-US" sz="1400" b="0" dirty="0">
                <a:solidFill>
                  <a:schemeClr val="accent1"/>
                </a:solidFill>
              </a:rPr>
              <a:t>, L., &amp; Brubaker, M. (2021). Treatment experiences with gender and discrimination among women with serious mental illness. Psychological services, 18(1), 64–72. </a:t>
            </a:r>
            <a:r>
              <a:rPr lang="en-US" sz="1400" b="0" dirty="0">
                <a:solidFill>
                  <a:schemeClr val="accent1"/>
                </a:solidFill>
                <a:hlinkClick r:id="rId4">
                  <a:extLst>
                    <a:ext uri="{A12FA001-AC4F-418D-AE19-62706E023703}">
                      <ahyp:hlinkClr xmlns:ahyp="http://schemas.microsoft.com/office/drawing/2018/hyperlinkcolor" val="tx"/>
                    </a:ext>
                  </a:extLst>
                </a:hlinkClick>
              </a:rPr>
              <a:t>https://doi.org/10.1037/ser0000346</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en-US" sz="1400" b="0" dirty="0">
                <a:solidFill>
                  <a:schemeClr val="accent1"/>
                </a:solidFill>
              </a:rPr>
              <a:t>Sustainability in Business: A Guide for Women Entrepreneurs</a:t>
            </a:r>
            <a:r>
              <a:rPr lang="sl-SI" sz="1400" b="0" dirty="0">
                <a:solidFill>
                  <a:schemeClr val="accent1"/>
                </a:solidFill>
              </a:rPr>
              <a:t> (2023). Read more here: </a:t>
            </a:r>
            <a:r>
              <a:rPr lang="sl-SI" sz="1400" b="0" dirty="0">
                <a:solidFill>
                  <a:schemeClr val="accent1"/>
                </a:solidFill>
                <a:hlinkClick r:id="rId5">
                  <a:extLst>
                    <a:ext uri="{A12FA001-AC4F-418D-AE19-62706E023703}">
                      <ahyp:hlinkClr xmlns:ahyp="http://schemas.microsoft.com/office/drawing/2018/hyperlinkcolor" val="tx"/>
                    </a:ext>
                  </a:extLst>
                </a:hlinkClick>
              </a:rPr>
              <a:t>https://annabartholomew.com/sustainability-in-business-a-guide-for-women-entrepreneurs/</a:t>
            </a:r>
            <a:r>
              <a:rPr lang="sl-SI" sz="1400" b="0" dirty="0">
                <a:solidFill>
                  <a:schemeClr val="accent1"/>
                </a:solidFill>
              </a:rPr>
              <a:t> </a:t>
            </a:r>
          </a:p>
          <a:p>
            <a:pPr marL="171450" indent="-171450">
              <a:buFont typeface="Arial" panose="020B0604020202020204" pitchFamily="34" charset="0"/>
              <a:buChar char="•"/>
            </a:pPr>
            <a:r>
              <a:rPr lang="sl-SI" sz="1400" b="0" dirty="0">
                <a:solidFill>
                  <a:srgbClr val="1D1D1B"/>
                </a:solidFill>
              </a:rPr>
              <a:t>TED (2010, dec 21). </a:t>
            </a:r>
            <a:r>
              <a:rPr lang="en-US" sz="1400" b="0" dirty="0">
                <a:solidFill>
                  <a:srgbClr val="1D1D1B"/>
                </a:solidFill>
              </a:rPr>
              <a:t>Why we have too few women leaders | Sheryl Sandberg</a:t>
            </a:r>
            <a:r>
              <a:rPr lang="sl-SI" sz="1400" b="0" dirty="0">
                <a:solidFill>
                  <a:srgbClr val="1D1D1B"/>
                </a:solidFill>
              </a:rPr>
              <a:t>. [Video] YouTube: </a:t>
            </a:r>
            <a:r>
              <a:rPr lang="sl-SI" sz="1400" b="0" dirty="0">
                <a:solidFill>
                  <a:srgbClr val="1D1D1B"/>
                </a:solidFill>
                <a:hlinkClick r:id="rId6"/>
              </a:rPr>
              <a:t>https://www.youtube.com/watch?v=18uDutylDa4</a:t>
            </a:r>
            <a:r>
              <a:rPr lang="sl-SI" sz="1400" b="0" dirty="0">
                <a:solidFill>
                  <a:srgbClr val="1D1D1B"/>
                </a:solidFill>
              </a:rPr>
              <a:t> </a:t>
            </a:r>
          </a:p>
          <a:p>
            <a:pPr marL="171450" indent="-171450">
              <a:buFont typeface="Arial" panose="020B0604020202020204" pitchFamily="34" charset="0"/>
              <a:buChar char="•"/>
            </a:pPr>
            <a:r>
              <a:rPr lang="sl-SI" sz="1400" b="0" dirty="0">
                <a:solidFill>
                  <a:srgbClr val="1D1D1B"/>
                </a:solidFill>
              </a:rPr>
              <a:t>TED (2020, mar 26). </a:t>
            </a:r>
            <a:r>
              <a:rPr lang="en-US" sz="1400" b="0" dirty="0">
                <a:solidFill>
                  <a:srgbClr val="1D1D1B"/>
                </a:solidFill>
              </a:rPr>
              <a:t>How to design gender bias out of your workplace | Sara Sanford</a:t>
            </a:r>
            <a:r>
              <a:rPr lang="sl-SI" sz="1400" b="0" dirty="0">
                <a:solidFill>
                  <a:srgbClr val="1D1D1B"/>
                </a:solidFill>
              </a:rPr>
              <a:t>. [Video] YouTube: </a:t>
            </a:r>
            <a:r>
              <a:rPr lang="sl-SI" sz="1400" b="0" dirty="0">
                <a:solidFill>
                  <a:srgbClr val="1D1D1B"/>
                </a:solidFill>
                <a:hlinkClick r:id="rId7"/>
              </a:rPr>
              <a:t>https://www.youtube.com/watch?v=IfOqyuxb5S0&amp;t</a:t>
            </a:r>
            <a:r>
              <a:rPr lang="sl-SI" sz="1400" b="0" dirty="0">
                <a:solidFill>
                  <a:srgbClr val="1D1D1B"/>
                </a:solidFill>
              </a:rPr>
              <a:t> </a:t>
            </a:r>
          </a:p>
          <a:p>
            <a:pPr marL="171450" indent="-171450">
              <a:buFont typeface="Arial" panose="020B0604020202020204" pitchFamily="34" charset="0"/>
              <a:buChar char="•"/>
            </a:pPr>
            <a:r>
              <a:rPr lang="sl-SI" sz="1400" b="0" dirty="0">
                <a:solidFill>
                  <a:srgbClr val="1D1D1B"/>
                </a:solidFill>
              </a:rPr>
              <a:t>TEDx Talks. (2021, June 15). How to break down gender bias in the workplace | Angela Peacock | TEDxSwansea [Video]. YouTube. </a:t>
            </a:r>
            <a:r>
              <a:rPr lang="sl-SI" sz="1400" b="0" dirty="0">
                <a:hlinkClick r:id="rId8"/>
              </a:rPr>
              <a:t>https://www.youtube.com/watch?v=YVphFCWPg8o</a:t>
            </a:r>
            <a:endParaRPr lang="sl-SI" sz="1400" b="0" dirty="0">
              <a:solidFill>
                <a:schemeClr val="accent1"/>
              </a:solidFill>
            </a:endParaRPr>
          </a:p>
          <a:p>
            <a:pPr marL="171450" indent="-171450">
              <a:buFont typeface="Arial" panose="020B0604020202020204" pitchFamily="34" charset="0"/>
              <a:buChar char="•"/>
            </a:pPr>
            <a:r>
              <a:rPr lang="en-US" sz="1400" b="0" dirty="0" err="1">
                <a:solidFill>
                  <a:schemeClr val="accent1"/>
                </a:solidFill>
              </a:rPr>
              <a:t>Tedstone</a:t>
            </a:r>
            <a:r>
              <a:rPr lang="en-US" sz="1400" b="0" dirty="0">
                <a:solidFill>
                  <a:schemeClr val="accent1"/>
                </a:solidFill>
              </a:rPr>
              <a:t> Doherty, D., &amp; </a:t>
            </a:r>
            <a:r>
              <a:rPr lang="en-US" sz="1400" b="0" dirty="0" err="1">
                <a:solidFill>
                  <a:schemeClr val="accent1"/>
                </a:solidFill>
              </a:rPr>
              <a:t>Kartalova</a:t>
            </a:r>
            <a:r>
              <a:rPr lang="en-US" sz="1400" b="0" dirty="0">
                <a:solidFill>
                  <a:schemeClr val="accent1"/>
                </a:solidFill>
              </a:rPr>
              <a:t>-O’Doherty, Y. (2010). Gender and self-reported mental health problems: predictors of help seeking from a general practitioner. British journal of health psychology, 15(Pt 1), 213–228. </a:t>
            </a:r>
            <a:r>
              <a:rPr lang="en-US" sz="1400" b="0" dirty="0">
                <a:solidFill>
                  <a:schemeClr val="accent1"/>
                </a:solidFill>
                <a:hlinkClick r:id="rId9">
                  <a:extLst>
                    <a:ext uri="{A12FA001-AC4F-418D-AE19-62706E023703}">
                      <ahyp:hlinkClr xmlns:ahyp="http://schemas.microsoft.com/office/drawing/2018/hyperlinkcolor" val="tx"/>
                    </a:ext>
                  </a:extLst>
                </a:hlinkClick>
              </a:rPr>
              <a:t>https://doi.org/10.1348/135910709X457423</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r>
              <a:rPr lang="sl-SI" sz="1400" b="0" dirty="0">
                <a:solidFill>
                  <a:srgbClr val="1D1D1B"/>
                </a:solidFill>
              </a:rPr>
              <a:t>VinciWorks (2013, oct 16). Gender bias in recruitment. [Video] YouTube: </a:t>
            </a:r>
            <a:r>
              <a:rPr lang="sl-SI" sz="1400" b="0" dirty="0">
                <a:solidFill>
                  <a:srgbClr val="1D1D1B"/>
                </a:solidFill>
                <a:hlinkClick r:id="rId10"/>
              </a:rPr>
              <a:t>https://www.youtube.com/watch?v=rJ3mZwQ3ha4&amp;t</a:t>
            </a:r>
            <a:endParaRPr lang="sl-SI" sz="1400" b="0" dirty="0">
              <a:solidFill>
                <a:schemeClr val="accent1"/>
              </a:solidFill>
            </a:endParaRPr>
          </a:p>
          <a:p>
            <a:pPr marL="171450" indent="-171450">
              <a:buFont typeface="Arial" panose="020B0604020202020204" pitchFamily="34" charset="0"/>
              <a:buChar char="•"/>
            </a:pPr>
            <a:r>
              <a:rPr lang="en-US" sz="1400" b="0" dirty="0">
                <a:solidFill>
                  <a:schemeClr val="accent1"/>
                </a:solidFill>
              </a:rPr>
              <a:t>Yu S. (2018). Uncovering the hidden impacts of inequality on mental health: a global study. Translational psychiatry, 8(1), 98. </a:t>
            </a:r>
            <a:r>
              <a:rPr lang="en-US" sz="1400" b="0" dirty="0">
                <a:solidFill>
                  <a:schemeClr val="accent1"/>
                </a:solidFill>
                <a:hlinkClick r:id="rId11">
                  <a:extLst>
                    <a:ext uri="{A12FA001-AC4F-418D-AE19-62706E023703}">
                      <ahyp:hlinkClr xmlns:ahyp="http://schemas.microsoft.com/office/drawing/2018/hyperlinkcolor" val="tx"/>
                    </a:ext>
                  </a:extLst>
                </a:hlinkClick>
              </a:rPr>
              <a:t>https://doi.org/10.1038/s41398-018-0148-0</a:t>
            </a:r>
            <a:r>
              <a:rPr lang="sl-SI" sz="1400" b="0" dirty="0">
                <a:solidFill>
                  <a:schemeClr val="accent1"/>
                </a:solidFill>
              </a:rPr>
              <a:t> </a:t>
            </a:r>
            <a:r>
              <a:rPr lang="en-US" sz="1400" b="0" dirty="0">
                <a:solidFill>
                  <a:schemeClr val="accent1"/>
                </a:solidFill>
              </a:rPr>
              <a:t>Read more here: </a:t>
            </a:r>
            <a:r>
              <a:rPr lang="en-US" sz="1400" b="0" dirty="0">
                <a:solidFill>
                  <a:schemeClr val="accent1"/>
                </a:solidFill>
                <a:hlinkClick r:id="rId3">
                  <a:extLst>
                    <a:ext uri="{A12FA001-AC4F-418D-AE19-62706E023703}">
                      <ahyp:hlinkClr xmlns:ahyp="http://schemas.microsoft.com/office/drawing/2018/hyperlinkcolor" val="tx"/>
                    </a:ext>
                  </a:extLst>
                </a:hlinkClick>
              </a:rPr>
              <a:t>https://mind.help/topic/gender-bias/</a:t>
            </a:r>
            <a:r>
              <a:rPr lang="sl-SI" sz="1400" b="0" dirty="0">
                <a:solidFill>
                  <a:schemeClr val="accent1"/>
                </a:solidFill>
              </a:rPr>
              <a:t> </a:t>
            </a:r>
          </a:p>
          <a:p>
            <a:pPr marL="171450" indent="-171450">
              <a:buFont typeface="Arial" panose="020B0604020202020204" pitchFamily="34" charset="0"/>
              <a:buChar char="•"/>
            </a:pPr>
            <a:endParaRPr lang="en-US" sz="1200" dirty="0">
              <a:solidFill>
                <a:schemeClr val="accent1"/>
              </a:solidFill>
            </a:endParaRPr>
          </a:p>
        </p:txBody>
      </p:sp>
    </p:spTree>
    <p:extLst>
      <p:ext uri="{BB962C8B-B14F-4D97-AF65-F5344CB8AC3E}">
        <p14:creationId xmlns:p14="http://schemas.microsoft.com/office/powerpoint/2010/main" val="7791668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664945" y="365125"/>
            <a:ext cx="10515600" cy="1253414"/>
          </a:xfrm>
        </p:spPr>
        <p:txBody>
          <a:bodyPr/>
          <a:lstStyle/>
          <a:p>
            <a:endParaRPr lang="en-US"/>
          </a:p>
        </p:txBody>
      </p:sp>
      <p:sp>
        <p:nvSpPr>
          <p:cNvPr id="2" name="PoljeZBesedilom 1">
            <a:extLst>
              <a:ext uri="{FF2B5EF4-FFF2-40B4-BE49-F238E27FC236}">
                <a16:creationId xmlns:a16="http://schemas.microsoft.com/office/drawing/2014/main" id="{AC2D5FD9-1B66-D603-9450-50E6F154A47B}"/>
              </a:ext>
            </a:extLst>
          </p:cNvPr>
          <p:cNvSpPr txBox="1"/>
          <p:nvPr/>
        </p:nvSpPr>
        <p:spPr>
          <a:xfrm>
            <a:off x="6499186" y="2795286"/>
            <a:ext cx="3885786"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F3B75B"/>
                </a:solidFill>
              </a:rPr>
              <a:t>Bu </a:t>
            </a:r>
            <a:r>
              <a:rPr lang="tr-TR" sz="3200" b="1" dirty="0">
                <a:solidFill>
                  <a:srgbClr val="F3B75B"/>
                </a:solidFill>
              </a:rPr>
              <a:t>üniteyi</a:t>
            </a:r>
            <a:r>
              <a:rPr lang="en-GB" sz="3200" b="1" dirty="0">
                <a:solidFill>
                  <a:srgbClr val="F3B75B"/>
                </a:solidFill>
              </a:rPr>
              <a:t> </a:t>
            </a:r>
            <a:r>
              <a:rPr lang="en-GB" sz="3200" b="1" dirty="0" err="1">
                <a:solidFill>
                  <a:srgbClr val="F3B75B"/>
                </a:solidFill>
              </a:rPr>
              <a:t>tamamladığınız</a:t>
            </a:r>
            <a:r>
              <a:rPr lang="en-GB" sz="3200" b="1" dirty="0">
                <a:solidFill>
                  <a:srgbClr val="F3B75B"/>
                </a:solidFill>
              </a:rPr>
              <a:t> </a:t>
            </a:r>
            <a:r>
              <a:rPr lang="en-GB" sz="3200" b="1" dirty="0" err="1">
                <a:solidFill>
                  <a:srgbClr val="F3B75B"/>
                </a:solidFill>
              </a:rPr>
              <a:t>için</a:t>
            </a:r>
            <a:r>
              <a:rPr lang="en-GB" sz="3200" b="1" dirty="0">
                <a:solidFill>
                  <a:srgbClr val="F3B75B"/>
                </a:solidFill>
              </a:rPr>
              <a:t> </a:t>
            </a:r>
            <a:r>
              <a:rPr lang="en-GB" sz="3200" b="1" dirty="0" err="1">
                <a:solidFill>
                  <a:srgbClr val="F3B75B"/>
                </a:solidFill>
              </a:rPr>
              <a:t>teşekkür</a:t>
            </a:r>
            <a:r>
              <a:rPr lang="en-GB" sz="3200" b="1" dirty="0">
                <a:solidFill>
                  <a:srgbClr val="F3B75B"/>
                </a:solidFill>
              </a:rPr>
              <a:t> </a:t>
            </a:r>
            <a:r>
              <a:rPr lang="en-GB" sz="3200" b="1" dirty="0" err="1">
                <a:solidFill>
                  <a:srgbClr val="F3B75B"/>
                </a:solidFill>
              </a:rPr>
              <a:t>ederiz</a:t>
            </a:r>
            <a:r>
              <a:rPr lang="sl-SI" sz="3200" dirty="0">
                <a:solidFill>
                  <a:schemeClr val="bg1"/>
                </a:solidFill>
              </a:rPr>
              <a:t>!</a:t>
            </a:r>
            <a:endParaRPr lang="sl-SI" dirty="0">
              <a:solidFill>
                <a:schemeClr val="bg1"/>
              </a:solidFill>
            </a:endParaRPr>
          </a:p>
        </p:txBody>
      </p:sp>
    </p:spTree>
    <p:extLst>
      <p:ext uri="{BB962C8B-B14F-4D97-AF65-F5344CB8AC3E}">
        <p14:creationId xmlns:p14="http://schemas.microsoft.com/office/powerpoint/2010/main" val="361623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32775" y="229426"/>
            <a:ext cx="11579980" cy="1337658"/>
          </a:xfrm>
        </p:spPr>
        <p:txBody>
          <a:bodyPr/>
          <a:lstStyle/>
          <a:p>
            <a:r>
              <a:rPr lang="sl-SI" sz="3400" dirty="0"/>
              <a:t>1°:</a:t>
            </a:r>
            <a:r>
              <a:rPr lang="sl-SI" sz="3400" err="1"/>
              <a:t>Toplumsal cinsiyet önyargısını anlamak</a:t>
            </a:r>
            <a:endParaRPr lang="en-US" sz="3400" err="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200" y="1789871"/>
            <a:ext cx="5181600" cy="4583032"/>
          </a:xfrm>
        </p:spPr>
        <p:txBody>
          <a:bodyPr vert="horz" lIns="91440" tIns="45720" rIns="91440" bIns="45720" rtlCol="0" anchor="t">
            <a:normAutofit fontScale="62500" lnSpcReduction="20000"/>
          </a:bodyPr>
          <a:lstStyle/>
          <a:p>
            <a:r>
              <a:rPr lang="en-US" sz="3200" dirty="0"/>
              <a:t>Tanım ve amaç: </a:t>
            </a:r>
            <a:endParaRPr lang="en-US" sz="3200" b="1" dirty="0"/>
          </a:p>
          <a:p>
            <a:pPr>
              <a:lnSpc>
                <a:spcPct val="170000"/>
              </a:lnSpc>
            </a:pPr>
            <a:r>
              <a:rPr lang="en-US" sz="2600" b="0" dirty="0">
                <a:solidFill>
                  <a:schemeClr val="accent1"/>
                </a:solidFill>
              </a:rPr>
              <a:t>Toplumsal cinsiyet önyargısı, cinsiyetlerine dayalı olarak bireylere yönelik tercihli muamele veya olumsuz tutumları ifade eder. Bu önyargı klişeler, ayrımcılık ve eşit olmayan fırsatlar da dahil olmak üzere çeşitli şekillerde ortaya çıkabilir. Toplumsal cinsiyet önyargısı hem erkekleri hem de kadınları etkiler, ancak genellikle kadınları ve ikili olmayan bireyleri orantısız bir şekilde etkiler. </a:t>
            </a:r>
            <a:r>
              <a:rPr lang="en-US" sz="2600" dirty="0">
                <a:solidFill>
                  <a:schemeClr val="accent1"/>
                </a:solidFill>
              </a:rPr>
              <a:t>Toplumsal cinsiyet önyargısının tanınması, toplumdaki yaygın etkilerinin ele alınmasına yönelik ilk adımdır.</a:t>
            </a:r>
          </a:p>
          <a:p>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322181" y="1791382"/>
            <a:ext cx="5181600" cy="4351338"/>
          </a:xfrm>
        </p:spPr>
        <p:txBody>
          <a:bodyPr>
            <a:normAutofit fontScale="62500" lnSpcReduction="20000"/>
          </a:bodyPr>
          <a:lstStyle/>
          <a:p>
            <a:pPr>
              <a:lnSpc>
                <a:spcPct val="170000"/>
              </a:lnSpc>
            </a:pPr>
            <a:r>
              <a:rPr lang="en-US" sz="2600" dirty="0" err="1">
                <a:solidFill>
                  <a:schemeClr val="accent1"/>
                </a:solidFill>
              </a:rPr>
              <a:t>Toplumsal</a:t>
            </a:r>
            <a:r>
              <a:rPr lang="en-US" sz="2600" dirty="0">
                <a:solidFill>
                  <a:schemeClr val="accent1"/>
                </a:solidFill>
              </a:rPr>
              <a:t> </a:t>
            </a:r>
            <a:r>
              <a:rPr lang="en-US" sz="2600" dirty="0" err="1">
                <a:solidFill>
                  <a:schemeClr val="accent1"/>
                </a:solidFill>
              </a:rPr>
              <a:t>cinsiyet</a:t>
            </a:r>
            <a:r>
              <a:rPr lang="en-US" sz="2600" dirty="0">
                <a:solidFill>
                  <a:schemeClr val="accent1"/>
                </a:solidFill>
              </a:rPr>
              <a:t> </a:t>
            </a:r>
            <a:r>
              <a:rPr lang="en-US" sz="2600" dirty="0" err="1">
                <a:solidFill>
                  <a:schemeClr val="accent1"/>
                </a:solidFill>
              </a:rPr>
              <a:t>önyargısı</a:t>
            </a:r>
            <a:r>
              <a:rPr lang="en-US" sz="2600" dirty="0">
                <a:solidFill>
                  <a:schemeClr val="accent1"/>
                </a:solidFill>
              </a:rPr>
              <a:t> </a:t>
            </a:r>
            <a:r>
              <a:rPr lang="en-US" sz="2600" b="0" dirty="0" err="1">
                <a:solidFill>
                  <a:schemeClr val="accent1"/>
                </a:solidFill>
              </a:rPr>
              <a:t>gizli</a:t>
            </a:r>
            <a:r>
              <a:rPr lang="en-US" sz="2600" b="0" dirty="0">
                <a:solidFill>
                  <a:schemeClr val="accent1"/>
                </a:solidFill>
              </a:rPr>
              <a:t> </a:t>
            </a:r>
            <a:r>
              <a:rPr lang="en-US" sz="2600" b="0" dirty="0" err="1">
                <a:solidFill>
                  <a:schemeClr val="accent1"/>
                </a:solidFill>
              </a:rPr>
              <a:t>veya</a:t>
            </a:r>
            <a:r>
              <a:rPr lang="en-US" sz="2600" b="0" dirty="0">
                <a:solidFill>
                  <a:schemeClr val="accent1"/>
                </a:solidFill>
              </a:rPr>
              <a:t> </a:t>
            </a:r>
            <a:r>
              <a:rPr lang="en-US" sz="2600" b="0" dirty="0" err="1">
                <a:solidFill>
                  <a:schemeClr val="accent1"/>
                </a:solidFill>
              </a:rPr>
              <a:t>açık</a:t>
            </a:r>
            <a:r>
              <a:rPr lang="en-US" sz="2600" b="0" dirty="0">
                <a:solidFill>
                  <a:schemeClr val="accent1"/>
                </a:solidFill>
              </a:rPr>
              <a:t> </a:t>
            </a:r>
            <a:r>
              <a:rPr lang="en-US" sz="2600" b="0" dirty="0" err="1">
                <a:solidFill>
                  <a:schemeClr val="accent1"/>
                </a:solidFill>
              </a:rPr>
              <a:t>olabilir</a:t>
            </a:r>
            <a:r>
              <a:rPr lang="en-US" sz="2600" b="0" dirty="0">
                <a:solidFill>
                  <a:schemeClr val="accent1"/>
                </a:solidFill>
              </a:rPr>
              <a:t> </a:t>
            </a:r>
            <a:r>
              <a:rPr lang="en-US" sz="2600" b="0" dirty="0" err="1">
                <a:solidFill>
                  <a:schemeClr val="accent1"/>
                </a:solidFill>
              </a:rPr>
              <a:t>ve</a:t>
            </a:r>
            <a:r>
              <a:rPr lang="en-US" sz="2600" b="0" dirty="0">
                <a:solidFill>
                  <a:schemeClr val="accent1"/>
                </a:solidFill>
              </a:rPr>
              <a:t> </a:t>
            </a:r>
            <a:r>
              <a:rPr lang="en-US" sz="2600" b="0" dirty="0" err="1">
                <a:solidFill>
                  <a:schemeClr val="accent1"/>
                </a:solidFill>
              </a:rPr>
              <a:t>genellikle</a:t>
            </a:r>
            <a:r>
              <a:rPr lang="en-US" sz="2600" b="0" dirty="0">
                <a:solidFill>
                  <a:schemeClr val="accent1"/>
                </a:solidFill>
              </a:rPr>
              <a:t> </a:t>
            </a:r>
            <a:r>
              <a:rPr lang="en-US" sz="2600" b="0" dirty="0" err="1">
                <a:solidFill>
                  <a:schemeClr val="accent1"/>
                </a:solidFill>
              </a:rPr>
              <a:t>kültürel</a:t>
            </a:r>
            <a:r>
              <a:rPr lang="en-US" sz="2600" b="0" dirty="0">
                <a:solidFill>
                  <a:schemeClr val="accent1"/>
                </a:solidFill>
              </a:rPr>
              <a:t>, </a:t>
            </a:r>
            <a:r>
              <a:rPr lang="en-US" sz="2600" b="0" dirty="0" err="1">
                <a:solidFill>
                  <a:schemeClr val="accent1"/>
                </a:solidFill>
              </a:rPr>
              <a:t>kurumsal</a:t>
            </a:r>
            <a:r>
              <a:rPr lang="en-US" sz="2600" b="0" dirty="0">
                <a:solidFill>
                  <a:schemeClr val="accent1"/>
                </a:solidFill>
              </a:rPr>
              <a:t> </a:t>
            </a:r>
            <a:r>
              <a:rPr lang="en-US" sz="2600" b="0" dirty="0" err="1">
                <a:solidFill>
                  <a:schemeClr val="accent1"/>
                </a:solidFill>
              </a:rPr>
              <a:t>ve</a:t>
            </a:r>
            <a:r>
              <a:rPr lang="en-US" sz="2600" b="0" dirty="0">
                <a:solidFill>
                  <a:schemeClr val="accent1"/>
                </a:solidFill>
              </a:rPr>
              <a:t> </a:t>
            </a:r>
            <a:r>
              <a:rPr lang="en-US" sz="2600" b="0" dirty="0" err="1">
                <a:solidFill>
                  <a:schemeClr val="accent1"/>
                </a:solidFill>
              </a:rPr>
              <a:t>örgütsel</a:t>
            </a:r>
            <a:r>
              <a:rPr lang="en-US" sz="2600" b="0" dirty="0">
                <a:solidFill>
                  <a:schemeClr val="accent1"/>
                </a:solidFill>
              </a:rPr>
              <a:t> </a:t>
            </a:r>
            <a:r>
              <a:rPr lang="en-US" sz="2600" b="0" dirty="0" err="1">
                <a:solidFill>
                  <a:schemeClr val="accent1"/>
                </a:solidFill>
              </a:rPr>
              <a:t>uygulamalara</a:t>
            </a:r>
            <a:r>
              <a:rPr lang="en-US" sz="2600" b="0" dirty="0">
                <a:solidFill>
                  <a:schemeClr val="accent1"/>
                </a:solidFill>
              </a:rPr>
              <a:t> </a:t>
            </a:r>
            <a:r>
              <a:rPr lang="en-US" sz="2600" b="0" dirty="0" err="1">
                <a:solidFill>
                  <a:schemeClr val="accent1"/>
                </a:solidFill>
              </a:rPr>
              <a:t>gömülüdür</a:t>
            </a:r>
            <a:r>
              <a:rPr lang="en-US" sz="2600" b="0" dirty="0">
                <a:solidFill>
                  <a:schemeClr val="accent1"/>
                </a:solidFill>
              </a:rPr>
              <a:t>. </a:t>
            </a:r>
            <a:r>
              <a:rPr lang="en-US" sz="2600" b="0" dirty="0" err="1">
                <a:solidFill>
                  <a:schemeClr val="accent1"/>
                </a:solidFill>
              </a:rPr>
              <a:t>Yaygın</a:t>
            </a:r>
            <a:r>
              <a:rPr lang="en-US" sz="2600" b="0" dirty="0">
                <a:solidFill>
                  <a:schemeClr val="accent1"/>
                </a:solidFill>
              </a:rPr>
              <a:t> </a:t>
            </a:r>
            <a:r>
              <a:rPr lang="en-US" sz="2600" b="0" dirty="0" err="1">
                <a:solidFill>
                  <a:schemeClr val="accent1"/>
                </a:solidFill>
              </a:rPr>
              <a:t>örnekler</a:t>
            </a:r>
            <a:r>
              <a:rPr lang="en-US" sz="2600" b="0" dirty="0">
                <a:solidFill>
                  <a:schemeClr val="accent1"/>
                </a:solidFill>
              </a:rPr>
              <a:t> </a:t>
            </a:r>
            <a:r>
              <a:rPr lang="en-US" sz="2600" b="0" dirty="0" err="1">
                <a:solidFill>
                  <a:schemeClr val="accent1"/>
                </a:solidFill>
              </a:rPr>
              <a:t>şunlardır</a:t>
            </a:r>
            <a:r>
              <a:rPr lang="en-US" sz="2600" b="0" dirty="0">
                <a:solidFill>
                  <a:schemeClr val="accent1"/>
                </a:solidFill>
              </a:rPr>
              <a:t>:</a:t>
            </a:r>
          </a:p>
          <a:p>
            <a:pPr>
              <a:lnSpc>
                <a:spcPct val="170000"/>
              </a:lnSpc>
              <a:buFont typeface="Arial" panose="020B0604020202020204" pitchFamily="34" charset="0"/>
              <a:buChar char="•"/>
            </a:pPr>
            <a:r>
              <a:rPr lang="en-US" sz="2600" b="1" dirty="0" err="1"/>
              <a:t>Stereotipleştirme</a:t>
            </a:r>
            <a:r>
              <a:rPr lang="en-US" sz="2600" b="1" dirty="0"/>
              <a:t>: </a:t>
            </a:r>
            <a:r>
              <a:rPr lang="en-US" sz="2600" b="0" dirty="0" err="1">
                <a:solidFill>
                  <a:schemeClr val="accent1"/>
                </a:solidFill>
              </a:rPr>
              <a:t>Cinsiyete</a:t>
            </a:r>
            <a:r>
              <a:rPr lang="en-US" sz="2600" b="0" dirty="0">
                <a:solidFill>
                  <a:schemeClr val="accent1"/>
                </a:solidFill>
              </a:rPr>
              <a:t> </a:t>
            </a:r>
            <a:r>
              <a:rPr lang="en-US" sz="2600" b="0" dirty="0" err="1">
                <a:solidFill>
                  <a:schemeClr val="accent1"/>
                </a:solidFill>
              </a:rPr>
              <a:t>dayalı</a:t>
            </a:r>
            <a:r>
              <a:rPr lang="en-US" sz="2600" b="0" dirty="0">
                <a:solidFill>
                  <a:schemeClr val="accent1"/>
                </a:solidFill>
              </a:rPr>
              <a:t> </a:t>
            </a:r>
            <a:r>
              <a:rPr lang="en-US" sz="2600" b="0" dirty="0" err="1">
                <a:solidFill>
                  <a:schemeClr val="accent1"/>
                </a:solidFill>
              </a:rPr>
              <a:t>olarak</a:t>
            </a:r>
            <a:r>
              <a:rPr lang="en-US" sz="2600" b="0" dirty="0">
                <a:solidFill>
                  <a:schemeClr val="accent1"/>
                </a:solidFill>
              </a:rPr>
              <a:t> </a:t>
            </a:r>
            <a:r>
              <a:rPr lang="en-US" sz="2600" b="0" dirty="0" err="1">
                <a:solidFill>
                  <a:schemeClr val="accent1"/>
                </a:solidFill>
              </a:rPr>
              <a:t>bireylere</a:t>
            </a:r>
            <a:r>
              <a:rPr lang="en-US" sz="2600" b="0" dirty="0">
                <a:solidFill>
                  <a:schemeClr val="accent1"/>
                </a:solidFill>
              </a:rPr>
              <a:t> roller </a:t>
            </a:r>
            <a:r>
              <a:rPr lang="en-US" sz="2600" b="0" dirty="0" err="1">
                <a:solidFill>
                  <a:schemeClr val="accent1"/>
                </a:solidFill>
              </a:rPr>
              <a:t>veya</a:t>
            </a:r>
            <a:r>
              <a:rPr lang="en-US" sz="2600" b="0" dirty="0">
                <a:solidFill>
                  <a:schemeClr val="accent1"/>
                </a:solidFill>
              </a:rPr>
              <a:t> </a:t>
            </a:r>
            <a:r>
              <a:rPr lang="en-US" sz="2600" b="0" dirty="0" err="1">
                <a:solidFill>
                  <a:schemeClr val="accent1"/>
                </a:solidFill>
              </a:rPr>
              <a:t>özellikler</a:t>
            </a:r>
            <a:r>
              <a:rPr lang="en-US" sz="2600" b="0" dirty="0">
                <a:solidFill>
                  <a:schemeClr val="accent1"/>
                </a:solidFill>
              </a:rPr>
              <a:t> </a:t>
            </a:r>
            <a:r>
              <a:rPr lang="en-US" sz="2600" b="0" dirty="0" err="1">
                <a:solidFill>
                  <a:schemeClr val="accent1"/>
                </a:solidFill>
              </a:rPr>
              <a:t>atamak</a:t>
            </a:r>
            <a:r>
              <a:rPr lang="en-US" sz="2600" b="0" dirty="0">
                <a:solidFill>
                  <a:schemeClr val="accent1"/>
                </a:solidFill>
              </a:rPr>
              <a:t>.</a:t>
            </a:r>
          </a:p>
          <a:p>
            <a:pPr>
              <a:lnSpc>
                <a:spcPct val="170000"/>
              </a:lnSpc>
              <a:buFont typeface="Arial" panose="020B0604020202020204" pitchFamily="34" charset="0"/>
              <a:buChar char="•"/>
            </a:pPr>
            <a:r>
              <a:rPr lang="en-US" sz="2600" b="1" dirty="0" err="1"/>
              <a:t>İşyerinde</a:t>
            </a:r>
            <a:r>
              <a:rPr lang="en-US" sz="2600" b="1" dirty="0"/>
              <a:t> </a:t>
            </a:r>
            <a:r>
              <a:rPr lang="en-US" sz="2600" b="1" dirty="0" err="1"/>
              <a:t>Ayrımcılık</a:t>
            </a:r>
            <a:r>
              <a:rPr lang="en-US" sz="2600" b="1" dirty="0"/>
              <a:t>: </a:t>
            </a:r>
            <a:r>
              <a:rPr lang="en-US" sz="2600" b="0" dirty="0" err="1">
                <a:solidFill>
                  <a:schemeClr val="accent1"/>
                </a:solidFill>
              </a:rPr>
              <a:t>Eşit</a:t>
            </a:r>
            <a:r>
              <a:rPr lang="en-US" sz="2600" b="0" dirty="0">
                <a:solidFill>
                  <a:schemeClr val="accent1"/>
                </a:solidFill>
              </a:rPr>
              <a:t> </a:t>
            </a:r>
            <a:r>
              <a:rPr lang="en-US" sz="2600" b="0" dirty="0" err="1">
                <a:solidFill>
                  <a:schemeClr val="accent1"/>
                </a:solidFill>
              </a:rPr>
              <a:t>olmayan</a:t>
            </a:r>
            <a:r>
              <a:rPr lang="en-US" sz="2600" b="0" dirty="0">
                <a:solidFill>
                  <a:schemeClr val="accent1"/>
                </a:solidFill>
              </a:rPr>
              <a:t> </a:t>
            </a:r>
            <a:r>
              <a:rPr lang="en-US" sz="2600" b="0" dirty="0" err="1">
                <a:solidFill>
                  <a:schemeClr val="accent1"/>
                </a:solidFill>
              </a:rPr>
              <a:t>ücret</a:t>
            </a:r>
            <a:r>
              <a:rPr lang="en-US" sz="2600" b="0" dirty="0">
                <a:solidFill>
                  <a:schemeClr val="accent1"/>
                </a:solidFill>
              </a:rPr>
              <a:t>, </a:t>
            </a:r>
            <a:r>
              <a:rPr lang="en-US" sz="2600" b="0" dirty="0" err="1">
                <a:solidFill>
                  <a:schemeClr val="accent1"/>
                </a:solidFill>
              </a:rPr>
              <a:t>sınırlı</a:t>
            </a:r>
            <a:r>
              <a:rPr lang="en-US" sz="2600" b="0" dirty="0">
                <a:solidFill>
                  <a:schemeClr val="accent1"/>
                </a:solidFill>
              </a:rPr>
              <a:t> </a:t>
            </a:r>
            <a:r>
              <a:rPr lang="en-US" sz="2600" b="0" dirty="0" err="1">
                <a:solidFill>
                  <a:schemeClr val="accent1"/>
                </a:solidFill>
              </a:rPr>
              <a:t>kariyer</a:t>
            </a:r>
            <a:r>
              <a:rPr lang="en-US" sz="2600" b="0" dirty="0">
                <a:solidFill>
                  <a:schemeClr val="accent1"/>
                </a:solidFill>
              </a:rPr>
              <a:t> </a:t>
            </a:r>
            <a:r>
              <a:rPr lang="en-US" sz="2600" b="0" dirty="0" err="1">
                <a:solidFill>
                  <a:schemeClr val="accent1"/>
                </a:solidFill>
              </a:rPr>
              <a:t>ilerleme</a:t>
            </a:r>
            <a:r>
              <a:rPr lang="en-US" sz="2600" b="0" dirty="0">
                <a:solidFill>
                  <a:schemeClr val="accent1"/>
                </a:solidFill>
              </a:rPr>
              <a:t> </a:t>
            </a:r>
            <a:r>
              <a:rPr lang="en-US" sz="2600" b="0" dirty="0" err="1">
                <a:solidFill>
                  <a:schemeClr val="accent1"/>
                </a:solidFill>
              </a:rPr>
              <a:t>fırsatları</a:t>
            </a:r>
            <a:r>
              <a:rPr lang="en-US" sz="2600" b="0" dirty="0">
                <a:solidFill>
                  <a:schemeClr val="accent1"/>
                </a:solidFill>
              </a:rPr>
              <a:t> </a:t>
            </a:r>
            <a:r>
              <a:rPr lang="en-US" sz="2600" b="0" dirty="0" err="1">
                <a:solidFill>
                  <a:schemeClr val="accent1"/>
                </a:solidFill>
              </a:rPr>
              <a:t>ve</a:t>
            </a:r>
            <a:r>
              <a:rPr lang="en-US" sz="2600" b="0" dirty="0">
                <a:solidFill>
                  <a:schemeClr val="accent1"/>
                </a:solidFill>
              </a:rPr>
              <a:t> </a:t>
            </a:r>
            <a:r>
              <a:rPr lang="en-US" sz="2600" b="0" dirty="0" err="1">
                <a:solidFill>
                  <a:schemeClr val="accent1"/>
                </a:solidFill>
              </a:rPr>
              <a:t>önyargılı</a:t>
            </a:r>
            <a:r>
              <a:rPr lang="en-US" sz="2600" b="0" dirty="0">
                <a:solidFill>
                  <a:schemeClr val="accent1"/>
                </a:solidFill>
              </a:rPr>
              <a:t> </a:t>
            </a:r>
            <a:r>
              <a:rPr lang="en-US" sz="2600" b="0" dirty="0" err="1">
                <a:solidFill>
                  <a:schemeClr val="accent1"/>
                </a:solidFill>
              </a:rPr>
              <a:t>işe</a:t>
            </a:r>
            <a:r>
              <a:rPr lang="en-US" sz="2600" b="0" dirty="0">
                <a:solidFill>
                  <a:schemeClr val="accent1"/>
                </a:solidFill>
              </a:rPr>
              <a:t> </a:t>
            </a:r>
            <a:r>
              <a:rPr lang="en-US" sz="2600" b="0" dirty="0" err="1">
                <a:solidFill>
                  <a:schemeClr val="accent1"/>
                </a:solidFill>
              </a:rPr>
              <a:t>alım</a:t>
            </a:r>
            <a:r>
              <a:rPr lang="en-US" sz="2600" b="0" dirty="0">
                <a:solidFill>
                  <a:schemeClr val="accent1"/>
                </a:solidFill>
              </a:rPr>
              <a:t> </a:t>
            </a:r>
            <a:r>
              <a:rPr lang="en-US" sz="2600" b="0" dirty="0" err="1">
                <a:solidFill>
                  <a:schemeClr val="accent1"/>
                </a:solidFill>
              </a:rPr>
              <a:t>uygulamaları</a:t>
            </a:r>
            <a:r>
              <a:rPr lang="en-US" sz="2600" b="0" dirty="0">
                <a:solidFill>
                  <a:schemeClr val="accent1"/>
                </a:solidFill>
              </a:rPr>
              <a:t>.</a:t>
            </a:r>
          </a:p>
          <a:p>
            <a:pPr>
              <a:lnSpc>
                <a:spcPct val="170000"/>
              </a:lnSpc>
              <a:buFont typeface="Arial" panose="020B0604020202020204" pitchFamily="34" charset="0"/>
              <a:buChar char="•"/>
            </a:pPr>
            <a:r>
              <a:rPr lang="en-US" sz="2600" b="1" dirty="0" err="1"/>
              <a:t>Temsil</a:t>
            </a:r>
            <a:r>
              <a:rPr lang="en-US" sz="2600" b="1" dirty="0"/>
              <a:t>: </a:t>
            </a:r>
            <a:r>
              <a:rPr lang="en-US" sz="2600" b="0" dirty="0" err="1">
                <a:solidFill>
                  <a:schemeClr val="accent1"/>
                </a:solidFill>
              </a:rPr>
              <a:t>Belirli</a:t>
            </a:r>
            <a:r>
              <a:rPr lang="en-US" sz="2600" b="0" dirty="0">
                <a:solidFill>
                  <a:schemeClr val="accent1"/>
                </a:solidFill>
              </a:rPr>
              <a:t> </a:t>
            </a:r>
            <a:r>
              <a:rPr lang="en-US" sz="2600" b="0" dirty="0" err="1">
                <a:solidFill>
                  <a:schemeClr val="accent1"/>
                </a:solidFill>
              </a:rPr>
              <a:t>cinsiyetlerin</a:t>
            </a:r>
            <a:r>
              <a:rPr lang="en-US" sz="2600" b="0" dirty="0">
                <a:solidFill>
                  <a:schemeClr val="accent1"/>
                </a:solidFill>
              </a:rPr>
              <a:t> </a:t>
            </a:r>
            <a:r>
              <a:rPr lang="en-US" sz="2600" b="0" dirty="0" err="1">
                <a:solidFill>
                  <a:schemeClr val="accent1"/>
                </a:solidFill>
              </a:rPr>
              <a:t>liderlik</a:t>
            </a:r>
            <a:r>
              <a:rPr lang="en-US" sz="2600" b="0" dirty="0">
                <a:solidFill>
                  <a:schemeClr val="accent1"/>
                </a:solidFill>
              </a:rPr>
              <a:t> </a:t>
            </a:r>
            <a:r>
              <a:rPr lang="en-US" sz="2600" b="0" dirty="0" err="1">
                <a:solidFill>
                  <a:schemeClr val="accent1"/>
                </a:solidFill>
              </a:rPr>
              <a:t>rollerinde</a:t>
            </a:r>
            <a:r>
              <a:rPr lang="en-US" sz="2600" b="0" dirty="0">
                <a:solidFill>
                  <a:schemeClr val="accent1"/>
                </a:solidFill>
              </a:rPr>
              <a:t>, </a:t>
            </a:r>
            <a:r>
              <a:rPr lang="en-US" sz="2600" b="0" dirty="0" err="1">
                <a:solidFill>
                  <a:schemeClr val="accent1"/>
                </a:solidFill>
              </a:rPr>
              <a:t>medyada</a:t>
            </a:r>
            <a:r>
              <a:rPr lang="en-US" sz="2600" b="0" dirty="0">
                <a:solidFill>
                  <a:schemeClr val="accent1"/>
                </a:solidFill>
              </a:rPr>
              <a:t> </a:t>
            </a:r>
            <a:r>
              <a:rPr lang="en-US" sz="2600" b="0" dirty="0" err="1">
                <a:solidFill>
                  <a:schemeClr val="accent1"/>
                </a:solidFill>
              </a:rPr>
              <a:t>ve</a:t>
            </a:r>
            <a:r>
              <a:rPr lang="en-US" sz="2600" b="0" dirty="0">
                <a:solidFill>
                  <a:schemeClr val="accent1"/>
                </a:solidFill>
              </a:rPr>
              <a:t> </a:t>
            </a:r>
            <a:r>
              <a:rPr lang="en-US" sz="2600" b="0" dirty="0" err="1">
                <a:solidFill>
                  <a:schemeClr val="accent1"/>
                </a:solidFill>
              </a:rPr>
              <a:t>siyasette</a:t>
            </a:r>
            <a:r>
              <a:rPr lang="en-US" sz="2600" b="0" dirty="0">
                <a:solidFill>
                  <a:schemeClr val="accent1"/>
                </a:solidFill>
              </a:rPr>
              <a:t> </a:t>
            </a:r>
            <a:r>
              <a:rPr lang="en-US" sz="2600" b="0" dirty="0" err="1">
                <a:solidFill>
                  <a:schemeClr val="accent1"/>
                </a:solidFill>
              </a:rPr>
              <a:t>yeterince</a:t>
            </a:r>
            <a:r>
              <a:rPr lang="en-US" sz="2600" b="0" dirty="0">
                <a:solidFill>
                  <a:schemeClr val="accent1"/>
                </a:solidFill>
              </a:rPr>
              <a:t> </a:t>
            </a:r>
            <a:r>
              <a:rPr lang="en-US" sz="2600" b="0" dirty="0" err="1">
                <a:solidFill>
                  <a:schemeClr val="accent1"/>
                </a:solidFill>
              </a:rPr>
              <a:t>temsil</a:t>
            </a:r>
            <a:r>
              <a:rPr lang="en-US" sz="2600" b="0" dirty="0">
                <a:solidFill>
                  <a:schemeClr val="accent1"/>
                </a:solidFill>
              </a:rPr>
              <a:t> </a:t>
            </a:r>
            <a:r>
              <a:rPr lang="en-US" sz="2600" b="0" dirty="0" err="1">
                <a:solidFill>
                  <a:schemeClr val="accent1"/>
                </a:solidFill>
              </a:rPr>
              <a:t>edilmemesi</a:t>
            </a:r>
            <a:r>
              <a:rPr lang="en-US" sz="2600" b="0" dirty="0">
                <a:solidFill>
                  <a:schemeClr val="accent1"/>
                </a:solidFill>
              </a:rPr>
              <a:t>.</a:t>
            </a:r>
          </a:p>
          <a:p>
            <a:endParaRPr lang="en-US" dirty="0"/>
          </a:p>
        </p:txBody>
      </p:sp>
    </p:spTree>
    <p:extLst>
      <p:ext uri="{BB962C8B-B14F-4D97-AF65-F5344CB8AC3E}">
        <p14:creationId xmlns:p14="http://schemas.microsoft.com/office/powerpoint/2010/main" val="25912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redstavnost v spletu 1" title="Gender bias in recruitment">
            <a:hlinkClick r:id="" action="ppaction://media"/>
            <a:extLst>
              <a:ext uri="{FF2B5EF4-FFF2-40B4-BE49-F238E27FC236}">
                <a16:creationId xmlns:a16="http://schemas.microsoft.com/office/drawing/2014/main" id="{D64FF6BF-1F0D-25D8-F5E0-F980E6C68552}"/>
              </a:ext>
            </a:extLst>
          </p:cNvPr>
          <p:cNvPicPr>
            <a:picLocks noGrp="1" noRot="1" noChangeAspect="1"/>
          </p:cNvPicPr>
          <p:nvPr>
            <p:ph idx="1"/>
            <a:videoFile r:link="rId1"/>
          </p:nvPr>
        </p:nvPicPr>
        <p:blipFill>
          <a:blip r:embed="rId3"/>
          <a:stretch>
            <a:fillRect/>
          </a:stretch>
        </p:blipFill>
        <p:spPr>
          <a:xfrm>
            <a:off x="5640790" y="1931983"/>
            <a:ext cx="6172200" cy="3487738"/>
          </a:xfrm>
          <a:prstGeom prst="rect">
            <a:avLst/>
          </a:prstGeom>
        </p:spPr>
      </p:pic>
      <p:sp>
        <p:nvSpPr>
          <p:cNvPr id="12" name="Marcador de texto 11">
            <a:extLst>
              <a:ext uri="{FF2B5EF4-FFF2-40B4-BE49-F238E27FC236}">
                <a16:creationId xmlns:a16="http://schemas.microsoft.com/office/drawing/2014/main" id="{DE0FE06B-36FB-6947-D2B5-459CF5BE8C4F}"/>
              </a:ext>
            </a:extLst>
          </p:cNvPr>
          <p:cNvSpPr>
            <a:spLocks noGrp="1"/>
          </p:cNvSpPr>
          <p:nvPr>
            <p:ph type="body" sz="half" idx="2"/>
          </p:nvPr>
        </p:nvSpPr>
        <p:spPr>
          <a:xfrm>
            <a:off x="550421" y="538804"/>
            <a:ext cx="3932237" cy="5407349"/>
          </a:xfrm>
        </p:spPr>
        <p:txBody>
          <a:bodyPr vert="horz" lIns="91440" tIns="45720" rIns="91440" bIns="45720" rtlCol="0" anchor="t">
            <a:normAutofit fontScale="77500" lnSpcReduction="20000"/>
          </a:bodyPr>
          <a:lstStyle/>
          <a:p>
            <a:pPr>
              <a:lnSpc>
                <a:spcPct val="150000"/>
              </a:lnSpc>
            </a:pPr>
            <a:endParaRPr lang="en-US" sz="1900" dirty="0"/>
          </a:p>
          <a:p>
            <a:pPr>
              <a:lnSpc>
                <a:spcPct val="150000"/>
              </a:lnSpc>
            </a:pPr>
            <a:r>
              <a:rPr lang="en-US" sz="1900" dirty="0"/>
              <a:t>Toplumsal cinsiyet önyargısının etkisi derin ve geniş kapsamlıdır:</a:t>
            </a:r>
            <a:endParaRPr lang="en-US" sz="1700" dirty="0"/>
          </a:p>
          <a:p>
            <a:pPr marL="285750" indent="-285750">
              <a:lnSpc>
                <a:spcPct val="150000"/>
              </a:lnSpc>
              <a:buFont typeface="Arial" panose="020B0604020202020204" pitchFamily="34" charset="0"/>
              <a:buChar char="•"/>
            </a:pPr>
            <a:r>
              <a:rPr lang="en-US" sz="1700" b="1" dirty="0"/>
              <a:t>Ekonomik Eşitsizlikler</a:t>
            </a:r>
            <a:r>
              <a:rPr lang="en-US" sz="1700" dirty="0"/>
              <a:t>: </a:t>
            </a:r>
            <a:endParaRPr lang="sl-SI" sz="1700" dirty="0"/>
          </a:p>
          <a:p>
            <a:pPr>
              <a:lnSpc>
                <a:spcPct val="150000"/>
              </a:lnSpc>
            </a:pPr>
            <a:r>
              <a:rPr lang="en-US" sz="1700" b="0" dirty="0">
                <a:solidFill>
                  <a:schemeClr val="accent1"/>
                </a:solidFill>
              </a:rPr>
              <a:t>Toplumsal cinsiyet önyargısı, ücret farklılıklarına ve ekonomik eşitsizliğe katkıda bulunmaktadır.</a:t>
            </a:r>
          </a:p>
          <a:p>
            <a:pPr marL="285750" indent="-285750">
              <a:lnSpc>
                <a:spcPct val="150000"/>
              </a:lnSpc>
              <a:buFont typeface="Arial" panose="020B0604020202020204" pitchFamily="34" charset="0"/>
              <a:buChar char="•"/>
            </a:pPr>
            <a:r>
              <a:rPr lang="en-US" sz="1700" b="1" dirty="0"/>
              <a:t>Kariyer Gelişimi</a:t>
            </a:r>
            <a:r>
              <a:rPr lang="en-US" sz="1700" dirty="0"/>
              <a:t>: </a:t>
            </a:r>
            <a:endParaRPr lang="sl-SI" sz="1700" dirty="0"/>
          </a:p>
          <a:p>
            <a:pPr>
              <a:lnSpc>
                <a:spcPct val="150000"/>
              </a:lnSpc>
            </a:pPr>
            <a:r>
              <a:rPr lang="en-US" sz="1700" b="0" dirty="0">
                <a:solidFill>
                  <a:schemeClr val="accent1"/>
                </a:solidFill>
              </a:rPr>
              <a:t>Kadınlar ve ikili cinsiyete sahip olmayan bireyler genellikle kariyer ilerlemesi ve liderlik fırsatları konusunda engellerle karşılaşmaktadır.</a:t>
            </a:r>
          </a:p>
          <a:p>
            <a:pPr marL="285750" indent="-285750">
              <a:lnSpc>
                <a:spcPct val="150000"/>
              </a:lnSpc>
              <a:buFont typeface="Arial" panose="020B0604020202020204" pitchFamily="34" charset="0"/>
              <a:buChar char="•"/>
            </a:pPr>
            <a:r>
              <a:rPr lang="en-US" sz="1700" b="1" dirty="0"/>
              <a:t>Sosyal Eşitsizlik</a:t>
            </a:r>
            <a:r>
              <a:rPr lang="en-US" sz="1700" dirty="0"/>
              <a:t>: </a:t>
            </a:r>
            <a:endParaRPr lang="sl-SI" sz="1700" dirty="0"/>
          </a:p>
          <a:p>
            <a:pPr>
              <a:lnSpc>
                <a:spcPct val="150000"/>
              </a:lnSpc>
            </a:pPr>
            <a:r>
              <a:rPr lang="en-US" sz="1700" b="0" dirty="0">
                <a:solidFill>
                  <a:schemeClr val="accent1"/>
                </a:solidFill>
              </a:rPr>
              <a:t>Toplumsal cinsiyet önyargısı, kişisel özgürlüğü ve kendini ifade etmeyi sınırlayan toplumsal normları sürdürmektedir.</a:t>
            </a:r>
          </a:p>
          <a:p>
            <a:endParaRPr lang="en-US" dirty="0"/>
          </a:p>
        </p:txBody>
      </p:sp>
      <p:sp>
        <p:nvSpPr>
          <p:cNvPr id="3" name="PoljeZBesedilom 2">
            <a:extLst>
              <a:ext uri="{FF2B5EF4-FFF2-40B4-BE49-F238E27FC236}">
                <a16:creationId xmlns:a16="http://schemas.microsoft.com/office/drawing/2014/main" id="{AD212F03-978D-BAB5-624A-0E670B9F81AE}"/>
              </a:ext>
            </a:extLst>
          </p:cNvPr>
          <p:cNvSpPr txBox="1"/>
          <p:nvPr/>
        </p:nvSpPr>
        <p:spPr>
          <a:xfrm>
            <a:off x="5912188" y="5865192"/>
            <a:ext cx="5618967" cy="800219"/>
          </a:xfrm>
          <a:prstGeom prst="rect">
            <a:avLst/>
          </a:prstGeom>
          <a:noFill/>
        </p:spPr>
        <p:txBody>
          <a:bodyPr wrap="square" lIns="91440" tIns="45720" rIns="91440" bIns="45720" rtlCol="0" anchor="t">
            <a:spAutoFit/>
          </a:bodyPr>
          <a:lstStyle/>
          <a:p>
            <a:r>
              <a:rPr lang="en-GB" sz="1000" dirty="0">
                <a:solidFill>
                  <a:schemeClr val="accent1"/>
                </a:solidFill>
              </a:rPr>
              <a:t>Kaynak: </a:t>
            </a:r>
            <a:r>
              <a:rPr lang="en-GB" sz="1000" dirty="0" err="1">
                <a:solidFill>
                  <a:schemeClr val="accent1"/>
                </a:solidFill>
              </a:rPr>
              <a:t>Skillbooster</a:t>
            </a:r>
            <a:r>
              <a:rPr lang="en-GB" sz="1000" dirty="0">
                <a:solidFill>
                  <a:schemeClr val="accent1"/>
                </a:solidFill>
              </a:rPr>
              <a:t> tarafından İşe Alımda Cinsiyet Önyargısı</a:t>
            </a:r>
          </a:p>
          <a:p>
            <a:endParaRPr lang="en-GB" dirty="0">
              <a:solidFill>
                <a:srgbClr val="DACDAC"/>
              </a:solidFill>
            </a:endParaRPr>
          </a:p>
          <a:p>
            <a:endParaRPr lang="en-GB" dirty="0"/>
          </a:p>
        </p:txBody>
      </p:sp>
      <p:sp>
        <p:nvSpPr>
          <p:cNvPr id="4" name="PoljeZBesedilom 3">
            <a:extLst>
              <a:ext uri="{FF2B5EF4-FFF2-40B4-BE49-F238E27FC236}">
                <a16:creationId xmlns:a16="http://schemas.microsoft.com/office/drawing/2014/main" id="{BA8E7178-6E5C-AA12-E6DB-08A66035EBC3}"/>
              </a:ext>
            </a:extLst>
          </p:cNvPr>
          <p:cNvSpPr txBox="1"/>
          <p:nvPr/>
        </p:nvSpPr>
        <p:spPr>
          <a:xfrm>
            <a:off x="5636712" y="636739"/>
            <a:ext cx="496865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endParaRPr dirty="0"/>
          </a:p>
          <a:p>
            <a:pPr rtl="0"/>
            <a:r>
              <a:rPr lang="en-GB" sz="1600" baseline="0" dirty="0">
                <a:solidFill>
                  <a:srgbClr val="1D1D1B"/>
                </a:solidFill>
                <a:latin typeface="Raleway"/>
                <a:ea typeface="Segoe UI"/>
                <a:cs typeface="Segoe UI"/>
              </a:rPr>
              <a:t>Bu </a:t>
            </a:r>
            <a:r>
              <a:rPr lang="en-GB" sz="1600" baseline="0" dirty="0" err="1">
                <a:solidFill>
                  <a:srgbClr val="1D1D1B"/>
                </a:solidFill>
                <a:latin typeface="Raleway"/>
                <a:ea typeface="Segoe UI"/>
                <a:cs typeface="Segoe UI"/>
              </a:rPr>
              <a:t>klipte</a:t>
            </a:r>
            <a:r>
              <a:rPr lang="en-GB" sz="1600" baseline="0" dirty="0">
                <a:solidFill>
                  <a:srgbClr val="1D1D1B"/>
                </a:solidFill>
                <a:latin typeface="Raleway"/>
                <a:ea typeface="Segoe UI"/>
                <a:cs typeface="Segoe UI"/>
              </a:rPr>
              <a:t>, yeni </a:t>
            </a:r>
            <a:r>
              <a:rPr lang="en-GB" sz="1600" baseline="0" dirty="0" err="1">
                <a:solidFill>
                  <a:srgbClr val="1D1D1B"/>
                </a:solidFill>
                <a:latin typeface="Raleway"/>
                <a:ea typeface="Segoe UI"/>
                <a:cs typeface="Segoe UI"/>
              </a:rPr>
              <a:t>bir</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çalışanın</a:t>
            </a:r>
            <a:r>
              <a:rPr lang="en-GB" sz="1600" baseline="0" dirty="0">
                <a:solidFill>
                  <a:srgbClr val="1D1D1B"/>
                </a:solidFill>
                <a:latin typeface="Raleway"/>
                <a:ea typeface="Segoe UI"/>
                <a:cs typeface="Segoe UI"/>
              </a:rPr>
              <a:t> </a:t>
            </a:r>
            <a:r>
              <a:rPr lang="sl-SI" sz="1600" baseline="0" dirty="0">
                <a:solidFill>
                  <a:srgbClr val="1D1D1B"/>
                </a:solidFill>
                <a:latin typeface="Raleway"/>
                <a:ea typeface="Segoe UI"/>
                <a:cs typeface="Segoe UI"/>
              </a:rPr>
              <a:t>işe alımında </a:t>
            </a:r>
            <a:r>
              <a:rPr lang="en-GB" sz="1600" baseline="0" dirty="0" err="1">
                <a:solidFill>
                  <a:srgbClr val="1D1D1B"/>
                </a:solidFill>
                <a:latin typeface="Raleway"/>
                <a:ea typeface="Segoe UI"/>
                <a:cs typeface="Segoe UI"/>
              </a:rPr>
              <a:t>cinsiyet</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önyargısını</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temsil</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eden</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hareket</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edilen</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durumu</a:t>
            </a:r>
            <a:r>
              <a:rPr lang="en-GB" sz="1600" baseline="0" dirty="0">
                <a:solidFill>
                  <a:srgbClr val="1D1D1B"/>
                </a:solidFill>
                <a:latin typeface="Raleway"/>
                <a:ea typeface="Segoe UI"/>
                <a:cs typeface="Segoe UI"/>
              </a:rPr>
              <a:t> </a:t>
            </a:r>
            <a:r>
              <a:rPr lang="en-GB" sz="1600" baseline="0" dirty="0" err="1">
                <a:solidFill>
                  <a:srgbClr val="1D1D1B"/>
                </a:solidFill>
                <a:latin typeface="Raleway"/>
                <a:ea typeface="Segoe UI"/>
                <a:cs typeface="Segoe UI"/>
              </a:rPr>
              <a:t>gözlemleyebilirsiniz</a:t>
            </a:r>
            <a:r>
              <a:rPr lang="en-GB" sz="1600" dirty="0">
                <a:solidFill>
                  <a:srgbClr val="DACDAC"/>
                </a:solidFill>
                <a:latin typeface="Raleway"/>
                <a:ea typeface="Segoe UI"/>
                <a:cs typeface="Segoe UI"/>
              </a:rPr>
              <a:t>.</a:t>
            </a:r>
            <a:endParaRPr lang="sl-SI" dirty="0"/>
          </a:p>
        </p:txBody>
      </p:sp>
      <p:sp>
        <p:nvSpPr>
          <p:cNvPr id="5" name="PoljeZBesedilom 4">
            <a:extLst>
              <a:ext uri="{FF2B5EF4-FFF2-40B4-BE49-F238E27FC236}">
                <a16:creationId xmlns:a16="http://schemas.microsoft.com/office/drawing/2014/main" id="{8EBD1C65-FC61-20AF-558E-C318F3EEF7B8}"/>
              </a:ext>
            </a:extLst>
          </p:cNvPr>
          <p:cNvSpPr txBox="1"/>
          <p:nvPr/>
        </p:nvSpPr>
        <p:spPr>
          <a:xfrm>
            <a:off x="407095" y="229643"/>
            <a:ext cx="942583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3400" dirty="0" err="1">
                <a:solidFill>
                  <a:srgbClr val="0E9094"/>
                </a:solidFill>
                <a:latin typeface="Raleway SemiBold"/>
              </a:rPr>
              <a:t>Toplumsal cinsiyet önyargısını anlamak</a:t>
            </a:r>
            <a:endParaRPr lang="sl-SI" dirty="0" err="1"/>
          </a:p>
        </p:txBody>
      </p:sp>
    </p:spTree>
    <p:extLst>
      <p:ext uri="{BB962C8B-B14F-4D97-AF65-F5344CB8AC3E}">
        <p14:creationId xmlns:p14="http://schemas.microsoft.com/office/powerpoint/2010/main" val="133760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Naslov 13">
            <a:extLst>
              <a:ext uri="{FF2B5EF4-FFF2-40B4-BE49-F238E27FC236}">
                <a16:creationId xmlns:a16="http://schemas.microsoft.com/office/drawing/2014/main" id="{833550B8-DBAE-C755-9C1D-C8F8ABF223EE}"/>
              </a:ext>
            </a:extLst>
          </p:cNvPr>
          <p:cNvSpPr>
            <a:spLocks noGrp="1"/>
          </p:cNvSpPr>
          <p:nvPr>
            <p:ph type="title"/>
          </p:nvPr>
        </p:nvSpPr>
        <p:spPr>
          <a:xfrm>
            <a:off x="639871" y="208551"/>
            <a:ext cx="10515600" cy="771216"/>
          </a:xfrm>
        </p:spPr>
        <p:txBody>
          <a:bodyPr>
            <a:normAutofit/>
          </a:bodyPr>
          <a:lstStyle/>
          <a:p>
            <a:r>
              <a:rPr lang="en-US" sz="3400" dirty="0"/>
              <a:t>Toplumsal cinsiyet önyargısının yaygın belirtileri</a:t>
            </a:r>
          </a:p>
        </p:txBody>
      </p:sp>
      <p:sp>
        <p:nvSpPr>
          <p:cNvPr id="15" name="Označba mesta vsebine 14">
            <a:extLst>
              <a:ext uri="{FF2B5EF4-FFF2-40B4-BE49-F238E27FC236}">
                <a16:creationId xmlns:a16="http://schemas.microsoft.com/office/drawing/2014/main" id="{0D6E7056-80F4-68F5-7F37-A6A601689D04}"/>
              </a:ext>
            </a:extLst>
          </p:cNvPr>
          <p:cNvSpPr>
            <a:spLocks noGrp="1"/>
          </p:cNvSpPr>
          <p:nvPr>
            <p:ph sz="half" idx="1"/>
          </p:nvPr>
        </p:nvSpPr>
        <p:spPr>
          <a:xfrm>
            <a:off x="723379" y="1095193"/>
            <a:ext cx="5442557" cy="3693201"/>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Cinsiyet tercihine dayalı ayrımcılık</a:t>
            </a:r>
            <a:r>
              <a:rPr lang="en-GB" sz="1600" b="0" dirty="0">
                <a:solidFill>
                  <a:schemeClr val="accent1"/>
                </a:solidFill>
              </a:rPr>
              <a:t>: Bireylere karşı cinsiyet kimlikleri veya cinsel yönelimleri temelinde önyargılı tutum veya muamele.</a:t>
            </a:r>
          </a:p>
          <a:p>
            <a:pPr marL="342900" lvl="0" indent="-342900">
              <a:lnSpc>
                <a:spcPct val="115000"/>
              </a:lnSpc>
              <a:buFont typeface="Symbol" panose="05050102010706020507" pitchFamily="18" charset="2"/>
              <a:buChar char=""/>
            </a:pPr>
            <a:r>
              <a:rPr lang="en-GB" sz="1600" dirty="0">
                <a:solidFill>
                  <a:schemeClr val="accent1"/>
                </a:solidFill>
              </a:rPr>
              <a:t>Cinsiyet stereotipleri oluşturmak</a:t>
            </a:r>
            <a:r>
              <a:rPr lang="en-GB" sz="1600" b="0" dirty="0">
                <a:solidFill>
                  <a:schemeClr val="accent1"/>
                </a:solidFill>
              </a:rPr>
              <a:t>: Belirli bir cinsiyete belirli özellikler veya roller atfetmek.</a:t>
            </a:r>
          </a:p>
          <a:p>
            <a:pPr marL="342900" lvl="0" indent="-342900">
              <a:lnSpc>
                <a:spcPct val="115000"/>
              </a:lnSpc>
              <a:buFont typeface="Symbol" panose="05050102010706020507" pitchFamily="18" charset="2"/>
              <a:buChar char=""/>
            </a:pPr>
            <a:r>
              <a:rPr lang="en-GB" sz="1600" dirty="0">
                <a:solidFill>
                  <a:schemeClr val="accent1"/>
                </a:solidFill>
              </a:rPr>
              <a:t>Yetersiz fırsatlar</a:t>
            </a:r>
            <a:r>
              <a:rPr lang="en-GB" sz="1600" b="0" dirty="0">
                <a:solidFill>
                  <a:schemeClr val="accent1"/>
                </a:solidFill>
              </a:rPr>
              <a:t>: Cinsiyet nedeniyle eğitim, iş terfisi ve kariyer gelişiminde ayrımcılık.</a:t>
            </a:r>
          </a:p>
          <a:p>
            <a:pPr marL="342900" lvl="0" indent="-342900">
              <a:lnSpc>
                <a:spcPct val="115000"/>
              </a:lnSpc>
              <a:buFont typeface="Symbol" panose="05050102010706020507" pitchFamily="18" charset="2"/>
              <a:buChar char=""/>
            </a:pPr>
            <a:r>
              <a:rPr lang="en-GB" sz="1600" dirty="0">
                <a:solidFill>
                  <a:schemeClr val="accent1"/>
                </a:solidFill>
              </a:rPr>
              <a:t>Mikroagresyonlar:</a:t>
            </a:r>
            <a:r>
              <a:rPr lang="en-GB" sz="1600" b="0" dirty="0">
                <a:solidFill>
                  <a:schemeClr val="accent1"/>
                </a:solidFill>
              </a:rPr>
              <a:t> Kasıtlı veya kasıtsız olsun, toplumsal cinsiyet önyargısını sürdüren önyargılı sözler veya eylemler.</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Ücret eşitsizliği</a:t>
            </a:r>
            <a:r>
              <a:rPr lang="en-GB" sz="1600" b="0" dirty="0">
                <a:solidFill>
                  <a:schemeClr val="accent1"/>
                </a:solidFill>
              </a:rPr>
              <a:t>: Cinsiyete dayalı olarak benzer pozisyonlar için eşit olmayan ücret.</a:t>
            </a:r>
          </a:p>
          <a:p>
            <a:endParaRPr lang="en-GB" dirty="0"/>
          </a:p>
        </p:txBody>
      </p:sp>
      <p:sp>
        <p:nvSpPr>
          <p:cNvPr id="16" name="Označba mesta vsebine 15">
            <a:extLst>
              <a:ext uri="{FF2B5EF4-FFF2-40B4-BE49-F238E27FC236}">
                <a16:creationId xmlns:a16="http://schemas.microsoft.com/office/drawing/2014/main" id="{4A3A738B-C53A-9F49-0126-E19A8FD7B79E}"/>
              </a:ext>
            </a:extLst>
          </p:cNvPr>
          <p:cNvSpPr>
            <a:spLocks noGrp="1"/>
          </p:cNvSpPr>
          <p:nvPr>
            <p:ph sz="half" idx="2"/>
          </p:nvPr>
        </p:nvSpPr>
        <p:spPr>
          <a:xfrm>
            <a:off x="6099132" y="1230890"/>
            <a:ext cx="5839215" cy="3854194"/>
          </a:xfrm>
        </p:spPr>
        <p:txBody>
          <a:bodyPr vert="horz" lIns="91440" tIns="45720" rIns="91440" bIns="45720" rtlCol="0" anchor="t">
            <a:noAutofit/>
          </a:bodyPr>
          <a:lstStyle/>
          <a:p>
            <a:pPr marL="342900" lvl="0" indent="-342900">
              <a:lnSpc>
                <a:spcPct val="115000"/>
              </a:lnSpc>
              <a:buFont typeface="Symbol" panose="05050102010706020507" pitchFamily="18" charset="2"/>
              <a:buChar char=""/>
            </a:pPr>
            <a:r>
              <a:rPr lang="en-GB" sz="1600" dirty="0">
                <a:solidFill>
                  <a:schemeClr val="accent1"/>
                </a:solidFill>
              </a:rPr>
              <a:t>Dahil etmeme</a:t>
            </a:r>
            <a:r>
              <a:rPr lang="en-GB" sz="1600" b="0" dirty="0">
                <a:solidFill>
                  <a:schemeClr val="accent1"/>
                </a:solidFill>
              </a:rPr>
              <a:t>: Kadınlar veya LGBTQIA+ topluluğu üyeleri gibi belirli cinsiyetlerin belirli mesleklerden ve üst düzey pozisyonlardan dışlanması.</a:t>
            </a:r>
          </a:p>
          <a:p>
            <a:pPr marL="342900" lvl="0" indent="-342900">
              <a:lnSpc>
                <a:spcPct val="115000"/>
              </a:lnSpc>
              <a:buFont typeface="Symbol" panose="05050102010706020507" pitchFamily="18" charset="2"/>
              <a:buChar char=""/>
            </a:pPr>
            <a:r>
              <a:rPr lang="en-GB" sz="1600" dirty="0">
                <a:solidFill>
                  <a:schemeClr val="accent1"/>
                </a:solidFill>
              </a:rPr>
              <a:t>Kültürel ve toplumsal beklentiler</a:t>
            </a:r>
            <a:r>
              <a:rPr lang="en-GB" sz="1600" b="0" dirty="0">
                <a:solidFill>
                  <a:schemeClr val="accent1"/>
                </a:solidFill>
              </a:rPr>
              <a:t>: Toplumsal cinsiyet rollerine ilişkin kültürel ve toplumsal normlardaki farklılıklar ve ayrımcılık.</a:t>
            </a:r>
          </a:p>
          <a:p>
            <a:pPr marL="342900" lvl="0" indent="-342900">
              <a:lnSpc>
                <a:spcPct val="115000"/>
              </a:lnSpc>
              <a:buFont typeface="Symbol" panose="05050102010706020507" pitchFamily="18" charset="2"/>
              <a:buChar char=""/>
            </a:pPr>
            <a:r>
              <a:rPr lang="en-GB" sz="1600" dirty="0">
                <a:solidFill>
                  <a:schemeClr val="accent1"/>
                </a:solidFill>
              </a:rPr>
              <a:t>Cinsel nesneleştirme</a:t>
            </a:r>
            <a:r>
              <a:rPr lang="en-GB" sz="1600" b="0" dirty="0">
                <a:solidFill>
                  <a:schemeClr val="accent1"/>
                </a:solidFill>
              </a:rPr>
              <a:t>, Zorbalık ve Taciz: Bireylere cinsiyetlerine dayalı olarak nesne muamelesi yapmak veya zorbalık ve tacize maruz bırakmak.</a:t>
            </a:r>
          </a:p>
          <a:p>
            <a:pPr marL="342900" lvl="0" indent="-342900">
              <a:lnSpc>
                <a:spcPct val="115000"/>
              </a:lnSpc>
              <a:spcAft>
                <a:spcPts val="800"/>
              </a:spcAft>
              <a:buFont typeface="Symbol" panose="05050102010706020507" pitchFamily="18" charset="2"/>
              <a:buChar char=""/>
            </a:pPr>
            <a:r>
              <a:rPr lang="en-GB" sz="1600" dirty="0">
                <a:solidFill>
                  <a:schemeClr val="accent1"/>
                </a:solidFill>
              </a:rPr>
              <a:t>Bilinçaltı tutumlar</a:t>
            </a:r>
            <a:r>
              <a:rPr lang="en-GB" sz="1600" b="0" dirty="0">
                <a:solidFill>
                  <a:schemeClr val="accent1"/>
                </a:solidFill>
              </a:rPr>
              <a:t>: Toplumsal cinsiyet önyargısını etkileyen ve farklı muameleye yol açan örtük inançlar ve tutumlar.</a:t>
            </a:r>
          </a:p>
          <a:p>
            <a:endParaRPr lang="en-US" dirty="0"/>
          </a:p>
        </p:txBody>
      </p:sp>
      <p:sp>
        <p:nvSpPr>
          <p:cNvPr id="19" name="PoljeZBesedilom 18">
            <a:extLst>
              <a:ext uri="{FF2B5EF4-FFF2-40B4-BE49-F238E27FC236}">
                <a16:creationId xmlns:a16="http://schemas.microsoft.com/office/drawing/2014/main" id="{F3F17C73-A9A4-5C0A-2714-5925B70E450F}"/>
              </a:ext>
            </a:extLst>
          </p:cNvPr>
          <p:cNvSpPr txBox="1"/>
          <p:nvPr/>
        </p:nvSpPr>
        <p:spPr>
          <a:xfrm>
            <a:off x="888585" y="5719697"/>
            <a:ext cx="10413023" cy="830997"/>
          </a:xfrm>
          <a:prstGeom prst="rect">
            <a:avLst/>
          </a:prstGeom>
          <a:noFill/>
        </p:spPr>
        <p:txBody>
          <a:bodyPr wrap="square" lIns="91440" tIns="45720" rIns="91440" bIns="45720" rtlCol="0" anchor="t">
            <a:spAutoFit/>
          </a:bodyPr>
          <a:lstStyle/>
          <a:p>
            <a:pPr algn="ctr"/>
            <a:r>
              <a:rPr lang="en-GB" sz="1600" dirty="0">
                <a:solidFill>
                  <a:schemeClr val="bg2"/>
                </a:solidFill>
                <a:latin typeface="+mj-lt"/>
                <a:ea typeface="+mj-ea"/>
                <a:cs typeface="+mj-cs"/>
              </a:rPr>
              <a:t>Önemli</a:t>
            </a:r>
            <a:r>
              <a:rPr lang="sl-SI" sz="1600" dirty="0">
                <a:solidFill>
                  <a:schemeClr val="bg2"/>
                </a:solidFill>
                <a:latin typeface="+mj-lt"/>
                <a:ea typeface="+mj-ea"/>
                <a:cs typeface="+mj-cs"/>
              </a:rPr>
              <a:t>: </a:t>
            </a:r>
          </a:p>
          <a:p>
            <a:pPr algn="ctr"/>
            <a:r>
              <a:rPr lang="en-US" sz="1600" dirty="0">
                <a:solidFill>
                  <a:schemeClr val="bg2"/>
                </a:solidFill>
                <a:latin typeface="+mj-lt"/>
                <a:ea typeface="+mj-ea"/>
                <a:cs typeface="+mj-cs"/>
              </a:rPr>
              <a:t>Toplumsal cinsiyet önyargısı hem erkekleri hem de kadınları etkileyen yaygın bir sorundur, ancak etkisi genellikle ikili olmayan bireyler </a:t>
            </a:r>
            <a:r>
              <a:rPr lang="sl-SI" sz="1600" err="1">
                <a:solidFill>
                  <a:schemeClr val="bg2"/>
                </a:solidFill>
                <a:latin typeface="+mj-lt"/>
                <a:ea typeface="+mj-ea"/>
                <a:cs typeface="+mj-cs"/>
              </a:rPr>
              <a:t>için </a:t>
            </a:r>
            <a:r>
              <a:rPr lang="en-US" sz="1600" dirty="0">
                <a:solidFill>
                  <a:schemeClr val="bg2"/>
                </a:solidFill>
                <a:latin typeface="+mj-lt"/>
                <a:ea typeface="+mj-ea"/>
                <a:cs typeface="+mj-cs"/>
              </a:rPr>
              <a:t>daha şiddetlidir. </a:t>
            </a:r>
            <a:endParaRPr lang="en-GB" sz="1600" dirty="0">
              <a:solidFill>
                <a:schemeClr val="bg2"/>
              </a:solidFill>
              <a:latin typeface="+mj-lt"/>
              <a:ea typeface="+mj-ea"/>
              <a:cs typeface="+mj-cs"/>
            </a:endParaRPr>
          </a:p>
        </p:txBody>
      </p:sp>
    </p:spTree>
    <p:extLst>
      <p:ext uri="{BB962C8B-B14F-4D97-AF65-F5344CB8AC3E}">
        <p14:creationId xmlns:p14="http://schemas.microsoft.com/office/powerpoint/2010/main" val="543473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acts about gender bias">
            <a:extLst>
              <a:ext uri="{FF2B5EF4-FFF2-40B4-BE49-F238E27FC236}">
                <a16:creationId xmlns:a16="http://schemas.microsoft.com/office/drawing/2014/main" id="{54872C18-A583-B89A-05FC-3FC2A026292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838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nder bias in men">
            <a:extLst>
              <a:ext uri="{FF2B5EF4-FFF2-40B4-BE49-F238E27FC236}">
                <a16:creationId xmlns:a16="http://schemas.microsoft.com/office/drawing/2014/main" id="{A45D32D4-F1A1-952D-8D91-BB8F45BC281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72200" y="391288"/>
            <a:ext cx="5181600" cy="5394664"/>
          </a:xfrm>
          <a:prstGeom prst="rect">
            <a:avLst/>
          </a:prstGeom>
          <a:noFill/>
          <a:extLst>
            <a:ext uri="{909E8E84-426E-40DD-AFC4-6F175D3DCCD1}">
              <a14:hiddenFill xmlns:a14="http://schemas.microsoft.com/office/drawing/2010/main">
                <a:solidFill>
                  <a:srgbClr val="FFFFFF"/>
                </a:solidFill>
              </a14:hiddenFill>
            </a:ext>
          </a:extLst>
        </p:spPr>
      </p:pic>
      <p:sp>
        <p:nvSpPr>
          <p:cNvPr id="8" name="PoljeZBesedilom 7">
            <a:extLst>
              <a:ext uri="{FF2B5EF4-FFF2-40B4-BE49-F238E27FC236}">
                <a16:creationId xmlns:a16="http://schemas.microsoft.com/office/drawing/2014/main" id="{2474DE6B-611F-5AF3-1D0C-8F90E9AA2E8F}"/>
              </a:ext>
            </a:extLst>
          </p:cNvPr>
          <p:cNvSpPr txBox="1"/>
          <p:nvPr/>
        </p:nvSpPr>
        <p:spPr>
          <a:xfrm>
            <a:off x="1234858" y="5785952"/>
            <a:ext cx="3627268" cy="400110"/>
          </a:xfrm>
          <a:prstGeom prst="rect">
            <a:avLst/>
          </a:prstGeom>
          <a:noFill/>
        </p:spPr>
        <p:txBody>
          <a:bodyPr wrap="square" lIns="91440" tIns="45720" rIns="91440" bIns="45720" rtlCol="0" anchor="t">
            <a:spAutoFit/>
          </a:bodyPr>
          <a:lstStyle/>
          <a:p>
            <a:r>
              <a:rPr lang="sl-SI" sz="1000" dirty="0">
                <a:solidFill>
                  <a:schemeClr val="accent1"/>
                </a:solidFill>
              </a:rPr>
              <a:t>Resim </a:t>
            </a:r>
            <a:r>
              <a:rPr lang="sl-SI" sz="1000" dirty="0" err="1">
                <a:solidFill>
                  <a:schemeClr val="accent1"/>
                </a:solidFill>
              </a:rPr>
              <a:t>kaynağı</a:t>
            </a:r>
            <a:r>
              <a:rPr lang="sl-SI" sz="1000" dirty="0">
                <a:solidFill>
                  <a:schemeClr val="accent1"/>
                </a:solidFill>
              </a:rPr>
              <a:t>: </a:t>
            </a:r>
            <a:r>
              <a:rPr lang="sl-SI" sz="1000" dirty="0" err="1">
                <a:solidFill>
                  <a:schemeClr val="accent1"/>
                </a:solidFill>
                <a:ea typeface="+mn-lt"/>
                <a:cs typeface="+mn-lt"/>
              </a:rPr>
              <a:t>Toplumsal Cinsiyet Önyargısı </a:t>
            </a:r>
            <a:r>
              <a:rPr lang="sl-SI" sz="1000" dirty="0">
                <a:solidFill>
                  <a:schemeClr val="accent1"/>
                </a:solidFill>
                <a:ea typeface="+mn-lt"/>
                <a:cs typeface="+mn-lt"/>
              </a:rPr>
              <a:t>101: </a:t>
            </a:r>
            <a:r>
              <a:rPr lang="sl-SI" sz="1000" dirty="0" err="1">
                <a:solidFill>
                  <a:schemeClr val="accent1"/>
                </a:solidFill>
                <a:ea typeface="+mn-lt"/>
                <a:cs typeface="+mn-lt"/>
              </a:rPr>
              <a:t>İşaretler ve Ruh Sağlığına Etkisi: Mind.help</a:t>
            </a:r>
            <a:endParaRPr lang="sl-SI" sz="1000" dirty="0" err="1">
              <a:solidFill>
                <a:schemeClr val="accent1"/>
              </a:solidFill>
            </a:endParaRPr>
          </a:p>
        </p:txBody>
      </p:sp>
    </p:spTree>
    <p:extLst>
      <p:ext uri="{BB962C8B-B14F-4D97-AF65-F5344CB8AC3E}">
        <p14:creationId xmlns:p14="http://schemas.microsoft.com/office/powerpoint/2010/main" val="231983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6BECFAE-6F16-B896-6235-B0BB2A8BE094}"/>
              </a:ext>
            </a:extLst>
          </p:cNvPr>
          <p:cNvSpPr>
            <a:spLocks noGrp="1"/>
          </p:cNvSpPr>
          <p:nvPr>
            <p:ph type="title"/>
          </p:nvPr>
        </p:nvSpPr>
        <p:spPr>
          <a:xfrm>
            <a:off x="838200" y="365125"/>
            <a:ext cx="9440451" cy="636632"/>
          </a:xfrm>
        </p:spPr>
        <p:txBody>
          <a:bodyPr/>
          <a:lstStyle/>
          <a:p>
            <a:r>
              <a:rPr lang="sl-SI" sz="3400" dirty="0" err="1">
                <a:ea typeface="+mj-lt"/>
                <a:cs typeface="+mj-lt"/>
              </a:rPr>
              <a:t>Kadın haklarında tarihi dönüm noktaları</a:t>
            </a:r>
          </a:p>
        </p:txBody>
      </p:sp>
      <p:sp>
        <p:nvSpPr>
          <p:cNvPr id="3" name="Označba mesta vsebine 2">
            <a:extLst>
              <a:ext uri="{FF2B5EF4-FFF2-40B4-BE49-F238E27FC236}">
                <a16:creationId xmlns:a16="http://schemas.microsoft.com/office/drawing/2014/main" id="{B5A9E49A-D1B2-9AB1-8C9B-B2AF5774F407}"/>
              </a:ext>
            </a:extLst>
          </p:cNvPr>
          <p:cNvSpPr>
            <a:spLocks noGrp="1"/>
          </p:cNvSpPr>
          <p:nvPr>
            <p:ph sz="half" idx="1"/>
          </p:nvPr>
        </p:nvSpPr>
        <p:spPr>
          <a:xfrm>
            <a:off x="587681" y="1167216"/>
            <a:ext cx="4969132" cy="4932583"/>
          </a:xfrm>
        </p:spPr>
        <p:txBody>
          <a:bodyPr vert="horz" lIns="91440" tIns="45720" rIns="91440" bIns="45720" rtlCol="0" anchor="t">
            <a:noAutofit/>
          </a:bodyPr>
          <a:lstStyle/>
          <a:p>
            <a:pPr marL="342900" indent="-342900">
              <a:lnSpc>
                <a:spcPct val="170000"/>
              </a:lnSpc>
              <a:buFont typeface="Symbol,Sans-Serif"/>
              <a:buChar char=""/>
            </a:pPr>
            <a:r>
              <a:rPr lang="sl-SI" sz="1400" dirty="0">
                <a:solidFill>
                  <a:schemeClr val="accent1"/>
                </a:solidFill>
                <a:ea typeface="+mn-lt"/>
                <a:cs typeface="+mn-lt"/>
              </a:rPr>
              <a:t>19. Anayasa Değişikliği (1920): </a:t>
            </a:r>
            <a:r>
              <a:rPr lang="sl-SI" sz="1400" b="0" dirty="0">
                <a:solidFill>
                  <a:schemeClr val="accent1"/>
                </a:solidFill>
                <a:ea typeface="+mn-lt"/>
                <a:cs typeface="+mn-lt"/>
              </a:rPr>
              <a:t>Amerika Birleşik Devletleri'nde kadınlara oy hakkı tanınarak kadınların oy hakkı hareketinde önemli bir zafer kazanıldı.</a:t>
            </a:r>
            <a:endParaRPr lang="en-US" sz="1400" b="0" dirty="0">
              <a:solidFill>
                <a:schemeClr val="accent1"/>
              </a:solidFill>
              <a:ea typeface="+mn-lt"/>
              <a:cs typeface="+mn-lt"/>
            </a:endParaRPr>
          </a:p>
          <a:p>
            <a:pPr marL="342900" indent="-342900">
              <a:lnSpc>
                <a:spcPct val="170000"/>
              </a:lnSpc>
              <a:buFont typeface="Symbol,Sans-Serif"/>
              <a:buChar char=""/>
            </a:pPr>
            <a:r>
              <a:rPr lang="sl-SI" sz="1400" dirty="0">
                <a:solidFill>
                  <a:schemeClr val="accent1"/>
                </a:solidFill>
                <a:ea typeface="+mn-lt"/>
                <a:cs typeface="+mn-lt"/>
              </a:rPr>
              <a:t>Duygular Bildirgesi (1848): </a:t>
            </a:r>
            <a:r>
              <a:rPr lang="sl-SI" sz="1400" b="0" dirty="0">
                <a:solidFill>
                  <a:schemeClr val="accent1"/>
                </a:solidFill>
                <a:ea typeface="+mn-lt"/>
                <a:cs typeface="+mn-lt"/>
              </a:rPr>
              <a:t>Seneca Falls Konvansiyonu'nda sunulan bu bildiri, oy hakkı ve mülkiyet hakları da dahil olmak üzere kadın haklarına yönelik şikayet ve talepleri özetliyordu.</a:t>
            </a:r>
            <a:endParaRPr lang="en-US" sz="1400" b="0" dirty="0">
              <a:solidFill>
                <a:schemeClr val="accent1"/>
              </a:solidFill>
              <a:ea typeface="+mn-lt"/>
              <a:cs typeface="+mn-lt"/>
            </a:endParaRPr>
          </a:p>
          <a:p>
            <a:pPr marL="342900" indent="-342900">
              <a:lnSpc>
                <a:spcPct val="170000"/>
              </a:lnSpc>
              <a:buFont typeface="Symbol,Sans-Serif"/>
              <a:buChar char=""/>
            </a:pPr>
            <a:r>
              <a:rPr lang="sl-SI" sz="1400" dirty="0">
                <a:solidFill>
                  <a:schemeClr val="accent1"/>
                </a:solidFill>
                <a:ea typeface="+mn-lt"/>
                <a:cs typeface="+mn-lt"/>
              </a:rPr>
              <a:t>Kadın Özgürlük Hareketi (1960'lar-1980'ler): </a:t>
            </a:r>
            <a:r>
              <a:rPr lang="sl-SI" sz="1400" b="0" dirty="0">
                <a:solidFill>
                  <a:schemeClr val="accent1"/>
                </a:solidFill>
                <a:ea typeface="+mn-lt"/>
                <a:cs typeface="+mn-lt"/>
              </a:rPr>
              <a:t>Eşit haklar, üreme hakları ve işyeri eşitliği için mücadele eden ve önemli yasal değişikliklere yol açan önemli bir dönem.</a:t>
            </a:r>
          </a:p>
          <a:p>
            <a:pPr marL="342900" indent="-342900">
              <a:lnSpc>
                <a:spcPct val="170000"/>
              </a:lnSpc>
              <a:buFont typeface="Symbol,Sans-Serif"/>
              <a:buChar char=""/>
            </a:pPr>
            <a:endParaRPr lang="sl-SI" sz="1100" b="0" dirty="0">
              <a:solidFill>
                <a:schemeClr val="accent1"/>
              </a:solidFill>
              <a:ea typeface="+mn-lt"/>
              <a:cs typeface="+mn-lt"/>
            </a:endParaRPr>
          </a:p>
          <a:p>
            <a:pPr marL="342900" indent="-342900">
              <a:lnSpc>
                <a:spcPct val="170000"/>
              </a:lnSpc>
              <a:buFont typeface="Symbol,Sans-Serif"/>
              <a:buChar char=""/>
            </a:pPr>
            <a:endParaRPr lang="sl-SI" sz="1100" b="0" dirty="0">
              <a:solidFill>
                <a:schemeClr val="accent1"/>
              </a:solidFill>
              <a:ea typeface="+mn-lt"/>
              <a:cs typeface="+mn-lt"/>
            </a:endParaRPr>
          </a:p>
        </p:txBody>
      </p:sp>
      <p:sp>
        <p:nvSpPr>
          <p:cNvPr id="4" name="Označba mesta vsebine 3">
            <a:extLst>
              <a:ext uri="{FF2B5EF4-FFF2-40B4-BE49-F238E27FC236}">
                <a16:creationId xmlns:a16="http://schemas.microsoft.com/office/drawing/2014/main" id="{900007D0-7625-8B49-8E4B-483756C88B3E}"/>
              </a:ext>
            </a:extLst>
          </p:cNvPr>
          <p:cNvSpPr>
            <a:spLocks noGrp="1"/>
          </p:cNvSpPr>
          <p:nvPr>
            <p:ph sz="half" idx="2"/>
          </p:nvPr>
        </p:nvSpPr>
        <p:spPr>
          <a:xfrm>
            <a:off x="5919019" y="1164707"/>
            <a:ext cx="5852315" cy="5106201"/>
          </a:xfrm>
        </p:spPr>
        <p:txBody>
          <a:bodyPr vert="horz" lIns="91440" tIns="45720" rIns="91440" bIns="45720" rtlCol="0" anchor="t">
            <a:noAutofit/>
          </a:bodyPr>
          <a:lstStyle/>
          <a:p>
            <a:pPr>
              <a:lnSpc>
                <a:spcPct val="100000"/>
              </a:lnSpc>
              <a:spcBef>
                <a:spcPts val="600"/>
              </a:spcBef>
              <a:spcAft>
                <a:spcPts val="600"/>
              </a:spcAft>
            </a:pPr>
            <a:r>
              <a:rPr lang="sl-SI" sz="1400" dirty="0">
                <a:solidFill>
                  <a:schemeClr val="accent1"/>
                </a:solidFill>
                <a:ea typeface="+mn-lt"/>
                <a:cs typeface="+mn-lt"/>
              </a:rPr>
              <a:t>Önemli Mevzuat Değişiklikleri</a:t>
            </a:r>
            <a:endParaRPr lang="sl-SI" sz="1400" dirty="0">
              <a:solidFill>
                <a:schemeClr val="accent1"/>
              </a:solidFill>
            </a:endParaRPr>
          </a:p>
          <a:p>
            <a:pPr marL="285750">
              <a:lnSpc>
                <a:spcPct val="150000"/>
              </a:lnSpc>
              <a:spcBef>
                <a:spcPts val="600"/>
              </a:spcBef>
              <a:spcAft>
                <a:spcPts val="600"/>
              </a:spcAft>
              <a:buFont typeface="Arial"/>
              <a:buChar char="•"/>
            </a:pPr>
            <a:r>
              <a:rPr lang="sl-SI" sz="1400" dirty="0">
                <a:solidFill>
                  <a:schemeClr val="accent1"/>
                </a:solidFill>
                <a:ea typeface="+mn-lt"/>
                <a:cs typeface="+mn-lt"/>
              </a:rPr>
              <a:t>Eşit Ücret Yasası (1963): </a:t>
            </a:r>
            <a:r>
              <a:rPr lang="sl-SI" sz="1400" b="0" dirty="0">
                <a:solidFill>
                  <a:schemeClr val="accent1"/>
                </a:solidFill>
                <a:ea typeface="+mn-lt"/>
                <a:cs typeface="+mn-lt"/>
              </a:rPr>
              <a:t>Cinsiyete dayalı ücret eşitsizliğini ortadan kaldırmak için eşit işe eşit ücret ödenmesini zorunlu kılmıştır.</a:t>
            </a:r>
            <a:endParaRPr lang="sl-SI" sz="1400" dirty="0">
              <a:solidFill>
                <a:schemeClr val="accent1"/>
              </a:solidFill>
            </a:endParaRPr>
          </a:p>
          <a:p>
            <a:pPr marL="285750">
              <a:lnSpc>
                <a:spcPct val="150000"/>
              </a:lnSpc>
              <a:spcBef>
                <a:spcPts val="600"/>
              </a:spcBef>
              <a:spcAft>
                <a:spcPts val="600"/>
              </a:spcAft>
              <a:buFont typeface="Arial"/>
              <a:buChar char="•"/>
            </a:pPr>
            <a:r>
              <a:rPr lang="sl-SI" sz="1400" dirty="0">
                <a:solidFill>
                  <a:schemeClr val="accent1"/>
                </a:solidFill>
                <a:ea typeface="+mn-lt"/>
                <a:cs typeface="+mn-lt"/>
              </a:rPr>
              <a:t>Sivil Haklar Yasası (1964, Başlık VII): </a:t>
            </a:r>
            <a:r>
              <a:rPr lang="sl-SI" sz="1400" b="0" dirty="0">
                <a:solidFill>
                  <a:schemeClr val="accent1"/>
                </a:solidFill>
                <a:ea typeface="+mn-lt"/>
                <a:cs typeface="+mn-lt"/>
              </a:rPr>
              <a:t>Irk, renk, din, cinsiyet veya ulusal kökene dayalı istihdam ayrımcılığını yasaklamıştır.</a:t>
            </a:r>
            <a:endParaRPr lang="sl-SI" sz="1400" dirty="0">
              <a:solidFill>
                <a:schemeClr val="accent1"/>
              </a:solidFill>
            </a:endParaRPr>
          </a:p>
          <a:p>
            <a:pPr marL="285750">
              <a:lnSpc>
                <a:spcPct val="150000"/>
              </a:lnSpc>
              <a:spcBef>
                <a:spcPts val="600"/>
              </a:spcBef>
              <a:spcAft>
                <a:spcPts val="600"/>
              </a:spcAft>
              <a:buFont typeface="Arial"/>
              <a:buChar char="•"/>
            </a:pPr>
            <a:r>
              <a:rPr lang="sl-SI" sz="1400" dirty="0">
                <a:solidFill>
                  <a:schemeClr val="accent1"/>
                </a:solidFill>
                <a:ea typeface="+mn-lt"/>
                <a:cs typeface="+mn-lt"/>
              </a:rPr>
              <a:t>Başlık IX (1972): </a:t>
            </a:r>
            <a:r>
              <a:rPr lang="sl-SI" sz="1400" b="0" dirty="0">
                <a:solidFill>
                  <a:schemeClr val="accent1"/>
                </a:solidFill>
                <a:ea typeface="+mn-lt"/>
                <a:cs typeface="+mn-lt"/>
              </a:rPr>
              <a:t>Federal olarak finanse edilen eğitimde cinsiyete dayalı ayrımcılığı yasaklayarak kadınların spor ve akademiye katılımını artırdı.</a:t>
            </a:r>
            <a:endParaRPr lang="sl-SI" sz="1400" dirty="0">
              <a:solidFill>
                <a:schemeClr val="accent1"/>
              </a:solidFill>
            </a:endParaRPr>
          </a:p>
          <a:p>
            <a:pPr marL="285750">
              <a:lnSpc>
                <a:spcPct val="150000"/>
              </a:lnSpc>
              <a:spcBef>
                <a:spcPts val="600"/>
              </a:spcBef>
              <a:spcAft>
                <a:spcPts val="600"/>
              </a:spcAft>
              <a:buFont typeface="Arial"/>
              <a:buChar char="•"/>
            </a:pPr>
            <a:r>
              <a:rPr lang="sl-SI" sz="1400" dirty="0">
                <a:solidFill>
                  <a:schemeClr val="accent1"/>
                </a:solidFill>
                <a:ea typeface="+mn-lt"/>
                <a:cs typeface="+mn-lt"/>
              </a:rPr>
              <a:t>Roe v. Wade (1973): </a:t>
            </a:r>
            <a:r>
              <a:rPr lang="sl-SI" sz="1400" b="0" dirty="0">
                <a:solidFill>
                  <a:schemeClr val="accent1"/>
                </a:solidFill>
                <a:ea typeface="+mn-lt"/>
                <a:cs typeface="+mn-lt"/>
              </a:rPr>
              <a:t>Üreme özerkliği ve sağlık bakım haklarını vurgulayarak kadınların yasal kürtaj hakkını onayladı.</a:t>
            </a:r>
            <a:endParaRPr lang="sl-SI" sz="1400" dirty="0">
              <a:solidFill>
                <a:schemeClr val="accent1"/>
              </a:solidFill>
            </a:endParaRPr>
          </a:p>
          <a:p>
            <a:pPr marL="285750">
              <a:lnSpc>
                <a:spcPct val="150000"/>
              </a:lnSpc>
              <a:spcBef>
                <a:spcPts val="600"/>
              </a:spcBef>
              <a:spcAft>
                <a:spcPts val="600"/>
              </a:spcAft>
              <a:buFont typeface="Arial"/>
              <a:buChar char="•"/>
            </a:pPr>
            <a:r>
              <a:rPr lang="sl-SI" sz="1400" dirty="0">
                <a:solidFill>
                  <a:schemeClr val="accent1"/>
                </a:solidFill>
                <a:ea typeface="+mn-lt"/>
                <a:cs typeface="+mn-lt"/>
              </a:rPr>
              <a:t>Hamilelik Ayrımcılığı Yasası (1978): </a:t>
            </a:r>
            <a:r>
              <a:rPr lang="sl-SI" sz="1400" b="0" dirty="0">
                <a:solidFill>
                  <a:schemeClr val="accent1"/>
                </a:solidFill>
                <a:ea typeface="+mn-lt"/>
                <a:cs typeface="+mn-lt"/>
              </a:rPr>
              <a:t>Hamilelikle ilgili ayrımcılığı yasa dışı cinsiyet ayrımcılığı olarak ilan etti.</a:t>
            </a:r>
            <a:endParaRPr lang="sl-SI" sz="1400" dirty="0">
              <a:solidFill>
                <a:schemeClr val="accent1"/>
              </a:solidFill>
            </a:endParaRPr>
          </a:p>
          <a:p>
            <a:pPr marL="285750" indent="-285750">
              <a:lnSpc>
                <a:spcPct val="170000"/>
              </a:lnSpc>
              <a:buFont typeface="Arial"/>
              <a:buChar char="•"/>
            </a:pPr>
            <a:endParaRPr lang="sl-SI" sz="1600" b="0" dirty="0">
              <a:solidFill>
                <a:schemeClr val="accent1"/>
              </a:solidFill>
            </a:endParaRPr>
          </a:p>
          <a:p>
            <a:endParaRPr lang="sl-SI" dirty="0"/>
          </a:p>
        </p:txBody>
      </p:sp>
    </p:spTree>
    <p:extLst>
      <p:ext uri="{BB962C8B-B14F-4D97-AF65-F5344CB8AC3E}">
        <p14:creationId xmlns:p14="http://schemas.microsoft.com/office/powerpoint/2010/main" val="2710904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7097741-BC89-1200-94B3-48A688FFFC85}"/>
              </a:ext>
            </a:extLst>
          </p:cNvPr>
          <p:cNvSpPr>
            <a:spLocks noGrp="1"/>
          </p:cNvSpPr>
          <p:nvPr>
            <p:ph type="title"/>
          </p:nvPr>
        </p:nvSpPr>
        <p:spPr>
          <a:xfrm>
            <a:off x="838200" y="365125"/>
            <a:ext cx="9409135" cy="636632"/>
          </a:xfrm>
        </p:spPr>
        <p:txBody>
          <a:bodyPr>
            <a:normAutofit/>
          </a:bodyPr>
          <a:lstStyle/>
          <a:p>
            <a:r>
              <a:rPr lang="sl-SI" sz="3400" dirty="0">
                <a:ea typeface="+mj-lt"/>
                <a:cs typeface="+mj-lt"/>
              </a:rPr>
              <a:t>Mevzuat </a:t>
            </a:r>
            <a:r>
              <a:rPr lang="sl-SI" sz="3400" dirty="0" err="1">
                <a:ea typeface="+mj-lt"/>
                <a:cs typeface="+mj-lt"/>
              </a:rPr>
              <a:t>değişikliklerinin etkisi</a:t>
            </a:r>
          </a:p>
        </p:txBody>
      </p:sp>
      <p:sp>
        <p:nvSpPr>
          <p:cNvPr id="3" name="Označba mesta vsebine 2">
            <a:extLst>
              <a:ext uri="{FF2B5EF4-FFF2-40B4-BE49-F238E27FC236}">
                <a16:creationId xmlns:a16="http://schemas.microsoft.com/office/drawing/2014/main" id="{66350947-283A-1637-5E79-83867C15A9D6}"/>
              </a:ext>
            </a:extLst>
          </p:cNvPr>
          <p:cNvSpPr>
            <a:spLocks noGrp="1"/>
          </p:cNvSpPr>
          <p:nvPr>
            <p:ph idx="1"/>
          </p:nvPr>
        </p:nvSpPr>
        <p:spPr>
          <a:xfrm>
            <a:off x="754694" y="1491598"/>
            <a:ext cx="10599106" cy="4685365"/>
          </a:xfrm>
        </p:spPr>
        <p:txBody>
          <a:bodyPr vert="horz" lIns="91440" tIns="45720" rIns="91440" bIns="45720" rtlCol="0" anchor="t">
            <a:normAutofit/>
          </a:bodyPr>
          <a:lstStyle/>
          <a:p>
            <a:pPr marL="171450" indent="-171450">
              <a:lnSpc>
                <a:spcPct val="150000"/>
              </a:lnSpc>
              <a:spcBef>
                <a:spcPts val="600"/>
              </a:spcBef>
              <a:spcAft>
                <a:spcPts val="600"/>
              </a:spcAft>
              <a:buChar char="•"/>
            </a:pPr>
            <a:r>
              <a:rPr lang="sl-SI" sz="1600" dirty="0" err="1">
                <a:solidFill>
                  <a:schemeClr val="accent1"/>
                </a:solidFill>
                <a:ea typeface="+mn-lt"/>
                <a:cs typeface="+mn-lt"/>
              </a:rPr>
              <a:t>İş gücüne katılımın artması: </a:t>
            </a:r>
            <a:r>
              <a:rPr lang="sl-SI" sz="1600" b="0" dirty="0" err="1">
                <a:solidFill>
                  <a:schemeClr val="accent1"/>
                </a:solidFill>
                <a:ea typeface="+mn-lt"/>
                <a:cs typeface="+mn-lt"/>
              </a:rPr>
              <a:t>Bu yasalar, ayrımcı uygulamaları ele alarak ve fırsat eşitliği sağlayarak kadınların iş gücüne daha fazla </a:t>
            </a:r>
            <a:r>
              <a:rPr lang="sl-SI" sz="1600" b="0" dirty="0">
                <a:solidFill>
                  <a:schemeClr val="accent1"/>
                </a:solidFill>
                <a:ea typeface="+mn-lt"/>
                <a:cs typeface="+mn-lt"/>
              </a:rPr>
              <a:t>katılımını </a:t>
            </a:r>
            <a:r>
              <a:rPr lang="sl-SI" sz="1600" b="0" dirty="0" err="1">
                <a:solidFill>
                  <a:schemeClr val="accent1"/>
                </a:solidFill>
                <a:ea typeface="+mn-lt"/>
                <a:cs typeface="+mn-lt"/>
              </a:rPr>
              <a:t>kolaylaştırmıştır</a:t>
            </a:r>
            <a:r>
              <a:rPr lang="sl-SI" sz="1600" b="0" dirty="0">
                <a:solidFill>
                  <a:schemeClr val="accent1"/>
                </a:solidFill>
                <a:ea typeface="+mn-lt"/>
                <a:cs typeface="+mn-lt"/>
              </a:rPr>
              <a:t>.</a:t>
            </a:r>
            <a:endParaRPr lang="sl-SI" sz="1600" dirty="0">
              <a:solidFill>
                <a:schemeClr val="accent1"/>
              </a:solidFill>
              <a:ea typeface="+mn-lt"/>
              <a:cs typeface="+mn-lt"/>
            </a:endParaRPr>
          </a:p>
          <a:p>
            <a:pPr>
              <a:lnSpc>
                <a:spcPct val="150000"/>
              </a:lnSpc>
              <a:spcBef>
                <a:spcPts val="600"/>
              </a:spcBef>
              <a:spcAft>
                <a:spcPts val="600"/>
              </a:spcAft>
            </a:pPr>
            <a:endParaRPr lang="sl-SI" sz="1600" b="0" dirty="0">
              <a:solidFill>
                <a:schemeClr val="accent1"/>
              </a:solidFill>
              <a:ea typeface="+mn-lt"/>
              <a:cs typeface="+mn-lt"/>
            </a:endParaRPr>
          </a:p>
          <a:p>
            <a:pPr marL="171450" indent="-171450">
              <a:lnSpc>
                <a:spcPct val="150000"/>
              </a:lnSpc>
              <a:spcBef>
                <a:spcPts val="600"/>
              </a:spcBef>
              <a:spcAft>
                <a:spcPts val="600"/>
              </a:spcAft>
              <a:buChar char="•"/>
            </a:pPr>
            <a:r>
              <a:rPr lang="sl-SI" sz="1600" dirty="0" err="1">
                <a:solidFill>
                  <a:schemeClr val="accent1"/>
                </a:solidFill>
                <a:ea typeface="+mn-lt"/>
                <a:cs typeface="+mn-lt"/>
              </a:rPr>
              <a:t>Üreme hakları</a:t>
            </a:r>
            <a:r>
              <a:rPr lang="sl-SI" sz="1600" dirty="0">
                <a:solidFill>
                  <a:schemeClr val="accent1"/>
                </a:solidFill>
                <a:ea typeface="+mn-lt"/>
                <a:cs typeface="+mn-lt"/>
              </a:rPr>
              <a:t>: </a:t>
            </a:r>
            <a:r>
              <a:rPr lang="sl-SI" sz="1600" b="0" dirty="0" err="1">
                <a:solidFill>
                  <a:schemeClr val="accent1"/>
                </a:solidFill>
                <a:ea typeface="+mn-lt"/>
                <a:cs typeface="+mn-lt"/>
              </a:rPr>
              <a:t>Roe </a:t>
            </a:r>
            <a:r>
              <a:rPr lang="sl-SI" sz="1600" b="0" dirty="0">
                <a:solidFill>
                  <a:schemeClr val="accent1"/>
                </a:solidFill>
                <a:ea typeface="+mn-lt"/>
                <a:cs typeface="+mn-lt"/>
              </a:rPr>
              <a:t>v. Wade kararı, kadınları bedenleri ve üreme sağlıkları hakkında seçim yapma konusunda güçlendirmiş ve küresel çapta kadın hakları hareketlerini etkilemiştir.</a:t>
            </a:r>
            <a:endParaRPr lang="sl-SI" sz="1600" dirty="0">
              <a:solidFill>
                <a:schemeClr val="accent1"/>
              </a:solidFill>
            </a:endParaRPr>
          </a:p>
          <a:p>
            <a:pPr>
              <a:lnSpc>
                <a:spcPct val="150000"/>
              </a:lnSpc>
              <a:spcBef>
                <a:spcPts val="600"/>
              </a:spcBef>
              <a:spcAft>
                <a:spcPts val="600"/>
              </a:spcAft>
            </a:pPr>
            <a:endParaRPr lang="sl-SI" sz="1600" b="0" dirty="0">
              <a:solidFill>
                <a:schemeClr val="accent1"/>
              </a:solidFill>
              <a:ea typeface="+mn-lt"/>
              <a:cs typeface="+mn-lt"/>
            </a:endParaRPr>
          </a:p>
          <a:p>
            <a:pPr marL="171450" indent="-171450">
              <a:lnSpc>
                <a:spcPct val="150000"/>
              </a:lnSpc>
              <a:spcBef>
                <a:spcPts val="600"/>
              </a:spcBef>
              <a:spcAft>
                <a:spcPts val="600"/>
              </a:spcAft>
              <a:buChar char="•"/>
            </a:pPr>
            <a:r>
              <a:rPr lang="sl-SI" sz="1600" dirty="0">
                <a:solidFill>
                  <a:schemeClr val="accent1"/>
                </a:solidFill>
                <a:ea typeface="+mn-lt"/>
                <a:cs typeface="+mn-lt"/>
              </a:rPr>
              <a:t>İşyeri korumaları: </a:t>
            </a:r>
            <a:r>
              <a:rPr lang="sl-SI" sz="1600" b="0" dirty="0">
                <a:solidFill>
                  <a:schemeClr val="accent1"/>
                </a:solidFill>
                <a:ea typeface="+mn-lt"/>
                <a:cs typeface="+mn-lt"/>
              </a:rPr>
              <a:t>Hamilelik Ayrımcılığı Yasası gibi mevzuat, işgücündeki kadınlar için temel korumalar sağlayarak, aile sorumluluklarını yönetirken kariyerlerini sürdürmelerine olanak tanıdı.</a:t>
            </a:r>
            <a:endParaRPr lang="sl-SI" sz="1600" dirty="0">
              <a:solidFill>
                <a:schemeClr val="accent1"/>
              </a:solidFill>
            </a:endParaRPr>
          </a:p>
          <a:p>
            <a:endParaRPr lang="sl-SI" dirty="0"/>
          </a:p>
          <a:p>
            <a:endParaRPr lang="sl-SI" dirty="0"/>
          </a:p>
        </p:txBody>
      </p:sp>
    </p:spTree>
    <p:extLst>
      <p:ext uri="{BB962C8B-B14F-4D97-AF65-F5344CB8AC3E}">
        <p14:creationId xmlns:p14="http://schemas.microsoft.com/office/powerpoint/2010/main" val="1493306460"/>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D00622F-5AAA-4296-B2DF-BAD7EFC2A903}"/>
</file>

<file path=customXml/itemProps2.xml><?xml version="1.0" encoding="utf-8"?>
<ds:datastoreItem xmlns:ds="http://schemas.openxmlformats.org/officeDocument/2006/customXml" ds:itemID="{84A52748-C092-4794-9194-FF15AE14E3A1}">
  <ds:schemaRefs>
    <ds:schemaRef ds:uri="http://schemas.microsoft.com/sharepoint/v3/contenttype/forms"/>
  </ds:schemaRefs>
</ds:datastoreItem>
</file>

<file path=customXml/itemProps3.xml><?xml version="1.0" encoding="utf-8"?>
<ds:datastoreItem xmlns:ds="http://schemas.openxmlformats.org/officeDocument/2006/customXml" ds:itemID="{F94CCE03-C59C-41A6-AF68-42BD760300BA}">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3838</Words>
  <Application>Microsoft Office PowerPoint</Application>
  <PresentationFormat>Geniş ekran</PresentationFormat>
  <Paragraphs>232</Paragraphs>
  <Slides>33</Slides>
  <Notes>0</Notes>
  <HiddenSlides>0</HiddenSlides>
  <MMClips>8</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33</vt:i4>
      </vt:variant>
    </vt:vector>
  </HeadingPairs>
  <TitlesOfParts>
    <vt:vector size="44" baseType="lpstr">
      <vt:lpstr>Arial</vt:lpstr>
      <vt:lpstr>Courier New</vt:lpstr>
      <vt:lpstr>Raleway</vt:lpstr>
      <vt:lpstr>Raleway Medium</vt:lpstr>
      <vt:lpstr>Raleway SemiBold</vt:lpstr>
      <vt:lpstr>Roboto</vt:lpstr>
      <vt:lpstr>Symbol</vt:lpstr>
      <vt:lpstr>Symbol,Sans-Serif</vt:lpstr>
      <vt:lpstr>Times New Roman</vt:lpstr>
      <vt:lpstr>TT Firs Neue</vt:lpstr>
      <vt:lpstr>Tema de Office</vt:lpstr>
      <vt:lpstr>İş Dünyasında Kadınları Güçlendirmek: Cinsiyet Önyargılarının Üstesinden Gelmek ve Kapsayıcılığı Teşvik Etmek</vt:lpstr>
      <vt:lpstr>PowerPoint Sunusu</vt:lpstr>
      <vt:lpstr>Bu birimin öğrenme çıktıları</vt:lpstr>
      <vt:lpstr>1°:Toplumsal cinsiyet önyargısını anlamak</vt:lpstr>
      <vt:lpstr>PowerPoint Sunusu</vt:lpstr>
      <vt:lpstr>Toplumsal cinsiyet önyargısının yaygın belirtileri</vt:lpstr>
      <vt:lpstr>PowerPoint Sunusu</vt:lpstr>
      <vt:lpstr>Kadın haklarında tarihi dönüm noktaları</vt:lpstr>
      <vt:lpstr>Mevzuat değişikliklerinin etkisi</vt:lpstr>
      <vt:lpstr>İşyerinde toplumsal cinsiyet önyargısının etkisi</vt:lpstr>
      <vt:lpstr>PowerPoint Sunusu</vt:lpstr>
      <vt:lpstr>Bilinçsiz önyargı</vt:lpstr>
      <vt:lpstr>Ödev 2: </vt:lpstr>
      <vt:lpstr>Bilinçsiz Toplumsal Cinsiyet Önyargılarının Üstesinden Gelmek</vt:lpstr>
      <vt:lpstr>2°: Güven ve dayanıklılık oluşturma  Toplumsal cinsiyet önyargısıyla mücadele için psikolojik müdahaleler</vt:lpstr>
      <vt:lpstr>İşyerinde Uygulama</vt:lpstr>
      <vt:lpstr>İş yerinde güven ve dayanıklılık oluşturma stratejileri</vt:lpstr>
      <vt:lpstr>Start-up'larda güven ve dayanıklılık oluşturma</vt:lpstr>
      <vt:lpstr>PowerPoint Sunusu</vt:lpstr>
      <vt:lpstr>3°: Kapsayıcı iş yerleri yaratmak  Çeşitlilik, eşitlik ve kapsayıcılığın (DEI) önemi</vt:lpstr>
      <vt:lpstr>PowerPoint Sunusu</vt:lpstr>
      <vt:lpstr>DEI çalışma ortamını teşvik etmeye yönelik stratejiler</vt:lpstr>
      <vt:lpstr>PowerPoint Sunusu</vt:lpstr>
      <vt:lpstr>PowerPoint Sunusu</vt:lpstr>
      <vt:lpstr>Kapsayıcılığı teşvik etmek için eylem planı</vt:lpstr>
      <vt:lpstr>4°: Destek ve savunuculuk  Topluluğunuzu oluşturma ve ondan yararlanma</vt:lpstr>
      <vt:lpstr>PowerPoint Sunusu</vt:lpstr>
      <vt:lpstr>PowerPoint Sunusu</vt:lpstr>
      <vt:lpstr>PowerPoint Sunusu</vt:lpstr>
      <vt:lpstr>Pratik Uygulamalar için Yapay Zeka ve Diğer Araçlar: TEXTIO</vt:lpstr>
      <vt:lpstr>Bu üniteyi oluşturmak için kullanılan kaynaklar</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docId:FA4ADBAE7B5AC6BC7691419C7E04A41D</cp:keywords>
  <cp:lastModifiedBy>Ezgi Ünal</cp:lastModifiedBy>
  <cp:revision>588</cp:revision>
  <dcterms:created xsi:type="dcterms:W3CDTF">2023-12-21T13:42:43Z</dcterms:created>
  <dcterms:modified xsi:type="dcterms:W3CDTF">2025-07-22T11:47:30Z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