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4"/>
    <p:sldMasterId id="2147483662" r:id="rId5"/>
    <p:sldMasterId id="2147483648" r:id="rId6"/>
  </p:sldMasterIdLst>
  <p:notesMasterIdLst>
    <p:notesMasterId r:id="rId64"/>
  </p:notesMasterIdLst>
  <p:sldIdLst>
    <p:sldId id="309" r:id="rId7"/>
    <p:sldId id="310" r:id="rId8"/>
    <p:sldId id="311" r:id="rId9"/>
    <p:sldId id="259" r:id="rId10"/>
    <p:sldId id="260" r:id="rId11"/>
    <p:sldId id="261" r:id="rId12"/>
    <p:sldId id="262" r:id="rId13"/>
    <p:sldId id="263" r:id="rId14"/>
    <p:sldId id="264" r:id="rId15"/>
    <p:sldId id="265" r:id="rId16"/>
    <p:sldId id="267" r:id="rId17"/>
    <p:sldId id="268" r:id="rId18"/>
    <p:sldId id="269" r:id="rId19"/>
    <p:sldId id="270" r:id="rId20"/>
    <p:sldId id="271" r:id="rId21"/>
    <p:sldId id="272"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303" r:id="rId44"/>
    <p:sldId id="295" r:id="rId45"/>
    <p:sldId id="296" r:id="rId46"/>
    <p:sldId id="297" r:id="rId47"/>
    <p:sldId id="298" r:id="rId48"/>
    <p:sldId id="299" r:id="rId49"/>
    <p:sldId id="300" r:id="rId50"/>
    <p:sldId id="301" r:id="rId51"/>
    <p:sldId id="302" r:id="rId52"/>
    <p:sldId id="304" r:id="rId53"/>
    <p:sldId id="312" r:id="rId54"/>
    <p:sldId id="313" r:id="rId55"/>
    <p:sldId id="305" r:id="rId56"/>
    <p:sldId id="314" r:id="rId57"/>
    <p:sldId id="306" r:id="rId58"/>
    <p:sldId id="315" r:id="rId59"/>
    <p:sldId id="316" r:id="rId60"/>
    <p:sldId id="307" r:id="rId61"/>
    <p:sldId id="317" r:id="rId62"/>
    <p:sldId id="308" r:id="rId63"/>
  </p:sldIdLst>
  <p:sldSz cx="12192000" cy="6858000"/>
  <p:notesSz cx="6858000" cy="9144000"/>
  <p:embeddedFontLst>
    <p:embeddedFont>
      <p:font typeface="Raleway" pitchFamily="2" charset="0"/>
      <p:regular r:id="rId65"/>
      <p:bold r:id="rId66"/>
      <p:italic r:id="rId67"/>
      <p:boldItalic r:id="rId68"/>
    </p:embeddedFont>
    <p:embeddedFont>
      <p:font typeface="Raleway Medium" pitchFamily="2" charset="0"/>
      <p:regular r:id="rId69"/>
      <p:italic r:id="rId70"/>
    </p:embeddedFont>
    <p:embeddedFont>
      <p:font typeface="Raleway SemiBold" pitchFamily="2" charset="0"/>
      <p:regular r:id="rId71"/>
      <p:bold r:id="rId72"/>
      <p:italic r:id="rId73"/>
      <p:boldItalic r:id="rId7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78" roundtripDataSignature="AMtx7mjvkgMz+XQ1Nzljjyeq+t/iu1wnS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9C9E"/>
    <a:srgbClr val="EFB4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FBA7A2-B21C-ADAB-C394-26A18A6F22CF}" v="22" dt="2025-01-14T14:52:01.8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font" Target="fonts/font4.fntdata"/><Relationship Id="rId84" Type="http://schemas.microsoft.com/office/2015/10/relationships/revisionInfo" Target="revisionInfo.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font" Target="fonts/font10.fntdata"/><Relationship Id="rId79"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5.xml"/><Relationship Id="rId82" Type="http://schemas.openxmlformats.org/officeDocument/2006/relationships/tableStyles" Target="tableStyle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notesMaster" Target="notesMasters/notesMaster1.xml"/><Relationship Id="rId69" Type="http://schemas.openxmlformats.org/officeDocument/2006/relationships/font" Target="fonts/font5.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8.fntdata"/><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font" Target="fonts/font3.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font" Target="fonts/font6.fntdata"/><Relationship Id="rId83"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font" Target="fonts/font1.fntdata"/><Relationship Id="rId73" Type="http://schemas.openxmlformats.org/officeDocument/2006/relationships/font" Target="fonts/font9.fntdata"/><Relationship Id="rId78" Type="http://customschemas.google.com/relationships/presentationmetadata" Target="metadata"/><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71" Type="http://schemas.openxmlformats.org/officeDocument/2006/relationships/font" Target="fonts/font7.fntdata"/><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font" Target="fonts/font2.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po_35" userId="S::epo_35_jogroup.eu#ext#@dobasi.onmicrosoft.com::edd5f0fd-77c0-4369-83c5-84439aafe912" providerId="AD" clId="Web-{F4FBA7A2-B21C-ADAB-C394-26A18A6F22CF}"/>
    <pc:docChg chg="modSld">
      <pc:chgData name="epo_35" userId="S::epo_35_jogroup.eu#ext#@dobasi.onmicrosoft.com::edd5f0fd-77c0-4369-83c5-84439aafe912" providerId="AD" clId="Web-{F4FBA7A2-B21C-ADAB-C394-26A18A6F22CF}" dt="2025-01-14T14:52:01.591" v="20" actId="1076"/>
      <pc:docMkLst>
        <pc:docMk/>
      </pc:docMkLst>
      <pc:sldChg chg="modSp">
        <pc:chgData name="epo_35" userId="S::epo_35_jogroup.eu#ext#@dobasi.onmicrosoft.com::edd5f0fd-77c0-4369-83c5-84439aafe912" providerId="AD" clId="Web-{F4FBA7A2-B21C-ADAB-C394-26A18A6F22CF}" dt="2025-01-14T14:52:01.591" v="20" actId="1076"/>
        <pc:sldMkLst>
          <pc:docMk/>
          <pc:sldMk cId="2949865065" sldId="309"/>
        </pc:sldMkLst>
        <pc:spChg chg="mod">
          <ac:chgData name="epo_35" userId="S::epo_35_jogroup.eu#ext#@dobasi.onmicrosoft.com::edd5f0fd-77c0-4369-83c5-84439aafe912" providerId="AD" clId="Web-{F4FBA7A2-B21C-ADAB-C394-26A18A6F22CF}" dt="2025-01-14T14:52:01.591" v="20" actId="1076"/>
          <ac:spMkLst>
            <pc:docMk/>
            <pc:sldMk cId="2949865065" sldId="309"/>
            <ac:spMk id="2" creationId="{6914FE02-1D5B-5285-03EF-401433043FA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eb676f3e53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7" name="Google Shape;87;g2eb676f3e53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eb676f3e53_0_1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9" name="Google Shape;159;g2eb676f3e53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ed49f0a6d6_0_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6" name="Google Shape;166;g2ed49f0a6d6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2eb676f3e53_0_3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3" name="Google Shape;173;g2eb676f3e53_0_3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2eb676f3e53_0_3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9" name="Google Shape;179;g2eb676f3e53_0_3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2ed49f0a6d6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2" name="Google Shape;192;g2ed49f0a6d6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2ed49f0a6d6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2ed49f0a6d6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2eb676f3e53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8" name="Google Shape;208;g2eb676f3e5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2ec5bc0709e_0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4" name="Google Shape;214;g2ec5bc0709e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eb676f3e53_0_3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0" name="Google Shape;220;g2eb676f3e53_0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2ec5bc0709e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7" name="Google Shape;227;g2ec5bc0709e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5" name="Google Shape;9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2ec5bc0709e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4" name="Google Shape;234;g2ec5bc0709e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2eb676f3e53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1" name="Google Shape;241;g2eb676f3e53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2eb676f3e53_0_3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9" name="Google Shape;249;g2eb676f3e53_0_3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2eb676f3e53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4" name="Google Shape;254;g2eb676f3e53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2eb676f3e53_0_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1" name="Google Shape;261;g2eb676f3e53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2eb676f3e53_0_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9" name="Google Shape;269;g2eb676f3e53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2eb676f3e53_0_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5" name="Google Shape;275;g2eb676f3e53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eb676f3e53_0_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1" name="Google Shape;281;g2eb676f3e53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ec5bc0709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8" name="Google Shape;288;g2ec5bc0709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2eb676f3e53_0_1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4" name="Google Shape;294;g2eb676f3e53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eb676f3e53_0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3" name="Google Shape;103;g2eb676f3e53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2eb676f3e53_0_1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0" name="Google Shape;300;g2eb676f3e53_0_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2eb676f3e53_0_1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7" name="Google Shape;307;g2eb676f3e53_0_1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2ed49f0a6d6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3" name="Google Shape;313;g2ed49f0a6d6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2ed49f0a6d6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2ed49f0a6d6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2ed49f0a6d6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2ed49f0a6d6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2ed49f0a6d6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2ed49f0a6d6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2ed49f0a6d6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2ed49f0a6d6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2ed49f0a6d6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2ed49f0a6d6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2ed49f0a6d6_0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2ed49f0a6d6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2ed49f0a6d6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2ed49f0a6d6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2eb676f3e53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0" name="Google Shape;110;g2eb676f3e53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2ed49f0a6d6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2ed49f0a6d6_0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2ed49f0a6d6_0_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2ed49f0a6d6_0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2ed49f0a6d6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2" name="Google Shape;372;g2ed49f0a6d6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2ed49f0a6d6_0_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2ed49f0a6d6_0_1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2ed49f0a6d6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3" name="Google Shape;393;g2ed49f0a6d6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2eb676f3e53_0_2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9" name="Google Shape;399;g2eb676f3e53_0_2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2eb676f3e53_0_2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9" name="Google Shape;399;g2eb676f3e53_0_2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489159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ed49f0a6d6_0_2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2ed49f0a6d6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ed49f0a6d6_0_2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2ed49f0a6d6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21970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25879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2eb676f3e53_0_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8" name="Google Shape;118;g2eb676f3e53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637665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9" name="Google Shape;41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2eb676f3e53_0_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6" name="Google Shape;126;g2eb676f3e53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eb676f3e53_0_3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3" name="Google Shape;133;g2eb676f3e53_0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2eb676f3e53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6" name="Google Shape;146;g2eb676f3e5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ed49f0a6d6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2ed49f0a6d6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p:cSld name="Diapositiva de título">
    <p:spTree>
      <p:nvGrpSpPr>
        <p:cNvPr id="1" name="Shape 8"/>
        <p:cNvGrpSpPr/>
        <p:nvPr/>
      </p:nvGrpSpPr>
      <p:grpSpPr>
        <a:xfrm>
          <a:off x="0" y="0"/>
          <a:ext cx="0" cy="0"/>
          <a:chOff x="0" y="0"/>
          <a:chExt cx="0" cy="0"/>
        </a:xfrm>
      </p:grpSpPr>
      <p:pic>
        <p:nvPicPr>
          <p:cNvPr id="9" name="Google Shape;9;p10"/>
          <p:cNvPicPr preferRelativeResize="0"/>
          <p:nvPr/>
        </p:nvPicPr>
        <p:blipFill rotWithShape="1">
          <a:blip r:embed="rId2">
            <a:alphaModFix amt="82000"/>
          </a:blip>
          <a:srcRect l="10900"/>
          <a:stretch/>
        </p:blipFill>
        <p:spPr>
          <a:xfrm>
            <a:off x="0" y="-310256"/>
            <a:ext cx="12191999" cy="7168256"/>
          </a:xfrm>
          <a:prstGeom prst="rect">
            <a:avLst/>
          </a:prstGeom>
          <a:noFill/>
          <a:ln>
            <a:noFill/>
          </a:ln>
        </p:spPr>
      </p:pic>
      <p:sp>
        <p:nvSpPr>
          <p:cNvPr id="10" name="Google Shape;10;p10"/>
          <p:cNvSpPr txBox="1">
            <a:spLocks noGrp="1"/>
          </p:cNvSpPr>
          <p:nvPr>
            <p:ph type="ctrTitle"/>
          </p:nvPr>
        </p:nvSpPr>
        <p:spPr>
          <a:xfrm>
            <a:off x="3619128" y="3142693"/>
            <a:ext cx="6838766" cy="2219419"/>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2"/>
              </a:buClr>
              <a:buSzPts val="5000"/>
              <a:buFont typeface="Raleway SemiBold"/>
              <a:buNone/>
              <a:defRPr sz="5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 name="Google Shape;11;p10" descr="Texto, Logotipo&#10;&#10;Descripción generada automáticamente"/>
          <p:cNvPicPr preferRelativeResize="0"/>
          <p:nvPr/>
        </p:nvPicPr>
        <p:blipFill rotWithShape="1">
          <a:blip r:embed="rId3">
            <a:alphaModFix/>
          </a:blip>
          <a:srcRect/>
          <a:stretch/>
        </p:blipFill>
        <p:spPr>
          <a:xfrm>
            <a:off x="273932" y="366434"/>
            <a:ext cx="3473719" cy="2099569"/>
          </a:xfrm>
          <a:prstGeom prst="rect">
            <a:avLst/>
          </a:prstGeom>
          <a:noFill/>
          <a:ln>
            <a:noFill/>
          </a:ln>
        </p:spPr>
      </p:pic>
      <p:pic>
        <p:nvPicPr>
          <p:cNvPr id="12" name="Google Shape;12;p10" descr="Interfaz de usuario gráfica, Texto&#10;&#10;Descripción generada automáticamente"/>
          <p:cNvPicPr preferRelativeResize="0"/>
          <p:nvPr/>
        </p:nvPicPr>
        <p:blipFill rotWithShape="1">
          <a:blip r:embed="rId4">
            <a:alphaModFix/>
          </a:blip>
          <a:srcRect/>
          <a:stretch/>
        </p:blipFill>
        <p:spPr>
          <a:xfrm>
            <a:off x="363983" y="5950210"/>
            <a:ext cx="3027287" cy="674443"/>
          </a:xfrm>
          <a:prstGeom prst="rect">
            <a:avLst/>
          </a:prstGeom>
          <a:noFill/>
          <a:ln>
            <a:noFill/>
          </a:ln>
        </p:spPr>
      </p:pic>
      <p:sp>
        <p:nvSpPr>
          <p:cNvPr id="13" name="Google Shape;13;p10"/>
          <p:cNvSpPr>
            <a:spLocks noGrp="1"/>
          </p:cNvSpPr>
          <p:nvPr>
            <p:ph type="pic" idx="2"/>
          </p:nvPr>
        </p:nvSpPr>
        <p:spPr>
          <a:xfrm>
            <a:off x="7723188" y="684213"/>
            <a:ext cx="2735262" cy="1658937"/>
          </a:xfrm>
          <a:prstGeom prst="rect">
            <a:avLst/>
          </a:prstGeom>
          <a:no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Diseño personalizado">
  <p:cSld name="1_Diseño personalizado">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9"/>
          <p:cNvSpPr>
            <a:spLocks noGrp="1"/>
          </p:cNvSpPr>
          <p:nvPr>
            <p:ph type="chart" idx="2"/>
          </p:nvPr>
        </p:nvSpPr>
        <p:spPr>
          <a:xfrm>
            <a:off x="838201" y="2246313"/>
            <a:ext cx="10579100" cy="387985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R="0" lvl="1"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R="0" lvl="2"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R="0" lvl="3"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R="0" lvl="4"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7"/>
        <p:cNvGrpSpPr/>
        <p:nvPr/>
      </p:nvGrpSpPr>
      <p:grpSpPr>
        <a:xfrm>
          <a:off x="0" y="0"/>
          <a:ext cx="0" cy="0"/>
          <a:chOff x="0" y="0"/>
          <a:chExt cx="0" cy="0"/>
        </a:xfrm>
      </p:grpSpPr>
      <p:pic>
        <p:nvPicPr>
          <p:cNvPr id="58" name="Google Shape;58;p20"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59"/>
        <p:cNvGrpSpPr/>
        <p:nvPr/>
      </p:nvGrpSpPr>
      <p:grpSpPr>
        <a:xfrm>
          <a:off x="0" y="0"/>
          <a:ext cx="0" cy="0"/>
          <a:chOff x="0" y="0"/>
          <a:chExt cx="0" cy="0"/>
        </a:xfrm>
      </p:grpSpPr>
      <p:sp>
        <p:nvSpPr>
          <p:cNvPr id="60" name="Google Shape;6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2" name="Google Shape;62;p2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4"/>
        <p:cNvGrpSpPr/>
        <p:nvPr/>
      </p:nvGrpSpPr>
      <p:grpSpPr>
        <a:xfrm>
          <a:off x="0" y="0"/>
          <a:ext cx="0" cy="0"/>
          <a:chOff x="0" y="0"/>
          <a:chExt cx="0" cy="0"/>
        </a:xfrm>
      </p:grpSpPr>
      <p:sp>
        <p:nvSpPr>
          <p:cNvPr id="15" name="Google Shape;15;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 name="Google Shape;17;p1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18"/>
        <p:cNvGrpSpPr/>
        <p:nvPr/>
      </p:nvGrpSpPr>
      <p:grpSpPr>
        <a:xfrm>
          <a:off x="0" y="0"/>
          <a:ext cx="0" cy="0"/>
          <a:chOff x="0" y="0"/>
          <a:chExt cx="0" cy="0"/>
        </a:xfrm>
      </p:grpSpPr>
      <p:sp>
        <p:nvSpPr>
          <p:cNvPr id="19" name="Google Shape;1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12"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200"/>
              <a:buNone/>
              <a:defRPr sz="3200"/>
            </a:lvl1pPr>
            <a:lvl2pPr marL="914400" lvl="1" indent="-228600" algn="l">
              <a:lnSpc>
                <a:spcPct val="90000"/>
              </a:lnSpc>
              <a:spcBef>
                <a:spcPts val="500"/>
              </a:spcBef>
              <a:spcAft>
                <a:spcPts val="0"/>
              </a:spcAft>
              <a:buClr>
                <a:schemeClr val="dk2"/>
              </a:buClr>
              <a:buSzPts val="2800"/>
              <a:buNone/>
              <a:defRPr sz="2800"/>
            </a:lvl2pPr>
            <a:lvl3pPr marL="1371600" lvl="2" indent="-381000" algn="l">
              <a:lnSpc>
                <a:spcPct val="90000"/>
              </a:lnSpc>
              <a:spcBef>
                <a:spcPts val="500"/>
              </a:spcBef>
              <a:spcAft>
                <a:spcPts val="0"/>
              </a:spcAft>
              <a:buClr>
                <a:schemeClr val="dk2"/>
              </a:buClr>
              <a:buSzPts val="2400"/>
              <a:buChar char="•"/>
              <a:defRPr sz="2400"/>
            </a:lvl3pPr>
            <a:lvl4pPr marL="1828800" lvl="3" indent="-355600" algn="l">
              <a:lnSpc>
                <a:spcPct val="90000"/>
              </a:lnSpc>
              <a:spcBef>
                <a:spcPts val="500"/>
              </a:spcBef>
              <a:spcAft>
                <a:spcPts val="0"/>
              </a:spcAft>
              <a:buClr>
                <a:schemeClr val="dk2"/>
              </a:buClr>
              <a:buSzPts val="2000"/>
              <a:buChar char="•"/>
              <a:defRPr sz="2000"/>
            </a:lvl4pPr>
            <a:lvl5pPr marL="2286000" lvl="4" indent="-355600" algn="l">
              <a:lnSpc>
                <a:spcPct val="90000"/>
              </a:lnSpc>
              <a:spcBef>
                <a:spcPts val="500"/>
              </a:spcBef>
              <a:spcAft>
                <a:spcPts val="0"/>
              </a:spcAft>
              <a:buClr>
                <a:schemeClr val="dk2"/>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6" name="Google Shape;26;p1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27" name="Google Shape;27;p13"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28"/>
        <p:cNvGrpSpPr/>
        <p:nvPr/>
      </p:nvGrpSpPr>
      <p:grpSpPr>
        <a:xfrm>
          <a:off x="0" y="0"/>
          <a:ext cx="0" cy="0"/>
          <a:chOff x="0" y="0"/>
          <a:chExt cx="0" cy="0"/>
        </a:xfrm>
      </p:grpSpPr>
      <p:sp>
        <p:nvSpPr>
          <p:cNvPr id="29" name="Google Shape;29;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4"/>
          <p:cNvSpPr>
            <a:spLocks noGrp="1"/>
          </p:cNvSpPr>
          <p:nvPr>
            <p:ph type="pic" idx="2"/>
          </p:nvPr>
        </p:nvSpPr>
        <p:spPr>
          <a:xfrm>
            <a:off x="5183188" y="987425"/>
            <a:ext cx="6172200" cy="4873625"/>
          </a:xfrm>
          <a:prstGeom prst="rect">
            <a:avLst/>
          </a:prstGeom>
          <a:noFill/>
          <a:ln>
            <a:noFill/>
          </a:ln>
        </p:spPr>
      </p:sp>
      <p:sp>
        <p:nvSpPr>
          <p:cNvPr id="31" name="Google Shape;31;p1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32" name="Google Shape;32;p14"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33"/>
        <p:cNvGrpSpPr/>
        <p:nvPr/>
      </p:nvGrpSpPr>
      <p:grpSpPr>
        <a:xfrm>
          <a:off x="0" y="0"/>
          <a:ext cx="0" cy="0"/>
          <a:chOff x="0" y="0"/>
          <a:chExt cx="0" cy="0"/>
        </a:xfrm>
      </p:grpSpPr>
      <p:sp>
        <p:nvSpPr>
          <p:cNvPr id="34" name="Google Shape;34;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5" name="Google Shape;35;p15"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4000"/>
              <a:buFont typeface="Raleway SemiBold"/>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8" name="Google Shape;38;p16" descr="Interfaz de usuario gráfica&#10;&#10;Descripción generada automáticamente"/>
          <p:cNvPicPr preferRelativeResize="0"/>
          <p:nvPr/>
        </p:nvPicPr>
        <p:blipFill rotWithShape="1">
          <a:blip r:embed="rId2">
            <a:alphaModFix/>
          </a:blip>
          <a:srcRect/>
          <a:stretch/>
        </p:blipFill>
        <p:spPr>
          <a:xfrm>
            <a:off x="838199" y="2394168"/>
            <a:ext cx="4878333" cy="2337630"/>
          </a:xfrm>
          <a:prstGeom prst="rect">
            <a:avLst/>
          </a:prstGeom>
          <a:noFill/>
          <a:ln>
            <a:noFill/>
          </a:ln>
        </p:spPr>
      </p:pic>
      <p:pic>
        <p:nvPicPr>
          <p:cNvPr id="39" name="Google Shape;39;p16" descr="Interfaz de usuario gráfica, Texto&#10;&#10;Descripción generada automáticamente"/>
          <p:cNvPicPr preferRelativeResize="0"/>
          <p:nvPr/>
        </p:nvPicPr>
        <p:blipFill rotWithShape="1">
          <a:blip r:embed="rId3">
            <a:alphaModFix/>
          </a:blip>
          <a:srcRect/>
          <a:stretch/>
        </p:blipFill>
        <p:spPr>
          <a:xfrm>
            <a:off x="838199" y="5818432"/>
            <a:ext cx="3027287" cy="674443"/>
          </a:xfrm>
          <a:prstGeom prst="rect">
            <a:avLst/>
          </a:prstGeom>
          <a:noFill/>
          <a:ln>
            <a:noFill/>
          </a:ln>
        </p:spPr>
      </p:pic>
      <p:sp>
        <p:nvSpPr>
          <p:cNvPr id="40" name="Google Shape;40;p16"/>
          <p:cNvSpPr txBox="1"/>
          <p:nvPr/>
        </p:nvSpPr>
        <p:spPr>
          <a:xfrm>
            <a:off x="3964463" y="5831617"/>
            <a:ext cx="6027335" cy="3240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accent1"/>
                </a:solidFill>
                <a:latin typeface="Arial"/>
                <a:ea typeface="Arial"/>
                <a:cs typeface="Arial"/>
                <a:sym typeface="Arial"/>
              </a:rPr>
              <a:t>The FEM-Up project (Number: 2023-1-SI01-KA220-HED-000158578) is funded by the European Union, Erasmus + Programme. Views and opinions expressed are those of the author(s) only and do not necessarily reflect those of the European Union or the Slovenian National Agency. Neither the European Union nor the Slovenian National Agency can be held responsible for any use that made be made of the information it contains.</a:t>
            </a:r>
            <a:endParaRPr sz="700" b="0" i="0" u="none" strike="noStrike" cap="none">
              <a:solidFill>
                <a:schemeClr val="accent1"/>
              </a:solidFill>
              <a:highlight>
                <a:srgbClr val="FFFF00"/>
              </a:highlight>
              <a:latin typeface="Arial"/>
              <a:ea typeface="Arial"/>
              <a:cs typeface="Arial"/>
              <a:sym typeface="Arial"/>
            </a:endParaRPr>
          </a:p>
        </p:txBody>
      </p:sp>
      <p:pic>
        <p:nvPicPr>
          <p:cNvPr id="41" name="Google Shape;41;p16" descr="Texto, Logotipo&#10;&#10;Descripción generada automáticamente"/>
          <p:cNvPicPr preferRelativeResize="0"/>
          <p:nvPr/>
        </p:nvPicPr>
        <p:blipFill rotWithShape="1">
          <a:blip r:embed="rId4">
            <a:alphaModFix/>
          </a:blip>
          <a:srcRect/>
          <a:stretch/>
        </p:blipFill>
        <p:spPr>
          <a:xfrm>
            <a:off x="10241391" y="5871792"/>
            <a:ext cx="1219205" cy="736906"/>
          </a:xfrm>
          <a:prstGeom prst="rect">
            <a:avLst/>
          </a:prstGeom>
          <a:noFill/>
          <a:ln>
            <a:noFill/>
          </a:ln>
        </p:spPr>
      </p:pic>
      <p:cxnSp>
        <p:nvCxnSpPr>
          <p:cNvPr id="42" name="Google Shape;42;p16"/>
          <p:cNvCxnSpPr/>
          <p:nvPr/>
        </p:nvCxnSpPr>
        <p:spPr>
          <a:xfrm>
            <a:off x="958049" y="1349405"/>
            <a:ext cx="10395751" cy="0"/>
          </a:xfrm>
          <a:prstGeom prst="straightConnector1">
            <a:avLst/>
          </a:prstGeom>
          <a:noFill/>
          <a:ln w="31750" cap="flat" cmpd="sng">
            <a:solidFill>
              <a:schemeClr val="lt2"/>
            </a:solidFill>
            <a:prstDash val="solid"/>
            <a:miter lim="800000"/>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43"/>
        <p:cNvGrpSpPr/>
        <p:nvPr/>
      </p:nvGrpSpPr>
      <p:grpSpPr>
        <a:xfrm>
          <a:off x="0" y="0"/>
          <a:ext cx="0" cy="0"/>
          <a:chOff x="0" y="0"/>
          <a:chExt cx="0" cy="0"/>
        </a:xfrm>
      </p:grpSpPr>
      <p:sp>
        <p:nvSpPr>
          <p:cNvPr id="44" name="Google Shape;44;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6000"/>
              <a:buFont typeface="Raleway SemiBold"/>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E4DBC5"/>
              </a:buClr>
              <a:buSzPts val="2400"/>
              <a:buNone/>
              <a:defRPr sz="2400">
                <a:solidFill>
                  <a:srgbClr val="E4DBC5"/>
                </a:solidFill>
              </a:defRPr>
            </a:lvl1pPr>
            <a:lvl2pPr marL="914400" lvl="1" indent="-228600" algn="l">
              <a:lnSpc>
                <a:spcPct val="90000"/>
              </a:lnSpc>
              <a:spcBef>
                <a:spcPts val="500"/>
              </a:spcBef>
              <a:spcAft>
                <a:spcPts val="0"/>
              </a:spcAft>
              <a:buClr>
                <a:srgbClr val="E4DBC5"/>
              </a:buClr>
              <a:buSzPts val="2000"/>
              <a:buNone/>
              <a:defRPr sz="2000">
                <a:solidFill>
                  <a:srgbClr val="E4DBC5"/>
                </a:solidFill>
              </a:defRPr>
            </a:lvl2pPr>
            <a:lvl3pPr marL="1371600" lvl="2" indent="-228600" algn="l">
              <a:lnSpc>
                <a:spcPct val="90000"/>
              </a:lnSpc>
              <a:spcBef>
                <a:spcPts val="500"/>
              </a:spcBef>
              <a:spcAft>
                <a:spcPts val="0"/>
              </a:spcAft>
              <a:buClr>
                <a:srgbClr val="E4DBC5"/>
              </a:buClr>
              <a:buSzPts val="1800"/>
              <a:buNone/>
              <a:defRPr sz="1800">
                <a:solidFill>
                  <a:srgbClr val="E4DBC5"/>
                </a:solidFill>
              </a:defRPr>
            </a:lvl3pPr>
            <a:lvl4pPr marL="1828800" lvl="3" indent="-228600" algn="l">
              <a:lnSpc>
                <a:spcPct val="90000"/>
              </a:lnSpc>
              <a:spcBef>
                <a:spcPts val="500"/>
              </a:spcBef>
              <a:spcAft>
                <a:spcPts val="0"/>
              </a:spcAft>
              <a:buClr>
                <a:srgbClr val="E4DBC5"/>
              </a:buClr>
              <a:buSzPts val="1600"/>
              <a:buNone/>
              <a:defRPr sz="1600">
                <a:solidFill>
                  <a:srgbClr val="E4DBC5"/>
                </a:solidFill>
              </a:defRPr>
            </a:lvl4pPr>
            <a:lvl5pPr marL="2286000" lvl="4" indent="-228600" algn="l">
              <a:lnSpc>
                <a:spcPct val="90000"/>
              </a:lnSpc>
              <a:spcBef>
                <a:spcPts val="500"/>
              </a:spcBef>
              <a:spcAft>
                <a:spcPts val="0"/>
              </a:spcAft>
              <a:buClr>
                <a:srgbClr val="E4DBC5"/>
              </a:buClr>
              <a:buSzPts val="1600"/>
              <a:buNone/>
              <a:defRPr sz="1600">
                <a:solidFill>
                  <a:srgbClr val="E4DBC5"/>
                </a:solidFill>
              </a:defRPr>
            </a:lvl5pPr>
            <a:lvl6pPr marL="2743200" lvl="5" indent="-228600" algn="l">
              <a:lnSpc>
                <a:spcPct val="90000"/>
              </a:lnSpc>
              <a:spcBef>
                <a:spcPts val="500"/>
              </a:spcBef>
              <a:spcAft>
                <a:spcPts val="0"/>
              </a:spcAft>
              <a:buClr>
                <a:srgbClr val="E4DBC5"/>
              </a:buClr>
              <a:buSzPts val="1600"/>
              <a:buNone/>
              <a:defRPr sz="1600">
                <a:solidFill>
                  <a:srgbClr val="E4DBC5"/>
                </a:solidFill>
              </a:defRPr>
            </a:lvl6pPr>
            <a:lvl7pPr marL="3200400" lvl="6" indent="-228600" algn="l">
              <a:lnSpc>
                <a:spcPct val="90000"/>
              </a:lnSpc>
              <a:spcBef>
                <a:spcPts val="500"/>
              </a:spcBef>
              <a:spcAft>
                <a:spcPts val="0"/>
              </a:spcAft>
              <a:buClr>
                <a:srgbClr val="E4DBC5"/>
              </a:buClr>
              <a:buSzPts val="1600"/>
              <a:buNone/>
              <a:defRPr sz="1600">
                <a:solidFill>
                  <a:srgbClr val="E4DBC5"/>
                </a:solidFill>
              </a:defRPr>
            </a:lvl7pPr>
            <a:lvl8pPr marL="3657600" lvl="7" indent="-228600" algn="l">
              <a:lnSpc>
                <a:spcPct val="90000"/>
              </a:lnSpc>
              <a:spcBef>
                <a:spcPts val="500"/>
              </a:spcBef>
              <a:spcAft>
                <a:spcPts val="0"/>
              </a:spcAft>
              <a:buClr>
                <a:srgbClr val="E4DBC5"/>
              </a:buClr>
              <a:buSzPts val="1600"/>
              <a:buNone/>
              <a:defRPr sz="1600">
                <a:solidFill>
                  <a:srgbClr val="E4DBC5"/>
                </a:solidFill>
              </a:defRPr>
            </a:lvl8pPr>
            <a:lvl9pPr marL="4114800" lvl="8" indent="-228600" algn="l">
              <a:lnSpc>
                <a:spcPct val="90000"/>
              </a:lnSpc>
              <a:spcBef>
                <a:spcPts val="500"/>
              </a:spcBef>
              <a:spcAft>
                <a:spcPts val="0"/>
              </a:spcAft>
              <a:buClr>
                <a:srgbClr val="E4DBC5"/>
              </a:buClr>
              <a:buSzPts val="1600"/>
              <a:buNone/>
              <a:defRPr sz="1600">
                <a:solidFill>
                  <a:srgbClr val="E4DBC5"/>
                </a:solidFill>
              </a:defRPr>
            </a:lvl9pPr>
          </a:lstStyle>
          <a:p>
            <a:endParaRPr/>
          </a:p>
        </p:txBody>
      </p:sp>
      <p:pic>
        <p:nvPicPr>
          <p:cNvPr id="46" name="Google Shape;46;p17"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7"/>
        <p:cNvGrpSpPr/>
        <p:nvPr/>
      </p:nvGrpSpPr>
      <p:grpSpPr>
        <a:xfrm>
          <a:off x="0" y="0"/>
          <a:ext cx="0" cy="0"/>
          <a:chOff x="0" y="0"/>
          <a:chExt cx="0" cy="0"/>
        </a:xfrm>
      </p:grpSpPr>
      <p:sp>
        <p:nvSpPr>
          <p:cNvPr id="48" name="Google Shape;48;p1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 name="Google Shape;53;p18"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alpha val="40000"/>
          </a:schemeClr>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2"/>
              </a:buClr>
              <a:buSzPts val="40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L="1371600" marR="0" lvl="2" indent="-355600"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3" r:id="rId7"/>
    <p:sldLayoutId id="2147483684" r:id="rId8"/>
    <p:sldLayoutId id="2147483685" r:id="rId9"/>
    <p:sldLayoutId id="2147483686" r:id="rId10"/>
    <p:sldLayoutId id="2147483687" r:id="rId11"/>
    <p:sldLayoutId id="214748368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Fare clic per modificare l'aspetto del nome del marchio.</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Fare clic per modificare gli estratti di testo del marchio.</a:t>
            </a:r>
          </a:p>
          <a:p>
            <a:pPr lvl="1"/>
            <a:r>
              <a:rPr lang="es-ES"/>
              <a:t>Segundo nivel</a:t>
            </a:r>
          </a:p>
          <a:p>
            <a:pPr lvl="2"/>
            <a:r>
              <a:rPr lang="es-ES"/>
              <a:t>Tercer nivel</a:t>
            </a:r>
          </a:p>
          <a:p>
            <a:pPr lvl="3"/>
            <a:r>
              <a:rPr lang="es-ES"/>
              <a:t>Cuarto nivel</a:t>
            </a:r>
          </a:p>
          <a:p>
            <a:pPr lvl="4"/>
            <a:r>
              <a:rPr lang="es-ES"/>
              <a:t>Quinto livello</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canva.com/icons/MAFrrClJIek/"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medium.com/agileinsider/five-ws-a-fool-proof-model-to-build-user-stories-187a505d22fe"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www.youtube.com/watch?v=DElUvKYygY4&amp;ab_channel=simpleshow"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achievement.org/achiever/oprah-winfrey/"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video" Target="https://www.youtube.com/embed/h76EO_168vE?feature=oembed" TargetMode="External"/><Relationship Id="rId7" Type="http://schemas.openxmlformats.org/officeDocument/2006/relationships/image" Target="../media/image18.jpeg"/><Relationship Id="rId2" Type="http://schemas.openxmlformats.org/officeDocument/2006/relationships/video" Target="https://www.youtube.com/embed/qdPXQLrueRg?feature=oembed" TargetMode="External"/><Relationship Id="rId1" Type="http://schemas.openxmlformats.org/officeDocument/2006/relationships/video" Target="https://www.youtube.com/embed/V6-0kYhqoRo?feature=oembed" TargetMode="External"/><Relationship Id="rId6" Type="http://schemas.openxmlformats.org/officeDocument/2006/relationships/notesSlide" Target="../notesSlides/notesSlide15.xml"/><Relationship Id="rId5" Type="http://schemas.openxmlformats.org/officeDocument/2006/relationships/slideLayout" Target="../slideLayouts/slideLayout2.xml"/><Relationship Id="rId10" Type="http://schemas.openxmlformats.org/officeDocument/2006/relationships/image" Target="../media/image21.jpeg"/><Relationship Id="rId4" Type="http://schemas.openxmlformats.org/officeDocument/2006/relationships/video" Target="https://www.youtube.com/embed/UunT_nP9seo?feature=oembed" TargetMode="External"/><Relationship Id="rId9"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www.canva.com/icons/MAD5ULYc_3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s://www.vecteezy.com/vector-art/34369747-man-behind-podium-during-stage-speech-orator-with-audience-public-speaking-vector-illustration"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ideo" Target="https://www.youtube.com/embed/BQmHaIZeab4?feature=oembed" TargetMode="External"/><Relationship Id="rId6" Type="http://schemas.openxmlformats.org/officeDocument/2006/relationships/image" Target="../media/image25.jpeg"/><Relationship Id="rId5" Type="http://schemas.openxmlformats.org/officeDocument/2006/relationships/hyperlink" Target="https://www.youtube.com/watch?v=BQmHaIZeab4&amp;ab_channel=SkillsZoneMalta" TargetMode="Externa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s://www.flaticon.com/free-icon/facts_5962022"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www.freepik.com/icon/idea_9746111"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www.freepik.com/icon/planning_6219498"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www.flaticon.com/free-icon/listening_5295318"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s://www.canva.com/icons/MADDiH3UD9c/"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hyperlink" Target="https://www.flaticon.com/free-icon/pitch_3271221"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s://www.canva.com/photos/MAF657knn7g/"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s://www.canva.com/photos/MAGFnrquzMY/"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flaticon.com/free-icon/definition_8653214"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ideo" Target="https://www.youtube.com/embed/XWRtG_PDRik?feature=oembed" TargetMode="External"/><Relationship Id="rId6" Type="http://schemas.openxmlformats.org/officeDocument/2006/relationships/image" Target="../media/image35.jpeg"/><Relationship Id="rId5" Type="http://schemas.openxmlformats.org/officeDocument/2006/relationships/hyperlink" Target="https://www.youtube.com/watch?v=XWRtG_PDRik&amp;ab_channel=SAISProgramme" TargetMode="Externa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hyperlink" Target="https://www.flaticon.com/free-icon/challenge_10108140"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slideLayout" Target="../slideLayouts/slideLayout2.xml"/><Relationship Id="rId7" Type="http://schemas.openxmlformats.org/officeDocument/2006/relationships/image" Target="../media/image37.jpeg"/><Relationship Id="rId2" Type="http://schemas.openxmlformats.org/officeDocument/2006/relationships/video" Target="https://www.youtube.com/embed/WDJqemi_AUg?feature=oembed" TargetMode="External"/><Relationship Id="rId1" Type="http://schemas.openxmlformats.org/officeDocument/2006/relationships/video" Target="https://www.youtube.com/embed/SA5eYjdijvI?feature=oembed" TargetMode="External"/><Relationship Id="rId6" Type="http://schemas.openxmlformats.org/officeDocument/2006/relationships/hyperlink" Target="https://www.youtube.com/watch?v=SA5eYjdijvI&amp;ab_channel=UniversityofDayton" TargetMode="External"/><Relationship Id="rId5" Type="http://schemas.openxmlformats.org/officeDocument/2006/relationships/hyperlink" Target="https://www.youtube.com/watch?v=WDJqemi_AUg&amp;ab_channel=DelawareEPSCoR" TargetMode="External"/><Relationship Id="rId4" Type="http://schemas.openxmlformats.org/officeDocument/2006/relationships/notesSlide" Target="../notesSlides/notesSlide41.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hyperlink" Target="https://www.canva.com/icons/MAE3eBX-Cik/"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https://www.canva.com/photos/MAFExvXofTk/"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slidesgo.ai/?gad_source=1&amp;gclid=Cj0KCQiA57G5BhDUARIsACgCYnwdTZiX-0mf8pbbKqXRxKhyIL5AqJ7f_7B2vCKtFH7hXIMLUmPuHZUaAgcjEALw_wcB" TargetMode="External"/><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 Id="rId5" Type="http://schemas.openxmlformats.org/officeDocument/2006/relationships/image" Target="../media/image42.png"/><Relationship Id="rId4" Type="http://schemas.openxmlformats.org/officeDocument/2006/relationships/image" Target="../media/image41.jpeg"/></Relationships>
</file>

<file path=ppt/slides/_rels/slide4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i.pinimg.com/736x/51/c9/eb/51c9eb95a49dd2b3f506710445513992.jpg" TargetMode="External"/></Relationships>
</file>

<file path=ppt/slides/_rels/slide50.xml.rels><?xml version="1.0" encoding="UTF-8" standalone="yes"?>
<Relationships xmlns="http://schemas.openxmlformats.org/package/2006/relationships"><Relationship Id="rId8" Type="http://schemas.openxmlformats.org/officeDocument/2006/relationships/hyperlink" Target="https://www.indeed.com/career-advice/career-development/business-presentation" TargetMode="External"/><Relationship Id="rId3" Type="http://schemas.openxmlformats.org/officeDocument/2006/relationships/image" Target="../media/image43.png"/><Relationship Id="rId7" Type="http://schemas.openxmlformats.org/officeDocument/2006/relationships/hyperlink" Target="https://www.indeed.com/career-advice/career-development/storytelling-in-business"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hyperlink" Target="https://www.forbes.com/sites/theyec/2023/06/08/the-power-of-storytelling-for-your-business-unleashing-your-inner-storyteller/" TargetMode="External"/><Relationship Id="rId5" Type="http://schemas.openxmlformats.org/officeDocument/2006/relationships/hyperlink" Target="https://www.svgrepo.com/svg/448932/article" TargetMode="External"/><Relationship Id="rId4" Type="http://schemas.openxmlformats.org/officeDocument/2006/relationships/hyperlink" Target="https://www.linkedin.com/pulse/5-ways-oprah-winfrey-effectively-used-storytelling-her-ewanfoh-/" TargetMode="External"/><Relationship Id="rId9" Type="http://schemas.openxmlformats.org/officeDocument/2006/relationships/hyperlink" Target="https://www.cornerstone.edu/blog-post/14-methods-to-dramatically-increase-your-self-confidence/"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hyperlink" Target="https://www.svgrepo.com/svg/448932/article"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hyperlink" Target="https://online.hbs.edu/blog/post/how-to-pitch-a-business-idea" TargetMode="External"/><Relationship Id="rId5" Type="http://schemas.openxmlformats.org/officeDocument/2006/relationships/hyperlink" Target="https://piktochart.com/blog/business-pitch/" TargetMode="External"/><Relationship Id="rId4" Type="http://schemas.openxmlformats.org/officeDocument/2006/relationships/hyperlink" Target="https://www.linkedin.com/pulse/building-confidence-techniques-himayun-nazir/"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www.youtube.com/watch?v=sh1-9xMZIfQ&amp;ab_channel=TEDxTalks"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hyperlink" Target="https://www.youtube.com/watch?v=IitIl2C3Iy8&amp;ab_channel=TEDxTalks" TargetMode="External"/><Relationship Id="rId5" Type="http://schemas.openxmlformats.org/officeDocument/2006/relationships/hyperlink" Target="https://www.youtube.com/watch?v=eIho2S0ZahI&amp;ab_channel=TED" TargetMode="External"/><Relationship Id="rId4" Type="http://schemas.openxmlformats.org/officeDocument/2006/relationships/hyperlink" Target="https://www.youtube.com/watch?v=IAV6eXaS6dk&amp;list=PLwhCFh0H6xjGsZdUcrULkex3y8GTog7Po&amp;index=2&amp;ab_channel=TEDxTalks"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www.youtube.com/watch?v=Ow9qahWkFeQ&amp;ab_channel=TEDxTalks"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hyperlink" Target="https://www.youtube.com/watch?v=WKIZ0bicfFw&amp;ab_channel=TEDxTalks" TargetMode="External"/><Relationship Id="rId5" Type="http://schemas.openxmlformats.org/officeDocument/2006/relationships/hyperlink" Target="https://www.youtube.com/watch?v=Ks-_Mh1QhMc&amp;ab_channel=TED" TargetMode="External"/><Relationship Id="rId4" Type="http://schemas.openxmlformats.org/officeDocument/2006/relationships/hyperlink" Target="https://www.youtube.com/watch?v=yoD8RMq2OkU&amp;ab_channel=TEDxTalks"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www.brosix.com/blog/communication-models/"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hyperlink" Target="https://csumb.edu/hr/employee-development/pearls-of-wisdom/verbal-non-verbal-communication/" TargetMode="External"/><Relationship Id="rId5" Type="http://schemas.openxmlformats.org/officeDocument/2006/relationships/hyperlink" Target="https://pumble.com/learn/communication/communication-models/" TargetMode="External"/><Relationship Id="rId4" Type="http://schemas.openxmlformats.org/officeDocument/2006/relationships/hyperlink" Target="https://venturz.co/academy/business-pitching"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s://www.hamilton.edu/academics/centers/oralcommunication/guides/how-to-engage-your-audience-and-keep-them-with-you%20%E2%80%8B" TargetMode="External"/><Relationship Id="rId7" Type="http://schemas.openxmlformats.org/officeDocument/2006/relationships/hyperlink" Target="https://medium.com/"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hyperlink" Target="https://www.linkedin.com/pulse/building-confidence-techniques-himayun-nazir/" TargetMode="External"/><Relationship Id="rId5" Type="http://schemas.openxmlformats.org/officeDocument/2006/relationships/hyperlink" Target="https://www.cornerstone.edu/blog-post/14-methods-to-dramatically-increase-your-self-confidence/" TargetMode="External"/><Relationship Id="rId4" Type="http://schemas.openxmlformats.org/officeDocument/2006/relationships/hyperlink" Target="https://passivesecrets.com/fear-of-public-speaking-statistics/"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54collective.vc/insight/how-to-pitch-your-business-effectively/"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hyperlink" Target="https://medium.com" TargetMode="External"/><Relationship Id="rId5" Type="http://schemas.openxmlformats.org/officeDocument/2006/relationships/hyperlink" Target="http://Rhttps:/www.indeed.com/career-advice/career-development/business-presentation" TargetMode="External"/><Relationship Id="rId4" Type="http://schemas.openxmlformats.org/officeDocument/2006/relationships/hyperlink" Target="https://stripo.email/blog/types-of-business-presentations-and-pitches/" TargetMode="Externa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ideo" Target="https://www.youtube.com/embed/gCfzeONu3Mo?feature=oembed" TargetMode="External"/><Relationship Id="rId5" Type="http://schemas.openxmlformats.org/officeDocument/2006/relationships/image" Target="../media/image11.jpeg"/><Relationship Id="rId4" Type="http://schemas.openxmlformats.org/officeDocument/2006/relationships/hyperlink" Target="https://www.youtube.com/watch?v=gCfzeONu3Mo&amp;ab_channel=TED-Ed"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www.freepik.com/icon/important_9908243"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freepik.com/icon/important_990824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250926" y="3424245"/>
            <a:ext cx="7163690" cy="1798814"/>
          </a:xfrm>
        </p:spPr>
        <p:txBody>
          <a:bodyPr>
            <a:normAutofit/>
          </a:bodyPr>
          <a:lstStyle/>
          <a:p>
            <a:pPr>
              <a:lnSpc>
                <a:spcPct val="100000"/>
              </a:lnSpc>
              <a:spcBef>
                <a:spcPts val="600"/>
              </a:spcBef>
              <a:spcAft>
                <a:spcPts val="600"/>
              </a:spcAft>
            </a:pPr>
            <a:r>
              <a:rPr lang="it-IT" b="1" dirty="0"/>
              <a:t>Skills comunicative e di presentazione </a:t>
            </a: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5352862" y="3145364"/>
            <a:ext cx="4259262" cy="353730"/>
          </a:xfrm>
        </p:spPr>
        <p:txBody>
          <a:bodyPr>
            <a:normAutofit lnSpcReduction="10000"/>
          </a:bodyPr>
          <a:lstStyle/>
          <a:p>
            <a:pPr algn="ctr"/>
            <a:r>
              <a:rPr lang="it-IT" sz="2000" dirty="0">
                <a:solidFill>
                  <a:schemeClr val="accent1"/>
                </a:solidFill>
              </a:rPr>
              <a:t>BENVENUTO NELL'UNITÀ</a:t>
            </a:r>
            <a:endParaRPr lang="en-US">
              <a:solidFill>
                <a:schemeClr val="accent1"/>
              </a:solidFill>
            </a:endParaRPr>
          </a:p>
        </p:txBody>
      </p:sp>
      <p:sp>
        <p:nvSpPr>
          <p:cNvPr id="5" name="Marcador de posición de imagen 2">
            <a:extLst>
              <a:ext uri="{FF2B5EF4-FFF2-40B4-BE49-F238E27FC236}">
                <a16:creationId xmlns:a16="http://schemas.microsoft.com/office/drawing/2014/main" id="{73B06CFA-549F-BF01-84DA-E23DFB02BD4F}"/>
              </a:ext>
            </a:extLst>
          </p:cNvPr>
          <p:cNvSpPr>
            <a:spLocks noGrp="1"/>
          </p:cNvSpPr>
          <p:nvPr/>
        </p:nvSpPr>
        <p:spPr>
          <a:xfrm>
            <a:off x="10659766" y="2319851"/>
            <a:ext cx="1530577" cy="1658937"/>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sl-SI" sz="2400" b="1" dirty="0">
              <a:solidFill>
                <a:schemeClr val="bg1"/>
              </a:solidFill>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g2eb676f3e53_0_306"/>
          <p:cNvSpPr txBox="1">
            <a:spLocks noGrp="1"/>
          </p:cNvSpPr>
          <p:nvPr>
            <p:ph type="title"/>
          </p:nvPr>
        </p:nvSpPr>
        <p:spPr>
          <a:xfrm>
            <a:off x="559025" y="4144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Comunicazione non verbale</a:t>
            </a:r>
            <a:endParaRPr lang="en-US" sz="3400" b="1" dirty="0"/>
          </a:p>
        </p:txBody>
      </p:sp>
      <p:sp>
        <p:nvSpPr>
          <p:cNvPr id="136" name="Google Shape;136;g2eb676f3e53_0_306"/>
          <p:cNvSpPr txBox="1">
            <a:spLocks noGrp="1"/>
          </p:cNvSpPr>
          <p:nvPr>
            <p:ph type="body" idx="1"/>
          </p:nvPr>
        </p:nvSpPr>
        <p:spPr>
          <a:xfrm>
            <a:off x="589204" y="1740101"/>
            <a:ext cx="11013508" cy="4135160"/>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n-GB" sz="2000" dirty="0">
                <a:solidFill>
                  <a:srgbClr val="000000"/>
                </a:solidFill>
                <a:highlight>
                  <a:schemeClr val="lt1"/>
                </a:highlight>
              </a:rPr>
              <a:t>Contatto visivo:</a:t>
            </a:r>
            <a:endParaRPr lang="en-US" sz="2000">
              <a:solidFill>
                <a:srgbClr val="000000"/>
              </a:solidFill>
              <a:highlight>
                <a:srgbClr val="F3B75B"/>
              </a:highlight>
            </a:endParaRP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Mantenere il contatto visivo dimostra fiducia, impegno e interesse. Aiuta a creare un legame con il pubblico.</a:t>
            </a:r>
            <a:endParaRPr lang="en-US" sz="2000" b="0">
              <a:solidFill>
                <a:srgbClr val="000000"/>
              </a:solidFill>
            </a:endParaRPr>
          </a:p>
          <a:p>
            <a:pPr indent="0">
              <a:lnSpc>
                <a:spcPct val="100000"/>
              </a:lnSpc>
              <a:spcBef>
                <a:spcPts val="600"/>
              </a:spcBef>
              <a:spcAft>
                <a:spcPts val="600"/>
              </a:spcAft>
              <a:buClr>
                <a:srgbClr val="000000"/>
              </a:buClr>
              <a:buSzPts val="2000"/>
              <a:buFont typeface="Raleway"/>
              <a:buChar char="●"/>
            </a:pPr>
            <a:r>
              <a:rPr lang="en-US" sz="2000" b="0" dirty="0">
                <a:solidFill>
                  <a:srgbClr val="000000"/>
                </a:solidFill>
              </a:rPr>
              <a:t> Evitare il contatto visivo può far sembrare una persona inaffidabile o disimpegnata. </a:t>
            </a:r>
            <a:endParaRPr lang="en-US" sz="2000" dirty="0">
              <a:solidFill>
                <a:srgbClr val="000000"/>
              </a:solidFill>
            </a:endParaRPr>
          </a:p>
          <a:p>
            <a:pPr marL="0" lvl="0" indent="0" rtl="0">
              <a:lnSpc>
                <a:spcPct val="100000"/>
              </a:lnSpc>
              <a:spcBef>
                <a:spcPts val="600"/>
              </a:spcBef>
              <a:spcAft>
                <a:spcPts val="600"/>
              </a:spcAft>
              <a:buNone/>
            </a:pPr>
            <a:r>
              <a:rPr lang="en-GB" sz="2000" dirty="0">
                <a:solidFill>
                  <a:srgbClr val="000000"/>
                </a:solidFill>
                <a:highlight>
                  <a:schemeClr val="lt1"/>
                </a:highlight>
              </a:rPr>
              <a:t>Aspetto personale:</a:t>
            </a:r>
            <a:endParaRPr lang="en-US" sz="2000">
              <a:solidFill>
                <a:srgbClr val="000000"/>
              </a:solidFill>
              <a:highlight>
                <a:srgbClr val="F3B75B"/>
              </a:highlight>
            </a:endParaRPr>
          </a:p>
          <a:p>
            <a:pPr indent="0">
              <a:lnSpc>
                <a:spcPct val="100000"/>
              </a:lnSpc>
              <a:spcBef>
                <a:spcPts val="600"/>
              </a:spcBef>
              <a:spcAft>
                <a:spcPts val="600"/>
              </a:spcAft>
              <a:buClr>
                <a:srgbClr val="000000"/>
              </a:buClr>
              <a:buSzPts val="2000"/>
              <a:buFont typeface="Raleway"/>
              <a:buChar char="●"/>
            </a:pPr>
            <a:r>
              <a:rPr lang="en-US" sz="2000" b="0" dirty="0">
                <a:solidFill>
                  <a:srgbClr val="000000"/>
                </a:solidFill>
              </a:rPr>
              <a:t> Vestirsi in modo appropriato per l'occasione può aumentare la credibilità e l'impatto complessivo del messaggio.</a:t>
            </a:r>
            <a:endParaRPr lang="en-US" sz="2000" b="0">
              <a:solidFill>
                <a:srgbClr val="000000"/>
              </a:solidFill>
            </a:endParaRPr>
          </a:p>
          <a:p>
            <a:pPr indent="0">
              <a:lnSpc>
                <a:spcPct val="100000"/>
              </a:lnSpc>
              <a:spcBef>
                <a:spcPts val="600"/>
              </a:spcBef>
              <a:spcAft>
                <a:spcPts val="600"/>
              </a:spcAft>
              <a:buClr>
                <a:srgbClr val="000000"/>
              </a:buClr>
              <a:buSzPts val="2000"/>
              <a:buFont typeface="Raleway"/>
              <a:buChar char="●"/>
            </a:pPr>
            <a:r>
              <a:rPr lang="en-US" sz="2000" b="0" dirty="0">
                <a:solidFill>
                  <a:srgbClr val="000000"/>
                </a:solidFill>
              </a:rPr>
              <a:t> Nella scelta dell'abbigliamento bisogna considerare il contesto e il pubblico. I contesti professionali spesso richiedono un abbigliamento più formale, mentre gli ambienti casual possono consentire un codice di abbigliamento più rilassato.</a:t>
            </a:r>
            <a:endParaRPr lang="en-US" sz="2000" dirty="0">
              <a:solidFill>
                <a:srgbClr val="000000"/>
              </a:solidFill>
            </a:endParaRPr>
          </a:p>
          <a:p>
            <a:pPr marL="0" lvl="0" indent="0" algn="just" rtl="0">
              <a:lnSpc>
                <a:spcPct val="115000"/>
              </a:lnSpc>
              <a:spcBef>
                <a:spcPts val="1200"/>
              </a:spcBef>
              <a:spcAft>
                <a:spcPts val="0"/>
              </a:spcAft>
              <a:buNone/>
            </a:pPr>
            <a:endParaRPr sz="2000">
              <a:solidFill>
                <a:srgbClr val="000000"/>
              </a:solidFill>
            </a:endParaRPr>
          </a:p>
          <a:p>
            <a:pPr marL="0" lvl="0" indent="0" algn="just" rtl="0">
              <a:lnSpc>
                <a:spcPct val="115000"/>
              </a:lnSpc>
              <a:spcBef>
                <a:spcPts val="0"/>
              </a:spcBef>
              <a:spcAft>
                <a:spcPts val="0"/>
              </a:spcAft>
              <a:buNone/>
            </a:pPr>
            <a:endParaRPr sz="1100">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g2eb676f3e53_0_1"/>
          <p:cNvSpPr txBox="1">
            <a:spLocks noGrp="1"/>
          </p:cNvSpPr>
          <p:nvPr>
            <p:ph type="title"/>
          </p:nvPr>
        </p:nvSpPr>
        <p:spPr>
          <a:xfrm>
            <a:off x="838200" y="1713"/>
            <a:ext cx="10515600" cy="2015128"/>
          </a:xfrm>
          <a:prstGeom prst="rect">
            <a:avLst/>
          </a:prstGeom>
          <a:noFill/>
          <a:ln>
            <a:noFill/>
          </a:ln>
        </p:spPr>
        <p:txBody>
          <a:bodyPr spcFirstLastPara="1" wrap="square" lIns="91425" tIns="45700" rIns="91425" bIns="45700" anchor="ctr" anchorCtr="0">
            <a:normAutofit/>
          </a:bodyPr>
          <a:lstStyle/>
          <a:p>
            <a:pPr algn="ctr">
              <a:lnSpc>
                <a:spcPct val="100000"/>
              </a:lnSpc>
              <a:spcBef>
                <a:spcPts val="600"/>
              </a:spcBef>
              <a:spcAft>
                <a:spcPts val="600"/>
              </a:spcAft>
              <a:buSzPct val="100000"/>
            </a:pPr>
            <a:endParaRPr lang="en-GB">
              <a:solidFill>
                <a:schemeClr val="lt1"/>
              </a:solidFill>
            </a:endParaRPr>
          </a:p>
          <a:p>
            <a:pPr algn="ctr">
              <a:lnSpc>
                <a:spcPct val="100000"/>
              </a:lnSpc>
              <a:spcBef>
                <a:spcPts val="600"/>
              </a:spcBef>
              <a:spcAft>
                <a:spcPts val="600"/>
              </a:spcAft>
              <a:buSzPct val="80000"/>
            </a:pPr>
            <a:r>
              <a:rPr lang="en-GB" sz="3400" b="1" dirty="0">
                <a:latin typeface="Raleway"/>
                <a:ea typeface="Raleway"/>
                <a:cs typeface="Raleway"/>
                <a:sym typeface="Raleway"/>
              </a:rPr>
              <a:t>1° Creare una storia avvincente:</a:t>
            </a:r>
            <a:endParaRPr sz="3400" b="1" dirty="0">
              <a:latin typeface="Raleway"/>
              <a:ea typeface="Raleway"/>
              <a:cs typeface="Raleway"/>
            </a:endParaRPr>
          </a:p>
          <a:p>
            <a:pPr marL="0" lvl="0" indent="0" algn="ctr" rtl="0">
              <a:lnSpc>
                <a:spcPct val="100000"/>
              </a:lnSpc>
              <a:spcBef>
                <a:spcPts val="600"/>
              </a:spcBef>
              <a:spcAft>
                <a:spcPts val="600"/>
              </a:spcAft>
              <a:buClr>
                <a:schemeClr val="lt2"/>
              </a:buClr>
              <a:buSzPct val="121212"/>
              <a:buFont typeface="Raleway SemiBold"/>
              <a:buNone/>
            </a:pPr>
            <a:r>
              <a:rPr lang="en-GB" sz="2000" b="1" dirty="0">
                <a:latin typeface="Raleway"/>
                <a:ea typeface="Raleway"/>
                <a:cs typeface="Raleway"/>
                <a:sym typeface="Raleway"/>
              </a:rPr>
              <a:t>Come presentare la propria idea imprenditoriale? </a:t>
            </a:r>
            <a:endParaRPr sz="2000" b="1" dirty="0">
              <a:latin typeface="Raleway"/>
              <a:ea typeface="Raleway"/>
              <a:cs typeface="Raleway"/>
            </a:endParaRPr>
          </a:p>
        </p:txBody>
      </p:sp>
      <p:pic>
        <p:nvPicPr>
          <p:cNvPr id="149" name="Google Shape;149;g2eb676f3e53_0_1"/>
          <p:cNvPicPr preferRelativeResize="0"/>
          <p:nvPr/>
        </p:nvPicPr>
        <p:blipFill rotWithShape="1">
          <a:blip r:embed="rId3">
            <a:alphaModFix/>
          </a:blip>
          <a:srcRect t="16895"/>
          <a:stretch/>
        </p:blipFill>
        <p:spPr>
          <a:xfrm>
            <a:off x="2916625" y="2270075"/>
            <a:ext cx="6358748" cy="4430276"/>
          </a:xfrm>
          <a:prstGeom prst="rect">
            <a:avLst/>
          </a:prstGeom>
          <a:noFill/>
          <a:ln>
            <a:noFill/>
          </a:ln>
        </p:spPr>
      </p:pic>
      <p:sp>
        <p:nvSpPr>
          <p:cNvPr id="3" name="TextBox 2">
            <a:extLst>
              <a:ext uri="{FF2B5EF4-FFF2-40B4-BE49-F238E27FC236}">
                <a16:creationId xmlns:a16="http://schemas.microsoft.com/office/drawing/2014/main" id="{A19587A7-6507-2B80-F2B8-878A63712DFF}"/>
              </a:ext>
            </a:extLst>
          </p:cNvPr>
          <p:cNvSpPr txBox="1"/>
          <p:nvPr/>
        </p:nvSpPr>
        <p:spPr>
          <a:xfrm>
            <a:off x="9136349" y="6238789"/>
            <a:ext cx="127019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Fonte dell'immagine: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g2ed49f0a6d6_0_63"/>
          <p:cNvSpPr txBox="1">
            <a:spLocks noGrp="1"/>
          </p:cNvSpPr>
          <p:nvPr>
            <p:ph type="title"/>
          </p:nvPr>
        </p:nvSpPr>
        <p:spPr>
          <a:xfrm>
            <a:off x="714829"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3400" b="1" dirty="0"/>
              <a:t>Che cos'è lo storytelling?</a:t>
            </a:r>
            <a:endParaRPr lang="en-US" sz="3400" b="1" dirty="0"/>
          </a:p>
        </p:txBody>
      </p:sp>
      <p:sp>
        <p:nvSpPr>
          <p:cNvPr id="155" name="Google Shape;155;g2ed49f0a6d6_0_63"/>
          <p:cNvSpPr txBox="1">
            <a:spLocks noGrp="1"/>
          </p:cNvSpPr>
          <p:nvPr>
            <p:ph type="body" idx="1"/>
          </p:nvPr>
        </p:nvSpPr>
        <p:spPr>
          <a:xfrm>
            <a:off x="714829" y="1702356"/>
            <a:ext cx="4780794" cy="716098"/>
          </a:xfrm>
          <a:prstGeom prst="rect">
            <a:avLst/>
          </a:prstGeom>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n-GB" sz="2000" dirty="0">
                <a:solidFill>
                  <a:schemeClr val="accent4">
                    <a:lumMod val="49000"/>
                  </a:schemeClr>
                </a:solidFill>
              </a:rPr>
              <a:t>C'era una volta... </a:t>
            </a:r>
            <a:r>
              <a:rPr lang="en-GB" sz="2000" dirty="0">
                <a:solidFill>
                  <a:srgbClr val="000000"/>
                </a:solidFill>
              </a:rPr>
              <a:t>Hai avviato un'attività!</a:t>
            </a:r>
          </a:p>
          <a:p>
            <a:pPr marL="0" lvl="0" indent="0" algn="l" rtl="0">
              <a:lnSpc>
                <a:spcPct val="100000"/>
              </a:lnSpc>
              <a:spcBef>
                <a:spcPts val="600"/>
              </a:spcBef>
              <a:spcAft>
                <a:spcPts val="600"/>
              </a:spcAft>
              <a:buNone/>
            </a:pPr>
            <a:endParaRPr lang="en-GB" sz="1800" b="0" dirty="0">
              <a:solidFill>
                <a:srgbClr val="000000"/>
              </a:solidFill>
            </a:endParaRPr>
          </a:p>
        </p:txBody>
      </p:sp>
      <p:pic>
        <p:nvPicPr>
          <p:cNvPr id="3" name="Picture 2">
            <a:extLst>
              <a:ext uri="{FF2B5EF4-FFF2-40B4-BE49-F238E27FC236}">
                <a16:creationId xmlns:a16="http://schemas.microsoft.com/office/drawing/2014/main" id="{27629703-6EB4-9543-0DB1-FCB32D15D46B}"/>
              </a:ext>
            </a:extLst>
          </p:cNvPr>
          <p:cNvPicPr>
            <a:picLocks noChangeAspect="1"/>
          </p:cNvPicPr>
          <p:nvPr/>
        </p:nvPicPr>
        <p:blipFill>
          <a:blip r:embed="rId3"/>
          <a:stretch>
            <a:fillRect/>
          </a:stretch>
        </p:blipFill>
        <p:spPr>
          <a:xfrm>
            <a:off x="5794869" y="744784"/>
            <a:ext cx="6301740" cy="3543300"/>
          </a:xfrm>
          <a:prstGeom prst="rect">
            <a:avLst/>
          </a:prstGeom>
        </p:spPr>
      </p:pic>
      <p:sp>
        <p:nvSpPr>
          <p:cNvPr id="5" name="Google Shape;155;g2ed49f0a6d6_0_63">
            <a:extLst>
              <a:ext uri="{FF2B5EF4-FFF2-40B4-BE49-F238E27FC236}">
                <a16:creationId xmlns:a16="http://schemas.microsoft.com/office/drawing/2014/main" id="{E6132E56-4061-1C78-35E3-F2985E617B36}"/>
              </a:ext>
            </a:extLst>
          </p:cNvPr>
          <p:cNvSpPr txBox="1">
            <a:spLocks/>
          </p:cNvSpPr>
          <p:nvPr/>
        </p:nvSpPr>
        <p:spPr>
          <a:xfrm>
            <a:off x="714829" y="5016329"/>
            <a:ext cx="9948605" cy="438168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n-GB" sz="2000" b="0" dirty="0">
                <a:solidFill>
                  <a:srgbClr val="000000"/>
                </a:solidFill>
              </a:rPr>
              <a:t>Lo scopo delle storie di business non è quello di divertire, ma piuttosto di avere un messaggio specifico, un obiettivo e, in ultima analisi, un risultato desiderato.</a:t>
            </a:r>
            <a:endParaRPr lang="en-US" sz="2000"/>
          </a:p>
        </p:txBody>
      </p:sp>
      <p:sp>
        <p:nvSpPr>
          <p:cNvPr id="6" name="TextBox 5">
            <a:extLst>
              <a:ext uri="{FF2B5EF4-FFF2-40B4-BE49-F238E27FC236}">
                <a16:creationId xmlns:a16="http://schemas.microsoft.com/office/drawing/2014/main" id="{3C1F1A8F-A657-AD23-3E86-24624BACA3D0}"/>
              </a:ext>
            </a:extLst>
          </p:cNvPr>
          <p:cNvSpPr txBox="1"/>
          <p:nvPr/>
        </p:nvSpPr>
        <p:spPr>
          <a:xfrm>
            <a:off x="9151311" y="4286849"/>
            <a:ext cx="293970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latin typeface="Raleway"/>
              </a:rPr>
              <a:t>Fonte dell'immagine: </a:t>
            </a:r>
            <a:r>
              <a:rPr lang="en-US" sz="1000" dirty="0">
                <a:solidFill>
                  <a:srgbClr val="242424"/>
                </a:solidFill>
                <a:latin typeface="Raleway"/>
                <a:hlinkClick r:id="rId4">
                  <a:extLst>
                    <a:ext uri="{A12FA001-AC4F-418D-AE19-62706E023703}">
                      <ahyp:hlinkClr xmlns:ahyp="http://schemas.microsoft.com/office/drawing/2018/hyperlinkcolor" val="tx"/>
                    </a:ext>
                  </a:extLst>
                </a:hlinkClick>
              </a:rPr>
              <a:t>Le cinque W: Un modello a prova di errore per scrivere le storie degli utenti</a:t>
            </a:r>
            <a:endParaRPr lang="en-US" sz="1000">
              <a:solidFill>
                <a:srgbClr val="242424"/>
              </a:solidFill>
              <a:latin typeface="Raleway"/>
            </a:endParaRPr>
          </a:p>
        </p:txBody>
      </p:sp>
      <p:sp>
        <p:nvSpPr>
          <p:cNvPr id="8" name="Google Shape;155;g2ed49f0a6d6_0_63">
            <a:extLst>
              <a:ext uri="{FF2B5EF4-FFF2-40B4-BE49-F238E27FC236}">
                <a16:creationId xmlns:a16="http://schemas.microsoft.com/office/drawing/2014/main" id="{B01C7B99-0FB5-4E77-CB8C-19D35EC88316}"/>
              </a:ext>
            </a:extLst>
          </p:cNvPr>
          <p:cNvSpPr txBox="1">
            <a:spLocks/>
          </p:cNvSpPr>
          <p:nvPr/>
        </p:nvSpPr>
        <p:spPr>
          <a:xfrm>
            <a:off x="714829" y="2551443"/>
            <a:ext cx="5484736" cy="344478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n-GB" sz="2000" dirty="0">
                <a:solidFill>
                  <a:srgbClr val="000000"/>
                </a:solidFill>
                <a:highlight>
                  <a:schemeClr val="lt1"/>
                </a:highlight>
              </a:rPr>
              <a:t>Lo storytelling aziendale </a:t>
            </a:r>
            <a:r>
              <a:rPr lang="en-GB" sz="2000" b="0" dirty="0">
                <a:solidFill>
                  <a:srgbClr val="000000"/>
                </a:solidFill>
              </a:rPr>
              <a:t>è il processo di condivisione con il pubblico di storie relazionabili invece che di fatti e cifre. </a:t>
            </a:r>
            <a:endParaRPr lang="en-US" sz="2000"/>
          </a:p>
          <a:p>
            <a:pPr marL="0" indent="0">
              <a:lnSpc>
                <a:spcPct val="100000"/>
              </a:lnSpc>
              <a:spcBef>
                <a:spcPts val="600"/>
              </a:spcBef>
              <a:spcAft>
                <a:spcPts val="600"/>
              </a:spcAft>
            </a:pPr>
            <a:r>
              <a:rPr lang="en-GB" sz="2000" b="0" dirty="0">
                <a:solidFill>
                  <a:srgbClr val="000000"/>
                </a:solidFill>
              </a:rPr>
              <a:t>Le storie avvincenti possono comunicare e connettersi con i dipendenti, i clienti, i collaboratori, i partner e tutti coloro che sono collegati alla vostra azienda. </a:t>
            </a:r>
            <a:endParaRPr lang="en-GB"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2eb676f3e53_0_134"/>
          <p:cNvSpPr txBox="1">
            <a:spLocks noGrp="1"/>
          </p:cNvSpPr>
          <p:nvPr>
            <p:ph type="title"/>
          </p:nvPr>
        </p:nvSpPr>
        <p:spPr>
          <a:xfrm>
            <a:off x="503200" y="46247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In altre parole...</a:t>
            </a:r>
            <a:endParaRPr lang="en-US" sz="3400" b="1">
              <a:solidFill>
                <a:srgbClr val="000000"/>
              </a:solidFill>
              <a:latin typeface="Raleway"/>
            </a:endParaRPr>
          </a:p>
          <a:p>
            <a:pPr marL="0" lvl="0" indent="0" algn="l" rtl="0">
              <a:lnSpc>
                <a:spcPct val="90000"/>
              </a:lnSpc>
              <a:spcBef>
                <a:spcPts val="0"/>
              </a:spcBef>
              <a:spcAft>
                <a:spcPts val="0"/>
              </a:spcAft>
              <a:buClr>
                <a:schemeClr val="lt2"/>
              </a:buClr>
              <a:buSzPts val="4000"/>
              <a:buFont typeface="Raleway SemiBold"/>
              <a:buNone/>
            </a:pPr>
            <a:endParaRPr sz="1100" b="1" dirty="0">
              <a:solidFill>
                <a:srgbClr val="000000"/>
              </a:solidFill>
              <a:latin typeface="Arial"/>
              <a:ea typeface="Arial"/>
              <a:cs typeface="Arial"/>
              <a:sym typeface="Arial"/>
            </a:endParaRPr>
          </a:p>
        </p:txBody>
      </p:sp>
      <p:sp>
        <p:nvSpPr>
          <p:cNvPr id="162" name="Google Shape;162;g2eb676f3e53_0_134"/>
          <p:cNvSpPr txBox="1">
            <a:spLocks noGrp="1"/>
          </p:cNvSpPr>
          <p:nvPr>
            <p:ph type="body" idx="1"/>
          </p:nvPr>
        </p:nvSpPr>
        <p:spPr>
          <a:xfrm>
            <a:off x="838200" y="1782693"/>
            <a:ext cx="10515600" cy="2973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n-GB" sz="2000" dirty="0">
                <a:solidFill>
                  <a:srgbClr val="000000"/>
                </a:solidFill>
                <a:highlight>
                  <a:schemeClr val="lt1"/>
                </a:highlight>
              </a:rPr>
              <a:t>Importanza dello storytelling nel business</a:t>
            </a:r>
            <a:r>
              <a:rPr lang="en-GB" sz="2000" b="0" dirty="0">
                <a:solidFill>
                  <a:srgbClr val="000000"/>
                </a:solidFill>
                <a:highlight>
                  <a:schemeClr val="lt1"/>
                </a:highlight>
              </a:rPr>
              <a:t>: </a:t>
            </a:r>
            <a:endParaRPr lang="en-US" sz="2000" b="0">
              <a:solidFill>
                <a:srgbClr val="000000"/>
              </a:solidFill>
              <a:highlight>
                <a:srgbClr val="F3B75B"/>
              </a:highlight>
            </a:endParaRPr>
          </a:p>
          <a:p>
            <a:pPr marL="0" lvl="0" indent="0" algn="just" rtl="0">
              <a:lnSpc>
                <a:spcPct val="100000"/>
              </a:lnSpc>
              <a:spcBef>
                <a:spcPts val="600"/>
              </a:spcBef>
              <a:spcAft>
                <a:spcPts val="600"/>
              </a:spcAft>
              <a:buNone/>
            </a:pPr>
            <a:r>
              <a:rPr lang="en-GB" sz="2000" b="0" dirty="0">
                <a:solidFill>
                  <a:srgbClr val="000000"/>
                </a:solidFill>
              </a:rPr>
              <a:t>Lo storytelling è fondamentale negli affari perché </a:t>
            </a:r>
            <a:r>
              <a:rPr lang="en-GB" sz="2000" dirty="0">
                <a:solidFill>
                  <a:srgbClr val="000000"/>
                </a:solidFill>
              </a:rPr>
              <a:t>aiuta a catturare l'attenzione del pubblico, a rendere più comprensibili idee complesse e a creare un legame emotivo.</a:t>
            </a:r>
            <a:r>
              <a:rPr lang="en-GB" sz="2000" b="0" dirty="0">
                <a:solidFill>
                  <a:srgbClr val="000000"/>
                </a:solidFill>
              </a:rPr>
              <a:t> Una storia ben confezionata può trasformare una semplice presentazione commerciale in una presentazione memorabile e persuasiva.</a:t>
            </a:r>
            <a:endParaRPr sz="2000" b="0">
              <a:solidFill>
                <a:srgbClr val="000000"/>
              </a:solidFill>
            </a:endParaRPr>
          </a:p>
          <a:p>
            <a:pPr marL="0" indent="0" algn="just">
              <a:lnSpc>
                <a:spcPct val="100000"/>
              </a:lnSpc>
              <a:spcBef>
                <a:spcPts val="600"/>
              </a:spcBef>
              <a:spcAft>
                <a:spcPts val="600"/>
              </a:spcAft>
            </a:pPr>
            <a:r>
              <a:rPr lang="en-GB" sz="2000" dirty="0">
                <a:solidFill>
                  <a:srgbClr val="000000"/>
                </a:solidFill>
                <a:highlight>
                  <a:schemeClr val="lt1"/>
                </a:highlight>
              </a:rPr>
              <a:t>Come può una storia avvincente coinvolgere e persuadere</a:t>
            </a:r>
            <a:r>
              <a:rPr lang="en-GB" sz="2000" b="0" dirty="0">
                <a:solidFill>
                  <a:srgbClr val="000000"/>
                </a:solidFill>
                <a:highlight>
                  <a:schemeClr val="lt1"/>
                </a:highlight>
              </a:rPr>
              <a:t>? </a:t>
            </a:r>
            <a:endParaRPr sz="2000" b="0">
              <a:solidFill>
                <a:srgbClr val="000000"/>
              </a:solidFill>
              <a:highlight>
                <a:srgbClr val="F3B75B"/>
              </a:highlight>
            </a:endParaRPr>
          </a:p>
          <a:p>
            <a:pPr marL="0" lvl="0" indent="0" algn="just" rtl="0">
              <a:lnSpc>
                <a:spcPct val="100000"/>
              </a:lnSpc>
              <a:spcBef>
                <a:spcPts val="600"/>
              </a:spcBef>
              <a:spcAft>
                <a:spcPts val="600"/>
              </a:spcAft>
              <a:buNone/>
            </a:pPr>
            <a:r>
              <a:rPr lang="en-GB" sz="2000" dirty="0">
                <a:solidFill>
                  <a:srgbClr val="000000"/>
                </a:solidFill>
              </a:rPr>
              <a:t>Una storia avvincente coinvolge il pubblico creando una narrazione che risuona con lui a livello personale. </a:t>
            </a:r>
            <a:r>
              <a:rPr lang="en-GB" sz="2000" b="0" dirty="0">
                <a:solidFill>
                  <a:srgbClr val="000000"/>
                </a:solidFill>
              </a:rPr>
              <a:t>Persuade illustrando chiaramente il problema, presentando una soluzione e mettendo in evidenza i vantaggi, rendendo così l'idea imprenditoriale più relazionabile e convincente.</a:t>
            </a:r>
            <a:endParaRPr sz="2000" b="0" dirty="0">
              <a:solidFill>
                <a:srgbClr val="000000"/>
              </a:solidFill>
            </a:endParaRPr>
          </a:p>
        </p:txBody>
      </p:sp>
      <p:sp>
        <p:nvSpPr>
          <p:cNvPr id="163" name="Google Shape;163;g2eb676f3e53_0_134"/>
          <p:cNvSpPr txBox="1">
            <a:spLocks noGrp="1"/>
          </p:cNvSpPr>
          <p:nvPr>
            <p:ph type="body" idx="1"/>
          </p:nvPr>
        </p:nvSpPr>
        <p:spPr>
          <a:xfrm>
            <a:off x="3884158" y="5676329"/>
            <a:ext cx="7885092" cy="459300"/>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n-GB" sz="2000" dirty="0"/>
              <a:t>INTERESSANTE: </a:t>
            </a:r>
            <a:r>
              <a:rPr lang="en-GB" sz="2000" b="0" dirty="0"/>
              <a:t>gli studi indicano </a:t>
            </a:r>
            <a:r>
              <a:rPr lang="en-GB" sz="2000" b="0" dirty="0" err="1"/>
              <a:t>che</a:t>
            </a:r>
            <a:r>
              <a:rPr lang="en-GB" sz="2000" b="0" dirty="0"/>
              <a:t> </a:t>
            </a:r>
            <a:r>
              <a:rPr lang="en-GB" sz="2000" b="0" dirty="0" err="1"/>
              <a:t>una</a:t>
            </a:r>
            <a:r>
              <a:rPr lang="en-GB" sz="2000" b="0" dirty="0"/>
              <a:t> persona </a:t>
            </a:r>
            <a:r>
              <a:rPr lang="en-GB" sz="2000" b="0" dirty="0" err="1"/>
              <a:t>mediamente</a:t>
            </a:r>
            <a:r>
              <a:rPr lang="en-GB" sz="2000" b="0" dirty="0"/>
              <a:t> ricorda solo il 25-50% di ciò che ascolta.</a:t>
            </a:r>
            <a:endParaRPr lang="en-US" sz="2000" b="0" dirty="0">
              <a:solidFill>
                <a:srgbClr val="000000"/>
              </a:solidFill>
              <a:latin typeface="Arial"/>
              <a:ea typeface="Arial"/>
              <a:cs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2ed49f0a6d6_0_74"/>
          <p:cNvSpPr txBox="1">
            <a:spLocks noGrp="1"/>
          </p:cNvSpPr>
          <p:nvPr>
            <p:ph type="title"/>
          </p:nvPr>
        </p:nvSpPr>
        <p:spPr>
          <a:xfrm>
            <a:off x="501625" y="341825"/>
            <a:ext cx="907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Elementi chiave di una storia avvincente</a:t>
            </a:r>
            <a:endParaRPr lang="en-US" sz="3400" b="1" dirty="0">
              <a:solidFill>
                <a:srgbClr val="000000"/>
              </a:solidFill>
              <a:latin typeface="Raleway"/>
              <a:ea typeface="Raleway"/>
              <a:cs typeface="Raleway"/>
            </a:endParaRPr>
          </a:p>
          <a:p>
            <a:pPr marL="0" lvl="0" indent="0" algn="l" rtl="0">
              <a:lnSpc>
                <a:spcPct val="90000"/>
              </a:lnSpc>
              <a:spcBef>
                <a:spcPts val="0"/>
              </a:spcBef>
              <a:spcAft>
                <a:spcPts val="0"/>
              </a:spcAft>
              <a:buClr>
                <a:schemeClr val="lt2"/>
              </a:buClr>
              <a:buSzPts val="4000"/>
              <a:buFont typeface="Raleway SemiBold"/>
              <a:buNone/>
            </a:pPr>
            <a:endParaRPr sz="1100" b="1">
              <a:solidFill>
                <a:srgbClr val="000000"/>
              </a:solidFill>
              <a:latin typeface="Arial"/>
              <a:ea typeface="Arial"/>
              <a:cs typeface="Arial"/>
              <a:sym typeface="Arial"/>
            </a:endParaRPr>
          </a:p>
        </p:txBody>
      </p:sp>
      <p:sp>
        <p:nvSpPr>
          <p:cNvPr id="169" name="Google Shape;169;g2ed49f0a6d6_0_74"/>
          <p:cNvSpPr txBox="1"/>
          <p:nvPr/>
        </p:nvSpPr>
        <p:spPr>
          <a:xfrm>
            <a:off x="4526537" y="1821464"/>
            <a:ext cx="7052042" cy="4401175"/>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None/>
            </a:pPr>
            <a:r>
              <a:rPr lang="en-GB" sz="1800" b="1" dirty="0">
                <a:highlight>
                  <a:schemeClr val="lt1"/>
                </a:highlight>
                <a:latin typeface="Raleway"/>
                <a:ea typeface="Raleway"/>
                <a:cs typeface="Raleway"/>
                <a:sym typeface="Raleway"/>
              </a:rPr>
              <a:t>Gancio: </a:t>
            </a:r>
            <a:r>
              <a:rPr lang="en-GB" sz="1800" dirty="0">
                <a:latin typeface="Raleway"/>
                <a:ea typeface="Raleway"/>
                <a:cs typeface="Raleway"/>
                <a:sym typeface="Raleway"/>
              </a:rPr>
              <a:t>Iniziate con un'apertura forte per catturare l'attenzione. Può trattarsi di una domanda intrigante, di un fatto sorprendente o di un aneddoto personale.</a:t>
            </a:r>
            <a:endParaRPr lang="en-US" sz="1800">
              <a:latin typeface="Raleway"/>
              <a:ea typeface="Raleway"/>
              <a:cs typeface="Raleway"/>
            </a:endParaRPr>
          </a:p>
          <a:p>
            <a:pPr marL="457200">
              <a:spcBef>
                <a:spcPts val="600"/>
              </a:spcBef>
              <a:spcAft>
                <a:spcPts val="600"/>
              </a:spcAft>
              <a:buSzPts val="1800"/>
            </a:pPr>
            <a:r>
              <a:rPr lang="en-GB" sz="1800" b="1" dirty="0">
                <a:latin typeface="Raleway"/>
                <a:ea typeface="Raleway"/>
                <a:cs typeface="Raleway"/>
                <a:sym typeface="Raleway"/>
              </a:rPr>
              <a:t>Esempio:</a:t>
            </a:r>
            <a:r>
              <a:rPr lang="en-GB" sz="1800" dirty="0">
                <a:latin typeface="Raleway"/>
                <a:ea typeface="Raleway"/>
                <a:cs typeface="Raleway"/>
                <a:sym typeface="Raleway"/>
              </a:rPr>
              <a:t> "Avete mai lottato con gli scomodi indumenti modellanti che vi fanno sentire ristrette e in imbarazzo? Io l'ho fatto, ed è questo che mi ha ispirato a creare Spanx".</a:t>
            </a:r>
            <a:endParaRPr lang="en-GB" sz="1800" dirty="0">
              <a:latin typeface="Raleway"/>
              <a:ea typeface="Raleway"/>
              <a:cs typeface="Raleway"/>
            </a:endParaRPr>
          </a:p>
          <a:p>
            <a:pPr marL="0" lvl="0" indent="0" rtl="0">
              <a:spcBef>
                <a:spcPts val="600"/>
              </a:spcBef>
              <a:spcAft>
                <a:spcPts val="600"/>
              </a:spcAft>
              <a:buNone/>
            </a:pPr>
            <a:r>
              <a:rPr lang="en-GB" sz="1800" b="1" dirty="0">
                <a:highlight>
                  <a:schemeClr val="lt1"/>
                </a:highlight>
                <a:latin typeface="Raleway"/>
                <a:ea typeface="Raleway"/>
                <a:cs typeface="Raleway"/>
                <a:sym typeface="Raleway"/>
              </a:rPr>
              <a:t>Problema: </a:t>
            </a:r>
            <a:r>
              <a:rPr lang="en-GB" sz="1800" dirty="0">
                <a:latin typeface="Raleway"/>
                <a:ea typeface="Raleway"/>
                <a:cs typeface="Raleway"/>
                <a:sym typeface="Raleway"/>
              </a:rPr>
              <a:t>definire chiaramente il problema che la vostra azienda sta risolvendo. Questo aiuta il pubblico a capire perché la vostra soluzione è necessaria.</a:t>
            </a:r>
            <a:endParaRPr sz="1800">
              <a:latin typeface="Raleway"/>
              <a:ea typeface="Raleway"/>
              <a:cs typeface="Raleway"/>
            </a:endParaRPr>
          </a:p>
          <a:p>
            <a:pPr marL="457200">
              <a:spcBef>
                <a:spcPts val="600"/>
              </a:spcBef>
              <a:spcAft>
                <a:spcPts val="600"/>
              </a:spcAft>
              <a:buSzPts val="1800"/>
            </a:pPr>
            <a:r>
              <a:rPr lang="en-GB" sz="1800" b="1" dirty="0">
                <a:latin typeface="Raleway"/>
                <a:ea typeface="Raleway"/>
                <a:cs typeface="Raleway"/>
                <a:sym typeface="Raleway"/>
              </a:rPr>
              <a:t>Esempio:</a:t>
            </a:r>
            <a:r>
              <a:rPr lang="en-GB" sz="1800" dirty="0">
                <a:latin typeface="Raleway"/>
                <a:ea typeface="Raleway"/>
                <a:cs typeface="Raleway"/>
                <a:sym typeface="Raleway"/>
              </a:rPr>
              <a:t> "Milioni di donne si trovano a dover affrontare il disagio e la frustrazione dei tradizionali shapewear che non si adattano bene o non si muovono con il loro corpo".</a:t>
            </a:r>
            <a:endParaRPr sz="1800">
              <a:latin typeface="Raleway"/>
              <a:ea typeface="Raleway"/>
              <a:cs typeface="Raleway"/>
            </a:endParaRPr>
          </a:p>
        </p:txBody>
      </p:sp>
      <p:pic>
        <p:nvPicPr>
          <p:cNvPr id="170" name="Google Shape;170;g2ed49f0a6d6_0_74"/>
          <p:cNvPicPr preferRelativeResize="0"/>
          <p:nvPr/>
        </p:nvPicPr>
        <p:blipFill>
          <a:blip r:embed="rId3">
            <a:alphaModFix/>
          </a:blip>
          <a:stretch>
            <a:fillRect/>
          </a:stretch>
        </p:blipFill>
        <p:spPr>
          <a:xfrm>
            <a:off x="398487" y="2378985"/>
            <a:ext cx="3877176" cy="2544376"/>
          </a:xfrm>
          <a:prstGeom prst="rect">
            <a:avLst/>
          </a:prstGeom>
          <a:noFill/>
          <a:ln>
            <a:noFill/>
          </a:ln>
        </p:spPr>
      </p:pic>
      <p:sp>
        <p:nvSpPr>
          <p:cNvPr id="3" name="TextBox 2">
            <a:extLst>
              <a:ext uri="{FF2B5EF4-FFF2-40B4-BE49-F238E27FC236}">
                <a16:creationId xmlns:a16="http://schemas.microsoft.com/office/drawing/2014/main" id="{407B519F-093F-723E-D5B8-C970C0457999}"/>
              </a:ext>
            </a:extLst>
          </p:cNvPr>
          <p:cNvSpPr txBox="1"/>
          <p:nvPr/>
        </p:nvSpPr>
        <p:spPr>
          <a:xfrm>
            <a:off x="283304" y="4692150"/>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Fonte dell'immagine: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YouTube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g2eb676f3e53_0_319"/>
          <p:cNvSpPr txBox="1">
            <a:spLocks noGrp="1"/>
          </p:cNvSpPr>
          <p:nvPr>
            <p:ph type="title"/>
          </p:nvPr>
        </p:nvSpPr>
        <p:spPr>
          <a:xfrm>
            <a:off x="450850" y="24725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Elementi chiave di una storia avvincente</a:t>
            </a:r>
            <a:endParaRPr lang="en-US" sz="3400" b="1" dirty="0">
              <a:solidFill>
                <a:srgbClr val="000000"/>
              </a:solidFill>
              <a:latin typeface="Raleway"/>
              <a:ea typeface="Raleway"/>
              <a:cs typeface="Raleway"/>
            </a:endParaRPr>
          </a:p>
          <a:p>
            <a:pPr marL="0" lvl="0" indent="0" algn="l" rtl="0">
              <a:lnSpc>
                <a:spcPct val="90000"/>
              </a:lnSpc>
              <a:spcBef>
                <a:spcPts val="0"/>
              </a:spcBef>
              <a:spcAft>
                <a:spcPts val="0"/>
              </a:spcAft>
              <a:buClr>
                <a:schemeClr val="lt2"/>
              </a:buClr>
              <a:buSzPts val="4000"/>
              <a:buFont typeface="Raleway SemiBold"/>
              <a:buNone/>
            </a:pPr>
            <a:endParaRPr sz="1100" b="1">
              <a:solidFill>
                <a:srgbClr val="000000"/>
              </a:solidFill>
              <a:latin typeface="Arial"/>
              <a:ea typeface="Arial"/>
              <a:cs typeface="Arial"/>
              <a:sym typeface="Arial"/>
            </a:endParaRPr>
          </a:p>
        </p:txBody>
      </p:sp>
      <p:sp>
        <p:nvSpPr>
          <p:cNvPr id="176" name="Google Shape;176;g2eb676f3e53_0_319"/>
          <p:cNvSpPr txBox="1"/>
          <p:nvPr/>
        </p:nvSpPr>
        <p:spPr>
          <a:xfrm>
            <a:off x="693472" y="1438414"/>
            <a:ext cx="10805057" cy="4431952"/>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Soluzione: </a:t>
            </a:r>
            <a:r>
              <a:rPr lang="en-GB" sz="1800" dirty="0">
                <a:latin typeface="Raleway"/>
                <a:ea typeface="Raleway"/>
                <a:cs typeface="Raleway"/>
                <a:sym typeface="Raleway"/>
              </a:rPr>
              <a:t>Descrivete la vostra idea imprenditoriale come soluzione al problema. Spiegate come la vostra soluzione affronta efficacemente il problema.</a:t>
            </a:r>
            <a:endParaRPr lang="en-US" sz="1800" dirty="0">
              <a:latin typeface="Raleway"/>
              <a:ea typeface="Raleway"/>
              <a:cs typeface="Raleway"/>
            </a:endParaRPr>
          </a:p>
          <a:p>
            <a:pPr marL="457200" lvl="0" algn="just" rtl="0">
              <a:spcBef>
                <a:spcPts val="600"/>
              </a:spcBef>
              <a:spcAft>
                <a:spcPts val="600"/>
              </a:spcAft>
              <a:buSzPts val="1800"/>
            </a:pPr>
            <a:r>
              <a:rPr lang="en-GB" sz="1800" b="1" dirty="0">
                <a:latin typeface="Raleway"/>
                <a:ea typeface="Raleway"/>
                <a:cs typeface="Raleway"/>
                <a:sym typeface="Raleway"/>
              </a:rPr>
              <a:t>Esempio:</a:t>
            </a:r>
            <a:r>
              <a:rPr lang="en-GB" sz="1800" dirty="0">
                <a:latin typeface="Raleway"/>
                <a:ea typeface="Raleway"/>
                <a:cs typeface="Raleway"/>
                <a:sym typeface="Raleway"/>
              </a:rPr>
              <a:t> "Spanx offre un innovativo shapewear che combina comfort e funzionalità, permettendo alle donne di sentirsi sicure e a proprio agio".</a:t>
            </a:r>
            <a:endParaRPr sz="1800" dirty="0">
              <a:latin typeface="Raleway"/>
              <a:ea typeface="Raleway"/>
              <a:cs typeface="Raleway"/>
            </a:endParaRPr>
          </a:p>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Impatto: </a:t>
            </a:r>
            <a:r>
              <a:rPr lang="en-GB" sz="1800" dirty="0">
                <a:latin typeface="Raleway"/>
                <a:ea typeface="Raleway"/>
                <a:cs typeface="Raleway"/>
                <a:sym typeface="Raleway"/>
              </a:rPr>
              <a:t>evidenziate l'impatto potenziale e i vantaggi della vostra soluzione. Mostrate come farà la differenza.</a:t>
            </a:r>
            <a:endParaRPr sz="1800" dirty="0">
              <a:latin typeface="Raleway"/>
              <a:ea typeface="Raleway"/>
              <a:cs typeface="Raleway"/>
            </a:endParaRPr>
          </a:p>
          <a:p>
            <a:pPr marL="457200" lvl="0" algn="just" rtl="0">
              <a:spcBef>
                <a:spcPts val="600"/>
              </a:spcBef>
              <a:spcAft>
                <a:spcPts val="600"/>
              </a:spcAft>
              <a:buSzPts val="1800"/>
            </a:pPr>
            <a:r>
              <a:rPr lang="en-GB" sz="1800" b="1" dirty="0">
                <a:latin typeface="Raleway"/>
                <a:ea typeface="Raleway"/>
                <a:cs typeface="Raleway"/>
                <a:sym typeface="Raleway"/>
              </a:rPr>
              <a:t>Esempio:</a:t>
            </a:r>
            <a:r>
              <a:rPr lang="en-GB" sz="1800" dirty="0">
                <a:latin typeface="Raleway"/>
                <a:ea typeface="Raleway"/>
                <a:cs typeface="Raleway"/>
                <a:sym typeface="Raleway"/>
              </a:rPr>
              <a:t> "Con Spanx, le donne non solo godono di una vestibilità più comoda, ma anche di una maggiore autostima e sicurezza".</a:t>
            </a:r>
            <a:endParaRPr sz="1800" dirty="0">
              <a:latin typeface="Raleway"/>
              <a:ea typeface="Raleway"/>
              <a:cs typeface="Raleway"/>
            </a:endParaRPr>
          </a:p>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Invito all'azione:</a:t>
            </a:r>
            <a:r>
              <a:rPr lang="en-GB" sz="1800" dirty="0">
                <a:latin typeface="Raleway"/>
                <a:ea typeface="Raleway"/>
                <a:cs typeface="Raleway"/>
                <a:sym typeface="Raleway"/>
              </a:rPr>
              <a:t> Concludete con un chiaro invito all'azione. Incoraggiate il pubblico a compiere un passo specifico, come investire nella vostra azienda, acquistare un prodotto o sostenere la vostra causa.</a:t>
            </a:r>
            <a:endParaRPr sz="1800" dirty="0">
              <a:latin typeface="Raleway"/>
              <a:ea typeface="Raleway"/>
              <a:cs typeface="Raleway"/>
            </a:endParaRPr>
          </a:p>
          <a:p>
            <a:pPr marL="457200" lvl="0" algn="just" rtl="0">
              <a:spcBef>
                <a:spcPts val="600"/>
              </a:spcBef>
              <a:spcAft>
                <a:spcPts val="600"/>
              </a:spcAft>
              <a:buSzPts val="1800"/>
            </a:pPr>
            <a:r>
              <a:rPr lang="en-GB" sz="1800" b="1" dirty="0">
                <a:latin typeface="Raleway"/>
                <a:ea typeface="Raleway"/>
                <a:cs typeface="Raleway"/>
                <a:sym typeface="Raleway"/>
              </a:rPr>
              <a:t>Esempio:</a:t>
            </a:r>
            <a:r>
              <a:rPr lang="en-GB" sz="1800" dirty="0">
                <a:latin typeface="Raleway"/>
                <a:ea typeface="Raleway"/>
                <a:cs typeface="Raleway"/>
                <a:sym typeface="Raleway"/>
              </a:rPr>
              <a:t> "Unisciti a noi nel rivoluzionare il comfort e la fiducia negli shapewear. Investite in Spanx e fate parte di un movimento che dà potere alle donne di tutto il mondo".</a:t>
            </a:r>
            <a:endParaRPr sz="1800" dirty="0">
              <a:latin typeface="Raleway"/>
              <a:ea typeface="Raleway"/>
              <a:cs typeface="Raleway"/>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2eb676f3e53_0_324"/>
          <p:cNvSpPr txBox="1">
            <a:spLocks noGrp="1"/>
          </p:cNvSpPr>
          <p:nvPr>
            <p:ph type="title"/>
          </p:nvPr>
        </p:nvSpPr>
        <p:spPr>
          <a:xfrm>
            <a:off x="463900" y="185509"/>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Tecniche per costruire la vostra storia</a:t>
            </a:r>
          </a:p>
        </p:txBody>
      </p:sp>
      <p:sp>
        <p:nvSpPr>
          <p:cNvPr id="182" name="Google Shape;182;g2eb676f3e53_0_324"/>
          <p:cNvSpPr txBox="1"/>
          <p:nvPr/>
        </p:nvSpPr>
        <p:spPr>
          <a:xfrm>
            <a:off x="619156" y="1502169"/>
            <a:ext cx="10887317" cy="4431952"/>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Aneddoti personali: </a:t>
            </a:r>
            <a:r>
              <a:rPr lang="en-GB" sz="1800" dirty="0">
                <a:latin typeface="Raleway"/>
                <a:ea typeface="Raleway"/>
                <a:cs typeface="Raleway"/>
                <a:sym typeface="Raleway"/>
              </a:rPr>
              <a:t>Utilizzate le storie personali per rendere il vostro intervento comprensibile. Condividete il vostro viaggio, le vostre sfide e i vostri trionfi per creare un legame con il pubblico.</a:t>
            </a:r>
            <a:endParaRPr lang="en-GB" sz="1800" dirty="0">
              <a:latin typeface="Raleway"/>
              <a:ea typeface="Raleway"/>
              <a:cs typeface="Raleway"/>
            </a:endParaRPr>
          </a:p>
          <a:p>
            <a:pPr marL="342900" algn="just">
              <a:spcBef>
                <a:spcPts val="600"/>
              </a:spcBef>
              <a:spcAft>
                <a:spcPts val="600"/>
              </a:spcAft>
            </a:pPr>
            <a:r>
              <a:rPr lang="en-GB" sz="1800" b="1" dirty="0">
                <a:solidFill>
                  <a:schemeClr val="lt1"/>
                </a:solidFill>
                <a:latin typeface="Raleway"/>
                <a:ea typeface="Raleway"/>
                <a:cs typeface="Raleway"/>
                <a:sym typeface="Raleway"/>
              </a:rPr>
              <a:t>FATTO INTERESSANTE: </a:t>
            </a:r>
            <a:r>
              <a:rPr lang="en-GB" sz="1800" dirty="0">
                <a:solidFill>
                  <a:schemeClr val="lt1"/>
                </a:solidFill>
                <a:latin typeface="Raleway"/>
                <a:ea typeface="Raleway"/>
                <a:cs typeface="Raleway"/>
                <a:sym typeface="Raleway"/>
              </a:rPr>
              <a:t>gli studi psicologici dimostrano che le persone hanno maggiori probabilità di essere influenzate da coloro che percepiscono come simili a loro stessi.</a:t>
            </a:r>
            <a:endParaRPr lang="en-GB" sz="1800" dirty="0">
              <a:solidFill>
                <a:schemeClr val="lt1"/>
              </a:solidFill>
              <a:latin typeface="Raleway"/>
              <a:ea typeface="Raleway"/>
              <a:cs typeface="Raleway"/>
            </a:endParaRPr>
          </a:p>
          <a:p>
            <a:pPr algn="just">
              <a:spcBef>
                <a:spcPts val="600"/>
              </a:spcBef>
              <a:spcAft>
                <a:spcPts val="600"/>
              </a:spcAft>
            </a:pPr>
            <a:r>
              <a:rPr lang="en-GB" sz="1800" b="1" dirty="0">
                <a:highlight>
                  <a:srgbClr val="F3B75B"/>
                </a:highlight>
                <a:latin typeface="Raleway"/>
              </a:rPr>
              <a:t>Dati e statistiche: </a:t>
            </a:r>
            <a:r>
              <a:rPr lang="en-GB" sz="1800" dirty="0">
                <a:latin typeface="Raleway"/>
              </a:rPr>
              <a:t>Incorporate dati rilevanti a sostegno delle vostre affermazioni. Utilizzate le statistiche per fornire credibilità e dimostrare il potenziale di mercato.</a:t>
            </a:r>
            <a:endParaRPr lang="en-GB" sz="1800" dirty="0">
              <a:solidFill>
                <a:srgbClr val="DACDAC"/>
              </a:solidFill>
              <a:latin typeface="Raleway"/>
            </a:endParaRPr>
          </a:p>
          <a:p>
            <a:pPr marL="457200" algn="just">
              <a:spcBef>
                <a:spcPts val="600"/>
              </a:spcBef>
              <a:spcAft>
                <a:spcPts val="600"/>
              </a:spcAft>
            </a:pPr>
            <a:r>
              <a:rPr lang="en-GB" sz="1800" b="1" dirty="0">
                <a:latin typeface="Raleway"/>
              </a:rPr>
              <a:t>Esempio:</a:t>
            </a:r>
            <a:r>
              <a:rPr lang="en-GB" sz="1800" dirty="0">
                <a:latin typeface="Raleway"/>
              </a:rPr>
              <a:t> "Secondo una ricerca di mercato, il settore degli shapewear dovrebbe crescere del 6% annuo nei prossimi cinque anni".</a:t>
            </a:r>
            <a:endParaRPr lang="en-GB" sz="1800" dirty="0">
              <a:solidFill>
                <a:srgbClr val="DACDAC"/>
              </a:solidFill>
              <a:latin typeface="Raleway"/>
            </a:endParaRPr>
          </a:p>
          <a:p>
            <a:pPr algn="just">
              <a:spcBef>
                <a:spcPts val="600"/>
              </a:spcBef>
              <a:spcAft>
                <a:spcPts val="600"/>
              </a:spcAft>
            </a:pPr>
            <a:r>
              <a:rPr lang="en-GB" sz="1800" b="1" dirty="0">
                <a:highlight>
                  <a:srgbClr val="F3B75B"/>
                </a:highlight>
                <a:latin typeface="Raleway"/>
              </a:rPr>
              <a:t>Immagini: </a:t>
            </a:r>
            <a:r>
              <a:rPr lang="en-GB" sz="1800" dirty="0">
                <a:latin typeface="Raleway"/>
              </a:rPr>
              <a:t>Utilizzate immagini come diapositive, immagini o infografiche per sostenere la vostra narrazione e renderla più coinvolgente. Le immagini possono </a:t>
            </a:r>
            <a:r>
              <a:rPr lang="en-GB" sz="1800" dirty="0" err="1">
                <a:latin typeface="Raleway"/>
              </a:rPr>
              <a:t>aiutare</a:t>
            </a:r>
            <a:r>
              <a:rPr lang="en-GB" sz="1800" dirty="0">
                <a:latin typeface="Raleway"/>
              </a:rPr>
              <a:t> ad illustrare i punti chiave e a mantenere l'attenzione del pubblico.</a:t>
            </a:r>
            <a:endParaRPr lang="en-GB" sz="1800" dirty="0">
              <a:solidFill>
                <a:srgbClr val="DACDAC"/>
              </a:solidFill>
              <a:latin typeface="Raleway"/>
            </a:endParaRPr>
          </a:p>
          <a:p>
            <a:pPr marL="457200" algn="just">
              <a:spcBef>
                <a:spcPts val="600"/>
              </a:spcBef>
              <a:spcAft>
                <a:spcPts val="600"/>
              </a:spcAft>
            </a:pPr>
            <a:r>
              <a:rPr lang="en-GB" sz="1800" b="1" dirty="0">
                <a:latin typeface="Raleway"/>
              </a:rPr>
              <a:t>Esempio:</a:t>
            </a:r>
            <a:r>
              <a:rPr lang="en-GB" sz="1800" dirty="0">
                <a:latin typeface="Raleway"/>
              </a:rPr>
              <a:t> Mostrare foto del prima e del dopo di donne che usano Spanx per mostrarne l'impatto.</a:t>
            </a:r>
            <a:endParaRPr lang="en-GB"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2ed49f0a6d6_0_22"/>
          <p:cNvSpPr txBox="1">
            <a:spLocks noGrp="1"/>
          </p:cNvSpPr>
          <p:nvPr>
            <p:ph type="title"/>
          </p:nvPr>
        </p:nvSpPr>
        <p:spPr>
          <a:xfrm>
            <a:off x="620450" y="2864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dirty="0"/>
              <a:t>Esempio: </a:t>
            </a:r>
            <a:r>
              <a:rPr lang="en-GB" sz="3400" dirty="0">
                <a:solidFill>
                  <a:schemeClr val="lt1"/>
                </a:solidFill>
              </a:rPr>
              <a:t>Oprah Winfrey</a:t>
            </a:r>
            <a:endParaRPr lang="en-US" sz="3400" b="1" dirty="0">
              <a:solidFill>
                <a:schemeClr val="lt1"/>
              </a:solidFill>
              <a:latin typeface="Arial"/>
              <a:ea typeface="Arial"/>
              <a:cs typeface="Arial"/>
            </a:endParaRPr>
          </a:p>
        </p:txBody>
      </p:sp>
      <p:sp>
        <p:nvSpPr>
          <p:cNvPr id="195" name="Google Shape;195;g2ed49f0a6d6_0_22"/>
          <p:cNvSpPr txBox="1"/>
          <p:nvPr/>
        </p:nvSpPr>
        <p:spPr>
          <a:xfrm>
            <a:off x="620006" y="1710948"/>
            <a:ext cx="6063906" cy="3877954"/>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dirty="0">
                <a:latin typeface="Raleway"/>
                <a:ea typeface="Raleway"/>
                <a:cs typeface="Raleway"/>
                <a:sym typeface="Raleway"/>
              </a:rPr>
              <a:t>Il viaggio personale di Oprah, da un'educazione difficile fino a diventare un magnate dei media, l'ha aiutata a connettersi profondamente con il suo pubblico. La sua capacità di raccontare storie è stata fondamentale per costruire un marchio personale e ispirare milioni di persone.</a:t>
            </a:r>
            <a:endParaRPr lang="en-US" sz="2000" dirty="0">
              <a:latin typeface="Raleway"/>
              <a:ea typeface="Raleway"/>
              <a:cs typeface="Raleway"/>
            </a:endParaRPr>
          </a:p>
          <a:p>
            <a:pPr>
              <a:spcBef>
                <a:spcPts val="600"/>
              </a:spcBef>
              <a:spcAft>
                <a:spcPts val="600"/>
              </a:spcAft>
            </a:pPr>
            <a:r>
              <a:rPr lang="en-GB" sz="2000" dirty="0">
                <a:latin typeface="Raleway"/>
                <a:ea typeface="Raleway"/>
                <a:cs typeface="Raleway"/>
                <a:hlinkClick r:id="rId3"/>
              </a:rPr>
              <a:t>La storia di Oprah </a:t>
            </a:r>
            <a:r>
              <a:rPr lang="en-GB" sz="2000" dirty="0">
                <a:latin typeface="Raleway"/>
                <a:ea typeface="Raleway"/>
                <a:cs typeface="Raleway"/>
              </a:rPr>
              <a:t>vi aiuterà a capire come è </a:t>
            </a:r>
            <a:r>
              <a:rPr lang="en-GB" sz="2000" dirty="0">
                <a:latin typeface="Raleway"/>
                <a:ea typeface="Raleway"/>
              </a:rPr>
              <a:t>riuscita a diventare </a:t>
            </a:r>
            <a:r>
              <a:rPr lang="en-GB" sz="2000" dirty="0">
                <a:latin typeface="Raleway"/>
                <a:ea typeface="Raleway"/>
                <a:cs typeface="Raleway"/>
              </a:rPr>
              <a:t>un'imprenditrice dei media. </a:t>
            </a:r>
          </a:p>
          <a:p>
            <a:pPr>
              <a:spcBef>
                <a:spcPts val="600"/>
              </a:spcBef>
              <a:spcAft>
                <a:spcPts val="600"/>
              </a:spcAft>
            </a:pPr>
            <a:endParaRPr lang="en-GB" sz="2000" dirty="0">
              <a:latin typeface="Raleway"/>
              <a:ea typeface="Raleway"/>
              <a:cs typeface="Raleway"/>
            </a:endParaRPr>
          </a:p>
          <a:p>
            <a:pPr marL="0" lvl="0" indent="0" algn="l" rtl="0">
              <a:spcBef>
                <a:spcPts val="600"/>
              </a:spcBef>
              <a:spcAft>
                <a:spcPts val="600"/>
              </a:spcAft>
              <a:buNone/>
            </a:pPr>
            <a:r>
              <a:rPr lang="en-GB" sz="2000" b="1" dirty="0">
                <a:solidFill>
                  <a:schemeClr val="accent1"/>
                </a:solidFill>
                <a:latin typeface="Raleway"/>
                <a:ea typeface="Raleway"/>
                <a:cs typeface="Raleway"/>
                <a:sym typeface="Raleway"/>
              </a:rPr>
              <a:t>RICORDA: </a:t>
            </a:r>
            <a:r>
              <a:rPr lang="en-GB" sz="2000" dirty="0">
                <a:latin typeface="Raleway"/>
                <a:ea typeface="Raleway"/>
                <a:cs typeface="Raleway"/>
                <a:sym typeface="Raleway"/>
              </a:rPr>
              <a:t>le storie personali e l'autenticità possono aumentare il coinvolgimento del pubblico e creare fiducia.</a:t>
            </a:r>
            <a:endParaRPr lang="en-GB" sz="2000" dirty="0">
              <a:latin typeface="Raleway"/>
              <a:ea typeface="Raleway"/>
              <a:cs typeface="Raleway"/>
            </a:endParaRPr>
          </a:p>
        </p:txBody>
      </p:sp>
      <p:pic>
        <p:nvPicPr>
          <p:cNvPr id="196" name="Google Shape;196;g2ed49f0a6d6_0_22"/>
          <p:cNvPicPr preferRelativeResize="0"/>
          <p:nvPr/>
        </p:nvPicPr>
        <p:blipFill rotWithShape="1">
          <a:blip r:embed="rId4">
            <a:alphaModFix/>
          </a:blip>
          <a:srcRect l="15815" r="9862"/>
          <a:stretch/>
        </p:blipFill>
        <p:spPr>
          <a:xfrm>
            <a:off x="6827289" y="808950"/>
            <a:ext cx="5362724" cy="6049051"/>
          </a:xfrm>
          <a:prstGeom prst="rect">
            <a:avLst/>
          </a:prstGeom>
          <a:noFill/>
          <a:ln>
            <a:noFill/>
          </a:ln>
        </p:spPr>
      </p:pic>
      <p:sp>
        <p:nvSpPr>
          <p:cNvPr id="2" name="TextBox 1">
            <a:extLst>
              <a:ext uri="{FF2B5EF4-FFF2-40B4-BE49-F238E27FC236}">
                <a16:creationId xmlns:a16="http://schemas.microsoft.com/office/drawing/2014/main" id="{81E7250E-544F-22EA-0D37-AD8EF894F308}"/>
              </a:ext>
            </a:extLst>
          </p:cNvPr>
          <p:cNvSpPr txBox="1"/>
          <p:nvPr/>
        </p:nvSpPr>
        <p:spPr>
          <a:xfrm>
            <a:off x="5550777" y="6178993"/>
            <a:ext cx="159872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Fonte dell'immagine: Fashionbiznes.pl</a:t>
            </a:r>
            <a:endParaRPr lang="en-US" sz="1000" dirty="0">
              <a:solidFill>
                <a:schemeClr val="accen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2ed49f0a6d6_0_90"/>
          <p:cNvSpPr txBox="1">
            <a:spLocks noGrp="1"/>
          </p:cNvSpPr>
          <p:nvPr>
            <p:ph type="title"/>
          </p:nvPr>
        </p:nvSpPr>
        <p:spPr>
          <a:xfrm>
            <a:off x="488038" y="13477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3400" b="1" dirty="0"/>
              <a:t>Esempi di brand storytelling</a:t>
            </a:r>
            <a:endParaRPr lang="en-GB" sz="3400" b="1">
              <a:highlight>
                <a:srgbClr val="FFFF00"/>
              </a:highlight>
            </a:endParaRPr>
          </a:p>
        </p:txBody>
      </p:sp>
      <p:sp>
        <p:nvSpPr>
          <p:cNvPr id="2" name="TextBox 1">
            <a:extLst>
              <a:ext uri="{FF2B5EF4-FFF2-40B4-BE49-F238E27FC236}">
                <a16:creationId xmlns:a16="http://schemas.microsoft.com/office/drawing/2014/main" id="{CDB1521E-6A81-0235-55CE-049B10A1B478}"/>
              </a:ext>
            </a:extLst>
          </p:cNvPr>
          <p:cNvSpPr txBox="1"/>
          <p:nvPr/>
        </p:nvSpPr>
        <p:spPr>
          <a:xfrm>
            <a:off x="4190390" y="3650812"/>
            <a:ext cx="3115404"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Fonte: Edeka </a:t>
            </a:r>
            <a:r>
              <a:rPr lang="en-GB" sz="1000" dirty="0" err="1">
                <a:solidFill>
                  <a:schemeClr val="accent1"/>
                </a:solidFill>
                <a:latin typeface="Raleway"/>
              </a:rPr>
              <a:t>Weihnachstclip </a:t>
            </a:r>
            <a:r>
              <a:rPr lang="en-GB" sz="1000" dirty="0">
                <a:solidFill>
                  <a:schemeClr val="accent1"/>
                </a:solidFill>
                <a:latin typeface="Raleway"/>
              </a:rPr>
              <a:t>di </a:t>
            </a:r>
            <a:r>
              <a:rPr lang="en-GB" sz="1000" dirty="0">
                <a:solidFill>
                  <a:schemeClr val="accent1"/>
                </a:solidFill>
              </a:rPr>
              <a:t>Edeka </a:t>
            </a:r>
          </a:p>
          <a:p>
            <a:endParaRPr lang="en-GB" sz="1200" dirty="0">
              <a:solidFill>
                <a:schemeClr val="accent1"/>
              </a:solidFill>
              <a:latin typeface="Raleway"/>
            </a:endParaRPr>
          </a:p>
        </p:txBody>
      </p:sp>
      <p:sp>
        <p:nvSpPr>
          <p:cNvPr id="4" name="TextBox 3">
            <a:extLst>
              <a:ext uri="{FF2B5EF4-FFF2-40B4-BE49-F238E27FC236}">
                <a16:creationId xmlns:a16="http://schemas.microsoft.com/office/drawing/2014/main" id="{382E55F8-C00C-71D6-D872-DB0A782A5F45}"/>
              </a:ext>
            </a:extLst>
          </p:cNvPr>
          <p:cNvSpPr txBox="1"/>
          <p:nvPr/>
        </p:nvSpPr>
        <p:spPr>
          <a:xfrm>
            <a:off x="7804178" y="3651929"/>
            <a:ext cx="402025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900" dirty="0">
                <a:solidFill>
                  <a:schemeClr val="accent1"/>
                </a:solidFill>
                <a:latin typeface="Raleway"/>
              </a:rPr>
              <a:t>Fonte: Lo stile delle vacanze è appena diventato magico </a:t>
            </a:r>
            <a:endParaRPr lang="en-US" sz="900" dirty="0">
              <a:solidFill>
                <a:schemeClr val="accent1"/>
              </a:solidFill>
            </a:endParaRPr>
          </a:p>
          <a:p>
            <a:pPr algn="ctr"/>
            <a:r>
              <a:rPr lang="en-US" sz="900" dirty="0">
                <a:solidFill>
                  <a:schemeClr val="accent1"/>
                </a:solidFill>
                <a:latin typeface="Raleway"/>
              </a:rPr>
              <a:t>H&amp;M </a:t>
            </a:r>
            <a:endParaRPr lang="en-US" sz="900" dirty="0">
              <a:solidFill>
                <a:schemeClr val="accent1"/>
              </a:solidFill>
            </a:endParaRPr>
          </a:p>
        </p:txBody>
      </p:sp>
      <p:sp>
        <p:nvSpPr>
          <p:cNvPr id="5" name="TextBox 4">
            <a:extLst>
              <a:ext uri="{FF2B5EF4-FFF2-40B4-BE49-F238E27FC236}">
                <a16:creationId xmlns:a16="http://schemas.microsoft.com/office/drawing/2014/main" id="{F034A1AF-414D-8C17-FDE2-6E48B6310E48}"/>
              </a:ext>
            </a:extLst>
          </p:cNvPr>
          <p:cNvSpPr txBox="1"/>
          <p:nvPr/>
        </p:nvSpPr>
        <p:spPr>
          <a:xfrm>
            <a:off x="7738498" y="6348648"/>
            <a:ext cx="4131126"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chemeClr val="accent1"/>
                </a:solidFill>
                <a:latin typeface="Raleway"/>
              </a:rPr>
              <a:t>Fonte: Together sounds better di </a:t>
            </a:r>
            <a:r>
              <a:rPr lang="en-GB" sz="1000">
                <a:solidFill>
                  <a:schemeClr val="accent1"/>
                </a:solidFill>
                <a:latin typeface="Raleway"/>
              </a:rPr>
              <a:t>Mango</a:t>
            </a:r>
            <a:endParaRPr lang="en-GB" sz="1000" b="1">
              <a:solidFill>
                <a:schemeClr val="accent1"/>
              </a:solidFill>
            </a:endParaRPr>
          </a:p>
          <a:p>
            <a:pPr algn="ctr"/>
            <a:endParaRPr lang="en-GB" sz="1200" dirty="0">
              <a:solidFill>
                <a:schemeClr val="accent1"/>
              </a:solidFill>
              <a:latin typeface="Raleway"/>
            </a:endParaRPr>
          </a:p>
        </p:txBody>
      </p:sp>
      <p:sp>
        <p:nvSpPr>
          <p:cNvPr id="6" name="TextBox 5">
            <a:extLst>
              <a:ext uri="{FF2B5EF4-FFF2-40B4-BE49-F238E27FC236}">
                <a16:creationId xmlns:a16="http://schemas.microsoft.com/office/drawing/2014/main" id="{EA36B72D-046D-873F-8171-C954D0D2C847}"/>
              </a:ext>
            </a:extLst>
          </p:cNvPr>
          <p:cNvSpPr txBox="1"/>
          <p:nvPr/>
        </p:nvSpPr>
        <p:spPr>
          <a:xfrm>
            <a:off x="3138625" y="6348647"/>
            <a:ext cx="4485802"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chemeClr val="accent1"/>
                </a:solidFill>
                <a:latin typeface="Raleway"/>
              </a:rPr>
              <a:t>Fonte: Coca Cola - Amore fraterno di Darren M</a:t>
            </a:r>
            <a:endParaRPr lang="en-GB" sz="1000" b="1" dirty="0">
              <a:solidFill>
                <a:schemeClr val="accent1"/>
              </a:solidFill>
            </a:endParaRPr>
          </a:p>
          <a:p>
            <a:pPr algn="ctr"/>
            <a:endParaRPr lang="en-GB" sz="1200" dirty="0">
              <a:solidFill>
                <a:schemeClr val="accent1"/>
              </a:solidFill>
              <a:latin typeface="Raleway"/>
            </a:endParaRPr>
          </a:p>
        </p:txBody>
      </p:sp>
      <p:sp>
        <p:nvSpPr>
          <p:cNvPr id="7" name="TextBox 6">
            <a:extLst>
              <a:ext uri="{FF2B5EF4-FFF2-40B4-BE49-F238E27FC236}">
                <a16:creationId xmlns:a16="http://schemas.microsoft.com/office/drawing/2014/main" id="{901CBC20-5F28-C248-3E27-8F4350C7F4D0}"/>
              </a:ext>
            </a:extLst>
          </p:cNvPr>
          <p:cNvSpPr txBox="1"/>
          <p:nvPr/>
        </p:nvSpPr>
        <p:spPr>
          <a:xfrm>
            <a:off x="488345" y="1789161"/>
            <a:ext cx="2556935" cy="40010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dirty="0">
                <a:latin typeface="Raleway"/>
              </a:rPr>
              <a:t>Guardate questi quattro esempi di spot di marca e riflettete su di essi. </a:t>
            </a:r>
            <a:endParaRPr lang="en-US"/>
          </a:p>
          <a:p>
            <a:pPr>
              <a:spcBef>
                <a:spcPts val="600"/>
              </a:spcBef>
              <a:spcAft>
                <a:spcPts val="600"/>
              </a:spcAft>
            </a:pPr>
            <a:endParaRPr lang="en-US" sz="1800" b="1" dirty="0">
              <a:latin typeface="Raleway"/>
            </a:endParaRPr>
          </a:p>
          <a:p>
            <a:pPr>
              <a:spcBef>
                <a:spcPts val="600"/>
              </a:spcBef>
              <a:spcAft>
                <a:spcPts val="600"/>
              </a:spcAft>
            </a:pPr>
            <a:r>
              <a:rPr lang="en-US" sz="1800" b="1" dirty="0">
                <a:latin typeface="Raleway"/>
              </a:rPr>
              <a:t>Secondo voi, quali elementi chiave hanno reso queste pubblicità coinvolgenti ed efficaci? Hanno suscitato in voi qualche emozione?</a:t>
            </a:r>
            <a:endParaRPr lang="en-US" sz="1800" dirty="0">
              <a:latin typeface="Raleway"/>
            </a:endParaRPr>
          </a:p>
        </p:txBody>
      </p:sp>
      <p:pic>
        <p:nvPicPr>
          <p:cNvPr id="8" name="Online Media 7" title="EDEKA Weihnachtsclip - #heimkommen">
            <a:hlinkClick r:id="" action="ppaction://media"/>
            <a:extLst>
              <a:ext uri="{FF2B5EF4-FFF2-40B4-BE49-F238E27FC236}">
                <a16:creationId xmlns:a16="http://schemas.microsoft.com/office/drawing/2014/main" id="{EE994944-B283-8257-500F-A844DB9B576A}"/>
              </a:ext>
            </a:extLst>
          </p:cNvPr>
          <p:cNvPicPr>
            <a:picLocks noRot="1" noChangeAspect="1"/>
          </p:cNvPicPr>
          <p:nvPr>
            <a:videoFile r:link="rId1"/>
          </p:nvPr>
        </p:nvPicPr>
        <p:blipFill>
          <a:blip r:embed="rId7"/>
          <a:stretch>
            <a:fillRect/>
          </a:stretch>
        </p:blipFill>
        <p:spPr>
          <a:xfrm>
            <a:off x="3336925" y="1314450"/>
            <a:ext cx="4084638" cy="2292350"/>
          </a:xfrm>
          <a:prstGeom prst="rect">
            <a:avLst/>
          </a:prstGeom>
        </p:spPr>
      </p:pic>
      <p:pic>
        <p:nvPicPr>
          <p:cNvPr id="11" name="Online Media 10" title="Coca Cola - Brotherly Love | Coke / Avicii Hey Brother">
            <a:hlinkClick r:id="" action="ppaction://media"/>
            <a:extLst>
              <a:ext uri="{FF2B5EF4-FFF2-40B4-BE49-F238E27FC236}">
                <a16:creationId xmlns:a16="http://schemas.microsoft.com/office/drawing/2014/main" id="{1E4BD437-233E-3A5F-ADB2-D451F58440CD}"/>
              </a:ext>
            </a:extLst>
          </p:cNvPr>
          <p:cNvPicPr>
            <a:picLocks noRot="1" noChangeAspect="1"/>
          </p:cNvPicPr>
          <p:nvPr>
            <a:videoFile r:link="rId2"/>
          </p:nvPr>
        </p:nvPicPr>
        <p:blipFill>
          <a:blip r:embed="rId8"/>
          <a:stretch>
            <a:fillRect/>
          </a:stretch>
        </p:blipFill>
        <p:spPr>
          <a:xfrm>
            <a:off x="3205183" y="4004037"/>
            <a:ext cx="4097338" cy="2286000"/>
          </a:xfrm>
          <a:prstGeom prst="rect">
            <a:avLst/>
          </a:prstGeom>
        </p:spPr>
      </p:pic>
      <p:pic>
        <p:nvPicPr>
          <p:cNvPr id="3" name="Online Media 2" title="Holiday style just got magical">
            <a:hlinkClick r:id="" action="ppaction://media"/>
            <a:extLst>
              <a:ext uri="{FF2B5EF4-FFF2-40B4-BE49-F238E27FC236}">
                <a16:creationId xmlns:a16="http://schemas.microsoft.com/office/drawing/2014/main" id="{E926E01F-5833-2B0E-2E86-0E43C4A28CB6}"/>
              </a:ext>
            </a:extLst>
          </p:cNvPr>
          <p:cNvPicPr>
            <a:picLocks noRot="1" noChangeAspect="1"/>
          </p:cNvPicPr>
          <p:nvPr>
            <a:videoFile r:link="rId3"/>
          </p:nvPr>
        </p:nvPicPr>
        <p:blipFill>
          <a:blip r:embed="rId9"/>
          <a:stretch>
            <a:fillRect/>
          </a:stretch>
        </p:blipFill>
        <p:spPr>
          <a:xfrm>
            <a:off x="7744831" y="1311998"/>
            <a:ext cx="4037232" cy="2317686"/>
          </a:xfrm>
          <a:prstGeom prst="rect">
            <a:avLst/>
          </a:prstGeom>
        </p:spPr>
      </p:pic>
      <p:pic>
        <p:nvPicPr>
          <p:cNvPr id="12" name="Online Media 11" title="TOGETHER SOUNDS BETTER – New Summer ’22 Collection">
            <a:hlinkClick r:id="" action="ppaction://media"/>
            <a:extLst>
              <a:ext uri="{FF2B5EF4-FFF2-40B4-BE49-F238E27FC236}">
                <a16:creationId xmlns:a16="http://schemas.microsoft.com/office/drawing/2014/main" id="{AAE8F0C7-0B35-689F-9563-05DF49E8327F}"/>
              </a:ext>
            </a:extLst>
          </p:cNvPr>
          <p:cNvPicPr>
            <a:picLocks noRot="1" noChangeAspect="1"/>
          </p:cNvPicPr>
          <p:nvPr>
            <a:videoFile r:link="rId4"/>
          </p:nvPr>
        </p:nvPicPr>
        <p:blipFill>
          <a:blip r:embed="rId10"/>
          <a:stretch>
            <a:fillRect/>
          </a:stretch>
        </p:blipFill>
        <p:spPr>
          <a:xfrm>
            <a:off x="7744830" y="3967681"/>
            <a:ext cx="4082500" cy="2295054"/>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g2eb676f3e53_0_8"/>
          <p:cNvSpPr txBox="1">
            <a:spLocks noGrp="1"/>
          </p:cNvSpPr>
          <p:nvPr>
            <p:ph type="title"/>
          </p:nvPr>
        </p:nvSpPr>
        <p:spPr>
          <a:xfrm>
            <a:off x="968675" y="4607150"/>
            <a:ext cx="10515600" cy="1325700"/>
          </a:xfrm>
          <a:prstGeom prst="rect">
            <a:avLst/>
          </a:prstGeom>
          <a:noFill/>
          <a:ln>
            <a:noFill/>
          </a:ln>
        </p:spPr>
        <p:txBody>
          <a:bodyPr spcFirstLastPara="1" wrap="square" lIns="91425" tIns="45700" rIns="91425" bIns="45700" anchor="ctr" anchorCtr="0">
            <a:normAutofit/>
          </a:bodyPr>
          <a:lstStyle/>
          <a:p>
            <a:pPr algn="ctr">
              <a:lnSpc>
                <a:spcPct val="100000"/>
              </a:lnSpc>
              <a:spcBef>
                <a:spcPts val="600"/>
              </a:spcBef>
              <a:spcAft>
                <a:spcPts val="600"/>
              </a:spcAft>
              <a:buSzPct val="111111"/>
            </a:pPr>
            <a:r>
              <a:rPr lang="en-GB" sz="3400" b="1" dirty="0">
                <a:latin typeface="Raleway"/>
                <a:ea typeface="Raleway"/>
                <a:cs typeface="Raleway"/>
                <a:sym typeface="Raleway"/>
              </a:rPr>
              <a:t>2° Padroneggiare le tecniche di public speaking e di presentazione</a:t>
            </a:r>
            <a:endParaRPr lang="it-IT" sz="3400" b="1" dirty="0">
              <a:latin typeface="Raleway"/>
              <a:ea typeface="Raleway"/>
              <a:cs typeface="Raleway"/>
            </a:endParaRPr>
          </a:p>
        </p:txBody>
      </p:sp>
      <p:pic>
        <p:nvPicPr>
          <p:cNvPr id="211" name="Google Shape;211;g2eb676f3e53_0_8"/>
          <p:cNvPicPr preferRelativeResize="0"/>
          <p:nvPr/>
        </p:nvPicPr>
        <p:blipFill rotWithShape="1">
          <a:blip r:embed="rId3">
            <a:alphaModFix/>
          </a:blip>
          <a:srcRect t="16226"/>
          <a:stretch/>
        </p:blipFill>
        <p:spPr>
          <a:xfrm>
            <a:off x="3613250" y="600225"/>
            <a:ext cx="5226450" cy="3670701"/>
          </a:xfrm>
          <a:prstGeom prst="rect">
            <a:avLst/>
          </a:prstGeom>
          <a:noFill/>
          <a:ln>
            <a:noFill/>
          </a:ln>
        </p:spPr>
      </p:pic>
      <p:sp>
        <p:nvSpPr>
          <p:cNvPr id="3" name="TextBox 2">
            <a:extLst>
              <a:ext uri="{FF2B5EF4-FFF2-40B4-BE49-F238E27FC236}">
                <a16:creationId xmlns:a16="http://schemas.microsoft.com/office/drawing/2014/main" id="{4D138ADF-0CDA-3541-EB89-2C4FEBBC5C56}"/>
              </a:ext>
            </a:extLst>
          </p:cNvPr>
          <p:cNvSpPr txBox="1"/>
          <p:nvPr/>
        </p:nvSpPr>
        <p:spPr>
          <a:xfrm>
            <a:off x="6775621" y="4279330"/>
            <a:ext cx="164756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Fonte dell'immagine: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9187AB-4AC8-B4C9-79C9-53F92716DD98}"/>
              </a:ext>
            </a:extLst>
          </p:cNvPr>
          <p:cNvSpPr>
            <a:spLocks noGrp="1"/>
          </p:cNvSpPr>
          <p:nvPr>
            <p:ph type="title"/>
          </p:nvPr>
        </p:nvSpPr>
        <p:spPr/>
        <p:txBody>
          <a:bodyPr>
            <a:normAutofit/>
          </a:bodyPr>
          <a:lstStyle/>
          <a:p>
            <a:r>
              <a:rPr lang="en-US" sz="3400" b="1" dirty="0"/>
              <a:t>Obiettivo di questa unità</a:t>
            </a:r>
          </a:p>
        </p:txBody>
      </p:sp>
      <p:sp>
        <p:nvSpPr>
          <p:cNvPr id="3" name="Segnaposto contenuto 2">
            <a:extLst>
              <a:ext uri="{FF2B5EF4-FFF2-40B4-BE49-F238E27FC236}">
                <a16:creationId xmlns:a16="http://schemas.microsoft.com/office/drawing/2014/main" id="{914A9ABF-2F52-39F9-9FC5-710AA514A198}"/>
              </a:ext>
            </a:extLst>
          </p:cNvPr>
          <p:cNvSpPr>
            <a:spLocks noGrp="1"/>
          </p:cNvSpPr>
          <p:nvPr>
            <p:ph idx="1"/>
          </p:nvPr>
        </p:nvSpPr>
        <p:spPr>
          <a:xfrm>
            <a:off x="841864" y="1514185"/>
            <a:ext cx="10510991" cy="4617571"/>
          </a:xfrm>
        </p:spPr>
        <p:txBody>
          <a:bodyPr vert="horz" lIns="91440" tIns="45720" rIns="91440" bIns="45720" rtlCol="0" anchor="t">
            <a:noAutofit/>
          </a:bodyPr>
          <a:lstStyle/>
          <a:p>
            <a:pPr algn="just">
              <a:lnSpc>
                <a:spcPct val="100000"/>
              </a:lnSpc>
              <a:spcBef>
                <a:spcPts val="600"/>
              </a:spcBef>
              <a:spcAft>
                <a:spcPts val="600"/>
              </a:spcAft>
            </a:pPr>
            <a:r>
              <a:rPr lang="en-US" sz="2200" dirty="0">
                <a:solidFill>
                  <a:schemeClr val="lt1"/>
                </a:solidFill>
                <a:latin typeface="Raleway"/>
                <a:sym typeface="Raleway"/>
              </a:rPr>
              <a:t>Obiettivo generale: </a:t>
            </a:r>
            <a:r>
              <a:rPr lang="en-US" sz="2000" b="0" dirty="0">
                <a:solidFill>
                  <a:schemeClr val="accent1"/>
                </a:solidFill>
              </a:rPr>
              <a:t>questa unità vi fornirà le competenze per </a:t>
            </a:r>
            <a:r>
              <a:rPr lang="en-US" sz="2000" b="0" dirty="0" err="1">
                <a:solidFill>
                  <a:schemeClr val="accent1"/>
                </a:solidFill>
              </a:rPr>
              <a:t>sviluppare</a:t>
            </a:r>
            <a:r>
              <a:rPr lang="en-US" sz="2000" b="0" dirty="0">
                <a:solidFill>
                  <a:schemeClr val="accent1"/>
                </a:solidFill>
              </a:rPr>
              <a:t> </a:t>
            </a:r>
            <a:r>
              <a:rPr lang="en-US" sz="2000" b="0" dirty="0" err="1">
                <a:solidFill>
                  <a:schemeClr val="accent1"/>
                </a:solidFill>
              </a:rPr>
              <a:t>abilità</a:t>
            </a:r>
            <a:r>
              <a:rPr lang="en-US" sz="2000" b="0" dirty="0">
                <a:solidFill>
                  <a:schemeClr val="accent1"/>
                </a:solidFill>
              </a:rPr>
              <a:t> di comunicazione e di presentazione, consentendovi di creare e presentare storie di business. Affinerete le vostre tecniche di public speaking, imparerete a migliorare la fiducia in voi stessi e a confrontarvi con stakeholder, e acquisirete esperienza </a:t>
            </a:r>
            <a:r>
              <a:rPr lang="en-US" sz="2000" b="0" dirty="0" err="1">
                <a:solidFill>
                  <a:schemeClr val="accent1"/>
                </a:solidFill>
              </a:rPr>
              <a:t>pratica</a:t>
            </a:r>
            <a:r>
              <a:rPr lang="en-US" sz="2000" b="0" dirty="0">
                <a:solidFill>
                  <a:schemeClr val="accent1"/>
                </a:solidFill>
              </a:rPr>
              <a:t> </a:t>
            </a:r>
            <a:r>
              <a:rPr lang="en-US" sz="2000" b="0" dirty="0" err="1">
                <a:solidFill>
                  <a:schemeClr val="accent1"/>
                </a:solidFill>
              </a:rPr>
              <a:t>nella</a:t>
            </a:r>
            <a:r>
              <a:rPr lang="en-US" sz="2000" b="0" dirty="0">
                <a:solidFill>
                  <a:schemeClr val="accent1"/>
                </a:solidFill>
              </a:rPr>
              <a:t> presentazione di business pitches.</a:t>
            </a:r>
            <a:endParaRPr lang="en-US" sz="2000" dirty="0">
              <a:solidFill>
                <a:schemeClr val="accent1"/>
              </a:solidFill>
            </a:endParaRPr>
          </a:p>
          <a:p>
            <a:pPr>
              <a:lnSpc>
                <a:spcPct val="100000"/>
              </a:lnSpc>
              <a:spcBef>
                <a:spcPts val="600"/>
              </a:spcBef>
              <a:spcAft>
                <a:spcPts val="600"/>
              </a:spcAft>
            </a:pPr>
            <a:r>
              <a:rPr lang="en-US" sz="2200" dirty="0">
                <a:solidFill>
                  <a:schemeClr val="lt1"/>
                </a:solidFill>
                <a:latin typeface="Raleway"/>
              </a:rPr>
              <a:t>Durata dell'unità: </a:t>
            </a:r>
            <a:r>
              <a:rPr lang="en-US" sz="2000" b="0" dirty="0">
                <a:solidFill>
                  <a:schemeClr val="accent1"/>
                </a:solidFill>
              </a:rPr>
              <a:t>1 settimana</a:t>
            </a:r>
          </a:p>
          <a:p>
            <a:pPr>
              <a:lnSpc>
                <a:spcPct val="100000"/>
              </a:lnSpc>
              <a:spcBef>
                <a:spcPts val="600"/>
              </a:spcBef>
              <a:spcAft>
                <a:spcPts val="600"/>
              </a:spcAft>
            </a:pPr>
            <a:r>
              <a:rPr lang="en-US" sz="2200" dirty="0">
                <a:solidFill>
                  <a:schemeClr val="lt1"/>
                </a:solidFill>
                <a:latin typeface="Raleway"/>
              </a:rPr>
              <a:t>Carico di lavoro stimato: </a:t>
            </a:r>
            <a:r>
              <a:rPr lang="en-US" sz="2000" b="0" dirty="0">
                <a:solidFill>
                  <a:schemeClr val="accent1"/>
                </a:solidFill>
              </a:rPr>
              <a:t>7 ore</a:t>
            </a:r>
          </a:p>
          <a:p>
            <a:pPr>
              <a:lnSpc>
                <a:spcPct val="100000"/>
              </a:lnSpc>
              <a:spcBef>
                <a:spcPts val="600"/>
              </a:spcBef>
              <a:spcAft>
                <a:spcPts val="600"/>
              </a:spcAft>
            </a:pPr>
            <a:r>
              <a:rPr lang="en-US" sz="2200" dirty="0">
                <a:solidFill>
                  <a:schemeClr val="lt1"/>
                </a:solidFill>
                <a:latin typeface="Raleway"/>
              </a:rPr>
              <a:t>Metodo di valutazione: </a:t>
            </a:r>
            <a:r>
              <a:rPr lang="en-US" sz="2000" b="0" dirty="0">
                <a:solidFill>
                  <a:schemeClr val="accent1"/>
                </a:solidFill>
              </a:rPr>
              <a:t>La valutazione dell'unità comprende un quiz a scelta multipla per valutare la comprensione dell'unità al suo completamento. Inoltre, la presentazione presenta esercizi progettati per praticare e rafforzare le competenze trattate nel corso dell'unità.</a:t>
            </a:r>
            <a:endParaRPr lang="en-US" sz="2000" b="0" dirty="0">
              <a:solidFill>
                <a:schemeClr val="accent1"/>
              </a:solidFill>
              <a:highlight>
                <a:srgbClr val="C0C0C0"/>
              </a:highlight>
              <a:latin typeface="Raleway SemiBold"/>
              <a:ea typeface="+mn-lt"/>
              <a:cs typeface="+mn-lt"/>
            </a:endParaRPr>
          </a:p>
        </p:txBody>
      </p:sp>
    </p:spTree>
    <p:extLst>
      <p:ext uri="{BB962C8B-B14F-4D97-AF65-F5344CB8AC3E}">
        <p14:creationId xmlns:p14="http://schemas.microsoft.com/office/powerpoint/2010/main" val="3201183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g2ec5bc0709e_0_35"/>
          <p:cNvSpPr txBox="1">
            <a:spLocks noGrp="1"/>
          </p:cNvSpPr>
          <p:nvPr>
            <p:ph type="body" idx="1"/>
          </p:nvPr>
        </p:nvSpPr>
        <p:spPr>
          <a:xfrm>
            <a:off x="490329" y="1885919"/>
            <a:ext cx="4878349" cy="986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n-GB" sz="2000" dirty="0"/>
              <a:t>Il discorso in pubblico </a:t>
            </a:r>
            <a:r>
              <a:rPr lang="en-GB" sz="2000" b="0" dirty="0">
                <a:solidFill>
                  <a:srgbClr val="000000"/>
                </a:solidFill>
              </a:rPr>
              <a:t>è un modo per rendere pubbliche le proprie idee, per condividerle con altre persone e per influenzarle. Questo tipo di discorso è deliberatamente strutturato con tre scopi generali: informare, persuadere e intrattenere.</a:t>
            </a:r>
            <a:endParaRPr lang="en-US" sz="2000" b="0" dirty="0">
              <a:solidFill>
                <a:srgbClr val="000000"/>
              </a:solidFill>
            </a:endParaRPr>
          </a:p>
        </p:txBody>
      </p:sp>
      <p:pic>
        <p:nvPicPr>
          <p:cNvPr id="217" name="Google Shape;217;g2ec5bc0709e_0_35"/>
          <p:cNvPicPr preferRelativeResize="0"/>
          <p:nvPr/>
        </p:nvPicPr>
        <p:blipFill>
          <a:blip r:embed="rId3">
            <a:alphaModFix/>
          </a:blip>
          <a:stretch>
            <a:fillRect/>
          </a:stretch>
        </p:blipFill>
        <p:spPr>
          <a:xfrm>
            <a:off x="3258550" y="541775"/>
            <a:ext cx="8933448" cy="6316227"/>
          </a:xfrm>
          <a:prstGeom prst="rect">
            <a:avLst/>
          </a:prstGeom>
          <a:noFill/>
          <a:ln>
            <a:noFill/>
          </a:ln>
        </p:spPr>
      </p:pic>
      <p:sp>
        <p:nvSpPr>
          <p:cNvPr id="3" name="TextBox 2">
            <a:extLst>
              <a:ext uri="{FF2B5EF4-FFF2-40B4-BE49-F238E27FC236}">
                <a16:creationId xmlns:a16="http://schemas.microsoft.com/office/drawing/2014/main" id="{11C286C5-CF9F-93A5-DD62-0ED8160B4B55}"/>
              </a:ext>
            </a:extLst>
          </p:cNvPr>
          <p:cNvSpPr txBox="1"/>
          <p:nvPr/>
        </p:nvSpPr>
        <p:spPr>
          <a:xfrm>
            <a:off x="1818806" y="6607154"/>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Fonte dell'immagine: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Vecteezy</a:t>
            </a:r>
          </a:p>
        </p:txBody>
      </p:sp>
      <p:sp>
        <p:nvSpPr>
          <p:cNvPr id="2" name="PoljeZBesedilom 1">
            <a:extLst>
              <a:ext uri="{FF2B5EF4-FFF2-40B4-BE49-F238E27FC236}">
                <a16:creationId xmlns:a16="http://schemas.microsoft.com/office/drawing/2014/main" id="{CAE1DF43-DF22-5D82-6B57-EE697FDEF2A9}"/>
              </a:ext>
            </a:extLst>
          </p:cNvPr>
          <p:cNvSpPr txBox="1"/>
          <p:nvPr/>
        </p:nvSpPr>
        <p:spPr>
          <a:xfrm>
            <a:off x="490329" y="330065"/>
            <a:ext cx="9342327"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400" b="1" dirty="0">
                <a:solidFill>
                  <a:srgbClr val="0E9094"/>
                </a:solidFill>
                <a:latin typeface="Raleway"/>
              </a:rPr>
              <a:t>Tecniche di presentazione e di public speaking</a:t>
            </a:r>
            <a:endParaRPr lang="sl-SI"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g2eb676f3e53_0_332"/>
          <p:cNvSpPr txBox="1">
            <a:spLocks noGrp="1"/>
          </p:cNvSpPr>
          <p:nvPr>
            <p:ph type="title"/>
          </p:nvPr>
        </p:nvSpPr>
        <p:spPr>
          <a:xfrm>
            <a:off x="595125" y="521700"/>
            <a:ext cx="110958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Perché è importante per le donne essere un buon oratore?</a:t>
            </a:r>
            <a:endParaRPr lang="en-GB" sz="3400" b="1">
              <a:highlight>
                <a:srgbClr val="FFFF00"/>
              </a:highlight>
            </a:endParaRPr>
          </a:p>
        </p:txBody>
      </p:sp>
      <p:pic>
        <p:nvPicPr>
          <p:cNvPr id="223" name="Google Shape;223;g2eb676f3e53_0_332"/>
          <p:cNvPicPr preferRelativeResize="0"/>
          <p:nvPr/>
        </p:nvPicPr>
        <p:blipFill>
          <a:blip r:embed="rId4">
            <a:alphaModFix/>
          </a:blip>
          <a:stretch>
            <a:fillRect/>
          </a:stretch>
        </p:blipFill>
        <p:spPr>
          <a:xfrm rot="5400000">
            <a:off x="3224688" y="5785460"/>
            <a:ext cx="769848" cy="721677"/>
          </a:xfrm>
          <a:prstGeom prst="rect">
            <a:avLst/>
          </a:prstGeom>
          <a:noFill/>
          <a:ln>
            <a:noFill/>
          </a:ln>
        </p:spPr>
      </p:pic>
      <p:sp>
        <p:nvSpPr>
          <p:cNvPr id="2" name="CasellaDiTesto 1">
            <a:extLst>
              <a:ext uri="{FF2B5EF4-FFF2-40B4-BE49-F238E27FC236}">
                <a16:creationId xmlns:a16="http://schemas.microsoft.com/office/drawing/2014/main" id="{CF182749-16A1-B36C-5AD2-FE7474FF9522}"/>
              </a:ext>
            </a:extLst>
          </p:cNvPr>
          <p:cNvSpPr txBox="1"/>
          <p:nvPr/>
        </p:nvSpPr>
        <p:spPr>
          <a:xfrm>
            <a:off x="4074182" y="6381907"/>
            <a:ext cx="7633481"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ea typeface="Roboto"/>
                <a:cs typeface="Roboto"/>
              </a:rPr>
              <a:t>Fonte: </a:t>
            </a:r>
            <a:r>
              <a:rPr lang="it-IT" sz="1000" i="1"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Perché parlare in pubblico è importante per le donne? | Progetto Fem-up UE </a:t>
            </a:r>
            <a:r>
              <a:rPr lang="it-IT" sz="1000" dirty="0">
                <a:solidFill>
                  <a:srgbClr val="0F0F0F"/>
                </a:solidFill>
                <a:latin typeface="Raleway"/>
                <a:ea typeface="Roboto"/>
                <a:cs typeface="Roboto"/>
              </a:rPr>
              <a:t>di Skills Zone Malta</a:t>
            </a:r>
          </a:p>
        </p:txBody>
      </p:sp>
      <p:sp>
        <p:nvSpPr>
          <p:cNvPr id="4" name="TextBox 3">
            <a:extLst>
              <a:ext uri="{FF2B5EF4-FFF2-40B4-BE49-F238E27FC236}">
                <a16:creationId xmlns:a16="http://schemas.microsoft.com/office/drawing/2014/main" id="{45CE15A4-4C4E-0C8B-D37E-6F50A299AF06}"/>
              </a:ext>
            </a:extLst>
          </p:cNvPr>
          <p:cNvSpPr txBox="1"/>
          <p:nvPr/>
        </p:nvSpPr>
        <p:spPr>
          <a:xfrm>
            <a:off x="597903" y="2604392"/>
            <a:ext cx="2832484" cy="31547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b="1" dirty="0">
                <a:latin typeface="Raleway"/>
              </a:rPr>
              <a:t>Guardate il video </a:t>
            </a:r>
            <a:r>
              <a:rPr lang="en-US" sz="1800" dirty="0">
                <a:latin typeface="Raleway"/>
              </a:rPr>
              <a:t>per capire perché è importante che le donne si esercitino a parlare in pubblico. </a:t>
            </a:r>
            <a:endParaRPr lang="en-US" sz="1800"/>
          </a:p>
          <a:p>
            <a:pPr>
              <a:spcBef>
                <a:spcPts val="600"/>
              </a:spcBef>
              <a:spcAft>
                <a:spcPts val="600"/>
              </a:spcAft>
            </a:pPr>
            <a:endParaRPr lang="en-US" sz="1800" dirty="0">
              <a:latin typeface="Raleway"/>
            </a:endParaRPr>
          </a:p>
          <a:p>
            <a:pPr>
              <a:spcBef>
                <a:spcPts val="600"/>
              </a:spcBef>
              <a:spcAft>
                <a:spcPts val="600"/>
              </a:spcAft>
            </a:pPr>
            <a:r>
              <a:rPr lang="en-US" sz="1800" b="1" dirty="0">
                <a:latin typeface="Raleway"/>
              </a:rPr>
              <a:t>Siete d'accordo con le affermazioni fatte nel video? </a:t>
            </a:r>
          </a:p>
          <a:p>
            <a:endParaRPr lang="en-US" sz="1600" dirty="0">
              <a:latin typeface="Raleway"/>
            </a:endParaRPr>
          </a:p>
          <a:p>
            <a:endParaRPr lang="en-US" dirty="0"/>
          </a:p>
        </p:txBody>
      </p:sp>
      <p:pic>
        <p:nvPicPr>
          <p:cNvPr id="5" name="Online Media 4" title="Why is public speaking important for women? | Fem-up UE project">
            <a:hlinkClick r:id="" action="ppaction://media"/>
            <a:extLst>
              <a:ext uri="{FF2B5EF4-FFF2-40B4-BE49-F238E27FC236}">
                <a16:creationId xmlns:a16="http://schemas.microsoft.com/office/drawing/2014/main" id="{6727E35F-DFDA-FFB3-A656-B60618B7AC5D}"/>
              </a:ext>
            </a:extLst>
          </p:cNvPr>
          <p:cNvPicPr>
            <a:picLocks noRot="1" noChangeAspect="1"/>
          </p:cNvPicPr>
          <p:nvPr>
            <a:videoFile r:link="rId1"/>
          </p:nvPr>
        </p:nvPicPr>
        <p:blipFill>
          <a:blip r:embed="rId6"/>
          <a:stretch>
            <a:fillRect/>
          </a:stretch>
        </p:blipFill>
        <p:spPr>
          <a:xfrm>
            <a:off x="4073525" y="1847850"/>
            <a:ext cx="7862888" cy="442595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g2ec5bc0709e_0_9"/>
          <p:cNvSpPr txBox="1">
            <a:spLocks noGrp="1"/>
          </p:cNvSpPr>
          <p:nvPr>
            <p:ph type="title"/>
          </p:nvPr>
        </p:nvSpPr>
        <p:spPr>
          <a:xfrm>
            <a:off x="533750" y="48097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Cosa bisogna sapere sul parlare in pubblico?</a:t>
            </a:r>
            <a:endParaRPr lang="en-US" sz="3400" b="1"/>
          </a:p>
        </p:txBody>
      </p:sp>
      <p:sp>
        <p:nvSpPr>
          <p:cNvPr id="230" name="Google Shape;230;g2ec5bc0709e_0_9"/>
          <p:cNvSpPr txBox="1">
            <a:spLocks noGrp="1"/>
          </p:cNvSpPr>
          <p:nvPr>
            <p:ph type="body" idx="1"/>
          </p:nvPr>
        </p:nvSpPr>
        <p:spPr>
          <a:xfrm>
            <a:off x="4577350" y="2285100"/>
            <a:ext cx="6568500" cy="34635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n-GB" sz="2000" dirty="0"/>
              <a:t>#1 </a:t>
            </a:r>
            <a:r>
              <a:rPr lang="en-GB" sz="2000" b="0" dirty="0">
                <a:solidFill>
                  <a:srgbClr val="2D2D2D"/>
                </a:solidFill>
              </a:rPr>
              <a:t>Avete solo </a:t>
            </a:r>
            <a:r>
              <a:rPr lang="en-GB" sz="2000" dirty="0">
                <a:solidFill>
                  <a:srgbClr val="2D2D2D"/>
                </a:solidFill>
              </a:rPr>
              <a:t>una possibilità di fare una buona prima impressione</a:t>
            </a:r>
            <a:r>
              <a:rPr lang="en-GB" sz="2000" b="0" dirty="0">
                <a:solidFill>
                  <a:srgbClr val="2D2D2D"/>
                </a:solidFill>
              </a:rPr>
              <a:t>, che si forma in 15 secondi. </a:t>
            </a:r>
            <a:endParaRPr lang="en-US" sz="2000" b="0" dirty="0">
              <a:solidFill>
                <a:srgbClr val="2D2D2D"/>
              </a:solidFill>
            </a:endParaRPr>
          </a:p>
          <a:p>
            <a:pPr marL="0" lvl="0" indent="0" algn="l" rtl="0">
              <a:lnSpc>
                <a:spcPct val="100000"/>
              </a:lnSpc>
              <a:spcBef>
                <a:spcPts val="600"/>
              </a:spcBef>
              <a:spcAft>
                <a:spcPts val="600"/>
              </a:spcAft>
              <a:buNone/>
            </a:pPr>
            <a:endParaRPr sz="2000" b="0">
              <a:solidFill>
                <a:srgbClr val="2D2D2D"/>
              </a:solidFill>
            </a:endParaRPr>
          </a:p>
          <a:p>
            <a:pPr marL="0" indent="0">
              <a:lnSpc>
                <a:spcPct val="100000"/>
              </a:lnSpc>
              <a:spcBef>
                <a:spcPts val="600"/>
              </a:spcBef>
              <a:spcAft>
                <a:spcPts val="600"/>
              </a:spcAft>
            </a:pPr>
            <a:r>
              <a:rPr lang="en-GB" sz="2000" dirty="0"/>
              <a:t>#2 </a:t>
            </a:r>
            <a:r>
              <a:rPr lang="en-GB" sz="2000" b="0" dirty="0">
                <a:solidFill>
                  <a:srgbClr val="2D2D2D"/>
                </a:solidFill>
              </a:rPr>
              <a:t>Il contatto visivo è importante quando si parla in pubblico e </a:t>
            </a:r>
            <a:r>
              <a:rPr lang="en-GB" sz="2000" dirty="0">
                <a:solidFill>
                  <a:srgbClr val="2D2D2D"/>
                </a:solidFill>
              </a:rPr>
              <a:t>3 secondi </a:t>
            </a:r>
            <a:r>
              <a:rPr lang="en-GB" sz="2000" b="0" dirty="0">
                <a:solidFill>
                  <a:srgbClr val="2D2D2D"/>
                </a:solidFill>
              </a:rPr>
              <a:t>è il tempo migliore per guardare qualcuno. </a:t>
            </a:r>
            <a:endParaRPr sz="2000" b="0" dirty="0">
              <a:solidFill>
                <a:srgbClr val="2D2D2D"/>
              </a:solidFill>
            </a:endParaRPr>
          </a:p>
          <a:p>
            <a:pPr marL="0" lvl="0" indent="0" algn="l" rtl="0">
              <a:lnSpc>
                <a:spcPct val="100000"/>
              </a:lnSpc>
              <a:spcBef>
                <a:spcPts val="600"/>
              </a:spcBef>
              <a:spcAft>
                <a:spcPts val="600"/>
              </a:spcAft>
              <a:buNone/>
            </a:pPr>
            <a:endParaRPr sz="2000" b="0">
              <a:solidFill>
                <a:srgbClr val="2D2D2D"/>
              </a:solidFill>
            </a:endParaRPr>
          </a:p>
          <a:p>
            <a:pPr marL="0" lvl="0" indent="0" algn="l" rtl="0">
              <a:lnSpc>
                <a:spcPct val="100000"/>
              </a:lnSpc>
              <a:spcBef>
                <a:spcPts val="600"/>
              </a:spcBef>
              <a:spcAft>
                <a:spcPts val="600"/>
              </a:spcAft>
              <a:buNone/>
            </a:pPr>
            <a:r>
              <a:rPr lang="en-GB" sz="2000" b="0" dirty="0">
                <a:solidFill>
                  <a:srgbClr val="2D2D2D"/>
                </a:solidFill>
              </a:rPr>
              <a:t>#Il 100% del pubblico apprezzerà il fatto che il vostro oratore finisca in orario.</a:t>
            </a:r>
            <a:endParaRPr sz="1500" b="0" dirty="0">
              <a:solidFill>
                <a:srgbClr val="000000"/>
              </a:solidFill>
              <a:latin typeface="Calibri"/>
              <a:ea typeface="Calibri"/>
              <a:cs typeface="Calibri"/>
            </a:endParaRPr>
          </a:p>
        </p:txBody>
      </p:sp>
      <p:pic>
        <p:nvPicPr>
          <p:cNvPr id="231" name="Google Shape;231;g2ec5bc0709e_0_9"/>
          <p:cNvPicPr preferRelativeResize="0"/>
          <p:nvPr/>
        </p:nvPicPr>
        <p:blipFill>
          <a:blip r:embed="rId3">
            <a:alphaModFix/>
          </a:blip>
          <a:stretch>
            <a:fillRect/>
          </a:stretch>
        </p:blipFill>
        <p:spPr>
          <a:xfrm>
            <a:off x="302203" y="1483570"/>
            <a:ext cx="4267450" cy="4267450"/>
          </a:xfrm>
          <a:prstGeom prst="rect">
            <a:avLst/>
          </a:prstGeom>
          <a:noFill/>
          <a:ln>
            <a:noFill/>
          </a:ln>
        </p:spPr>
      </p:pic>
      <p:sp>
        <p:nvSpPr>
          <p:cNvPr id="3" name="TextBox 2">
            <a:extLst>
              <a:ext uri="{FF2B5EF4-FFF2-40B4-BE49-F238E27FC236}">
                <a16:creationId xmlns:a16="http://schemas.microsoft.com/office/drawing/2014/main" id="{162A7F8E-5A15-E54D-1516-7478A6CAEC46}"/>
              </a:ext>
            </a:extLst>
          </p:cNvPr>
          <p:cNvSpPr txBox="1"/>
          <p:nvPr/>
        </p:nvSpPr>
        <p:spPr>
          <a:xfrm>
            <a:off x="794114" y="5174717"/>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Fonte dell'immagine: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FlatIcon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2ec5bc0709e_0_24"/>
          <p:cNvSpPr txBox="1">
            <a:spLocks noGrp="1"/>
          </p:cNvSpPr>
          <p:nvPr>
            <p:ph type="title"/>
          </p:nvPr>
        </p:nvSpPr>
        <p:spPr>
          <a:xfrm>
            <a:off x="520700" y="53317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Cosa bisogna sapere sul parlare in pubblico?</a:t>
            </a:r>
            <a:endParaRPr lang="en-US" sz="3400" b="1" dirty="0"/>
          </a:p>
        </p:txBody>
      </p:sp>
      <p:sp>
        <p:nvSpPr>
          <p:cNvPr id="237" name="Google Shape;237;g2ec5bc0709e_0_24"/>
          <p:cNvSpPr txBox="1"/>
          <p:nvPr/>
        </p:nvSpPr>
        <p:spPr>
          <a:xfrm>
            <a:off x="520700" y="1943089"/>
            <a:ext cx="7670352" cy="4031843"/>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2000" b="1">
                <a:solidFill>
                  <a:schemeClr val="lt1"/>
                </a:solidFill>
                <a:latin typeface="Raleway"/>
                <a:ea typeface="Raleway"/>
                <a:cs typeface="Raleway"/>
                <a:sym typeface="Raleway"/>
              </a:rPr>
              <a:t>#4 </a:t>
            </a:r>
            <a:r>
              <a:rPr lang="en-GB" sz="2000">
                <a:solidFill>
                  <a:srgbClr val="2D2D2D"/>
                </a:solidFill>
                <a:latin typeface="Raleway"/>
                <a:ea typeface="Raleway"/>
                <a:cs typeface="Raleway"/>
                <a:sym typeface="Raleway"/>
              </a:rPr>
              <a:t>La ricerca dimostra che "quando le persone parlano, circa </a:t>
            </a:r>
            <a:r>
              <a:rPr lang="en-GB" sz="2000" b="1">
                <a:solidFill>
                  <a:srgbClr val="2D2D2D"/>
                </a:solidFill>
                <a:latin typeface="Raleway"/>
                <a:ea typeface="Raleway"/>
                <a:cs typeface="Raleway"/>
                <a:sym typeface="Raleway"/>
              </a:rPr>
              <a:t>il 7% </a:t>
            </a:r>
            <a:r>
              <a:rPr lang="en-GB" sz="2000">
                <a:solidFill>
                  <a:srgbClr val="2D2D2D"/>
                </a:solidFill>
                <a:latin typeface="Raleway"/>
                <a:ea typeface="Raleway"/>
                <a:cs typeface="Raleway"/>
                <a:sym typeface="Raleway"/>
              </a:rPr>
              <a:t>del messaggio proviene dalle parole, il </a:t>
            </a:r>
            <a:r>
              <a:rPr lang="en-GB" sz="2000" b="1">
                <a:solidFill>
                  <a:srgbClr val="2D2D2D"/>
                </a:solidFill>
                <a:latin typeface="Raleway"/>
                <a:ea typeface="Raleway"/>
                <a:cs typeface="Raleway"/>
                <a:sym typeface="Raleway"/>
              </a:rPr>
              <a:t>36% </a:t>
            </a:r>
            <a:r>
              <a:rPr lang="en-GB" sz="2000">
                <a:solidFill>
                  <a:srgbClr val="2D2D2D"/>
                </a:solidFill>
                <a:latin typeface="Raleway"/>
                <a:ea typeface="Raleway"/>
                <a:cs typeface="Raleway"/>
                <a:sym typeface="Raleway"/>
              </a:rPr>
              <a:t>del messaggio proviene dalla voce e il </a:t>
            </a:r>
            <a:r>
              <a:rPr lang="en-GB" sz="2000" b="1">
                <a:solidFill>
                  <a:srgbClr val="2D2D2D"/>
                </a:solidFill>
                <a:latin typeface="Raleway"/>
                <a:ea typeface="Raleway"/>
                <a:cs typeface="Raleway"/>
                <a:sym typeface="Raleway"/>
              </a:rPr>
              <a:t>57% </a:t>
            </a:r>
            <a:r>
              <a:rPr lang="en-GB" sz="2000">
                <a:solidFill>
                  <a:srgbClr val="2D2D2D"/>
                </a:solidFill>
                <a:latin typeface="Raleway"/>
                <a:ea typeface="Raleway"/>
                <a:cs typeface="Raleway"/>
                <a:sym typeface="Raleway"/>
              </a:rPr>
              <a:t>del messaggio proviene dalla comunicazione non verbale".</a:t>
            </a:r>
            <a:endParaRPr lang="en-US" sz="2000">
              <a:solidFill>
                <a:srgbClr val="2D2D2D"/>
              </a:solidFill>
              <a:latin typeface="Raleway"/>
              <a:ea typeface="Raleway"/>
              <a:cs typeface="Raleway"/>
            </a:endParaRPr>
          </a:p>
          <a:p>
            <a:pPr marL="0" lvl="0" indent="0" algn="l" rtl="0">
              <a:spcBef>
                <a:spcPts val="600"/>
              </a:spcBef>
              <a:spcAft>
                <a:spcPts val="600"/>
              </a:spcAft>
              <a:buNone/>
            </a:pPr>
            <a:endParaRPr sz="2000">
              <a:solidFill>
                <a:srgbClr val="2D2D2D"/>
              </a:solidFill>
              <a:latin typeface="Raleway"/>
              <a:ea typeface="Raleway"/>
              <a:cs typeface="Raleway"/>
            </a:endParaRPr>
          </a:p>
          <a:p>
            <a:pPr marL="0" lvl="0" indent="0" algn="l" rtl="0">
              <a:spcBef>
                <a:spcPts val="600"/>
              </a:spcBef>
              <a:spcAft>
                <a:spcPts val="600"/>
              </a:spcAft>
              <a:buNone/>
            </a:pPr>
            <a:r>
              <a:rPr lang="en-GB" sz="2000" b="1">
                <a:solidFill>
                  <a:schemeClr val="lt1"/>
                </a:solidFill>
                <a:latin typeface="Raleway"/>
                <a:ea typeface="Raleway"/>
                <a:cs typeface="Raleway"/>
                <a:sym typeface="Raleway"/>
              </a:rPr>
              <a:t>#5 </a:t>
            </a:r>
            <a:r>
              <a:rPr lang="en-GB" sz="2000">
                <a:solidFill>
                  <a:srgbClr val="2D2D2D"/>
                </a:solidFill>
                <a:latin typeface="Raleway"/>
                <a:ea typeface="Raleway"/>
                <a:cs typeface="Raleway"/>
                <a:sym typeface="Raleway"/>
              </a:rPr>
              <a:t>L'introduzione dovrebbe occupare circa </a:t>
            </a:r>
            <a:r>
              <a:rPr lang="en-GB" sz="2000" b="1">
                <a:solidFill>
                  <a:srgbClr val="2D2D2D"/>
                </a:solidFill>
                <a:latin typeface="Raleway"/>
                <a:ea typeface="Raleway"/>
                <a:cs typeface="Raleway"/>
                <a:sym typeface="Raleway"/>
              </a:rPr>
              <a:t>il 10% del tempo totale della presentazione.</a:t>
            </a:r>
            <a:endParaRPr sz="2000" b="1">
              <a:solidFill>
                <a:srgbClr val="2D2D2D"/>
              </a:solidFill>
              <a:latin typeface="Raleway"/>
              <a:ea typeface="Raleway"/>
              <a:cs typeface="Raleway"/>
            </a:endParaRPr>
          </a:p>
          <a:p>
            <a:pPr marL="0" lvl="0" indent="0" algn="l" rtl="0">
              <a:spcBef>
                <a:spcPts val="600"/>
              </a:spcBef>
              <a:spcAft>
                <a:spcPts val="600"/>
              </a:spcAft>
              <a:buNone/>
            </a:pPr>
            <a:endParaRPr sz="2000">
              <a:solidFill>
                <a:srgbClr val="2D2D2D"/>
              </a:solidFill>
              <a:latin typeface="Raleway"/>
              <a:ea typeface="Raleway"/>
              <a:cs typeface="Raleway"/>
            </a:endParaRPr>
          </a:p>
          <a:p>
            <a:pPr marL="0" lvl="0" indent="0" algn="l" rtl="0">
              <a:spcBef>
                <a:spcPts val="600"/>
              </a:spcBef>
              <a:spcAft>
                <a:spcPts val="600"/>
              </a:spcAft>
              <a:buNone/>
            </a:pPr>
            <a:r>
              <a:rPr lang="en-GB" sz="2000" b="1">
                <a:solidFill>
                  <a:schemeClr val="lt1"/>
                </a:solidFill>
                <a:latin typeface="Raleway"/>
                <a:ea typeface="Raleway"/>
                <a:cs typeface="Raleway"/>
                <a:sym typeface="Raleway"/>
              </a:rPr>
              <a:t>#6 </a:t>
            </a:r>
            <a:r>
              <a:rPr lang="en-GB" sz="2000">
                <a:solidFill>
                  <a:srgbClr val="2D2D2D"/>
                </a:solidFill>
                <a:latin typeface="Raleway"/>
                <a:ea typeface="Raleway"/>
                <a:cs typeface="Raleway"/>
                <a:sym typeface="Raleway"/>
              </a:rPr>
              <a:t>La soglia di attenzione media del pubblico è di soli </a:t>
            </a:r>
            <a:r>
              <a:rPr lang="en-GB" sz="2000" b="1">
                <a:solidFill>
                  <a:srgbClr val="2D2D2D"/>
                </a:solidFill>
                <a:latin typeface="Raleway"/>
                <a:ea typeface="Raleway"/>
                <a:cs typeface="Raleway"/>
                <a:sym typeface="Raleway"/>
              </a:rPr>
              <a:t>8-10 minuti.</a:t>
            </a:r>
            <a:endParaRPr sz="1800" b="1"/>
          </a:p>
        </p:txBody>
      </p:sp>
      <p:pic>
        <p:nvPicPr>
          <p:cNvPr id="238" name="Google Shape;238;g2ec5bc0709e_0_24"/>
          <p:cNvPicPr preferRelativeResize="0"/>
          <p:nvPr/>
        </p:nvPicPr>
        <p:blipFill>
          <a:blip r:embed="rId3">
            <a:alphaModFix/>
          </a:blip>
          <a:stretch>
            <a:fillRect/>
          </a:stretch>
        </p:blipFill>
        <p:spPr>
          <a:xfrm>
            <a:off x="8221625" y="1942425"/>
            <a:ext cx="3659550" cy="3659526"/>
          </a:xfrm>
          <a:prstGeom prst="rect">
            <a:avLst/>
          </a:prstGeom>
          <a:noFill/>
          <a:ln>
            <a:noFill/>
          </a:ln>
        </p:spPr>
      </p:pic>
      <p:sp>
        <p:nvSpPr>
          <p:cNvPr id="3" name="TextBox 2">
            <a:extLst>
              <a:ext uri="{FF2B5EF4-FFF2-40B4-BE49-F238E27FC236}">
                <a16:creationId xmlns:a16="http://schemas.microsoft.com/office/drawing/2014/main" id="{F0A2D705-B5CD-9922-E285-AA086469DDF9}"/>
              </a:ext>
            </a:extLst>
          </p:cNvPr>
          <p:cNvSpPr txBox="1"/>
          <p:nvPr/>
        </p:nvSpPr>
        <p:spPr>
          <a:xfrm>
            <a:off x="9690163" y="5292868"/>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Fonte dell'immagine: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g2eb676f3e53_0_51"/>
          <p:cNvSpPr txBox="1">
            <a:spLocks noGrp="1"/>
          </p:cNvSpPr>
          <p:nvPr>
            <p:ph type="title"/>
          </p:nvPr>
        </p:nvSpPr>
        <p:spPr>
          <a:xfrm>
            <a:off x="520700" y="2523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Tecniche di rafforzamento della fiducia</a:t>
            </a:r>
            <a:endParaRPr lang="en-US" sz="3400" b="1" dirty="0"/>
          </a:p>
        </p:txBody>
      </p:sp>
      <p:sp>
        <p:nvSpPr>
          <p:cNvPr id="244" name="Google Shape;244;g2eb676f3e53_0_51"/>
          <p:cNvSpPr txBox="1"/>
          <p:nvPr/>
        </p:nvSpPr>
        <p:spPr>
          <a:xfrm>
            <a:off x="670266" y="1947683"/>
            <a:ext cx="2007900" cy="3662511"/>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1800">
                <a:latin typeface="Raleway"/>
                <a:ea typeface="Raleway"/>
                <a:cs typeface="Raleway"/>
                <a:sym typeface="Raleway"/>
              </a:rPr>
              <a:t>La </a:t>
            </a:r>
            <a:r>
              <a:rPr lang="en-GB" sz="1800" b="1">
                <a:latin typeface="Raleway"/>
                <a:ea typeface="Raleway"/>
                <a:cs typeface="Raleway"/>
                <a:sym typeface="Raleway"/>
              </a:rPr>
              <a:t>fiducia </a:t>
            </a:r>
            <a:r>
              <a:rPr lang="en-GB" sz="1800">
                <a:latin typeface="Raleway"/>
                <a:ea typeface="Raleway"/>
                <a:cs typeface="Raleway"/>
                <a:sym typeface="Raleway"/>
              </a:rPr>
              <a:t>è il sentimento di fiducia in qualcosa. Quando parliamo di fiducia in se stessi, è la convinzione di poter avere fiducia in se stessi e nelle proprie capacità o conoscenze. </a:t>
            </a:r>
            <a:endParaRPr lang="en-US" sz="1750">
              <a:solidFill>
                <a:srgbClr val="423B43"/>
              </a:solidFill>
              <a:highlight>
                <a:srgbClr val="FFFFFF"/>
              </a:highlight>
              <a:latin typeface="Raleway"/>
              <a:ea typeface="Raleway"/>
              <a:cs typeface="Raleway"/>
            </a:endParaRPr>
          </a:p>
        </p:txBody>
      </p:sp>
      <p:sp>
        <p:nvSpPr>
          <p:cNvPr id="245" name="Google Shape;245;g2eb676f3e53_0_51"/>
          <p:cNvSpPr txBox="1"/>
          <p:nvPr/>
        </p:nvSpPr>
        <p:spPr>
          <a:xfrm>
            <a:off x="3327543" y="1407125"/>
            <a:ext cx="8342019" cy="5170616"/>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1600" b="1" dirty="0">
                <a:highlight>
                  <a:schemeClr val="lt1"/>
                </a:highlight>
                <a:latin typeface="Raleway"/>
                <a:ea typeface="Raleway"/>
                <a:cs typeface="Raleway"/>
                <a:sym typeface="Raleway"/>
              </a:rPr>
              <a:t>1. Praticare la cura di sé </a:t>
            </a:r>
            <a:endParaRPr lang="en-US" sz="1600" b="1" dirty="0">
              <a:highlight>
                <a:srgbClr val="F3B75B"/>
              </a:highlight>
              <a:latin typeface="Raleway"/>
              <a:ea typeface="Raleway"/>
              <a:cs typeface="Raleway"/>
            </a:endParaRPr>
          </a:p>
          <a:p>
            <a:pPr marL="0" lvl="0" indent="0" algn="l" rtl="0">
              <a:spcBef>
                <a:spcPts val="600"/>
              </a:spcBef>
              <a:spcAft>
                <a:spcPts val="600"/>
              </a:spcAft>
              <a:buNone/>
            </a:pPr>
            <a:r>
              <a:rPr lang="en-GB" sz="1600" dirty="0">
                <a:latin typeface="Raleway"/>
                <a:ea typeface="Raleway"/>
                <a:cs typeface="Raleway"/>
                <a:sym typeface="Raleway"/>
              </a:rPr>
              <a:t>La fiducia in se stessi e la cura di sé sono strettamente collegate. Fare esercizio fisico con regolarità, dormire bene e seguire una dieta sana possono far sentire meglio con se stessi. </a:t>
            </a:r>
            <a:endParaRPr sz="1600" dirty="0">
              <a:latin typeface="Raleway"/>
              <a:ea typeface="Raleway"/>
              <a:cs typeface="Raleway"/>
            </a:endParaRPr>
          </a:p>
          <a:p>
            <a:pPr marL="0" lvl="0" indent="0" algn="l" rtl="0">
              <a:spcBef>
                <a:spcPts val="600"/>
              </a:spcBef>
              <a:spcAft>
                <a:spcPts val="600"/>
              </a:spcAft>
              <a:buNone/>
            </a:pPr>
            <a:r>
              <a:rPr lang="en-GB" sz="1600" b="1" dirty="0">
                <a:highlight>
                  <a:schemeClr val="lt1"/>
                </a:highlight>
                <a:latin typeface="Raleway"/>
                <a:ea typeface="Raleway"/>
                <a:cs typeface="Raleway"/>
                <a:sym typeface="Raleway"/>
              </a:rPr>
              <a:t>2. Costruire relazioni positive</a:t>
            </a:r>
            <a:endParaRPr sz="1600" b="1" dirty="0">
              <a:highlight>
                <a:srgbClr val="F3B75B"/>
              </a:highlight>
              <a:latin typeface="Raleway"/>
              <a:ea typeface="Raleway"/>
              <a:cs typeface="Raleway"/>
            </a:endParaRPr>
          </a:p>
          <a:p>
            <a:pPr marL="0" lvl="0" indent="0" algn="l" rtl="0">
              <a:spcBef>
                <a:spcPts val="600"/>
              </a:spcBef>
              <a:spcAft>
                <a:spcPts val="600"/>
              </a:spcAft>
              <a:buNone/>
            </a:pPr>
            <a:r>
              <a:rPr lang="en-GB" sz="1600" dirty="0">
                <a:latin typeface="Raleway"/>
                <a:ea typeface="Raleway"/>
                <a:cs typeface="Raleway"/>
                <a:sym typeface="Raleway"/>
              </a:rPr>
              <a:t>Cercate di costruire relazioni con persone che vi apprezzano. La loro positività può aiutarvi a sentirvi più sicuri di voi stessi. </a:t>
            </a:r>
            <a:endParaRPr sz="1600" dirty="0">
              <a:latin typeface="Raleway"/>
              <a:ea typeface="Raleway"/>
              <a:cs typeface="Raleway"/>
            </a:endParaRPr>
          </a:p>
          <a:p>
            <a:pPr marL="0" lvl="0" indent="0" algn="l" rtl="0">
              <a:spcBef>
                <a:spcPts val="600"/>
              </a:spcBef>
              <a:spcAft>
                <a:spcPts val="600"/>
              </a:spcAft>
              <a:buNone/>
            </a:pPr>
            <a:r>
              <a:rPr lang="en-GB" sz="1600" b="1" dirty="0">
                <a:highlight>
                  <a:schemeClr val="lt1"/>
                </a:highlight>
                <a:latin typeface="Raleway"/>
                <a:ea typeface="Raleway"/>
                <a:cs typeface="Raleway"/>
                <a:sym typeface="Raleway"/>
              </a:rPr>
              <a:t>3. Lavorare su una mentalità di crescita </a:t>
            </a:r>
            <a:endParaRPr sz="1600" b="1" dirty="0">
              <a:highlight>
                <a:srgbClr val="F3B75B"/>
              </a:highlight>
              <a:latin typeface="Raleway"/>
              <a:ea typeface="Raleway"/>
              <a:cs typeface="Raleway"/>
            </a:endParaRPr>
          </a:p>
          <a:p>
            <a:pPr marL="0" lvl="0" indent="0" algn="l" rtl="0">
              <a:spcBef>
                <a:spcPts val="600"/>
              </a:spcBef>
              <a:spcAft>
                <a:spcPts val="600"/>
              </a:spcAft>
              <a:buNone/>
            </a:pPr>
            <a:r>
              <a:rPr lang="en-GB" sz="1600" dirty="0">
                <a:latin typeface="Raleway"/>
                <a:ea typeface="Raleway"/>
                <a:cs typeface="Raleway"/>
                <a:sym typeface="Raleway"/>
              </a:rPr>
              <a:t>Alcune ricerche dimostrano che chi ha una mentalità di crescita tende ad avere un'autostima e una capacità di recupero maggiori rispetto a chi ha una mentalità fissa. </a:t>
            </a:r>
            <a:endParaRPr sz="1600" dirty="0">
              <a:latin typeface="Raleway"/>
              <a:ea typeface="Raleway"/>
              <a:cs typeface="Raleway"/>
            </a:endParaRPr>
          </a:p>
          <a:p>
            <a:pPr marL="0" lvl="0" indent="0" algn="l" rtl="0">
              <a:spcBef>
                <a:spcPts val="600"/>
              </a:spcBef>
              <a:spcAft>
                <a:spcPts val="600"/>
              </a:spcAft>
              <a:buNone/>
            </a:pPr>
            <a:r>
              <a:rPr lang="en-GB" sz="1600" b="1" dirty="0">
                <a:highlight>
                  <a:schemeClr val="lt1"/>
                </a:highlight>
                <a:latin typeface="Raleway"/>
                <a:ea typeface="Raleway"/>
                <a:cs typeface="Raleway"/>
                <a:sym typeface="Raleway"/>
              </a:rPr>
              <a:t>4. Sfidare se stessi </a:t>
            </a:r>
            <a:endParaRPr sz="1600" b="1" dirty="0">
              <a:highlight>
                <a:srgbClr val="F3B75B"/>
              </a:highlight>
              <a:latin typeface="Raleway"/>
              <a:ea typeface="Raleway"/>
              <a:cs typeface="Raleway"/>
            </a:endParaRPr>
          </a:p>
          <a:p>
            <a:pPr marL="0" lvl="0" indent="0" algn="l" rtl="0">
              <a:spcBef>
                <a:spcPts val="600"/>
              </a:spcBef>
              <a:spcAft>
                <a:spcPts val="600"/>
              </a:spcAft>
              <a:buNone/>
            </a:pPr>
            <a:r>
              <a:rPr lang="en-GB" sz="1600" dirty="0">
                <a:latin typeface="Raleway"/>
                <a:ea typeface="Raleway"/>
                <a:cs typeface="Raleway"/>
                <a:sym typeface="Raleway"/>
              </a:rPr>
              <a:t>Accettare la sfida e fissare degli obiettivi vi aiuterà a formare nuovi comportamenti.</a:t>
            </a:r>
            <a:endParaRPr sz="1600" dirty="0">
              <a:latin typeface="Raleway"/>
              <a:ea typeface="Raleway"/>
              <a:cs typeface="Raleway"/>
            </a:endParaRPr>
          </a:p>
          <a:p>
            <a:pPr marL="0" lvl="0" indent="0" algn="l" rtl="0">
              <a:spcBef>
                <a:spcPts val="600"/>
              </a:spcBef>
              <a:spcAft>
                <a:spcPts val="600"/>
              </a:spcAft>
              <a:buNone/>
            </a:pPr>
            <a:r>
              <a:rPr lang="en-GB" sz="1600" b="1" dirty="0">
                <a:highlight>
                  <a:schemeClr val="lt1"/>
                </a:highlight>
                <a:latin typeface="Raleway"/>
                <a:ea typeface="Raleway"/>
                <a:cs typeface="Raleway"/>
                <a:sym typeface="Raleway"/>
              </a:rPr>
              <a:t>5. Praticare le autoaffermazioni </a:t>
            </a:r>
            <a:endParaRPr sz="1600" b="1" dirty="0">
              <a:highlight>
                <a:srgbClr val="F3B75B"/>
              </a:highlight>
              <a:latin typeface="Raleway"/>
              <a:ea typeface="Raleway"/>
              <a:cs typeface="Raleway"/>
            </a:endParaRPr>
          </a:p>
          <a:p>
            <a:pPr marL="0" lvl="0" indent="0" algn="l" rtl="0">
              <a:spcBef>
                <a:spcPts val="600"/>
              </a:spcBef>
              <a:spcAft>
                <a:spcPts val="600"/>
              </a:spcAft>
              <a:buNone/>
            </a:pPr>
            <a:r>
              <a:rPr lang="en-GB" sz="1600" dirty="0">
                <a:latin typeface="Raleway"/>
                <a:ea typeface="Raleway"/>
                <a:cs typeface="Raleway"/>
                <a:sym typeface="Raleway"/>
              </a:rPr>
              <a:t>Ripetendo a voi stessi i vostri punti di forza e la vostra sicurezza, potete rafforzare questi pensieri positivi. </a:t>
            </a:r>
            <a:endParaRPr sz="1600" dirty="0">
              <a:solidFill>
                <a:srgbClr val="423B43"/>
              </a:solidFill>
              <a:highlight>
                <a:srgbClr val="FFFFFF"/>
              </a:highlight>
              <a:latin typeface="Raleway"/>
              <a:ea typeface="Raleway"/>
              <a:cs typeface="Raleway"/>
            </a:endParaRPr>
          </a:p>
        </p:txBody>
      </p:sp>
      <p:cxnSp>
        <p:nvCxnSpPr>
          <p:cNvPr id="246" name="Google Shape;246;g2eb676f3e53_0_51"/>
          <p:cNvCxnSpPr/>
          <p:nvPr/>
        </p:nvCxnSpPr>
        <p:spPr>
          <a:xfrm>
            <a:off x="2973948" y="1580651"/>
            <a:ext cx="36000" cy="454680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1" name="Google Shape;251;g2eb676f3e53_0_336"/>
          <p:cNvPicPr preferRelativeResize="0"/>
          <p:nvPr/>
        </p:nvPicPr>
        <p:blipFill>
          <a:blip r:embed="rId3">
            <a:alphaModFix/>
          </a:blip>
          <a:stretch>
            <a:fillRect/>
          </a:stretch>
        </p:blipFill>
        <p:spPr>
          <a:xfrm>
            <a:off x="1723150" y="304000"/>
            <a:ext cx="8745700" cy="5983300"/>
          </a:xfrm>
          <a:prstGeom prst="rect">
            <a:avLst/>
          </a:prstGeom>
          <a:noFill/>
          <a:ln>
            <a:noFill/>
          </a:ln>
        </p:spPr>
      </p:pic>
      <p:sp>
        <p:nvSpPr>
          <p:cNvPr id="2" name="TextBox 1">
            <a:extLst>
              <a:ext uri="{FF2B5EF4-FFF2-40B4-BE49-F238E27FC236}">
                <a16:creationId xmlns:a16="http://schemas.microsoft.com/office/drawing/2014/main" id="{FFFC4F48-24C3-4A86-D7A1-150FD792330B}"/>
              </a:ext>
            </a:extLst>
          </p:cNvPr>
          <p:cNvSpPr txBox="1"/>
          <p:nvPr/>
        </p:nvSpPr>
        <p:spPr>
          <a:xfrm>
            <a:off x="3206750" y="6388100"/>
            <a:ext cx="57785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chemeClr val="accent1"/>
                </a:solidFill>
                <a:latin typeface="Raleway"/>
              </a:rPr>
              <a:t>Fonte dell'immagine: Medium.com</a:t>
            </a:r>
            <a:endParaRPr lang="en-US" sz="1000" dirty="0">
              <a:solidFill>
                <a:schemeClr val="accent1"/>
              </a:solidFill>
              <a:latin typeface="Raleway"/>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g2eb676f3e53_0_106"/>
          <p:cNvSpPr txBox="1">
            <a:spLocks noGrp="1"/>
          </p:cNvSpPr>
          <p:nvPr>
            <p:ph type="title"/>
          </p:nvPr>
        </p:nvSpPr>
        <p:spPr>
          <a:xfrm>
            <a:off x="485425" y="180398"/>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Strutturare una presentazione</a:t>
            </a:r>
            <a:endParaRPr lang="en-US" sz="3400" b="1" dirty="0"/>
          </a:p>
        </p:txBody>
      </p:sp>
      <p:sp>
        <p:nvSpPr>
          <p:cNvPr id="257" name="Google Shape;257;g2eb676f3e53_0_106"/>
          <p:cNvSpPr txBox="1">
            <a:spLocks noGrp="1"/>
          </p:cNvSpPr>
          <p:nvPr>
            <p:ph type="body" idx="1"/>
          </p:nvPr>
        </p:nvSpPr>
        <p:spPr>
          <a:xfrm>
            <a:off x="3248453" y="1294534"/>
            <a:ext cx="8688135" cy="5375793"/>
          </a:xfrm>
          <a:prstGeom prst="rect">
            <a:avLst/>
          </a:prstGeom>
          <a:noFill/>
          <a:ln>
            <a:noFill/>
          </a:ln>
        </p:spPr>
        <p:txBody>
          <a:bodyPr spcFirstLastPara="1" wrap="square" lIns="91425" tIns="45700" rIns="91425" bIns="45700" anchor="t" anchorCtr="0">
            <a:noAutofit/>
          </a:bodyPr>
          <a:lstStyle/>
          <a:p>
            <a:pPr marL="0" indent="0">
              <a:lnSpc>
                <a:spcPct val="120000"/>
              </a:lnSpc>
              <a:spcBef>
                <a:spcPts val="600"/>
              </a:spcBef>
              <a:spcAft>
                <a:spcPts val="600"/>
              </a:spcAft>
            </a:pPr>
            <a:r>
              <a:rPr lang="en-GB" sz="1600" dirty="0">
                <a:solidFill>
                  <a:srgbClr val="000000"/>
                </a:solidFill>
                <a:highlight>
                  <a:srgbClr val="F3B75B"/>
                </a:highlight>
              </a:rPr>
              <a:t>Introduzione:</a:t>
            </a:r>
            <a:endParaRPr lang="en-GB" sz="1600" dirty="0">
              <a:solidFill>
                <a:schemeClr val="accent1"/>
              </a:solidFill>
            </a:endParaRPr>
          </a:p>
          <a:p>
            <a:pPr indent="0">
              <a:lnSpc>
                <a:spcPct val="120000"/>
              </a:lnSpc>
              <a:spcBef>
                <a:spcPts val="600"/>
              </a:spcBef>
              <a:spcAft>
                <a:spcPts val="600"/>
              </a:spcAft>
              <a:buClr>
                <a:srgbClr val="1D1D1B"/>
              </a:buClr>
              <a:buSzPct val="100000"/>
              <a:buChar char="●"/>
            </a:pPr>
            <a:r>
              <a:rPr lang="en-GB" sz="1600" b="0" dirty="0">
                <a:solidFill>
                  <a:schemeClr val="accent1"/>
                </a:solidFill>
              </a:rPr>
              <a:t> Iniziate con un fatto, una citazione, una domanda o un aneddoto interessante per catturare l'attenzione.</a:t>
            </a:r>
          </a:p>
          <a:p>
            <a:pPr indent="0">
              <a:lnSpc>
                <a:spcPct val="120000"/>
              </a:lnSpc>
              <a:spcBef>
                <a:spcPts val="600"/>
              </a:spcBef>
              <a:spcAft>
                <a:spcPts val="600"/>
              </a:spcAft>
              <a:buClr>
                <a:srgbClr val="1D1D1B"/>
              </a:buClr>
              <a:buSzPct val="100000"/>
              <a:buChar char="●"/>
            </a:pPr>
            <a:r>
              <a:rPr lang="en-GB" sz="1600" b="0" dirty="0">
                <a:solidFill>
                  <a:schemeClr val="accent1"/>
                </a:solidFill>
              </a:rPr>
              <a:t> Illustrate brevemente gli argomenti che tratterete per dare al pubblico una tabella di marcia.</a:t>
            </a:r>
          </a:p>
          <a:p>
            <a:pPr marL="0" indent="0">
              <a:lnSpc>
                <a:spcPct val="120000"/>
              </a:lnSpc>
              <a:spcBef>
                <a:spcPts val="600"/>
              </a:spcBef>
              <a:spcAft>
                <a:spcPts val="600"/>
              </a:spcAft>
            </a:pPr>
            <a:r>
              <a:rPr lang="en-GB" sz="1600" dirty="0">
                <a:solidFill>
                  <a:srgbClr val="000000"/>
                </a:solidFill>
                <a:highlight>
                  <a:srgbClr val="F3B75B"/>
                </a:highlight>
              </a:rPr>
              <a:t>Corpo:</a:t>
            </a:r>
            <a:endParaRPr lang="en-GB" sz="1600" dirty="0"/>
          </a:p>
          <a:p>
            <a:pPr indent="0">
              <a:lnSpc>
                <a:spcPct val="120000"/>
              </a:lnSpc>
              <a:spcBef>
                <a:spcPts val="600"/>
              </a:spcBef>
              <a:spcAft>
                <a:spcPts val="600"/>
              </a:spcAft>
              <a:buClr>
                <a:srgbClr val="1D1D1B"/>
              </a:buClr>
              <a:buSzPct val="100000"/>
              <a:buChar char="●"/>
            </a:pPr>
            <a:r>
              <a:rPr lang="en-GB" sz="1600" b="0" dirty="0">
                <a:solidFill>
                  <a:schemeClr val="accent1"/>
                </a:solidFill>
              </a:rPr>
              <a:t> Definite chiaramente i vostri messaggi chiave. Puntate su 2-4 punti principali per mantenere la chiarezza.</a:t>
            </a:r>
          </a:p>
          <a:p>
            <a:pPr indent="0">
              <a:lnSpc>
                <a:spcPct val="120000"/>
              </a:lnSpc>
              <a:spcBef>
                <a:spcPts val="600"/>
              </a:spcBef>
              <a:spcAft>
                <a:spcPts val="600"/>
              </a:spcAft>
              <a:buClr>
                <a:srgbClr val="1D1D1B"/>
              </a:buClr>
              <a:buSzPct val="100000"/>
              <a:buChar char="●"/>
            </a:pPr>
            <a:r>
              <a:rPr lang="en-GB" sz="1600" b="0" dirty="0">
                <a:solidFill>
                  <a:schemeClr val="accent1"/>
                </a:solidFill>
              </a:rPr>
              <a:t> Utilizzate statistiche, citazioni, esempi e aneddoti per sostenere i vostri punti.</a:t>
            </a:r>
            <a:endParaRPr lang="en-GB" sz="1600" dirty="0">
              <a:solidFill>
                <a:schemeClr val="accent1"/>
              </a:solidFill>
            </a:endParaRPr>
          </a:p>
          <a:p>
            <a:pPr marL="0" indent="0">
              <a:lnSpc>
                <a:spcPct val="120000"/>
              </a:lnSpc>
              <a:spcBef>
                <a:spcPts val="600"/>
              </a:spcBef>
              <a:spcAft>
                <a:spcPts val="600"/>
              </a:spcAft>
            </a:pPr>
            <a:r>
              <a:rPr lang="en-GB" sz="1600" dirty="0">
                <a:solidFill>
                  <a:srgbClr val="000000"/>
                </a:solidFill>
                <a:highlight>
                  <a:srgbClr val="F3B75B"/>
                </a:highlight>
              </a:rPr>
              <a:t>Conclusione:</a:t>
            </a:r>
            <a:endParaRPr lang="en-GB" sz="1600" dirty="0"/>
          </a:p>
          <a:p>
            <a:pPr indent="0">
              <a:lnSpc>
                <a:spcPct val="120000"/>
              </a:lnSpc>
              <a:spcBef>
                <a:spcPts val="600"/>
              </a:spcBef>
              <a:spcAft>
                <a:spcPts val="600"/>
              </a:spcAft>
              <a:buClr>
                <a:srgbClr val="1D1D1B"/>
              </a:buClr>
              <a:buSzPct val="100000"/>
              <a:buChar char="●"/>
            </a:pPr>
            <a:r>
              <a:rPr lang="en-GB" sz="1600" b="0" dirty="0">
                <a:solidFill>
                  <a:schemeClr val="accent1"/>
                </a:solidFill>
              </a:rPr>
              <a:t> Riprendete i punti principali per rafforzarli.</a:t>
            </a:r>
          </a:p>
          <a:p>
            <a:pPr indent="0">
              <a:lnSpc>
                <a:spcPct val="120000"/>
              </a:lnSpc>
              <a:spcBef>
                <a:spcPts val="600"/>
              </a:spcBef>
              <a:spcAft>
                <a:spcPts val="600"/>
              </a:spcAft>
              <a:buClr>
                <a:srgbClr val="1D1D1B"/>
              </a:buClr>
              <a:buSzPct val="100000"/>
              <a:buChar char="●"/>
            </a:pPr>
            <a:r>
              <a:rPr lang="en-GB" sz="1600" b="0" dirty="0">
                <a:solidFill>
                  <a:schemeClr val="accent1"/>
                </a:solidFill>
              </a:rPr>
              <a:t> Concludete con un'affermazione forte o un invito all'azione, </a:t>
            </a:r>
            <a:r>
              <a:rPr lang="en-GB" sz="1600" b="0" dirty="0" err="1">
                <a:solidFill>
                  <a:schemeClr val="accent1"/>
                </a:solidFill>
              </a:rPr>
              <a:t>incoraggiando</a:t>
            </a:r>
            <a:r>
              <a:rPr lang="en-GB" sz="1600" b="0" dirty="0">
                <a:solidFill>
                  <a:schemeClr val="accent1"/>
                </a:solidFill>
              </a:rPr>
              <a:t> il pubblico ad agire sulla base delle informazioni presentate.</a:t>
            </a:r>
            <a:endParaRPr lang="en-US" sz="1600" b="0" dirty="0">
              <a:solidFill>
                <a:schemeClr val="accent1"/>
              </a:solidFill>
            </a:endParaRPr>
          </a:p>
          <a:p>
            <a:pPr marL="0" lvl="0" indent="0" algn="just" rtl="0">
              <a:lnSpc>
                <a:spcPct val="115000"/>
              </a:lnSpc>
              <a:spcBef>
                <a:spcPts val="1000"/>
              </a:spcBef>
              <a:spcAft>
                <a:spcPts val="0"/>
              </a:spcAft>
              <a:buNone/>
            </a:pPr>
            <a:endParaRPr sz="6150" b="0" dirty="0">
              <a:solidFill>
                <a:schemeClr val="accent1"/>
              </a:solidFill>
            </a:endParaRPr>
          </a:p>
          <a:p>
            <a:pPr marL="0" lvl="0" indent="0" algn="just" rtl="0">
              <a:lnSpc>
                <a:spcPct val="115000"/>
              </a:lnSpc>
              <a:spcBef>
                <a:spcPts val="0"/>
              </a:spcBef>
              <a:spcAft>
                <a:spcPts val="0"/>
              </a:spcAft>
              <a:buNone/>
            </a:pPr>
            <a:endParaRPr sz="1100" b="0" dirty="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endParaRPr sz="1100" b="0" dirty="0">
              <a:solidFill>
                <a:srgbClr val="000000"/>
              </a:solidFill>
              <a:latin typeface="Calibri"/>
              <a:ea typeface="Calibri"/>
              <a:cs typeface="Calibri"/>
              <a:sym typeface="Calibri"/>
            </a:endParaRPr>
          </a:p>
        </p:txBody>
      </p:sp>
      <p:pic>
        <p:nvPicPr>
          <p:cNvPr id="258" name="Google Shape;258;g2eb676f3e53_0_106"/>
          <p:cNvPicPr preferRelativeResize="0"/>
          <p:nvPr/>
        </p:nvPicPr>
        <p:blipFill rotWithShape="1">
          <a:blip r:embed="rId3">
            <a:alphaModFix/>
          </a:blip>
          <a:srcRect l="11807" r="12210"/>
          <a:stretch/>
        </p:blipFill>
        <p:spPr>
          <a:xfrm>
            <a:off x="485425" y="1952163"/>
            <a:ext cx="2607664" cy="3406294"/>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44106" y="5353072"/>
            <a:ext cx="164756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Fonte dell'immagine: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g2eb676f3e53_0_34"/>
          <p:cNvSpPr txBox="1">
            <a:spLocks noGrp="1"/>
          </p:cNvSpPr>
          <p:nvPr>
            <p:ph type="title"/>
          </p:nvPr>
        </p:nvSpPr>
        <p:spPr>
          <a:xfrm>
            <a:off x="732078" y="388978"/>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Gestire l'ansia</a:t>
            </a:r>
            <a:endParaRPr lang="en-US" sz="3400" b="1" dirty="0"/>
          </a:p>
        </p:txBody>
      </p:sp>
      <p:sp>
        <p:nvSpPr>
          <p:cNvPr id="264" name="Google Shape;264;g2eb676f3e53_0_34"/>
          <p:cNvSpPr txBox="1">
            <a:spLocks noGrp="1"/>
          </p:cNvSpPr>
          <p:nvPr>
            <p:ph type="body" idx="1"/>
          </p:nvPr>
        </p:nvSpPr>
        <p:spPr>
          <a:xfrm>
            <a:off x="732375" y="1714678"/>
            <a:ext cx="10515600" cy="2973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n-GB" sz="2000" dirty="0" err="1">
                <a:solidFill>
                  <a:srgbClr val="000000"/>
                </a:solidFill>
                <a:highlight>
                  <a:schemeClr val="lt1"/>
                </a:highlight>
              </a:rPr>
              <a:t>Respirazione</a:t>
            </a:r>
            <a:r>
              <a:rPr lang="en-GB" sz="2000" dirty="0">
                <a:solidFill>
                  <a:srgbClr val="000000"/>
                </a:solidFill>
                <a:highlight>
                  <a:schemeClr val="lt1"/>
                </a:highlight>
              </a:rPr>
              <a:t> </a:t>
            </a:r>
            <a:r>
              <a:rPr lang="en-GB" sz="2000" dirty="0" err="1">
                <a:solidFill>
                  <a:srgbClr val="000000"/>
                </a:solidFill>
                <a:highlight>
                  <a:schemeClr val="lt1"/>
                </a:highlight>
              </a:rPr>
              <a:t>profonda</a:t>
            </a:r>
            <a:r>
              <a:rPr lang="en-GB" sz="2000" b="0" dirty="0">
                <a:solidFill>
                  <a:srgbClr val="000000"/>
                </a:solidFill>
                <a:highlight>
                  <a:schemeClr val="lt1"/>
                </a:highlight>
              </a:rPr>
              <a:t>: </a:t>
            </a:r>
            <a:r>
              <a:rPr lang="en-GB" sz="2000" b="0" dirty="0" err="1">
                <a:solidFill>
                  <a:srgbClr val="000000"/>
                </a:solidFill>
              </a:rPr>
              <a:t>questa</a:t>
            </a:r>
            <a:r>
              <a:rPr lang="en-GB" sz="2000" b="0" dirty="0">
                <a:solidFill>
                  <a:srgbClr val="000000"/>
                </a:solidFill>
              </a:rPr>
              <a:t> </a:t>
            </a:r>
            <a:r>
              <a:rPr lang="en-GB" sz="2000" b="0" dirty="0" err="1">
                <a:solidFill>
                  <a:srgbClr val="000000"/>
                </a:solidFill>
              </a:rPr>
              <a:t>tecnica</a:t>
            </a:r>
            <a:r>
              <a:rPr lang="en-GB" sz="2000" b="0" dirty="0">
                <a:solidFill>
                  <a:srgbClr val="000000"/>
                </a:solidFill>
              </a:rPr>
              <a:t> </a:t>
            </a:r>
            <a:r>
              <a:rPr lang="en-GB" sz="2000" b="0" dirty="0" err="1">
                <a:solidFill>
                  <a:srgbClr val="000000"/>
                </a:solidFill>
              </a:rPr>
              <a:t>aiuta</a:t>
            </a:r>
            <a:r>
              <a:rPr lang="en-GB" sz="2000" b="0" dirty="0">
                <a:solidFill>
                  <a:srgbClr val="000000"/>
                </a:solidFill>
              </a:rPr>
              <a:t> a </a:t>
            </a:r>
            <a:r>
              <a:rPr lang="en-GB" sz="2000" b="0" dirty="0" err="1">
                <a:solidFill>
                  <a:srgbClr val="000000"/>
                </a:solidFill>
              </a:rPr>
              <a:t>ridurre</a:t>
            </a:r>
            <a:r>
              <a:rPr lang="en-GB" sz="2000" b="0" dirty="0">
                <a:solidFill>
                  <a:srgbClr val="000000"/>
                </a:solidFill>
              </a:rPr>
              <a:t> la </a:t>
            </a:r>
            <a:r>
              <a:rPr lang="en-GB" sz="2000" b="0" dirty="0" err="1">
                <a:solidFill>
                  <a:srgbClr val="000000"/>
                </a:solidFill>
              </a:rPr>
              <a:t>tensione</a:t>
            </a:r>
            <a:r>
              <a:rPr lang="en-GB" sz="2000" b="0" dirty="0">
                <a:solidFill>
                  <a:srgbClr val="000000"/>
                </a:solidFill>
              </a:rPr>
              <a:t> e ad </a:t>
            </a:r>
            <a:r>
              <a:rPr lang="en-GB" sz="2000" b="0" dirty="0" err="1">
                <a:solidFill>
                  <a:srgbClr val="000000"/>
                </a:solidFill>
              </a:rPr>
              <a:t>aumentare</a:t>
            </a:r>
            <a:r>
              <a:rPr lang="en-GB" sz="2000" b="0" dirty="0">
                <a:solidFill>
                  <a:srgbClr val="000000"/>
                </a:solidFill>
              </a:rPr>
              <a:t> il </a:t>
            </a:r>
            <a:r>
              <a:rPr lang="en-GB" sz="2000" b="0" dirty="0" err="1">
                <a:solidFill>
                  <a:srgbClr val="000000"/>
                </a:solidFill>
              </a:rPr>
              <a:t>flusso</a:t>
            </a:r>
            <a:r>
              <a:rPr lang="en-GB" sz="2000" b="0" dirty="0">
                <a:solidFill>
                  <a:srgbClr val="000000"/>
                </a:solidFill>
              </a:rPr>
              <a:t> di </a:t>
            </a:r>
            <a:r>
              <a:rPr lang="en-GB" sz="2000" b="0" dirty="0" err="1">
                <a:solidFill>
                  <a:srgbClr val="000000"/>
                </a:solidFill>
              </a:rPr>
              <a:t>ossigeno</a:t>
            </a:r>
            <a:r>
              <a:rPr lang="en-GB" sz="2000" b="0" dirty="0">
                <a:solidFill>
                  <a:srgbClr val="000000"/>
                </a:solidFill>
              </a:rPr>
              <a:t> al </a:t>
            </a:r>
            <a:r>
              <a:rPr lang="en-GB" sz="2000" b="0" dirty="0" err="1">
                <a:solidFill>
                  <a:srgbClr val="000000"/>
                </a:solidFill>
              </a:rPr>
              <a:t>cervello</a:t>
            </a:r>
            <a:r>
              <a:rPr lang="en-GB" sz="2000" b="0" dirty="0">
                <a:solidFill>
                  <a:srgbClr val="000000"/>
                </a:solidFill>
              </a:rPr>
              <a:t>, </a:t>
            </a:r>
            <a:r>
              <a:rPr lang="en-GB" sz="2000" b="0" dirty="0" err="1">
                <a:solidFill>
                  <a:srgbClr val="000000"/>
                </a:solidFill>
              </a:rPr>
              <a:t>favorendo</a:t>
            </a:r>
            <a:r>
              <a:rPr lang="en-GB" sz="2000" b="0" dirty="0">
                <a:solidFill>
                  <a:srgbClr val="000000"/>
                </a:solidFill>
              </a:rPr>
              <a:t> il </a:t>
            </a:r>
            <a:r>
              <a:rPr lang="en-GB" sz="2000" b="0" dirty="0" err="1">
                <a:solidFill>
                  <a:srgbClr val="000000"/>
                </a:solidFill>
              </a:rPr>
              <a:t>rilassamento</a:t>
            </a:r>
            <a:r>
              <a:rPr lang="en-GB" sz="2000" b="0" dirty="0">
                <a:solidFill>
                  <a:srgbClr val="000000"/>
                </a:solidFill>
              </a:rPr>
              <a:t>. </a:t>
            </a:r>
            <a:r>
              <a:rPr lang="en-GB" sz="2000" b="0" dirty="0" err="1">
                <a:solidFill>
                  <a:srgbClr val="000000"/>
                </a:solidFill>
              </a:rPr>
              <a:t>Praticate</a:t>
            </a:r>
            <a:r>
              <a:rPr lang="en-GB" sz="2000" b="0" dirty="0">
                <a:solidFill>
                  <a:srgbClr val="000000"/>
                </a:solidFill>
              </a:rPr>
              <a:t> </a:t>
            </a:r>
            <a:r>
              <a:rPr lang="en-GB" sz="2000" b="0" dirty="0" err="1">
                <a:solidFill>
                  <a:srgbClr val="000000"/>
                </a:solidFill>
              </a:rPr>
              <a:t>respiri</a:t>
            </a:r>
            <a:r>
              <a:rPr lang="en-GB" sz="2000" b="0" dirty="0">
                <a:solidFill>
                  <a:srgbClr val="000000"/>
                </a:solidFill>
              </a:rPr>
              <a:t> </a:t>
            </a:r>
            <a:r>
              <a:rPr lang="en-GB" sz="2000" b="0" dirty="0" err="1">
                <a:solidFill>
                  <a:srgbClr val="000000"/>
                </a:solidFill>
              </a:rPr>
              <a:t>lenti</a:t>
            </a:r>
            <a:r>
              <a:rPr lang="en-GB" sz="2000" b="0" dirty="0">
                <a:solidFill>
                  <a:srgbClr val="000000"/>
                </a:solidFill>
              </a:rPr>
              <a:t> e </a:t>
            </a:r>
            <a:r>
              <a:rPr lang="en-GB" sz="2000" b="0" dirty="0" err="1">
                <a:solidFill>
                  <a:srgbClr val="000000"/>
                </a:solidFill>
              </a:rPr>
              <a:t>profondi</a:t>
            </a:r>
            <a:r>
              <a:rPr lang="en-GB" sz="2000" b="0" dirty="0">
                <a:solidFill>
                  <a:srgbClr val="000000"/>
                </a:solidFill>
              </a:rPr>
              <a:t> prima e </a:t>
            </a:r>
            <a:r>
              <a:rPr lang="en-GB" sz="2000" b="0" dirty="0" err="1">
                <a:solidFill>
                  <a:srgbClr val="000000"/>
                </a:solidFill>
              </a:rPr>
              <a:t>durante</a:t>
            </a:r>
            <a:r>
              <a:rPr lang="en-GB" sz="2000" b="0" dirty="0">
                <a:solidFill>
                  <a:srgbClr val="000000"/>
                </a:solidFill>
              </a:rPr>
              <a:t> la </a:t>
            </a:r>
            <a:r>
              <a:rPr lang="en-GB" sz="2000" b="0" dirty="0" err="1">
                <a:solidFill>
                  <a:srgbClr val="000000"/>
                </a:solidFill>
              </a:rPr>
              <a:t>presentazione</a:t>
            </a:r>
            <a:r>
              <a:rPr lang="en-GB" sz="2000" b="0" dirty="0">
                <a:solidFill>
                  <a:srgbClr val="000000"/>
                </a:solidFill>
              </a:rPr>
              <a:t>.</a:t>
            </a:r>
            <a:endParaRPr lang="en-US" sz="2000" b="0" dirty="0">
              <a:solidFill>
                <a:srgbClr val="000000"/>
              </a:solidFill>
            </a:endParaRPr>
          </a:p>
          <a:p>
            <a:pPr marL="0" lvl="0" indent="0" algn="just" rtl="0">
              <a:lnSpc>
                <a:spcPct val="100000"/>
              </a:lnSpc>
              <a:spcBef>
                <a:spcPts val="600"/>
              </a:spcBef>
              <a:spcAft>
                <a:spcPts val="600"/>
              </a:spcAft>
              <a:buNone/>
            </a:pPr>
            <a:r>
              <a:rPr lang="en-GB" sz="2000" dirty="0" err="1">
                <a:solidFill>
                  <a:srgbClr val="000000"/>
                </a:solidFill>
                <a:highlight>
                  <a:schemeClr val="lt1"/>
                </a:highlight>
              </a:rPr>
              <a:t>Visualizzazione</a:t>
            </a:r>
            <a:r>
              <a:rPr lang="en-GB" sz="2000" b="0" dirty="0">
                <a:solidFill>
                  <a:srgbClr val="000000"/>
                </a:solidFill>
                <a:highlight>
                  <a:schemeClr val="lt1"/>
                </a:highlight>
              </a:rPr>
              <a:t>:</a:t>
            </a:r>
            <a:r>
              <a:rPr lang="en-GB" sz="2000" b="0" dirty="0">
                <a:solidFill>
                  <a:srgbClr val="000000"/>
                </a:solidFill>
              </a:rPr>
              <a:t> </a:t>
            </a:r>
            <a:r>
              <a:rPr lang="en-GB" sz="2000" b="0" dirty="0" err="1">
                <a:solidFill>
                  <a:srgbClr val="000000"/>
                </a:solidFill>
              </a:rPr>
              <a:t>Immaginatevi</a:t>
            </a:r>
            <a:r>
              <a:rPr lang="en-GB" sz="2000" b="0" dirty="0">
                <a:solidFill>
                  <a:srgbClr val="000000"/>
                </a:solidFill>
              </a:rPr>
              <a:t> </a:t>
            </a:r>
            <a:r>
              <a:rPr lang="en-GB" sz="2000" b="0" dirty="0" err="1">
                <a:solidFill>
                  <a:srgbClr val="000000"/>
                </a:solidFill>
              </a:rPr>
              <a:t>mentre</a:t>
            </a:r>
            <a:r>
              <a:rPr lang="en-GB" sz="2000" b="0" dirty="0">
                <a:solidFill>
                  <a:srgbClr val="000000"/>
                </a:solidFill>
              </a:rPr>
              <a:t> fate la </a:t>
            </a:r>
            <a:r>
              <a:rPr lang="en-GB" sz="2000" b="0" dirty="0" err="1">
                <a:solidFill>
                  <a:srgbClr val="000000"/>
                </a:solidFill>
              </a:rPr>
              <a:t>vostra</a:t>
            </a:r>
            <a:r>
              <a:rPr lang="en-GB" sz="2000" b="0" dirty="0">
                <a:solidFill>
                  <a:srgbClr val="000000"/>
                </a:solidFill>
              </a:rPr>
              <a:t> </a:t>
            </a:r>
            <a:r>
              <a:rPr lang="en-GB" sz="2000" b="0" dirty="0" err="1">
                <a:solidFill>
                  <a:srgbClr val="000000"/>
                </a:solidFill>
              </a:rPr>
              <a:t>presentazione</a:t>
            </a:r>
            <a:r>
              <a:rPr lang="en-GB" sz="2000" b="0" dirty="0">
                <a:solidFill>
                  <a:srgbClr val="000000"/>
                </a:solidFill>
              </a:rPr>
              <a:t> con </a:t>
            </a:r>
            <a:r>
              <a:rPr lang="en-GB" sz="2000" b="0" dirty="0" err="1">
                <a:solidFill>
                  <a:srgbClr val="000000"/>
                </a:solidFill>
              </a:rPr>
              <a:t>successo</a:t>
            </a:r>
            <a:r>
              <a:rPr lang="en-GB" sz="2000" b="0" dirty="0">
                <a:solidFill>
                  <a:srgbClr val="000000"/>
                </a:solidFill>
              </a:rPr>
              <a:t>. </a:t>
            </a:r>
            <a:r>
              <a:rPr lang="en-GB" sz="2000" b="0" dirty="0" err="1">
                <a:solidFill>
                  <a:srgbClr val="000000"/>
                </a:solidFill>
              </a:rPr>
              <a:t>Immaginate</a:t>
            </a:r>
            <a:r>
              <a:rPr lang="en-GB" sz="2000" b="0" dirty="0">
                <a:solidFill>
                  <a:srgbClr val="000000"/>
                </a:solidFill>
              </a:rPr>
              <a:t> le </a:t>
            </a:r>
            <a:r>
              <a:rPr lang="en-GB" sz="2000" b="0" dirty="0" err="1">
                <a:solidFill>
                  <a:srgbClr val="000000"/>
                </a:solidFill>
              </a:rPr>
              <a:t>reazioni</a:t>
            </a:r>
            <a:r>
              <a:rPr lang="en-GB" sz="2000" b="0" dirty="0">
                <a:solidFill>
                  <a:srgbClr val="000000"/>
                </a:solidFill>
              </a:rPr>
              <a:t> positive del </a:t>
            </a:r>
            <a:r>
              <a:rPr lang="en-GB" sz="2000" b="0" dirty="0" err="1">
                <a:solidFill>
                  <a:srgbClr val="000000"/>
                </a:solidFill>
              </a:rPr>
              <a:t>pubblico</a:t>
            </a:r>
            <a:r>
              <a:rPr lang="en-GB" sz="2000" b="0" dirty="0">
                <a:solidFill>
                  <a:srgbClr val="000000"/>
                </a:solidFill>
              </a:rPr>
              <a:t>. Questa </a:t>
            </a:r>
            <a:r>
              <a:rPr lang="en-GB" sz="2000" b="0" dirty="0" err="1">
                <a:solidFill>
                  <a:srgbClr val="000000"/>
                </a:solidFill>
              </a:rPr>
              <a:t>prova</a:t>
            </a:r>
            <a:r>
              <a:rPr lang="en-GB" sz="2000" b="0" dirty="0">
                <a:solidFill>
                  <a:srgbClr val="000000"/>
                </a:solidFill>
              </a:rPr>
              <a:t> </a:t>
            </a:r>
            <a:r>
              <a:rPr lang="en-GB" sz="2000" b="0" dirty="0" err="1">
                <a:solidFill>
                  <a:srgbClr val="000000"/>
                </a:solidFill>
              </a:rPr>
              <a:t>mentale</a:t>
            </a:r>
            <a:r>
              <a:rPr lang="en-GB" sz="2000" b="0" dirty="0">
                <a:solidFill>
                  <a:srgbClr val="000000"/>
                </a:solidFill>
              </a:rPr>
              <a:t> </a:t>
            </a:r>
            <a:r>
              <a:rPr lang="en-GB" sz="2000" b="0" dirty="0" err="1">
                <a:solidFill>
                  <a:srgbClr val="000000"/>
                </a:solidFill>
              </a:rPr>
              <a:t>può</a:t>
            </a:r>
            <a:r>
              <a:rPr lang="en-GB" sz="2000" b="0" dirty="0">
                <a:solidFill>
                  <a:srgbClr val="000000"/>
                </a:solidFill>
              </a:rPr>
              <a:t> </a:t>
            </a:r>
            <a:r>
              <a:rPr lang="en-GB" sz="2000" b="0" dirty="0" err="1">
                <a:solidFill>
                  <a:srgbClr val="000000"/>
                </a:solidFill>
              </a:rPr>
              <a:t>aumentare</a:t>
            </a:r>
            <a:r>
              <a:rPr lang="en-GB" sz="2000" b="0" dirty="0">
                <a:solidFill>
                  <a:srgbClr val="000000"/>
                </a:solidFill>
              </a:rPr>
              <a:t> la fiducia e </a:t>
            </a:r>
            <a:r>
              <a:rPr lang="en-GB" sz="2000" b="0" dirty="0" err="1">
                <a:solidFill>
                  <a:srgbClr val="000000"/>
                </a:solidFill>
              </a:rPr>
              <a:t>ridurre</a:t>
            </a:r>
            <a:r>
              <a:rPr lang="en-GB" sz="2000" b="0" dirty="0">
                <a:solidFill>
                  <a:srgbClr val="000000"/>
                </a:solidFill>
              </a:rPr>
              <a:t> </a:t>
            </a:r>
            <a:r>
              <a:rPr lang="en-GB" sz="2000" b="0" dirty="0" err="1">
                <a:solidFill>
                  <a:srgbClr val="000000"/>
                </a:solidFill>
              </a:rPr>
              <a:t>l'ansia</a:t>
            </a:r>
            <a:r>
              <a:rPr lang="en-GB" sz="2000" b="0" dirty="0">
                <a:solidFill>
                  <a:srgbClr val="000000"/>
                </a:solidFill>
              </a:rPr>
              <a:t>.</a:t>
            </a:r>
            <a:endParaRPr sz="2000" dirty="0">
              <a:solidFill>
                <a:srgbClr val="000000"/>
              </a:solidFill>
            </a:endParaRPr>
          </a:p>
          <a:p>
            <a:pPr marL="0" lvl="0" indent="0" algn="just" rtl="0">
              <a:lnSpc>
                <a:spcPct val="115000"/>
              </a:lnSpc>
              <a:spcBef>
                <a:spcPts val="1200"/>
              </a:spcBef>
              <a:spcAft>
                <a:spcPts val="0"/>
              </a:spcAft>
              <a:buNone/>
            </a:pPr>
            <a:endParaRPr sz="2000" b="0" dirty="0">
              <a:solidFill>
                <a:srgbClr val="000000"/>
              </a:solidFill>
            </a:endParaRPr>
          </a:p>
          <a:p>
            <a:pPr marL="0" lvl="0" indent="0" algn="just" rtl="0">
              <a:lnSpc>
                <a:spcPct val="115000"/>
              </a:lnSpc>
              <a:spcBef>
                <a:spcPts val="0"/>
              </a:spcBef>
              <a:spcAft>
                <a:spcPts val="0"/>
              </a:spcAft>
              <a:buNone/>
            </a:pPr>
            <a:endParaRPr sz="1100" b="0" dirty="0">
              <a:solidFill>
                <a:srgbClr val="000000"/>
              </a:solidFill>
              <a:latin typeface="Calibri"/>
              <a:ea typeface="Calibri"/>
              <a:cs typeface="Calibri"/>
              <a:sym typeface="Calibri"/>
            </a:endParaRPr>
          </a:p>
        </p:txBody>
      </p:sp>
      <p:sp>
        <p:nvSpPr>
          <p:cNvPr id="265" name="Google Shape;265;g2eb676f3e53_0_34"/>
          <p:cNvSpPr txBox="1"/>
          <p:nvPr/>
        </p:nvSpPr>
        <p:spPr>
          <a:xfrm>
            <a:off x="5064772" y="4504687"/>
            <a:ext cx="6183500" cy="1723518"/>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solidFill>
                  <a:srgbClr val="F3B75B"/>
                </a:solidFill>
                <a:latin typeface="Raleway"/>
                <a:ea typeface="Raleway"/>
                <a:cs typeface="Raleway"/>
                <a:sym typeface="Raleway"/>
              </a:rPr>
              <a:t>INTERESSANTE: </a:t>
            </a:r>
            <a:endParaRPr lang="en-US" sz="2000" dirty="0">
              <a:solidFill>
                <a:srgbClr val="EFB45A"/>
              </a:solidFill>
              <a:latin typeface="Raleway"/>
              <a:ea typeface="Raleway"/>
              <a:cs typeface="Raleway"/>
            </a:endParaRPr>
          </a:p>
          <a:p>
            <a:pPr>
              <a:spcBef>
                <a:spcPts val="600"/>
              </a:spcBef>
              <a:spcAft>
                <a:spcPts val="600"/>
              </a:spcAft>
            </a:pPr>
            <a:r>
              <a:rPr lang="en-GB" sz="2000" dirty="0">
                <a:solidFill>
                  <a:srgbClr val="EFB45A"/>
                </a:solidFill>
                <a:latin typeface="Raleway"/>
                <a:ea typeface="Raleway"/>
                <a:cs typeface="Raleway"/>
                <a:sym typeface="Raleway"/>
              </a:rPr>
              <a:t>La glossofobia è la paura di parlare in pubblico, che colpisce in varia misura fino al 75% delle persone.</a:t>
            </a:r>
            <a:endParaRPr lang="en-US" sz="2000" dirty="0">
              <a:solidFill>
                <a:srgbClr val="EFB45A"/>
              </a:solidFill>
              <a:latin typeface="Raleway"/>
              <a:ea typeface="Raleway"/>
              <a:cs typeface="Raleway"/>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2eb676f3e53_0_41"/>
          <p:cNvSpPr txBox="1">
            <a:spLocks noGrp="1"/>
          </p:cNvSpPr>
          <p:nvPr>
            <p:ph type="title"/>
          </p:nvPr>
        </p:nvSpPr>
        <p:spPr>
          <a:xfrm>
            <a:off x="432500" y="31222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Coinvolgere il pubblico</a:t>
            </a:r>
            <a:endParaRPr lang="en-US" sz="3400" b="1" dirty="0"/>
          </a:p>
        </p:txBody>
      </p:sp>
      <p:sp>
        <p:nvSpPr>
          <p:cNvPr id="272" name="Google Shape;272;g2eb676f3e53_0_41"/>
          <p:cNvSpPr txBox="1">
            <a:spLocks noGrp="1"/>
          </p:cNvSpPr>
          <p:nvPr>
            <p:ph type="body" idx="1"/>
          </p:nvPr>
        </p:nvSpPr>
        <p:spPr>
          <a:xfrm>
            <a:off x="527400" y="1637925"/>
            <a:ext cx="11137200" cy="39159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en-GB" sz="2000" dirty="0">
                <a:solidFill>
                  <a:srgbClr val="000000"/>
                </a:solidFill>
                <a:highlight>
                  <a:schemeClr val="lt1"/>
                </a:highlight>
              </a:rPr>
              <a:t>Narrazione</a:t>
            </a:r>
            <a:endParaRPr lang="en-US" sz="2000" dirty="0">
              <a:solidFill>
                <a:srgbClr val="000000"/>
              </a:solidFill>
              <a:highlight>
                <a:srgbClr val="F3B75B"/>
              </a:highlight>
            </a:endParaRP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Condividete storie personali legate al vostro argomento per creare un legame emotivo con il vostro pubblico. Le storie autentiche e coinvolgenti rendono il vostro messaggio memorabile.</a:t>
            </a:r>
            <a:endParaRPr sz="2000" b="0" dirty="0">
              <a:solidFill>
                <a:srgbClr val="000000"/>
              </a:solidFill>
            </a:endParaRP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Scegliete storie in linea con le esperienze e gli interessi del vostro pubblico.</a:t>
            </a:r>
            <a:endParaRPr sz="2000" b="0" dirty="0">
              <a:solidFill>
                <a:srgbClr val="000000"/>
              </a:solidFill>
            </a:endParaRPr>
          </a:p>
          <a:p>
            <a:pPr marL="0" lvl="0" indent="0" rtl="0">
              <a:lnSpc>
                <a:spcPct val="100000"/>
              </a:lnSpc>
              <a:spcBef>
                <a:spcPts val="600"/>
              </a:spcBef>
              <a:spcAft>
                <a:spcPts val="600"/>
              </a:spcAft>
              <a:buNone/>
            </a:pPr>
            <a:endParaRPr sz="1000" b="0">
              <a:solidFill>
                <a:srgbClr val="000000"/>
              </a:solidFill>
            </a:endParaRPr>
          </a:p>
          <a:p>
            <a:pPr marL="0" lvl="0" indent="0" rtl="0">
              <a:lnSpc>
                <a:spcPct val="100000"/>
              </a:lnSpc>
              <a:spcBef>
                <a:spcPts val="600"/>
              </a:spcBef>
              <a:spcAft>
                <a:spcPts val="600"/>
              </a:spcAft>
              <a:buNone/>
            </a:pPr>
            <a:r>
              <a:rPr lang="en-GB" sz="2000" err="1">
                <a:solidFill>
                  <a:srgbClr val="000000"/>
                </a:solidFill>
                <a:highlight>
                  <a:schemeClr val="lt1"/>
                </a:highlight>
              </a:rPr>
              <a:t>Umorismo </a:t>
            </a:r>
            <a:r>
              <a:rPr lang="en-GB" sz="2000" dirty="0">
                <a:solidFill>
                  <a:srgbClr val="000000"/>
                </a:solidFill>
                <a:highlight>
                  <a:schemeClr val="lt1"/>
                </a:highlight>
              </a:rPr>
              <a:t>e domande retoriche</a:t>
            </a:r>
            <a:endParaRPr sz="2000" dirty="0">
              <a:solidFill>
                <a:srgbClr val="000000"/>
              </a:solidFill>
              <a:highlight>
                <a:srgbClr val="F3B75B"/>
              </a:highlight>
            </a:endParaRP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Usate un umorismo leggero per rompere il ghiaccio e creare un'atmosfera rilassata. Assicuratevi che l'umorismo sia appropriato e pertinente all'argomento.</a:t>
            </a:r>
            <a:endParaRPr sz="2000" b="0" dirty="0">
              <a:solidFill>
                <a:srgbClr val="000000"/>
              </a:solidFill>
            </a:endParaRP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Ponete domande per coinvolgere il pubblico e incoraggiarne la partecipazione, anche se non ci si aspetta che rispondano ad alta voce.</a:t>
            </a:r>
            <a:endParaRPr sz="2000" dirty="0">
              <a:solidFill>
                <a:srgbClr val="000000"/>
              </a:solidFill>
            </a:endParaRPr>
          </a:p>
          <a:p>
            <a:pPr marL="0" lvl="0" indent="0" algn="just" rtl="0">
              <a:lnSpc>
                <a:spcPct val="115000"/>
              </a:lnSpc>
              <a:spcBef>
                <a:spcPts val="0"/>
              </a:spcBef>
              <a:spcAft>
                <a:spcPts val="0"/>
              </a:spcAft>
              <a:buNone/>
            </a:pPr>
            <a:endParaRPr sz="2000" b="0">
              <a:solidFill>
                <a:srgbClr val="000000"/>
              </a:solidFill>
            </a:endParaRPr>
          </a:p>
          <a:p>
            <a:pPr marL="0" lvl="0" indent="0" algn="just" rtl="0">
              <a:lnSpc>
                <a:spcPct val="115000"/>
              </a:lnSpc>
              <a:spcBef>
                <a:spcPts val="0"/>
              </a:spcBef>
              <a:spcAft>
                <a:spcPts val="0"/>
              </a:spcAft>
              <a:buNone/>
            </a:pPr>
            <a:endParaRPr sz="1100" b="0">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g2eb676f3e53_0_120"/>
          <p:cNvSpPr txBox="1">
            <a:spLocks noGrp="1"/>
          </p:cNvSpPr>
          <p:nvPr>
            <p:ph type="title"/>
          </p:nvPr>
        </p:nvSpPr>
        <p:spPr>
          <a:xfrm>
            <a:off x="4325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Coinvolgere il pubblico</a:t>
            </a:r>
            <a:endParaRPr lang="en-US" sz="3400" b="1"/>
          </a:p>
        </p:txBody>
      </p:sp>
      <p:sp>
        <p:nvSpPr>
          <p:cNvPr id="278" name="Google Shape;278;g2eb676f3e53_0_120"/>
          <p:cNvSpPr txBox="1">
            <a:spLocks noGrp="1"/>
          </p:cNvSpPr>
          <p:nvPr>
            <p:ph type="body" idx="1"/>
          </p:nvPr>
        </p:nvSpPr>
        <p:spPr>
          <a:xfrm>
            <a:off x="838200" y="1825625"/>
            <a:ext cx="10515600" cy="29733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en-GB" sz="2000" dirty="0">
                <a:solidFill>
                  <a:srgbClr val="000000"/>
                </a:solidFill>
                <a:highlight>
                  <a:schemeClr val="lt1"/>
                </a:highlight>
              </a:rPr>
              <a:t>Uso delle pause e della varietà vocale</a:t>
            </a:r>
            <a:endParaRPr lang="en-US" sz="2000" dirty="0">
              <a:solidFill>
                <a:srgbClr val="000000"/>
              </a:solidFill>
              <a:highlight>
                <a:srgbClr val="F3B75B"/>
              </a:highlight>
            </a:endParaRPr>
          </a:p>
          <a:p>
            <a:pPr indent="0">
              <a:lnSpc>
                <a:spcPct val="100000"/>
              </a:lnSpc>
              <a:spcBef>
                <a:spcPts val="600"/>
              </a:spcBef>
              <a:spcAft>
                <a:spcPts val="600"/>
              </a:spcAft>
              <a:buClr>
                <a:srgbClr val="000000"/>
              </a:buClr>
              <a:buSzPts val="2000"/>
              <a:buChar char="●"/>
            </a:pPr>
            <a:r>
              <a:rPr lang="en-GB" sz="2000" b="0" dirty="0">
                <a:solidFill>
                  <a:srgbClr val="000000"/>
                </a:solidFill>
              </a:rPr>
              <a:t> Utilizzate pause strategiche per sottolineare i punti chiave e dare al pubblico il tempo di assorbire le informazioni.</a:t>
            </a:r>
            <a:endParaRPr sz="2000" b="0" dirty="0">
              <a:solidFill>
                <a:srgbClr val="000000"/>
              </a:solidFill>
            </a:endParaRPr>
          </a:p>
          <a:p>
            <a:pPr indent="0">
              <a:lnSpc>
                <a:spcPct val="100000"/>
              </a:lnSpc>
              <a:spcBef>
                <a:spcPts val="600"/>
              </a:spcBef>
              <a:spcAft>
                <a:spcPts val="600"/>
              </a:spcAft>
              <a:buClr>
                <a:srgbClr val="000000"/>
              </a:buClr>
              <a:buSzPts val="2000"/>
              <a:buChar char="●"/>
            </a:pPr>
            <a:r>
              <a:rPr lang="en-GB" sz="2000" b="0" dirty="0">
                <a:solidFill>
                  <a:srgbClr val="000000"/>
                </a:solidFill>
              </a:rPr>
              <a:t> Variare il tono, l'intonazione e il ritmo per mantenere il pubblico coinvolto e sottolineare i punti importanti.</a:t>
            </a:r>
            <a:endParaRPr sz="2000" b="0" dirty="0">
              <a:solidFill>
                <a:srgbClr val="000000"/>
              </a:solidFill>
            </a:endParaRPr>
          </a:p>
          <a:p>
            <a:pPr marL="457200" lvl="0" indent="0" algn="just" rtl="0">
              <a:lnSpc>
                <a:spcPct val="100000"/>
              </a:lnSpc>
              <a:spcBef>
                <a:spcPts val="600"/>
              </a:spcBef>
              <a:spcAft>
                <a:spcPts val="600"/>
              </a:spcAft>
              <a:buNone/>
            </a:pPr>
            <a:endParaRPr sz="2000" dirty="0">
              <a:solidFill>
                <a:srgbClr val="000000"/>
              </a:solidFill>
            </a:endParaRPr>
          </a:p>
          <a:p>
            <a:pPr marL="0" indent="0" algn="just">
              <a:lnSpc>
                <a:spcPct val="100000"/>
              </a:lnSpc>
              <a:spcBef>
                <a:spcPts val="600"/>
              </a:spcBef>
              <a:spcAft>
                <a:spcPts val="600"/>
              </a:spcAft>
            </a:pPr>
            <a:r>
              <a:rPr lang="en-GB" sz="2000" dirty="0"/>
              <a:t>INTERESSANTE: gli studi dimostrano che le pause ben calibrate possono far apparire l'oratore più sicuro di sé e in controllo.</a:t>
            </a:r>
            <a:endParaRPr sz="2000" dirty="0"/>
          </a:p>
          <a:p>
            <a:pPr marL="0" lvl="0" indent="0" algn="just" rtl="0">
              <a:lnSpc>
                <a:spcPct val="115000"/>
              </a:lnSpc>
              <a:spcBef>
                <a:spcPts val="1200"/>
              </a:spcBef>
              <a:spcAft>
                <a:spcPts val="0"/>
              </a:spcAft>
              <a:buNone/>
            </a:pPr>
            <a:endParaRPr sz="2000" b="0" dirty="0">
              <a:solidFill>
                <a:srgbClr val="000000"/>
              </a:solidFill>
            </a:endParaRPr>
          </a:p>
          <a:p>
            <a:pPr marL="0" lvl="0" indent="0" algn="just" rtl="0">
              <a:lnSpc>
                <a:spcPct val="115000"/>
              </a:lnSpc>
              <a:spcBef>
                <a:spcPts val="1200"/>
              </a:spcBef>
              <a:spcAft>
                <a:spcPts val="0"/>
              </a:spcAft>
              <a:buNone/>
            </a:pPr>
            <a:endParaRPr sz="2000" dirty="0">
              <a:solidFill>
                <a:srgbClr val="000000"/>
              </a:solidFill>
            </a:endParaRPr>
          </a:p>
          <a:p>
            <a:pPr marL="0" lvl="0" indent="0" algn="just" rtl="0">
              <a:lnSpc>
                <a:spcPct val="115000"/>
              </a:lnSpc>
              <a:spcBef>
                <a:spcPts val="1200"/>
              </a:spcBef>
              <a:spcAft>
                <a:spcPts val="0"/>
              </a:spcAft>
              <a:buNone/>
            </a:pPr>
            <a:endParaRPr sz="1100" dirty="0">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566057" y="379280"/>
            <a:ext cx="11271378" cy="1325563"/>
          </a:xfrm>
        </p:spPr>
        <p:txBody>
          <a:bodyPr>
            <a:normAutofit/>
          </a:bodyPr>
          <a:lstStyle/>
          <a:p>
            <a:r>
              <a:rPr lang="en-US" sz="3400" b="1" dirty="0"/>
              <a:t>Risultati di apprendimento di questa unità</a:t>
            </a: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805250" y="1832822"/>
            <a:ext cx="5886900" cy="614007"/>
          </a:xfrm>
        </p:spPr>
        <p:txBody>
          <a:bodyPr>
            <a:normAutofit lnSpcReduction="10000"/>
          </a:bodyPr>
          <a:lstStyle/>
          <a:p>
            <a:r>
              <a:rPr lang="en-US" sz="2200" dirty="0" err="1"/>
              <a:t>Avrete</a:t>
            </a:r>
            <a:r>
              <a:rPr lang="en-US" sz="2200" dirty="0"/>
              <a:t> </a:t>
            </a:r>
            <a:r>
              <a:rPr lang="en-US" sz="2200" dirty="0" err="1"/>
              <a:t>una</a:t>
            </a:r>
            <a:r>
              <a:rPr lang="en-US" sz="2200" dirty="0"/>
              <a:t> </a:t>
            </a:r>
            <a:r>
              <a:rPr lang="en-US" sz="2200" dirty="0" err="1"/>
              <a:t>conoscenza</a:t>
            </a:r>
            <a:r>
              <a:rPr lang="en-US" sz="2200" dirty="0"/>
              <a:t> </a:t>
            </a:r>
            <a:r>
              <a:rPr lang="en-US" sz="2200" dirty="0" err="1"/>
              <a:t>più</a:t>
            </a:r>
            <a:r>
              <a:rPr lang="en-US" sz="2200" dirty="0"/>
              <a:t> </a:t>
            </a:r>
            <a:r>
              <a:rPr lang="en-US" sz="2200" dirty="0" err="1"/>
              <a:t>approfondita</a:t>
            </a:r>
            <a:r>
              <a:rPr lang="en-US" sz="2200" dirty="0"/>
              <a:t> di: </a:t>
            </a:r>
            <a:endParaRPr lang="it-IT" sz="2200"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726999" y="1832822"/>
            <a:ext cx="4673084" cy="487332"/>
          </a:xfrm>
        </p:spPr>
        <p:txBody>
          <a:bodyPr vert="horz" lIns="91440" tIns="45720" rIns="91440" bIns="45720" rtlCol="0" anchor="t">
            <a:normAutofit lnSpcReduction="10000"/>
          </a:bodyPr>
          <a:lstStyle/>
          <a:p>
            <a:pPr algn="ctr"/>
            <a:r>
              <a:rPr lang="en-US" sz="2000" dirty="0"/>
              <a:t>Svilupperete le competenze per:</a:t>
            </a:r>
          </a:p>
          <a:p>
            <a:pPr marL="342900" indent="-342900">
              <a:lnSpc>
                <a:spcPct val="150000"/>
              </a:lnSpc>
              <a:buFont typeface="Courier New" panose="02070309020205020404" pitchFamily="49" charset="0"/>
              <a:buChar char="o"/>
            </a:pPr>
            <a:endParaRPr lang="en-US" sz="2000" dirty="0">
              <a:solidFill>
                <a:schemeClr val="accent1"/>
              </a:solidFill>
            </a:endParaRPr>
          </a:p>
        </p:txBody>
      </p:sp>
      <p:sp>
        <p:nvSpPr>
          <p:cNvPr id="2" name="TextBox 1">
            <a:extLst>
              <a:ext uri="{FF2B5EF4-FFF2-40B4-BE49-F238E27FC236}">
                <a16:creationId xmlns:a16="http://schemas.microsoft.com/office/drawing/2014/main" id="{0014450C-9DA8-0B2B-1990-6AB1B36F18BC}"/>
              </a:ext>
            </a:extLst>
          </p:cNvPr>
          <p:cNvSpPr txBox="1"/>
          <p:nvPr/>
        </p:nvSpPr>
        <p:spPr>
          <a:xfrm>
            <a:off x="6861150" y="2446829"/>
            <a:ext cx="4686417"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44500" indent="-342900">
              <a:spcBef>
                <a:spcPts val="600"/>
              </a:spcBef>
              <a:spcAft>
                <a:spcPts val="600"/>
              </a:spcAft>
              <a:buChar char="•"/>
            </a:pPr>
            <a:r>
              <a:rPr lang="en-GB" sz="2000" dirty="0">
                <a:solidFill>
                  <a:schemeClr val="accent1"/>
                </a:solidFill>
                <a:latin typeface="Raleway SemiBold"/>
              </a:rPr>
              <a:t>Creare una storia avvincente intorno a un'idea imprenditoriale; </a:t>
            </a:r>
            <a:endParaRPr lang="en-US" sz="2000" dirty="0">
              <a:solidFill>
                <a:schemeClr val="accent1"/>
              </a:solidFill>
              <a:latin typeface="Raleway SemiBold"/>
            </a:endParaRPr>
          </a:p>
          <a:p>
            <a:pPr marL="457200" indent="-355600">
              <a:spcBef>
                <a:spcPts val="600"/>
              </a:spcBef>
              <a:spcAft>
                <a:spcPts val="600"/>
              </a:spcAft>
              <a:buFont typeface="Arial"/>
              <a:buChar char="•"/>
            </a:pPr>
            <a:r>
              <a:rPr lang="en-GB" sz="2000" dirty="0">
                <a:solidFill>
                  <a:schemeClr val="accent1"/>
                </a:solidFill>
                <a:latin typeface="Raleway SemiBold"/>
              </a:rPr>
              <a:t>Migliorare le tecniche di presentazione e di public speaking</a:t>
            </a:r>
            <a:r>
              <a:rPr lang="en-US" sz="2000" dirty="0">
                <a:solidFill>
                  <a:schemeClr val="accent1"/>
                </a:solidFill>
                <a:latin typeface="Raleway SemiBold"/>
              </a:rPr>
              <a:t>.</a:t>
            </a:r>
            <a:endParaRPr lang="en-US" dirty="0">
              <a:solidFill>
                <a:schemeClr val="accent1"/>
              </a:solidFill>
            </a:endParaRPr>
          </a:p>
          <a:p>
            <a:pPr marL="457200" indent="-355600">
              <a:spcBef>
                <a:spcPts val="600"/>
              </a:spcBef>
              <a:spcAft>
                <a:spcPts val="600"/>
              </a:spcAft>
              <a:buFont typeface="Arial"/>
              <a:buChar char="•"/>
            </a:pPr>
            <a:r>
              <a:rPr lang="en-GB" sz="2000" dirty="0">
                <a:solidFill>
                  <a:schemeClr val="accent1"/>
                </a:solidFill>
                <a:latin typeface="Raleway SemiBold"/>
              </a:rPr>
              <a:t>Comunicare con </a:t>
            </a:r>
            <a:r>
              <a:rPr lang="en-GB" sz="2000" dirty="0" err="1">
                <a:solidFill>
                  <a:schemeClr val="accent1"/>
                </a:solidFill>
                <a:latin typeface="Raleway SemiBold"/>
              </a:rPr>
              <a:t>investitori</a:t>
            </a:r>
            <a:r>
              <a:rPr lang="en-GB" sz="2000" dirty="0">
                <a:solidFill>
                  <a:schemeClr val="accent1"/>
                </a:solidFill>
                <a:latin typeface="Raleway SemiBold"/>
              </a:rPr>
              <a:t> e stakeholders </a:t>
            </a:r>
          </a:p>
          <a:p>
            <a:pPr marL="457200" indent="-355600">
              <a:spcBef>
                <a:spcPts val="600"/>
              </a:spcBef>
              <a:spcAft>
                <a:spcPts val="600"/>
              </a:spcAft>
              <a:buFont typeface="Arial"/>
              <a:buChar char="•"/>
            </a:pPr>
            <a:r>
              <a:rPr lang="en-GB" sz="2000" dirty="0" err="1">
                <a:solidFill>
                  <a:schemeClr val="accent1"/>
                </a:solidFill>
                <a:latin typeface="Raleway SemiBold"/>
              </a:rPr>
              <a:t>Imparare</a:t>
            </a:r>
            <a:r>
              <a:rPr lang="en-GB" sz="2000" dirty="0">
                <a:solidFill>
                  <a:schemeClr val="accent1"/>
                </a:solidFill>
                <a:latin typeface="Raleway SemiBold"/>
              </a:rPr>
              <a:t> a proporre un'idea imprenditoriale.</a:t>
            </a:r>
          </a:p>
          <a:p>
            <a:pPr marL="457200" indent="-355600">
              <a:spcBef>
                <a:spcPts val="600"/>
              </a:spcBef>
              <a:spcAft>
                <a:spcPts val="600"/>
              </a:spcAft>
              <a:buChar char="•"/>
            </a:pPr>
            <a:endParaRPr lang="en-GB" sz="2000" dirty="0">
              <a:solidFill>
                <a:schemeClr val="accent1"/>
              </a:solidFill>
              <a:latin typeface="Raleway SemiBold"/>
            </a:endParaRPr>
          </a:p>
        </p:txBody>
      </p:sp>
      <p:sp>
        <p:nvSpPr>
          <p:cNvPr id="3" name="TextBox 2">
            <a:extLst>
              <a:ext uri="{FF2B5EF4-FFF2-40B4-BE49-F238E27FC236}">
                <a16:creationId xmlns:a16="http://schemas.microsoft.com/office/drawing/2014/main" id="{F3BBE84C-A1D8-ED67-1710-4981F28EE11F}"/>
              </a:ext>
            </a:extLst>
          </p:cNvPr>
          <p:cNvSpPr txBox="1"/>
          <p:nvPr/>
        </p:nvSpPr>
        <p:spPr>
          <a:xfrm>
            <a:off x="921203" y="2594882"/>
            <a:ext cx="4718049"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44500" indent="-342900">
              <a:spcBef>
                <a:spcPts val="600"/>
              </a:spcBef>
              <a:spcAft>
                <a:spcPts val="600"/>
              </a:spcAft>
              <a:buChar char="•"/>
            </a:pPr>
            <a:r>
              <a:rPr lang="en-GB" sz="2000" dirty="0">
                <a:solidFill>
                  <a:schemeClr val="accent1"/>
                </a:solidFill>
                <a:latin typeface="Raleway SemiBold"/>
              </a:rPr>
              <a:t>Capacità di comunicazione e presentazione per creare e presentare una storia aziendale</a:t>
            </a:r>
            <a:r>
              <a:rPr lang="en-US" sz="2000" dirty="0">
                <a:solidFill>
                  <a:schemeClr val="accent1"/>
                </a:solidFill>
                <a:latin typeface="Raleway SemiBold"/>
              </a:rPr>
              <a:t>.</a:t>
            </a:r>
            <a:endParaRPr lang="en-US" dirty="0">
              <a:solidFill>
                <a:schemeClr val="accent1"/>
              </a:solidFill>
            </a:endParaRPr>
          </a:p>
          <a:p>
            <a:pPr marL="457200" indent="-355600">
              <a:spcBef>
                <a:spcPts val="600"/>
              </a:spcBef>
              <a:spcAft>
                <a:spcPts val="600"/>
              </a:spcAft>
              <a:buFont typeface="Arial"/>
              <a:buChar char="•"/>
            </a:pPr>
            <a:r>
              <a:rPr lang="en-GB" sz="2000" dirty="0">
                <a:solidFill>
                  <a:schemeClr val="accent1"/>
                </a:solidFill>
                <a:latin typeface="Raleway SemiBold"/>
              </a:rPr>
              <a:t>Tecniche di public speaking</a:t>
            </a:r>
            <a:r>
              <a:rPr lang="en-US" sz="2000" dirty="0">
                <a:solidFill>
                  <a:schemeClr val="accent1"/>
                </a:solidFill>
                <a:latin typeface="Raleway SemiBold"/>
              </a:rPr>
              <a:t>.</a:t>
            </a:r>
          </a:p>
          <a:p>
            <a:pPr marL="457200" indent="-355600">
              <a:spcBef>
                <a:spcPts val="600"/>
              </a:spcBef>
              <a:spcAft>
                <a:spcPts val="600"/>
              </a:spcAft>
              <a:buFont typeface="Arial"/>
              <a:buChar char="•"/>
            </a:pPr>
            <a:r>
              <a:rPr lang="en-GB" sz="2000" dirty="0">
                <a:solidFill>
                  <a:schemeClr val="accent1"/>
                </a:solidFill>
                <a:latin typeface="Raleway SemiBold"/>
              </a:rPr>
              <a:t>Comunicare con gli investitori e gli stakeholder</a:t>
            </a:r>
            <a:r>
              <a:rPr lang="en-US" sz="2000" dirty="0">
                <a:solidFill>
                  <a:schemeClr val="accent1"/>
                </a:solidFill>
                <a:latin typeface="Raleway SemiBold"/>
              </a:rPr>
              <a:t>.</a:t>
            </a: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2eb676f3e53_0_62"/>
          <p:cNvSpPr txBox="1">
            <a:spLocks noGrp="1"/>
          </p:cNvSpPr>
          <p:nvPr>
            <p:ph type="title"/>
          </p:nvPr>
        </p:nvSpPr>
        <p:spPr>
          <a:xfrm>
            <a:off x="763775"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Gestire domande e interruzioni</a:t>
            </a:r>
            <a:endParaRPr lang="en-US" sz="3400" dirty="0"/>
          </a:p>
        </p:txBody>
      </p:sp>
      <p:sp>
        <p:nvSpPr>
          <p:cNvPr id="284" name="Google Shape;284;g2eb676f3e53_0_62"/>
          <p:cNvSpPr txBox="1">
            <a:spLocks noGrp="1"/>
          </p:cNvSpPr>
          <p:nvPr>
            <p:ph type="body" idx="1"/>
          </p:nvPr>
        </p:nvSpPr>
        <p:spPr>
          <a:xfrm>
            <a:off x="838200" y="1825625"/>
            <a:ext cx="6547800" cy="2973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n-GB" sz="2000" dirty="0">
                <a:solidFill>
                  <a:srgbClr val="000000"/>
                </a:solidFill>
                <a:highlight>
                  <a:schemeClr val="lt1"/>
                </a:highlight>
              </a:rPr>
              <a:t>Ascolto attivo</a:t>
            </a:r>
            <a:endParaRPr lang="en-US" sz="2000" b="0" dirty="0">
              <a:solidFill>
                <a:srgbClr val="000000"/>
              </a:solidFill>
              <a:highlight>
                <a:srgbClr val="F3B75B"/>
              </a:highlight>
            </a:endParaRPr>
          </a:p>
          <a:p>
            <a:pPr marL="0" lvl="0" indent="0" algn="just" rtl="0">
              <a:lnSpc>
                <a:spcPct val="100000"/>
              </a:lnSpc>
              <a:spcBef>
                <a:spcPts val="600"/>
              </a:spcBef>
              <a:spcAft>
                <a:spcPts val="600"/>
              </a:spcAft>
              <a:buNone/>
            </a:pPr>
            <a:r>
              <a:rPr lang="en-GB" sz="2000" b="0" dirty="0">
                <a:solidFill>
                  <a:srgbClr val="000000"/>
                </a:solidFill>
              </a:rPr>
              <a:t>Concentratevi sulla domanda che vi è stata posta, ripetetela per chiarezza e poi date una risposta ponderata.</a:t>
            </a:r>
            <a:endParaRPr sz="2000" b="0" dirty="0">
              <a:solidFill>
                <a:srgbClr val="000000"/>
              </a:solidFill>
            </a:endParaRPr>
          </a:p>
          <a:p>
            <a:pPr marL="0" lvl="0" indent="0" algn="just" rtl="0">
              <a:lnSpc>
                <a:spcPct val="100000"/>
              </a:lnSpc>
              <a:spcBef>
                <a:spcPts val="600"/>
              </a:spcBef>
              <a:spcAft>
                <a:spcPts val="600"/>
              </a:spcAft>
              <a:buNone/>
            </a:pPr>
            <a:r>
              <a:rPr lang="en-GB" sz="2000" dirty="0">
                <a:solidFill>
                  <a:srgbClr val="000000"/>
                </a:solidFill>
                <a:highlight>
                  <a:schemeClr val="lt1"/>
                </a:highlight>
              </a:rPr>
              <a:t>Compostezza</a:t>
            </a:r>
            <a:endParaRPr sz="2000" b="0" dirty="0">
              <a:solidFill>
                <a:srgbClr val="000000"/>
              </a:solidFill>
              <a:highlight>
                <a:srgbClr val="F3B75B"/>
              </a:highlight>
            </a:endParaRPr>
          </a:p>
          <a:p>
            <a:pPr marL="0" lvl="0" indent="0" algn="just" rtl="0">
              <a:lnSpc>
                <a:spcPct val="100000"/>
              </a:lnSpc>
              <a:spcBef>
                <a:spcPts val="600"/>
              </a:spcBef>
              <a:spcAft>
                <a:spcPts val="600"/>
              </a:spcAft>
              <a:buNone/>
            </a:pPr>
            <a:r>
              <a:rPr lang="en-GB" sz="2000" b="0" dirty="0">
                <a:solidFill>
                  <a:srgbClr val="000000"/>
                </a:solidFill>
              </a:rPr>
              <a:t>Rimanete calmi e composti, anche se la domanda è impegnativa. Fate un respiro profondo prima di rispondere per mantenere la fiducia in voi stessi.</a:t>
            </a:r>
            <a:endParaRPr sz="2000" dirty="0">
              <a:solidFill>
                <a:srgbClr val="000000"/>
              </a:solidFill>
            </a:endParaRPr>
          </a:p>
        </p:txBody>
      </p:sp>
      <p:pic>
        <p:nvPicPr>
          <p:cNvPr id="285" name="Google Shape;285;g2eb676f3e53_0_62"/>
          <p:cNvPicPr preferRelativeResize="0"/>
          <p:nvPr/>
        </p:nvPicPr>
        <p:blipFill>
          <a:blip r:embed="rId3">
            <a:alphaModFix/>
          </a:blip>
          <a:stretch>
            <a:fillRect/>
          </a:stretch>
        </p:blipFill>
        <p:spPr>
          <a:xfrm>
            <a:off x="7957575" y="2957775"/>
            <a:ext cx="3766525" cy="3766525"/>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845621" y="5331377"/>
            <a:ext cx="1124173"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200" dirty="0">
                <a:solidFill>
                  <a:schemeClr val="accent1"/>
                </a:solidFill>
                <a:latin typeface="Raleway"/>
              </a:rPr>
              <a:t>Fonte dell'immagine: </a:t>
            </a:r>
            <a:r>
              <a:rPr lang="en-US" sz="1200" dirty="0">
                <a:solidFill>
                  <a:schemeClr val="accent1"/>
                </a:solidFill>
                <a:latin typeface="Raleway"/>
                <a:hlinkClick r:id="rId4">
                  <a:extLst>
                    <a:ext uri="{A12FA001-AC4F-418D-AE19-62706E023703}">
                      <ahyp:hlinkClr xmlns:ahyp="http://schemas.microsoft.com/office/drawing/2018/hyperlinkcolor" val="tx"/>
                    </a:ext>
                  </a:extLst>
                </a:hlinkClick>
              </a:rPr>
              <a:t>Flaticon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2ec5bc0709e_0_0"/>
          <p:cNvSpPr txBox="1">
            <a:spLocks noGrp="1"/>
          </p:cNvSpPr>
          <p:nvPr>
            <p:ph type="title"/>
          </p:nvPr>
        </p:nvSpPr>
        <p:spPr>
          <a:xfrm>
            <a:off x="763775"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Gestione dei problemi tecnici</a:t>
            </a:r>
            <a:endParaRPr lang="en-US" sz="3400" b="1" dirty="0"/>
          </a:p>
        </p:txBody>
      </p:sp>
      <p:sp>
        <p:nvSpPr>
          <p:cNvPr id="291" name="Google Shape;291;g2ec5bc0709e_0_0"/>
          <p:cNvSpPr txBox="1">
            <a:spLocks noGrp="1"/>
          </p:cNvSpPr>
          <p:nvPr>
            <p:ph type="body" idx="1"/>
          </p:nvPr>
        </p:nvSpPr>
        <p:spPr>
          <a:xfrm>
            <a:off x="838200" y="1825625"/>
            <a:ext cx="10515600" cy="2973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n-GB" sz="2000" dirty="0">
                <a:solidFill>
                  <a:schemeClr val="accent1"/>
                </a:solidFill>
              </a:rPr>
              <a:t>Avere un piano di riserva per i problemi tecnici può ridurre notevolmente l'ansia.</a:t>
            </a:r>
            <a:endParaRPr lang="en-US" sz="2000">
              <a:solidFill>
                <a:schemeClr val="accent1"/>
              </a:solidFill>
            </a:endParaRPr>
          </a:p>
          <a:p>
            <a:pPr marL="0" lvl="0" indent="0" algn="l" rtl="0">
              <a:lnSpc>
                <a:spcPct val="100000"/>
              </a:lnSpc>
              <a:spcBef>
                <a:spcPts val="600"/>
              </a:spcBef>
              <a:spcAft>
                <a:spcPts val="600"/>
              </a:spcAft>
              <a:buNone/>
            </a:pPr>
            <a:endParaRPr sz="1000" b="0" dirty="0">
              <a:solidFill>
                <a:srgbClr val="000000"/>
              </a:solidFill>
            </a:endParaRPr>
          </a:p>
          <a:p>
            <a:pPr marL="0" lvl="0" indent="0" algn="l" rtl="0">
              <a:lnSpc>
                <a:spcPct val="100000"/>
              </a:lnSpc>
              <a:spcBef>
                <a:spcPts val="600"/>
              </a:spcBef>
              <a:spcAft>
                <a:spcPts val="600"/>
              </a:spcAft>
              <a:buNone/>
            </a:pPr>
            <a:r>
              <a:rPr lang="en-GB" sz="2000" dirty="0">
                <a:solidFill>
                  <a:srgbClr val="000000"/>
                </a:solidFill>
                <a:highlight>
                  <a:schemeClr val="lt1"/>
                </a:highlight>
              </a:rPr>
              <a:t>Preparazione</a:t>
            </a:r>
            <a:endParaRPr sz="2000" b="0" dirty="0">
              <a:solidFill>
                <a:srgbClr val="000000"/>
              </a:solidFill>
              <a:highlight>
                <a:srgbClr val="F3B75B"/>
              </a:highlight>
            </a:endParaRPr>
          </a:p>
          <a:p>
            <a:pPr marL="0" lvl="0" indent="0" algn="l" rtl="0">
              <a:lnSpc>
                <a:spcPct val="100000"/>
              </a:lnSpc>
              <a:spcBef>
                <a:spcPts val="600"/>
              </a:spcBef>
              <a:spcAft>
                <a:spcPts val="600"/>
              </a:spcAft>
              <a:buNone/>
            </a:pPr>
            <a:r>
              <a:rPr lang="en-GB" sz="2000" b="0" dirty="0">
                <a:solidFill>
                  <a:srgbClr val="000000"/>
                </a:solidFill>
              </a:rPr>
              <a:t>Testate tutte le apparecchiature prima della presentazione. Tenete a disposizione delle copie di backup, come diapositive stampate, batterie di riserva o un dispositivo alternativo per la presentazione.</a:t>
            </a:r>
            <a:endParaRPr sz="2000" b="0" dirty="0">
              <a:solidFill>
                <a:srgbClr val="000000"/>
              </a:solidFill>
            </a:endParaRPr>
          </a:p>
          <a:p>
            <a:pPr marL="0" lvl="0" indent="0" algn="l" rtl="0">
              <a:lnSpc>
                <a:spcPct val="100000"/>
              </a:lnSpc>
              <a:spcBef>
                <a:spcPts val="600"/>
              </a:spcBef>
              <a:spcAft>
                <a:spcPts val="600"/>
              </a:spcAft>
              <a:buNone/>
            </a:pPr>
            <a:r>
              <a:rPr lang="en-GB" sz="2000" dirty="0">
                <a:solidFill>
                  <a:srgbClr val="000000"/>
                </a:solidFill>
                <a:highlight>
                  <a:schemeClr val="lt1"/>
                </a:highlight>
              </a:rPr>
              <a:t>Calma</a:t>
            </a:r>
            <a:endParaRPr sz="2000" b="0" dirty="0">
              <a:solidFill>
                <a:srgbClr val="000000"/>
              </a:solidFill>
              <a:highlight>
                <a:srgbClr val="F3B75B"/>
              </a:highlight>
            </a:endParaRPr>
          </a:p>
          <a:p>
            <a:pPr marL="0" lvl="0" indent="0" algn="l" rtl="0">
              <a:lnSpc>
                <a:spcPct val="100000"/>
              </a:lnSpc>
              <a:spcBef>
                <a:spcPts val="600"/>
              </a:spcBef>
              <a:spcAft>
                <a:spcPts val="600"/>
              </a:spcAft>
              <a:buNone/>
            </a:pPr>
            <a:r>
              <a:rPr lang="en-GB" sz="2000" b="0" dirty="0">
                <a:solidFill>
                  <a:srgbClr val="000000"/>
                </a:solidFill>
              </a:rPr>
              <a:t>Se si verifica un problema tecnico, mantenete la calma. Informate il pubblico della situazione e risolvete rapidamente il problema o procedete senza la tecnologia.</a:t>
            </a:r>
            <a:endParaRPr sz="2000" b="0" dirty="0">
              <a:solidFill>
                <a:srgbClr val="000000"/>
              </a:solidFill>
            </a:endParaRPr>
          </a:p>
          <a:p>
            <a:pPr marL="0" lvl="0" indent="0" algn="just" rtl="0">
              <a:lnSpc>
                <a:spcPct val="115000"/>
              </a:lnSpc>
              <a:spcBef>
                <a:spcPts val="1200"/>
              </a:spcBef>
              <a:spcAft>
                <a:spcPts val="0"/>
              </a:spcAft>
              <a:buNone/>
            </a:pPr>
            <a:endParaRPr sz="1100" dirty="0">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2eb676f3e53_0_165"/>
          <p:cNvSpPr txBox="1">
            <a:spLocks noGrp="1"/>
          </p:cNvSpPr>
          <p:nvPr>
            <p:ph type="title"/>
          </p:nvPr>
        </p:nvSpPr>
        <p:spPr>
          <a:xfrm>
            <a:off x="467775"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Progettazione di supporti visivi efficaci</a:t>
            </a:r>
            <a:endParaRPr lang="en-US" sz="3400" b="1" dirty="0"/>
          </a:p>
        </p:txBody>
      </p:sp>
      <p:sp>
        <p:nvSpPr>
          <p:cNvPr id="297" name="Google Shape;297;g2eb676f3e53_0_165"/>
          <p:cNvSpPr txBox="1">
            <a:spLocks noGrp="1"/>
          </p:cNvSpPr>
          <p:nvPr>
            <p:ph type="body" idx="1"/>
          </p:nvPr>
        </p:nvSpPr>
        <p:spPr>
          <a:xfrm>
            <a:off x="506240" y="1570112"/>
            <a:ext cx="11134252" cy="4768889"/>
          </a:xfrm>
          <a:prstGeom prst="rect">
            <a:avLst/>
          </a:prstGeom>
          <a:noFill/>
          <a:ln>
            <a:noFill/>
          </a:ln>
        </p:spPr>
        <p:txBody>
          <a:bodyPr spcFirstLastPara="1" wrap="square" lIns="91425" tIns="45700" rIns="91425" bIns="45700" anchor="t" anchorCtr="0">
            <a:noAutofit/>
          </a:bodyPr>
          <a:lstStyle/>
          <a:p>
            <a:pPr marL="0" lvl="0" indent="0" rtl="0">
              <a:lnSpc>
                <a:spcPct val="110000"/>
              </a:lnSpc>
              <a:spcBef>
                <a:spcPts val="600"/>
              </a:spcBef>
              <a:spcAft>
                <a:spcPts val="600"/>
              </a:spcAft>
              <a:buNone/>
            </a:pPr>
            <a:r>
              <a:rPr lang="en-GB" sz="1800" dirty="0">
                <a:solidFill>
                  <a:srgbClr val="000000"/>
                </a:solidFill>
                <a:highlight>
                  <a:schemeClr val="lt1"/>
                </a:highlight>
              </a:rPr>
              <a:t>Principi di progettazione:</a:t>
            </a:r>
            <a:endParaRPr lang="en-US" sz="1800" dirty="0">
              <a:solidFill>
                <a:srgbClr val="000000"/>
              </a:solidFill>
              <a:highlight>
                <a:srgbClr val="F3B75B"/>
              </a:highlight>
            </a:endParaRPr>
          </a:p>
          <a:p>
            <a:pPr indent="0">
              <a:lnSpc>
                <a:spcPct val="110000"/>
              </a:lnSpc>
              <a:spcBef>
                <a:spcPts val="600"/>
              </a:spcBef>
              <a:spcAft>
                <a:spcPts val="600"/>
              </a:spcAft>
              <a:buClr>
                <a:srgbClr val="000000"/>
              </a:buClr>
              <a:buSzPts val="2040"/>
              <a:buChar char="●"/>
            </a:pPr>
            <a:r>
              <a:rPr lang="en-GB" sz="1800" dirty="0">
                <a:solidFill>
                  <a:srgbClr val="000000"/>
                </a:solidFill>
              </a:rPr>
              <a:t> Semplicità:</a:t>
            </a:r>
            <a:r>
              <a:rPr lang="en-GB" sz="1800" b="0" dirty="0">
                <a:solidFill>
                  <a:srgbClr val="000000"/>
                </a:solidFill>
              </a:rPr>
              <a:t> Mantenete gli aiuti visivi semplici per evitare di sopraffare il pubblico. Utilizzate un testo minimo e concentratevi sui punti chiave.</a:t>
            </a:r>
            <a:endParaRPr sz="1800" b="0" dirty="0">
              <a:solidFill>
                <a:srgbClr val="000000"/>
              </a:solidFill>
            </a:endParaRPr>
          </a:p>
          <a:p>
            <a:pPr indent="0">
              <a:lnSpc>
                <a:spcPct val="110000"/>
              </a:lnSpc>
              <a:spcBef>
                <a:spcPts val="600"/>
              </a:spcBef>
              <a:spcAft>
                <a:spcPts val="600"/>
              </a:spcAft>
              <a:buClr>
                <a:srgbClr val="000000"/>
              </a:buClr>
              <a:buSzPts val="2040"/>
              <a:buChar char="●"/>
            </a:pPr>
            <a:r>
              <a:rPr lang="en-GB" sz="1800" dirty="0">
                <a:solidFill>
                  <a:srgbClr val="000000"/>
                </a:solidFill>
              </a:rPr>
              <a:t> Chiarezza:</a:t>
            </a:r>
            <a:r>
              <a:rPr lang="en-GB" sz="1800" b="0" dirty="0">
                <a:solidFill>
                  <a:srgbClr val="000000"/>
                </a:solidFill>
              </a:rPr>
              <a:t> Assicurarsi che tutti gli elementi siano facili da leggere e da capire. Utilizzate colori ad alto contrasto e caratteri grandi.</a:t>
            </a:r>
            <a:endParaRPr sz="1800" b="0" dirty="0">
              <a:solidFill>
                <a:srgbClr val="000000"/>
              </a:solidFill>
            </a:endParaRPr>
          </a:p>
          <a:p>
            <a:pPr indent="0">
              <a:lnSpc>
                <a:spcPct val="110000"/>
              </a:lnSpc>
              <a:spcBef>
                <a:spcPts val="600"/>
              </a:spcBef>
              <a:spcAft>
                <a:spcPts val="600"/>
              </a:spcAft>
              <a:buClr>
                <a:srgbClr val="000000"/>
              </a:buClr>
              <a:buSzPts val="2040"/>
              <a:buChar char="●"/>
            </a:pPr>
            <a:r>
              <a:rPr lang="en-GB" sz="1800" dirty="0">
                <a:solidFill>
                  <a:srgbClr val="000000"/>
                </a:solidFill>
              </a:rPr>
              <a:t> Coerenza:</a:t>
            </a:r>
            <a:r>
              <a:rPr lang="en-GB" sz="1800" b="0" dirty="0">
                <a:solidFill>
                  <a:srgbClr val="000000"/>
                </a:solidFill>
              </a:rPr>
              <a:t> Mantenere uno stile coerente in tutta la presentazione. Utilizzate gli stessi caratteri, colori e layout per ottenere un aspetto coeso.</a:t>
            </a:r>
            <a:endParaRPr sz="1800" b="0" dirty="0">
              <a:solidFill>
                <a:srgbClr val="000000"/>
              </a:solidFill>
            </a:endParaRPr>
          </a:p>
          <a:p>
            <a:pPr indent="0">
              <a:lnSpc>
                <a:spcPct val="110000"/>
              </a:lnSpc>
              <a:spcBef>
                <a:spcPts val="600"/>
              </a:spcBef>
              <a:spcAft>
                <a:spcPts val="600"/>
              </a:spcAft>
              <a:buClr>
                <a:srgbClr val="000000"/>
              </a:buClr>
              <a:buSzPts val="2040"/>
              <a:buChar char="●"/>
            </a:pPr>
            <a:r>
              <a:rPr lang="en-GB" sz="1800" dirty="0">
                <a:solidFill>
                  <a:srgbClr val="000000"/>
                </a:solidFill>
              </a:rPr>
              <a:t> Appeal visivo:</a:t>
            </a:r>
            <a:r>
              <a:rPr lang="en-GB" sz="1800" b="0" dirty="0">
                <a:solidFill>
                  <a:srgbClr val="000000"/>
                </a:solidFill>
              </a:rPr>
              <a:t> Rendete la vostra grafica accattivante utilizzando immagini di alta qualità, layout equilibrati e schemi di colori esteticamente gradevoli.</a:t>
            </a:r>
            <a:endParaRPr sz="1800" b="0" dirty="0">
              <a:solidFill>
                <a:srgbClr val="000000"/>
              </a:solidFill>
            </a:endParaRPr>
          </a:p>
          <a:p>
            <a:pPr marL="0" indent="0">
              <a:lnSpc>
                <a:spcPct val="110000"/>
              </a:lnSpc>
              <a:spcBef>
                <a:spcPts val="600"/>
              </a:spcBef>
              <a:spcAft>
                <a:spcPts val="600"/>
              </a:spcAft>
            </a:pPr>
            <a:endParaRPr lang="en-GB" sz="600" dirty="0"/>
          </a:p>
          <a:p>
            <a:pPr marL="0" indent="0">
              <a:lnSpc>
                <a:spcPct val="110000"/>
              </a:lnSpc>
              <a:spcBef>
                <a:spcPts val="600"/>
              </a:spcBef>
              <a:spcAft>
                <a:spcPts val="600"/>
              </a:spcAft>
            </a:pPr>
            <a:r>
              <a:rPr lang="en-GB" sz="1800" dirty="0"/>
              <a:t>INTERESSANTE: </a:t>
            </a:r>
            <a:r>
              <a:rPr lang="en-GB" sz="1800" dirty="0">
                <a:solidFill>
                  <a:srgbClr val="F3B75B"/>
                </a:solidFill>
              </a:rPr>
              <a:t>gli studi </a:t>
            </a:r>
            <a:r>
              <a:rPr lang="en-GB" sz="1800" dirty="0"/>
              <a:t>dimostrano che le persone ricordano l'80% di ciò che vedono e fanno, rispetto al 20% di ciò che leggono e al 10% di ciò che ascoltano.</a:t>
            </a:r>
            <a:endParaRPr sz="18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g2eb676f3e53_0_182"/>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Progettazione di supporti visivi efficaci</a:t>
            </a:r>
            <a:endParaRPr lang="en-US" sz="3400" dirty="0"/>
          </a:p>
        </p:txBody>
      </p:sp>
      <p:sp>
        <p:nvSpPr>
          <p:cNvPr id="303" name="Google Shape;303;g2eb676f3e53_0_182"/>
          <p:cNvSpPr txBox="1">
            <a:spLocks noGrp="1"/>
          </p:cNvSpPr>
          <p:nvPr>
            <p:ph type="body" idx="1"/>
          </p:nvPr>
        </p:nvSpPr>
        <p:spPr>
          <a:xfrm>
            <a:off x="838200" y="1825625"/>
            <a:ext cx="9528629" cy="29733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en-GB" sz="1800" dirty="0">
                <a:solidFill>
                  <a:srgbClr val="000000"/>
                </a:solidFill>
                <a:highlight>
                  <a:schemeClr val="lt1"/>
                </a:highlight>
              </a:rPr>
              <a:t>Tipi di ausili visivi:</a:t>
            </a:r>
            <a:endParaRPr lang="en-US" sz="1800" dirty="0">
              <a:solidFill>
                <a:srgbClr val="000000"/>
              </a:solidFill>
              <a:highlight>
                <a:srgbClr val="F3B75B"/>
              </a:highlight>
            </a:endParaRPr>
          </a:p>
          <a:p>
            <a:pPr indent="0">
              <a:lnSpc>
                <a:spcPct val="100000"/>
              </a:lnSpc>
              <a:spcBef>
                <a:spcPts val="600"/>
              </a:spcBef>
              <a:spcAft>
                <a:spcPts val="600"/>
              </a:spcAft>
              <a:buClr>
                <a:srgbClr val="000000"/>
              </a:buClr>
              <a:buSzPts val="2000"/>
              <a:buChar char="●"/>
            </a:pPr>
            <a:r>
              <a:rPr lang="en-GB" sz="1800" dirty="0">
                <a:solidFill>
                  <a:srgbClr val="000000"/>
                </a:solidFill>
              </a:rPr>
              <a:t> Diapositive:</a:t>
            </a:r>
            <a:r>
              <a:rPr lang="en-GB" sz="1800" b="0" dirty="0">
                <a:solidFill>
                  <a:srgbClr val="000000"/>
                </a:solidFill>
              </a:rPr>
              <a:t> Diapositive digitali (ad esempio, PowerPoint, Canva, Prezi) che combinano testo, immagini e multimedia.</a:t>
            </a:r>
            <a:endParaRPr sz="1800" b="0" dirty="0">
              <a:solidFill>
                <a:srgbClr val="000000"/>
              </a:solidFill>
            </a:endParaRPr>
          </a:p>
          <a:p>
            <a:pPr indent="0">
              <a:lnSpc>
                <a:spcPct val="100000"/>
              </a:lnSpc>
              <a:spcBef>
                <a:spcPts val="600"/>
              </a:spcBef>
              <a:spcAft>
                <a:spcPts val="600"/>
              </a:spcAft>
              <a:buClr>
                <a:srgbClr val="000000"/>
              </a:buClr>
              <a:buSzPts val="2000"/>
              <a:buChar char="●"/>
            </a:pPr>
            <a:r>
              <a:rPr lang="en-GB" sz="1800" dirty="0">
                <a:solidFill>
                  <a:srgbClr val="000000"/>
                </a:solidFill>
              </a:rPr>
              <a:t> Grafici e diagrammi:</a:t>
            </a:r>
            <a:r>
              <a:rPr lang="en-GB" sz="1800" b="0" dirty="0">
                <a:solidFill>
                  <a:srgbClr val="000000"/>
                </a:solidFill>
              </a:rPr>
              <a:t> Rappresentazioni visive dei dati per evidenziare tendenze, confronti e statistiche chiave.</a:t>
            </a:r>
            <a:endParaRPr sz="1800" b="0" dirty="0">
              <a:solidFill>
                <a:srgbClr val="000000"/>
              </a:solidFill>
            </a:endParaRPr>
          </a:p>
          <a:p>
            <a:pPr indent="0">
              <a:lnSpc>
                <a:spcPct val="100000"/>
              </a:lnSpc>
              <a:spcBef>
                <a:spcPts val="600"/>
              </a:spcBef>
              <a:spcAft>
                <a:spcPts val="600"/>
              </a:spcAft>
              <a:buClr>
                <a:srgbClr val="000000"/>
              </a:buClr>
              <a:buSzPts val="2000"/>
              <a:buChar char="●"/>
            </a:pPr>
            <a:r>
              <a:rPr lang="en-GB" sz="1800" dirty="0">
                <a:solidFill>
                  <a:srgbClr val="000000"/>
                </a:solidFill>
              </a:rPr>
              <a:t> Video:</a:t>
            </a:r>
            <a:r>
              <a:rPr lang="en-GB" sz="1800" b="0" dirty="0">
                <a:solidFill>
                  <a:srgbClr val="000000"/>
                </a:solidFill>
              </a:rPr>
              <a:t> Brevi clip che possono illustrare concetti, mostrare testimonianze o fornire interruzioni visive.</a:t>
            </a:r>
            <a:endParaRPr sz="1800" b="0" dirty="0">
              <a:solidFill>
                <a:srgbClr val="000000"/>
              </a:solidFill>
            </a:endParaRPr>
          </a:p>
          <a:p>
            <a:pPr indent="0">
              <a:lnSpc>
                <a:spcPct val="100000"/>
              </a:lnSpc>
              <a:spcBef>
                <a:spcPts val="600"/>
              </a:spcBef>
              <a:spcAft>
                <a:spcPts val="600"/>
              </a:spcAft>
              <a:buClr>
                <a:srgbClr val="000000"/>
              </a:buClr>
              <a:buSzPts val="2000"/>
              <a:buChar char="●"/>
            </a:pPr>
            <a:r>
              <a:rPr lang="en-GB" sz="1800" dirty="0">
                <a:solidFill>
                  <a:srgbClr val="000000"/>
                </a:solidFill>
              </a:rPr>
              <a:t> Oggetti di scena:</a:t>
            </a:r>
            <a:r>
              <a:rPr lang="en-GB" sz="1800" b="0" dirty="0">
                <a:solidFill>
                  <a:srgbClr val="000000"/>
                </a:solidFill>
              </a:rPr>
              <a:t> Oggetti fisici utilizzati per dimostrare un punto o aggiungere un elemento tangibile alla presentazione.</a:t>
            </a:r>
            <a:endParaRPr sz="1800" b="0" dirty="0">
              <a:solidFill>
                <a:srgbClr val="000000"/>
              </a:solidFill>
            </a:endParaRPr>
          </a:p>
          <a:p>
            <a:pPr marL="0" lvl="0" indent="0" algn="just" rtl="0">
              <a:lnSpc>
                <a:spcPct val="115000"/>
              </a:lnSpc>
              <a:spcBef>
                <a:spcPts val="1200"/>
              </a:spcBef>
              <a:spcAft>
                <a:spcPts val="0"/>
              </a:spcAft>
              <a:buNone/>
            </a:pPr>
            <a:endParaRPr sz="1100">
              <a:solidFill>
                <a:srgbClr val="000000"/>
              </a:solidFill>
              <a:latin typeface="Arial"/>
              <a:ea typeface="Arial"/>
              <a:cs typeface="Arial"/>
              <a:sym typeface="Arial"/>
            </a:endParaRPr>
          </a:p>
        </p:txBody>
      </p:sp>
      <p:sp>
        <p:nvSpPr>
          <p:cNvPr id="304" name="Google Shape;304;g2eb676f3e53_0_182"/>
          <p:cNvSpPr txBox="1"/>
          <p:nvPr/>
        </p:nvSpPr>
        <p:spPr>
          <a:xfrm>
            <a:off x="4453236" y="5166965"/>
            <a:ext cx="7161958" cy="1169521"/>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n-GB" sz="1800" b="1" dirty="0">
                <a:solidFill>
                  <a:schemeClr val="lt1"/>
                </a:solidFill>
                <a:latin typeface="Raleway"/>
                <a:ea typeface="Raleway"/>
                <a:cs typeface="Raleway"/>
                <a:sym typeface="Raleway"/>
              </a:rPr>
              <a:t>INTERESSANTE: le presentazioni che includono elementi multimediali risultano essere più persuasive del 43% rispetto a quelle che ne sono prive.</a:t>
            </a:r>
            <a:endParaRPr lang="en-US" sz="1800" dirty="0">
              <a:solidFill>
                <a:schemeClr val="lt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g2eb676f3e53_0_199"/>
          <p:cNvSpPr txBox="1">
            <a:spLocks noGrp="1"/>
          </p:cNvSpPr>
          <p:nvPr>
            <p:ph type="title"/>
          </p:nvPr>
        </p:nvSpPr>
        <p:spPr>
          <a:xfrm>
            <a:off x="1283102" y="1875543"/>
            <a:ext cx="4005914" cy="3092400"/>
          </a:xfrm>
          <a:prstGeom prst="rect">
            <a:avLst/>
          </a:prstGeom>
          <a:noFill/>
          <a:ln>
            <a:noFill/>
          </a:ln>
        </p:spPr>
        <p:txBody>
          <a:bodyPr spcFirstLastPara="1" wrap="square" lIns="91425" tIns="45700" rIns="91425" bIns="45700" anchor="ctr" anchorCtr="0">
            <a:normAutofit/>
          </a:bodyPr>
          <a:lstStyle/>
          <a:p>
            <a:pPr>
              <a:lnSpc>
                <a:spcPct val="100000"/>
              </a:lnSpc>
              <a:spcBef>
                <a:spcPts val="600"/>
              </a:spcBef>
              <a:spcAft>
                <a:spcPts val="600"/>
              </a:spcAft>
              <a:buSzPts val="4000"/>
            </a:pPr>
            <a:r>
              <a:rPr lang="en-GB" sz="3400" b="1" dirty="0">
                <a:solidFill>
                  <a:schemeClr val="tx2"/>
                </a:solidFill>
              </a:rPr>
              <a:t>3°: </a:t>
            </a:r>
            <a:r>
              <a:rPr lang="en-GB" sz="3400" b="1" dirty="0">
                <a:latin typeface="Raleway"/>
                <a:sym typeface="Raleway"/>
              </a:rPr>
              <a:t>Comunicazione efficace </a:t>
            </a:r>
            <a:r>
              <a:rPr lang="en-GB" sz="3400" b="1" dirty="0">
                <a:latin typeface="Raleway"/>
                <a:ea typeface="Raleway"/>
                <a:cs typeface="Raleway"/>
                <a:sym typeface="Raleway"/>
              </a:rPr>
              <a:t>con gli investitori e le parti interessate</a:t>
            </a:r>
            <a:endParaRPr lang="en-US" sz="3400" b="1" dirty="0">
              <a:latin typeface="Raleway"/>
              <a:ea typeface="Raleway"/>
              <a:cs typeface="Raleway"/>
            </a:endParaRPr>
          </a:p>
        </p:txBody>
      </p:sp>
      <p:pic>
        <p:nvPicPr>
          <p:cNvPr id="310" name="Google Shape;310;g2eb676f3e53_0_199"/>
          <p:cNvPicPr preferRelativeResize="0"/>
          <p:nvPr/>
        </p:nvPicPr>
        <p:blipFill>
          <a:blip r:embed="rId3">
            <a:alphaModFix/>
          </a:blip>
          <a:stretch>
            <a:fillRect/>
          </a:stretch>
        </p:blipFill>
        <p:spPr>
          <a:xfrm>
            <a:off x="5291028" y="1209887"/>
            <a:ext cx="5293824" cy="4438226"/>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9761813" y="5409044"/>
            <a:ext cx="164756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Fonte dell'immagine: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g2ed49f0a6d6_0_31"/>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3400" b="1" dirty="0"/>
              <a:t>Comunicazione efficace</a:t>
            </a:r>
            <a:endParaRPr lang="en-US" sz="3400" b="1" dirty="0"/>
          </a:p>
        </p:txBody>
      </p:sp>
      <p:sp>
        <p:nvSpPr>
          <p:cNvPr id="316" name="Google Shape;316;g2ed49f0a6d6_0_31"/>
          <p:cNvSpPr txBox="1"/>
          <p:nvPr/>
        </p:nvSpPr>
        <p:spPr>
          <a:xfrm>
            <a:off x="769800" y="1712700"/>
            <a:ext cx="10301700" cy="3262401"/>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2000" b="1">
                <a:highlight>
                  <a:schemeClr val="lt1"/>
                </a:highlight>
                <a:latin typeface="Raleway"/>
                <a:ea typeface="Raleway"/>
                <a:cs typeface="Raleway"/>
                <a:sym typeface="Raleway"/>
              </a:rPr>
              <a:t>Importanza di una comunicazione chiara e persuasiva</a:t>
            </a:r>
            <a:r>
              <a:rPr lang="en-GB" sz="2000" dirty="0">
                <a:highlight>
                  <a:schemeClr val="lt1"/>
                </a:highlight>
                <a:latin typeface="Raleway"/>
                <a:ea typeface="Raleway"/>
                <a:cs typeface="Raleway"/>
                <a:sym typeface="Raleway"/>
              </a:rPr>
              <a:t>: </a:t>
            </a:r>
            <a:endParaRPr lang="en-US" sz="2000" dirty="0">
              <a:highlight>
                <a:srgbClr val="F3B75B"/>
              </a:highlight>
              <a:latin typeface="Raleway"/>
              <a:ea typeface="Raleway"/>
              <a:cs typeface="Raleway"/>
            </a:endParaRPr>
          </a:p>
          <a:p>
            <a:pPr marL="0" lvl="0" indent="0" algn="l" rtl="0">
              <a:spcBef>
                <a:spcPts val="600"/>
              </a:spcBef>
              <a:spcAft>
                <a:spcPts val="600"/>
              </a:spcAft>
              <a:buNone/>
            </a:pPr>
            <a:r>
              <a:rPr lang="en-GB" sz="2000">
                <a:latin typeface="Raleway"/>
                <a:ea typeface="Raleway"/>
                <a:cs typeface="Raleway"/>
                <a:sym typeface="Raleway"/>
              </a:rPr>
              <a:t>Una comunicazione efficace con gli investitori e gli stakeholder è fondamentale per assicurarsi il sostegno, costruire relazioni e guidare il successo dell'azienda. Si tratta di trasmettere chiaramente il valore dell'azienda e di rispondere agli interessi e alle preoccupazioni degli stakeholder.</a:t>
            </a:r>
            <a:endParaRPr sz="2000">
              <a:latin typeface="Raleway"/>
              <a:ea typeface="Raleway"/>
              <a:cs typeface="Raleway"/>
            </a:endParaRPr>
          </a:p>
          <a:p>
            <a:pPr marL="0" lvl="0" indent="0" algn="l" rtl="0">
              <a:spcBef>
                <a:spcPts val="600"/>
              </a:spcBef>
              <a:spcAft>
                <a:spcPts val="600"/>
              </a:spcAft>
              <a:buNone/>
            </a:pPr>
            <a:r>
              <a:rPr lang="en-GB" sz="2000" b="1">
                <a:highlight>
                  <a:schemeClr val="lt1"/>
                </a:highlight>
                <a:latin typeface="Raleway"/>
                <a:ea typeface="Raleway"/>
                <a:cs typeface="Raleway"/>
                <a:sym typeface="Raleway"/>
              </a:rPr>
              <a:t>Comprendere le esigenze e gli interessi del pubblico</a:t>
            </a:r>
            <a:r>
              <a:rPr lang="en-GB" sz="2000" dirty="0">
                <a:highlight>
                  <a:schemeClr val="lt1"/>
                </a:highlight>
                <a:latin typeface="Raleway"/>
                <a:ea typeface="Raleway"/>
                <a:cs typeface="Raleway"/>
                <a:sym typeface="Raleway"/>
              </a:rPr>
              <a:t>: </a:t>
            </a:r>
            <a:endParaRPr sz="2000" dirty="0">
              <a:highlight>
                <a:srgbClr val="F3B75B"/>
              </a:highlight>
              <a:latin typeface="Raleway"/>
              <a:ea typeface="Raleway"/>
              <a:cs typeface="Raleway"/>
            </a:endParaRPr>
          </a:p>
          <a:p>
            <a:pPr marL="0" lvl="0" indent="0" algn="l" rtl="0">
              <a:spcBef>
                <a:spcPts val="600"/>
              </a:spcBef>
              <a:spcAft>
                <a:spcPts val="600"/>
              </a:spcAft>
              <a:buNone/>
            </a:pPr>
            <a:r>
              <a:rPr lang="en-GB" sz="2000">
                <a:latin typeface="Raleway"/>
                <a:ea typeface="Raleway"/>
                <a:cs typeface="Raleway"/>
                <a:sym typeface="Raleway"/>
              </a:rPr>
              <a:t>Adattare il messaggio alle esigenze e agli interessi specifici del pubblico aiuta a rendere la comunicazione più pertinente e persuasiva.</a:t>
            </a:r>
            <a:endParaRPr sz="2000">
              <a:latin typeface="Raleway"/>
              <a:ea typeface="Raleway"/>
              <a:cs typeface="Raleway"/>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g2ed49f0a6d6_0_104"/>
          <p:cNvPicPr preferRelativeResize="0"/>
          <p:nvPr/>
        </p:nvPicPr>
        <p:blipFill>
          <a:blip r:embed="rId3">
            <a:alphaModFix/>
          </a:blip>
          <a:stretch>
            <a:fillRect/>
          </a:stretch>
        </p:blipFill>
        <p:spPr>
          <a:xfrm>
            <a:off x="759175" y="2256500"/>
            <a:ext cx="2998801" cy="2998801"/>
          </a:xfrm>
          <a:prstGeom prst="rect">
            <a:avLst/>
          </a:prstGeom>
          <a:noFill/>
          <a:ln>
            <a:noFill/>
          </a:ln>
        </p:spPr>
      </p:pic>
      <p:sp>
        <p:nvSpPr>
          <p:cNvPr id="322" name="Google Shape;322;g2ed49f0a6d6_0_104"/>
          <p:cNvSpPr txBox="1"/>
          <p:nvPr/>
        </p:nvSpPr>
        <p:spPr>
          <a:xfrm>
            <a:off x="4344950" y="2253257"/>
            <a:ext cx="7103400" cy="2954625"/>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Clr>
                <a:srgbClr val="000000"/>
              </a:buClr>
              <a:buSzPts val="1100"/>
              <a:buFont typeface="Arial"/>
              <a:buNone/>
            </a:pPr>
            <a:r>
              <a:rPr lang="en-GB" sz="2000" b="1" dirty="0">
                <a:solidFill>
                  <a:srgbClr val="000000"/>
                </a:solidFill>
                <a:latin typeface="Raleway"/>
                <a:ea typeface="Raleway"/>
                <a:cs typeface="Raleway"/>
                <a:sym typeface="Raleway"/>
              </a:rPr>
              <a:t>Un pitch è una presentazione concisa della vostra idea imprenditoriale per convincere il pubblico a sostenere la vostra impresa.</a:t>
            </a:r>
            <a:r>
              <a:rPr lang="en-GB" sz="2000" dirty="0">
                <a:solidFill>
                  <a:srgbClr val="000000"/>
                </a:solidFill>
                <a:latin typeface="Raleway"/>
                <a:ea typeface="Raleway"/>
                <a:cs typeface="Raleway"/>
                <a:sym typeface="Raleway"/>
              </a:rPr>
              <a:t> In genere si va da un rapido elevator pitch di 30 secondi a una dettagliata presentazione formale di 10 minuti. </a:t>
            </a:r>
            <a:endParaRPr lang="en-US" sz="2000" dirty="0">
              <a:solidFill>
                <a:srgbClr val="000000"/>
              </a:solidFill>
              <a:latin typeface="Raleway"/>
              <a:ea typeface="Raleway"/>
              <a:cs typeface="Raleway"/>
            </a:endParaRPr>
          </a:p>
          <a:p>
            <a:pPr marL="0" lvl="0" indent="0" algn="just" rtl="0">
              <a:spcBef>
                <a:spcPts val="600"/>
              </a:spcBef>
              <a:spcAft>
                <a:spcPts val="600"/>
              </a:spcAft>
              <a:buClr>
                <a:srgbClr val="000000"/>
              </a:buClr>
              <a:buSzPts val="1100"/>
              <a:buFont typeface="Arial"/>
              <a:buNone/>
            </a:pPr>
            <a:r>
              <a:rPr lang="en-GB" sz="2000" b="1" dirty="0">
                <a:solidFill>
                  <a:schemeClr val="accent1"/>
                </a:solidFill>
                <a:latin typeface="Raleway"/>
                <a:ea typeface="Raleway"/>
                <a:cs typeface="Raleway"/>
                <a:sym typeface="Raleway"/>
              </a:rPr>
              <a:t>Un business pitch di successo deve comunicare chiaramente la proposta di valore della vostra azienda, il potenziale di mercato e la richiesta specifica (finanziamento, partnership, ecc.) che state facendo al vostro pubblico.</a:t>
            </a:r>
            <a:endParaRPr sz="2000">
              <a:solidFill>
                <a:schemeClr val="accent1"/>
              </a:solidFill>
              <a:latin typeface="Raleway"/>
              <a:ea typeface="Raleway"/>
              <a:cs typeface="Raleway"/>
            </a:endParaRPr>
          </a:p>
        </p:txBody>
      </p:sp>
      <p:sp>
        <p:nvSpPr>
          <p:cNvPr id="323" name="Google Shape;323;g2ed49f0a6d6_0_104"/>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3400" b="1" dirty="0"/>
              <a:t>Che cos'è il pitching?</a:t>
            </a:r>
            <a:endParaRPr lang="en-US" sz="3400" b="1"/>
          </a:p>
        </p:txBody>
      </p:sp>
      <p:sp>
        <p:nvSpPr>
          <p:cNvPr id="3" name="TextBox 2">
            <a:extLst>
              <a:ext uri="{FF2B5EF4-FFF2-40B4-BE49-F238E27FC236}">
                <a16:creationId xmlns:a16="http://schemas.microsoft.com/office/drawing/2014/main" id="{40BFB6F6-2983-844E-4730-F71789227E1E}"/>
              </a:ext>
            </a:extLst>
          </p:cNvPr>
          <p:cNvSpPr txBox="1"/>
          <p:nvPr/>
        </p:nvSpPr>
        <p:spPr>
          <a:xfrm>
            <a:off x="143507" y="4545284"/>
            <a:ext cx="1647567"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200" dirty="0">
                <a:solidFill>
                  <a:schemeClr val="accent1"/>
                </a:solidFill>
                <a:latin typeface="Raleway"/>
              </a:rPr>
              <a:t>Fonte dell'immagine: </a:t>
            </a:r>
            <a:r>
              <a:rPr lang="en-US" sz="1200" dirty="0">
                <a:solidFill>
                  <a:schemeClr val="accent1"/>
                </a:solidFill>
                <a:latin typeface="Raleway"/>
                <a:hlinkClick r:id="rId4">
                  <a:extLst>
                    <a:ext uri="{A12FA001-AC4F-418D-AE19-62706E023703}">
                      <ahyp:hlinkClr xmlns:ahyp="http://schemas.microsoft.com/office/drawing/2018/hyperlinkcolor" val="tx"/>
                    </a:ext>
                  </a:extLst>
                </a:hlinkClick>
              </a:rPr>
              <a:t>Flaticon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2ed49f0a6d6_0_109"/>
          <p:cNvSpPr txBox="1"/>
          <p:nvPr/>
        </p:nvSpPr>
        <p:spPr>
          <a:xfrm>
            <a:off x="781629" y="1649264"/>
            <a:ext cx="10507457" cy="3868948"/>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1800" b="1" dirty="0">
                <a:solidFill>
                  <a:srgbClr val="2D2D2D"/>
                </a:solidFill>
                <a:highlight>
                  <a:schemeClr val="lt1"/>
                </a:highlight>
                <a:latin typeface="Raleway"/>
                <a:ea typeface="Raleway"/>
                <a:cs typeface="Raleway"/>
                <a:sym typeface="Raleway"/>
              </a:rPr>
              <a:t>Elevator Pitch:</a:t>
            </a:r>
            <a:r>
              <a:rPr lang="en-GB" sz="1800" dirty="0">
                <a:solidFill>
                  <a:srgbClr val="2D2D2D"/>
                </a:solidFill>
                <a:latin typeface="Raleway"/>
                <a:ea typeface="Raleway"/>
                <a:cs typeface="Raleway"/>
                <a:sym typeface="Raleway"/>
              </a:rPr>
              <a:t> È un messaggio chiaro e breve su di voi e sulla vostra idea imprenditoriale. Comunica chi siete, cosa state cercando e come potete apportare benefici a un'azienda o a un'organizzazione attraverso la vostra attività. In genere dura 30-60 secondi, il tempo necessario per andare dall'inizio alla fine di un </a:t>
            </a:r>
            <a:r>
              <a:rPr lang="en-GB" sz="1800" dirty="0" err="1">
                <a:solidFill>
                  <a:srgbClr val="2D2D2D"/>
                </a:solidFill>
                <a:latin typeface="Raleway"/>
                <a:ea typeface="Raleway"/>
                <a:cs typeface="Raleway"/>
                <a:sym typeface="Raleway"/>
              </a:rPr>
              <a:t>edificio</a:t>
            </a:r>
            <a:r>
              <a:rPr lang="en-GB" sz="1800" dirty="0">
                <a:solidFill>
                  <a:srgbClr val="2D2D2D"/>
                </a:solidFill>
                <a:latin typeface="Raleway"/>
                <a:ea typeface="Raleway"/>
                <a:cs typeface="Raleway"/>
                <a:sym typeface="Raleway"/>
              </a:rPr>
              <a:t> in </a:t>
            </a:r>
            <a:r>
              <a:rPr lang="en-GB" sz="1800" dirty="0" err="1">
                <a:solidFill>
                  <a:srgbClr val="2D2D2D"/>
                </a:solidFill>
                <a:latin typeface="Raleway"/>
                <a:ea typeface="Raleway"/>
                <a:cs typeface="Raleway"/>
                <a:sym typeface="Raleway"/>
              </a:rPr>
              <a:t>ascensore</a:t>
            </a:r>
            <a:r>
              <a:rPr lang="en-GB" sz="1800" dirty="0">
                <a:solidFill>
                  <a:srgbClr val="2D2D2D"/>
                </a:solidFill>
                <a:latin typeface="Raleway"/>
                <a:ea typeface="Raleway"/>
                <a:cs typeface="Raleway"/>
                <a:sym typeface="Raleway"/>
              </a:rPr>
              <a:t>. </a:t>
            </a:r>
            <a:endParaRPr lang="en-US" sz="1800" dirty="0">
              <a:solidFill>
                <a:srgbClr val="2D2D2D"/>
              </a:solidFill>
              <a:latin typeface="Raleway"/>
              <a:ea typeface="Raleway"/>
              <a:cs typeface="Raleway"/>
            </a:endParaRPr>
          </a:p>
          <a:p>
            <a:pPr marL="0" lvl="0" indent="0" algn="just" rtl="0">
              <a:spcBef>
                <a:spcPts val="600"/>
              </a:spcBef>
              <a:spcAft>
                <a:spcPts val="600"/>
              </a:spcAft>
              <a:buNone/>
            </a:pPr>
            <a:r>
              <a:rPr lang="en-GB" sz="1800" b="1" dirty="0">
                <a:solidFill>
                  <a:srgbClr val="2D2D2D"/>
                </a:solidFill>
                <a:highlight>
                  <a:schemeClr val="lt1"/>
                </a:highlight>
                <a:latin typeface="Raleway"/>
                <a:ea typeface="Raleway"/>
                <a:cs typeface="Raleway"/>
                <a:sym typeface="Raleway"/>
              </a:rPr>
              <a:t>Pitch dell'investitore: </a:t>
            </a:r>
            <a:r>
              <a:rPr lang="en-GB" sz="1800" dirty="0">
                <a:solidFill>
                  <a:srgbClr val="2D2D2D"/>
                </a:solidFill>
                <a:latin typeface="Raleway"/>
                <a:ea typeface="Raleway"/>
                <a:cs typeface="Raleway"/>
                <a:sym typeface="Raleway"/>
              </a:rPr>
              <a:t>Si tratta di una presentazione dettagliata di 5-10 minuti </a:t>
            </a:r>
            <a:r>
              <a:rPr lang="en-GB" sz="1800" dirty="0" err="1">
                <a:solidFill>
                  <a:srgbClr val="2D2D2D"/>
                </a:solidFill>
                <a:latin typeface="Raleway"/>
                <a:ea typeface="Raleway"/>
                <a:cs typeface="Raleway"/>
                <a:sym typeface="Raleway"/>
              </a:rPr>
              <a:t>finalizzata</a:t>
            </a:r>
            <a:r>
              <a:rPr lang="en-GB" sz="1800" dirty="0">
                <a:solidFill>
                  <a:srgbClr val="2D2D2D"/>
                </a:solidFill>
                <a:latin typeface="Raleway"/>
                <a:ea typeface="Raleway"/>
                <a:cs typeface="Raleway"/>
                <a:sym typeface="Raleway"/>
              </a:rPr>
              <a:t> ad ottenere un investimento. Questo pitch copre il modello di business, l'opportunità di mercato, le proiezioni finanziarie e il panorama competitivo.</a:t>
            </a:r>
            <a:endParaRPr sz="1800" dirty="0">
              <a:solidFill>
                <a:srgbClr val="2D2D2D"/>
              </a:solidFill>
              <a:latin typeface="Raleway"/>
              <a:ea typeface="Raleway"/>
              <a:cs typeface="Raleway"/>
            </a:endParaRPr>
          </a:p>
          <a:p>
            <a:pPr marL="0" lvl="0" indent="0" algn="just" rtl="0">
              <a:spcBef>
                <a:spcPts val="600"/>
              </a:spcBef>
              <a:spcAft>
                <a:spcPts val="600"/>
              </a:spcAft>
              <a:buNone/>
            </a:pPr>
            <a:r>
              <a:rPr lang="en-GB" sz="1800" b="1" dirty="0">
                <a:solidFill>
                  <a:srgbClr val="2D2D2D"/>
                </a:solidFill>
                <a:highlight>
                  <a:schemeClr val="lt1"/>
                </a:highlight>
                <a:latin typeface="Raleway"/>
                <a:ea typeface="Raleway"/>
                <a:cs typeface="Raleway"/>
                <a:sym typeface="Raleway"/>
              </a:rPr>
              <a:t>Pitch di vendita: </a:t>
            </a:r>
            <a:r>
              <a:rPr lang="en-GB" sz="1800" dirty="0">
                <a:solidFill>
                  <a:srgbClr val="2D2D2D"/>
                </a:solidFill>
                <a:latin typeface="Raleway"/>
                <a:ea typeface="Raleway"/>
                <a:cs typeface="Raleway"/>
                <a:sym typeface="Raleway"/>
              </a:rPr>
              <a:t>Un discorso breve ma persuasivo rivolto ai potenziali clienti, che si concentra sui vantaggi e sui punti di forza del vostro prodotto o servizio. </a:t>
            </a:r>
            <a:endParaRPr sz="1800" dirty="0">
              <a:solidFill>
                <a:srgbClr val="2D2D2D"/>
              </a:solidFill>
              <a:latin typeface="Raleway"/>
              <a:ea typeface="Raleway"/>
              <a:cs typeface="Raleway"/>
            </a:endParaRPr>
          </a:p>
          <a:p>
            <a:pPr marL="0" lvl="0" indent="0" algn="just" rtl="0">
              <a:spcBef>
                <a:spcPts val="600"/>
              </a:spcBef>
              <a:spcAft>
                <a:spcPts val="600"/>
              </a:spcAft>
              <a:buNone/>
            </a:pPr>
            <a:r>
              <a:rPr lang="en-GB" sz="1800" b="1" dirty="0">
                <a:solidFill>
                  <a:srgbClr val="2D2D2D"/>
                </a:solidFill>
                <a:highlight>
                  <a:schemeClr val="lt1"/>
                </a:highlight>
                <a:latin typeface="Raleway"/>
                <a:ea typeface="Raleway"/>
                <a:cs typeface="Raleway"/>
                <a:sym typeface="Raleway"/>
              </a:rPr>
              <a:t>Proposta di partnership:</a:t>
            </a:r>
            <a:r>
              <a:rPr lang="en-GB" sz="1800" dirty="0">
                <a:solidFill>
                  <a:srgbClr val="2D2D2D"/>
                </a:solidFill>
                <a:latin typeface="Raleway"/>
                <a:ea typeface="Raleway"/>
                <a:cs typeface="Raleway"/>
                <a:sym typeface="Raleway"/>
              </a:rPr>
              <a:t> Una proposta a potenziali partner commerciali che delinea i vantaggi della collaborazione, gli obiettivi reciproci e il potenziale di sinergia.</a:t>
            </a:r>
            <a:endParaRPr sz="1800" dirty="0">
              <a:solidFill>
                <a:srgbClr val="2D2D2D"/>
              </a:solidFill>
              <a:highlight>
                <a:srgbClr val="FFFFFF"/>
              </a:highlight>
              <a:latin typeface="Raleway"/>
              <a:ea typeface="Raleway"/>
              <a:cs typeface="Raleway"/>
            </a:endParaRPr>
          </a:p>
        </p:txBody>
      </p:sp>
      <p:sp>
        <p:nvSpPr>
          <p:cNvPr id="329" name="Google Shape;329;g2ed49f0a6d6_0_109"/>
          <p:cNvSpPr txBox="1">
            <a:spLocks noGrp="1"/>
          </p:cNvSpPr>
          <p:nvPr>
            <p:ph type="title"/>
          </p:nvPr>
        </p:nvSpPr>
        <p:spPr>
          <a:xfrm>
            <a:off x="894771" y="323564"/>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3400" b="1" dirty="0"/>
              <a:t>Tipi di Pitch</a:t>
            </a:r>
            <a:endParaRPr lang="en-US" sz="3400"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g2ed49f0a6d6_0_180"/>
          <p:cNvSpPr txBox="1">
            <a:spLocks noGrp="1"/>
          </p:cNvSpPr>
          <p:nvPr>
            <p:ph type="title"/>
          </p:nvPr>
        </p:nvSpPr>
        <p:spPr>
          <a:xfrm>
            <a:off x="577275" y="417275"/>
            <a:ext cx="6077100" cy="9789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3400" b="1" dirty="0"/>
              <a:t>Passo dell'ascensore</a:t>
            </a:r>
            <a:endParaRPr lang="en-US" sz="3400" b="1"/>
          </a:p>
        </p:txBody>
      </p:sp>
      <p:sp>
        <p:nvSpPr>
          <p:cNvPr id="388" name="Google Shape;388;g2ed49f0a6d6_0_180"/>
          <p:cNvSpPr txBox="1">
            <a:spLocks noGrp="1"/>
          </p:cNvSpPr>
          <p:nvPr>
            <p:ph type="body" idx="1"/>
          </p:nvPr>
        </p:nvSpPr>
        <p:spPr>
          <a:xfrm>
            <a:off x="328305" y="1420800"/>
            <a:ext cx="6804286" cy="4422871"/>
          </a:xfrm>
          <a:prstGeom prst="rect">
            <a:avLst/>
          </a:prstGeom>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n-GB" sz="1800" dirty="0">
                <a:solidFill>
                  <a:srgbClr val="000000"/>
                </a:solidFill>
              </a:rPr>
              <a:t>L'elevator pitch è: </a:t>
            </a:r>
            <a:endParaRPr lang="en-US" sz="1800" dirty="0">
              <a:solidFill>
                <a:srgbClr val="000000"/>
              </a:solidFill>
            </a:endParaRPr>
          </a:p>
          <a:p>
            <a:pPr indent="0">
              <a:lnSpc>
                <a:spcPct val="100000"/>
              </a:lnSpc>
              <a:spcBef>
                <a:spcPts val="600"/>
              </a:spcBef>
              <a:spcAft>
                <a:spcPts val="600"/>
              </a:spcAft>
              <a:buClr>
                <a:srgbClr val="000000"/>
              </a:buClr>
              <a:buChar char="●"/>
            </a:pPr>
            <a:r>
              <a:rPr lang="en-GB" sz="1800" dirty="0">
                <a:solidFill>
                  <a:srgbClr val="000000"/>
                </a:solidFill>
                <a:highlight>
                  <a:srgbClr val="F3B75B"/>
                </a:highlight>
              </a:rPr>
              <a:t> Breve: </a:t>
            </a:r>
            <a:r>
              <a:rPr lang="en-GB" sz="1800" b="0" dirty="0">
                <a:solidFill>
                  <a:srgbClr val="000000"/>
                </a:solidFill>
              </a:rPr>
              <a:t>tra i 30 e i 60 secondi </a:t>
            </a:r>
            <a:endParaRPr sz="1800" b="0" dirty="0">
              <a:solidFill>
                <a:srgbClr val="000000"/>
              </a:solidFill>
            </a:endParaRPr>
          </a:p>
          <a:p>
            <a:pPr indent="0">
              <a:lnSpc>
                <a:spcPct val="100000"/>
              </a:lnSpc>
              <a:spcBef>
                <a:spcPts val="600"/>
              </a:spcBef>
              <a:spcAft>
                <a:spcPts val="600"/>
              </a:spcAft>
              <a:buClr>
                <a:srgbClr val="000000"/>
              </a:buClr>
              <a:buChar char="●"/>
            </a:pPr>
            <a:r>
              <a:rPr lang="en-GB" sz="1800" dirty="0">
                <a:solidFill>
                  <a:srgbClr val="000000"/>
                </a:solidFill>
                <a:highlight>
                  <a:srgbClr val="F3B75B"/>
                </a:highlight>
              </a:rPr>
              <a:t> Preciso e pertinente:</a:t>
            </a:r>
            <a:r>
              <a:rPr lang="en-GB" sz="1800" dirty="0">
                <a:solidFill>
                  <a:srgbClr val="000000"/>
                </a:solidFill>
              </a:rPr>
              <a:t> Preciso e pertinente: </a:t>
            </a:r>
            <a:r>
              <a:rPr lang="en-GB" sz="1800" b="0" dirty="0">
                <a:solidFill>
                  <a:srgbClr val="000000"/>
                </a:solidFill>
              </a:rPr>
              <a:t>Andate dritti al punto e sappiate a chi è rivolto il vostro messaggio. </a:t>
            </a:r>
            <a:endParaRPr sz="1800" b="0" dirty="0">
              <a:solidFill>
                <a:srgbClr val="000000"/>
              </a:solidFill>
            </a:endParaRPr>
          </a:p>
          <a:p>
            <a:pPr indent="0">
              <a:lnSpc>
                <a:spcPct val="100000"/>
              </a:lnSpc>
              <a:spcBef>
                <a:spcPts val="600"/>
              </a:spcBef>
              <a:spcAft>
                <a:spcPts val="600"/>
              </a:spcAft>
              <a:buClr>
                <a:srgbClr val="000000"/>
              </a:buClr>
              <a:buChar char="●"/>
            </a:pPr>
            <a:r>
              <a:rPr lang="en-GB" sz="1800" dirty="0">
                <a:solidFill>
                  <a:srgbClr val="000000"/>
                </a:solidFill>
                <a:highlight>
                  <a:srgbClr val="F3B75B"/>
                </a:highlight>
              </a:rPr>
              <a:t> Comprensibile:</a:t>
            </a:r>
            <a:r>
              <a:rPr lang="en-GB" sz="1800" b="0" dirty="0">
                <a:solidFill>
                  <a:srgbClr val="000000"/>
                </a:solidFill>
              </a:rPr>
              <a:t> Usare il linguaggio che si usa normalmente quando si parla</a:t>
            </a:r>
            <a:endParaRPr sz="1800" b="0" dirty="0">
              <a:solidFill>
                <a:srgbClr val="000000"/>
              </a:solidFill>
            </a:endParaRPr>
          </a:p>
          <a:p>
            <a:pPr indent="0">
              <a:lnSpc>
                <a:spcPct val="100000"/>
              </a:lnSpc>
              <a:spcBef>
                <a:spcPts val="600"/>
              </a:spcBef>
              <a:spcAft>
                <a:spcPts val="600"/>
              </a:spcAft>
              <a:buClr>
                <a:srgbClr val="000000"/>
              </a:buClr>
              <a:buChar char="●"/>
            </a:pPr>
            <a:r>
              <a:rPr lang="en-GB" sz="1800" dirty="0">
                <a:solidFill>
                  <a:srgbClr val="000000"/>
                </a:solidFill>
                <a:highlight>
                  <a:srgbClr val="F3B75B"/>
                </a:highlight>
              </a:rPr>
              <a:t> Autentico:</a:t>
            </a:r>
            <a:r>
              <a:rPr lang="en-GB" sz="1800" b="0" dirty="0">
                <a:solidFill>
                  <a:srgbClr val="000000"/>
                </a:solidFill>
              </a:rPr>
              <a:t> Il pitch deve esprimere i vostri valori e collocarvi in una posizione ottimale rispetto al vostro profilo professionale. </a:t>
            </a:r>
            <a:endParaRPr sz="1800" b="0" dirty="0">
              <a:solidFill>
                <a:srgbClr val="000000"/>
              </a:solidFill>
            </a:endParaRPr>
          </a:p>
          <a:p>
            <a:pPr indent="0">
              <a:lnSpc>
                <a:spcPct val="100000"/>
              </a:lnSpc>
              <a:spcBef>
                <a:spcPts val="600"/>
              </a:spcBef>
              <a:spcAft>
                <a:spcPts val="600"/>
              </a:spcAft>
              <a:buClr>
                <a:srgbClr val="000000"/>
              </a:buClr>
              <a:buChar char="●"/>
            </a:pPr>
            <a:r>
              <a:rPr lang="en-GB" sz="1800" dirty="0">
                <a:solidFill>
                  <a:srgbClr val="000000"/>
                </a:solidFill>
                <a:highlight>
                  <a:srgbClr val="F3B75B"/>
                </a:highlight>
              </a:rPr>
              <a:t> Specifico alla situazione:</a:t>
            </a:r>
            <a:r>
              <a:rPr lang="en-GB" sz="1800" b="0" dirty="0">
                <a:solidFill>
                  <a:srgbClr val="000000"/>
                </a:solidFill>
              </a:rPr>
              <a:t> Scegliete un'angolazione specifica per la situazione che si adatti alle circostanze. Fa differenza se il discorso viene fatto a un colloquio di lavoro o a una festa privata.</a:t>
            </a:r>
            <a:endParaRPr sz="1800" b="0" dirty="0">
              <a:solidFill>
                <a:srgbClr val="000000"/>
              </a:solidFill>
            </a:endParaRPr>
          </a:p>
        </p:txBody>
      </p:sp>
      <p:pic>
        <p:nvPicPr>
          <p:cNvPr id="389" name="Google Shape;389;g2ed49f0a6d6_0_180"/>
          <p:cNvPicPr preferRelativeResize="0"/>
          <p:nvPr/>
        </p:nvPicPr>
        <p:blipFill>
          <a:blip r:embed="rId3">
            <a:alphaModFix/>
          </a:blip>
          <a:stretch>
            <a:fillRect/>
          </a:stretch>
        </p:blipFill>
        <p:spPr>
          <a:xfrm>
            <a:off x="6807978" y="1211692"/>
            <a:ext cx="5340753" cy="4624444"/>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135349" y="5690958"/>
            <a:ext cx="2201748"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Fonte dell'immagine: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g2ed49f0a6d6_0_165"/>
          <p:cNvSpPr txBox="1"/>
          <p:nvPr/>
        </p:nvSpPr>
        <p:spPr>
          <a:xfrm>
            <a:off x="460533" y="1489289"/>
            <a:ext cx="6824926" cy="4616618"/>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1600" b="1" dirty="0">
                <a:highlight>
                  <a:schemeClr val="lt1"/>
                </a:highlight>
                <a:latin typeface="Raleway"/>
                <a:ea typeface="Raleway"/>
                <a:cs typeface="Raleway"/>
                <a:sym typeface="Raleway"/>
              </a:rPr>
              <a:t>Ricerca: </a:t>
            </a:r>
            <a:endParaRPr lang="en-US" sz="1600" b="1">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600" dirty="0">
                <a:latin typeface="Raleway"/>
                <a:ea typeface="Raleway"/>
                <a:cs typeface="Raleway"/>
                <a:sym typeface="Raleway"/>
              </a:rPr>
              <a:t> Comprendete gli interessi, i valori e le esigenze del vostro pubblico per adattare la vostra presentazione di conseguenza.</a:t>
            </a:r>
            <a:endParaRPr sz="1600">
              <a:latin typeface="Raleway"/>
              <a:ea typeface="Raleway"/>
              <a:cs typeface="Raleway"/>
            </a:endParaRPr>
          </a:p>
          <a:p>
            <a:pPr marL="457200">
              <a:spcBef>
                <a:spcPts val="600"/>
              </a:spcBef>
              <a:spcAft>
                <a:spcPts val="600"/>
              </a:spcAft>
              <a:buSzPts val="1800"/>
              <a:buFont typeface="Raleway"/>
              <a:buChar char="●"/>
            </a:pPr>
            <a:r>
              <a:rPr lang="en-GB" sz="1600" dirty="0">
                <a:latin typeface="Raleway"/>
                <a:ea typeface="Raleway"/>
                <a:cs typeface="Raleway"/>
                <a:sym typeface="Raleway"/>
              </a:rPr>
              <a:t> Raccogliete dati sul vostro mercato, sui concorrenti e sulle tendenze del settore per sostenere le vostre affermazioni.</a:t>
            </a:r>
            <a:endParaRPr sz="1600">
              <a:latin typeface="Raleway"/>
              <a:ea typeface="Raleway"/>
              <a:cs typeface="Raleway"/>
            </a:endParaRPr>
          </a:p>
          <a:p>
            <a:pPr marL="0" lvl="0" indent="0" algn="l" rtl="0">
              <a:spcBef>
                <a:spcPts val="600"/>
              </a:spcBef>
              <a:spcAft>
                <a:spcPts val="600"/>
              </a:spcAft>
              <a:buNone/>
            </a:pPr>
            <a:r>
              <a:rPr lang="en-GB" sz="1600" b="1" dirty="0">
                <a:highlight>
                  <a:schemeClr val="lt1"/>
                </a:highlight>
                <a:latin typeface="Raleway"/>
                <a:ea typeface="Raleway"/>
                <a:cs typeface="Raleway"/>
                <a:sym typeface="Raleway"/>
              </a:rPr>
              <a:t>Schema:</a:t>
            </a:r>
            <a:endParaRPr sz="1600" b="1">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600" dirty="0">
                <a:latin typeface="Raleway"/>
                <a:ea typeface="Raleway"/>
                <a:cs typeface="Raleway"/>
                <a:sym typeface="Raleway"/>
              </a:rPr>
              <a:t> Create uno schema strutturato per organizzare i vostri pensieri e assicurarvi di trattare tutti i punti essenziali.</a:t>
            </a:r>
            <a:endParaRPr sz="1600">
              <a:latin typeface="Raleway"/>
              <a:ea typeface="Raleway"/>
              <a:cs typeface="Raleway"/>
            </a:endParaRPr>
          </a:p>
          <a:p>
            <a:pPr marL="0" lvl="0" indent="0" algn="l" rtl="0">
              <a:spcBef>
                <a:spcPts val="600"/>
              </a:spcBef>
              <a:spcAft>
                <a:spcPts val="600"/>
              </a:spcAft>
              <a:buNone/>
            </a:pPr>
            <a:r>
              <a:rPr lang="en-GB" sz="1600" b="1" dirty="0">
                <a:highlight>
                  <a:schemeClr val="lt1"/>
                </a:highlight>
                <a:latin typeface="Raleway"/>
                <a:ea typeface="Raleway"/>
                <a:cs typeface="Raleway"/>
                <a:sym typeface="Raleway"/>
              </a:rPr>
              <a:t>Bozza:</a:t>
            </a:r>
            <a:endParaRPr sz="1600" b="1">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600" dirty="0">
                <a:latin typeface="Raleway"/>
                <a:ea typeface="Raleway"/>
                <a:cs typeface="Raleway"/>
                <a:sym typeface="Raleway"/>
              </a:rPr>
              <a:t> Redigete una versione della vostra proposta che si concentri sulla chiarezza e sulla concisione. Utilizzate un linguaggio semplice e diretto.</a:t>
            </a:r>
            <a:endParaRPr sz="1600">
              <a:latin typeface="Raleway"/>
              <a:ea typeface="Raleway"/>
              <a:cs typeface="Raleway"/>
            </a:endParaRPr>
          </a:p>
          <a:p>
            <a:pPr marL="457200">
              <a:spcBef>
                <a:spcPts val="600"/>
              </a:spcBef>
              <a:spcAft>
                <a:spcPts val="600"/>
              </a:spcAft>
              <a:buSzPts val="1800"/>
              <a:buFont typeface="Raleway"/>
              <a:buChar char="●"/>
            </a:pPr>
            <a:r>
              <a:rPr lang="en-GB" sz="1600" dirty="0">
                <a:latin typeface="Raleway"/>
                <a:ea typeface="Raleway"/>
                <a:cs typeface="Raleway"/>
                <a:sym typeface="Raleway"/>
              </a:rPr>
              <a:t> Incorporate elementi di storytelling per rendere la vostra presentazione coinvolgente e memorabile.</a:t>
            </a:r>
            <a:endParaRPr sz="1600" dirty="0">
              <a:solidFill>
                <a:srgbClr val="FF0000"/>
              </a:solidFill>
              <a:latin typeface="Raleway"/>
              <a:ea typeface="Raleway"/>
              <a:cs typeface="Raleway"/>
            </a:endParaRPr>
          </a:p>
        </p:txBody>
      </p:sp>
      <p:sp>
        <p:nvSpPr>
          <p:cNvPr id="335" name="Google Shape;335;g2ed49f0a6d6_0_165"/>
          <p:cNvSpPr txBox="1">
            <a:spLocks noGrp="1"/>
          </p:cNvSpPr>
          <p:nvPr>
            <p:ph type="title"/>
          </p:nvPr>
        </p:nvSpPr>
        <p:spPr>
          <a:xfrm>
            <a:off x="463525" y="478700"/>
            <a:ext cx="10515600" cy="904500"/>
          </a:xfrm>
          <a:prstGeom prst="rect">
            <a:avLst/>
          </a:prstGeom>
          <a:noFill/>
          <a:ln>
            <a:noFill/>
          </a:ln>
        </p:spPr>
        <p:txBody>
          <a:bodyPr spcFirstLastPara="1" wrap="square" lIns="91425" tIns="45700" rIns="91425" bIns="45700" anchor="ctr" anchorCtr="0">
            <a:normAutofit/>
          </a:bodyPr>
          <a:lstStyle/>
          <a:p>
            <a:pPr>
              <a:buSzPts val="4000"/>
            </a:pPr>
            <a:r>
              <a:rPr lang="en-GB" sz="3400" b="1" dirty="0"/>
              <a:t>Passo dopo passo per la creazione della vostra proposta</a:t>
            </a:r>
            <a:endParaRPr lang="en-US" sz="3400" b="1"/>
          </a:p>
        </p:txBody>
      </p:sp>
      <p:pic>
        <p:nvPicPr>
          <p:cNvPr id="336" name="Google Shape;336;g2ed49f0a6d6_0_165"/>
          <p:cNvPicPr preferRelativeResize="0"/>
          <p:nvPr/>
        </p:nvPicPr>
        <p:blipFill rotWithShape="1">
          <a:blip r:embed="rId3">
            <a:alphaModFix/>
          </a:blip>
          <a:srcRect l="11137" r="10974"/>
          <a:stretch/>
        </p:blipFill>
        <p:spPr>
          <a:xfrm>
            <a:off x="7305620" y="1489289"/>
            <a:ext cx="4638482" cy="5368710"/>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155113" y="6461699"/>
            <a:ext cx="2017021"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Fonte dell'immagine: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2eb676f3e53_0_1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 Che cos'è la comunicazione?</a:t>
            </a:r>
            <a:endParaRPr lang="it-IT" sz="3400" b="1" dirty="0"/>
          </a:p>
        </p:txBody>
      </p:sp>
      <p:sp>
        <p:nvSpPr>
          <p:cNvPr id="90" name="Google Shape;90;g2eb676f3e53_0_14"/>
          <p:cNvSpPr txBox="1">
            <a:spLocks noGrp="1"/>
          </p:cNvSpPr>
          <p:nvPr>
            <p:ph type="body" idx="1"/>
          </p:nvPr>
        </p:nvSpPr>
        <p:spPr>
          <a:xfrm>
            <a:off x="816225" y="4107575"/>
            <a:ext cx="10477500" cy="1336275"/>
          </a:xfrm>
          <a:prstGeom prst="rect">
            <a:avLst/>
          </a:prstGeom>
          <a:noFill/>
          <a:ln>
            <a:noFill/>
          </a:ln>
        </p:spPr>
        <p:txBody>
          <a:bodyPr spcFirstLastPara="1" wrap="square" lIns="91425" tIns="45700" rIns="91425" bIns="45700" anchor="t" anchorCtr="0">
            <a:normAutofit/>
          </a:bodyPr>
          <a:lstStyle/>
          <a:p>
            <a:pPr marL="0" indent="0" algn="just">
              <a:lnSpc>
                <a:spcPct val="100000"/>
              </a:lnSpc>
              <a:spcBef>
                <a:spcPts val="600"/>
              </a:spcBef>
              <a:spcAft>
                <a:spcPts val="600"/>
              </a:spcAft>
            </a:pPr>
            <a:r>
              <a:rPr lang="en-GB" sz="2000" dirty="0"/>
              <a:t>INTERESSANTE: </a:t>
            </a:r>
            <a:endParaRPr lang="en-US" sz="2000" b="0" dirty="0"/>
          </a:p>
          <a:p>
            <a:pPr marL="0" indent="0" algn="just">
              <a:lnSpc>
                <a:spcPct val="100000"/>
              </a:lnSpc>
              <a:spcBef>
                <a:spcPts val="600"/>
              </a:spcBef>
              <a:spcAft>
                <a:spcPts val="600"/>
              </a:spcAft>
            </a:pPr>
            <a:r>
              <a:rPr lang="en-GB" sz="2000" b="0" dirty="0"/>
              <a:t>Gli studi dimostrano che solo il 7% della comunicazione si basa sul contenuto delle nostre parole. Il resto si divide tra il linguaggio del corpo (55%) e il tono di voce (38%).</a:t>
            </a:r>
            <a:endParaRPr lang="en-US" sz="2000" b="0" dirty="0"/>
          </a:p>
        </p:txBody>
      </p:sp>
      <p:sp>
        <p:nvSpPr>
          <p:cNvPr id="91" name="Google Shape;91;g2eb676f3e53_0_14"/>
          <p:cNvSpPr txBox="1">
            <a:spLocks noGrp="1"/>
          </p:cNvSpPr>
          <p:nvPr>
            <p:ph type="body" idx="1"/>
          </p:nvPr>
        </p:nvSpPr>
        <p:spPr>
          <a:xfrm>
            <a:off x="3111246" y="2256000"/>
            <a:ext cx="8185200" cy="1325700"/>
          </a:xfrm>
          <a:prstGeom prst="rect">
            <a:avLst/>
          </a:prstGeom>
          <a:noFill/>
          <a:ln>
            <a:noFill/>
          </a:ln>
        </p:spPr>
        <p:txBody>
          <a:bodyPr spcFirstLastPara="1" wrap="square" lIns="91425" tIns="45700" rIns="91425" bIns="45700" anchor="t" anchorCtr="0">
            <a:normAutofit/>
          </a:bodyPr>
          <a:lstStyle/>
          <a:p>
            <a:pPr marL="0" lvl="0" indent="0" algn="just" rtl="0">
              <a:lnSpc>
                <a:spcPct val="100000"/>
              </a:lnSpc>
              <a:spcBef>
                <a:spcPts val="600"/>
              </a:spcBef>
              <a:spcAft>
                <a:spcPts val="600"/>
              </a:spcAft>
              <a:buNone/>
            </a:pPr>
            <a:r>
              <a:rPr lang="en-GB" sz="2000" dirty="0">
                <a:solidFill>
                  <a:srgbClr val="1D1D1B"/>
                </a:solidFill>
              </a:rPr>
              <a:t>La comunicazione </a:t>
            </a:r>
            <a:r>
              <a:rPr lang="en-GB" sz="2000" b="0" dirty="0">
                <a:solidFill>
                  <a:srgbClr val="1D1D1B"/>
                </a:solidFill>
              </a:rPr>
              <a:t>è il trasferimento di informazioni da una persona, da un gruppo o da un luogo a un altro attraverso la scrittura, la parola o l'uso di un mezzo di comunicazione che fornisce un mezzo di comprensione.</a:t>
            </a:r>
            <a:endParaRPr lang="en-US" sz="2000" b="0">
              <a:solidFill>
                <a:srgbClr val="1D1D1B"/>
              </a:solidFill>
            </a:endParaRPr>
          </a:p>
          <a:p>
            <a:pPr marL="0" lvl="0" indent="0" algn="just" rtl="0">
              <a:lnSpc>
                <a:spcPct val="95000"/>
              </a:lnSpc>
              <a:spcBef>
                <a:spcPts val="0"/>
              </a:spcBef>
              <a:spcAft>
                <a:spcPts val="0"/>
              </a:spcAft>
              <a:buNone/>
            </a:pPr>
            <a:endParaRPr sz="1100" b="0">
              <a:solidFill>
                <a:srgbClr val="000000"/>
              </a:solidFill>
              <a:latin typeface="Calibri"/>
              <a:ea typeface="Calibri"/>
              <a:cs typeface="Calibri"/>
              <a:sym typeface="Calibri"/>
            </a:endParaRPr>
          </a:p>
        </p:txBody>
      </p:sp>
      <p:pic>
        <p:nvPicPr>
          <p:cNvPr id="92" name="Google Shape;92;g2eb676f3e53_0_14"/>
          <p:cNvPicPr preferRelativeResize="0"/>
          <p:nvPr/>
        </p:nvPicPr>
        <p:blipFill>
          <a:blip r:embed="rId3">
            <a:alphaModFix/>
          </a:blip>
          <a:stretch>
            <a:fillRect/>
          </a:stretch>
        </p:blipFill>
        <p:spPr>
          <a:xfrm>
            <a:off x="943179" y="1831359"/>
            <a:ext cx="1970875" cy="1970875"/>
          </a:xfrm>
          <a:prstGeom prst="rect">
            <a:avLst/>
          </a:prstGeom>
          <a:noFill/>
          <a:ln>
            <a:noFill/>
          </a:ln>
        </p:spPr>
      </p:pic>
      <p:sp>
        <p:nvSpPr>
          <p:cNvPr id="2" name="TextBox 1">
            <a:extLst>
              <a:ext uri="{FF2B5EF4-FFF2-40B4-BE49-F238E27FC236}">
                <a16:creationId xmlns:a16="http://schemas.microsoft.com/office/drawing/2014/main" id="{659BF758-9482-4D18-FE48-EB4B82615FAD}"/>
              </a:ext>
            </a:extLst>
          </p:cNvPr>
          <p:cNvSpPr txBox="1"/>
          <p:nvPr/>
        </p:nvSpPr>
        <p:spPr>
          <a:xfrm>
            <a:off x="838886" y="3446946"/>
            <a:ext cx="199590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Fonte dell'immagine: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FlatIcon</a:t>
            </a:r>
            <a:endParaRPr lang="en-US" sz="1000">
              <a:solidFill>
                <a:schemeClr val="accent1"/>
              </a:solidFill>
              <a:latin typeface="Raleway"/>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g2ed49f0a6d6_0_170"/>
          <p:cNvSpPr txBox="1"/>
          <p:nvPr/>
        </p:nvSpPr>
        <p:spPr>
          <a:xfrm>
            <a:off x="656991" y="1510352"/>
            <a:ext cx="11094328" cy="4616618"/>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1800" b="1" dirty="0">
                <a:highlight>
                  <a:schemeClr val="lt1"/>
                </a:highlight>
                <a:latin typeface="Raleway"/>
                <a:ea typeface="Raleway"/>
                <a:cs typeface="Raleway"/>
                <a:sym typeface="Raleway"/>
              </a:rPr>
              <a:t>Ausili visivi:</a:t>
            </a:r>
            <a:endParaRPr lang="en-US" sz="1800" b="1" dirty="0">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Preparate supporti visivi come diapositive, tabelle e grafici a sostegno della vostra presentazione. Assicuratevi che siano chiari e professionali e che valorizzino la vostra narrazione.</a:t>
            </a:r>
            <a:endParaRPr sz="1800" dirty="0">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Se possibile, portate prototipi o campioni di prodotti per dimostrare la vostra soluzione.</a:t>
            </a:r>
            <a:endParaRPr sz="1800" dirty="0">
              <a:latin typeface="Raleway"/>
              <a:ea typeface="Raleway"/>
              <a:cs typeface="Raleway"/>
            </a:endParaRPr>
          </a:p>
          <a:p>
            <a:pPr marL="0" lvl="0" indent="0" algn="l" rtl="0">
              <a:spcBef>
                <a:spcPts val="600"/>
              </a:spcBef>
              <a:spcAft>
                <a:spcPts val="600"/>
              </a:spcAft>
              <a:buNone/>
            </a:pPr>
            <a:r>
              <a:rPr lang="en-GB" sz="1800" b="1" dirty="0">
                <a:highlight>
                  <a:schemeClr val="lt1"/>
                </a:highlight>
                <a:latin typeface="Raleway"/>
                <a:ea typeface="Raleway"/>
                <a:cs typeface="Raleway"/>
                <a:sym typeface="Raleway"/>
              </a:rPr>
              <a:t>Feedback:</a:t>
            </a:r>
            <a:endParaRPr sz="1800" b="1" dirty="0">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a:t>
            </a:r>
            <a:r>
              <a:rPr lang="en-GB" sz="1800" dirty="0" err="1">
                <a:latin typeface="Raleway"/>
                <a:ea typeface="Raleway"/>
                <a:cs typeface="Raleway"/>
                <a:sym typeface="Raleway"/>
              </a:rPr>
              <a:t>Esercitatevi</a:t>
            </a:r>
            <a:r>
              <a:rPr lang="en-GB" sz="1800" dirty="0">
                <a:latin typeface="Raleway"/>
                <a:ea typeface="Raleway"/>
                <a:cs typeface="Raleway"/>
                <a:sym typeface="Raleway"/>
              </a:rPr>
              <a:t> a </a:t>
            </a:r>
            <a:r>
              <a:rPr lang="en-GB" sz="1800" dirty="0" err="1">
                <a:latin typeface="Raleway"/>
                <a:ea typeface="Raleway"/>
                <a:cs typeface="Raleway"/>
                <a:sym typeface="Raleway"/>
              </a:rPr>
              <a:t>presentare</a:t>
            </a:r>
            <a:r>
              <a:rPr lang="en-GB" sz="1800" dirty="0">
                <a:latin typeface="Raleway"/>
                <a:ea typeface="Raleway"/>
                <a:cs typeface="Raleway"/>
                <a:sym typeface="Raleway"/>
              </a:rPr>
              <a:t> la </a:t>
            </a:r>
            <a:r>
              <a:rPr lang="en-GB" sz="1800" dirty="0" err="1">
                <a:latin typeface="Raleway"/>
                <a:ea typeface="Raleway"/>
                <a:cs typeface="Raleway"/>
                <a:sym typeface="Raleway"/>
              </a:rPr>
              <a:t>vostra</a:t>
            </a:r>
            <a:r>
              <a:rPr lang="en-GB" sz="1800" dirty="0">
                <a:latin typeface="Raleway"/>
                <a:ea typeface="Raleway"/>
                <a:cs typeface="Raleway"/>
                <a:sym typeface="Raleway"/>
              </a:rPr>
              <a:t> </a:t>
            </a:r>
            <a:r>
              <a:rPr lang="en-GB" sz="1800" dirty="0" err="1">
                <a:latin typeface="Raleway"/>
                <a:ea typeface="Raleway"/>
                <a:cs typeface="Raleway"/>
                <a:sym typeface="Raleway"/>
              </a:rPr>
              <a:t>proposta</a:t>
            </a:r>
            <a:r>
              <a:rPr lang="en-GB" sz="1800" dirty="0">
                <a:latin typeface="Raleway"/>
                <a:ea typeface="Raleway"/>
                <a:cs typeface="Raleway"/>
                <a:sym typeface="Raleway"/>
              </a:rPr>
              <a:t> a </a:t>
            </a:r>
            <a:r>
              <a:rPr lang="en-GB" sz="1800" dirty="0" err="1">
                <a:latin typeface="Raleway"/>
                <a:ea typeface="Raleway"/>
                <a:cs typeface="Raleway"/>
                <a:sym typeface="Raleway"/>
              </a:rPr>
              <a:t>colleghi</a:t>
            </a:r>
            <a:r>
              <a:rPr lang="en-GB" sz="1800" dirty="0">
                <a:latin typeface="Raleway"/>
                <a:ea typeface="Raleway"/>
                <a:cs typeface="Raleway"/>
                <a:sym typeface="Raleway"/>
              </a:rPr>
              <a:t> o </a:t>
            </a:r>
            <a:r>
              <a:rPr lang="en-GB" sz="1800" dirty="0" err="1">
                <a:latin typeface="Raleway"/>
                <a:ea typeface="Raleway"/>
                <a:cs typeface="Raleway"/>
                <a:sym typeface="Raleway"/>
              </a:rPr>
              <a:t>mentori</a:t>
            </a:r>
            <a:r>
              <a:rPr lang="en-GB" sz="1800" dirty="0">
                <a:latin typeface="Raleway"/>
                <a:ea typeface="Raleway"/>
                <a:cs typeface="Raleway"/>
                <a:sym typeface="Raleway"/>
              </a:rPr>
              <a:t> e </a:t>
            </a:r>
            <a:r>
              <a:rPr lang="en-GB" sz="1800" dirty="0" err="1">
                <a:latin typeface="Raleway"/>
                <a:ea typeface="Raleway"/>
                <a:cs typeface="Raleway"/>
                <a:sym typeface="Raleway"/>
              </a:rPr>
              <a:t>chiedete</a:t>
            </a:r>
            <a:r>
              <a:rPr lang="en-GB" sz="1800" dirty="0">
                <a:latin typeface="Raleway"/>
                <a:ea typeface="Raleway"/>
                <a:cs typeface="Raleway"/>
                <a:sym typeface="Raleway"/>
              </a:rPr>
              <a:t> un feedback </a:t>
            </a:r>
            <a:r>
              <a:rPr lang="en-GB" sz="1800" dirty="0" err="1">
                <a:latin typeface="Raleway"/>
                <a:ea typeface="Raleway"/>
                <a:cs typeface="Raleway"/>
                <a:sym typeface="Raleway"/>
              </a:rPr>
              <a:t>costruttivo</a:t>
            </a:r>
            <a:r>
              <a:rPr lang="en-GB" sz="1800" dirty="0">
                <a:latin typeface="Raleway"/>
                <a:ea typeface="Raleway"/>
                <a:cs typeface="Raleway"/>
                <a:sym typeface="Raleway"/>
              </a:rPr>
              <a:t>.</a:t>
            </a:r>
            <a:endParaRPr sz="1800" dirty="0">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a:t>
            </a:r>
            <a:r>
              <a:rPr lang="en-GB" sz="1800" dirty="0" err="1">
                <a:latin typeface="Raleway"/>
                <a:ea typeface="Raleway"/>
                <a:cs typeface="Raleway"/>
                <a:sym typeface="Raleway"/>
              </a:rPr>
              <a:t>Utilizzate</a:t>
            </a:r>
            <a:r>
              <a:rPr lang="en-GB" sz="1800" dirty="0">
                <a:latin typeface="Raleway"/>
                <a:ea typeface="Raleway"/>
                <a:cs typeface="Raleway"/>
                <a:sym typeface="Raleway"/>
              </a:rPr>
              <a:t> il feedback per </a:t>
            </a:r>
            <a:r>
              <a:rPr lang="en-GB" sz="1800" dirty="0" err="1">
                <a:latin typeface="Raleway"/>
                <a:ea typeface="Raleway"/>
                <a:cs typeface="Raleway"/>
                <a:sym typeface="Raleway"/>
              </a:rPr>
              <a:t>perfezionare</a:t>
            </a:r>
            <a:r>
              <a:rPr lang="en-GB" sz="1800" dirty="0">
                <a:latin typeface="Raleway"/>
                <a:ea typeface="Raleway"/>
                <a:cs typeface="Raleway"/>
                <a:sym typeface="Raleway"/>
              </a:rPr>
              <a:t> e </a:t>
            </a:r>
            <a:r>
              <a:rPr lang="en-GB" sz="1800" dirty="0" err="1">
                <a:latin typeface="Raleway"/>
                <a:ea typeface="Raleway"/>
                <a:cs typeface="Raleway"/>
                <a:sym typeface="Raleway"/>
              </a:rPr>
              <a:t>migliorare</a:t>
            </a:r>
            <a:r>
              <a:rPr lang="en-GB" sz="1800" dirty="0">
                <a:latin typeface="Raleway"/>
                <a:ea typeface="Raleway"/>
                <a:cs typeface="Raleway"/>
                <a:sym typeface="Raleway"/>
              </a:rPr>
              <a:t> la </a:t>
            </a:r>
            <a:r>
              <a:rPr lang="en-GB" sz="1800" dirty="0" err="1">
                <a:latin typeface="Raleway"/>
                <a:ea typeface="Raleway"/>
                <a:cs typeface="Raleway"/>
                <a:sym typeface="Raleway"/>
              </a:rPr>
              <a:t>vostra</a:t>
            </a:r>
            <a:r>
              <a:rPr lang="en-GB" sz="1800" dirty="0">
                <a:latin typeface="Raleway"/>
                <a:ea typeface="Raleway"/>
                <a:cs typeface="Raleway"/>
                <a:sym typeface="Raleway"/>
              </a:rPr>
              <a:t> </a:t>
            </a:r>
            <a:r>
              <a:rPr lang="en-GB" sz="1800" dirty="0" err="1">
                <a:latin typeface="Raleway"/>
                <a:ea typeface="Raleway"/>
                <a:cs typeface="Raleway"/>
                <a:sym typeface="Raleway"/>
              </a:rPr>
              <a:t>proposta</a:t>
            </a:r>
            <a:r>
              <a:rPr lang="en-GB" sz="1800" dirty="0">
                <a:latin typeface="Raleway"/>
                <a:ea typeface="Raleway"/>
                <a:cs typeface="Raleway"/>
                <a:sym typeface="Raleway"/>
              </a:rPr>
              <a:t>.</a:t>
            </a:r>
            <a:endParaRPr sz="1800" dirty="0">
              <a:latin typeface="Raleway"/>
              <a:ea typeface="Raleway"/>
              <a:cs typeface="Raleway"/>
            </a:endParaRPr>
          </a:p>
          <a:p>
            <a:pPr marL="0" lvl="0" indent="0" algn="l" rtl="0">
              <a:spcBef>
                <a:spcPts val="600"/>
              </a:spcBef>
              <a:spcAft>
                <a:spcPts val="600"/>
              </a:spcAft>
              <a:buNone/>
            </a:pPr>
            <a:r>
              <a:rPr lang="en-GB" sz="1800" b="1" dirty="0">
                <a:highlight>
                  <a:schemeClr val="lt1"/>
                </a:highlight>
                <a:latin typeface="Raleway"/>
                <a:ea typeface="Raleway"/>
                <a:cs typeface="Raleway"/>
                <a:sym typeface="Raleway"/>
              </a:rPr>
              <a:t>Rivedere:</a:t>
            </a:r>
            <a:endParaRPr sz="1800" b="1" dirty="0">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Effettuate le revisioni necessarie in base al feedback, assicurandovi che la vostra proposta sia chiara, convincente e ben strutturata.</a:t>
            </a:r>
            <a:endParaRPr sz="1800" dirty="0">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Provate più volte la vostra presentazione finale per aumentare la fiducia e garantire una consegna fluida.</a:t>
            </a:r>
            <a:endParaRPr sz="1800" dirty="0">
              <a:solidFill>
                <a:srgbClr val="FF0000"/>
              </a:solidFill>
              <a:latin typeface="Raleway"/>
              <a:ea typeface="Raleway"/>
              <a:cs typeface="Raleway"/>
            </a:endParaRPr>
          </a:p>
        </p:txBody>
      </p:sp>
      <p:sp>
        <p:nvSpPr>
          <p:cNvPr id="342" name="Google Shape;342;g2ed49f0a6d6_0_170"/>
          <p:cNvSpPr txBox="1">
            <a:spLocks noGrp="1"/>
          </p:cNvSpPr>
          <p:nvPr>
            <p:ph type="title"/>
          </p:nvPr>
        </p:nvSpPr>
        <p:spPr>
          <a:xfrm>
            <a:off x="554875" y="2829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b="1" dirty="0"/>
              <a:t>Passo dopo passo per la creazione della vostra proposta</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8" name="Google Shape;348;g2ed49f0a6d6_0_123"/>
          <p:cNvSpPr txBox="1">
            <a:spLocks noGrp="1"/>
          </p:cNvSpPr>
          <p:nvPr>
            <p:ph type="title"/>
          </p:nvPr>
        </p:nvSpPr>
        <p:spPr>
          <a:xfrm>
            <a:off x="597903" y="261723"/>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b="1" dirty="0"/>
              <a:t>Come presentare la vostra startup?</a:t>
            </a:r>
            <a:endParaRPr lang="en-GB" b="1" dirty="0">
              <a:highlight>
                <a:srgbClr val="FFFF00"/>
              </a:highlight>
            </a:endParaRPr>
          </a:p>
        </p:txBody>
      </p:sp>
      <p:pic>
        <p:nvPicPr>
          <p:cNvPr id="349" name="Google Shape;349;g2ed49f0a6d6_0_123"/>
          <p:cNvPicPr preferRelativeResize="0"/>
          <p:nvPr/>
        </p:nvPicPr>
        <p:blipFill>
          <a:blip r:embed="rId4">
            <a:alphaModFix/>
          </a:blip>
          <a:stretch>
            <a:fillRect/>
          </a:stretch>
        </p:blipFill>
        <p:spPr>
          <a:xfrm rot="5400000">
            <a:off x="1832213" y="5387810"/>
            <a:ext cx="922248" cy="1001077"/>
          </a:xfrm>
          <a:prstGeom prst="rect">
            <a:avLst/>
          </a:prstGeom>
          <a:noFill/>
          <a:ln>
            <a:noFill/>
          </a:ln>
        </p:spPr>
      </p:pic>
      <p:sp>
        <p:nvSpPr>
          <p:cNvPr id="2" name="CasellaDiTesto 1">
            <a:extLst>
              <a:ext uri="{FF2B5EF4-FFF2-40B4-BE49-F238E27FC236}">
                <a16:creationId xmlns:a16="http://schemas.microsoft.com/office/drawing/2014/main" id="{85A813B1-2651-9225-E5D5-82A2D734467A}"/>
              </a:ext>
            </a:extLst>
          </p:cNvPr>
          <p:cNvSpPr txBox="1"/>
          <p:nvPr/>
        </p:nvSpPr>
        <p:spPr>
          <a:xfrm>
            <a:off x="6877951" y="6350056"/>
            <a:ext cx="5059365"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ea typeface="Roboto"/>
                <a:cs typeface="Roboto"/>
              </a:rPr>
              <a:t>Fonte: </a:t>
            </a:r>
            <a:r>
              <a:rPr lang="it-IT" sz="100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Come presentare la tua startup in 3 minuti </a:t>
            </a:r>
            <a:r>
              <a:rPr lang="it-IT" sz="1000" dirty="0">
                <a:solidFill>
                  <a:srgbClr val="0F0F0F"/>
                </a:solidFill>
                <a:latin typeface="Raleway"/>
                <a:ea typeface="Roboto"/>
                <a:cs typeface="Roboto"/>
              </a:rPr>
              <a:t>dal </a:t>
            </a:r>
            <a:r>
              <a:rPr lang="en-GB" sz="1000" dirty="0">
                <a:solidFill>
                  <a:srgbClr val="0F0F0F"/>
                </a:solidFill>
                <a:latin typeface="Raleway"/>
                <a:ea typeface="Roboto"/>
                <a:cs typeface="Roboto"/>
              </a:rPr>
              <a:t>Programma </a:t>
            </a:r>
            <a:r>
              <a:rPr lang="it-IT" sz="1000" dirty="0">
                <a:solidFill>
                  <a:srgbClr val="0F0F0F"/>
                </a:solidFill>
                <a:latin typeface="Raleway"/>
                <a:ea typeface="Roboto"/>
                <a:cs typeface="Roboto"/>
              </a:rPr>
              <a:t>SAIS</a:t>
            </a:r>
            <a:endParaRPr lang="en-GB" sz="1000" i="1" dirty="0">
              <a:latin typeface="Raleway"/>
            </a:endParaRPr>
          </a:p>
        </p:txBody>
      </p:sp>
      <p:sp>
        <p:nvSpPr>
          <p:cNvPr id="4" name="TextBox 3">
            <a:extLst>
              <a:ext uri="{FF2B5EF4-FFF2-40B4-BE49-F238E27FC236}">
                <a16:creationId xmlns:a16="http://schemas.microsoft.com/office/drawing/2014/main" id="{11066A8A-263C-4CD7-A3E9-4B7F257FD2FD}"/>
              </a:ext>
            </a:extLst>
          </p:cNvPr>
          <p:cNvSpPr txBox="1"/>
          <p:nvPr/>
        </p:nvSpPr>
        <p:spPr>
          <a:xfrm>
            <a:off x="597903" y="2782495"/>
            <a:ext cx="1904999"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000" b="1" dirty="0">
                <a:latin typeface="Raleway"/>
              </a:rPr>
              <a:t>Guardate il video </a:t>
            </a:r>
            <a:r>
              <a:rPr lang="en-US" sz="2000" dirty="0">
                <a:latin typeface="Raleway"/>
              </a:rPr>
              <a:t>per capire </a:t>
            </a:r>
            <a:r>
              <a:rPr lang="en-GB" sz="2000" dirty="0">
                <a:latin typeface="Raleway"/>
              </a:rPr>
              <a:t>meglio </a:t>
            </a:r>
            <a:r>
              <a:rPr lang="en-US" sz="2000" dirty="0">
                <a:latin typeface="Raleway"/>
              </a:rPr>
              <a:t>come presentare la vostra startup. </a:t>
            </a:r>
            <a:endParaRPr lang="en-US"/>
          </a:p>
        </p:txBody>
      </p:sp>
      <p:pic>
        <p:nvPicPr>
          <p:cNvPr id="5" name="Online Media 4" title="How to Pitch your Startup in 3 Minutes">
            <a:hlinkClick r:id="" action="ppaction://media"/>
            <a:extLst>
              <a:ext uri="{FF2B5EF4-FFF2-40B4-BE49-F238E27FC236}">
                <a16:creationId xmlns:a16="http://schemas.microsoft.com/office/drawing/2014/main" id="{109E5D2D-137E-DE9E-3A0D-8B66725118A5}"/>
              </a:ext>
            </a:extLst>
          </p:cNvPr>
          <p:cNvPicPr>
            <a:picLocks noRot="1" noChangeAspect="1"/>
          </p:cNvPicPr>
          <p:nvPr>
            <a:videoFile r:link="rId1"/>
          </p:nvPr>
        </p:nvPicPr>
        <p:blipFill>
          <a:blip r:embed="rId6"/>
          <a:stretch>
            <a:fillRect/>
          </a:stretch>
        </p:blipFill>
        <p:spPr>
          <a:xfrm>
            <a:off x="2886075" y="1339850"/>
            <a:ext cx="8853488" cy="483235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g2ed49f0a6d6_0_126"/>
          <p:cNvSpPr txBox="1"/>
          <p:nvPr/>
        </p:nvSpPr>
        <p:spPr>
          <a:xfrm>
            <a:off x="474721" y="1242771"/>
            <a:ext cx="11242557" cy="4678173"/>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None/>
            </a:pPr>
            <a:r>
              <a:rPr lang="en-GB" sz="1600" b="1" dirty="0">
                <a:highlight>
                  <a:schemeClr val="lt1"/>
                </a:highlight>
                <a:latin typeface="Raleway"/>
                <a:ea typeface="Raleway"/>
                <a:cs typeface="Raleway"/>
                <a:sym typeface="Raleway"/>
              </a:rPr>
              <a:t>Fiducia:</a:t>
            </a:r>
            <a:endParaRPr lang="en-US" sz="1600" b="1" dirty="0">
              <a:highlight>
                <a:srgbClr val="F3B75B"/>
              </a:highlight>
              <a:latin typeface="Raleway"/>
              <a:ea typeface="Raleway"/>
              <a:cs typeface="Raleway"/>
            </a:endParaRPr>
          </a:p>
          <a:p>
            <a:pPr marL="457200">
              <a:spcBef>
                <a:spcPts val="600"/>
              </a:spcBef>
              <a:spcAft>
                <a:spcPts val="600"/>
              </a:spcAft>
              <a:buSzPts val="1700"/>
              <a:buFont typeface="Raleway"/>
              <a:buChar char="●"/>
            </a:pPr>
            <a:r>
              <a:rPr lang="en-GB" sz="1600" dirty="0">
                <a:latin typeface="Raleway"/>
                <a:ea typeface="Raleway"/>
                <a:cs typeface="Raleway"/>
                <a:sym typeface="Raleway"/>
              </a:rPr>
              <a:t> Mostrate passione e convinzione quando parlate della vostra attività. </a:t>
            </a:r>
            <a:endParaRPr sz="1600" dirty="0">
              <a:latin typeface="Raleway"/>
              <a:ea typeface="Raleway"/>
              <a:cs typeface="Raleway"/>
            </a:endParaRPr>
          </a:p>
          <a:p>
            <a:pPr marL="457200">
              <a:spcBef>
                <a:spcPts val="600"/>
              </a:spcBef>
              <a:spcAft>
                <a:spcPts val="600"/>
              </a:spcAft>
              <a:buSzPts val="1700"/>
              <a:buFont typeface="Raleway"/>
              <a:buChar char="●"/>
            </a:pPr>
            <a:r>
              <a:rPr lang="en-GB" sz="1600" dirty="0">
                <a:latin typeface="Raleway"/>
                <a:ea typeface="Raleway"/>
                <a:cs typeface="Raleway"/>
                <a:sym typeface="Raleway"/>
              </a:rPr>
              <a:t> Una preparazione accurata aiuta a creare fiducia. Conoscere il proprio campo da gioco dentro e fuori.</a:t>
            </a:r>
            <a:endParaRPr sz="1600" dirty="0">
              <a:latin typeface="Raleway"/>
              <a:ea typeface="Raleway"/>
              <a:cs typeface="Raleway"/>
            </a:endParaRPr>
          </a:p>
          <a:p>
            <a:pPr marL="0" lvl="0" indent="0" rtl="0">
              <a:spcBef>
                <a:spcPts val="600"/>
              </a:spcBef>
              <a:spcAft>
                <a:spcPts val="600"/>
              </a:spcAft>
              <a:buNone/>
            </a:pPr>
            <a:r>
              <a:rPr lang="en-GB" sz="1600" b="1" dirty="0">
                <a:highlight>
                  <a:schemeClr val="lt1"/>
                </a:highlight>
                <a:latin typeface="Raleway"/>
                <a:ea typeface="Raleway"/>
                <a:cs typeface="Raleway"/>
                <a:sym typeface="Raleway"/>
              </a:rPr>
              <a:t>Chiarezza</a:t>
            </a:r>
            <a:endParaRPr sz="1600" b="1" dirty="0">
              <a:highlight>
                <a:srgbClr val="F3B75B"/>
              </a:highlight>
              <a:latin typeface="Raleway"/>
              <a:ea typeface="Raleway"/>
              <a:cs typeface="Raleway"/>
            </a:endParaRPr>
          </a:p>
          <a:p>
            <a:pPr marL="457200">
              <a:spcBef>
                <a:spcPts val="600"/>
              </a:spcBef>
              <a:spcAft>
                <a:spcPts val="600"/>
              </a:spcAft>
              <a:buSzPts val="1700"/>
              <a:buFont typeface="Raleway"/>
              <a:buChar char="●"/>
            </a:pPr>
            <a:r>
              <a:rPr lang="en-GB" sz="1600" dirty="0">
                <a:latin typeface="Raleway"/>
                <a:ea typeface="Raleway"/>
                <a:cs typeface="Raleway"/>
                <a:sym typeface="Raleway"/>
              </a:rPr>
              <a:t> Utilizzate un linguaggio chiaro e semplice per trasmettere il vostro messaggio. Evitate termini tecnici che il vostro pubblico potrebbe non capire.</a:t>
            </a:r>
            <a:endParaRPr sz="1600" dirty="0">
              <a:latin typeface="Raleway"/>
              <a:ea typeface="Raleway"/>
              <a:cs typeface="Raleway"/>
            </a:endParaRPr>
          </a:p>
          <a:p>
            <a:pPr marL="457200">
              <a:spcBef>
                <a:spcPts val="600"/>
              </a:spcBef>
              <a:spcAft>
                <a:spcPts val="600"/>
              </a:spcAft>
              <a:buSzPts val="1700"/>
              <a:buFont typeface="Raleway"/>
              <a:buChar char="●"/>
            </a:pPr>
            <a:r>
              <a:rPr lang="en-GB" sz="1600" dirty="0">
                <a:latin typeface="Raleway"/>
                <a:ea typeface="Raleway"/>
                <a:cs typeface="Raleway"/>
                <a:sym typeface="Raleway"/>
              </a:rPr>
              <a:t> Parlate a un ritmo moderato, assicurandovi che il pubblico possa seguirvi.</a:t>
            </a:r>
            <a:endParaRPr sz="1600" dirty="0">
              <a:latin typeface="Raleway"/>
              <a:ea typeface="Raleway"/>
              <a:cs typeface="Raleway"/>
            </a:endParaRPr>
          </a:p>
          <a:p>
            <a:pPr marL="0" lvl="0" indent="0" rtl="0">
              <a:spcBef>
                <a:spcPts val="600"/>
              </a:spcBef>
              <a:spcAft>
                <a:spcPts val="600"/>
              </a:spcAft>
              <a:buNone/>
            </a:pPr>
            <a:r>
              <a:rPr lang="en-GB" sz="1600" b="1" dirty="0">
                <a:highlight>
                  <a:schemeClr val="lt1"/>
                </a:highlight>
                <a:latin typeface="Raleway"/>
                <a:ea typeface="Raleway"/>
                <a:cs typeface="Raleway"/>
                <a:sym typeface="Raleway"/>
              </a:rPr>
              <a:t>Il linguaggio del corpo!</a:t>
            </a:r>
            <a:endParaRPr sz="1600" b="1" dirty="0">
              <a:highlight>
                <a:srgbClr val="F3B75B"/>
              </a:highlight>
              <a:latin typeface="Raleway"/>
              <a:ea typeface="Raleway"/>
              <a:cs typeface="Raleway"/>
            </a:endParaRPr>
          </a:p>
          <a:p>
            <a:pPr marL="0" lvl="0" indent="0" rtl="0">
              <a:spcBef>
                <a:spcPts val="600"/>
              </a:spcBef>
              <a:spcAft>
                <a:spcPts val="600"/>
              </a:spcAft>
              <a:buNone/>
            </a:pPr>
            <a:r>
              <a:rPr lang="en-GB" sz="1600" dirty="0" err="1">
                <a:latin typeface="Raleway"/>
                <a:ea typeface="Raleway"/>
                <a:cs typeface="Raleway"/>
                <a:sym typeface="Raleway"/>
              </a:rPr>
              <a:t>Coinvolgete</a:t>
            </a:r>
            <a:r>
              <a:rPr lang="en-GB" sz="1600" dirty="0">
                <a:latin typeface="Raleway"/>
                <a:ea typeface="Raleway"/>
                <a:cs typeface="Raleway"/>
                <a:sym typeface="Raleway"/>
              </a:rPr>
              <a:t> il pubblico ponendo domande, invitando al feedback o incorporando elementi interattivi.</a:t>
            </a:r>
            <a:endParaRPr sz="1600" dirty="0">
              <a:latin typeface="Raleway"/>
              <a:ea typeface="Raleway"/>
              <a:cs typeface="Raleway"/>
            </a:endParaRPr>
          </a:p>
          <a:p>
            <a:pPr marL="0" lvl="0" indent="0" rtl="0">
              <a:spcBef>
                <a:spcPts val="600"/>
              </a:spcBef>
              <a:spcAft>
                <a:spcPts val="600"/>
              </a:spcAft>
              <a:buNone/>
            </a:pPr>
            <a:r>
              <a:rPr lang="en-GB" sz="1600" b="1" dirty="0">
                <a:highlight>
                  <a:schemeClr val="lt1"/>
                </a:highlight>
                <a:latin typeface="Raleway"/>
                <a:ea typeface="Raleway"/>
                <a:cs typeface="Raleway"/>
                <a:sym typeface="Raleway"/>
              </a:rPr>
              <a:t>Tempistica</a:t>
            </a:r>
            <a:endParaRPr sz="1600" b="1" dirty="0">
              <a:highlight>
                <a:srgbClr val="F3B75B"/>
              </a:highlight>
              <a:latin typeface="Raleway"/>
              <a:ea typeface="Raleway"/>
              <a:cs typeface="Raleway"/>
            </a:endParaRPr>
          </a:p>
          <a:p>
            <a:pPr marL="457200">
              <a:spcBef>
                <a:spcPts val="600"/>
              </a:spcBef>
              <a:spcAft>
                <a:spcPts val="600"/>
              </a:spcAft>
              <a:buSzPts val="1700"/>
              <a:buFont typeface="Raleway"/>
              <a:buChar char="●"/>
            </a:pPr>
            <a:r>
              <a:rPr lang="en-GB" sz="1600" dirty="0">
                <a:latin typeface="Raleway"/>
                <a:ea typeface="Raleway"/>
                <a:cs typeface="Raleway"/>
                <a:sym typeface="Raleway"/>
              </a:rPr>
              <a:t> Fate delle prove per assicurarvi che il vostro intervento rientri nei tempi previsti. Una presentazione ben fatta rispetta il tempo del pubblico e mantiene la sua attenzione.</a:t>
            </a:r>
            <a:endParaRPr sz="1600" dirty="0">
              <a:latin typeface="Raleway"/>
              <a:ea typeface="Raleway"/>
              <a:cs typeface="Raleway"/>
            </a:endParaRPr>
          </a:p>
        </p:txBody>
      </p:sp>
      <p:sp>
        <p:nvSpPr>
          <p:cNvPr id="355" name="Google Shape;355;g2ed49f0a6d6_0_126"/>
          <p:cNvSpPr txBox="1">
            <a:spLocks noGrp="1"/>
          </p:cNvSpPr>
          <p:nvPr>
            <p:ph type="title"/>
          </p:nvPr>
        </p:nvSpPr>
        <p:spPr>
          <a:xfrm>
            <a:off x="412400" y="1259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3400" b="1" dirty="0"/>
              <a:t>Per </a:t>
            </a:r>
            <a:r>
              <a:rPr lang="en-GB" sz="3400" b="1" dirty="0" err="1"/>
              <a:t>una</a:t>
            </a:r>
            <a:r>
              <a:rPr lang="en-GB" sz="3400" b="1" dirty="0"/>
              <a:t> </a:t>
            </a:r>
            <a:r>
              <a:rPr lang="en-GB" sz="3400" b="1" dirty="0" err="1"/>
              <a:t>presentazione</a:t>
            </a:r>
            <a:r>
              <a:rPr lang="en-GB" sz="3400" b="1" dirty="0"/>
              <a:t> </a:t>
            </a:r>
            <a:r>
              <a:rPr lang="en-GB" sz="3400" b="1" dirty="0" err="1"/>
              <a:t>efficace</a:t>
            </a:r>
            <a:endParaRPr lang="en-US" sz="3400" b="1"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2ed49f0a6d6_0_142"/>
          <p:cNvSpPr txBox="1"/>
          <p:nvPr/>
        </p:nvSpPr>
        <p:spPr>
          <a:xfrm>
            <a:off x="697680" y="1059135"/>
            <a:ext cx="8596457" cy="4739729"/>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None/>
            </a:pPr>
            <a:r>
              <a:rPr lang="en-GB" sz="1800" b="1" dirty="0">
                <a:highlight>
                  <a:schemeClr val="lt1"/>
                </a:highlight>
                <a:latin typeface="Raleway"/>
                <a:ea typeface="Raleway"/>
                <a:cs typeface="Raleway"/>
                <a:sym typeface="Raleway"/>
              </a:rPr>
              <a:t>Nervosismo</a:t>
            </a:r>
            <a:endParaRPr lang="en-US" sz="1800" b="1" dirty="0">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Praticate la respirazione profonda, la visualizzazione o altre tecniche di rilassamento per calmare i nervi.</a:t>
            </a:r>
            <a:endParaRPr sz="1800" dirty="0">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Più si ha dimestichezza con il proprio passo, meno si è nervosi.</a:t>
            </a:r>
            <a:endParaRPr sz="1800" dirty="0">
              <a:latin typeface="Raleway"/>
              <a:ea typeface="Raleway"/>
              <a:cs typeface="Raleway"/>
            </a:endParaRPr>
          </a:p>
          <a:p>
            <a:pPr marL="0" lvl="0" indent="0" rtl="0">
              <a:spcBef>
                <a:spcPts val="600"/>
              </a:spcBef>
              <a:spcAft>
                <a:spcPts val="600"/>
              </a:spcAft>
              <a:buNone/>
            </a:pPr>
            <a:r>
              <a:rPr lang="en-GB" sz="1800" b="1" dirty="0">
                <a:highlight>
                  <a:schemeClr val="lt1"/>
                </a:highlight>
                <a:latin typeface="Raleway"/>
                <a:ea typeface="Raleway"/>
                <a:cs typeface="Raleway"/>
                <a:sym typeface="Raleway"/>
              </a:rPr>
              <a:t>Domande difficili</a:t>
            </a:r>
            <a:endParaRPr sz="1800" b="1" dirty="0">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a:t>
            </a:r>
            <a:r>
              <a:rPr lang="en-GB" sz="1800" dirty="0" err="1">
                <a:latin typeface="Raleway"/>
                <a:ea typeface="Raleway"/>
                <a:cs typeface="Raleway"/>
                <a:sym typeface="Raleway"/>
              </a:rPr>
              <a:t>Preparatevi</a:t>
            </a:r>
            <a:r>
              <a:rPr lang="en-GB" sz="1800" dirty="0">
                <a:latin typeface="Raleway"/>
                <a:ea typeface="Raleway"/>
                <a:cs typeface="Raleway"/>
                <a:sym typeface="Raleway"/>
              </a:rPr>
              <a:t> alle </a:t>
            </a:r>
            <a:r>
              <a:rPr lang="en-GB" sz="1800" dirty="0" err="1">
                <a:latin typeface="Raleway"/>
                <a:ea typeface="Raleway"/>
                <a:cs typeface="Raleway"/>
                <a:sym typeface="Raleway"/>
              </a:rPr>
              <a:t>potenziali</a:t>
            </a:r>
            <a:r>
              <a:rPr lang="en-GB" sz="1800" dirty="0">
                <a:latin typeface="Raleway"/>
                <a:ea typeface="Raleway"/>
                <a:cs typeface="Raleway"/>
                <a:sym typeface="Raleway"/>
              </a:rPr>
              <a:t> </a:t>
            </a:r>
            <a:r>
              <a:rPr lang="en-GB" sz="1800" dirty="0" err="1">
                <a:latin typeface="Raleway"/>
                <a:ea typeface="Raleway"/>
                <a:cs typeface="Raleway"/>
                <a:sym typeface="Raleway"/>
              </a:rPr>
              <a:t>domande</a:t>
            </a:r>
            <a:r>
              <a:rPr lang="en-GB" sz="1800" dirty="0">
                <a:latin typeface="Raleway"/>
                <a:ea typeface="Raleway"/>
                <a:cs typeface="Raleway"/>
                <a:sym typeface="Raleway"/>
              </a:rPr>
              <a:t> e fate </a:t>
            </a:r>
            <a:r>
              <a:rPr lang="en-GB" sz="1800" dirty="0" err="1">
                <a:latin typeface="Raleway"/>
                <a:ea typeface="Raleway"/>
                <a:cs typeface="Raleway"/>
                <a:sym typeface="Raleway"/>
              </a:rPr>
              <a:t>pratica</a:t>
            </a:r>
            <a:r>
              <a:rPr lang="en-GB" sz="1800" dirty="0">
                <a:latin typeface="Raleway"/>
                <a:ea typeface="Raleway"/>
                <a:cs typeface="Raleway"/>
                <a:sym typeface="Raleway"/>
              </a:rPr>
              <a:t> con le </a:t>
            </a:r>
            <a:r>
              <a:rPr lang="en-GB" sz="1800" dirty="0" err="1">
                <a:latin typeface="Raleway"/>
                <a:ea typeface="Raleway"/>
                <a:cs typeface="Raleway"/>
                <a:sym typeface="Raleway"/>
              </a:rPr>
              <a:t>risposte</a:t>
            </a:r>
            <a:r>
              <a:rPr lang="en-GB" sz="1800" dirty="0">
                <a:latin typeface="Raleway"/>
                <a:ea typeface="Raleway"/>
                <a:cs typeface="Raleway"/>
                <a:sym typeface="Raleway"/>
              </a:rPr>
              <a:t>. Considerate le preoccupazioni o le obiezioni comuni che il vostro pubblico potrebbe avere.</a:t>
            </a:r>
            <a:endParaRPr sz="1800" dirty="0">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Se non conoscete la risposta a una domanda, mantenete la calma e rispondete onestamente. Offritevi di approfondire le informazioni in un secondo momento.</a:t>
            </a:r>
            <a:endParaRPr sz="1800" dirty="0">
              <a:latin typeface="Raleway"/>
              <a:ea typeface="Raleway"/>
              <a:cs typeface="Raleway"/>
            </a:endParaRPr>
          </a:p>
          <a:p>
            <a:pPr marL="0" lvl="0" indent="0" rtl="0">
              <a:spcBef>
                <a:spcPts val="600"/>
              </a:spcBef>
              <a:spcAft>
                <a:spcPts val="600"/>
              </a:spcAft>
              <a:buNone/>
            </a:pPr>
            <a:r>
              <a:rPr lang="en-GB" sz="1800" b="1" dirty="0">
                <a:highlight>
                  <a:schemeClr val="lt1"/>
                </a:highlight>
                <a:latin typeface="Raleway"/>
                <a:ea typeface="Raleway"/>
                <a:cs typeface="Raleway"/>
                <a:sym typeface="Raleway"/>
              </a:rPr>
              <a:t>Problemi tecnici</a:t>
            </a:r>
            <a:endParaRPr sz="1800" b="1" dirty="0">
              <a:highlight>
                <a:srgbClr val="F3B75B"/>
              </a:highlight>
              <a:latin typeface="Raleway"/>
              <a:ea typeface="Raleway"/>
              <a:cs typeface="Raleway"/>
            </a:endParaRPr>
          </a:p>
          <a:p>
            <a:pPr marL="457200">
              <a:spcBef>
                <a:spcPts val="600"/>
              </a:spcBef>
              <a:spcAft>
                <a:spcPts val="600"/>
              </a:spcAft>
              <a:buSzPts val="1800"/>
              <a:buFont typeface="Raleway"/>
              <a:buChar char="●"/>
            </a:pPr>
            <a:r>
              <a:rPr lang="en-GB" sz="1800" dirty="0">
                <a:latin typeface="Raleway"/>
                <a:ea typeface="Raleway"/>
                <a:cs typeface="Raleway"/>
                <a:sym typeface="Raleway"/>
              </a:rPr>
              <a:t> Avere sempre un piano di riserva in caso di problemi tecnici. Portate con voi delle diapositive o delle dispense stampate e disponete di più copie della vostra presentazione.</a:t>
            </a:r>
            <a:endParaRPr sz="1600" dirty="0">
              <a:solidFill>
                <a:srgbClr val="21346D"/>
              </a:solidFill>
              <a:highlight>
                <a:srgbClr val="FFFFFF"/>
              </a:highlight>
              <a:latin typeface="Raleway"/>
              <a:ea typeface="Raleway"/>
              <a:cs typeface="Raleway"/>
            </a:endParaRPr>
          </a:p>
        </p:txBody>
      </p:sp>
      <p:sp>
        <p:nvSpPr>
          <p:cNvPr id="361" name="Google Shape;361;g2ed49f0a6d6_0_142"/>
          <p:cNvSpPr txBox="1">
            <a:spLocks noGrp="1"/>
          </p:cNvSpPr>
          <p:nvPr>
            <p:ph type="title"/>
          </p:nvPr>
        </p:nvSpPr>
        <p:spPr>
          <a:xfrm>
            <a:off x="628854" y="239122"/>
            <a:ext cx="10515600" cy="85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3400" b="1" dirty="0"/>
              <a:t>Come superare le sfide più comuni?</a:t>
            </a:r>
            <a:endParaRPr lang="en-US" sz="3400" b="1" dirty="0"/>
          </a:p>
        </p:txBody>
      </p:sp>
      <p:pic>
        <p:nvPicPr>
          <p:cNvPr id="362" name="Google Shape;362;g2ed49f0a6d6_0_142"/>
          <p:cNvPicPr preferRelativeResize="0"/>
          <p:nvPr/>
        </p:nvPicPr>
        <p:blipFill>
          <a:blip r:embed="rId3">
            <a:alphaModFix/>
          </a:blip>
          <a:stretch>
            <a:fillRect/>
          </a:stretch>
        </p:blipFill>
        <p:spPr>
          <a:xfrm>
            <a:off x="9224900" y="2374700"/>
            <a:ext cx="2632026" cy="2632026"/>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320833" y="4998587"/>
            <a:ext cx="200162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Fonte dell'immagine: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Flaticon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9" name="Google Shape;369;g2ed49f0a6d6_0_149"/>
          <p:cNvSpPr txBox="1">
            <a:spLocks noGrp="1"/>
          </p:cNvSpPr>
          <p:nvPr>
            <p:ph type="title"/>
          </p:nvPr>
        </p:nvSpPr>
        <p:spPr>
          <a:xfrm>
            <a:off x="438525" y="2829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3400" b="1" dirty="0"/>
              <a:t>Esempi di presentazione di business</a:t>
            </a:r>
            <a:endParaRPr lang="en-US" sz="3400" b="1"/>
          </a:p>
        </p:txBody>
      </p:sp>
      <p:sp>
        <p:nvSpPr>
          <p:cNvPr id="2" name="CasellaDiTesto 1">
            <a:extLst>
              <a:ext uri="{FF2B5EF4-FFF2-40B4-BE49-F238E27FC236}">
                <a16:creationId xmlns:a16="http://schemas.microsoft.com/office/drawing/2014/main" id="{13AD0F42-90FA-97A5-E665-035BECFB6C04}"/>
              </a:ext>
            </a:extLst>
          </p:cNvPr>
          <p:cNvSpPr txBox="1"/>
          <p:nvPr/>
        </p:nvSpPr>
        <p:spPr>
          <a:xfrm>
            <a:off x="6799953" y="5567082"/>
            <a:ext cx="428534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chemeClr val="accent1"/>
                </a:solidFill>
                <a:latin typeface="Raleway"/>
                <a:ea typeface="Roboto"/>
                <a:cs typeface="Roboto"/>
              </a:rPr>
              <a:t>Fonte: </a:t>
            </a:r>
            <a:r>
              <a:rPr lang="it-IT" sz="100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2019 Pitch 90 1° posto </a:t>
            </a:r>
            <a:r>
              <a:rPr lang="it-IT" sz="1000" dirty="0">
                <a:solidFill>
                  <a:srgbClr val="0F0F0F"/>
                </a:solidFill>
                <a:latin typeface="Raleway"/>
                <a:ea typeface="Roboto"/>
                <a:cs typeface="Roboto"/>
              </a:rPr>
              <a:t>da Delaware </a:t>
            </a:r>
            <a:r>
              <a:rPr lang="it-IT" sz="1000" err="1">
                <a:solidFill>
                  <a:srgbClr val="0F0F0F"/>
                </a:solidFill>
                <a:latin typeface="Raleway"/>
                <a:ea typeface="Roboto"/>
                <a:cs typeface="Roboto"/>
              </a:rPr>
              <a:t>EPSCoR</a:t>
            </a:r>
            <a:endParaRPr lang="it-IT" sz="1000" err="1">
              <a:latin typeface="Raleway"/>
            </a:endParaRPr>
          </a:p>
        </p:txBody>
      </p:sp>
      <p:sp>
        <p:nvSpPr>
          <p:cNvPr id="3" name="CasellaDiTesto 2">
            <a:extLst>
              <a:ext uri="{FF2B5EF4-FFF2-40B4-BE49-F238E27FC236}">
                <a16:creationId xmlns:a16="http://schemas.microsoft.com/office/drawing/2014/main" id="{17507028-EC2E-1337-1D19-6184A207A39D}"/>
              </a:ext>
            </a:extLst>
          </p:cNvPr>
          <p:cNvSpPr txBox="1"/>
          <p:nvPr/>
        </p:nvSpPr>
        <p:spPr>
          <a:xfrm>
            <a:off x="952881" y="5564490"/>
            <a:ext cx="439768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chemeClr val="accent1"/>
                </a:solidFill>
                <a:latin typeface="Raleway"/>
                <a:ea typeface="Roboto"/>
                <a:cs typeface="Roboto"/>
              </a:rPr>
              <a:t>Fonte: </a:t>
            </a:r>
            <a:r>
              <a:rPr lang="it-IT" sz="100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Vincitore dell'Elevator Pitch 2018, concorso Flyer Pitch </a:t>
            </a:r>
            <a:r>
              <a:rPr lang="it-IT" sz="1000" dirty="0">
                <a:solidFill>
                  <a:srgbClr val="0F0F0F"/>
                </a:solidFill>
                <a:latin typeface="Raleway"/>
                <a:ea typeface="Roboto"/>
                <a:cs typeface="Roboto"/>
              </a:rPr>
              <a:t>dell'Università di Dayton</a:t>
            </a:r>
            <a:r>
              <a:rPr lang="it-IT" sz="100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a:t>
            </a:r>
            <a:endParaRPr lang="it-IT" sz="1000" dirty="0">
              <a:latin typeface="Raleway"/>
            </a:endParaRPr>
          </a:p>
        </p:txBody>
      </p:sp>
      <p:pic>
        <p:nvPicPr>
          <p:cNvPr id="4" name="Online Media 3" title="2018 Elevator Pitch Winner, Flyer Pitch Competition">
            <a:hlinkClick r:id="" action="ppaction://media"/>
            <a:extLst>
              <a:ext uri="{FF2B5EF4-FFF2-40B4-BE49-F238E27FC236}">
                <a16:creationId xmlns:a16="http://schemas.microsoft.com/office/drawing/2014/main" id="{CD03460E-F62C-7D33-C492-376CE51899CD}"/>
              </a:ext>
            </a:extLst>
          </p:cNvPr>
          <p:cNvPicPr>
            <a:picLocks noRot="1" noChangeAspect="1"/>
          </p:cNvPicPr>
          <p:nvPr>
            <a:videoFile r:link="rId1"/>
          </p:nvPr>
        </p:nvPicPr>
        <p:blipFill>
          <a:blip r:embed="rId7"/>
          <a:stretch>
            <a:fillRect/>
          </a:stretch>
        </p:blipFill>
        <p:spPr>
          <a:xfrm>
            <a:off x="441325" y="2247900"/>
            <a:ext cx="5411788" cy="3213100"/>
          </a:xfrm>
          <a:prstGeom prst="rect">
            <a:avLst/>
          </a:prstGeom>
        </p:spPr>
      </p:pic>
      <p:pic>
        <p:nvPicPr>
          <p:cNvPr id="5" name="Online Media 4" title="2019 Pitch 90 1st place">
            <a:hlinkClick r:id="" action="ppaction://media"/>
            <a:extLst>
              <a:ext uri="{FF2B5EF4-FFF2-40B4-BE49-F238E27FC236}">
                <a16:creationId xmlns:a16="http://schemas.microsoft.com/office/drawing/2014/main" id="{AE3146CC-1F22-B2D5-6FB2-AD520860008E}"/>
              </a:ext>
            </a:extLst>
          </p:cNvPr>
          <p:cNvPicPr>
            <a:picLocks noRot="1" noChangeAspect="1"/>
          </p:cNvPicPr>
          <p:nvPr>
            <a:videoFile r:link="rId2"/>
          </p:nvPr>
        </p:nvPicPr>
        <p:blipFill>
          <a:blip r:embed="rId8"/>
          <a:stretch>
            <a:fillRect/>
          </a:stretch>
        </p:blipFill>
        <p:spPr>
          <a:xfrm>
            <a:off x="6238875" y="2247900"/>
            <a:ext cx="5411788" cy="3206750"/>
          </a:xfrm>
          <a:prstGeom prst="rect">
            <a:avLst/>
          </a:prstGeom>
        </p:spPr>
      </p:pic>
      <p:sp>
        <p:nvSpPr>
          <p:cNvPr id="7" name="TextBox 6">
            <a:extLst>
              <a:ext uri="{FF2B5EF4-FFF2-40B4-BE49-F238E27FC236}">
                <a16:creationId xmlns:a16="http://schemas.microsoft.com/office/drawing/2014/main" id="{BAB84897-E9AA-53A1-9D2D-AC9892E4DA9C}"/>
              </a:ext>
            </a:extLst>
          </p:cNvPr>
          <p:cNvSpPr txBox="1"/>
          <p:nvPr/>
        </p:nvSpPr>
        <p:spPr>
          <a:xfrm>
            <a:off x="1048753" y="1393659"/>
            <a:ext cx="1009014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en-US" sz="1800" b="1" dirty="0">
                <a:latin typeface="Raleway"/>
              </a:rPr>
              <a:t>Guardate i video </a:t>
            </a:r>
            <a:r>
              <a:rPr lang="en-US" sz="1800" dirty="0">
                <a:latin typeface="Raleway"/>
              </a:rPr>
              <a:t>qui sotto e riflettete su di essi: Quali tecniche hanno utilizzato questi pitch per catturare l'attenzione del pubblico?</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g2ed49f0a6d6_0_7"/>
          <p:cNvSpPr txBox="1">
            <a:spLocks noGrp="1"/>
          </p:cNvSpPr>
          <p:nvPr>
            <p:ph type="title"/>
          </p:nvPr>
        </p:nvSpPr>
        <p:spPr>
          <a:xfrm>
            <a:off x="5985375" y="1882800"/>
            <a:ext cx="6023400" cy="30924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600"/>
              </a:spcBef>
              <a:spcAft>
                <a:spcPts val="600"/>
              </a:spcAft>
              <a:buClr>
                <a:schemeClr val="lt2"/>
              </a:buClr>
              <a:buSzPts val="4000"/>
              <a:buFont typeface="Raleway SemiBold"/>
              <a:buNone/>
            </a:pPr>
            <a:r>
              <a:rPr lang="en-GB" sz="3400" b="1" dirty="0" err="1">
                <a:latin typeface="Raleway"/>
                <a:ea typeface="Raleway"/>
                <a:cs typeface="Raleway"/>
                <a:sym typeface="Raleway"/>
              </a:rPr>
              <a:t>Esercitarsi</a:t>
            </a:r>
            <a:r>
              <a:rPr lang="en-GB" sz="3400" b="1" dirty="0">
                <a:latin typeface="Raleway"/>
                <a:ea typeface="Raleway"/>
                <a:cs typeface="Raleway"/>
                <a:sym typeface="Raleway"/>
              </a:rPr>
              <a:t> nella presentazione</a:t>
            </a:r>
            <a:endParaRPr lang="en-GB" sz="3400" b="1" dirty="0">
              <a:latin typeface="Raleway"/>
              <a:ea typeface="Raleway"/>
              <a:cs typeface="Raleway"/>
            </a:endParaRPr>
          </a:p>
        </p:txBody>
      </p:sp>
      <p:pic>
        <p:nvPicPr>
          <p:cNvPr id="375" name="Google Shape;375;g2ed49f0a6d6_0_7"/>
          <p:cNvPicPr preferRelativeResize="0"/>
          <p:nvPr/>
        </p:nvPicPr>
        <p:blipFill>
          <a:blip r:embed="rId3">
            <a:alphaModFix/>
          </a:blip>
          <a:stretch>
            <a:fillRect/>
          </a:stretch>
        </p:blipFill>
        <p:spPr>
          <a:xfrm>
            <a:off x="880025" y="1398288"/>
            <a:ext cx="4844375" cy="4061422"/>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366964" y="5186866"/>
            <a:ext cx="954840"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Fonte dell'immagine: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2ed49f0a6d6_0_194"/>
          <p:cNvSpPr txBox="1">
            <a:spLocks noGrp="1"/>
          </p:cNvSpPr>
          <p:nvPr>
            <p:ph type="title"/>
          </p:nvPr>
        </p:nvSpPr>
        <p:spPr>
          <a:xfrm>
            <a:off x="446750" y="352050"/>
            <a:ext cx="6703500" cy="9789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3400" b="1" dirty="0"/>
              <a:t>Esercizio 1</a:t>
            </a:r>
            <a:endParaRPr lang="en-US" sz="3400" b="1" dirty="0"/>
          </a:p>
        </p:txBody>
      </p:sp>
      <p:sp>
        <p:nvSpPr>
          <p:cNvPr id="381" name="Google Shape;381;g2ed49f0a6d6_0_194"/>
          <p:cNvSpPr txBox="1">
            <a:spLocks noGrp="1"/>
          </p:cNvSpPr>
          <p:nvPr>
            <p:ph type="body" idx="1"/>
          </p:nvPr>
        </p:nvSpPr>
        <p:spPr>
          <a:xfrm>
            <a:off x="565200" y="1434875"/>
            <a:ext cx="8398672" cy="4350300"/>
          </a:xfrm>
          <a:prstGeom prst="rect">
            <a:avLst/>
          </a:prstGeom>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n-GB" sz="1800" dirty="0">
                <a:solidFill>
                  <a:srgbClr val="000000"/>
                </a:solidFill>
              </a:rPr>
              <a:t>Prendetevi un minuto per mettervi nei panni di un individuo e immaginate questo:</a:t>
            </a:r>
            <a:endParaRPr lang="en-US" sz="1800" dirty="0">
              <a:solidFill>
                <a:srgbClr val="000000"/>
              </a:solidFill>
            </a:endParaRPr>
          </a:p>
          <a:p>
            <a:pPr marL="457200" lvl="0" indent="0" algn="l" rtl="0">
              <a:lnSpc>
                <a:spcPct val="100000"/>
              </a:lnSpc>
              <a:spcBef>
                <a:spcPts val="600"/>
              </a:spcBef>
              <a:spcAft>
                <a:spcPts val="600"/>
              </a:spcAft>
              <a:buNone/>
            </a:pPr>
            <a:r>
              <a:rPr lang="en-GB" sz="1800" dirty="0">
                <a:solidFill>
                  <a:schemeClr val="accent4">
                    <a:lumMod val="76000"/>
                  </a:schemeClr>
                </a:solidFill>
              </a:rPr>
              <a:t>Siete un investitore seduto in una sala affollata con altri investitori che ascoltano i discorsi di un breve elenco di imprenditori, e questo è il decimo evento di presentazione a cui partecipate questo mese. Qualcuno che non conoscete sale sul palco, sfoggiando una maglietta con un logo che non avete mai visto, di un'azienda di cui non avete mai sentito parlare, e sta per aprire la bocca e parlare.</a:t>
            </a:r>
            <a:endParaRPr sz="1800" dirty="0">
              <a:solidFill>
                <a:schemeClr val="accent4">
                  <a:lumMod val="76000"/>
                </a:schemeClr>
              </a:solidFill>
            </a:endParaRPr>
          </a:p>
          <a:p>
            <a:pPr marL="0" lvl="0" indent="0" algn="l" rtl="0">
              <a:lnSpc>
                <a:spcPct val="100000"/>
              </a:lnSpc>
              <a:spcBef>
                <a:spcPts val="600"/>
              </a:spcBef>
              <a:spcAft>
                <a:spcPts val="600"/>
              </a:spcAft>
              <a:buNone/>
            </a:pPr>
            <a:r>
              <a:rPr lang="en-GB" sz="1800" b="0" dirty="0">
                <a:solidFill>
                  <a:srgbClr val="000000"/>
                </a:solidFill>
              </a:rPr>
              <a:t>Ora, rispondete alle seguenti domande come se foste tra il pubblico e siate sinceri:</a:t>
            </a:r>
            <a:endParaRPr sz="1800" b="0" dirty="0">
              <a:solidFill>
                <a:srgbClr val="000000"/>
              </a:solidFill>
            </a:endParaRPr>
          </a:p>
          <a:p>
            <a:pPr marL="914400" indent="0">
              <a:lnSpc>
                <a:spcPct val="100000"/>
              </a:lnSpc>
              <a:spcBef>
                <a:spcPts val="600"/>
              </a:spcBef>
              <a:spcAft>
                <a:spcPts val="600"/>
              </a:spcAft>
              <a:buClr>
                <a:srgbClr val="000000"/>
              </a:buClr>
              <a:buChar char="●"/>
            </a:pPr>
            <a:r>
              <a:rPr lang="en-GB" sz="1800" b="0" dirty="0">
                <a:solidFill>
                  <a:srgbClr val="000000"/>
                </a:solidFill>
              </a:rPr>
              <a:t> Cosa volete vedere dalla persona sul palco?</a:t>
            </a:r>
            <a:endParaRPr sz="1800" b="0" dirty="0">
              <a:solidFill>
                <a:srgbClr val="000000"/>
              </a:solidFill>
            </a:endParaRPr>
          </a:p>
          <a:p>
            <a:pPr marL="914400" indent="0">
              <a:lnSpc>
                <a:spcPct val="100000"/>
              </a:lnSpc>
              <a:spcBef>
                <a:spcPts val="600"/>
              </a:spcBef>
              <a:spcAft>
                <a:spcPts val="600"/>
              </a:spcAft>
              <a:buClr>
                <a:srgbClr val="000000"/>
              </a:buClr>
              <a:buChar char="●"/>
            </a:pPr>
            <a:r>
              <a:rPr lang="en-GB" sz="1800" b="0" dirty="0">
                <a:solidFill>
                  <a:srgbClr val="000000"/>
                </a:solidFill>
              </a:rPr>
              <a:t> Cosa volete sentire dalla persona che presenta?</a:t>
            </a:r>
            <a:endParaRPr sz="1800" b="0" dirty="0">
              <a:solidFill>
                <a:srgbClr val="000000"/>
              </a:solidFill>
            </a:endParaRPr>
          </a:p>
          <a:p>
            <a:pPr marL="914400" indent="0">
              <a:lnSpc>
                <a:spcPct val="100000"/>
              </a:lnSpc>
              <a:spcBef>
                <a:spcPts val="600"/>
              </a:spcBef>
              <a:spcAft>
                <a:spcPts val="600"/>
              </a:spcAft>
              <a:buClr>
                <a:srgbClr val="000000"/>
              </a:buClr>
              <a:buChar char="●"/>
            </a:pPr>
            <a:r>
              <a:rPr lang="en-GB" sz="1800" b="0" dirty="0">
                <a:solidFill>
                  <a:srgbClr val="000000"/>
                </a:solidFill>
              </a:rPr>
              <a:t> Cosa volete provare?</a:t>
            </a:r>
            <a:endParaRPr sz="1800" b="0" dirty="0">
              <a:solidFill>
                <a:srgbClr val="000000"/>
              </a:solidFill>
            </a:endParaRPr>
          </a:p>
          <a:p>
            <a:pPr marL="914400" indent="0">
              <a:lnSpc>
                <a:spcPct val="100000"/>
              </a:lnSpc>
              <a:spcBef>
                <a:spcPts val="600"/>
              </a:spcBef>
              <a:spcAft>
                <a:spcPts val="600"/>
              </a:spcAft>
              <a:buClr>
                <a:srgbClr val="000000"/>
              </a:buClr>
              <a:buChar char="●"/>
            </a:pPr>
            <a:r>
              <a:rPr lang="en-GB" sz="1800" b="0" dirty="0">
                <a:solidFill>
                  <a:srgbClr val="000000"/>
                </a:solidFill>
              </a:rPr>
              <a:t> Cosa vi entusiasmerà e manterrà la vostra attenzione?</a:t>
            </a:r>
            <a:endParaRPr sz="1800" b="0" dirty="0">
              <a:solidFill>
                <a:srgbClr val="000000"/>
              </a:solidFill>
            </a:endParaRPr>
          </a:p>
          <a:p>
            <a:pPr marL="457200" lvl="0" indent="0" algn="l" rtl="0">
              <a:lnSpc>
                <a:spcPct val="115000"/>
              </a:lnSpc>
              <a:spcBef>
                <a:spcPts val="0"/>
              </a:spcBef>
              <a:spcAft>
                <a:spcPts val="0"/>
              </a:spcAft>
              <a:buNone/>
            </a:pPr>
            <a:endParaRPr sz="1800">
              <a:solidFill>
                <a:srgbClr val="000000"/>
              </a:solidFill>
            </a:endParaRPr>
          </a:p>
        </p:txBody>
      </p:sp>
      <p:pic>
        <p:nvPicPr>
          <p:cNvPr id="382" name="Google Shape;382;g2ed49f0a6d6_0_194"/>
          <p:cNvPicPr preferRelativeResize="0"/>
          <p:nvPr/>
        </p:nvPicPr>
        <p:blipFill rotWithShape="1">
          <a:blip r:embed="rId3">
            <a:alphaModFix/>
          </a:blip>
          <a:srcRect l="25990" r="28299"/>
          <a:stretch/>
        </p:blipFill>
        <p:spPr>
          <a:xfrm>
            <a:off x="8964016" y="1330950"/>
            <a:ext cx="3013484" cy="5527049"/>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8548540" y="6457095"/>
            <a:ext cx="1047204"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Fonte dell'immagine: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g2ed49f0a6d6_0_187"/>
          <p:cNvSpPr txBox="1">
            <a:spLocks noGrp="1"/>
          </p:cNvSpPr>
          <p:nvPr>
            <p:ph type="title"/>
          </p:nvPr>
        </p:nvSpPr>
        <p:spPr>
          <a:xfrm>
            <a:off x="498950" y="495600"/>
            <a:ext cx="10448400" cy="900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3400" b="1" dirty="0"/>
              <a:t>Esercizio 2: esercitarsi con l'elevator pitch</a:t>
            </a:r>
            <a:endParaRPr lang="en-US" sz="3400" b="1"/>
          </a:p>
        </p:txBody>
      </p:sp>
      <p:sp>
        <p:nvSpPr>
          <p:cNvPr id="396" name="Google Shape;396;g2ed49f0a6d6_0_187"/>
          <p:cNvSpPr txBox="1">
            <a:spLocks noGrp="1"/>
          </p:cNvSpPr>
          <p:nvPr>
            <p:ph type="body" idx="1"/>
          </p:nvPr>
        </p:nvSpPr>
        <p:spPr>
          <a:xfrm>
            <a:off x="677250" y="1599475"/>
            <a:ext cx="10837500" cy="4351200"/>
          </a:xfrm>
          <a:prstGeom prst="rect">
            <a:avLst/>
          </a:prstGeom>
        </p:spPr>
        <p:txBody>
          <a:bodyPr spcFirstLastPara="1" wrap="square" lIns="91425" tIns="45700" rIns="91425" bIns="45700" anchor="t" anchorCtr="0">
            <a:normAutofit/>
          </a:bodyPr>
          <a:lstStyle/>
          <a:p>
            <a:pPr marL="0" lvl="0" indent="0" algn="l" rtl="0">
              <a:lnSpc>
                <a:spcPct val="100000"/>
              </a:lnSpc>
              <a:spcBef>
                <a:spcPts val="600"/>
              </a:spcBef>
              <a:spcAft>
                <a:spcPts val="600"/>
              </a:spcAft>
              <a:buNone/>
            </a:pPr>
            <a:r>
              <a:rPr lang="en-GB" sz="1800" dirty="0">
                <a:solidFill>
                  <a:srgbClr val="000000"/>
                </a:solidFill>
                <a:highlight>
                  <a:schemeClr val="lt1"/>
                </a:highlight>
              </a:rPr>
              <a:t>1.</a:t>
            </a:r>
            <a:r>
              <a:rPr lang="en-GB" sz="1800" b="0" dirty="0">
                <a:solidFill>
                  <a:srgbClr val="000000"/>
                </a:solidFill>
              </a:rPr>
              <a:t> Iniziate a scrivere alcune parole chiave su cui basare il vostro pitch (10 minuti): </a:t>
            </a:r>
            <a:endParaRPr lang="en-US" sz="1800" b="0" dirty="0">
              <a:solidFill>
                <a:srgbClr val="000000"/>
              </a:solidFill>
            </a:endParaRPr>
          </a:p>
          <a:p>
            <a:pPr marL="914400" indent="0">
              <a:lnSpc>
                <a:spcPct val="100000"/>
              </a:lnSpc>
              <a:spcBef>
                <a:spcPts val="600"/>
              </a:spcBef>
              <a:spcAft>
                <a:spcPts val="600"/>
              </a:spcAft>
              <a:buClr>
                <a:srgbClr val="000000"/>
              </a:buClr>
              <a:buChar char="●"/>
            </a:pPr>
            <a:r>
              <a:rPr lang="en-GB" sz="1800" b="0" dirty="0">
                <a:solidFill>
                  <a:srgbClr val="000000"/>
                </a:solidFill>
              </a:rPr>
              <a:t> Chi siete? (Istruzione ed esperienza) </a:t>
            </a:r>
            <a:endParaRPr sz="1800" b="0">
              <a:solidFill>
                <a:srgbClr val="000000"/>
              </a:solidFill>
            </a:endParaRPr>
          </a:p>
          <a:p>
            <a:pPr marL="914400" indent="0">
              <a:lnSpc>
                <a:spcPct val="100000"/>
              </a:lnSpc>
              <a:spcBef>
                <a:spcPts val="600"/>
              </a:spcBef>
              <a:spcAft>
                <a:spcPts val="600"/>
              </a:spcAft>
              <a:buClr>
                <a:srgbClr val="000000"/>
              </a:buClr>
              <a:buChar char="●"/>
            </a:pPr>
            <a:r>
              <a:rPr lang="en-GB" sz="1800" b="0" dirty="0">
                <a:solidFill>
                  <a:srgbClr val="000000"/>
                </a:solidFill>
              </a:rPr>
              <a:t> Quali sono i vostri punti di forza? (da tre a cinque esempi)</a:t>
            </a:r>
            <a:endParaRPr sz="1800" b="0" dirty="0">
              <a:solidFill>
                <a:srgbClr val="000000"/>
              </a:solidFill>
            </a:endParaRPr>
          </a:p>
          <a:p>
            <a:pPr marL="914400" indent="0">
              <a:lnSpc>
                <a:spcPct val="100000"/>
              </a:lnSpc>
              <a:spcBef>
                <a:spcPts val="600"/>
              </a:spcBef>
              <a:spcAft>
                <a:spcPts val="600"/>
              </a:spcAft>
              <a:buClr>
                <a:srgbClr val="000000"/>
              </a:buClr>
              <a:buChar char="●"/>
            </a:pPr>
            <a:r>
              <a:rPr lang="en-GB" sz="1800" b="0" dirty="0">
                <a:solidFill>
                  <a:srgbClr val="000000"/>
                </a:solidFill>
              </a:rPr>
              <a:t> Perché vuoi lavorare qui? O Qual è la tua idea imprenditoriale? </a:t>
            </a:r>
            <a:endParaRPr sz="1800" b="0" dirty="0">
              <a:solidFill>
                <a:srgbClr val="000000"/>
              </a:solidFill>
            </a:endParaRPr>
          </a:p>
          <a:p>
            <a:pPr marL="0" lvl="0" indent="0" algn="l" rtl="0">
              <a:lnSpc>
                <a:spcPct val="100000"/>
              </a:lnSpc>
              <a:spcBef>
                <a:spcPts val="600"/>
              </a:spcBef>
              <a:spcAft>
                <a:spcPts val="600"/>
              </a:spcAft>
              <a:buNone/>
            </a:pPr>
            <a:r>
              <a:rPr lang="en-GB" sz="1800" dirty="0">
                <a:solidFill>
                  <a:srgbClr val="000000"/>
                </a:solidFill>
                <a:highlight>
                  <a:schemeClr val="lt1"/>
                </a:highlight>
              </a:rPr>
              <a:t>2. </a:t>
            </a:r>
            <a:r>
              <a:rPr lang="en-GB" sz="1800" b="0" dirty="0">
                <a:solidFill>
                  <a:srgbClr val="000000"/>
                </a:solidFill>
              </a:rPr>
              <a:t>Poi iniziate a esercitarvi con il vostro elevator pitch. Iniziate a dedicare 90 secondi </a:t>
            </a:r>
            <a:r>
              <a:rPr lang="en-GB" sz="1800" dirty="0">
                <a:solidFill>
                  <a:schemeClr val="bg2">
                    <a:lumMod val="49000"/>
                  </a:schemeClr>
                </a:solidFill>
              </a:rPr>
              <a:t>(cronometrateli!) </a:t>
            </a:r>
            <a:r>
              <a:rPr lang="en-GB" sz="1800" b="0" dirty="0">
                <a:solidFill>
                  <a:srgbClr val="000000"/>
                </a:solidFill>
              </a:rPr>
              <a:t>alla vostra presentazione e praticatela per tre volte, tagliando ogni volta 15 secondi. </a:t>
            </a:r>
            <a:endParaRPr sz="1800" b="0" dirty="0">
              <a:solidFill>
                <a:srgbClr val="000000"/>
              </a:solidFill>
            </a:endParaRPr>
          </a:p>
          <a:p>
            <a:pPr marL="0" lvl="0" indent="0" algn="l" rtl="0">
              <a:lnSpc>
                <a:spcPct val="100000"/>
              </a:lnSpc>
              <a:spcBef>
                <a:spcPts val="600"/>
              </a:spcBef>
              <a:spcAft>
                <a:spcPts val="600"/>
              </a:spcAft>
              <a:buNone/>
            </a:pPr>
            <a:r>
              <a:rPr lang="en-GB" sz="1800" dirty="0">
                <a:solidFill>
                  <a:srgbClr val="000000"/>
                </a:solidFill>
              </a:rPr>
              <a:t>In questo modo vi eserciterete a rendere il vostro elevator pitch preciso e puntuale. </a:t>
            </a:r>
            <a:endParaRPr sz="1800" dirty="0">
              <a:solidFill>
                <a:srgbClr val="000000"/>
              </a:solidFill>
            </a:endParaRPr>
          </a:p>
          <a:p>
            <a:pPr marL="0" lvl="0" indent="0" algn="l" rtl="0">
              <a:lnSpc>
                <a:spcPct val="100000"/>
              </a:lnSpc>
              <a:spcBef>
                <a:spcPts val="600"/>
              </a:spcBef>
              <a:spcAft>
                <a:spcPts val="600"/>
              </a:spcAft>
              <a:buNone/>
            </a:pPr>
            <a:r>
              <a:rPr lang="en-GB" sz="1800" dirty="0">
                <a:solidFill>
                  <a:srgbClr val="000000"/>
                </a:solidFill>
                <a:highlight>
                  <a:schemeClr val="lt1"/>
                </a:highlight>
              </a:rPr>
              <a:t>3.</a:t>
            </a:r>
            <a:r>
              <a:rPr lang="en-GB" sz="1800" b="0" dirty="0">
                <a:solidFill>
                  <a:srgbClr val="000000"/>
                </a:solidFill>
              </a:rPr>
              <a:t> Chiedete a qualcuno di ascoltarvi: vi aiuterà a migliorare la vostra presentazione! </a:t>
            </a:r>
            <a:endParaRPr sz="1800" b="0" dirty="0">
              <a:solidFill>
                <a:srgbClr val="000000"/>
              </a:solidFill>
            </a:endParaRPr>
          </a:p>
          <a:p>
            <a:pPr marL="0" lvl="0" indent="0" algn="l" rtl="0">
              <a:lnSpc>
                <a:spcPct val="100000"/>
              </a:lnSpc>
              <a:spcBef>
                <a:spcPts val="600"/>
              </a:spcBef>
              <a:spcAft>
                <a:spcPts val="600"/>
              </a:spcAft>
              <a:buNone/>
            </a:pPr>
            <a:r>
              <a:rPr lang="en-GB" sz="1800" b="0" dirty="0">
                <a:solidFill>
                  <a:srgbClr val="000000"/>
                </a:solidFill>
              </a:rPr>
              <a:t>Pensate a: Cosa funziona davvero bene? Che cosa si potrebbe fare di diverso per migliorare la presentazione? Considerate i criteri relativi all'elevator pitch.</a:t>
            </a:r>
            <a:endParaRPr sz="1800" b="0" dirty="0">
              <a:solidFill>
                <a:srgbClr val="00000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279923" y="429079"/>
            <a:ext cx="11635859"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b="1" dirty="0">
                <a:solidFill>
                  <a:srgbClr val="0E9094"/>
                </a:solidFill>
                <a:latin typeface="Raleway SemiBold"/>
                <a:cs typeface="Segoe UI"/>
              </a:rPr>
              <a:t> AI e altri strumenti per applicazioni pratiche: </a:t>
            </a:r>
            <a:r>
              <a:rPr lang="en-US" sz="3400" b="1" err="1">
                <a:solidFill>
                  <a:srgbClr val="0E9094"/>
                </a:solidFill>
                <a:latin typeface="Raleway SemiBold"/>
                <a:cs typeface="Segoe UI"/>
              </a:rPr>
              <a:t>Slidesgo</a:t>
            </a:r>
            <a:endParaRPr lang="en-US" sz="3400" b="1">
              <a:solidFill>
                <a:srgbClr val="0E9094"/>
              </a:solidFill>
              <a:highlight>
                <a:srgbClr val="FFFF00"/>
              </a:highlight>
              <a:latin typeface="Raleway SemiBold"/>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628266" y="1590670"/>
            <a:ext cx="6007207" cy="4247638"/>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en-US" sz="1800" dirty="0">
                <a:latin typeface="Raleway SemiBold"/>
              </a:rPr>
              <a:t>Breve descrizione</a:t>
            </a:r>
            <a:endParaRPr lang="it-IT" sz="1800">
              <a:latin typeface="Raleway SemiBold"/>
            </a:endParaRPr>
          </a:p>
          <a:p>
            <a:pPr>
              <a:lnSpc>
                <a:spcPct val="100000"/>
              </a:lnSpc>
              <a:spcBef>
                <a:spcPts val="600"/>
              </a:spcBef>
              <a:spcAft>
                <a:spcPts val="600"/>
              </a:spcAft>
              <a:defRPr/>
            </a:pPr>
            <a:r>
              <a:rPr lang="en-US" sz="1800" b="0" dirty="0">
                <a:solidFill>
                  <a:srgbClr val="1D1D1B"/>
                </a:solidFill>
                <a:latin typeface="Raleway SemiBold"/>
                <a:ea typeface="+mn-lt"/>
                <a:cs typeface="+mn-lt"/>
                <a:hlinkClick r:id="rId3"/>
              </a:rPr>
              <a:t>Slidesgo </a:t>
            </a:r>
            <a:r>
              <a:rPr lang="en-US" sz="1800" b="0" dirty="0">
                <a:solidFill>
                  <a:srgbClr val="1D1D1B"/>
                </a:solidFill>
                <a:latin typeface="Raleway SemiBold"/>
                <a:ea typeface="+mn-lt"/>
                <a:cs typeface="+mn-lt"/>
              </a:rPr>
              <a:t>è una piattaforma online che offre un'ampia gamma di modelli di presentazione gratuiti e di alta qualità. Progettata per Google Slides e PowerPoint, fornisce diapositive pronte per diversi scopi, dalle presentazioni aziendali ai materiali didattici. La piattaforma offre modelli visivamente accattivanti, tra cui opzioni per grafici, infografiche e visualizzazioni di dati, aiutando gli utenti a creare presentazioni professionali con facilità. </a:t>
            </a:r>
            <a:r>
              <a:rPr lang="en-US" sz="1800" b="0" dirty="0" err="1">
                <a:solidFill>
                  <a:schemeClr val="accent1"/>
                </a:solidFill>
                <a:latin typeface="Raleway SemiBold"/>
                <a:ea typeface="+mn-lt"/>
                <a:cs typeface="+mn-lt"/>
              </a:rPr>
              <a:t>Slidesgo </a:t>
            </a:r>
            <a:r>
              <a:rPr lang="en-US" sz="1800" b="0" dirty="0">
                <a:solidFill>
                  <a:srgbClr val="1D1D1B"/>
                </a:solidFill>
                <a:latin typeface="Raleway SemiBold"/>
                <a:ea typeface="+mn-lt"/>
                <a:cs typeface="+mn-lt"/>
              </a:rPr>
              <a:t>semplifica la personalizzazione dei design e dei contenuti, consentendo di risparmiare tempo e di ottenere un risultato impeccabile</a:t>
            </a:r>
            <a:r>
              <a:rPr lang="en-US" sz="1800" b="0" dirty="0">
                <a:solidFill>
                  <a:schemeClr val="accent1"/>
                </a:solidFill>
                <a:latin typeface="Raleway SemiBold"/>
                <a:ea typeface="+mn-lt"/>
                <a:cs typeface="+mn-lt"/>
              </a:rPr>
              <a:t>.</a:t>
            </a:r>
            <a:endParaRPr lang="en-US" sz="1800">
              <a:solidFill>
                <a:schemeClr val="accent1"/>
              </a:solidFill>
              <a:latin typeface="Raleway SemiBold"/>
              <a:ea typeface="+mn-lt"/>
              <a:cs typeface="+mn-lt"/>
            </a:endParaRPr>
          </a:p>
          <a:p>
            <a:pPr marL="285750" indent="-285750">
              <a:buFont typeface="Arial"/>
              <a:buChar char="•"/>
              <a:defRPr/>
            </a:pPr>
            <a:endParaRPr lang="en-US" sz="1600" b="0" u="sng" dirty="0">
              <a:solidFill>
                <a:schemeClr val="accent1"/>
              </a:solidFill>
            </a:endParaRPr>
          </a:p>
          <a:p>
            <a:pPr>
              <a:lnSpc>
                <a:spcPct val="210000"/>
              </a:lnSpc>
              <a:spcBef>
                <a:spcPts val="0"/>
              </a:spcBef>
              <a:defRPr/>
            </a:pPr>
            <a:endParaRPr lang="en-US" sz="1500" b="0" dirty="0">
              <a:solidFill>
                <a:schemeClr val="accent1"/>
              </a:solidFill>
            </a:endParaRPr>
          </a:p>
          <a:p>
            <a:endParaRPr lang="it-IT"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a:off x="11117491" y="2817065"/>
            <a:ext cx="28244" cy="60605"/>
          </a:xfrm>
          <a:prstGeom prst="rect">
            <a:avLst/>
          </a:prstGeom>
        </p:spPr>
      </p:pic>
      <p:pic>
        <p:nvPicPr>
          <p:cNvPr id="7" name="Immagine 6" descr="Immagine che contiene testo, schermata, Sito Web, Pagina Web&#10;&#10;Descrizione generata automaticamente">
            <a:extLst>
              <a:ext uri="{FF2B5EF4-FFF2-40B4-BE49-F238E27FC236}">
                <a16:creationId xmlns:a16="http://schemas.microsoft.com/office/drawing/2014/main" id="{2CD1EDB5-8796-999A-4387-5C342AFC23F1}"/>
              </a:ext>
            </a:extLst>
          </p:cNvPr>
          <p:cNvPicPr>
            <a:picLocks noChangeAspect="1"/>
          </p:cNvPicPr>
          <p:nvPr/>
        </p:nvPicPr>
        <p:blipFill>
          <a:blip r:embed="rId5"/>
          <a:stretch>
            <a:fillRect/>
          </a:stretch>
        </p:blipFill>
        <p:spPr>
          <a:xfrm>
            <a:off x="7076714" y="1663241"/>
            <a:ext cx="4699418" cy="4100150"/>
          </a:xfrm>
          <a:prstGeom prst="rect">
            <a:avLst/>
          </a:prstGeom>
        </p:spPr>
      </p:pic>
      <p:sp>
        <p:nvSpPr>
          <p:cNvPr id="4" name="PoljeZBesedilom 3">
            <a:extLst>
              <a:ext uri="{FF2B5EF4-FFF2-40B4-BE49-F238E27FC236}">
                <a16:creationId xmlns:a16="http://schemas.microsoft.com/office/drawing/2014/main" id="{DA4F66CB-4B08-1D93-34B1-59D1BC84A6EA}"/>
              </a:ext>
            </a:extLst>
          </p:cNvPr>
          <p:cNvSpPr txBox="1"/>
          <p:nvPr/>
        </p:nvSpPr>
        <p:spPr>
          <a:xfrm>
            <a:off x="7173132" y="5838079"/>
            <a:ext cx="288098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err="1">
                <a:latin typeface="Raleway"/>
              </a:rPr>
              <a:t>Fonte </a:t>
            </a:r>
            <a:r>
              <a:rPr lang="sl-SI" sz="1000" dirty="0">
                <a:latin typeface="Raleway"/>
              </a:rPr>
              <a:t>dell'immagine: Slidesgo.com</a:t>
            </a:r>
          </a:p>
        </p:txBody>
      </p:sp>
    </p:spTree>
    <p:extLst>
      <p:ext uri="{BB962C8B-B14F-4D97-AF65-F5344CB8AC3E}">
        <p14:creationId xmlns:p14="http://schemas.microsoft.com/office/powerpoint/2010/main" val="17426455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279923" y="514537"/>
            <a:ext cx="11635859"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b="1" dirty="0">
                <a:solidFill>
                  <a:srgbClr val="0E9094"/>
                </a:solidFill>
                <a:latin typeface="Raleway SemiBold"/>
                <a:cs typeface="Segoe UI"/>
              </a:rPr>
              <a:t> Suggerimenti per migliorare le capacità di comunicazione e presentazione</a:t>
            </a: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553970" y="1805810"/>
            <a:ext cx="10679720" cy="4102495"/>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en-US" sz="1800" dirty="0">
                <a:latin typeface="Raleway SemiBold"/>
              </a:rPr>
              <a:t>I nostri suggerimenti </a:t>
            </a:r>
            <a:endParaRPr lang="en-US" sz="1800" dirty="0"/>
          </a:p>
          <a:p>
            <a:pPr marL="285750">
              <a:lnSpc>
                <a:spcPct val="100000"/>
              </a:lnSpc>
              <a:spcBef>
                <a:spcPts val="600"/>
              </a:spcBef>
              <a:spcAft>
                <a:spcPts val="600"/>
              </a:spcAft>
              <a:buFont typeface="Arial" panose="020B0604020202020204" pitchFamily="34" charset="0"/>
              <a:buChar char="•"/>
              <a:defRPr/>
            </a:pPr>
            <a:r>
              <a:rPr lang="en-US" sz="1800" dirty="0">
                <a:solidFill>
                  <a:schemeClr val="accent1"/>
                </a:solidFill>
                <a:latin typeface="Raleway SemiBold"/>
                <a:ea typeface="+mn-lt"/>
                <a:cs typeface="+mn-lt"/>
              </a:rPr>
              <a:t> Sfogliare i modelli</a:t>
            </a:r>
            <a:r>
              <a:rPr lang="en-US" sz="1800" b="0" dirty="0">
                <a:solidFill>
                  <a:schemeClr val="accent1"/>
                </a:solidFill>
                <a:latin typeface="Raleway SemiBold"/>
                <a:ea typeface="+mn-lt"/>
                <a:cs typeface="+mn-lt"/>
              </a:rPr>
              <a:t>: Esplorate una vasta collezione di modelli per diversi temi e argomenti, come affari, istruzione, marketing e altro ancora.</a:t>
            </a:r>
            <a:endParaRPr lang="en-US" sz="1800" dirty="0">
              <a:solidFill>
                <a:schemeClr val="accent1"/>
              </a:solidFill>
              <a:latin typeface="Raleway SemiBold"/>
              <a:ea typeface="+mn-lt"/>
              <a:cs typeface="+mn-lt"/>
            </a:endParaRPr>
          </a:p>
          <a:p>
            <a:pPr marL="285750">
              <a:lnSpc>
                <a:spcPct val="100000"/>
              </a:lnSpc>
              <a:spcBef>
                <a:spcPts val="600"/>
              </a:spcBef>
              <a:spcAft>
                <a:spcPts val="600"/>
              </a:spcAft>
              <a:buFont typeface="Arial" panose="020B0604020202020204" pitchFamily="34" charset="0"/>
              <a:buChar char="•"/>
              <a:defRPr/>
            </a:pPr>
            <a:r>
              <a:rPr lang="en-US" sz="1800" dirty="0">
                <a:solidFill>
                  <a:schemeClr val="accent1"/>
                </a:solidFill>
                <a:latin typeface="Raleway SemiBold"/>
                <a:ea typeface="+mn-lt"/>
                <a:cs typeface="+mn-lt"/>
              </a:rPr>
              <a:t> Scegliete Google Slides o PowerPoint</a:t>
            </a:r>
            <a:r>
              <a:rPr lang="en-US" sz="1800" b="0" dirty="0">
                <a:solidFill>
                  <a:schemeClr val="accent1"/>
                </a:solidFill>
                <a:latin typeface="Raleway SemiBold"/>
                <a:ea typeface="+mn-lt"/>
                <a:cs typeface="+mn-lt"/>
              </a:rPr>
              <a:t>: Scaricate il modello selezionato in uno dei due formati per poterlo utilizzare con il vostro software preferito.</a:t>
            </a:r>
            <a:endParaRPr lang="en-US" sz="1800" dirty="0">
              <a:solidFill>
                <a:schemeClr val="accent1"/>
              </a:solidFill>
              <a:latin typeface="Raleway SemiBold"/>
              <a:ea typeface="+mn-lt"/>
              <a:cs typeface="+mn-lt"/>
            </a:endParaRPr>
          </a:p>
          <a:p>
            <a:pPr marL="285750">
              <a:lnSpc>
                <a:spcPct val="100000"/>
              </a:lnSpc>
              <a:spcBef>
                <a:spcPts val="600"/>
              </a:spcBef>
              <a:spcAft>
                <a:spcPts val="600"/>
              </a:spcAft>
              <a:buFont typeface="Arial" panose="020B0604020202020204" pitchFamily="34" charset="0"/>
              <a:buChar char="•"/>
              <a:defRPr/>
            </a:pPr>
            <a:r>
              <a:rPr lang="en-US" sz="1800" dirty="0">
                <a:solidFill>
                  <a:schemeClr val="accent1"/>
                </a:solidFill>
                <a:latin typeface="Raleway SemiBold"/>
                <a:ea typeface="+mn-lt"/>
                <a:cs typeface="+mn-lt"/>
              </a:rPr>
              <a:t> Personalizzazione delle diapositive</a:t>
            </a:r>
            <a:r>
              <a:rPr lang="en-US" sz="1800" b="0" dirty="0">
                <a:solidFill>
                  <a:schemeClr val="accent1"/>
                </a:solidFill>
                <a:latin typeface="Raleway SemiBold"/>
                <a:ea typeface="+mn-lt"/>
                <a:cs typeface="+mn-lt"/>
              </a:rPr>
              <a:t>: Modificate facilmente testo, immagini e colori per allineare la presentazione alle vostre esigenze specifiche.</a:t>
            </a:r>
            <a:endParaRPr lang="en-US" sz="1800" dirty="0">
              <a:solidFill>
                <a:schemeClr val="accent1"/>
              </a:solidFill>
              <a:latin typeface="Raleway SemiBold"/>
              <a:ea typeface="+mn-lt"/>
              <a:cs typeface="+mn-lt"/>
            </a:endParaRPr>
          </a:p>
          <a:p>
            <a:pPr marL="285750">
              <a:lnSpc>
                <a:spcPct val="100000"/>
              </a:lnSpc>
              <a:spcBef>
                <a:spcPts val="600"/>
              </a:spcBef>
              <a:spcAft>
                <a:spcPts val="600"/>
              </a:spcAft>
              <a:buFont typeface="Arial" panose="020B0604020202020204" pitchFamily="34" charset="0"/>
              <a:buChar char="•"/>
              <a:defRPr/>
            </a:pPr>
            <a:r>
              <a:rPr lang="en-US" sz="1800" dirty="0">
                <a:solidFill>
                  <a:schemeClr val="accent1"/>
                </a:solidFill>
                <a:latin typeface="Raleway SemiBold"/>
                <a:ea typeface="+mn-lt"/>
                <a:cs typeface="+mn-lt"/>
              </a:rPr>
              <a:t> Incorporare immagini</a:t>
            </a:r>
            <a:r>
              <a:rPr lang="en-US" sz="1800" b="0" dirty="0">
                <a:solidFill>
                  <a:schemeClr val="accent1"/>
                </a:solidFill>
                <a:latin typeface="Raleway SemiBold"/>
                <a:ea typeface="+mn-lt"/>
                <a:cs typeface="+mn-lt"/>
              </a:rPr>
              <a:t>: Sfruttate i grafici, le icone e le infografiche integrate per rendere la vostra presentazione più dinamica e visivamente accattivante.</a:t>
            </a:r>
            <a:endParaRPr lang="en-US" sz="1800" dirty="0">
              <a:solidFill>
                <a:schemeClr val="accent1"/>
              </a:solidFill>
              <a:latin typeface="Raleway SemiBold"/>
              <a:ea typeface="+mn-lt"/>
              <a:cs typeface="+mn-lt"/>
            </a:endParaRPr>
          </a:p>
          <a:p>
            <a:pPr marL="285750">
              <a:lnSpc>
                <a:spcPct val="100000"/>
              </a:lnSpc>
              <a:spcBef>
                <a:spcPts val="600"/>
              </a:spcBef>
              <a:spcAft>
                <a:spcPts val="600"/>
              </a:spcAft>
              <a:buFont typeface="Arial" panose="020B0604020202020204" pitchFamily="34" charset="0"/>
              <a:buChar char="•"/>
              <a:defRPr/>
            </a:pPr>
            <a:r>
              <a:rPr lang="en-US" sz="1800" dirty="0">
                <a:solidFill>
                  <a:schemeClr val="accent1"/>
                </a:solidFill>
                <a:latin typeface="Raleway SemiBold"/>
                <a:ea typeface="+mn-lt"/>
                <a:cs typeface="+mn-lt"/>
              </a:rPr>
              <a:t> Utilizzabile in qualsiasi occasione</a:t>
            </a:r>
            <a:r>
              <a:rPr lang="en-US" sz="1800" b="0" dirty="0">
                <a:solidFill>
                  <a:schemeClr val="accent1"/>
                </a:solidFill>
                <a:latin typeface="Raleway SemiBold"/>
                <a:ea typeface="+mn-lt"/>
                <a:cs typeface="+mn-lt"/>
              </a:rPr>
              <a:t>: Che si tratti di riunioni di lavoro, presentazioni accademiche o progetti personali, </a:t>
            </a:r>
            <a:r>
              <a:rPr lang="en-US" sz="1800" b="0" dirty="0" err="1">
                <a:solidFill>
                  <a:schemeClr val="accent1"/>
                </a:solidFill>
                <a:latin typeface="Raleway SemiBold"/>
                <a:ea typeface="+mn-lt"/>
                <a:cs typeface="+mn-lt"/>
              </a:rPr>
              <a:t>Slidesgo </a:t>
            </a:r>
            <a:r>
              <a:rPr lang="en-US" sz="1800" b="0" dirty="0">
                <a:solidFill>
                  <a:schemeClr val="accent1"/>
                </a:solidFill>
                <a:latin typeface="Raleway SemiBold"/>
                <a:ea typeface="+mn-lt"/>
                <a:cs typeface="+mn-lt"/>
              </a:rPr>
              <a:t>offre modelli adatti a diversi contesti.</a:t>
            </a:r>
            <a:endParaRPr lang="en-US" sz="1800" dirty="0">
              <a:solidFill>
                <a:schemeClr val="accent1"/>
              </a:solidFill>
              <a:latin typeface="Raleway SemiBold"/>
              <a:ea typeface="+mn-lt"/>
              <a:cs typeface="+mn-lt"/>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3"/>
          <a:stretch>
            <a:fillRect/>
          </a:stretch>
        </p:blipFill>
        <p:spPr>
          <a:xfrm>
            <a:off x="11117491" y="2817065"/>
            <a:ext cx="28244" cy="60605"/>
          </a:xfrm>
          <a:prstGeom prst="rect">
            <a:avLst/>
          </a:prstGeom>
        </p:spPr>
      </p:pic>
    </p:spTree>
    <p:extLst>
      <p:ext uri="{BB962C8B-B14F-4D97-AF65-F5344CB8AC3E}">
        <p14:creationId xmlns:p14="http://schemas.microsoft.com/office/powerpoint/2010/main" val="3578604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3"/>
          <p:cNvSpPr txBox="1">
            <a:spLocks noGrp="1"/>
          </p:cNvSpPr>
          <p:nvPr>
            <p:ph type="title"/>
          </p:nvPr>
        </p:nvSpPr>
        <p:spPr>
          <a:xfrm>
            <a:off x="278800" y="2917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Modello di comunicazione</a:t>
            </a:r>
            <a:endParaRPr lang="en-US" sz="3400" b="1" dirty="0"/>
          </a:p>
        </p:txBody>
      </p:sp>
      <p:sp>
        <p:nvSpPr>
          <p:cNvPr id="98" name="Google Shape;98;p3"/>
          <p:cNvSpPr txBox="1">
            <a:spLocks noGrp="1"/>
          </p:cNvSpPr>
          <p:nvPr>
            <p:ph type="body" idx="1"/>
          </p:nvPr>
        </p:nvSpPr>
        <p:spPr>
          <a:xfrm>
            <a:off x="5659474" y="1479618"/>
            <a:ext cx="6124308" cy="4518549"/>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n-GB" sz="1600" dirty="0">
                <a:solidFill>
                  <a:srgbClr val="2D2D2D"/>
                </a:solidFill>
                <a:highlight>
                  <a:schemeClr val="lt1"/>
                </a:highlight>
              </a:rPr>
              <a:t>Messaggio:</a:t>
            </a:r>
            <a:r>
              <a:rPr lang="en-GB" sz="1600" b="0" dirty="0">
                <a:solidFill>
                  <a:srgbClr val="2D2D2D"/>
                </a:solidFill>
              </a:rPr>
              <a:t> L'informazione che un individuo riceve da una fonte. </a:t>
            </a:r>
            <a:endParaRPr lang="en-US" sz="1600" b="0" dirty="0">
              <a:solidFill>
                <a:srgbClr val="2D2D2D"/>
              </a:solidFill>
            </a:endParaRPr>
          </a:p>
          <a:p>
            <a:pPr marL="0" lvl="0" indent="0" algn="just" rtl="0">
              <a:lnSpc>
                <a:spcPct val="100000"/>
              </a:lnSpc>
              <a:spcBef>
                <a:spcPts val="600"/>
              </a:spcBef>
              <a:spcAft>
                <a:spcPts val="600"/>
              </a:spcAft>
              <a:buNone/>
            </a:pPr>
            <a:r>
              <a:rPr lang="en-GB" sz="1600" dirty="0">
                <a:solidFill>
                  <a:srgbClr val="2D2D2D"/>
                </a:solidFill>
                <a:highlight>
                  <a:schemeClr val="lt1"/>
                </a:highlight>
              </a:rPr>
              <a:t>Mittente:</a:t>
            </a:r>
            <a:r>
              <a:rPr lang="en-GB" sz="1600" b="0" dirty="0">
                <a:solidFill>
                  <a:srgbClr val="2D2D2D"/>
                </a:solidFill>
              </a:rPr>
              <a:t> L'individuo che trasmette un messaggio a un destinatario. </a:t>
            </a:r>
            <a:endParaRPr sz="1600" b="0" dirty="0">
              <a:solidFill>
                <a:srgbClr val="2D2D2D"/>
              </a:solidFill>
            </a:endParaRPr>
          </a:p>
          <a:p>
            <a:pPr marL="0" lvl="0" indent="0" algn="just" rtl="0">
              <a:lnSpc>
                <a:spcPct val="100000"/>
              </a:lnSpc>
              <a:spcBef>
                <a:spcPts val="600"/>
              </a:spcBef>
              <a:spcAft>
                <a:spcPts val="600"/>
              </a:spcAft>
              <a:buNone/>
            </a:pPr>
            <a:r>
              <a:rPr lang="en-GB" sz="1600" dirty="0">
                <a:solidFill>
                  <a:srgbClr val="2D2D2D"/>
                </a:solidFill>
                <a:highlight>
                  <a:schemeClr val="lt1"/>
                </a:highlight>
              </a:rPr>
              <a:t>Ricevitore:</a:t>
            </a:r>
            <a:r>
              <a:rPr lang="en-GB" sz="1600" b="0" dirty="0">
                <a:solidFill>
                  <a:srgbClr val="2D2D2D"/>
                </a:solidFill>
              </a:rPr>
              <a:t> L'individuo che riceve il messaggio. </a:t>
            </a:r>
            <a:endParaRPr sz="1600" b="0" dirty="0">
              <a:solidFill>
                <a:srgbClr val="2D2D2D"/>
              </a:solidFill>
            </a:endParaRPr>
          </a:p>
          <a:p>
            <a:pPr marL="0" lvl="0" indent="0" algn="just" rtl="0">
              <a:lnSpc>
                <a:spcPct val="100000"/>
              </a:lnSpc>
              <a:spcBef>
                <a:spcPts val="600"/>
              </a:spcBef>
              <a:spcAft>
                <a:spcPts val="600"/>
              </a:spcAft>
              <a:buNone/>
            </a:pPr>
            <a:r>
              <a:rPr lang="en-GB" sz="1600" dirty="0">
                <a:solidFill>
                  <a:srgbClr val="2D2D2D"/>
                </a:solidFill>
                <a:highlight>
                  <a:schemeClr val="lt1"/>
                </a:highlight>
              </a:rPr>
              <a:t>Rumore:</a:t>
            </a:r>
            <a:r>
              <a:rPr lang="en-GB" sz="1600" b="0" dirty="0">
                <a:solidFill>
                  <a:srgbClr val="2D2D2D"/>
                </a:solidFill>
              </a:rPr>
              <a:t> Qualsiasi fattore che influisce sul flusso di comunicazione e può impedire al destinatario di ricevere il messaggio corretto. Questo comprende i rumori fisici, come i clacson o la musica ad alto volume, e i segnali codificati che creano una distrazione in un canale.</a:t>
            </a:r>
            <a:endParaRPr sz="1600" b="0" dirty="0">
              <a:solidFill>
                <a:srgbClr val="2D2D2D"/>
              </a:solidFill>
            </a:endParaRPr>
          </a:p>
          <a:p>
            <a:pPr marL="0" lvl="0" indent="0" algn="just" rtl="0">
              <a:lnSpc>
                <a:spcPct val="100000"/>
              </a:lnSpc>
              <a:spcBef>
                <a:spcPts val="600"/>
              </a:spcBef>
              <a:spcAft>
                <a:spcPts val="600"/>
              </a:spcAft>
              <a:buNone/>
            </a:pPr>
            <a:r>
              <a:rPr lang="en-GB" sz="1600" dirty="0">
                <a:solidFill>
                  <a:srgbClr val="2D2D2D"/>
                </a:solidFill>
                <a:highlight>
                  <a:schemeClr val="lt1"/>
                </a:highlight>
              </a:rPr>
              <a:t>Canale:</a:t>
            </a:r>
            <a:r>
              <a:rPr lang="en-GB" sz="1600" b="0" dirty="0">
                <a:solidFill>
                  <a:srgbClr val="2D2D2D"/>
                </a:solidFill>
              </a:rPr>
              <a:t> Mezzo per trasmettere un messaggio al pubblico di riferimento. Può includere conversazioni telefoniche, messaggi di testo, e-mail, video, radio e social media.</a:t>
            </a:r>
            <a:endParaRPr sz="1600" b="0" dirty="0">
              <a:solidFill>
                <a:srgbClr val="2D2D2D"/>
              </a:solidFill>
            </a:endParaRPr>
          </a:p>
          <a:p>
            <a:pPr marL="0" lvl="0" indent="0" algn="just" rtl="0">
              <a:lnSpc>
                <a:spcPct val="100000"/>
              </a:lnSpc>
              <a:spcBef>
                <a:spcPts val="600"/>
              </a:spcBef>
              <a:spcAft>
                <a:spcPts val="600"/>
              </a:spcAft>
              <a:buNone/>
            </a:pPr>
            <a:r>
              <a:rPr lang="en-GB" sz="1600" dirty="0">
                <a:solidFill>
                  <a:srgbClr val="2D2D2D"/>
                </a:solidFill>
                <a:highlight>
                  <a:schemeClr val="lt1"/>
                </a:highlight>
              </a:rPr>
              <a:t>Codifica</a:t>
            </a:r>
            <a:r>
              <a:rPr lang="en-GB" sz="1600" b="0" dirty="0">
                <a:solidFill>
                  <a:srgbClr val="2D2D2D"/>
                </a:solidFill>
                <a:highlight>
                  <a:schemeClr val="lt1"/>
                </a:highlight>
              </a:rPr>
              <a:t>:</a:t>
            </a:r>
            <a:r>
              <a:rPr lang="en-GB" sz="1600" b="0" dirty="0">
                <a:solidFill>
                  <a:srgbClr val="2D2D2D"/>
                </a:solidFill>
              </a:rPr>
              <a:t> Si tratta di scegliere le parole e l'ordine appropriati per trasmettere le informazioni desiderate a un pubblico o a un destinatario.</a:t>
            </a:r>
            <a:endParaRPr sz="1600" dirty="0"/>
          </a:p>
        </p:txBody>
      </p:sp>
      <p:pic>
        <p:nvPicPr>
          <p:cNvPr id="99" name="Google Shape;99;p3"/>
          <p:cNvPicPr preferRelativeResize="0"/>
          <p:nvPr/>
        </p:nvPicPr>
        <p:blipFill rotWithShape="1">
          <a:blip r:embed="rId3">
            <a:alphaModFix/>
          </a:blip>
          <a:srcRect t="25750" b="12063"/>
          <a:stretch/>
        </p:blipFill>
        <p:spPr>
          <a:xfrm>
            <a:off x="397383" y="1712926"/>
            <a:ext cx="5076589" cy="3636156"/>
          </a:xfrm>
          <a:prstGeom prst="rect">
            <a:avLst/>
          </a:prstGeom>
          <a:noFill/>
          <a:ln>
            <a:noFill/>
          </a:ln>
        </p:spPr>
      </p:pic>
      <p:sp>
        <p:nvSpPr>
          <p:cNvPr id="100" name="Google Shape;100;p3"/>
          <p:cNvSpPr txBox="1"/>
          <p:nvPr/>
        </p:nvSpPr>
        <p:spPr>
          <a:xfrm>
            <a:off x="435359" y="5348690"/>
            <a:ext cx="5034600" cy="338524"/>
          </a:xfrm>
          <a:prstGeom prst="rect">
            <a:avLst/>
          </a:prstGeom>
          <a:noFill/>
          <a:ln>
            <a:noFill/>
          </a:ln>
        </p:spPr>
        <p:txBody>
          <a:bodyPr spcFirstLastPara="1" wrap="square" lIns="91425" tIns="91425" rIns="91425" bIns="91425" anchor="t" anchorCtr="0">
            <a:spAutoFit/>
          </a:bodyPr>
          <a:lstStyle/>
          <a:p>
            <a:pPr algn="ctr"/>
            <a:r>
              <a:rPr lang="en-GB" sz="1000" dirty="0">
                <a:solidFill>
                  <a:schemeClr val="accent1"/>
                </a:solidFill>
                <a:latin typeface="Raleway"/>
                <a:ea typeface="Raleway"/>
                <a:cs typeface="Raleway"/>
                <a:sym typeface="Raleway"/>
              </a:rPr>
              <a:t>Fonte dell'immagine: Modello di</a:t>
            </a:r>
            <a:r>
              <a:rPr lang="en-GB" sz="1000" dirty="0">
                <a:solidFill>
                  <a:schemeClr val="accent1"/>
                </a:solidFill>
                <a:latin typeface="Raleway"/>
                <a:ea typeface="Raleway"/>
                <a:cs typeface="Raleway"/>
                <a:sym typeface="Raleway"/>
                <a:hlinkClick r:id="rId4">
                  <a:extLst>
                    <a:ext uri="{A12FA001-AC4F-418D-AE19-62706E023703}">
                      <ahyp:hlinkClr xmlns:ahyp="http://schemas.microsoft.com/office/drawing/2018/hyperlinkcolor" val="tx"/>
                    </a:ext>
                  </a:extLst>
                </a:hlinkClick>
              </a:rPr>
              <a:t> comunicazione </a:t>
            </a:r>
            <a:endParaRPr lang="en-GB" sz="1000" dirty="0">
              <a:solidFill>
                <a:schemeClr val="accent1"/>
              </a:solidFill>
              <a:latin typeface="Raleway"/>
              <a:ea typeface="Raleway"/>
              <a:cs typeface="Raleway"/>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g2eb676f3e53_0_235"/>
          <p:cNvSpPr txBox="1">
            <a:spLocks noGrp="1"/>
          </p:cNvSpPr>
          <p:nvPr>
            <p:ph type="title"/>
          </p:nvPr>
        </p:nvSpPr>
        <p:spPr>
          <a:xfrm>
            <a:off x="592917" y="360702"/>
            <a:ext cx="10515600" cy="957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Altro</a:t>
            </a:r>
            <a:r>
              <a:rPr lang="en-GB" sz="3400" b="1" dirty="0"/>
              <a:t> da esplorare: </a:t>
            </a:r>
            <a:r>
              <a:rPr lang="en-GB" sz="3400" b="1" dirty="0">
                <a:solidFill>
                  <a:schemeClr val="lt1"/>
                </a:solidFill>
                <a:latin typeface="Raleway"/>
                <a:ea typeface="Raleway"/>
                <a:cs typeface="Raleway"/>
                <a:sym typeface="Raleway"/>
              </a:rPr>
              <a:t>Articoli </a:t>
            </a:r>
            <a:endParaRPr lang="en-GB" sz="3400" b="1" dirty="0">
              <a:solidFill>
                <a:schemeClr val="lt1"/>
              </a:solidFill>
              <a:highlight>
                <a:srgbClr val="FFFF00"/>
              </a:highlight>
              <a:latin typeface="Raleway"/>
            </a:endParaRPr>
          </a:p>
        </p:txBody>
      </p:sp>
      <p:pic>
        <p:nvPicPr>
          <p:cNvPr id="403" name="Google Shape;403;g2eb676f3e53_0_235"/>
          <p:cNvPicPr preferRelativeResize="0"/>
          <p:nvPr/>
        </p:nvPicPr>
        <p:blipFill>
          <a:blip r:embed="rId3">
            <a:alphaModFix/>
          </a:blip>
          <a:stretch>
            <a:fillRect/>
          </a:stretch>
        </p:blipFill>
        <p:spPr>
          <a:xfrm>
            <a:off x="9601861" y="339725"/>
            <a:ext cx="1781874" cy="1819974"/>
          </a:xfrm>
          <a:prstGeom prst="rect">
            <a:avLst/>
          </a:prstGeom>
          <a:noFill/>
          <a:ln>
            <a:noFill/>
          </a:ln>
        </p:spPr>
      </p:pic>
      <p:sp>
        <p:nvSpPr>
          <p:cNvPr id="3" name="Google Shape;402;g2eb676f3e53_0_235">
            <a:extLst>
              <a:ext uri="{FF2B5EF4-FFF2-40B4-BE49-F238E27FC236}">
                <a16:creationId xmlns:a16="http://schemas.microsoft.com/office/drawing/2014/main" id="{15DBFDE2-F2C8-DC6B-A7D6-8B3DCE07E5EA}"/>
              </a:ext>
            </a:extLst>
          </p:cNvPr>
          <p:cNvSpPr txBox="1">
            <a:spLocks/>
          </p:cNvSpPr>
          <p:nvPr/>
        </p:nvSpPr>
        <p:spPr>
          <a:xfrm>
            <a:off x="592918" y="1374300"/>
            <a:ext cx="8274445" cy="43884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n-GB" sz="1600" dirty="0">
                <a:solidFill>
                  <a:schemeClr val="accent1"/>
                </a:solidFill>
              </a:rPr>
              <a:t>Sezione 1</a:t>
            </a:r>
            <a:endParaRPr lang="it-IT" sz="1600" dirty="0">
              <a:solidFill>
                <a:schemeClr val="accent1"/>
              </a:solidFill>
            </a:endParaRPr>
          </a:p>
          <a:p>
            <a:pPr marL="0" indent="0">
              <a:lnSpc>
                <a:spcPct val="100000"/>
              </a:lnSpc>
              <a:spcBef>
                <a:spcPts val="600"/>
              </a:spcBef>
              <a:spcAft>
                <a:spcPts val="600"/>
              </a:spcAft>
            </a:pPr>
            <a:r>
              <a:rPr lang="en-GB" sz="1600" u="sng" dirty="0">
                <a:solidFill>
                  <a:schemeClr val="accent1"/>
                </a:solidFill>
                <a:hlinkClick r:id="rId4">
                  <a:extLst>
                    <a:ext uri="{A12FA001-AC4F-418D-AE19-62706E023703}">
                      <ahyp:hlinkClr xmlns:ahyp="http://schemas.microsoft.com/office/drawing/2018/hyperlinkcolor" val="tx"/>
                    </a:ext>
                  </a:extLst>
                </a:hlinkClick>
              </a:rPr>
              <a:t>5 modi in cui Oprah Winfrey ha usato efficacemente lo storytelling nel suo business </a:t>
            </a:r>
            <a:r>
              <a:rPr lang="en-GB" sz="1600" dirty="0">
                <a:solidFill>
                  <a:schemeClr val="accent1"/>
                </a:solidFill>
              </a:rPr>
              <a:t>- </a:t>
            </a:r>
            <a:r>
              <a:rPr lang="en-GB" sz="1600" b="0" dirty="0">
                <a:solidFill>
                  <a:schemeClr val="accent1"/>
                </a:solidFill>
              </a:rPr>
              <a:t>Leggendo questo articolo, imparerete come lo storytelling di Oprah l'abbia aiutata a entrare in contatto con le persone e a ispirare il successo.</a:t>
            </a:r>
            <a:endParaRPr lang="en-GB" sz="1600" dirty="0">
              <a:solidFill>
                <a:schemeClr val="accent1"/>
              </a:solidFill>
            </a:endParaRPr>
          </a:p>
        </p:txBody>
      </p:sp>
      <p:sp>
        <p:nvSpPr>
          <p:cNvPr id="2" name="TextBox 2">
            <a:extLst>
              <a:ext uri="{FF2B5EF4-FFF2-40B4-BE49-F238E27FC236}">
                <a16:creationId xmlns:a16="http://schemas.microsoft.com/office/drawing/2014/main" id="{EA806684-98A4-953E-6EB3-65E9EAC63437}"/>
              </a:ext>
            </a:extLst>
          </p:cNvPr>
          <p:cNvSpPr txBox="1"/>
          <p:nvPr/>
        </p:nvSpPr>
        <p:spPr>
          <a:xfrm>
            <a:off x="11388581" y="1713068"/>
            <a:ext cx="921853"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Fonte dell'immagine: </a:t>
            </a:r>
            <a:r>
              <a:rPr lang="en-US" sz="1000" dirty="0">
                <a:solidFill>
                  <a:schemeClr val="accent1"/>
                </a:solidFill>
                <a:latin typeface="Raleway"/>
                <a:hlinkClick r:id="rId5">
                  <a:extLst>
                    <a:ext uri="{A12FA001-AC4F-418D-AE19-62706E023703}">
                      <ahyp:hlinkClr xmlns:ahyp="http://schemas.microsoft.com/office/drawing/2018/hyperlinkcolor" val="tx"/>
                    </a:ext>
                  </a:extLst>
                </a:hlinkClick>
              </a:rPr>
              <a:t>Svgrepo</a:t>
            </a:r>
            <a:endParaRPr lang="en-US" sz="1000" dirty="0">
              <a:solidFill>
                <a:schemeClr val="accent1"/>
              </a:solidFill>
              <a:hlinkClick r:id="rId5">
                <a:extLst>
                  <a:ext uri="{A12FA001-AC4F-418D-AE19-62706E023703}">
                    <ahyp:hlinkClr xmlns:ahyp="http://schemas.microsoft.com/office/drawing/2018/hyperlinkcolor" val="tx"/>
                  </a:ext>
                </a:extLst>
              </a:hlinkClick>
            </a:endParaRPr>
          </a:p>
        </p:txBody>
      </p:sp>
      <p:sp>
        <p:nvSpPr>
          <p:cNvPr id="4" name="Google Shape;402;g2eb676f3e53_0_235">
            <a:extLst>
              <a:ext uri="{FF2B5EF4-FFF2-40B4-BE49-F238E27FC236}">
                <a16:creationId xmlns:a16="http://schemas.microsoft.com/office/drawing/2014/main" id="{D8155DD5-79F0-0EE8-A366-123B57E6554D}"/>
              </a:ext>
            </a:extLst>
          </p:cNvPr>
          <p:cNvSpPr txBox="1">
            <a:spLocks/>
          </p:cNvSpPr>
          <p:nvPr/>
        </p:nvSpPr>
        <p:spPr>
          <a:xfrm>
            <a:off x="592917" y="2694597"/>
            <a:ext cx="9911613" cy="43884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n-GB" sz="1600" u="sng" dirty="0">
                <a:solidFill>
                  <a:schemeClr val="accent1"/>
                </a:solidFill>
                <a:hlinkClick r:id="rId6">
                  <a:extLst>
                    <a:ext uri="{A12FA001-AC4F-418D-AE19-62706E023703}">
                      <ahyp:hlinkClr xmlns:ahyp="http://schemas.microsoft.com/office/drawing/2018/hyperlinkcolor" val="tx"/>
                    </a:ext>
                  </a:extLst>
                </a:hlinkClick>
              </a:rPr>
              <a:t>Il potere dello storytelling per la vostra azienda: Unleashing Your Inner Storyteller </a:t>
            </a:r>
            <a:r>
              <a:rPr lang="en-GB" sz="1600" dirty="0">
                <a:solidFill>
                  <a:schemeClr val="accent1"/>
                </a:solidFill>
              </a:rPr>
              <a:t>- </a:t>
            </a:r>
            <a:r>
              <a:rPr lang="en-GB" sz="1600" b="0" dirty="0">
                <a:solidFill>
                  <a:schemeClr val="accent1"/>
                </a:solidFill>
              </a:rPr>
              <a:t>Leggendo questo articolo, capirete come lo storytelling possa aiutarvi a condividere le vostre idee commerciali in modo più coinvolgente.</a:t>
            </a:r>
            <a:endParaRPr lang="en-GB" sz="1600" dirty="0">
              <a:solidFill>
                <a:schemeClr val="accent1"/>
              </a:solidFill>
            </a:endParaRPr>
          </a:p>
          <a:p>
            <a:pPr marL="0" indent="0">
              <a:lnSpc>
                <a:spcPct val="100000"/>
              </a:lnSpc>
              <a:spcBef>
                <a:spcPts val="600"/>
              </a:spcBef>
              <a:spcAft>
                <a:spcPts val="600"/>
              </a:spcAft>
            </a:pPr>
            <a:r>
              <a:rPr lang="en-GB" sz="1600" u="sng" dirty="0">
                <a:solidFill>
                  <a:schemeClr val="accent1"/>
                </a:solidFill>
                <a:hlinkClick r:id="rId7">
                  <a:extLst>
                    <a:ext uri="{A12FA001-AC4F-418D-AE19-62706E023703}">
                      <ahyp:hlinkClr xmlns:ahyp="http://schemas.microsoft.com/office/drawing/2018/hyperlinkcolor" val="tx"/>
                    </a:ext>
                  </a:extLst>
                </a:hlinkClick>
              </a:rPr>
              <a:t>Storytelling negli affari: Come redigere una storia accattivante </a:t>
            </a:r>
            <a:r>
              <a:rPr lang="en-GB" sz="1600" dirty="0">
                <a:solidFill>
                  <a:schemeClr val="accent1"/>
                </a:solidFill>
              </a:rPr>
              <a:t>- </a:t>
            </a:r>
            <a:r>
              <a:rPr lang="en-GB" sz="1600" b="0" dirty="0">
                <a:solidFill>
                  <a:schemeClr val="accent1"/>
                </a:solidFill>
              </a:rPr>
              <a:t>Leggendo questo articolo, imparerete perché le buone storie sono fondamentali per creare forti legami negli affari.</a:t>
            </a:r>
          </a:p>
          <a:p>
            <a:pPr marL="0" indent="0">
              <a:lnSpc>
                <a:spcPct val="100000"/>
              </a:lnSpc>
              <a:spcBef>
                <a:spcPts val="600"/>
              </a:spcBef>
              <a:spcAft>
                <a:spcPts val="600"/>
              </a:spcAft>
            </a:pPr>
            <a:r>
              <a:rPr lang="en-GB" sz="1600" dirty="0">
                <a:solidFill>
                  <a:schemeClr val="accent1"/>
                </a:solidFill>
                <a:cs typeface="Arial"/>
              </a:rPr>
              <a:t>Sezione 2</a:t>
            </a:r>
            <a:endParaRPr lang="en-US" sz="1600" dirty="0">
              <a:solidFill>
                <a:schemeClr val="accent1"/>
              </a:solidFill>
              <a:cs typeface="Arial"/>
            </a:endParaRPr>
          </a:p>
          <a:p>
            <a:pPr marL="0" indent="0">
              <a:lnSpc>
                <a:spcPct val="100000"/>
              </a:lnSpc>
              <a:spcBef>
                <a:spcPts val="600"/>
              </a:spcBef>
              <a:spcAft>
                <a:spcPts val="600"/>
              </a:spcAft>
            </a:pPr>
            <a:r>
              <a:rPr lang="en-GB" sz="1600" dirty="0">
                <a:solidFill>
                  <a:schemeClr val="accent1"/>
                </a:solidFill>
                <a:cs typeface="Arial"/>
                <a:hlinkClick r:id="rId8">
                  <a:extLst>
                    <a:ext uri="{A12FA001-AC4F-418D-AE19-62706E023703}">
                      <ahyp:hlinkClr xmlns:ahyp="http://schemas.microsoft.com/office/drawing/2018/hyperlinkcolor" val="tx"/>
                    </a:ext>
                  </a:extLst>
                </a:hlinkClick>
              </a:rPr>
              <a:t>Come fare una presentazione aziendale (con passi e suggerimenti) </a:t>
            </a:r>
            <a:r>
              <a:rPr lang="en-GB" sz="1600" dirty="0">
                <a:solidFill>
                  <a:schemeClr val="accent1"/>
                </a:solidFill>
                <a:cs typeface="Arial"/>
              </a:rPr>
              <a:t>- </a:t>
            </a:r>
            <a:r>
              <a:rPr lang="en-GB" sz="1600" b="0" dirty="0">
                <a:solidFill>
                  <a:schemeClr val="accent1"/>
                </a:solidFill>
                <a:cs typeface="Arial"/>
              </a:rPr>
              <a:t>Leggendo questo articolo, scoprirete modi rapidi per migliorare le vostre presentazioni e impressionare il vostro pubblico.</a:t>
            </a:r>
          </a:p>
          <a:p>
            <a:pPr marL="0" indent="0">
              <a:lnSpc>
                <a:spcPct val="100000"/>
              </a:lnSpc>
              <a:spcBef>
                <a:spcPts val="600"/>
              </a:spcBef>
              <a:spcAft>
                <a:spcPts val="600"/>
              </a:spcAft>
            </a:pPr>
            <a:r>
              <a:rPr lang="en-GB" sz="1600" dirty="0">
                <a:solidFill>
                  <a:schemeClr val="accent1"/>
                </a:solidFill>
                <a:cs typeface="Arial"/>
                <a:hlinkClick r:id="rId9">
                  <a:extLst>
                    <a:ext uri="{A12FA001-AC4F-418D-AE19-62706E023703}">
                      <ahyp:hlinkClr xmlns:ahyp="http://schemas.microsoft.com/office/drawing/2018/hyperlinkcolor" val="tx"/>
                    </a:ext>
                  </a:extLst>
                </a:hlinkClick>
              </a:rPr>
              <a:t>14 metodi per aumentare drasticamente la fiducia in se stessi </a:t>
            </a:r>
            <a:r>
              <a:rPr lang="en-GB" sz="1600" dirty="0">
                <a:solidFill>
                  <a:schemeClr val="accent1"/>
                </a:solidFill>
                <a:cs typeface="Arial"/>
              </a:rPr>
              <a:t>- </a:t>
            </a:r>
            <a:r>
              <a:rPr lang="en-GB" sz="1600" b="0" dirty="0">
                <a:solidFill>
                  <a:schemeClr val="accent1"/>
                </a:solidFill>
                <a:cs typeface="Arial"/>
              </a:rPr>
              <a:t>Leggendo questo articolo, troverete dei semplici passi per sentirvi più sicuri di voi stessi e delle vostre capacità.</a:t>
            </a:r>
            <a:endParaRPr lang="en-GB" sz="1600" dirty="0">
              <a:solidFill>
                <a:schemeClr val="accent1"/>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g2eb676f3e53_0_235"/>
          <p:cNvSpPr txBox="1">
            <a:spLocks noGrp="1"/>
          </p:cNvSpPr>
          <p:nvPr>
            <p:ph type="title"/>
          </p:nvPr>
        </p:nvSpPr>
        <p:spPr>
          <a:xfrm>
            <a:off x="635647" y="480379"/>
            <a:ext cx="10515600" cy="957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Altro</a:t>
            </a:r>
            <a:r>
              <a:rPr lang="en-GB" sz="3400" b="1" dirty="0"/>
              <a:t> da esplorare: </a:t>
            </a:r>
            <a:r>
              <a:rPr lang="en-GB" sz="3400" b="1" dirty="0">
                <a:solidFill>
                  <a:schemeClr val="lt1"/>
                </a:solidFill>
                <a:latin typeface="Raleway"/>
                <a:ea typeface="Raleway"/>
                <a:cs typeface="Raleway"/>
                <a:sym typeface="Raleway"/>
              </a:rPr>
              <a:t>Articoli </a:t>
            </a:r>
            <a:endParaRPr lang="en-GB" sz="3400" b="1" dirty="0">
              <a:solidFill>
                <a:schemeClr val="lt1"/>
              </a:solidFill>
              <a:highlight>
                <a:srgbClr val="FFFF00"/>
              </a:highlight>
              <a:latin typeface="Raleway"/>
            </a:endParaRPr>
          </a:p>
        </p:txBody>
      </p:sp>
      <p:pic>
        <p:nvPicPr>
          <p:cNvPr id="403" name="Google Shape;403;g2eb676f3e53_0_235"/>
          <p:cNvPicPr preferRelativeResize="0"/>
          <p:nvPr/>
        </p:nvPicPr>
        <p:blipFill>
          <a:blip r:embed="rId3">
            <a:alphaModFix/>
          </a:blip>
          <a:stretch>
            <a:fillRect/>
          </a:stretch>
        </p:blipFill>
        <p:spPr>
          <a:xfrm>
            <a:off x="9765655" y="4512921"/>
            <a:ext cx="1781874" cy="1819974"/>
          </a:xfrm>
          <a:prstGeom prst="rect">
            <a:avLst/>
          </a:prstGeom>
          <a:noFill/>
          <a:ln>
            <a:noFill/>
          </a:ln>
        </p:spPr>
      </p:pic>
      <p:sp>
        <p:nvSpPr>
          <p:cNvPr id="3" name="Google Shape;402;g2eb676f3e53_0_235">
            <a:extLst>
              <a:ext uri="{FF2B5EF4-FFF2-40B4-BE49-F238E27FC236}">
                <a16:creationId xmlns:a16="http://schemas.microsoft.com/office/drawing/2014/main" id="{15DBFDE2-F2C8-DC6B-A7D6-8B3DCE07E5EA}"/>
              </a:ext>
            </a:extLst>
          </p:cNvPr>
          <p:cNvSpPr txBox="1">
            <a:spLocks/>
          </p:cNvSpPr>
          <p:nvPr/>
        </p:nvSpPr>
        <p:spPr>
          <a:xfrm>
            <a:off x="635647" y="1716062"/>
            <a:ext cx="10621012" cy="632742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n-GB" sz="1600" dirty="0">
                <a:solidFill>
                  <a:schemeClr val="accent1"/>
                </a:solidFill>
                <a:cs typeface="Arial"/>
                <a:hlinkClick r:id="rId4">
                  <a:extLst>
                    <a:ext uri="{A12FA001-AC4F-418D-AE19-62706E023703}">
                      <ahyp:hlinkClr xmlns:ahyp="http://schemas.microsoft.com/office/drawing/2018/hyperlinkcolor" val="tx"/>
                    </a:ext>
                  </a:extLst>
                </a:hlinkClick>
              </a:rPr>
              <a:t>Tecniche per aumentare la fiducia in se stessi? - </a:t>
            </a:r>
            <a:r>
              <a:rPr lang="en-GB" sz="1600" b="0" dirty="0">
                <a:solidFill>
                  <a:schemeClr val="accent1"/>
                </a:solidFill>
                <a:cs typeface="Arial"/>
              </a:rPr>
              <a:t>Leggendo questo articolo, proverete delle semplici tecniche per aumentare la vostra fiducia in voi stessi ogni giorno.</a:t>
            </a:r>
            <a:endParaRPr lang="en-GB" sz="1600" dirty="0">
              <a:solidFill>
                <a:schemeClr val="accent1"/>
              </a:solidFill>
              <a:cs typeface="Arial"/>
            </a:endParaRPr>
          </a:p>
          <a:p>
            <a:pPr marL="0" indent="0">
              <a:lnSpc>
                <a:spcPct val="100000"/>
              </a:lnSpc>
              <a:spcBef>
                <a:spcPts val="600"/>
              </a:spcBef>
              <a:spcAft>
                <a:spcPts val="600"/>
              </a:spcAft>
            </a:pPr>
            <a:r>
              <a:rPr lang="it-IT" sz="1600" dirty="0" err="1">
                <a:solidFill>
                  <a:schemeClr val="accent1"/>
                </a:solidFill>
              </a:rPr>
              <a:t>Sezione </a:t>
            </a:r>
            <a:r>
              <a:rPr lang="it-IT" sz="1600" dirty="0">
                <a:solidFill>
                  <a:schemeClr val="accent1"/>
                </a:solidFill>
              </a:rPr>
              <a:t>3</a:t>
            </a:r>
            <a:endParaRPr lang="en-US" sz="1600" dirty="0">
              <a:solidFill>
                <a:schemeClr val="accent1"/>
              </a:solidFill>
            </a:endParaRPr>
          </a:p>
          <a:p>
            <a:pPr marL="0" indent="0">
              <a:lnSpc>
                <a:spcPct val="100000"/>
              </a:lnSpc>
              <a:spcBef>
                <a:spcPts val="600"/>
              </a:spcBef>
              <a:spcAft>
                <a:spcPts val="600"/>
              </a:spcAft>
            </a:pPr>
            <a:r>
              <a:rPr lang="en-GB" sz="1600" dirty="0">
                <a:solidFill>
                  <a:schemeClr val="accent1"/>
                </a:solidFill>
                <a:hlinkClick r:id="rId5">
                  <a:extLst>
                    <a:ext uri="{A12FA001-AC4F-418D-AE19-62706E023703}">
                      <ahyp:hlinkClr xmlns:ahyp="http://schemas.microsoft.com/office/drawing/2018/hyperlinkcolor" val="tx"/>
                    </a:ext>
                  </a:extLst>
                </a:hlinkClick>
              </a:rPr>
              <a:t>Come fare una presentazione aziendale di successo: 9 consigli degli esperti </a:t>
            </a:r>
            <a:r>
              <a:rPr lang="en-GB" sz="1600" dirty="0">
                <a:solidFill>
                  <a:schemeClr val="accent1"/>
                </a:solidFill>
              </a:rPr>
              <a:t>- </a:t>
            </a:r>
            <a:r>
              <a:rPr lang="en-GB" sz="1600" b="0" dirty="0">
                <a:solidFill>
                  <a:schemeClr val="accent1"/>
                </a:solidFill>
              </a:rPr>
              <a:t>Leggendo questo articolo, imparerete i semplici consigli degli esperti per far risaltare la vostra presentazione aziendale.</a:t>
            </a:r>
          </a:p>
          <a:p>
            <a:pPr marL="0" indent="0">
              <a:lnSpc>
                <a:spcPct val="100000"/>
              </a:lnSpc>
              <a:spcBef>
                <a:spcPts val="600"/>
              </a:spcBef>
              <a:spcAft>
                <a:spcPts val="600"/>
              </a:spcAft>
            </a:pPr>
            <a:r>
              <a:rPr lang="en-GB" sz="1600" dirty="0">
                <a:solidFill>
                  <a:schemeClr val="accent1"/>
                </a:solidFill>
                <a:hlinkClick r:id="rId6">
                  <a:extLst>
                    <a:ext uri="{A12FA001-AC4F-418D-AE19-62706E023703}">
                      <ahyp:hlinkClr xmlns:ahyp="http://schemas.microsoft.com/office/drawing/2018/hyperlinkcolor" val="tx"/>
                    </a:ext>
                  </a:extLst>
                </a:hlinkClick>
              </a:rPr>
              <a:t>Come presentare efficacemente un'idea imprenditoriale </a:t>
            </a:r>
            <a:r>
              <a:rPr lang="en-GB" sz="1600" dirty="0">
                <a:solidFill>
                  <a:schemeClr val="accent1"/>
                </a:solidFill>
              </a:rPr>
              <a:t>- </a:t>
            </a:r>
            <a:r>
              <a:rPr lang="en-GB" sz="1600" b="0" dirty="0">
                <a:solidFill>
                  <a:schemeClr val="accent1"/>
                </a:solidFill>
              </a:rPr>
              <a:t>Leggendo questo articolo, otterrete consigli facili da seguire su come condividere la vostra idea imprenditoriale in modo chiaro e sicuro</a:t>
            </a:r>
            <a:r>
              <a:rPr lang="en-GB" sz="1600" b="0" dirty="0">
                <a:solidFill>
                  <a:schemeClr val="accent1"/>
                </a:solidFill>
                <a:cs typeface="Arial"/>
              </a:rPr>
              <a:t>. </a:t>
            </a:r>
            <a:endParaRPr lang="en-GB" sz="1600" dirty="0">
              <a:solidFill>
                <a:schemeClr val="accent1"/>
              </a:solidFill>
            </a:endParaRPr>
          </a:p>
        </p:txBody>
      </p:sp>
      <p:sp>
        <p:nvSpPr>
          <p:cNvPr id="2" name="TextBox 2">
            <a:extLst>
              <a:ext uri="{FF2B5EF4-FFF2-40B4-BE49-F238E27FC236}">
                <a16:creationId xmlns:a16="http://schemas.microsoft.com/office/drawing/2014/main" id="{EA806684-98A4-953E-6EB3-65E9EAC63437}"/>
              </a:ext>
            </a:extLst>
          </p:cNvPr>
          <p:cNvSpPr txBox="1"/>
          <p:nvPr/>
        </p:nvSpPr>
        <p:spPr>
          <a:xfrm>
            <a:off x="9109703" y="6057180"/>
            <a:ext cx="921853"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Fonte dell'immagine: </a:t>
            </a:r>
            <a:r>
              <a:rPr lang="en-US" sz="1000" dirty="0">
                <a:solidFill>
                  <a:schemeClr val="accent1"/>
                </a:solidFill>
                <a:latin typeface="Raleway"/>
                <a:hlinkClick r:id="rId7">
                  <a:extLst>
                    <a:ext uri="{A12FA001-AC4F-418D-AE19-62706E023703}">
                      <ahyp:hlinkClr xmlns:ahyp="http://schemas.microsoft.com/office/drawing/2018/hyperlinkcolor" val="tx"/>
                    </a:ext>
                  </a:extLst>
                </a:hlinkClick>
              </a:rPr>
              <a:t>Svgrepo</a:t>
            </a:r>
            <a:endParaRPr lang="en-US" sz="1000" dirty="0">
              <a:solidFill>
                <a:schemeClr val="accent1"/>
              </a:solidFill>
              <a:hlinkClick r:id="rId7">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14491575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2ed49f0a6d6_0_231"/>
          <p:cNvSpPr txBox="1">
            <a:spLocks noGrp="1"/>
          </p:cNvSpPr>
          <p:nvPr>
            <p:ph type="title"/>
          </p:nvPr>
        </p:nvSpPr>
        <p:spPr>
          <a:xfrm>
            <a:off x="548606" y="259238"/>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Altro</a:t>
            </a:r>
            <a:r>
              <a:rPr lang="en-GB" sz="3400" b="1" dirty="0"/>
              <a:t> da esplorare: </a:t>
            </a:r>
            <a:r>
              <a:rPr lang="en-GB" sz="3400" b="1" dirty="0">
                <a:solidFill>
                  <a:schemeClr val="lt1"/>
                </a:solidFill>
                <a:latin typeface="Raleway"/>
                <a:ea typeface="Raleway"/>
                <a:cs typeface="Raleway"/>
                <a:sym typeface="Raleway"/>
              </a:rPr>
              <a:t>Colloqui Ted </a:t>
            </a:r>
            <a:endParaRPr lang="en-GB" sz="3400" b="1" dirty="0">
              <a:solidFill>
                <a:schemeClr val="lt1"/>
              </a:solidFill>
              <a:latin typeface="Raleway"/>
            </a:endParaRPr>
          </a:p>
        </p:txBody>
      </p:sp>
      <p:sp>
        <p:nvSpPr>
          <p:cNvPr id="409" name="Google Shape;409;g2ed49f0a6d6_0_231"/>
          <p:cNvSpPr txBox="1">
            <a:spLocks noGrp="1"/>
          </p:cNvSpPr>
          <p:nvPr>
            <p:ph type="body" idx="1"/>
          </p:nvPr>
        </p:nvSpPr>
        <p:spPr>
          <a:xfrm>
            <a:off x="548345" y="1580744"/>
            <a:ext cx="10952286" cy="6240909"/>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n-GB" sz="1600" dirty="0">
                <a:solidFill>
                  <a:schemeClr val="accent1"/>
                </a:solidFill>
              </a:rPr>
              <a:t>Sezione 1</a:t>
            </a:r>
            <a:endParaRPr lang="en-US" sz="1600">
              <a:solidFill>
                <a:schemeClr val="accent1"/>
              </a:solidFill>
            </a:endParaRPr>
          </a:p>
          <a:p>
            <a:pPr marL="0" indent="0">
              <a:lnSpc>
                <a:spcPct val="100000"/>
              </a:lnSpc>
              <a:spcBef>
                <a:spcPts val="600"/>
              </a:spcBef>
              <a:spcAft>
                <a:spcPts val="600"/>
              </a:spcAft>
            </a:pPr>
            <a:r>
              <a:rPr lang="en-GB" sz="1600" b="0" u="sng" dirty="0">
                <a:solidFill>
                  <a:schemeClr val="accent1"/>
                </a:solidFill>
                <a:hlinkClick r:id="rId3">
                  <a:extLst>
                    <a:ext uri="{A12FA001-AC4F-418D-AE19-62706E023703}">
                      <ahyp:hlinkClr xmlns:ahyp="http://schemas.microsoft.com/office/drawing/2018/hyperlinkcolor" val="tx"/>
                    </a:ext>
                  </a:extLst>
                </a:hlinkClick>
              </a:rPr>
              <a:t>Il potere dello storytelling | Andrea Gibbs </a:t>
            </a:r>
            <a:r>
              <a:rPr lang="en-GB" sz="1600" b="0" dirty="0">
                <a:solidFill>
                  <a:schemeClr val="accent1"/>
                </a:solidFill>
              </a:rPr>
              <a:t>- Questo Ted Talk </a:t>
            </a:r>
            <a:r>
              <a:rPr lang="en-GB" sz="1600" b="0" dirty="0">
                <a:solidFill>
                  <a:schemeClr val="accent1"/>
                </a:solidFill>
                <a:cs typeface="Arial"/>
              </a:rPr>
              <a:t>vi aiuterà a </a:t>
            </a:r>
            <a:r>
              <a:rPr lang="en-US" sz="1600" b="0" dirty="0">
                <a:solidFill>
                  <a:schemeClr val="accent1"/>
                </a:solidFill>
                <a:cs typeface="Arial"/>
              </a:rPr>
              <a:t>capire come lo storytelling si connetta con il pubblico a livello emotivo e perché sia un potente strumento di comunicazione.</a:t>
            </a:r>
            <a:endParaRPr lang="en-US" sz="1600" b="0">
              <a:solidFill>
                <a:schemeClr val="accent1"/>
              </a:solidFill>
            </a:endParaRPr>
          </a:p>
          <a:p>
            <a:pPr marL="0" indent="0">
              <a:lnSpc>
                <a:spcPct val="100000"/>
              </a:lnSpc>
              <a:spcBef>
                <a:spcPts val="600"/>
              </a:spcBef>
              <a:spcAft>
                <a:spcPts val="600"/>
              </a:spcAft>
              <a:buSzPts val="605"/>
            </a:pPr>
            <a:r>
              <a:rPr lang="en-GB" sz="1600" b="0" u="sng" dirty="0">
                <a:solidFill>
                  <a:schemeClr val="accent1"/>
                </a:solidFill>
                <a:hlinkClick r:id="rId4">
                  <a:extLst>
                    <a:ext uri="{A12FA001-AC4F-418D-AE19-62706E023703}">
                      <ahyp:hlinkClr xmlns:ahyp="http://schemas.microsoft.com/office/drawing/2018/hyperlinkcolor" val="tx"/>
                    </a:ext>
                  </a:extLst>
                </a:hlinkClick>
              </a:rPr>
              <a:t>The Fisherman: A Tale of Passion, Loss, and Hope | Jan Blake </a:t>
            </a:r>
            <a:r>
              <a:rPr lang="en-GB" sz="1600" b="0" dirty="0">
                <a:solidFill>
                  <a:schemeClr val="accent1"/>
                </a:solidFill>
              </a:rPr>
              <a:t>- </a:t>
            </a:r>
            <a:r>
              <a:rPr lang="en-US" sz="1600" b="0" dirty="0">
                <a:solidFill>
                  <a:schemeClr val="accent1"/>
                </a:solidFill>
                <a:cs typeface="Arial"/>
              </a:rPr>
              <a:t>Questo Ted Talk vi aiuterà a capire l'importanza della narrazione. </a:t>
            </a:r>
            <a:endParaRPr lang="en-GB" sz="1600" b="0" dirty="0">
              <a:solidFill>
                <a:schemeClr val="accent1"/>
              </a:solidFill>
              <a:cs typeface="Arial"/>
            </a:endParaRPr>
          </a:p>
          <a:p>
            <a:pPr marL="0" indent="0">
              <a:lnSpc>
                <a:spcPct val="100000"/>
              </a:lnSpc>
              <a:spcBef>
                <a:spcPts val="600"/>
              </a:spcBef>
              <a:spcAft>
                <a:spcPts val="600"/>
              </a:spcAft>
            </a:pPr>
            <a:r>
              <a:rPr lang="en-GB" sz="1600" dirty="0">
                <a:solidFill>
                  <a:schemeClr val="accent1"/>
                </a:solidFill>
                <a:cs typeface="Arial"/>
              </a:rPr>
              <a:t>Sezione 2</a:t>
            </a:r>
            <a:endParaRPr lang="en-US" sz="1600">
              <a:solidFill>
                <a:schemeClr val="accent1"/>
              </a:solidFill>
            </a:endParaRPr>
          </a:p>
          <a:p>
            <a:pPr marL="0" indent="0">
              <a:lnSpc>
                <a:spcPct val="100000"/>
              </a:lnSpc>
              <a:spcBef>
                <a:spcPts val="600"/>
              </a:spcBef>
              <a:spcAft>
                <a:spcPts val="600"/>
              </a:spcAft>
              <a:buSzPts val="605"/>
            </a:pPr>
            <a:r>
              <a:rPr lang="en-GB" sz="1600" b="0" u="sng" dirty="0">
                <a:solidFill>
                  <a:schemeClr val="accent1"/>
                </a:solidFill>
                <a:hlinkClick r:id="rId5">
                  <a:extLst>
                    <a:ext uri="{A12FA001-AC4F-418D-AE19-62706E023703}">
                      <ahyp:hlinkClr xmlns:ahyp="http://schemas.microsoft.com/office/drawing/2018/hyperlinkcolor" val="tx"/>
                    </a:ext>
                  </a:extLst>
                </a:hlinkClick>
              </a:rPr>
              <a:t>Come parlare in modo che le persone vogliano ascoltare | Julian Treasure </a:t>
            </a:r>
            <a:r>
              <a:rPr lang="en-GB" sz="1600" b="0" dirty="0">
                <a:solidFill>
                  <a:schemeClr val="accent1"/>
                </a:solidFill>
              </a:rPr>
              <a:t>- </a:t>
            </a:r>
            <a:r>
              <a:rPr lang="en-US" sz="1600" b="0" dirty="0">
                <a:solidFill>
                  <a:schemeClr val="accent1"/>
                </a:solidFill>
                <a:cs typeface="Arial"/>
              </a:rPr>
              <a:t>Questo Ted Talk vi aiuterà ad apprendere le tecniche per migliorare le vostre capacità oratorie e rendere il vostro messaggio più coinvolgente e persuasivo.</a:t>
            </a:r>
            <a:endParaRPr sz="1600" b="0">
              <a:solidFill>
                <a:schemeClr val="accent1"/>
              </a:solidFill>
            </a:endParaRPr>
          </a:p>
          <a:p>
            <a:pPr marL="0" indent="0">
              <a:lnSpc>
                <a:spcPct val="100000"/>
              </a:lnSpc>
              <a:spcBef>
                <a:spcPts val="600"/>
              </a:spcBef>
              <a:spcAft>
                <a:spcPts val="600"/>
              </a:spcAft>
              <a:buSzPts val="605"/>
            </a:pPr>
            <a:r>
              <a:rPr lang="en-GB" sz="1600" b="0" u="sng" dirty="0">
                <a:solidFill>
                  <a:schemeClr val="accent1"/>
                </a:solidFill>
                <a:hlinkClick r:id="rId6">
                  <a:extLst>
                    <a:ext uri="{A12FA001-AC4F-418D-AE19-62706E023703}">
                      <ahyp:hlinkClr xmlns:ahyp="http://schemas.microsoft.com/office/drawing/2018/hyperlinkcolor" val="tx"/>
                    </a:ext>
                  </a:extLst>
                </a:hlinkClick>
              </a:rPr>
              <a:t>Sei comportamenti per aumentare la fiducia in voi stessi | Emily Jaenson </a:t>
            </a:r>
            <a:r>
              <a:rPr lang="en-GB" sz="1600" b="0" dirty="0">
                <a:solidFill>
                  <a:schemeClr val="accent1"/>
                </a:solidFill>
              </a:rPr>
              <a:t>- </a:t>
            </a:r>
            <a:r>
              <a:rPr lang="en-US" sz="1600" b="0" dirty="0">
                <a:solidFill>
                  <a:schemeClr val="accent1"/>
                </a:solidFill>
                <a:cs typeface="Arial"/>
              </a:rPr>
              <a:t>Grazie a questo Ted Talk, potrete conoscere semplici comportamenti che possono aumentare in modo significativo la fiducia in voi stessi in ambito personale e professionale.</a:t>
            </a:r>
            <a:endParaRPr sz="1600" b="0">
              <a:solidFill>
                <a:schemeClr val="accent1"/>
              </a:solidFill>
            </a:endParaRPr>
          </a:p>
          <a:p>
            <a:pPr marL="0" indent="0">
              <a:lnSpc>
                <a:spcPct val="100000"/>
              </a:lnSpc>
              <a:spcBef>
                <a:spcPts val="600"/>
              </a:spcBef>
              <a:spcAft>
                <a:spcPts val="600"/>
              </a:spcAft>
              <a:buSzPts val="605"/>
            </a:pPr>
            <a:endParaRPr lang="en-US" sz="1600" b="0" dirty="0">
              <a:solidFill>
                <a:srgbClr val="000000"/>
              </a:solidFill>
              <a:cs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2ed49f0a6d6_0_231"/>
          <p:cNvSpPr txBox="1">
            <a:spLocks noGrp="1"/>
          </p:cNvSpPr>
          <p:nvPr>
            <p:ph type="title"/>
          </p:nvPr>
        </p:nvSpPr>
        <p:spPr>
          <a:xfrm>
            <a:off x="548606" y="259238"/>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Altro</a:t>
            </a:r>
            <a:r>
              <a:rPr lang="en-GB" sz="3400" b="1" dirty="0"/>
              <a:t> da esplorare: </a:t>
            </a:r>
            <a:r>
              <a:rPr lang="en-GB" sz="3400" b="1" dirty="0">
                <a:solidFill>
                  <a:schemeClr val="lt1"/>
                </a:solidFill>
                <a:latin typeface="Raleway"/>
                <a:ea typeface="Raleway"/>
                <a:cs typeface="Raleway"/>
                <a:sym typeface="Raleway"/>
              </a:rPr>
              <a:t>Colloqui Ted </a:t>
            </a:r>
            <a:endParaRPr lang="en-GB" sz="3400" b="1" dirty="0">
              <a:solidFill>
                <a:schemeClr val="lt1"/>
              </a:solidFill>
              <a:latin typeface="Raleway"/>
            </a:endParaRPr>
          </a:p>
        </p:txBody>
      </p:sp>
      <p:sp>
        <p:nvSpPr>
          <p:cNvPr id="409" name="Google Shape;409;g2ed49f0a6d6_0_231"/>
          <p:cNvSpPr txBox="1">
            <a:spLocks noGrp="1"/>
          </p:cNvSpPr>
          <p:nvPr>
            <p:ph type="body" idx="1"/>
          </p:nvPr>
        </p:nvSpPr>
        <p:spPr>
          <a:xfrm>
            <a:off x="636293" y="1589367"/>
            <a:ext cx="10916001" cy="5645824"/>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n-GB" sz="1600" b="0" u="sng" dirty="0">
                <a:solidFill>
                  <a:schemeClr val="accent1"/>
                </a:solidFill>
                <a:hlinkClick r:id="rId3">
                  <a:extLst>
                    <a:ext uri="{A12FA001-AC4F-418D-AE19-62706E023703}">
                      <ahyp:hlinkClr xmlns:ahyp="http://schemas.microsoft.com/office/drawing/2018/hyperlinkcolor" val="tx"/>
                    </a:ext>
                  </a:extLst>
                </a:hlinkClick>
              </a:rPr>
              <a:t>Il modo migliore per rispondere alla domanda "Allora, di cosa ti occupi?". | Clay Hebert </a:t>
            </a:r>
            <a:r>
              <a:rPr lang="en-US" sz="1600" b="0" dirty="0">
                <a:solidFill>
                  <a:schemeClr val="accent1"/>
                </a:solidFill>
                <a:cs typeface="Arial"/>
              </a:rPr>
              <a:t>- Questo Ted Talk vi aiuterà a capire come rispondere alla comune domanda "Cosa fai?" in modo coinvolgente e memorabile.</a:t>
            </a:r>
            <a:endParaRPr lang="en-US" sz="1600" b="0">
              <a:solidFill>
                <a:schemeClr val="accent1"/>
              </a:solidFill>
            </a:endParaRPr>
          </a:p>
          <a:p>
            <a:pPr marL="0" indent="0">
              <a:lnSpc>
                <a:spcPct val="100000"/>
              </a:lnSpc>
              <a:spcBef>
                <a:spcPts val="600"/>
              </a:spcBef>
              <a:spcAft>
                <a:spcPts val="600"/>
              </a:spcAft>
              <a:buSzPts val="605"/>
            </a:pPr>
            <a:r>
              <a:rPr lang="en-GB" sz="1600" b="0" u="sng" dirty="0">
                <a:solidFill>
                  <a:schemeClr val="accent1"/>
                </a:solidFill>
                <a:hlinkClick r:id="rId4">
                  <a:extLst>
                    <a:ext uri="{A12FA001-AC4F-418D-AE19-62706E023703}">
                      <ahyp:hlinkClr xmlns:ahyp="http://schemas.microsoft.com/office/drawing/2018/hyperlinkcolor" val="tx"/>
                    </a:ext>
                  </a:extLst>
                </a:hlinkClick>
              </a:rPr>
              <a:t>I 3 ingredienti magici di presentazioni straordinarie | Phil WAKNELL </a:t>
            </a:r>
            <a:r>
              <a:rPr lang="en-GB" sz="1600" b="0" dirty="0">
                <a:solidFill>
                  <a:schemeClr val="accent1"/>
                </a:solidFill>
              </a:rPr>
              <a:t>- </a:t>
            </a:r>
            <a:r>
              <a:rPr lang="en-US" sz="1600" b="0" dirty="0">
                <a:solidFill>
                  <a:schemeClr val="accent1"/>
                </a:solidFill>
                <a:cs typeface="Arial"/>
              </a:rPr>
              <a:t>Questo Ted Talk vi aiuterà a scoprire i tre componenti essenziali che rendono una presentazione davvero d'impatto e indimenticabile.</a:t>
            </a:r>
            <a:endParaRPr sz="1600" b="0">
              <a:solidFill>
                <a:schemeClr val="accent1"/>
              </a:solidFill>
            </a:endParaRPr>
          </a:p>
          <a:p>
            <a:pPr marL="0" indent="0">
              <a:lnSpc>
                <a:spcPct val="100000"/>
              </a:lnSpc>
              <a:spcBef>
                <a:spcPts val="600"/>
              </a:spcBef>
              <a:spcAft>
                <a:spcPts val="600"/>
              </a:spcAft>
              <a:buSzPts val="605"/>
            </a:pPr>
            <a:r>
              <a:rPr lang="en-GB" sz="1600" b="0" u="sng" dirty="0">
                <a:solidFill>
                  <a:schemeClr val="accent1"/>
                </a:solidFill>
                <a:hlinkClick r:id="rId5">
                  <a:extLst>
                    <a:ext uri="{A12FA001-AC4F-418D-AE19-62706E023703}">
                      <ahyp:hlinkClr xmlns:ahyp="http://schemas.microsoft.com/office/drawing/2018/hyperlinkcolor" val="tx"/>
                    </a:ext>
                  </a:extLst>
                </a:hlinkClick>
              </a:rPr>
              <a:t>Il linguaggio del corpo può dare forma a chi sei | Amy Cuddy </a:t>
            </a:r>
            <a:r>
              <a:rPr lang="en-GB" sz="1600" b="0" dirty="0">
                <a:solidFill>
                  <a:schemeClr val="accent1"/>
                </a:solidFill>
              </a:rPr>
              <a:t>- </a:t>
            </a:r>
            <a:r>
              <a:rPr lang="en-US" sz="1600" b="0" dirty="0">
                <a:solidFill>
                  <a:schemeClr val="accent1"/>
                </a:solidFill>
                <a:cs typeface="Arial"/>
              </a:rPr>
              <a:t>Questo Ted Talk ti aiuterà a capire come il linguaggio del corpo influenzi non solo il modo in cui gli altri ti vedono, ma anche il modo in cui tu vedi te stesso, influenzando la tua sicurezza.</a:t>
            </a:r>
          </a:p>
          <a:p>
            <a:pPr marL="0" indent="0">
              <a:lnSpc>
                <a:spcPct val="100000"/>
              </a:lnSpc>
              <a:spcBef>
                <a:spcPts val="600"/>
              </a:spcBef>
              <a:spcAft>
                <a:spcPts val="600"/>
              </a:spcAft>
            </a:pPr>
            <a:r>
              <a:rPr lang="en-GB" sz="1600" dirty="0">
                <a:solidFill>
                  <a:schemeClr val="accent1"/>
                </a:solidFill>
                <a:cs typeface="Arial"/>
              </a:rPr>
              <a:t>Sezione 3</a:t>
            </a:r>
            <a:endParaRPr lang="en-US" sz="1600">
              <a:solidFill>
                <a:schemeClr val="accent1"/>
              </a:solidFill>
              <a:cs typeface="Arial"/>
            </a:endParaRPr>
          </a:p>
          <a:p>
            <a:pPr marL="0" indent="0">
              <a:lnSpc>
                <a:spcPct val="100000"/>
              </a:lnSpc>
              <a:spcBef>
                <a:spcPts val="600"/>
              </a:spcBef>
              <a:spcAft>
                <a:spcPts val="600"/>
              </a:spcAft>
            </a:pPr>
            <a:r>
              <a:rPr lang="en-GB" sz="1600" b="0" dirty="0">
                <a:solidFill>
                  <a:schemeClr val="accent1"/>
                </a:solidFill>
                <a:cs typeface="Arial"/>
                <a:hlinkClick r:id="rId6">
                  <a:extLst>
                    <a:ext uri="{A12FA001-AC4F-418D-AE19-62706E023703}">
                      <ahyp:hlinkClr xmlns:ahyp="http://schemas.microsoft.com/office/drawing/2018/hyperlinkcolor" val="tx"/>
                    </a:ext>
                  </a:extLst>
                </a:hlinkClick>
              </a:rPr>
              <a:t>Business Storytelling Made Easy | Kelly Parker </a:t>
            </a:r>
            <a:r>
              <a:rPr lang="en-GB" sz="1600" b="0" dirty="0">
                <a:solidFill>
                  <a:schemeClr val="accent1"/>
                </a:solidFill>
                <a:cs typeface="Arial"/>
              </a:rPr>
              <a:t>- </a:t>
            </a:r>
            <a:r>
              <a:rPr lang="en-US" sz="1600" b="0" dirty="0">
                <a:solidFill>
                  <a:schemeClr val="accent1"/>
                </a:solidFill>
                <a:cs typeface="Arial"/>
              </a:rPr>
              <a:t>Questo Ted Talk vi aiuterà a capire come creare e presentare storie di business che catturino l'attenzione e spingano all'azione.</a:t>
            </a:r>
            <a:endParaRPr lang="en-US" sz="1600">
              <a:solidFill>
                <a:schemeClr val="accent1"/>
              </a:solidFill>
            </a:endParaRPr>
          </a:p>
        </p:txBody>
      </p:sp>
    </p:spTree>
    <p:extLst>
      <p:ext uri="{BB962C8B-B14F-4D97-AF65-F5344CB8AC3E}">
        <p14:creationId xmlns:p14="http://schemas.microsoft.com/office/powerpoint/2010/main" val="10821207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Fonti utilizzate per creare questa unità</a:t>
            </a:r>
            <a:endParaRPr lang="en-GB" sz="3400" b="1">
              <a:highlight>
                <a:srgbClr val="FFFF00"/>
              </a:highlight>
            </a:endParaRPr>
          </a:p>
        </p:txBody>
      </p:sp>
      <p:sp>
        <p:nvSpPr>
          <p:cNvPr id="416" name="Google Shape;416;g2eb676f3e53_0_230"/>
          <p:cNvSpPr txBox="1"/>
          <p:nvPr/>
        </p:nvSpPr>
        <p:spPr>
          <a:xfrm>
            <a:off x="216191" y="1112295"/>
            <a:ext cx="11767928" cy="5109061"/>
          </a:xfrm>
          <a:prstGeom prst="rect">
            <a:avLst/>
          </a:prstGeom>
          <a:noFill/>
          <a:ln>
            <a:noFill/>
          </a:ln>
        </p:spPr>
        <p:txBody>
          <a:bodyPr spcFirstLastPara="1" wrap="square" lIns="91425" tIns="91425" rIns="91425" bIns="91425" anchor="t" anchorCtr="0">
            <a:spAutoFit/>
          </a:bodyPr>
          <a:lstStyle/>
          <a:p>
            <a:pPr marL="127000">
              <a:spcBef>
                <a:spcPts val="600"/>
              </a:spcBef>
              <a:spcAft>
                <a:spcPts val="600"/>
              </a:spcAft>
            </a:pPr>
            <a:r>
              <a:rPr lang="en-GB" sz="1600" b="1" dirty="0">
                <a:solidFill>
                  <a:schemeClr val="accent1"/>
                </a:solidFill>
                <a:latin typeface="Raleway"/>
                <a:ea typeface="Raleway"/>
                <a:cs typeface="Times New Roman"/>
              </a:rPr>
              <a:t>Sezione 1</a:t>
            </a:r>
            <a:endParaRPr lang="en-US" sz="1600" dirty="0">
              <a:solidFill>
                <a:schemeClr val="accent1"/>
              </a:solidFill>
              <a:ea typeface="Raleway"/>
              <a:hlinkClick r:id="" action="ppaction://noaction">
                <a:extLst>
                  <a:ext uri="{A12FA001-AC4F-418D-AE19-62706E023703}">
                    <ahyp:hlinkClr xmlns:ahyp="http://schemas.microsoft.com/office/drawing/2018/hyperlinkcolor" val="tx"/>
                  </a:ext>
                </a:extLst>
              </a:hlinkClick>
            </a:endParaRPr>
          </a:p>
          <a:p>
            <a:pPr>
              <a:spcBef>
                <a:spcPts val="600"/>
              </a:spcBef>
              <a:spcAft>
                <a:spcPts val="600"/>
              </a:spcAft>
            </a:pPr>
            <a:r>
              <a:rPr lang="en-GB" sz="1600" err="1">
                <a:solidFill>
                  <a:schemeClr val="accent1"/>
                </a:solidFill>
                <a:latin typeface="Raleway"/>
                <a:ea typeface="Raleway"/>
                <a:cs typeface="Times New Roman"/>
              </a:rPr>
              <a:t>Skortcheva</a:t>
            </a:r>
            <a:r>
              <a:rPr lang="en-GB" sz="1600" dirty="0">
                <a:solidFill>
                  <a:schemeClr val="accent1"/>
                </a:solidFill>
                <a:latin typeface="Raleway"/>
                <a:ea typeface="Raleway"/>
                <a:cs typeface="Times New Roman"/>
              </a:rPr>
              <a:t>, R. (2024, 21 luglio). 8 modelli di comunicazione e il loro funzionamento - </a:t>
            </a:r>
            <a:r>
              <a:rPr lang="en-GB" sz="1600" err="1">
                <a:solidFill>
                  <a:schemeClr val="accent1"/>
                </a:solidFill>
                <a:latin typeface="Raleway"/>
                <a:ea typeface="Raleway"/>
                <a:cs typeface="Times New Roman"/>
              </a:rPr>
              <a:t>Brosix</a:t>
            </a:r>
            <a:r>
              <a:rPr lang="en-GB" sz="1600" dirty="0">
                <a:solidFill>
                  <a:schemeClr val="accent1"/>
                </a:solidFill>
                <a:latin typeface="Raleway"/>
                <a:ea typeface="Raleway"/>
                <a:cs typeface="Times New Roman"/>
              </a:rPr>
              <a:t>. Recuperato da </a:t>
            </a:r>
            <a:r>
              <a:rPr lang="en-GB" sz="1600" dirty="0">
                <a:solidFill>
                  <a:schemeClr val="accent1"/>
                </a:solidFill>
                <a:latin typeface="Raleway"/>
                <a:ea typeface="Raleway"/>
                <a:cs typeface="Times New Roman"/>
                <a:hlinkClick r:id="rId3">
                  <a:extLst>
                    <a:ext uri="{A12FA001-AC4F-418D-AE19-62706E023703}">
                      <ahyp:hlinkClr xmlns:ahyp="http://schemas.microsoft.com/office/drawing/2018/hyperlinkcolor" val="tx"/>
                    </a:ext>
                  </a:extLst>
                </a:hlinkClick>
              </a:rPr>
              <a:t>https://www.brosix.com/blog/communication-models/</a:t>
            </a:r>
            <a:endParaRPr lang="en-US" sz="1600" dirty="0">
              <a:solidFill>
                <a:schemeClr val="accent1"/>
              </a:solidFill>
              <a:ea typeface="Raleway"/>
              <a:hlinkClick r:id="" action="ppaction://noaction">
                <a:extLst>
                  <a:ext uri="{A12FA001-AC4F-418D-AE19-62706E023703}">
                    <ahyp:hlinkClr xmlns:ahyp="http://schemas.microsoft.com/office/drawing/2018/hyperlinkcolor" val="tx"/>
                  </a:ext>
                </a:extLst>
              </a:hlinkClick>
            </a:endParaRPr>
          </a:p>
          <a:p>
            <a:pPr>
              <a:spcBef>
                <a:spcPts val="600"/>
              </a:spcBef>
              <a:spcAft>
                <a:spcPts val="600"/>
              </a:spcAft>
            </a:pPr>
            <a:r>
              <a:rPr lang="en-GB" sz="1600" dirty="0">
                <a:solidFill>
                  <a:schemeClr val="accent1"/>
                </a:solidFill>
                <a:latin typeface="Raleway"/>
                <a:ea typeface="Raleway"/>
                <a:cs typeface="Times New Roman"/>
              </a:rPr>
              <a:t>Che cos'è il business pitching? Una guida completa. (n.d.). Recuperato da </a:t>
            </a:r>
            <a:r>
              <a:rPr lang="en-GB" sz="1600" dirty="0">
                <a:solidFill>
                  <a:schemeClr val="accent1"/>
                </a:solidFill>
                <a:latin typeface="Raleway"/>
                <a:ea typeface="Raleway"/>
                <a:cs typeface="Times New Roman"/>
                <a:hlinkClick r:id="rId4">
                  <a:extLst>
                    <a:ext uri="{A12FA001-AC4F-418D-AE19-62706E023703}">
                      <ahyp:hlinkClr xmlns:ahyp="http://schemas.microsoft.com/office/drawing/2018/hyperlinkcolor" val="tx"/>
                    </a:ext>
                  </a:extLst>
                </a:hlinkClick>
              </a:rPr>
              <a:t>https://venturz.co/academy/business-pitching</a:t>
            </a:r>
            <a:endParaRPr lang="en-GB" sz="1600">
              <a:solidFill>
                <a:schemeClr val="accent1"/>
              </a:solidFill>
              <a:latin typeface="Raleway"/>
              <a:ea typeface="Raleway"/>
              <a:cs typeface="Times New Roman"/>
            </a:endParaRPr>
          </a:p>
          <a:p>
            <a:pPr>
              <a:spcBef>
                <a:spcPts val="600"/>
              </a:spcBef>
              <a:spcAft>
                <a:spcPts val="600"/>
              </a:spcAft>
            </a:pPr>
            <a:r>
              <a:rPr lang="en-GB" sz="1600" dirty="0">
                <a:solidFill>
                  <a:schemeClr val="accent1"/>
                </a:solidFill>
                <a:ea typeface="Raleway"/>
                <a:cs typeface="Times New Roman"/>
              </a:rPr>
              <a:t>Tomboc</a:t>
            </a:r>
            <a:r>
              <a:rPr lang="en-GB" sz="1600" dirty="0">
                <a:solidFill>
                  <a:schemeClr val="accent1"/>
                </a:solidFill>
                <a:latin typeface="Raleway"/>
                <a:cs typeface="Times New Roman"/>
              </a:rPr>
              <a:t>, K. (2024, 3 maggio). Il potere dello storytelling aziendale: Idee da 9 esperti - Piktochart. Recuperato da https://piktochart.com/blog/power-business-storytelling/ </a:t>
            </a:r>
            <a:endParaRPr lang="en-GB" sz="1600">
              <a:solidFill>
                <a:schemeClr val="accent1"/>
              </a:solidFill>
            </a:endParaRPr>
          </a:p>
          <a:p>
            <a:pPr>
              <a:spcBef>
                <a:spcPts val="600"/>
              </a:spcBef>
              <a:spcAft>
                <a:spcPts val="600"/>
              </a:spcAft>
            </a:pPr>
            <a:r>
              <a:rPr lang="en-GB" sz="1600" dirty="0">
                <a:solidFill>
                  <a:schemeClr val="accent1"/>
                </a:solidFill>
                <a:latin typeface="Raleway"/>
                <a:ea typeface="Raleway"/>
                <a:cs typeface="Times New Roman"/>
              </a:rPr>
              <a:t>Georgiadis, C. (2023, 8 giugno) Il potere dello storytelling per la vostra azienda: Liberare il narratore interiore. Recuperato da https://www.forbes.com/sites/theyec/2023/06/08/the-power-of-storytelling-for-your-business-unleashing-your-inner-storyteller/ </a:t>
            </a:r>
            <a:endParaRPr lang="en-GB" sz="1600">
              <a:solidFill>
                <a:schemeClr val="accent1"/>
              </a:solidFill>
              <a:ea typeface="Raleway"/>
            </a:endParaRPr>
          </a:p>
          <a:p>
            <a:pPr>
              <a:spcBef>
                <a:spcPts val="600"/>
              </a:spcBef>
              <a:spcAft>
                <a:spcPts val="600"/>
              </a:spcAft>
            </a:pPr>
            <a:r>
              <a:rPr lang="en-GB" sz="1600" err="1">
                <a:solidFill>
                  <a:schemeClr val="accent1"/>
                </a:solidFill>
                <a:latin typeface="Raleway"/>
                <a:ea typeface="Raleway"/>
                <a:cs typeface="Times New Roman"/>
              </a:rPr>
              <a:t>Skortcheva</a:t>
            </a:r>
            <a:r>
              <a:rPr lang="en-GB" sz="1600" dirty="0">
                <a:solidFill>
                  <a:schemeClr val="accent1"/>
                </a:solidFill>
                <a:latin typeface="Raleway"/>
                <a:ea typeface="Raleway"/>
                <a:cs typeface="Times New Roman"/>
              </a:rPr>
              <a:t>, R. (2024, 21 luglio). 8 modelli di comunicazione e il loro funzionamento - </a:t>
            </a:r>
            <a:r>
              <a:rPr lang="en-GB" sz="1600" err="1">
                <a:solidFill>
                  <a:schemeClr val="accent1"/>
                </a:solidFill>
                <a:latin typeface="Raleway"/>
                <a:ea typeface="Raleway"/>
                <a:cs typeface="Times New Roman"/>
              </a:rPr>
              <a:t>Brosix</a:t>
            </a:r>
            <a:r>
              <a:rPr lang="en-GB" sz="1600" dirty="0">
                <a:solidFill>
                  <a:schemeClr val="accent1"/>
                </a:solidFill>
                <a:latin typeface="Raleway"/>
                <a:ea typeface="Raleway"/>
                <a:cs typeface="Times New Roman"/>
              </a:rPr>
              <a:t>. Recuperato da </a:t>
            </a:r>
            <a:r>
              <a:rPr lang="en-GB" sz="1600" dirty="0">
                <a:solidFill>
                  <a:schemeClr val="accent1"/>
                </a:solidFill>
                <a:latin typeface="Raleway"/>
                <a:ea typeface="Raleway"/>
                <a:cs typeface="Times New Roman"/>
                <a:hlinkClick r:id="rId3">
                  <a:extLst>
                    <a:ext uri="{A12FA001-AC4F-418D-AE19-62706E023703}">
                      <ahyp:hlinkClr xmlns:ahyp="http://schemas.microsoft.com/office/drawing/2018/hyperlinkcolor" val="tx"/>
                    </a:ext>
                  </a:extLst>
                </a:hlinkClick>
              </a:rPr>
              <a:t>https://www.brosix.com/blog/communication-models/</a:t>
            </a:r>
            <a:endParaRPr lang="en-GB" sz="1600">
              <a:solidFill>
                <a:schemeClr val="accent1"/>
              </a:solidFill>
              <a:latin typeface="Raleway"/>
              <a:ea typeface="Raleway"/>
              <a:cs typeface="Times New Roman"/>
            </a:endParaRPr>
          </a:p>
          <a:p>
            <a:pPr>
              <a:spcBef>
                <a:spcPts val="600"/>
              </a:spcBef>
              <a:spcAft>
                <a:spcPts val="600"/>
              </a:spcAft>
            </a:pPr>
            <a:r>
              <a:rPr lang="en-GB" sz="1600" dirty="0">
                <a:solidFill>
                  <a:schemeClr val="accent1"/>
                </a:solidFill>
                <a:latin typeface="Raleway"/>
                <a:ea typeface="Raleway"/>
                <a:cs typeface="Times New Roman"/>
              </a:rPr>
              <a:t>8 Modelli di comunicazione: Cosa sono e come funzionano. (2024, 12 novembre). Recuperato da </a:t>
            </a:r>
            <a:r>
              <a:rPr lang="en-GB" sz="1600" dirty="0">
                <a:solidFill>
                  <a:schemeClr val="accent1"/>
                </a:solidFill>
                <a:latin typeface="Raleway"/>
                <a:ea typeface="Raleway"/>
                <a:cs typeface="Times New Roman"/>
                <a:hlinkClick r:id="rId5">
                  <a:extLst>
                    <a:ext uri="{A12FA001-AC4F-418D-AE19-62706E023703}">
                      <ahyp:hlinkClr xmlns:ahyp="http://schemas.microsoft.com/office/drawing/2018/hyperlinkcolor" val="tx"/>
                    </a:ext>
                  </a:extLst>
                </a:hlinkClick>
              </a:rPr>
              <a:t>https://pumble.com/learn/communication/communication-models/</a:t>
            </a:r>
            <a:endParaRPr lang="en-GB" sz="1600">
              <a:solidFill>
                <a:schemeClr val="accent1"/>
              </a:solidFill>
              <a:latin typeface="Raleway"/>
              <a:ea typeface="Raleway"/>
              <a:cs typeface="Times New Roman"/>
              <a:hlinkClick r:id="" action="ppaction://noaction">
                <a:extLst>
                  <a:ext uri="{A12FA001-AC4F-418D-AE19-62706E023703}">
                    <ahyp:hlinkClr xmlns:ahyp="http://schemas.microsoft.com/office/drawing/2018/hyperlinkcolor" val="tx"/>
                  </a:ext>
                </a:extLst>
              </a:hlinkClick>
            </a:endParaRPr>
          </a:p>
          <a:p>
            <a:pPr>
              <a:spcBef>
                <a:spcPts val="600"/>
              </a:spcBef>
              <a:spcAft>
                <a:spcPts val="600"/>
              </a:spcAft>
            </a:pPr>
            <a:r>
              <a:rPr lang="en-GB" sz="1600" dirty="0">
                <a:solidFill>
                  <a:schemeClr val="accent1"/>
                </a:solidFill>
                <a:latin typeface="Raleway"/>
                <a:ea typeface="Raleway"/>
                <a:cs typeface="Times New Roman"/>
              </a:rPr>
              <a:t>Università statale della California Monterey Bay. (n.d.). Elementi essenziali di comunicazione: comunicazione verbale e non verbale. Recuperato da </a:t>
            </a:r>
            <a:r>
              <a:rPr lang="en-GB" sz="1600" dirty="0">
                <a:solidFill>
                  <a:schemeClr val="accent1"/>
                </a:solidFill>
                <a:latin typeface="Raleway"/>
                <a:ea typeface="Raleway"/>
                <a:cs typeface="Times New Roman"/>
                <a:hlinkClick r:id="rId6">
                  <a:extLst>
                    <a:ext uri="{A12FA001-AC4F-418D-AE19-62706E023703}">
                      <ahyp:hlinkClr xmlns:ahyp="http://schemas.microsoft.com/office/drawing/2018/hyperlinkcolor" val="tx"/>
                    </a:ext>
                  </a:extLst>
                </a:hlinkClick>
              </a:rPr>
              <a:t>https://csumb.edu/hr/employee-development/pearls-of-wisdom/verbal-non-verbal-communication/</a:t>
            </a:r>
            <a:endParaRPr lang="en-GB" sz="1600">
              <a:solidFill>
                <a:schemeClr val="accent1"/>
              </a:solidFill>
              <a:latin typeface="Raleway"/>
              <a:ea typeface="Raleway"/>
              <a:cs typeface="Times New Roman"/>
              <a:hlinkClick r:id="" action="ppaction://noaction">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9835071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Fonti utilizzate per creare questa unità</a:t>
            </a:r>
            <a:endParaRPr lang="en-GB" sz="3400" b="1">
              <a:highlight>
                <a:srgbClr val="FFFF00"/>
              </a:highlight>
            </a:endParaRPr>
          </a:p>
        </p:txBody>
      </p:sp>
      <p:sp>
        <p:nvSpPr>
          <p:cNvPr id="416" name="Google Shape;416;g2eb676f3e53_0_230"/>
          <p:cNvSpPr txBox="1"/>
          <p:nvPr/>
        </p:nvSpPr>
        <p:spPr>
          <a:xfrm>
            <a:off x="223736" y="1202830"/>
            <a:ext cx="11971632" cy="4955172"/>
          </a:xfrm>
          <a:prstGeom prst="rect">
            <a:avLst/>
          </a:prstGeom>
          <a:noFill/>
          <a:ln>
            <a:noFill/>
          </a:ln>
        </p:spPr>
        <p:txBody>
          <a:bodyPr spcFirstLastPara="1" wrap="square" lIns="91425" tIns="91425" rIns="91425" bIns="91425" anchor="t" anchorCtr="0">
            <a:spAutoFit/>
          </a:bodyPr>
          <a:lstStyle/>
          <a:p>
            <a:pPr marL="127000">
              <a:spcBef>
                <a:spcPts val="600"/>
              </a:spcBef>
              <a:spcAft>
                <a:spcPts val="600"/>
              </a:spcAft>
              <a:buSzPts val="1600"/>
            </a:pPr>
            <a:r>
              <a:rPr lang="en-GB" sz="1600" b="1" dirty="0">
                <a:solidFill>
                  <a:schemeClr val="accent1"/>
                </a:solidFill>
                <a:latin typeface="Raleway"/>
                <a:ea typeface="Raleway"/>
                <a:cs typeface="Times New Roman"/>
              </a:rPr>
              <a:t>Sezione 2</a:t>
            </a:r>
            <a:endParaRPr lang="en-GB" sz="1600" b="1">
              <a:solidFill>
                <a:schemeClr val="accent1"/>
              </a:solidFill>
              <a:ea typeface="Raleway"/>
              <a:cs typeface="Times New Roman"/>
            </a:endParaRPr>
          </a:p>
          <a:p>
            <a:pPr>
              <a:spcBef>
                <a:spcPts val="600"/>
              </a:spcBef>
              <a:spcAft>
                <a:spcPts val="600"/>
              </a:spcAft>
            </a:pPr>
            <a:r>
              <a:rPr lang="en-GB" sz="1600" dirty="0">
                <a:solidFill>
                  <a:schemeClr val="accent1"/>
                </a:solidFill>
                <a:latin typeface="Raleway"/>
                <a:ea typeface="Raleway"/>
                <a:cs typeface="Times New Roman"/>
              </a:rPr>
              <a:t>North</a:t>
            </a:r>
            <a:r>
              <a:rPr lang="en-GB" sz="1600" dirty="0">
                <a:solidFill>
                  <a:schemeClr val="accent1"/>
                </a:solidFill>
                <a:latin typeface="Raleway"/>
                <a:cs typeface="Times New Roman"/>
              </a:rPr>
              <a:t>, M. (2024, 8 gennaio). 10 consigli per migliorare le capacità di parlare in pubblico - Sviluppo professionale ed esecutivo | Harvard DCE. Recuperato da https://professional.dce.harvard.edu/blog/10-tips-for-improving-your-public-speaking-skills/ </a:t>
            </a:r>
          </a:p>
          <a:p>
            <a:pPr>
              <a:spcBef>
                <a:spcPts val="600"/>
              </a:spcBef>
              <a:spcAft>
                <a:spcPts val="600"/>
              </a:spcAft>
            </a:pPr>
            <a:r>
              <a:rPr lang="en-GB" sz="1600" dirty="0">
                <a:solidFill>
                  <a:schemeClr val="accent1"/>
                </a:solidFill>
                <a:latin typeface="Raleway"/>
                <a:cs typeface="Times New Roman"/>
              </a:rPr>
              <a:t>Consigli e guide - Coinvolgere il pubblico - Hamilton College. (n.d.). Recuperato da </a:t>
            </a:r>
            <a:r>
              <a:rPr lang="en-GB" sz="1600" dirty="0">
                <a:solidFill>
                  <a:schemeClr val="accent1"/>
                </a:solidFill>
                <a:latin typeface="Raleway"/>
                <a:cs typeface="Times New Roman"/>
                <a:hlinkClick r:id="rId3">
                  <a:extLst>
                    <a:ext uri="{A12FA001-AC4F-418D-AE19-62706E023703}">
                      <ahyp:hlinkClr xmlns:ahyp="http://schemas.microsoft.com/office/drawing/2018/hyperlinkcolor" val="tx"/>
                    </a:ext>
                  </a:extLst>
                </a:hlinkClick>
              </a:rPr>
              <a:t>https://www.hamilton.edu/academics/centers/oralcommunication/guides/how-to-engage-your-audience-and-keep-them-with-you%20%E2%80%8B</a:t>
            </a:r>
            <a:endParaRPr lang="en-GB" sz="1600">
              <a:solidFill>
                <a:schemeClr val="accent1"/>
              </a:solidFill>
              <a:latin typeface="Raleway"/>
              <a:cs typeface="Times New Roman"/>
            </a:endParaRPr>
          </a:p>
          <a:p>
            <a:pPr>
              <a:spcBef>
                <a:spcPts val="600"/>
              </a:spcBef>
              <a:spcAft>
                <a:spcPts val="600"/>
              </a:spcAft>
            </a:pPr>
            <a:r>
              <a:rPr lang="en-GB" sz="1600" dirty="0">
                <a:solidFill>
                  <a:schemeClr val="accent1"/>
                </a:solidFill>
                <a:latin typeface="Raleway"/>
                <a:cs typeface="Times New Roman"/>
              </a:rPr>
              <a:t>Okoronkwo, V. (2024, 6 novembre). 35 interessanti statistiche sul parlare in pubblico e fatti che incutono timore nel 2024. Recuperato da </a:t>
            </a:r>
            <a:r>
              <a:rPr lang="en-GB" sz="1600" dirty="0">
                <a:solidFill>
                  <a:schemeClr val="accent1"/>
                </a:solidFill>
                <a:latin typeface="Raleway"/>
                <a:cs typeface="Times New Roman"/>
                <a:hlinkClick r:id="rId4">
                  <a:extLst>
                    <a:ext uri="{A12FA001-AC4F-418D-AE19-62706E023703}">
                      <ahyp:hlinkClr xmlns:ahyp="http://schemas.microsoft.com/office/drawing/2018/hyperlinkcolor" val="tx"/>
                    </a:ext>
                  </a:extLst>
                </a:hlinkClick>
              </a:rPr>
              <a:t>https://passivesecrets.com/fear-of-public-speaking-statistics/</a:t>
            </a:r>
            <a:endParaRPr lang="en-GB" sz="1600" dirty="0">
              <a:solidFill>
                <a:schemeClr val="accent1"/>
              </a:solidFill>
              <a:latin typeface="Raleway"/>
              <a:cs typeface="Times New Roman"/>
            </a:endParaRPr>
          </a:p>
          <a:p>
            <a:pPr>
              <a:spcBef>
                <a:spcPts val="600"/>
              </a:spcBef>
              <a:spcAft>
                <a:spcPts val="600"/>
              </a:spcAft>
            </a:pPr>
            <a:r>
              <a:rPr lang="en-GB" sz="1600" dirty="0">
                <a:solidFill>
                  <a:schemeClr val="accent1"/>
                </a:solidFill>
                <a:latin typeface="Raleway"/>
                <a:cs typeface="Times New Roman"/>
              </a:rPr>
              <a:t>Cornerstone University. (2021, 22 dicembre). 14 metodi per aumentare drasticamente la fiducia in se stessi | Cornerstone University. Recuperato da </a:t>
            </a:r>
            <a:r>
              <a:rPr lang="en-GB" sz="1600" dirty="0">
                <a:solidFill>
                  <a:schemeClr val="accent1"/>
                </a:solidFill>
                <a:latin typeface="Raleway"/>
                <a:cs typeface="Times New Roman"/>
                <a:hlinkClick r:id="rId5">
                  <a:extLst>
                    <a:ext uri="{A12FA001-AC4F-418D-AE19-62706E023703}">
                      <ahyp:hlinkClr xmlns:ahyp="http://schemas.microsoft.com/office/drawing/2018/hyperlinkcolor" val="tx"/>
                    </a:ext>
                  </a:extLst>
                </a:hlinkClick>
              </a:rPr>
              <a:t>https://www.cornerstone.edu/blog-post/14-methods-to-dramatically-increase-your-self-confidence/</a:t>
            </a:r>
            <a:endParaRPr lang="en-GB" sz="1600" dirty="0">
              <a:solidFill>
                <a:schemeClr val="accent1"/>
              </a:solidFill>
              <a:latin typeface="Raleway"/>
              <a:cs typeface="Times New Roman"/>
            </a:endParaRPr>
          </a:p>
          <a:p>
            <a:pPr>
              <a:spcBef>
                <a:spcPts val="600"/>
              </a:spcBef>
              <a:spcAft>
                <a:spcPts val="600"/>
              </a:spcAft>
            </a:pPr>
            <a:r>
              <a:rPr lang="en-GB" sz="1600" dirty="0">
                <a:solidFill>
                  <a:schemeClr val="accent1"/>
                </a:solidFill>
                <a:latin typeface="Raleway"/>
                <a:cs typeface="Times New Roman"/>
              </a:rPr>
              <a:t>Nazir, H. (2023, 17 aprile). Tecniche di costruzione della fiducia? Recuperato da </a:t>
            </a:r>
            <a:r>
              <a:rPr lang="en-GB" sz="1600" dirty="0">
                <a:solidFill>
                  <a:schemeClr val="accent1"/>
                </a:solidFill>
                <a:latin typeface="Raleway"/>
                <a:cs typeface="Times New Roman"/>
                <a:hlinkClick r:id="rId6">
                  <a:extLst>
                    <a:ext uri="{A12FA001-AC4F-418D-AE19-62706E023703}">
                      <ahyp:hlinkClr xmlns:ahyp="http://schemas.microsoft.com/office/drawing/2018/hyperlinkcolor" val="tx"/>
                    </a:ext>
                  </a:extLst>
                </a:hlinkClick>
              </a:rPr>
              <a:t>https://www.linkedin.com/pulse/building-confidence-techniques-himayun-nazir/</a:t>
            </a:r>
            <a:endParaRPr lang="en-GB" sz="1600" dirty="0">
              <a:solidFill>
                <a:schemeClr val="accent1"/>
              </a:solidFill>
              <a:latin typeface="Raleway"/>
              <a:cs typeface="Times New Roman"/>
            </a:endParaRPr>
          </a:p>
          <a:p>
            <a:pPr>
              <a:spcBef>
                <a:spcPts val="600"/>
              </a:spcBef>
              <a:spcAft>
                <a:spcPts val="600"/>
              </a:spcAft>
            </a:pPr>
            <a:r>
              <a:rPr lang="en-GB" sz="1600" dirty="0">
                <a:solidFill>
                  <a:schemeClr val="accent1"/>
                </a:solidFill>
                <a:latin typeface="Raleway"/>
                <a:cs typeface="Times New Roman"/>
              </a:rPr>
              <a:t>Qasim, N. (2024, 16 novembre). Fiducia in se stessi: 10 migliori consigli per aumentare la fiducia in se stessi. Medium. Recuperato da </a:t>
            </a:r>
            <a:r>
              <a:rPr lang="en-GB" sz="1600" dirty="0">
                <a:solidFill>
                  <a:schemeClr val="accent1"/>
                </a:solidFill>
                <a:latin typeface="Raleway"/>
                <a:cs typeface="Times New Roman"/>
                <a:hlinkClick r:id="rId7">
                  <a:extLst>
                    <a:ext uri="{A12FA001-AC4F-418D-AE19-62706E023703}">
                      <ahyp:hlinkClr xmlns:ahyp="http://schemas.microsoft.com/office/drawing/2018/hyperlinkcolor" val="tx"/>
                    </a:ext>
                  </a:extLst>
                </a:hlinkClick>
              </a:rPr>
              <a:t>https://medium.com</a:t>
            </a:r>
            <a:endParaRPr lang="en-GB" sz="1600">
              <a:solidFill>
                <a:schemeClr val="accent1"/>
              </a:solidFill>
              <a:hlinkClick r:id="rId7">
                <a:extLst>
                  <a:ext uri="{A12FA001-AC4F-418D-AE19-62706E023703}">
                    <ahyp:hlinkClr xmlns:ahyp="http://schemas.microsoft.com/office/drawing/2018/hyperlinkcolor" val="tx"/>
                  </a:ext>
                </a:extLst>
              </a:hlinkClick>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Fonti utilizzate per creare questa unità</a:t>
            </a:r>
            <a:endParaRPr lang="en-GB" sz="3400" b="1">
              <a:highlight>
                <a:srgbClr val="FFFF00"/>
              </a:highlight>
            </a:endParaRPr>
          </a:p>
        </p:txBody>
      </p:sp>
      <p:sp>
        <p:nvSpPr>
          <p:cNvPr id="416" name="Google Shape;416;g2eb676f3e53_0_230"/>
          <p:cNvSpPr txBox="1"/>
          <p:nvPr/>
        </p:nvSpPr>
        <p:spPr>
          <a:xfrm>
            <a:off x="427439" y="1383900"/>
            <a:ext cx="11390702" cy="3170068"/>
          </a:xfrm>
          <a:prstGeom prst="rect">
            <a:avLst/>
          </a:prstGeom>
          <a:noFill/>
          <a:ln>
            <a:noFill/>
          </a:ln>
        </p:spPr>
        <p:txBody>
          <a:bodyPr spcFirstLastPara="1" wrap="square" lIns="91425" tIns="91425" rIns="91425" bIns="91425" anchor="t" anchorCtr="0">
            <a:spAutoFit/>
          </a:bodyPr>
          <a:lstStyle/>
          <a:p>
            <a:pPr marL="127000">
              <a:spcBef>
                <a:spcPts val="600"/>
              </a:spcBef>
              <a:spcAft>
                <a:spcPts val="600"/>
              </a:spcAft>
            </a:pPr>
            <a:r>
              <a:rPr lang="en-GB" sz="1600" dirty="0">
                <a:solidFill>
                  <a:schemeClr val="accent1"/>
                </a:solidFill>
                <a:ea typeface="Raleway"/>
                <a:cs typeface="Times New Roman"/>
              </a:rPr>
              <a:t>Sezione </a:t>
            </a:r>
            <a:r>
              <a:rPr lang="en-GB" sz="1600" dirty="0">
                <a:solidFill>
                  <a:schemeClr val="accent1"/>
                </a:solidFill>
                <a:latin typeface="Raleway"/>
                <a:cs typeface="Times New Roman"/>
              </a:rPr>
              <a:t>3</a:t>
            </a:r>
          </a:p>
          <a:p>
            <a:pPr marL="127000">
              <a:spcBef>
                <a:spcPts val="600"/>
              </a:spcBef>
              <a:spcAft>
                <a:spcPts val="600"/>
              </a:spcAft>
              <a:buSzPts val="1600"/>
            </a:pPr>
            <a:r>
              <a:rPr lang="en-GB" sz="1600" dirty="0">
                <a:solidFill>
                  <a:schemeClr val="accent1"/>
                </a:solidFill>
                <a:latin typeface="Raleway"/>
                <a:ea typeface="Raleway"/>
                <a:cs typeface="Times New Roman"/>
              </a:rPr>
              <a:t>Collettivo. (2024, 23 ottobre). Come proporre la propria attività in modo efficace: i 6 migliori consigli di 2024. Recuperato da </a:t>
            </a:r>
            <a:r>
              <a:rPr lang="en-GB" sz="1600" dirty="0">
                <a:solidFill>
                  <a:schemeClr val="accent1"/>
                </a:solidFill>
                <a:latin typeface="Raleway"/>
                <a:ea typeface="Raleway"/>
                <a:cs typeface="Times New Roman"/>
                <a:hlinkClick r:id="rId3">
                  <a:extLst>
                    <a:ext uri="{A12FA001-AC4F-418D-AE19-62706E023703}">
                      <ahyp:hlinkClr xmlns:ahyp="http://schemas.microsoft.com/office/drawing/2018/hyperlinkcolor" val="tx"/>
                    </a:ext>
                  </a:extLst>
                </a:hlinkClick>
              </a:rPr>
              <a:t>https://54collective.vc/insight/how-to-pitch-your-business-effectively/</a:t>
            </a:r>
            <a:endParaRPr lang="en-GB" sz="1600" dirty="0">
              <a:solidFill>
                <a:schemeClr val="accent1"/>
              </a:solidFill>
              <a:latin typeface="Raleway"/>
              <a:ea typeface="Raleway"/>
              <a:cs typeface="Times New Roman"/>
            </a:endParaRPr>
          </a:p>
          <a:p>
            <a:pPr marL="127000">
              <a:spcBef>
                <a:spcPts val="600"/>
              </a:spcBef>
              <a:spcAft>
                <a:spcPts val="600"/>
              </a:spcAft>
              <a:buSzPts val="1600"/>
            </a:pPr>
            <a:r>
              <a:rPr lang="en-GB" sz="1600" err="1">
                <a:solidFill>
                  <a:schemeClr val="accent1"/>
                </a:solidFill>
                <a:latin typeface="Raleway"/>
                <a:ea typeface="Raleway"/>
                <a:cs typeface="Times New Roman"/>
              </a:rPr>
              <a:t>Samulska-Kholina</a:t>
            </a:r>
            <a:r>
              <a:rPr lang="en-GB" sz="1600" dirty="0">
                <a:solidFill>
                  <a:schemeClr val="accent1"/>
                </a:solidFill>
                <a:latin typeface="Raleway"/>
                <a:ea typeface="Raleway"/>
                <a:cs typeface="Times New Roman"/>
              </a:rPr>
              <a:t>, A. (2024, 23 novembre). 5 tipi di presentazioni e pitch aziendali. Recuperato da </a:t>
            </a:r>
            <a:r>
              <a:rPr lang="en-GB" sz="1600" dirty="0">
                <a:solidFill>
                  <a:schemeClr val="accent1"/>
                </a:solidFill>
                <a:latin typeface="Raleway"/>
                <a:ea typeface="Raleway"/>
                <a:cs typeface="Times New Roman"/>
                <a:hlinkClick r:id="rId4">
                  <a:extLst>
                    <a:ext uri="{A12FA001-AC4F-418D-AE19-62706E023703}">
                      <ahyp:hlinkClr xmlns:ahyp="http://schemas.microsoft.com/office/drawing/2018/hyperlinkcolor" val="tx"/>
                    </a:ext>
                  </a:extLst>
                </a:hlinkClick>
              </a:rPr>
              <a:t>https://stripo.email/blog/types-of-business-presentations-and-pitches/</a:t>
            </a:r>
            <a:endParaRPr lang="en-GB" sz="1600" dirty="0">
              <a:solidFill>
                <a:schemeClr val="accent1"/>
              </a:solidFill>
              <a:latin typeface="Raleway"/>
              <a:ea typeface="Raleway"/>
              <a:cs typeface="Times New Roman"/>
            </a:endParaRPr>
          </a:p>
          <a:p>
            <a:pPr marL="127000">
              <a:spcBef>
                <a:spcPts val="600"/>
              </a:spcBef>
              <a:spcAft>
                <a:spcPts val="600"/>
              </a:spcAft>
              <a:buSzPts val="1600"/>
            </a:pPr>
            <a:r>
              <a:rPr lang="en-GB" sz="1600" dirty="0">
                <a:solidFill>
                  <a:schemeClr val="accent1"/>
                </a:solidFill>
                <a:latin typeface="Raleway"/>
                <a:ea typeface="Raleway"/>
                <a:cs typeface="Times New Roman"/>
              </a:rPr>
              <a:t>Team editoriale Indeed. (2024, 18 agosto). </a:t>
            </a:r>
            <a:r>
              <a:rPr lang="en-GB" sz="1600" dirty="0">
                <a:solidFill>
                  <a:schemeClr val="accent1"/>
                </a:solidFill>
                <a:latin typeface="Raleway"/>
              </a:rPr>
              <a:t>Come fare una presentazione aziendale (con passi e suggerimenti). </a:t>
            </a:r>
            <a:r>
              <a:rPr lang="en-GB" sz="1600" dirty="0">
                <a:solidFill>
                  <a:schemeClr val="accent1"/>
                </a:solidFill>
                <a:latin typeface="Raleway"/>
                <a:ea typeface="Raleway"/>
                <a:cs typeface="Times New Roman"/>
              </a:rPr>
              <a:t>Recuperato da </a:t>
            </a:r>
            <a:r>
              <a:rPr lang="en-GB" sz="1600" dirty="0">
                <a:solidFill>
                  <a:schemeClr val="accent1"/>
                </a:solidFill>
                <a:latin typeface="Raleway"/>
                <a:ea typeface="Raleway"/>
                <a:cs typeface="Raleway"/>
                <a:hlinkClick r:id="rId5">
                  <a:extLst>
                    <a:ext uri="{A12FA001-AC4F-418D-AE19-62706E023703}">
                      <ahyp:hlinkClr xmlns:ahyp="http://schemas.microsoft.com/office/drawing/2018/hyperlinkcolor" val="tx"/>
                    </a:ext>
                  </a:extLst>
                </a:hlinkClick>
              </a:rPr>
              <a:t>https://www.indeed.com/career-advice/career-development/business-presentation</a:t>
            </a:r>
            <a:endParaRPr lang="en-GB" sz="1600" u="sng">
              <a:solidFill>
                <a:schemeClr val="accent1"/>
              </a:solidFill>
              <a:latin typeface="Raleway"/>
              <a:ea typeface="Raleway"/>
              <a:cs typeface="Raleway"/>
            </a:endParaRPr>
          </a:p>
          <a:p>
            <a:pPr marL="127000">
              <a:spcBef>
                <a:spcPts val="600"/>
              </a:spcBef>
              <a:spcAft>
                <a:spcPts val="600"/>
              </a:spcAft>
              <a:buSzPts val="1600"/>
            </a:pPr>
            <a:r>
              <a:rPr lang="en-GB" sz="1600" dirty="0">
                <a:solidFill>
                  <a:schemeClr val="accent1"/>
                </a:solidFill>
                <a:latin typeface="Raleway"/>
                <a:ea typeface="Raleway"/>
                <a:cs typeface="Times New Roman"/>
              </a:rPr>
              <a:t>Ahmed, M. A. (2023, 23 aprile). "Storytelling aziendale" - Muhammad Anas Ahmed - Medium. Medium. Recuperato da </a:t>
            </a:r>
            <a:r>
              <a:rPr lang="en-GB" sz="1600" dirty="0">
                <a:solidFill>
                  <a:schemeClr val="accent1"/>
                </a:solidFill>
                <a:latin typeface="Raleway"/>
                <a:ea typeface="Raleway"/>
                <a:cs typeface="Times New Roman"/>
                <a:hlinkClick r:id="rId6">
                  <a:extLst>
                    <a:ext uri="{A12FA001-AC4F-418D-AE19-62706E023703}">
                      <ahyp:hlinkClr xmlns:ahyp="http://schemas.microsoft.com/office/drawing/2018/hyperlinkcolor" val="tx"/>
                    </a:ext>
                  </a:extLst>
                </a:hlinkClick>
              </a:rPr>
              <a:t>https://medium.com</a:t>
            </a:r>
          </a:p>
        </p:txBody>
      </p:sp>
    </p:spTree>
    <p:extLst>
      <p:ext uri="{BB962C8B-B14F-4D97-AF65-F5344CB8AC3E}">
        <p14:creationId xmlns:p14="http://schemas.microsoft.com/office/powerpoint/2010/main" val="14543289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8"/>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p>
            <a:r>
              <a:rPr lang="en-GB" b="1"/>
              <a:t>Partner FEM-Up</a:t>
            </a:r>
          </a:p>
        </p:txBody>
      </p:sp>
      <p:sp>
        <p:nvSpPr>
          <p:cNvPr id="2" name="PoljeZBesedilom 1">
            <a:extLst>
              <a:ext uri="{FF2B5EF4-FFF2-40B4-BE49-F238E27FC236}">
                <a16:creationId xmlns:a16="http://schemas.microsoft.com/office/drawing/2014/main" id="{76F77396-CAAC-D63A-6C8D-2E66C8449BFE}"/>
              </a:ext>
            </a:extLst>
          </p:cNvPr>
          <p:cNvSpPr txBox="1"/>
          <p:nvPr/>
        </p:nvSpPr>
        <p:spPr>
          <a:xfrm>
            <a:off x="6335210" y="2457691"/>
            <a:ext cx="4450465"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F3B75B"/>
                </a:solidFill>
                <a:latin typeface="Raleway"/>
              </a:rPr>
              <a:t>Grazie per aver </a:t>
            </a:r>
            <a:r>
              <a:rPr lang="en-GB" sz="3200" b="1" dirty="0" err="1">
                <a:solidFill>
                  <a:srgbClr val="F3B75B"/>
                </a:solidFill>
                <a:latin typeface="Raleway"/>
              </a:rPr>
              <a:t>completato</a:t>
            </a:r>
            <a:r>
              <a:rPr lang="en-GB" sz="3200" b="1" dirty="0">
                <a:solidFill>
                  <a:srgbClr val="F3B75B"/>
                </a:solidFill>
                <a:latin typeface="Raleway"/>
              </a:rPr>
              <a:t> </a:t>
            </a:r>
            <a:r>
              <a:rPr lang="en-GB" sz="3200" b="1" dirty="0" err="1">
                <a:solidFill>
                  <a:srgbClr val="F3B75B"/>
                </a:solidFill>
                <a:latin typeface="Raleway"/>
              </a:rPr>
              <a:t>questa</a:t>
            </a:r>
            <a:r>
              <a:rPr lang="en-GB" sz="3200" b="1" dirty="0">
                <a:solidFill>
                  <a:srgbClr val="F3B75B"/>
                </a:solidFill>
                <a:latin typeface="Raleway"/>
              </a:rPr>
              <a:t> </a:t>
            </a:r>
            <a:r>
              <a:rPr lang="en-GB" sz="3200" b="1" dirty="0" err="1">
                <a:solidFill>
                  <a:srgbClr val="F3B75B"/>
                </a:solidFill>
                <a:latin typeface="Raleway"/>
              </a:rPr>
              <a:t>unità</a:t>
            </a:r>
            <a:r>
              <a:rPr lang="it-IT" sz="3200" b="1" dirty="0">
                <a:solidFill>
                  <a:srgbClr val="F3B75B"/>
                </a:solidFill>
                <a:latin typeface="Raleway"/>
              </a:rPr>
              <a:t>!</a:t>
            </a:r>
            <a:endParaRPr lang="sl-SI"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g2eb676f3e53_0_19"/>
          <p:cNvSpPr txBox="1">
            <a:spLocks noGrp="1"/>
          </p:cNvSpPr>
          <p:nvPr>
            <p:ph type="title"/>
          </p:nvPr>
        </p:nvSpPr>
        <p:spPr>
          <a:xfrm>
            <a:off x="525945" y="199459"/>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Come si verificano gli errori di comunicazione?</a:t>
            </a:r>
            <a:endParaRPr lang="en-GB" sz="3400" b="1">
              <a:highlight>
                <a:srgbClr val="FFFF00"/>
              </a:highlight>
            </a:endParaRPr>
          </a:p>
        </p:txBody>
      </p:sp>
      <p:sp>
        <p:nvSpPr>
          <p:cNvPr id="2" name="TextBox 1">
            <a:extLst>
              <a:ext uri="{FF2B5EF4-FFF2-40B4-BE49-F238E27FC236}">
                <a16:creationId xmlns:a16="http://schemas.microsoft.com/office/drawing/2014/main" id="{4719C50E-774B-94AB-CC01-93EFABBF9514}"/>
              </a:ext>
            </a:extLst>
          </p:cNvPr>
          <p:cNvSpPr txBox="1"/>
          <p:nvPr/>
        </p:nvSpPr>
        <p:spPr>
          <a:xfrm>
            <a:off x="6374232" y="6426701"/>
            <a:ext cx="581793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ea typeface="Roboto"/>
                <a:cs typeface="Roboto"/>
              </a:rPr>
              <a:t>Fonte: </a:t>
            </a:r>
            <a:r>
              <a:rPr lang="en-US" sz="1000" dirty="0">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Come avviene la cattiva comunicazione (e come evitarla) </a:t>
            </a:r>
            <a:r>
              <a:rPr lang="en-US" sz="1000" dirty="0">
                <a:solidFill>
                  <a:srgbClr val="0F0F0F"/>
                </a:solidFill>
                <a:latin typeface="Raleway"/>
                <a:ea typeface="Roboto"/>
                <a:cs typeface="Roboto"/>
              </a:rPr>
              <a:t>di TED-Ed</a:t>
            </a:r>
            <a:endParaRPr lang="en-US" sz="1000"/>
          </a:p>
        </p:txBody>
      </p:sp>
      <p:sp>
        <p:nvSpPr>
          <p:cNvPr id="3" name="TextBox 2">
            <a:extLst>
              <a:ext uri="{FF2B5EF4-FFF2-40B4-BE49-F238E27FC236}">
                <a16:creationId xmlns:a16="http://schemas.microsoft.com/office/drawing/2014/main" id="{C5184A37-B9D6-4841-B7F1-907EF8C3B360}"/>
              </a:ext>
            </a:extLst>
          </p:cNvPr>
          <p:cNvSpPr txBox="1"/>
          <p:nvPr/>
        </p:nvSpPr>
        <p:spPr>
          <a:xfrm>
            <a:off x="394703" y="2019327"/>
            <a:ext cx="3498464" cy="40010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b="1" dirty="0">
                <a:latin typeface="Raleway"/>
              </a:rPr>
              <a:t>Guardate il video </a:t>
            </a:r>
            <a:r>
              <a:rPr lang="en-US" sz="1800" dirty="0">
                <a:latin typeface="Raleway"/>
              </a:rPr>
              <a:t>per capire come avviene la cattiva comunicazione e come prevenirla nelle vostre interazioni quotidiane.</a:t>
            </a:r>
            <a:endParaRPr lang="en-US" sz="1800"/>
          </a:p>
          <a:p>
            <a:pPr>
              <a:spcBef>
                <a:spcPts val="600"/>
              </a:spcBef>
              <a:spcAft>
                <a:spcPts val="600"/>
              </a:spcAft>
            </a:pPr>
            <a:endParaRPr lang="en-US" sz="1800" dirty="0">
              <a:latin typeface="Raleway"/>
            </a:endParaRPr>
          </a:p>
          <a:p>
            <a:pPr>
              <a:spcBef>
                <a:spcPts val="600"/>
              </a:spcBef>
              <a:spcAft>
                <a:spcPts val="600"/>
              </a:spcAft>
            </a:pPr>
            <a:r>
              <a:rPr lang="en-US" sz="1800" dirty="0">
                <a:latin typeface="Raleway"/>
              </a:rPr>
              <a:t>In seguito, </a:t>
            </a:r>
            <a:r>
              <a:rPr lang="en-US" sz="1800" b="1" dirty="0">
                <a:latin typeface="Raleway"/>
              </a:rPr>
              <a:t>prendetevi un momento per riflettere </a:t>
            </a:r>
            <a:r>
              <a:rPr lang="en-US" sz="1800" dirty="0">
                <a:latin typeface="Raleway"/>
              </a:rPr>
              <a:t>su come gestite attualmente gli errori di comunicazione nelle situazioni quotidiane e identificate i modi in cui potreste migliorare le vostre capacità comunicative.</a:t>
            </a:r>
          </a:p>
        </p:txBody>
      </p:sp>
      <p:pic>
        <p:nvPicPr>
          <p:cNvPr id="4" name="Online Media 3" title="How miscommunication happens (and how to avoid it) - Katherine Hampsten">
            <a:hlinkClick r:id="" action="ppaction://media"/>
            <a:extLst>
              <a:ext uri="{FF2B5EF4-FFF2-40B4-BE49-F238E27FC236}">
                <a16:creationId xmlns:a16="http://schemas.microsoft.com/office/drawing/2014/main" id="{511ADD17-FEF7-76EE-C344-B74645C575F6}"/>
              </a:ext>
            </a:extLst>
          </p:cNvPr>
          <p:cNvPicPr>
            <a:picLocks noRot="1" noChangeAspect="1"/>
          </p:cNvPicPr>
          <p:nvPr>
            <a:videoFile r:link="rId1"/>
          </p:nvPr>
        </p:nvPicPr>
        <p:blipFill>
          <a:blip r:embed="rId5"/>
          <a:stretch>
            <a:fillRect/>
          </a:stretch>
        </p:blipFill>
        <p:spPr>
          <a:xfrm>
            <a:off x="4086225" y="1524000"/>
            <a:ext cx="7704138" cy="47561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2eb676f3e53_0_24"/>
          <p:cNvSpPr txBox="1">
            <a:spLocks noGrp="1"/>
          </p:cNvSpPr>
          <p:nvPr>
            <p:ph type="title"/>
          </p:nvPr>
        </p:nvSpPr>
        <p:spPr>
          <a:xfrm>
            <a:off x="581175" y="319775"/>
            <a:ext cx="111513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Comunicazione verbale</a:t>
            </a:r>
            <a:endParaRPr lang="en-US" sz="3400" b="1" dirty="0"/>
          </a:p>
        </p:txBody>
      </p:sp>
      <p:sp>
        <p:nvSpPr>
          <p:cNvPr id="113" name="Google Shape;113;g2eb676f3e53_0_24"/>
          <p:cNvSpPr txBox="1"/>
          <p:nvPr/>
        </p:nvSpPr>
        <p:spPr>
          <a:xfrm>
            <a:off x="581175" y="1759200"/>
            <a:ext cx="11060400" cy="1723518"/>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2000" dirty="0">
                <a:solidFill>
                  <a:schemeClr val="accent1"/>
                </a:solidFill>
                <a:latin typeface="Raleway"/>
                <a:ea typeface="Raleway"/>
                <a:cs typeface="Raleway"/>
                <a:sym typeface="Raleway"/>
              </a:rPr>
              <a:t>La </a:t>
            </a:r>
            <a:r>
              <a:rPr lang="en-GB" sz="2000" b="1" dirty="0">
                <a:solidFill>
                  <a:schemeClr val="accent1"/>
                </a:solidFill>
                <a:latin typeface="Raleway"/>
                <a:ea typeface="Raleway"/>
                <a:cs typeface="Raleway"/>
                <a:sym typeface="Raleway"/>
              </a:rPr>
              <a:t>comunicazione verbale </a:t>
            </a:r>
            <a:r>
              <a:rPr lang="en-GB" sz="2000" dirty="0">
                <a:solidFill>
                  <a:schemeClr val="accent1"/>
                </a:solidFill>
                <a:latin typeface="Raleway"/>
                <a:ea typeface="Raleway"/>
                <a:cs typeface="Raleway"/>
                <a:sym typeface="Raleway"/>
              </a:rPr>
              <a:t>è semplicemente la condivisione di informazioni tra due individui utilizzando le parole.</a:t>
            </a:r>
            <a:endParaRPr lang="en-US" sz="2000" dirty="0">
              <a:solidFill>
                <a:schemeClr val="accent1"/>
              </a:solidFill>
              <a:latin typeface="Raleway"/>
              <a:ea typeface="Raleway"/>
              <a:cs typeface="Raleway"/>
            </a:endParaRPr>
          </a:p>
          <a:p>
            <a:pPr marL="0" lvl="0" indent="0" algn="just" rtl="0">
              <a:spcBef>
                <a:spcPts val="600"/>
              </a:spcBef>
              <a:spcAft>
                <a:spcPts val="600"/>
              </a:spcAft>
              <a:buNone/>
            </a:pPr>
            <a:r>
              <a:rPr lang="en-GB" sz="2000" dirty="0">
                <a:solidFill>
                  <a:schemeClr val="accent1"/>
                </a:solidFill>
                <a:latin typeface="Raleway"/>
                <a:ea typeface="Raleway"/>
                <a:cs typeface="Raleway"/>
                <a:sym typeface="Raleway"/>
              </a:rPr>
              <a:t>Le parole che scegliamo e il linguaggio che usiamo hanno il potere di influenzare le persone e il mondo che ci circonda.</a:t>
            </a:r>
            <a:endParaRPr sz="2000" dirty="0">
              <a:solidFill>
                <a:schemeClr val="accent1"/>
              </a:solidFill>
              <a:latin typeface="Raleway"/>
              <a:ea typeface="Raleway"/>
              <a:cs typeface="Raleway"/>
            </a:endParaRPr>
          </a:p>
        </p:txBody>
      </p:sp>
      <p:sp>
        <p:nvSpPr>
          <p:cNvPr id="114" name="Google Shape;114;g2eb676f3e53_0_24"/>
          <p:cNvSpPr txBox="1"/>
          <p:nvPr/>
        </p:nvSpPr>
        <p:spPr>
          <a:xfrm>
            <a:off x="2297368" y="3919870"/>
            <a:ext cx="9332004" cy="1415742"/>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2000" b="1" dirty="0">
                <a:solidFill>
                  <a:schemeClr val="accent1"/>
                </a:solidFill>
                <a:latin typeface="Raleway"/>
                <a:ea typeface="Raleway"/>
                <a:cs typeface="Raleway"/>
                <a:sym typeface="Raleway"/>
              </a:rPr>
              <a:t>Come si può migliorare la comunicazione verbale? </a:t>
            </a:r>
            <a:endParaRPr lang="en-US" sz="2000" b="1" dirty="0">
              <a:solidFill>
                <a:schemeClr val="accent1"/>
              </a:solidFill>
              <a:latin typeface="Raleway"/>
              <a:ea typeface="Raleway"/>
              <a:cs typeface="Raleway"/>
            </a:endParaRPr>
          </a:p>
          <a:p>
            <a:pPr marL="0" lvl="0" indent="0" algn="l" rtl="0">
              <a:spcBef>
                <a:spcPts val="600"/>
              </a:spcBef>
              <a:spcAft>
                <a:spcPts val="600"/>
              </a:spcAft>
              <a:buNone/>
            </a:pPr>
            <a:r>
              <a:rPr lang="en-GB" sz="2000" dirty="0">
                <a:solidFill>
                  <a:schemeClr val="accent1"/>
                </a:solidFill>
                <a:latin typeface="Raleway"/>
                <a:ea typeface="Raleway"/>
                <a:cs typeface="Raleway"/>
                <a:sym typeface="Raleway"/>
              </a:rPr>
              <a:t>Ampliare il vocabolario: Un vocabolario ricco permette di esprimere le idee in modo più preciso ed efficace. La lettura e l'apprendimento di nuove parole possono essere d'aiuto in questo campo.</a:t>
            </a:r>
            <a:endParaRPr sz="2000">
              <a:solidFill>
                <a:schemeClr val="accent1"/>
              </a:solidFill>
              <a:latin typeface="Raleway"/>
              <a:ea typeface="Raleway"/>
              <a:cs typeface="Raleway"/>
            </a:endParaRPr>
          </a:p>
        </p:txBody>
      </p:sp>
      <p:pic>
        <p:nvPicPr>
          <p:cNvPr id="115" name="Google Shape;115;g2eb676f3e53_0_24"/>
          <p:cNvPicPr preferRelativeResize="0"/>
          <p:nvPr/>
        </p:nvPicPr>
        <p:blipFill>
          <a:blip r:embed="rId3">
            <a:alphaModFix/>
          </a:blip>
          <a:stretch>
            <a:fillRect/>
          </a:stretch>
        </p:blipFill>
        <p:spPr>
          <a:xfrm>
            <a:off x="578571" y="3831325"/>
            <a:ext cx="1483169" cy="1509906"/>
          </a:xfrm>
          <a:prstGeom prst="rect">
            <a:avLst/>
          </a:prstGeom>
          <a:noFill/>
          <a:ln>
            <a:noFill/>
          </a:ln>
        </p:spPr>
      </p:pic>
      <p:sp>
        <p:nvSpPr>
          <p:cNvPr id="3" name="TextBox 2">
            <a:extLst>
              <a:ext uri="{FF2B5EF4-FFF2-40B4-BE49-F238E27FC236}">
                <a16:creationId xmlns:a16="http://schemas.microsoft.com/office/drawing/2014/main" id="{EA806684-98A4-953E-6EB3-65E9EAC63437}"/>
              </a:ext>
            </a:extLst>
          </p:cNvPr>
          <p:cNvSpPr txBox="1"/>
          <p:nvPr/>
        </p:nvSpPr>
        <p:spPr>
          <a:xfrm>
            <a:off x="411107" y="5337334"/>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Fonte dell'immagine: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g2eb676f3e53_0_29"/>
          <p:cNvSpPr txBox="1">
            <a:spLocks noGrp="1"/>
          </p:cNvSpPr>
          <p:nvPr>
            <p:ph type="title"/>
          </p:nvPr>
        </p:nvSpPr>
        <p:spPr>
          <a:xfrm>
            <a:off x="542600" y="3323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Comunicazione non verbale</a:t>
            </a:r>
            <a:endParaRPr lang="en-US" sz="3400" b="1" dirty="0"/>
          </a:p>
        </p:txBody>
      </p:sp>
      <p:sp>
        <p:nvSpPr>
          <p:cNvPr id="121" name="Google Shape;121;g2eb676f3e53_0_29"/>
          <p:cNvSpPr txBox="1">
            <a:spLocks noGrp="1"/>
          </p:cNvSpPr>
          <p:nvPr>
            <p:ph type="body" idx="1"/>
          </p:nvPr>
        </p:nvSpPr>
        <p:spPr>
          <a:xfrm>
            <a:off x="542726" y="2633053"/>
            <a:ext cx="10885329" cy="2661857"/>
          </a:xfrm>
          <a:prstGeom prst="rect">
            <a:avLst/>
          </a:prstGeom>
          <a:noFill/>
          <a:ln>
            <a:noFill/>
          </a:ln>
        </p:spPr>
        <p:txBody>
          <a:bodyPr spcFirstLastPara="1" wrap="square" lIns="91425" tIns="45700" rIns="91425" bIns="45700" anchor="t" anchorCtr="0">
            <a:noAutofit/>
          </a:bodyPr>
          <a:lstStyle/>
          <a:p>
            <a:pPr marL="0" indent="0" algn="just">
              <a:lnSpc>
                <a:spcPct val="100000"/>
              </a:lnSpc>
              <a:spcBef>
                <a:spcPts val="600"/>
              </a:spcBef>
              <a:spcAft>
                <a:spcPts val="600"/>
              </a:spcAft>
            </a:pPr>
            <a:r>
              <a:rPr lang="en-GB" sz="2000" dirty="0">
                <a:solidFill>
                  <a:schemeClr val="accent1"/>
                </a:solidFill>
              </a:rPr>
              <a:t>Componenti della comunicazione non verbale:</a:t>
            </a:r>
          </a:p>
          <a:p>
            <a:pPr marL="0" indent="0" algn="just">
              <a:lnSpc>
                <a:spcPct val="100000"/>
              </a:lnSpc>
              <a:spcBef>
                <a:spcPts val="600"/>
              </a:spcBef>
              <a:spcAft>
                <a:spcPts val="600"/>
              </a:spcAft>
            </a:pPr>
            <a:r>
              <a:rPr lang="en-GB" sz="2000" dirty="0">
                <a:solidFill>
                  <a:srgbClr val="000000"/>
                </a:solidFill>
                <a:highlight>
                  <a:schemeClr val="lt1"/>
                </a:highlight>
              </a:rPr>
              <a:t>Gesti:</a:t>
            </a:r>
            <a:r>
              <a:rPr lang="en-GB" sz="2000" b="0" dirty="0">
                <a:solidFill>
                  <a:srgbClr val="000000"/>
                </a:solidFill>
              </a:rPr>
              <a:t> I movimenti delle mani possono enfatizzare i punti o indicare la direzione. Bisogna fare attenzione ai gesti ripetitivi o che distraggono.</a:t>
            </a:r>
            <a:endParaRPr lang="en-US" sz="2000" b="0" dirty="0">
              <a:solidFill>
                <a:srgbClr val="000000"/>
              </a:solidFill>
            </a:endParaRPr>
          </a:p>
          <a:p>
            <a:pPr marL="0" lvl="0" indent="0" algn="just" rtl="0">
              <a:lnSpc>
                <a:spcPct val="100000"/>
              </a:lnSpc>
              <a:spcBef>
                <a:spcPts val="600"/>
              </a:spcBef>
              <a:spcAft>
                <a:spcPts val="600"/>
              </a:spcAft>
              <a:buNone/>
            </a:pPr>
            <a:r>
              <a:rPr lang="en-GB" sz="2000" dirty="0">
                <a:solidFill>
                  <a:srgbClr val="000000"/>
                </a:solidFill>
                <a:highlight>
                  <a:schemeClr val="lt1"/>
                </a:highlight>
              </a:rPr>
              <a:t>Espressioni facciali:</a:t>
            </a:r>
            <a:r>
              <a:rPr lang="en-GB" sz="2000" b="0" dirty="0">
                <a:solidFill>
                  <a:srgbClr val="000000"/>
                </a:solidFill>
              </a:rPr>
              <a:t> Il viso può trasmettere un'ampia gamma di emozioni. Bisogna assicurarsi che le espressioni facciali corrispondano al messaggio trasmesso.</a:t>
            </a:r>
            <a:endParaRPr sz="2000" b="0" dirty="0">
              <a:solidFill>
                <a:srgbClr val="000000"/>
              </a:solidFill>
            </a:endParaRPr>
          </a:p>
          <a:p>
            <a:pPr marL="0" lvl="0" indent="0" algn="just" rtl="0">
              <a:lnSpc>
                <a:spcPct val="100000"/>
              </a:lnSpc>
              <a:spcBef>
                <a:spcPts val="600"/>
              </a:spcBef>
              <a:spcAft>
                <a:spcPts val="600"/>
              </a:spcAft>
              <a:buNone/>
            </a:pPr>
            <a:r>
              <a:rPr lang="en-GB" sz="2000" dirty="0">
                <a:solidFill>
                  <a:srgbClr val="000000"/>
                </a:solidFill>
                <a:highlight>
                  <a:schemeClr val="lt1"/>
                </a:highlight>
              </a:rPr>
              <a:t>Postura:</a:t>
            </a:r>
            <a:r>
              <a:rPr lang="en-GB" sz="2000" b="0" dirty="0">
                <a:solidFill>
                  <a:srgbClr val="000000"/>
                </a:solidFill>
              </a:rPr>
              <a:t> Stare in piedi o seduti in posizione eretta trasmette sicurezza e attenzione, </a:t>
            </a:r>
            <a:r>
              <a:rPr lang="en-GB" sz="2000" b="0" dirty="0" err="1">
                <a:solidFill>
                  <a:srgbClr val="000000"/>
                </a:solidFill>
              </a:rPr>
              <a:t>mentre</a:t>
            </a:r>
            <a:r>
              <a:rPr lang="en-GB" sz="2000" b="0" dirty="0">
                <a:solidFill>
                  <a:srgbClr val="000000"/>
                </a:solidFill>
              </a:rPr>
              <a:t> stare </a:t>
            </a:r>
            <a:r>
              <a:rPr lang="en-GB" sz="2000" b="0" dirty="0" err="1">
                <a:solidFill>
                  <a:srgbClr val="000000"/>
                </a:solidFill>
              </a:rPr>
              <a:t>scomposti</a:t>
            </a:r>
            <a:r>
              <a:rPr lang="en-GB" sz="2000" b="0" dirty="0">
                <a:solidFill>
                  <a:srgbClr val="000000"/>
                </a:solidFill>
              </a:rPr>
              <a:t> </a:t>
            </a:r>
            <a:r>
              <a:rPr lang="en-GB" sz="2000" b="0" dirty="0" err="1">
                <a:solidFill>
                  <a:srgbClr val="000000"/>
                </a:solidFill>
              </a:rPr>
              <a:t>può</a:t>
            </a:r>
            <a:r>
              <a:rPr lang="en-GB" sz="2000" b="0" dirty="0">
                <a:solidFill>
                  <a:srgbClr val="000000"/>
                </a:solidFill>
              </a:rPr>
              <a:t> indicare disinteresse o stanchezza.</a:t>
            </a:r>
            <a:endParaRPr sz="2000" dirty="0">
              <a:solidFill>
                <a:srgbClr val="000000"/>
              </a:solidFill>
              <a:latin typeface="Arial"/>
              <a:ea typeface="Arial"/>
              <a:cs typeface="Arial"/>
            </a:endParaRPr>
          </a:p>
        </p:txBody>
      </p:sp>
      <p:sp>
        <p:nvSpPr>
          <p:cNvPr id="122" name="Google Shape;122;g2eb676f3e53_0_29"/>
          <p:cNvSpPr txBox="1">
            <a:spLocks noGrp="1"/>
          </p:cNvSpPr>
          <p:nvPr>
            <p:ph type="body" idx="1"/>
          </p:nvPr>
        </p:nvSpPr>
        <p:spPr>
          <a:xfrm>
            <a:off x="542600" y="1659099"/>
            <a:ext cx="10885456" cy="868569"/>
          </a:xfrm>
          <a:prstGeom prst="rect">
            <a:avLst/>
          </a:prstGeom>
          <a:noFill/>
          <a:ln>
            <a:noFill/>
          </a:ln>
        </p:spPr>
        <p:txBody>
          <a:bodyPr spcFirstLastPara="1" wrap="square" lIns="91425" tIns="45700" rIns="91425" bIns="45700" anchor="t" anchorCtr="0">
            <a:normAutofit/>
          </a:bodyPr>
          <a:lstStyle/>
          <a:p>
            <a:pPr marL="0" lvl="0" indent="0" algn="just" rtl="0">
              <a:lnSpc>
                <a:spcPct val="100000"/>
              </a:lnSpc>
              <a:spcBef>
                <a:spcPts val="600"/>
              </a:spcBef>
              <a:spcAft>
                <a:spcPts val="600"/>
              </a:spcAft>
              <a:buNone/>
            </a:pPr>
            <a:r>
              <a:rPr lang="en-GB" sz="2000" b="0" dirty="0">
                <a:solidFill>
                  <a:schemeClr val="accent1"/>
                </a:solidFill>
              </a:rPr>
              <a:t>La </a:t>
            </a:r>
            <a:r>
              <a:rPr lang="en-GB" sz="2000" dirty="0">
                <a:solidFill>
                  <a:schemeClr val="accent1"/>
                </a:solidFill>
              </a:rPr>
              <a:t>comunicazione non verbale </a:t>
            </a:r>
            <a:r>
              <a:rPr lang="en-GB" sz="2000" b="0" dirty="0">
                <a:solidFill>
                  <a:schemeClr val="accent1"/>
                </a:solidFill>
              </a:rPr>
              <a:t>consiste nel comunicare senza usare le parole. Gli individui utilizzano invece comportamenti non verbali per comunicare. </a:t>
            </a:r>
            <a:endParaRPr lang="en-US" sz="2000" b="0" dirty="0">
              <a:solidFill>
                <a:schemeClr val="accen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g2eb676f3e53_0_87"/>
          <p:cNvSpPr txBox="1">
            <a:spLocks noGrp="1"/>
          </p:cNvSpPr>
          <p:nvPr>
            <p:ph type="title"/>
          </p:nvPr>
        </p:nvSpPr>
        <p:spPr>
          <a:xfrm>
            <a:off x="559025" y="4144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Comunicazione non verbale</a:t>
            </a:r>
            <a:endParaRPr lang="en-US" sz="3400"/>
          </a:p>
        </p:txBody>
      </p:sp>
      <p:sp>
        <p:nvSpPr>
          <p:cNvPr id="129" name="Google Shape;129;g2eb676f3e53_0_87"/>
          <p:cNvSpPr txBox="1"/>
          <p:nvPr/>
        </p:nvSpPr>
        <p:spPr>
          <a:xfrm>
            <a:off x="559025" y="1726536"/>
            <a:ext cx="11052232" cy="954077"/>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2000" b="1" dirty="0">
                <a:highlight>
                  <a:schemeClr val="lt1"/>
                </a:highlight>
                <a:latin typeface="Raleway"/>
                <a:ea typeface="Raleway"/>
                <a:cs typeface="Raleway"/>
                <a:sym typeface="Raleway"/>
              </a:rPr>
              <a:t>Il tono </a:t>
            </a:r>
            <a:r>
              <a:rPr lang="en-GB" sz="2000" dirty="0">
                <a:latin typeface="Raleway"/>
                <a:ea typeface="Raleway"/>
                <a:cs typeface="Raleway"/>
                <a:sym typeface="Raleway"/>
              </a:rPr>
              <a:t>è la qualità o il carattere della voce che trasmette emozioni e atteggiamenti. Un tono amichevole può rendere la comunicazione più coinvolgente, mentre un tono duro può creare barriere.</a:t>
            </a:r>
            <a:endParaRPr lang="en-US" sz="2000">
              <a:latin typeface="Raleway"/>
              <a:ea typeface="Raleway"/>
              <a:cs typeface="Raleway"/>
            </a:endParaRPr>
          </a:p>
        </p:txBody>
      </p:sp>
      <p:pic>
        <p:nvPicPr>
          <p:cNvPr id="130" name="Google Shape;130;g2eb676f3e53_0_87"/>
          <p:cNvPicPr preferRelativeResize="0"/>
          <p:nvPr/>
        </p:nvPicPr>
        <p:blipFill>
          <a:blip r:embed="rId3">
            <a:alphaModFix/>
          </a:blip>
          <a:stretch>
            <a:fillRect/>
          </a:stretch>
        </p:blipFill>
        <p:spPr>
          <a:xfrm>
            <a:off x="8268493" y="3239182"/>
            <a:ext cx="3360026" cy="3360026"/>
          </a:xfrm>
          <a:prstGeom prst="rect">
            <a:avLst/>
          </a:prstGeom>
          <a:noFill/>
          <a:ln>
            <a:noFill/>
          </a:ln>
        </p:spPr>
      </p:pic>
      <p:sp>
        <p:nvSpPr>
          <p:cNvPr id="4" name="TextBox 3">
            <a:extLst>
              <a:ext uri="{FF2B5EF4-FFF2-40B4-BE49-F238E27FC236}">
                <a16:creationId xmlns:a16="http://schemas.microsoft.com/office/drawing/2014/main" id="{4989CF95-3885-58A3-C4D7-828D9F5B02DE}"/>
              </a:ext>
            </a:extLst>
          </p:cNvPr>
          <p:cNvSpPr txBox="1"/>
          <p:nvPr/>
        </p:nvSpPr>
        <p:spPr>
          <a:xfrm>
            <a:off x="10312793" y="6598900"/>
            <a:ext cx="263453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Fonte dell'immagine: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
        <p:nvSpPr>
          <p:cNvPr id="2" name="Google Shape;129;g2eb676f3e53_0_87">
            <a:extLst>
              <a:ext uri="{FF2B5EF4-FFF2-40B4-BE49-F238E27FC236}">
                <a16:creationId xmlns:a16="http://schemas.microsoft.com/office/drawing/2014/main" id="{5EAA1DE8-31EB-4890-2B8E-78F7B9EEF8B5}"/>
              </a:ext>
            </a:extLst>
          </p:cNvPr>
          <p:cNvSpPr txBox="1"/>
          <p:nvPr/>
        </p:nvSpPr>
        <p:spPr>
          <a:xfrm>
            <a:off x="559024" y="2860010"/>
            <a:ext cx="7413008" cy="2800736"/>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2000" b="1" dirty="0">
                <a:highlight>
                  <a:schemeClr val="lt1"/>
                </a:highlight>
                <a:latin typeface="Raleway"/>
                <a:ea typeface="Raleway"/>
                <a:cs typeface="Raleway"/>
                <a:sym typeface="Raleway"/>
              </a:rPr>
              <a:t>L'intonazione </a:t>
            </a:r>
            <a:r>
              <a:rPr lang="en-GB" sz="2000" dirty="0">
                <a:latin typeface="Raleway"/>
                <a:ea typeface="Raleway"/>
                <a:cs typeface="Raleway"/>
                <a:sym typeface="Raleway"/>
              </a:rPr>
              <a:t>è l'altezza o l'abbassamento della voce. Le variazioni di intonazione possono enfatizzare alcuni punti e mantenere il pubblico coinvolto.</a:t>
            </a:r>
            <a:endParaRPr lang="en-GB" sz="2000" dirty="0">
              <a:latin typeface="Raleway"/>
              <a:ea typeface="Raleway"/>
              <a:cs typeface="Raleway"/>
            </a:endParaRPr>
          </a:p>
          <a:p>
            <a:pPr algn="just">
              <a:spcBef>
                <a:spcPts val="600"/>
              </a:spcBef>
              <a:spcAft>
                <a:spcPts val="600"/>
              </a:spcAft>
            </a:pPr>
            <a:endParaRPr lang="en-GB" sz="2000" dirty="0">
              <a:latin typeface="Raleway"/>
              <a:ea typeface="Raleway"/>
              <a:cs typeface="Raleway"/>
            </a:endParaRPr>
          </a:p>
          <a:p>
            <a:pPr marL="0" lvl="0" indent="0" algn="just" rtl="0">
              <a:spcBef>
                <a:spcPts val="600"/>
              </a:spcBef>
              <a:spcAft>
                <a:spcPts val="600"/>
              </a:spcAft>
              <a:buNone/>
            </a:pPr>
            <a:r>
              <a:rPr lang="en-GB" sz="2000" b="1" dirty="0">
                <a:highlight>
                  <a:schemeClr val="lt1"/>
                </a:highlight>
                <a:latin typeface="Raleway"/>
                <a:ea typeface="Raleway"/>
                <a:cs typeface="Raleway"/>
                <a:sym typeface="Raleway"/>
              </a:rPr>
              <a:t>Il ritmo </a:t>
            </a:r>
            <a:r>
              <a:rPr lang="en-GB" sz="2000" dirty="0">
                <a:latin typeface="Raleway"/>
                <a:ea typeface="Raleway"/>
                <a:cs typeface="Raleway"/>
                <a:sym typeface="Raleway"/>
              </a:rPr>
              <a:t>è la velocità con cui si parla. Un ritmo moderato è di solito l'ideale, perché parlare troppo velocemente può sopraffare gli ascoltatori, mentre parlare troppo lentamente può annoiarli.</a:t>
            </a:r>
            <a:endParaRPr sz="2000" dirty="0">
              <a:latin typeface="Raleway"/>
              <a:ea typeface="Raleway"/>
              <a:cs typeface="Raleway"/>
            </a:endParaRPr>
          </a:p>
        </p:txBody>
      </p:sp>
    </p:spTree>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08EDBDE-E4DE-42AF-848C-B94FCC549E9D}">
  <ds:schemaRefs>
    <ds:schemaRef ds:uri="http://schemas.microsoft.com/sharepoint/v3/contenttype/forms"/>
  </ds:schemaRefs>
</ds:datastoreItem>
</file>

<file path=customXml/itemProps2.xml><?xml version="1.0" encoding="utf-8"?>
<ds:datastoreItem xmlns:ds="http://schemas.openxmlformats.org/officeDocument/2006/customXml" ds:itemID="{5599E0E3-A721-49F1-B9FA-181BEEA73977}">
  <ds:schemaRefs>
    <ds:schemaRef ds:uri="http://purl.org/dc/terms/"/>
    <ds:schemaRef ds:uri="http://purl.org/dc/elements/1.1/"/>
    <ds:schemaRef ds:uri="http://www.w3.org/XML/1998/namespace"/>
    <ds:schemaRef ds:uri="http://purl.org/dc/dcmitype/"/>
    <ds:schemaRef ds:uri="http://schemas.microsoft.com/office/infopath/2007/PartnerControls"/>
    <ds:schemaRef ds:uri="26a10de0-e0bd-466a-87c8-f0d3f8c6fbe9"/>
    <ds:schemaRef ds:uri="http://schemas.microsoft.com/office/2006/documentManagement/types"/>
    <ds:schemaRef ds:uri="http://schemas.openxmlformats.org/package/2006/metadata/core-properties"/>
    <ds:schemaRef ds:uri="984ff08c-af25-4174-ad80-e934fe4fddf1"/>
    <ds:schemaRef ds:uri="http://schemas.microsoft.com/office/2006/metadata/properties"/>
  </ds:schemaRefs>
</ds:datastoreItem>
</file>

<file path=customXml/itemProps3.xml><?xml version="1.0" encoding="utf-8"?>
<ds:datastoreItem xmlns:ds="http://schemas.openxmlformats.org/officeDocument/2006/customXml" ds:itemID="{5D71013A-9F9C-490C-B7CA-6DD3CC1473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a10de0-e0bd-466a-87c8-f0d3f8c6fbe9"/>
    <ds:schemaRef ds:uri="984ff08c-af25-4174-ad80-e934fe4fdd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31</TotalTime>
  <Words>5827</Words>
  <Application>Microsoft Office PowerPoint</Application>
  <PresentationFormat>Widescreen</PresentationFormat>
  <Paragraphs>365</Paragraphs>
  <Slides>57</Slides>
  <Notes>52</Notes>
  <HiddenSlides>0</HiddenSlides>
  <MMClips>11</MMClips>
  <ScaleCrop>false</ScaleCrop>
  <HeadingPairs>
    <vt:vector size="4" baseType="variant">
      <vt:variant>
        <vt:lpstr>Tema</vt:lpstr>
      </vt:variant>
      <vt:variant>
        <vt:i4>3</vt:i4>
      </vt:variant>
      <vt:variant>
        <vt:lpstr>Titoli diapositive</vt:lpstr>
      </vt:variant>
      <vt:variant>
        <vt:i4>57</vt:i4>
      </vt:variant>
    </vt:vector>
  </HeadingPairs>
  <TitlesOfParts>
    <vt:vector size="60" baseType="lpstr">
      <vt:lpstr>Tema de Office</vt:lpstr>
      <vt:lpstr>Tema de Office</vt:lpstr>
      <vt:lpstr>Tema de Office</vt:lpstr>
      <vt:lpstr>Skills comunicative e di presentazione </vt:lpstr>
      <vt:lpstr>Obiettivo di questa unità</vt:lpstr>
      <vt:lpstr>Risultati di apprendimento di questa unità</vt:lpstr>
      <vt:lpstr> Che cos'è la comunicazione?</vt:lpstr>
      <vt:lpstr>Modello di comunicazione</vt:lpstr>
      <vt:lpstr>Come si verificano gli errori di comunicazione?</vt:lpstr>
      <vt:lpstr>Comunicazione verbale</vt:lpstr>
      <vt:lpstr>Comunicazione non verbale</vt:lpstr>
      <vt:lpstr>Comunicazione non verbale</vt:lpstr>
      <vt:lpstr>Comunicazione non verbale</vt:lpstr>
      <vt:lpstr> 1° Creare una storia avvincente: Come presentare la propria idea imprenditoriale? </vt:lpstr>
      <vt:lpstr>Che cos'è lo storytelling?</vt:lpstr>
      <vt:lpstr>In altre parole... </vt:lpstr>
      <vt:lpstr>Elementi chiave di una storia avvincente </vt:lpstr>
      <vt:lpstr>Elementi chiave di una storia avvincente </vt:lpstr>
      <vt:lpstr>Tecniche per costruire la vostra storia</vt:lpstr>
      <vt:lpstr>Esempio: Oprah Winfrey</vt:lpstr>
      <vt:lpstr>Esempi di brand storytelling</vt:lpstr>
      <vt:lpstr>2° Padroneggiare le tecniche di public speaking e di presentazione</vt:lpstr>
      <vt:lpstr>Presentazione standard di PowerPoint</vt:lpstr>
      <vt:lpstr>Perché è importante per le donne essere un buon oratore?</vt:lpstr>
      <vt:lpstr>Cosa bisogna sapere sul parlare in pubblico?</vt:lpstr>
      <vt:lpstr>Cosa bisogna sapere sul parlare in pubblico?</vt:lpstr>
      <vt:lpstr>Tecniche di rafforzamento della fiducia</vt:lpstr>
      <vt:lpstr>Presentazione standard di PowerPoint</vt:lpstr>
      <vt:lpstr>Strutturare una presentazione</vt:lpstr>
      <vt:lpstr>Gestire l'ansia</vt:lpstr>
      <vt:lpstr>Coinvolgere il pubblico</vt:lpstr>
      <vt:lpstr>Coinvolgere il pubblico</vt:lpstr>
      <vt:lpstr>Gestire domande e interruzioni</vt:lpstr>
      <vt:lpstr>Gestione dei problemi tecnici</vt:lpstr>
      <vt:lpstr>Progettazione di supporti visivi efficaci</vt:lpstr>
      <vt:lpstr>Progettazione di supporti visivi efficaci</vt:lpstr>
      <vt:lpstr>3°: Comunicazione efficace con gli investitori e le parti interessate</vt:lpstr>
      <vt:lpstr>Comunicazione efficace</vt:lpstr>
      <vt:lpstr>Che cos'è il pitching?</vt:lpstr>
      <vt:lpstr>Tipi di Pitch</vt:lpstr>
      <vt:lpstr>Passo dell'ascensore</vt:lpstr>
      <vt:lpstr>Passo dopo passo per la creazione della vostra proposta</vt:lpstr>
      <vt:lpstr>Passo dopo passo per la creazione della vostra proposta</vt:lpstr>
      <vt:lpstr>Come presentare la vostra startup?</vt:lpstr>
      <vt:lpstr>Per una presentazione efficace</vt:lpstr>
      <vt:lpstr>Come superare le sfide più comuni?</vt:lpstr>
      <vt:lpstr>Esempi di presentazione di business</vt:lpstr>
      <vt:lpstr>Esercitarsi nella presentazione</vt:lpstr>
      <vt:lpstr>Esercizio 1</vt:lpstr>
      <vt:lpstr>Esercizio 2: esercitarsi con l'elevator pitch</vt:lpstr>
      <vt:lpstr>Presentazione standard di PowerPoint</vt:lpstr>
      <vt:lpstr>Presentazione standard di PowerPoint</vt:lpstr>
      <vt:lpstr>Altro da esplorare: Articoli </vt:lpstr>
      <vt:lpstr>Altro da esplorare: Articoli </vt:lpstr>
      <vt:lpstr>Altro da esplorare: Colloqui Ted </vt:lpstr>
      <vt:lpstr>Altro da esplorare: Colloqui Ted </vt:lpstr>
      <vt:lpstr>Fonti utilizzate per creare questa unità</vt:lpstr>
      <vt:lpstr>Fonti utilizzate per creare questa unità</vt:lpstr>
      <vt:lpstr>Fonti utilizzate per creare questa unità</vt:lpstr>
      <vt:lpstr>Partner FEM-Up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 &amp; Presentation Skills </dc:title>
  <dc:creator>Laure Raso</dc:creator>
  <cp:keywords>, docId:B251A3802C5C606C43DA291503488A92</cp:keywords>
  <cp:lastModifiedBy>Daniela Florio</cp:lastModifiedBy>
  <cp:revision>1916</cp:revision>
  <dcterms:created xsi:type="dcterms:W3CDTF">2023-12-21T13:42:43Z</dcterms:created>
  <dcterms:modified xsi:type="dcterms:W3CDTF">2025-01-14T14:52:02Z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