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 id="2147483662" r:id="rId5"/>
  </p:sldMasterIdLst>
  <p:sldIdLst>
    <p:sldId id="303" r:id="rId6"/>
    <p:sldId id="257" r:id="rId7"/>
    <p:sldId id="258" r:id="rId8"/>
    <p:sldId id="262" r:id="rId9"/>
    <p:sldId id="264" r:id="rId10"/>
    <p:sldId id="271" r:id="rId11"/>
    <p:sldId id="301" r:id="rId12"/>
    <p:sldId id="273" r:id="rId13"/>
    <p:sldId id="300" r:id="rId14"/>
    <p:sldId id="276" r:id="rId15"/>
    <p:sldId id="272" r:id="rId16"/>
    <p:sldId id="304" r:id="rId17"/>
    <p:sldId id="280" r:id="rId18"/>
    <p:sldId id="281" r:id="rId19"/>
    <p:sldId id="288" r:id="rId20"/>
    <p:sldId id="289" r:id="rId21"/>
    <p:sldId id="312" r:id="rId22"/>
    <p:sldId id="284" r:id="rId23"/>
    <p:sldId id="285" r:id="rId24"/>
    <p:sldId id="286" r:id="rId25"/>
    <p:sldId id="287" r:id="rId26"/>
    <p:sldId id="305" r:id="rId27"/>
    <p:sldId id="313" r:id="rId28"/>
    <p:sldId id="292" r:id="rId29"/>
    <p:sldId id="296" r:id="rId30"/>
    <p:sldId id="293" r:id="rId31"/>
    <p:sldId id="294" r:id="rId32"/>
    <p:sldId id="297" r:id="rId33"/>
    <p:sldId id="298" r:id="rId34"/>
    <p:sldId id="307" r:id="rId35"/>
    <p:sldId id="306" r:id="rId36"/>
    <p:sldId id="295" r:id="rId37"/>
    <p:sldId id="302" r:id="rId38"/>
    <p:sldId id="311" r:id="rId39"/>
    <p:sldId id="309" r:id="rId40"/>
    <p:sldId id="310" r:id="rId41"/>
    <p:sldId id="274" r:id="rId42"/>
    <p:sldId id="275" r:id="rId43"/>
    <p:sldId id="299" r:id="rId44"/>
    <p:sldId id="263" r:id="rId4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6E4E1BBC-6F81-4DA7-BFFD-C34AE1D961B0}" v="1" dt="2025-01-13T16:39:22.887"/>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82" d="100"/>
          <a:sy n="82" d="100"/>
        </p:scale>
        <p:origin x="691" y="28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viewProps" Target="viewProps.xml"/><Relationship Id="rId50" Type="http://schemas.microsoft.com/office/2015/10/relationships/revisionInfo" Target="revisionInfo.xml"/><Relationship Id="rId7" Type="http://schemas.openxmlformats.org/officeDocument/2006/relationships/slide" Target="slides/slide2.xml"/><Relationship Id="rId2" Type="http://schemas.openxmlformats.org/officeDocument/2006/relationships/customXml" Target="../customXml/item2.xml"/><Relationship Id="rId16" Type="http://schemas.openxmlformats.org/officeDocument/2006/relationships/slide" Target="slides/slide11.xml"/><Relationship Id="rId29" Type="http://schemas.openxmlformats.org/officeDocument/2006/relationships/slide" Target="slides/slide24.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tableStyles" Target="tableStyles.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slide" Target="slides/slide39.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theme" Target="theme/theme1.xml"/><Relationship Id="rId8" Type="http://schemas.openxmlformats.org/officeDocument/2006/relationships/slide" Target="slides/slide3.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presProps" Target="presProps.xml"/><Relationship Id="rId20" Type="http://schemas.openxmlformats.org/officeDocument/2006/relationships/slide" Target="slides/slide15.xml"/><Relationship Id="rId41" Type="http://schemas.openxmlformats.org/officeDocument/2006/relationships/slide" Target="slides/slide36.xml"/><Relationship Id="rId1" Type="http://schemas.openxmlformats.org/officeDocument/2006/relationships/customXml" Target="../customXml/item1.xml"/><Relationship Id="rId6" Type="http://schemas.openxmlformats.org/officeDocument/2006/relationships/slide" Target="slides/slide1.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7C7617E6-43B4-FE51-F69D-9B2E6FA87CAE}"/>
              </a:ext>
            </a:extLst>
          </p:cNvPr>
          <p:cNvSpPr>
            <a:spLocks noGrp="1"/>
          </p:cNvSpPr>
          <p:nvPr>
            <p:ph type="title" hasCustomPrompt="1"/>
          </p:nvPr>
        </p:nvSpPr>
        <p:spPr/>
        <p:txBody>
          <a:bodyPr/>
          <a:lstStyle>
            <a:lvl1pPr>
              <a:defRPr/>
            </a:lvl1pPr>
          </a:lstStyle>
          <a:p>
            <a:r>
              <a:rPr lang="sl-SI"/>
              <a:t>Project </a:t>
            </a:r>
            <a:r>
              <a:rPr lang="sl-SI" err="1"/>
              <a:t>overview</a:t>
            </a:r>
            <a:endParaRPr lang="en-US"/>
          </a:p>
        </p:txBody>
      </p:sp>
      <p:sp>
        <p:nvSpPr>
          <p:cNvPr id="3" name="Marcador de contenido 2">
            <a:extLst>
              <a:ext uri="{FF2B5EF4-FFF2-40B4-BE49-F238E27FC236}">
                <a16:creationId xmlns:a16="http://schemas.microsoft.com/office/drawing/2014/main" id="{EEBCDE5A-3D8F-82FB-9DEB-5BA1C4ECA5A6}"/>
              </a:ext>
            </a:extLst>
          </p:cNvPr>
          <p:cNvSpPr>
            <a:spLocks noGrp="1"/>
          </p:cNvSpPr>
          <p:nvPr>
            <p:ph idx="1" hasCustomPrompt="1"/>
          </p:nvPr>
        </p:nvSpPr>
        <p:spPr/>
        <p:txBody>
          <a:bodyPr/>
          <a:lstStyle>
            <a:lvl1pPr marL="514350" indent="-514350">
              <a:buAutoNum type="arabicPeriod"/>
              <a:defRPr/>
            </a:lvl1pPr>
          </a:lstStyle>
          <a:p>
            <a:pPr lvl="0"/>
            <a:r>
              <a:rPr lang="sl-SI"/>
              <a:t>Project General </a:t>
            </a:r>
            <a:r>
              <a:rPr lang="sl-SI" err="1"/>
              <a:t>Objective</a:t>
            </a:r>
            <a:endParaRPr lang="sl-SI"/>
          </a:p>
          <a:p>
            <a:pPr lvl="0"/>
            <a:r>
              <a:rPr lang="sl-SI"/>
              <a:t>Načrt aktivnosti</a:t>
            </a:r>
          </a:p>
          <a:p>
            <a:pPr lvl="0"/>
            <a:r>
              <a:rPr lang="sl-SI"/>
              <a:t>Odstopanja od projektnega plana in razlogi</a:t>
            </a:r>
          </a:p>
          <a:p>
            <a:pPr lvl="0"/>
            <a:r>
              <a:rPr lang="sl-SI"/>
              <a:t>Budžet</a:t>
            </a:r>
          </a:p>
          <a:p>
            <a:pPr lvl="0"/>
            <a:r>
              <a:rPr lang="sl-SI"/>
              <a:t>Vprašanja</a:t>
            </a:r>
            <a:endParaRPr lang="es-ES"/>
          </a:p>
        </p:txBody>
      </p:sp>
      <p:pic>
        <p:nvPicPr>
          <p:cNvPr id="7" name="Imagen 6" descr="Texto, Logotipo&#10;&#10;Descripción generada automáticamente">
            <a:extLst>
              <a:ext uri="{FF2B5EF4-FFF2-40B4-BE49-F238E27FC236}">
                <a16:creationId xmlns:a16="http://schemas.microsoft.com/office/drawing/2014/main" id="{1D01E3E6-0313-FEE6-0D3E-F92D3052474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408387637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9FCABE5-5422-4043-288B-D5C896E3BF59}"/>
              </a:ext>
            </a:extLst>
          </p:cNvPr>
          <p:cNvSpPr>
            <a:spLocks noGrp="1"/>
          </p:cNvSpPr>
          <p:nvPr>
            <p:ph type="title"/>
          </p:nvPr>
        </p:nvSpPr>
        <p:spPr/>
        <p:txBody>
          <a:bodyPr/>
          <a:lstStyle/>
          <a:p>
            <a:r>
              <a:rPr lang="es-ES"/>
              <a:t>Haga clic para modificar el estilo de título del patrón</a:t>
            </a:r>
            <a:endParaRPr lang="en-US"/>
          </a:p>
        </p:txBody>
      </p:sp>
      <p:sp>
        <p:nvSpPr>
          <p:cNvPr id="3" name="Marcador de contenido 2">
            <a:extLst>
              <a:ext uri="{FF2B5EF4-FFF2-40B4-BE49-F238E27FC236}">
                <a16:creationId xmlns:a16="http://schemas.microsoft.com/office/drawing/2014/main" id="{076B15DE-EE2C-CB9E-A9D6-D3E98E0D7A5B}"/>
              </a:ext>
            </a:extLst>
          </p:cNvPr>
          <p:cNvSpPr>
            <a:spLocks noGrp="1"/>
          </p:cNvSpPr>
          <p:nvPr>
            <p:ph sz="half" idx="1"/>
          </p:nvPr>
        </p:nvSpPr>
        <p:spPr>
          <a:xfrm>
            <a:off x="838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4" name="Marcador de contenido 3">
            <a:extLst>
              <a:ext uri="{FF2B5EF4-FFF2-40B4-BE49-F238E27FC236}">
                <a16:creationId xmlns:a16="http://schemas.microsoft.com/office/drawing/2014/main" id="{5553E990-C29A-6788-040E-16BF157C413A}"/>
              </a:ext>
            </a:extLst>
          </p:cNvPr>
          <p:cNvSpPr>
            <a:spLocks noGrp="1"/>
          </p:cNvSpPr>
          <p:nvPr>
            <p:ph sz="half" idx="2"/>
          </p:nvPr>
        </p:nvSpPr>
        <p:spPr>
          <a:xfrm>
            <a:off x="6172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pic>
        <p:nvPicPr>
          <p:cNvPr id="8" name="Imagen 7" descr="Texto, Logotipo&#10;&#10;Descripción generada automáticamente">
            <a:extLst>
              <a:ext uri="{FF2B5EF4-FFF2-40B4-BE49-F238E27FC236}">
                <a16:creationId xmlns:a16="http://schemas.microsoft.com/office/drawing/2014/main" id="{513383FE-3009-B705-0E14-D06064FC80C8}"/>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71220605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A87B7614-E9B5-1910-19E9-AA927263CAD7}"/>
              </a:ext>
            </a:extLst>
          </p:cNvPr>
          <p:cNvSpPr>
            <a:spLocks noGrp="1"/>
          </p:cNvSpPr>
          <p:nvPr>
            <p:ph type="title"/>
          </p:nvPr>
        </p:nvSpPr>
        <p:spPr/>
        <p:txBody>
          <a:bodyPr/>
          <a:lstStyle/>
          <a:p>
            <a:r>
              <a:rPr lang="es-ES"/>
              <a:t>Haga clic para modificar el estilo de título del patrón</a:t>
            </a:r>
            <a:endParaRPr lang="en-US"/>
          </a:p>
        </p:txBody>
      </p:sp>
      <p:pic>
        <p:nvPicPr>
          <p:cNvPr id="6" name="Imagen 5" descr="Texto, Logotipo&#10;&#10;Descripción generada automáticamente">
            <a:extLst>
              <a:ext uri="{FF2B5EF4-FFF2-40B4-BE49-F238E27FC236}">
                <a16:creationId xmlns:a16="http://schemas.microsoft.com/office/drawing/2014/main" id="{61087C42-5134-F4F0-0AA2-2D531FFE789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251955122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pic>
        <p:nvPicPr>
          <p:cNvPr id="5" name="Imagen 4" descr="Texto, Logotipo&#10;&#10;Descripción generada automáticamente">
            <a:extLst>
              <a:ext uri="{FF2B5EF4-FFF2-40B4-BE49-F238E27FC236}">
                <a16:creationId xmlns:a16="http://schemas.microsoft.com/office/drawing/2014/main" id="{7835DE41-DB3E-FBE9-12CF-6EC4B891CD78}"/>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164929242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Diseño personalizad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BF483FFD-70C3-53CA-2110-B4079C4D8ADE}"/>
              </a:ext>
            </a:extLst>
          </p:cNvPr>
          <p:cNvSpPr>
            <a:spLocks noGrp="1"/>
          </p:cNvSpPr>
          <p:nvPr>
            <p:ph type="title" hasCustomPrompt="1"/>
          </p:nvPr>
        </p:nvSpPr>
        <p:spPr>
          <a:xfrm>
            <a:off x="838200" y="365126"/>
            <a:ext cx="10515600" cy="1253414"/>
          </a:xfrm>
        </p:spPr>
        <p:txBody>
          <a:bodyPr/>
          <a:lstStyle>
            <a:lvl1pPr>
              <a:defRPr/>
            </a:lvl1pPr>
          </a:lstStyle>
          <a:p>
            <a:r>
              <a:rPr lang="es-ES"/>
              <a:t>FEM-Up </a:t>
            </a:r>
            <a:r>
              <a:rPr lang="es-ES" err="1"/>
              <a:t>Partners</a:t>
            </a:r>
            <a:endParaRPr lang="en-US"/>
          </a:p>
        </p:txBody>
      </p:sp>
      <p:pic>
        <p:nvPicPr>
          <p:cNvPr id="3" name="Imagen 2" descr="Interfaz de usuario gráfica&#10;&#10;Descripción generada automáticamente">
            <a:extLst>
              <a:ext uri="{FF2B5EF4-FFF2-40B4-BE49-F238E27FC236}">
                <a16:creationId xmlns:a16="http://schemas.microsoft.com/office/drawing/2014/main" id="{3BF5D473-5DD0-C3F2-E3BB-054F1EB85157}"/>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38199" y="2394168"/>
            <a:ext cx="4878333" cy="2337630"/>
          </a:xfrm>
          <a:prstGeom prst="rect">
            <a:avLst/>
          </a:prstGeom>
        </p:spPr>
      </p:pic>
      <p:sp>
        <p:nvSpPr>
          <p:cNvPr id="5" name="Segnaposto testo 9">
            <a:extLst>
              <a:ext uri="{FF2B5EF4-FFF2-40B4-BE49-F238E27FC236}">
                <a16:creationId xmlns:a16="http://schemas.microsoft.com/office/drawing/2014/main" id="{0B1EC061-E32E-8C0F-A657-C049A129868C}"/>
              </a:ext>
            </a:extLst>
          </p:cNvPr>
          <p:cNvSpPr txBox="1">
            <a:spLocks/>
          </p:cNvSpPr>
          <p:nvPr userDrawn="1"/>
        </p:nvSpPr>
        <p:spPr>
          <a:xfrm>
            <a:off x="4139644" y="5822212"/>
            <a:ext cx="6027335" cy="324036"/>
          </a:xfrm>
          <a:prstGeom prst="rect">
            <a:avLst/>
          </a:prstGeom>
        </p:spPr>
        <p:txBody>
          <a:bodyPr/>
          <a:lstStyle>
            <a:lvl1pPr algn="l" defTabSz="825500" rtl="0" eaLnBrk="0" fontAlgn="base" hangingPunct="0">
              <a:lnSpc>
                <a:spcPct val="100000"/>
              </a:lnSpc>
              <a:spcBef>
                <a:spcPct val="0"/>
              </a:spcBef>
              <a:spcAft>
                <a:spcPct val="0"/>
              </a:spcAft>
              <a:defRPr sz="1400" b="0" i="0" kern="1200">
                <a:solidFill>
                  <a:srgbClr val="005A5A"/>
                </a:solidFill>
                <a:latin typeface="LetoSans Thin" panose="02000203000000000000" pitchFamily="2" charset="0"/>
                <a:ea typeface="Open Sans" charset="0"/>
                <a:cs typeface="Open Sans" charset="0"/>
                <a:sym typeface="Poppins" charset="0"/>
              </a:defRPr>
            </a:lvl1pPr>
            <a:lvl2pPr indent="228600" algn="l" defTabSz="825500" rtl="0" eaLnBrk="0" fontAlgn="base" hangingPunct="0">
              <a:lnSpc>
                <a:spcPct val="150000"/>
              </a:lnSpc>
              <a:spcBef>
                <a:spcPct val="0"/>
              </a:spcBef>
              <a:spcAft>
                <a:spcPct val="0"/>
              </a:spcAft>
              <a:defRPr sz="2200" kern="1200">
                <a:solidFill>
                  <a:srgbClr val="9B9A9C"/>
                </a:solidFill>
                <a:latin typeface="Open Sans" charset="0"/>
                <a:ea typeface="Open Sans" charset="0"/>
                <a:cs typeface="Open Sans" charset="0"/>
                <a:sym typeface="Poppins" charset="0"/>
              </a:defRPr>
            </a:lvl2pPr>
            <a:lvl3pPr indent="457200" algn="l" defTabSz="825500" rtl="0" eaLnBrk="0" fontAlgn="base" hangingPunct="0">
              <a:lnSpc>
                <a:spcPct val="150000"/>
              </a:lnSpc>
              <a:spcBef>
                <a:spcPct val="0"/>
              </a:spcBef>
              <a:spcAft>
                <a:spcPct val="0"/>
              </a:spcAft>
              <a:defRPr sz="2200" kern="1200">
                <a:solidFill>
                  <a:srgbClr val="9B9A9C"/>
                </a:solidFill>
                <a:latin typeface="Open Sans" charset="0"/>
                <a:ea typeface="Open Sans" charset="0"/>
                <a:cs typeface="Open Sans" charset="0"/>
                <a:sym typeface="Poppins" charset="0"/>
              </a:defRPr>
            </a:lvl3pPr>
            <a:lvl4pPr indent="685800" algn="l" defTabSz="825500" rtl="0" eaLnBrk="0" fontAlgn="base" hangingPunct="0">
              <a:lnSpc>
                <a:spcPct val="150000"/>
              </a:lnSpc>
              <a:spcBef>
                <a:spcPct val="0"/>
              </a:spcBef>
              <a:spcAft>
                <a:spcPct val="0"/>
              </a:spcAft>
              <a:defRPr sz="2200" kern="1200">
                <a:solidFill>
                  <a:srgbClr val="9B9A9C"/>
                </a:solidFill>
                <a:latin typeface="Open Sans" charset="0"/>
                <a:ea typeface="Open Sans" charset="0"/>
                <a:cs typeface="Open Sans" charset="0"/>
                <a:sym typeface="Poppins" charset="0"/>
              </a:defRPr>
            </a:lvl4pPr>
            <a:lvl5pPr indent="914400" algn="l" defTabSz="825500" rtl="0" eaLnBrk="0" fontAlgn="base" hangingPunct="0">
              <a:lnSpc>
                <a:spcPct val="150000"/>
              </a:lnSpc>
              <a:spcBef>
                <a:spcPct val="0"/>
              </a:spcBef>
              <a:spcAft>
                <a:spcPct val="0"/>
              </a:spcAft>
              <a:defRPr sz="2200" kern="1200">
                <a:solidFill>
                  <a:srgbClr val="9B9A9C"/>
                </a:solidFill>
                <a:latin typeface="Open Sans" charset="0"/>
                <a:ea typeface="Open Sans" charset="0"/>
                <a:cs typeface="Open Sans" charset="0"/>
                <a:sym typeface="Poppins"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lgn="just"/>
            <a:r>
              <a:rPr lang="en-GB" sz="1000" b="0" i="0">
                <a:solidFill>
                  <a:schemeClr val="accent1"/>
                </a:solidFill>
                <a:effectLst/>
                <a:latin typeface="TT Firs Neue"/>
              </a:rPr>
              <a:t>The FEM-Up project (Number: 2023-1-SI01-KA220-HED-000158578) is funded by the European Union, Erasmus + Programme. Views and opinions expressed are those of the author(s) only and do not necessarily reflect those of the European Union. The European Union cannot be held responsible for any use that made be made of the information it contains.</a:t>
            </a:r>
            <a:endParaRPr lang="en-US" sz="700">
              <a:solidFill>
                <a:schemeClr val="accent1"/>
              </a:solidFill>
              <a:highlight>
                <a:srgbClr val="FFFF00"/>
              </a:highlight>
              <a:latin typeface="Arial" panose="020B0604020202020204" pitchFamily="34" charset="0"/>
              <a:cs typeface="Arial" panose="020B0604020202020204" pitchFamily="34" charset="0"/>
            </a:endParaRPr>
          </a:p>
        </p:txBody>
      </p:sp>
      <p:pic>
        <p:nvPicPr>
          <p:cNvPr id="6" name="Imagen 5" descr="Texto, Logotipo&#10;&#10;Descripción generada automáticamente">
            <a:extLst>
              <a:ext uri="{FF2B5EF4-FFF2-40B4-BE49-F238E27FC236}">
                <a16:creationId xmlns:a16="http://schemas.microsoft.com/office/drawing/2014/main" id="{52E8DF73-D932-E33C-FC8A-C4443C0569F6}"/>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241390" y="5727796"/>
            <a:ext cx="1219205" cy="736906"/>
          </a:xfrm>
          <a:prstGeom prst="rect">
            <a:avLst/>
          </a:prstGeom>
        </p:spPr>
      </p:pic>
      <p:cxnSp>
        <p:nvCxnSpPr>
          <p:cNvPr id="8" name="Conector recto 7">
            <a:extLst>
              <a:ext uri="{FF2B5EF4-FFF2-40B4-BE49-F238E27FC236}">
                <a16:creationId xmlns:a16="http://schemas.microsoft.com/office/drawing/2014/main" id="{1DCBB72E-B9A1-0813-B627-4613AE8DA088}"/>
              </a:ext>
            </a:extLst>
          </p:cNvPr>
          <p:cNvCxnSpPr>
            <a:cxnSpLocks/>
          </p:cNvCxnSpPr>
          <p:nvPr userDrawn="1"/>
        </p:nvCxnSpPr>
        <p:spPr>
          <a:xfrm>
            <a:off x="958049" y="1349405"/>
            <a:ext cx="10395751" cy="0"/>
          </a:xfrm>
          <a:prstGeom prst="line">
            <a:avLst/>
          </a:prstGeom>
          <a:ln w="31750">
            <a:solidFill>
              <a:schemeClr val="bg2"/>
            </a:solidFill>
          </a:ln>
        </p:spPr>
        <p:style>
          <a:lnRef idx="3">
            <a:schemeClr val="accent2"/>
          </a:lnRef>
          <a:fillRef idx="0">
            <a:schemeClr val="accent2"/>
          </a:fillRef>
          <a:effectRef idx="2">
            <a:schemeClr val="accent2"/>
          </a:effectRef>
          <a:fontRef idx="minor">
            <a:schemeClr val="tx1"/>
          </a:fontRef>
        </p:style>
      </p:cxnSp>
      <p:pic>
        <p:nvPicPr>
          <p:cNvPr id="9" name="Imagen 8" descr="Texto&#10;&#10;Descripción generada automáticamente">
            <a:extLst>
              <a:ext uri="{FF2B5EF4-FFF2-40B4-BE49-F238E27FC236}">
                <a16:creationId xmlns:a16="http://schemas.microsoft.com/office/drawing/2014/main" id="{C41C0546-F6C9-14C6-96A3-8CF6B26CAD69}"/>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958049" y="5799623"/>
            <a:ext cx="3107184" cy="693251"/>
          </a:xfrm>
          <a:prstGeom prst="rect">
            <a:avLst/>
          </a:prstGeom>
        </p:spPr>
      </p:pic>
    </p:spTree>
    <p:extLst>
      <p:ext uri="{BB962C8B-B14F-4D97-AF65-F5344CB8AC3E}">
        <p14:creationId xmlns:p14="http://schemas.microsoft.com/office/powerpoint/2010/main" val="4377497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Diapositiva de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BE345549-7973-5271-2FB3-E697FDD0570C}"/>
              </a:ext>
            </a:extLst>
          </p:cNvPr>
          <p:cNvSpPr>
            <a:spLocks noGrp="1"/>
          </p:cNvSpPr>
          <p:nvPr>
            <p:ph type="ctrTitle"/>
          </p:nvPr>
        </p:nvSpPr>
        <p:spPr>
          <a:xfrm>
            <a:off x="4764347" y="3962251"/>
            <a:ext cx="6838766" cy="2219419"/>
          </a:xfrm>
        </p:spPr>
        <p:txBody>
          <a:bodyPr anchor="b">
            <a:normAutofit/>
          </a:bodyPr>
          <a:lstStyle>
            <a:lvl1pPr algn="ctr">
              <a:defRPr sz="5000"/>
            </a:lvl1pPr>
          </a:lstStyle>
          <a:p>
            <a:r>
              <a:rPr lang="es-ES"/>
              <a:t>Haga clic para modificar el estilo de título del patrón</a:t>
            </a:r>
            <a:endParaRPr lang="en-US"/>
          </a:p>
        </p:txBody>
      </p:sp>
      <p:sp>
        <p:nvSpPr>
          <p:cNvPr id="11" name="Marcador de posición de imagen 10">
            <a:extLst>
              <a:ext uri="{FF2B5EF4-FFF2-40B4-BE49-F238E27FC236}">
                <a16:creationId xmlns:a16="http://schemas.microsoft.com/office/drawing/2014/main" id="{5D792D9A-6063-4EDE-FEFC-A0AD5628D686}"/>
              </a:ext>
            </a:extLst>
          </p:cNvPr>
          <p:cNvSpPr>
            <a:spLocks noGrp="1"/>
          </p:cNvSpPr>
          <p:nvPr>
            <p:ph type="pic" sz="quarter" idx="10"/>
          </p:nvPr>
        </p:nvSpPr>
        <p:spPr>
          <a:xfrm>
            <a:off x="7723188" y="684213"/>
            <a:ext cx="2735262" cy="1658937"/>
          </a:xfrm>
        </p:spPr>
        <p:txBody>
          <a:bodyPr/>
          <a:lstStyle/>
          <a:p>
            <a:endParaRPr lang="en-US"/>
          </a:p>
        </p:txBody>
      </p:sp>
      <p:pic>
        <p:nvPicPr>
          <p:cNvPr id="10" name="Imagen 9" descr="Texto&#10;&#10;Descripción generada automáticamente">
            <a:extLst>
              <a:ext uri="{FF2B5EF4-FFF2-40B4-BE49-F238E27FC236}">
                <a16:creationId xmlns:a16="http://schemas.microsoft.com/office/drawing/2014/main" id="{7E987536-8849-6CDF-9126-15FD06742CC5}"/>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09633" y="5734975"/>
            <a:ext cx="3002316" cy="669854"/>
          </a:xfrm>
          <a:prstGeom prst="rect">
            <a:avLst/>
          </a:prstGeom>
        </p:spPr>
      </p:pic>
      <p:pic>
        <p:nvPicPr>
          <p:cNvPr id="4" name="Imagen 3" descr="Icono">
            <a:extLst>
              <a:ext uri="{FF2B5EF4-FFF2-40B4-BE49-F238E27FC236}">
                <a16:creationId xmlns:a16="http://schemas.microsoft.com/office/drawing/2014/main" id="{2741E621-CA59-6EE8-B4A7-DE7FB6D261DE}"/>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0"/>
            <a:ext cx="12192000" cy="2776594"/>
          </a:xfrm>
          <a:prstGeom prst="rect">
            <a:avLst/>
          </a:prstGeom>
          <a:effectLst>
            <a:reflection blurRad="6350" stA="50000" endA="300" endPos="55000" dir="5400000" sy="-100000" algn="bl" rotWithShape="0"/>
          </a:effectLst>
        </p:spPr>
      </p:pic>
    </p:spTree>
    <p:extLst>
      <p:ext uri="{BB962C8B-B14F-4D97-AF65-F5344CB8AC3E}">
        <p14:creationId xmlns:p14="http://schemas.microsoft.com/office/powerpoint/2010/main" val="3110644882"/>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tx1">
            <a:alpha val="40000"/>
          </a:schemeClr>
        </a:solidFill>
        <a:effectLst/>
      </p:bgPr>
    </p:bg>
    <p:spTree>
      <p:nvGrpSpPr>
        <p:cNvPr id="1" name=""/>
        <p:cNvGrpSpPr/>
        <p:nvPr/>
      </p:nvGrpSpPr>
      <p:grpSpPr>
        <a:xfrm>
          <a:off x="0" y="0"/>
          <a:ext cx="0" cy="0"/>
          <a:chOff x="0" y="0"/>
          <a:chExt cx="0" cy="0"/>
        </a:xfrm>
      </p:grpSpPr>
      <p:sp>
        <p:nvSpPr>
          <p:cNvPr id="2" name="Marcador de título 1">
            <a:extLst>
              <a:ext uri="{FF2B5EF4-FFF2-40B4-BE49-F238E27FC236}">
                <a16:creationId xmlns:a16="http://schemas.microsoft.com/office/drawing/2014/main" id="{92E14448-3C02-B1AF-23EC-7477729B8DB9}"/>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endParaRPr lang="en-US"/>
          </a:p>
        </p:txBody>
      </p:sp>
      <p:sp>
        <p:nvSpPr>
          <p:cNvPr id="3" name="Marcador de texto 2">
            <a:extLst>
              <a:ext uri="{FF2B5EF4-FFF2-40B4-BE49-F238E27FC236}">
                <a16:creationId xmlns:a16="http://schemas.microsoft.com/office/drawing/2014/main" id="{1599D3E6-D624-CA1C-34F3-1DE579513DC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endParaRPr lang="en-US"/>
          </a:p>
        </p:txBody>
      </p:sp>
    </p:spTree>
    <p:extLst>
      <p:ext uri="{BB962C8B-B14F-4D97-AF65-F5344CB8AC3E}">
        <p14:creationId xmlns:p14="http://schemas.microsoft.com/office/powerpoint/2010/main" val="473381627"/>
      </p:ext>
    </p:extLst>
  </p:cSld>
  <p:clrMap bg1="lt1" tx1="dk1" bg2="lt2" tx2="dk2" accent1="accent1" accent2="accent2" accent3="accent3" accent4="accent4" accent5="accent5" accent6="accent6" hlink="hlink" folHlink="folHlink"/>
  <p:sldLayoutIdLst>
    <p:sldLayoutId id="2147483650" r:id="rId1"/>
    <p:sldLayoutId id="2147483652" r:id="rId2"/>
    <p:sldLayoutId id="2147483654" r:id="rId3"/>
    <p:sldLayoutId id="2147483655" r:id="rId4"/>
    <p:sldLayoutId id="2147483659" r:id="rId5"/>
  </p:sldLayoutIdLst>
  <p:txStyles>
    <p:titleStyle>
      <a:lvl1pPr algn="l" defTabSz="914400" rtl="0" eaLnBrk="1" latinLnBrk="0" hangingPunct="1">
        <a:lnSpc>
          <a:spcPct val="90000"/>
        </a:lnSpc>
        <a:spcBef>
          <a:spcPct val="0"/>
        </a:spcBef>
        <a:buNone/>
        <a:defRPr sz="4000" kern="1200">
          <a:solidFill>
            <a:schemeClr val="bg2"/>
          </a:solidFill>
          <a:latin typeface="+mj-lt"/>
          <a:ea typeface="+mj-ea"/>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2800" b="1" kern="1200">
          <a:solidFill>
            <a:schemeClr val="bg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b="1" kern="1200">
          <a:solidFill>
            <a:schemeClr val="tx2"/>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2"/>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tx1">
            <a:alpha val="40000"/>
          </a:schemeClr>
        </a:solidFill>
        <a:effectLst/>
      </p:bgPr>
    </p:bg>
    <p:spTree>
      <p:nvGrpSpPr>
        <p:cNvPr id="1" name=""/>
        <p:cNvGrpSpPr/>
        <p:nvPr/>
      </p:nvGrpSpPr>
      <p:grpSpPr>
        <a:xfrm>
          <a:off x="0" y="0"/>
          <a:ext cx="0" cy="0"/>
          <a:chOff x="0" y="0"/>
          <a:chExt cx="0" cy="0"/>
        </a:xfrm>
      </p:grpSpPr>
      <p:sp>
        <p:nvSpPr>
          <p:cNvPr id="2" name="Marcador de título 1">
            <a:extLst>
              <a:ext uri="{FF2B5EF4-FFF2-40B4-BE49-F238E27FC236}">
                <a16:creationId xmlns:a16="http://schemas.microsoft.com/office/drawing/2014/main" id="{92E14448-3C02-B1AF-23EC-7477729B8DB9}"/>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s-ES"/>
              <a:t>Patronun tanıtım stilini değiştirmek için tıklayın</a:t>
            </a:r>
            <a:endParaRPr lang="en-US"/>
          </a:p>
        </p:txBody>
      </p:sp>
      <p:sp>
        <p:nvSpPr>
          <p:cNvPr id="3" name="Marcador de texto 2">
            <a:extLst>
              <a:ext uri="{FF2B5EF4-FFF2-40B4-BE49-F238E27FC236}">
                <a16:creationId xmlns:a16="http://schemas.microsoft.com/office/drawing/2014/main" id="{1599D3E6-D624-CA1C-34F3-1DE579513DC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s-ES"/>
              <a:t>Patronun metin özelliklerini değiştirmek için tıklayın</a:t>
            </a:r>
          </a:p>
          <a:p>
            <a:pPr lvl="1"/>
            <a:r>
              <a:rPr lang="es-ES"/>
              <a:t>Segundo nivel</a:t>
            </a:r>
          </a:p>
          <a:p>
            <a:pPr lvl="2"/>
            <a:r>
              <a:rPr lang="es-ES"/>
              <a:t>Tercer nivel</a:t>
            </a:r>
          </a:p>
          <a:p>
            <a:pPr lvl="3"/>
            <a:r>
              <a:rPr lang="es-ES"/>
              <a:t>Cuarto nivel</a:t>
            </a:r>
          </a:p>
          <a:p>
            <a:pPr lvl="4"/>
            <a:r>
              <a:rPr lang="es-ES"/>
              <a:t>Quinto nivel</a:t>
            </a:r>
            <a:endParaRPr lang="en-US"/>
          </a:p>
        </p:txBody>
      </p:sp>
    </p:spTree>
    <p:extLst>
      <p:ext uri="{BB962C8B-B14F-4D97-AF65-F5344CB8AC3E}">
        <p14:creationId xmlns:p14="http://schemas.microsoft.com/office/powerpoint/2010/main" val="473381627"/>
      </p:ext>
    </p:extLst>
  </p:cSld>
  <p:clrMap bg1="lt1" tx1="dk1" bg2="lt2" tx2="dk2" accent1="accent1" accent2="accent2" accent3="accent3" accent4="accent4" accent5="accent5" accent6="accent6" hlink="hlink" folHlink="folHlink"/>
  <p:sldLayoutIdLst>
    <p:sldLayoutId id="2147483663" r:id="rId1"/>
  </p:sldLayoutIdLst>
  <p:txStyles>
    <p:titleStyle>
      <a:lvl1pPr algn="l" defTabSz="914400" rtl="0" eaLnBrk="1" latinLnBrk="0" hangingPunct="1">
        <a:lnSpc>
          <a:spcPct val="90000"/>
        </a:lnSpc>
        <a:spcBef>
          <a:spcPct val="0"/>
        </a:spcBef>
        <a:buNone/>
        <a:defRPr sz="3800" kern="1200">
          <a:solidFill>
            <a:schemeClr val="bg2"/>
          </a:solidFill>
          <a:latin typeface="+mj-lt"/>
          <a:ea typeface="+mj-ea"/>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bg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200" b="1" kern="1200">
          <a:solidFill>
            <a:schemeClr val="tx2"/>
          </a:solidFill>
          <a:latin typeface="Raleway Medium" pitchFamily="2"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2"/>
          </a:solidFill>
          <a:latin typeface="Raleway" pitchFamily="2"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Raleway" pitchFamily="2"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Raleway"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slideLayout" Target="../slideLayouts/slideLayout1.xml"/><Relationship Id="rId1" Type="http://schemas.openxmlformats.org/officeDocument/2006/relationships/video" Target="https://www.youtube.com/embed/KIS4L4kn0RM?feature=oembed" TargetMode="Externa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slideLayout" Target="../slideLayouts/slideLayout3.xml"/><Relationship Id="rId1" Type="http://schemas.openxmlformats.org/officeDocument/2006/relationships/video" Target="https://www.youtube.com/embed/EnDqyyKlbok?feature=oembed" TargetMode="Externa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slideLayout" Target="../slideLayouts/slideLayout2.xml"/><Relationship Id="rId1" Type="http://schemas.openxmlformats.org/officeDocument/2006/relationships/video" Target="https://www.youtube.com/embed/yuH35ottILU?feature=oembed" TargetMode="External"/></Relationships>
</file>

<file path=ppt/slides/_rels/slide1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slideLayout" Target="../slideLayouts/slideLayout1.xml"/><Relationship Id="rId1" Type="http://schemas.openxmlformats.org/officeDocument/2006/relationships/video" Target="https://www.youtube.com/embed/QDNoO9fR_M4?start=48&amp;feature=oembed" TargetMode="External"/></Relationships>
</file>

<file path=ppt/slides/_rels/slide24.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slideLayout" Target="../slideLayouts/slideLayout1.xml"/><Relationship Id="rId1" Type="http://schemas.openxmlformats.org/officeDocument/2006/relationships/video" Target="https://www.youtube.com/embed/RWjo6AKRD0g?feature=oembed" TargetMode="External"/></Relationships>
</file>

<file path=ppt/slides/_rels/slide25.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hyperlink" Target="https://trello.com/" TargetMode="Externa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3" Type="http://schemas.openxmlformats.org/officeDocument/2006/relationships/image" Target="../media/image28.svg"/><Relationship Id="rId2" Type="http://schemas.openxmlformats.org/officeDocument/2006/relationships/image" Target="../media/image27.png"/><Relationship Id="rId1" Type="http://schemas.openxmlformats.org/officeDocument/2006/relationships/slideLayout" Target="../slideLayouts/slideLayout1.xml"/><Relationship Id="rId4" Type="http://schemas.openxmlformats.org/officeDocument/2006/relationships/image" Target="../media/image29.png"/></Relationships>
</file>

<file path=ppt/slides/_rels/slide32.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slideLayout" Target="../slideLayouts/slideLayout4.xml"/><Relationship Id="rId1" Type="http://schemas.openxmlformats.org/officeDocument/2006/relationships/video" Target="https://www.youtube.com/embed/qRIcX0oJ1k4?feature=oembed" TargetMode="External"/></Relationships>
</file>

<file path=ppt/slides/_rels/slide33.xml.rels><?xml version="1.0" encoding="UTF-8" standalone="yes"?>
<Relationships xmlns="http://schemas.openxmlformats.org/package/2006/relationships"><Relationship Id="rId3" Type="http://schemas.openxmlformats.org/officeDocument/2006/relationships/hyperlink" Target="https://www.youtube.com/watch?v=sBlxJK338uE" TargetMode="External"/><Relationship Id="rId2" Type="http://schemas.openxmlformats.org/officeDocument/2006/relationships/slideLayout" Target="../slideLayouts/slideLayout4.xml"/><Relationship Id="rId1" Type="http://schemas.openxmlformats.org/officeDocument/2006/relationships/video" Target="https://www.youtube.com/embed/sBlxJK338uE?start=1&amp;feature=oembed" TargetMode="External"/><Relationship Id="rId5" Type="http://schemas.openxmlformats.org/officeDocument/2006/relationships/image" Target="../media/image32.jpeg"/><Relationship Id="rId4" Type="http://schemas.openxmlformats.org/officeDocument/2006/relationships/image" Target="../media/image31.jpeg"/></Relationships>
</file>

<file path=ppt/slides/_rels/slide34.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slideLayout" Target="../slideLayouts/slideLayout4.xml"/><Relationship Id="rId1" Type="http://schemas.openxmlformats.org/officeDocument/2006/relationships/video" Target="https://www.youtube.com/embed/sBlxJK338uE?start=1&amp;feature=oembed" TargetMode="Externa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8" Type="http://schemas.openxmlformats.org/officeDocument/2006/relationships/hyperlink" Target="https://www.academia.edu/8985099/The_concept_of_TQM_Total_Quality_Management" TargetMode="External"/><Relationship Id="rId3" Type="http://schemas.openxmlformats.org/officeDocument/2006/relationships/hyperlink" Target="https://www.academia.edu/8027143/Risk_Management_in_Entrepreneurship?email_work_card=view-paper" TargetMode="External"/><Relationship Id="rId7" Type="http://schemas.openxmlformats.org/officeDocument/2006/relationships/hyperlink" Target="https://www.youtube.com/watch?v=UXChmphBrw0" TargetMode="External"/><Relationship Id="rId12" Type="http://schemas.openxmlformats.org/officeDocument/2006/relationships/hyperlink" Target="https://www.youtube.com/watch?v=xgp6eELYY1M" TargetMode="External"/><Relationship Id="rId2" Type="http://schemas.openxmlformats.org/officeDocument/2006/relationships/hyperlink" Target="https://www.academia.edu/11684158/RISK_MANAGEMENT_PLAN" TargetMode="External"/><Relationship Id="rId1" Type="http://schemas.openxmlformats.org/officeDocument/2006/relationships/slideLayout" Target="../slideLayouts/slideLayout1.xml"/><Relationship Id="rId6" Type="http://schemas.openxmlformats.org/officeDocument/2006/relationships/hyperlink" Target="https://www.pmi.org/learning/library/risk-management-9096" TargetMode="External"/><Relationship Id="rId11" Type="http://schemas.openxmlformats.org/officeDocument/2006/relationships/hyperlink" Target="https://libguides.avondale.edu.au/academicsupporthub/timemanagement" TargetMode="External"/><Relationship Id="rId5" Type="http://schemas.openxmlformats.org/officeDocument/2006/relationships/hyperlink" Target="https://www.researchgate.net/publication/353444960_Risk_Management_and_Enterprise_Risk_Management" TargetMode="External"/><Relationship Id="rId10" Type="http://schemas.openxmlformats.org/officeDocument/2006/relationships/hyperlink" Target="https://www.academia.edu/4096564/IMPORTANCE_OF_TIME_MANAGEMENT" TargetMode="External"/><Relationship Id="rId4" Type="http://schemas.openxmlformats.org/officeDocument/2006/relationships/hyperlink" Target="https://www.youtube.com/watch?v=BLAEuVSAlVM" TargetMode="External"/><Relationship Id="rId9" Type="http://schemas.openxmlformats.org/officeDocument/2006/relationships/hyperlink" Target="https://download.garuda.kemdikbud.go.id/article.php?article=207058&amp;val=24923&amp;title=THE%20ROLE%20OF%20QUALITY%20MANAGEMENT%20IN%20INNOVATION%20PERFORMANCE%20IN%20STARTUPS%20A%20LITERATURE%20REVIEW" TargetMode="External"/></Relationships>
</file>

<file path=ppt/slides/_rels/slide38.xml.rels><?xml version="1.0" encoding="UTF-8" standalone="yes"?>
<Relationships xmlns="http://schemas.openxmlformats.org/package/2006/relationships"><Relationship Id="rId3" Type="http://schemas.openxmlformats.org/officeDocument/2006/relationships/hyperlink" Target="https://www.allianz-trade.com/en_US/insights/risk-management-plan.html#:~:text=A%20Risk%20Management%20Plan%20will,reduce%20or%20prevent%20unfavorable%20outcomes" TargetMode="External"/><Relationship Id="rId7" Type="http://schemas.openxmlformats.org/officeDocument/2006/relationships/hyperlink" Target="https://www.youtube.com/watch?v=KIS4L4kn0RM" TargetMode="External"/><Relationship Id="rId2" Type="http://schemas.openxmlformats.org/officeDocument/2006/relationships/hyperlink" Target="https://www.academia.edu/11684158/RISK_MANAGEMENT_PLAN" TargetMode="External"/><Relationship Id="rId1" Type="http://schemas.openxmlformats.org/officeDocument/2006/relationships/slideLayout" Target="../slideLayouts/slideLayout1.xml"/><Relationship Id="rId6" Type="http://schemas.openxmlformats.org/officeDocument/2006/relationships/hyperlink" Target="https://www.youtube.com/watch?v=9MAHX2Wv8pk" TargetMode="External"/><Relationship Id="rId5" Type="http://schemas.openxmlformats.org/officeDocument/2006/relationships/hyperlink" Target="https://www.vanderbilt.edu/risk-education/wp-content/uploads/sites/292/2020/05/Risk-Management-PPT.pptx" TargetMode="External"/><Relationship Id="rId4" Type="http://schemas.openxmlformats.org/officeDocument/2006/relationships/hyperlink" Target="https://www.mys.it/I-principi-del-metodo-AGILE-e-SCRUM-e-i-vantaggi-nelladozione-nella-nostra-organizzazione-1" TargetMode="External"/></Relationships>
</file>

<file path=ppt/slides/_rels/slide39.xml.rels><?xml version="1.0" encoding="UTF-8" standalone="yes"?>
<Relationships xmlns="http://schemas.openxmlformats.org/package/2006/relationships"><Relationship Id="rId8" Type="http://schemas.openxmlformats.org/officeDocument/2006/relationships/hyperlink" Target="https://www.mindtools.com/aavjrgg/how-good-is-your-time-management" TargetMode="External"/><Relationship Id="rId3" Type="http://schemas.openxmlformats.org/officeDocument/2006/relationships/hyperlink" Target="https://www.slideshare.net/slideshow/quality-management-72844193/72844193" TargetMode="External"/><Relationship Id="rId7" Type="http://schemas.openxmlformats.org/officeDocument/2006/relationships/hyperlink" Target="https://www.youtube.com/watch?v=QDNoO9fR_M4&amp;t=48s" TargetMode="External"/><Relationship Id="rId2" Type="http://schemas.openxmlformats.org/officeDocument/2006/relationships/hyperlink" Target="https://www.lucidchart.com/blog/what-are-the-7-basic-quality-tools" TargetMode="External"/><Relationship Id="rId1" Type="http://schemas.openxmlformats.org/officeDocument/2006/relationships/slideLayout" Target="../slideLayouts/slideLayout1.xml"/><Relationship Id="rId6" Type="http://schemas.openxmlformats.org/officeDocument/2006/relationships/hyperlink" Target="https://www.youtube.com/watch?v=qRIcX0oJ1k4" TargetMode="External"/><Relationship Id="rId5" Type="http://schemas.openxmlformats.org/officeDocument/2006/relationships/hyperlink" Target="https://oercommons.s3.amazonaws.com/media/courseware/relatedresource/file/5-1-1-PMF-chap7-time-estimation_T50EEnh.pdf" TargetMode="External"/><Relationship Id="rId4" Type="http://schemas.openxmlformats.org/officeDocument/2006/relationships/hyperlink" Target="https://ieomsociety.org/proceedings/2022malaysia/150.pdf" TargetMode="External"/></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slideLayout" Target="../slideLayouts/slideLayout3.xml"/><Relationship Id="rId1" Type="http://schemas.openxmlformats.org/officeDocument/2006/relationships/video" Target="https://www.youtube.com/embed/IP-E75FGFkU?feature=oembed" TargetMode="Externa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slideLayout" Target="../slideLayouts/slideLayout4.xml"/><Relationship Id="rId1" Type="http://schemas.openxmlformats.org/officeDocument/2006/relationships/video" Target="https://www.youtube.com/embed/9MAHX2Wv8pk?feature=oembed"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6914FE02-1D5B-5285-03EF-401433043FA6}"/>
              </a:ext>
            </a:extLst>
          </p:cNvPr>
          <p:cNvSpPr>
            <a:spLocks noGrp="1"/>
          </p:cNvSpPr>
          <p:nvPr>
            <p:ph type="ctrTitle"/>
          </p:nvPr>
        </p:nvSpPr>
        <p:spPr>
          <a:xfrm>
            <a:off x="4639087" y="3826552"/>
            <a:ext cx="6838766" cy="2219419"/>
          </a:xfrm>
        </p:spPr>
        <p:txBody>
          <a:bodyPr/>
          <a:lstStyle/>
          <a:p>
            <a:r>
              <a:rPr lang="en-US"/>
              <a:t>Kalite Güvence ve Risk Yönetimi </a:t>
            </a:r>
            <a:endParaRPr lang="it-IT"/>
          </a:p>
        </p:txBody>
      </p:sp>
      <p:sp>
        <p:nvSpPr>
          <p:cNvPr id="3" name="Marcador de posición de imagen 2">
            <a:extLst>
              <a:ext uri="{FF2B5EF4-FFF2-40B4-BE49-F238E27FC236}">
                <a16:creationId xmlns:a16="http://schemas.microsoft.com/office/drawing/2014/main" id="{73B06CFA-549F-BF01-84DA-E23DFB02BD4F}"/>
              </a:ext>
            </a:extLst>
          </p:cNvPr>
          <p:cNvSpPr>
            <a:spLocks noGrp="1"/>
          </p:cNvSpPr>
          <p:nvPr>
            <p:ph type="pic" sz="quarter" idx="10"/>
          </p:nvPr>
        </p:nvSpPr>
        <p:spPr>
          <a:xfrm>
            <a:off x="6094142" y="3269777"/>
            <a:ext cx="4259262" cy="1658937"/>
          </a:xfrm>
        </p:spPr>
        <p:txBody>
          <a:bodyPr/>
          <a:lstStyle/>
          <a:p>
            <a:r>
              <a:rPr lang="tr-TR" sz="2000" b="0" dirty="0">
                <a:solidFill>
                  <a:schemeClr val="accent1"/>
                </a:solidFill>
              </a:rPr>
              <a:t>ÜNİTEYE </a:t>
            </a:r>
            <a:r>
              <a:rPr lang="it-IT" sz="2000" b="0" dirty="0">
                <a:solidFill>
                  <a:schemeClr val="accent1"/>
                </a:solidFill>
              </a:rPr>
              <a:t>HOŞ GELDİNİZ</a:t>
            </a:r>
            <a:endParaRPr lang="it-IT" dirty="0">
              <a:solidFill>
                <a:schemeClr val="accent1"/>
              </a:solidFill>
            </a:endParaRPr>
          </a:p>
        </p:txBody>
      </p:sp>
    </p:spTree>
    <p:extLst>
      <p:ext uri="{BB962C8B-B14F-4D97-AF65-F5344CB8AC3E}">
        <p14:creationId xmlns:p14="http://schemas.microsoft.com/office/powerpoint/2010/main" val="294986506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5D01C383-7D70-6189-FB53-86FED887320B}"/>
              </a:ext>
            </a:extLst>
          </p:cNvPr>
          <p:cNvSpPr>
            <a:spLocks noGrp="1"/>
          </p:cNvSpPr>
          <p:nvPr>
            <p:ph type="title"/>
          </p:nvPr>
        </p:nvSpPr>
        <p:spPr>
          <a:xfrm>
            <a:off x="643811" y="586788"/>
            <a:ext cx="7312609" cy="1639414"/>
          </a:xfrm>
        </p:spPr>
        <p:txBody>
          <a:bodyPr>
            <a:normAutofit fontScale="90000"/>
          </a:bodyPr>
          <a:lstStyle/>
          <a:p>
            <a:pPr>
              <a:lnSpc>
                <a:spcPct val="100000"/>
              </a:lnSpc>
            </a:pPr>
            <a:r>
              <a:rPr lang="en-GB" sz="3400" b="1" dirty="0"/>
              <a:t>Risk yönetimi en iyi </a:t>
            </a:r>
            <a:r>
              <a:rPr lang="en-GB" sz="3400" b="1" dirty="0" err="1"/>
              <a:t>uygulamaları</a:t>
            </a:r>
            <a:r>
              <a:rPr lang="en-GB" sz="3400" b="1" dirty="0"/>
              <a:t> </a:t>
            </a:r>
            <a:r>
              <a:rPr lang="tr-TR" sz="3400" b="1" dirty="0"/>
              <a:t>ve</a:t>
            </a:r>
            <a:br>
              <a:rPr lang="en-GB" sz="3400" b="1" dirty="0"/>
            </a:br>
            <a:r>
              <a:rPr lang="en-GB" sz="3400" b="1" dirty="0"/>
              <a:t>akılda tutulması gerekenler</a:t>
            </a:r>
            <a:br>
              <a:rPr lang="en-US" dirty="0"/>
            </a:br>
            <a:endParaRPr lang="it-IT" dirty="0"/>
          </a:p>
        </p:txBody>
      </p:sp>
      <p:sp>
        <p:nvSpPr>
          <p:cNvPr id="3" name="Segnaposto contenuto 2">
            <a:extLst>
              <a:ext uri="{FF2B5EF4-FFF2-40B4-BE49-F238E27FC236}">
                <a16:creationId xmlns:a16="http://schemas.microsoft.com/office/drawing/2014/main" id="{B5611096-1FD1-AC90-8454-9642F47C5B77}"/>
              </a:ext>
            </a:extLst>
          </p:cNvPr>
          <p:cNvSpPr>
            <a:spLocks noGrp="1"/>
          </p:cNvSpPr>
          <p:nvPr>
            <p:ph idx="1"/>
          </p:nvPr>
        </p:nvSpPr>
        <p:spPr>
          <a:xfrm>
            <a:off x="643811" y="2223877"/>
            <a:ext cx="10515600" cy="4351338"/>
          </a:xfrm>
        </p:spPr>
        <p:txBody>
          <a:bodyPr vert="horz" lIns="91440" tIns="45720" rIns="91440" bIns="45720" rtlCol="0" anchor="t">
            <a:normAutofit/>
          </a:bodyPr>
          <a:lstStyle/>
          <a:p>
            <a:pPr>
              <a:lnSpc>
                <a:spcPct val="150000"/>
              </a:lnSpc>
              <a:buFont typeface="Wingdings" panose="05000000000000000000" pitchFamily="2" charset="2"/>
              <a:buChar char="§"/>
            </a:pPr>
            <a:r>
              <a:rPr lang="en-GB" sz="1600" b="0" dirty="0">
                <a:solidFill>
                  <a:schemeClr val="accent1"/>
                </a:solidFill>
              </a:rPr>
              <a:t>Risk </a:t>
            </a:r>
            <a:r>
              <a:rPr lang="en-GB" sz="1600" b="0" dirty="0" err="1">
                <a:solidFill>
                  <a:schemeClr val="accent1"/>
                </a:solidFill>
              </a:rPr>
              <a:t>farkındalığına</a:t>
            </a:r>
            <a:r>
              <a:rPr lang="en-GB" sz="1600" b="0" dirty="0">
                <a:solidFill>
                  <a:schemeClr val="accent1"/>
                </a:solidFill>
              </a:rPr>
              <a:t> </a:t>
            </a:r>
            <a:r>
              <a:rPr lang="en-GB" sz="1600" dirty="0" err="1">
                <a:solidFill>
                  <a:schemeClr val="accent1"/>
                </a:solidFill>
              </a:rPr>
              <a:t>öncelik</a:t>
            </a:r>
            <a:r>
              <a:rPr lang="en-GB" sz="1600" dirty="0">
                <a:solidFill>
                  <a:schemeClr val="accent1"/>
                </a:solidFill>
              </a:rPr>
              <a:t> </a:t>
            </a:r>
            <a:r>
              <a:rPr lang="en-GB" sz="1600" dirty="0" err="1">
                <a:solidFill>
                  <a:schemeClr val="accent1"/>
                </a:solidFill>
              </a:rPr>
              <a:t>veren</a:t>
            </a:r>
            <a:r>
              <a:rPr lang="en-GB" sz="1600" dirty="0">
                <a:solidFill>
                  <a:schemeClr val="accent1"/>
                </a:solidFill>
              </a:rPr>
              <a:t> </a:t>
            </a:r>
            <a:r>
              <a:rPr lang="en-GB" sz="1600" b="0" dirty="0" err="1">
                <a:solidFill>
                  <a:schemeClr val="accent1"/>
                </a:solidFill>
              </a:rPr>
              <a:t>bir</a:t>
            </a:r>
            <a:r>
              <a:rPr lang="en-GB" sz="1600" b="0" dirty="0">
                <a:solidFill>
                  <a:schemeClr val="accent1"/>
                </a:solidFill>
              </a:rPr>
              <a:t> </a:t>
            </a:r>
            <a:r>
              <a:rPr lang="en-GB" sz="1600" b="0" dirty="0" err="1">
                <a:solidFill>
                  <a:schemeClr val="accent1"/>
                </a:solidFill>
              </a:rPr>
              <a:t>işyeri</a:t>
            </a:r>
            <a:r>
              <a:rPr lang="en-GB" sz="1600" b="0" dirty="0">
                <a:solidFill>
                  <a:schemeClr val="accent1"/>
                </a:solidFill>
              </a:rPr>
              <a:t> </a:t>
            </a:r>
            <a:r>
              <a:rPr lang="en-GB" sz="1600" b="0" dirty="0" err="1">
                <a:solidFill>
                  <a:schemeClr val="accent1"/>
                </a:solidFill>
              </a:rPr>
              <a:t>kültürünü</a:t>
            </a:r>
            <a:r>
              <a:rPr lang="en-GB" sz="1600" b="0" dirty="0">
                <a:solidFill>
                  <a:schemeClr val="accent1"/>
                </a:solidFill>
              </a:rPr>
              <a:t> </a:t>
            </a:r>
            <a:r>
              <a:rPr lang="en-GB" sz="1600" b="0" dirty="0" err="1">
                <a:solidFill>
                  <a:schemeClr val="accent1"/>
                </a:solidFill>
              </a:rPr>
              <a:t>teşvik</a:t>
            </a:r>
            <a:r>
              <a:rPr lang="en-GB" sz="1600" b="0" dirty="0">
                <a:solidFill>
                  <a:schemeClr val="accent1"/>
                </a:solidFill>
              </a:rPr>
              <a:t> </a:t>
            </a:r>
            <a:r>
              <a:rPr lang="en-GB" sz="1600" b="0" dirty="0" err="1">
                <a:solidFill>
                  <a:schemeClr val="accent1"/>
                </a:solidFill>
              </a:rPr>
              <a:t>edin</a:t>
            </a:r>
            <a:r>
              <a:rPr lang="en-GB" sz="1600" b="0" dirty="0">
                <a:solidFill>
                  <a:schemeClr val="accent1"/>
                </a:solidFill>
              </a:rPr>
              <a:t>.</a:t>
            </a:r>
          </a:p>
          <a:p>
            <a:pPr>
              <a:lnSpc>
                <a:spcPct val="150000"/>
              </a:lnSpc>
              <a:buFont typeface="Wingdings" panose="05000000000000000000" pitchFamily="2" charset="2"/>
              <a:buChar char="§"/>
            </a:pPr>
            <a:r>
              <a:rPr lang="en-GB" sz="1600" b="0" dirty="0">
                <a:solidFill>
                  <a:schemeClr val="accent1"/>
                </a:solidFill>
              </a:rPr>
              <a:t>Çalışanları risk farkındalığının önemi konusunda </a:t>
            </a:r>
            <a:r>
              <a:rPr lang="en-GB" sz="1600" dirty="0">
                <a:solidFill>
                  <a:schemeClr val="accent1"/>
                </a:solidFill>
              </a:rPr>
              <a:t>eğitin</a:t>
            </a:r>
            <a:r>
              <a:rPr lang="en-GB" sz="1600" b="0" dirty="0">
                <a:solidFill>
                  <a:schemeClr val="accent1"/>
                </a:solidFill>
              </a:rPr>
              <a:t>.</a:t>
            </a:r>
          </a:p>
          <a:p>
            <a:pPr>
              <a:lnSpc>
                <a:spcPct val="150000"/>
              </a:lnSpc>
              <a:buFont typeface="Wingdings" panose="05000000000000000000" pitchFamily="2" charset="2"/>
              <a:buChar char="§"/>
            </a:pPr>
            <a:r>
              <a:rPr lang="en-GB" sz="1600" b="0" dirty="0">
                <a:solidFill>
                  <a:schemeClr val="accent1"/>
                </a:solidFill>
              </a:rPr>
              <a:t>Risk yönetimi </a:t>
            </a:r>
            <a:r>
              <a:rPr lang="en-GB" sz="1600" dirty="0">
                <a:solidFill>
                  <a:schemeClr val="accent1"/>
                </a:solidFill>
              </a:rPr>
              <a:t>stratejilerinin </a:t>
            </a:r>
            <a:r>
              <a:rPr lang="en-GB" sz="1600" b="0" dirty="0">
                <a:solidFill>
                  <a:schemeClr val="accent1"/>
                </a:solidFill>
              </a:rPr>
              <a:t>uygulanması </a:t>
            </a:r>
            <a:r>
              <a:rPr lang="en-GB" sz="1600" dirty="0">
                <a:solidFill>
                  <a:schemeClr val="accent1"/>
                </a:solidFill>
              </a:rPr>
              <a:t>için net kılavuz ilkeler </a:t>
            </a:r>
            <a:r>
              <a:rPr lang="en-GB" sz="1600" b="0" dirty="0">
                <a:solidFill>
                  <a:schemeClr val="accent1"/>
                </a:solidFill>
              </a:rPr>
              <a:t>oluşturun</a:t>
            </a:r>
            <a:r>
              <a:rPr lang="en-GB" sz="1600" dirty="0">
                <a:solidFill>
                  <a:schemeClr val="accent1"/>
                </a:solidFill>
              </a:rPr>
              <a:t>.</a:t>
            </a:r>
          </a:p>
          <a:p>
            <a:pPr>
              <a:lnSpc>
                <a:spcPct val="150000"/>
              </a:lnSpc>
              <a:buFont typeface="Wingdings" panose="05000000000000000000" pitchFamily="2" charset="2"/>
              <a:buChar char="§"/>
            </a:pPr>
            <a:r>
              <a:rPr lang="en-GB" sz="1600" b="0" dirty="0">
                <a:solidFill>
                  <a:schemeClr val="accent1"/>
                </a:solidFill>
              </a:rPr>
              <a:t>Risk yönetimi politikalarını ekiple düzenli </a:t>
            </a:r>
            <a:r>
              <a:rPr lang="en-GB" sz="1600" b="0" dirty="0" err="1">
                <a:solidFill>
                  <a:schemeClr val="accent1"/>
                </a:solidFill>
              </a:rPr>
              <a:t>olarak</a:t>
            </a:r>
            <a:r>
              <a:rPr lang="en-GB" sz="1600" b="0" dirty="0">
                <a:solidFill>
                  <a:schemeClr val="accent1"/>
                </a:solidFill>
              </a:rPr>
              <a:t> </a:t>
            </a:r>
            <a:r>
              <a:rPr lang="en-GB" sz="1600" dirty="0" err="1">
                <a:solidFill>
                  <a:schemeClr val="accent1"/>
                </a:solidFill>
              </a:rPr>
              <a:t>paylaş</a:t>
            </a:r>
            <a:r>
              <a:rPr lang="tr-TR" sz="1600" dirty="0" err="1">
                <a:solidFill>
                  <a:schemeClr val="accent1"/>
                </a:solidFill>
              </a:rPr>
              <a:t>ın</a:t>
            </a:r>
            <a:r>
              <a:rPr lang="en-GB" sz="1600" dirty="0">
                <a:solidFill>
                  <a:schemeClr val="accent1"/>
                </a:solidFill>
              </a:rPr>
              <a:t> </a:t>
            </a:r>
            <a:r>
              <a:rPr lang="en-GB" sz="1600" dirty="0" err="1">
                <a:solidFill>
                  <a:schemeClr val="accent1"/>
                </a:solidFill>
              </a:rPr>
              <a:t>ve</a:t>
            </a:r>
            <a:r>
              <a:rPr lang="en-GB" sz="1600" dirty="0">
                <a:solidFill>
                  <a:schemeClr val="accent1"/>
                </a:solidFill>
              </a:rPr>
              <a:t> </a:t>
            </a:r>
            <a:r>
              <a:rPr lang="en-GB" sz="1600" dirty="0" err="1">
                <a:solidFill>
                  <a:schemeClr val="accent1"/>
                </a:solidFill>
              </a:rPr>
              <a:t>tartış</a:t>
            </a:r>
            <a:r>
              <a:rPr lang="tr-TR" sz="1600" dirty="0" err="1">
                <a:solidFill>
                  <a:schemeClr val="accent1"/>
                </a:solidFill>
              </a:rPr>
              <a:t>ın</a:t>
            </a:r>
            <a:r>
              <a:rPr lang="en-GB" sz="1600" b="0" dirty="0">
                <a:solidFill>
                  <a:schemeClr val="accent1"/>
                </a:solidFill>
              </a:rPr>
              <a:t>.</a:t>
            </a:r>
          </a:p>
          <a:p>
            <a:pPr>
              <a:lnSpc>
                <a:spcPct val="150000"/>
              </a:lnSpc>
              <a:buFont typeface="Wingdings" panose="05000000000000000000" pitchFamily="2" charset="2"/>
              <a:buChar char="§"/>
            </a:pPr>
            <a:r>
              <a:rPr lang="en-GB" sz="1600" b="0" dirty="0">
                <a:solidFill>
                  <a:schemeClr val="accent1"/>
                </a:solidFill>
              </a:rPr>
              <a:t>Bu politikaları gerektiğinde sürekli olarak değerlendirin ve </a:t>
            </a:r>
            <a:r>
              <a:rPr lang="en-GB" sz="1600" dirty="0">
                <a:solidFill>
                  <a:schemeClr val="accent1"/>
                </a:solidFill>
              </a:rPr>
              <a:t>iyileştirin</a:t>
            </a:r>
            <a:r>
              <a:rPr lang="en-GB" sz="1600" b="0" dirty="0">
                <a:solidFill>
                  <a:schemeClr val="accent1"/>
                </a:solidFill>
              </a:rPr>
              <a:t>.</a:t>
            </a:r>
          </a:p>
        </p:txBody>
      </p:sp>
      <p:pic>
        <p:nvPicPr>
          <p:cNvPr id="5" name="Immagine 4" descr="Immagine che contiene schermata, luce&#10;&#10;Descrizione generata automaticamente">
            <a:extLst>
              <a:ext uri="{FF2B5EF4-FFF2-40B4-BE49-F238E27FC236}">
                <a16:creationId xmlns:a16="http://schemas.microsoft.com/office/drawing/2014/main" id="{AD2334D1-0D9A-806E-A635-CD3896C7C92A}"/>
              </a:ext>
            </a:extLst>
          </p:cNvPr>
          <p:cNvPicPr>
            <a:picLocks noChangeAspect="1"/>
          </p:cNvPicPr>
          <p:nvPr/>
        </p:nvPicPr>
        <p:blipFill>
          <a:blip r:embed="rId2"/>
          <a:srcRect l="107" t="391" r="-107" b="-391"/>
          <a:stretch/>
        </p:blipFill>
        <p:spPr>
          <a:xfrm>
            <a:off x="9144455" y="1878079"/>
            <a:ext cx="2022477" cy="3497343"/>
          </a:xfrm>
          <a:prstGeom prst="rect">
            <a:avLst/>
          </a:prstGeom>
        </p:spPr>
      </p:pic>
      <p:sp>
        <p:nvSpPr>
          <p:cNvPr id="8" name="CasellaDiTesto 7">
            <a:extLst>
              <a:ext uri="{FF2B5EF4-FFF2-40B4-BE49-F238E27FC236}">
                <a16:creationId xmlns:a16="http://schemas.microsoft.com/office/drawing/2014/main" id="{4FBBB0DC-F93D-08D9-C1DE-803BADD09DE8}"/>
              </a:ext>
            </a:extLst>
          </p:cNvPr>
          <p:cNvSpPr txBox="1"/>
          <p:nvPr/>
        </p:nvSpPr>
        <p:spPr>
          <a:xfrm>
            <a:off x="9149479" y="3967254"/>
            <a:ext cx="2178569"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tr-TR" sz="1000" dirty="0" err="1">
                <a:solidFill>
                  <a:schemeClr val="accent1"/>
                </a:solidFill>
              </a:rPr>
              <a:t>Resimin</a:t>
            </a:r>
            <a:r>
              <a:rPr lang="tr-TR" sz="1000" dirty="0">
                <a:solidFill>
                  <a:schemeClr val="accent1"/>
                </a:solidFill>
              </a:rPr>
              <a:t> </a:t>
            </a:r>
            <a:r>
              <a:rPr lang="en-GB" sz="1000" dirty="0" err="1">
                <a:solidFill>
                  <a:schemeClr val="accent1"/>
                </a:solidFill>
              </a:rPr>
              <a:t>kaynağı</a:t>
            </a:r>
            <a:r>
              <a:rPr lang="en-GB" sz="1000" dirty="0">
                <a:solidFill>
                  <a:schemeClr val="accent1"/>
                </a:solidFill>
              </a:rPr>
              <a:t>: </a:t>
            </a:r>
            <a:r>
              <a:rPr lang="en-GB" sz="1000" dirty="0" err="1">
                <a:solidFill>
                  <a:schemeClr val="accent1"/>
                </a:solidFill>
              </a:rPr>
              <a:t>Yapay</a:t>
            </a:r>
            <a:r>
              <a:rPr lang="en-GB" sz="1000" dirty="0">
                <a:solidFill>
                  <a:schemeClr val="accent1"/>
                </a:solidFill>
              </a:rPr>
              <a:t> </a:t>
            </a:r>
            <a:r>
              <a:rPr lang="en-GB" sz="1000" dirty="0" err="1">
                <a:solidFill>
                  <a:schemeClr val="accent1"/>
                </a:solidFill>
              </a:rPr>
              <a:t>zeka</a:t>
            </a:r>
            <a:r>
              <a:rPr lang="en-GB" sz="1000" dirty="0">
                <a:solidFill>
                  <a:schemeClr val="accent1"/>
                </a:solidFill>
              </a:rPr>
              <a:t> </a:t>
            </a:r>
            <a:r>
              <a:rPr lang="tr-TR" sz="1000" dirty="0">
                <a:solidFill>
                  <a:schemeClr val="accent1"/>
                </a:solidFill>
              </a:rPr>
              <a:t>ile </a:t>
            </a:r>
            <a:r>
              <a:rPr lang="en-GB" sz="1000" dirty="0" err="1">
                <a:solidFill>
                  <a:schemeClr val="accent1"/>
                </a:solidFill>
              </a:rPr>
              <a:t>oluşturuldu</a:t>
            </a:r>
            <a:endParaRPr lang="en-GB" sz="1050" dirty="0">
              <a:solidFill>
                <a:schemeClr val="accent1"/>
              </a:solidFill>
            </a:endParaRPr>
          </a:p>
        </p:txBody>
      </p:sp>
    </p:spTree>
    <p:extLst>
      <p:ext uri="{BB962C8B-B14F-4D97-AF65-F5344CB8AC3E}">
        <p14:creationId xmlns:p14="http://schemas.microsoft.com/office/powerpoint/2010/main" val="355242991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087EC5B9-3E3F-9704-C006-9AC9008A8F38}"/>
              </a:ext>
            </a:extLst>
          </p:cNvPr>
          <p:cNvSpPr>
            <a:spLocks noGrp="1"/>
          </p:cNvSpPr>
          <p:nvPr>
            <p:ph type="title"/>
          </p:nvPr>
        </p:nvSpPr>
        <p:spPr>
          <a:xfrm>
            <a:off x="575826" y="732144"/>
            <a:ext cx="11039669" cy="1325563"/>
          </a:xfrm>
        </p:spPr>
        <p:txBody>
          <a:bodyPr>
            <a:normAutofit/>
          </a:bodyPr>
          <a:lstStyle/>
          <a:p>
            <a:r>
              <a:rPr lang="en-GB" sz="3400" b="1" dirty="0"/>
              <a:t>Herhangi bir tavsiyeniz var mı? Excel'de risk değerlendirmeleri </a:t>
            </a:r>
          </a:p>
        </p:txBody>
      </p:sp>
      <p:pic>
        <p:nvPicPr>
          <p:cNvPr id="9" name="Elementi multimediali online 8" title="How to Make a Risk Assessment Matrix in Excel">
            <a:hlinkClick r:id="" action="ppaction://media"/>
            <a:extLst>
              <a:ext uri="{FF2B5EF4-FFF2-40B4-BE49-F238E27FC236}">
                <a16:creationId xmlns:a16="http://schemas.microsoft.com/office/drawing/2014/main" id="{7D84E08B-902D-D058-0C6A-14A9A8E136A4}"/>
              </a:ext>
            </a:extLst>
          </p:cNvPr>
          <p:cNvPicPr>
            <a:picLocks noRot="1" noChangeAspect="1"/>
          </p:cNvPicPr>
          <p:nvPr>
            <a:videoFile r:link="rId1"/>
          </p:nvPr>
        </p:nvPicPr>
        <p:blipFill>
          <a:blip r:embed="rId3"/>
          <a:stretch>
            <a:fillRect/>
          </a:stretch>
        </p:blipFill>
        <p:spPr>
          <a:xfrm>
            <a:off x="7234907" y="2359163"/>
            <a:ext cx="4361433" cy="2462283"/>
          </a:xfrm>
          <a:prstGeom prst="rect">
            <a:avLst/>
          </a:prstGeom>
        </p:spPr>
      </p:pic>
      <p:sp>
        <p:nvSpPr>
          <p:cNvPr id="3" name="CasellaDiTesto 2">
            <a:extLst>
              <a:ext uri="{FF2B5EF4-FFF2-40B4-BE49-F238E27FC236}">
                <a16:creationId xmlns:a16="http://schemas.microsoft.com/office/drawing/2014/main" id="{B5F4D721-E34D-8CD6-47AD-8D62BDF99A60}"/>
              </a:ext>
            </a:extLst>
          </p:cNvPr>
          <p:cNvSpPr txBox="1"/>
          <p:nvPr/>
        </p:nvSpPr>
        <p:spPr>
          <a:xfrm>
            <a:off x="7506305" y="4821161"/>
            <a:ext cx="4859866"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1000" dirty="0">
                <a:solidFill>
                  <a:srgbClr val="1D1D1B"/>
                </a:solidFill>
                <a:cs typeface="Segoe UI"/>
              </a:rPr>
              <a:t>Kaynak: </a:t>
            </a:r>
            <a:r>
              <a:rPr lang="en-US" sz="1000" dirty="0">
                <a:solidFill>
                  <a:schemeClr val="accent1"/>
                </a:solidFill>
                <a:cs typeface="Segoe UI"/>
              </a:rPr>
              <a:t>Excel'de Risk </a:t>
            </a:r>
            <a:r>
              <a:rPr lang="en-US" sz="1000" dirty="0">
                <a:solidFill>
                  <a:srgbClr val="1D1D1B"/>
                </a:solidFill>
                <a:cs typeface="Segoe UI"/>
              </a:rPr>
              <a:t>Değerlendirme Matrisi Nasıl Yapılır </a:t>
            </a:r>
            <a:endParaRPr lang="it-IT" sz="1000" dirty="0">
              <a:solidFill>
                <a:srgbClr val="DACDAC"/>
              </a:solidFill>
              <a:cs typeface="Segoe UI"/>
            </a:endParaRPr>
          </a:p>
          <a:p>
            <a:pPr algn="ctr"/>
            <a:r>
              <a:rPr lang="en-US" sz="1000" dirty="0">
                <a:solidFill>
                  <a:srgbClr val="1D1D1B"/>
                </a:solidFill>
                <a:cs typeface="Segoe UI"/>
              </a:rPr>
              <a:t>David McLachlan </a:t>
            </a:r>
            <a:r>
              <a:rPr lang="en-US" sz="1000" dirty="0">
                <a:solidFill>
                  <a:schemeClr val="accent1"/>
                </a:solidFill>
                <a:cs typeface="Segoe UI"/>
              </a:rPr>
              <a:t>tarafından</a:t>
            </a:r>
            <a:endParaRPr lang="it-IT" sz="1000" dirty="0"/>
          </a:p>
        </p:txBody>
      </p:sp>
      <p:sp>
        <p:nvSpPr>
          <p:cNvPr id="5" name="Rettangolo con angoli arrotondati 4">
            <a:extLst>
              <a:ext uri="{FF2B5EF4-FFF2-40B4-BE49-F238E27FC236}">
                <a16:creationId xmlns:a16="http://schemas.microsoft.com/office/drawing/2014/main" id="{028DB652-7F9E-7DFE-EA7E-92E9C30F6CC4}"/>
              </a:ext>
            </a:extLst>
          </p:cNvPr>
          <p:cNvSpPr/>
          <p:nvPr/>
        </p:nvSpPr>
        <p:spPr>
          <a:xfrm>
            <a:off x="1907937" y="3114605"/>
            <a:ext cx="3489649" cy="959822"/>
          </a:xfrm>
          <a:prstGeom prst="roundRect">
            <a:avLst/>
          </a:prstGeom>
          <a:solidFill>
            <a:schemeClr val="bg2"/>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GB" sz="1600" dirty="0">
                <a:solidFill>
                  <a:schemeClr val="accent1"/>
                </a:solidFill>
              </a:rPr>
              <a:t>Excel kullanarak bir risk değerlendirmesinin nasıl yazılacağına ilişkin yararlı ipuçları </a:t>
            </a:r>
            <a:r>
              <a:rPr lang="en-US" sz="1600" dirty="0">
                <a:solidFill>
                  <a:schemeClr val="accent1"/>
                </a:solidFill>
              </a:rPr>
              <a:t>hakkında daha fazla bilgi edinin</a:t>
            </a:r>
            <a:r>
              <a:rPr lang="en-GB" sz="1600" dirty="0">
                <a:solidFill>
                  <a:schemeClr val="accent1"/>
                </a:solidFill>
              </a:rPr>
              <a:t>. </a:t>
            </a:r>
            <a:endParaRPr lang="en-US" sz="1600" dirty="0">
              <a:solidFill>
                <a:schemeClr val="accent1"/>
              </a:solidFill>
            </a:endParaRPr>
          </a:p>
        </p:txBody>
      </p:sp>
      <p:sp>
        <p:nvSpPr>
          <p:cNvPr id="7" name="Freccia in giù 6">
            <a:extLst>
              <a:ext uri="{FF2B5EF4-FFF2-40B4-BE49-F238E27FC236}">
                <a16:creationId xmlns:a16="http://schemas.microsoft.com/office/drawing/2014/main" id="{A791AD4B-A06E-B09B-E477-18E4E4D6251B}"/>
              </a:ext>
            </a:extLst>
          </p:cNvPr>
          <p:cNvSpPr/>
          <p:nvPr/>
        </p:nvSpPr>
        <p:spPr>
          <a:xfrm rot="16200000">
            <a:off x="6130433" y="3024012"/>
            <a:ext cx="342792" cy="1147663"/>
          </a:xfrm>
          <a:prstGeom prst="downArrow">
            <a:avLst/>
          </a:prstGeom>
          <a:solidFill>
            <a:schemeClr val="bg2"/>
          </a:solidFill>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endParaRPr lang="it-IT"/>
          </a:p>
        </p:txBody>
      </p:sp>
    </p:spTree>
    <p:extLst>
      <p:ext uri="{BB962C8B-B14F-4D97-AF65-F5344CB8AC3E}">
        <p14:creationId xmlns:p14="http://schemas.microsoft.com/office/powerpoint/2010/main" val="11119561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9"/>
                </p:tgtEl>
              </p:cMediaNode>
            </p:video>
            <p:seq concurrent="1" nextAc="seek">
              <p:cTn id="8" restart="whenNotActive" fill="hold" evtFilter="cancelBubble" nodeType="interactiveSeq">
                <p:stCondLst>
                  <p:cond evt="onClick" delay="0">
                    <p:tgtEl>
                      <p:spTgt spid="9"/>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9"/>
                                        </p:tgtEl>
                                      </p:cBhvr>
                                    </p:cmd>
                                  </p:childTnLst>
                                </p:cTn>
                              </p:par>
                            </p:childTnLst>
                          </p:cTn>
                        </p:par>
                      </p:childTnLst>
                    </p:cTn>
                  </p:par>
                </p:childTnLst>
              </p:cTn>
              <p:nextCondLst>
                <p:cond evt="onClick" delay="0">
                  <p:tgtEl>
                    <p:spTgt spid="9"/>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E4A83FA3-72A8-EA99-78F0-67935A02AB3E}"/>
              </a:ext>
            </a:extLst>
          </p:cNvPr>
          <p:cNvSpPr>
            <a:spLocks noGrp="1"/>
          </p:cNvSpPr>
          <p:nvPr>
            <p:ph type="title"/>
          </p:nvPr>
        </p:nvSpPr>
        <p:spPr>
          <a:xfrm>
            <a:off x="838200" y="384663"/>
            <a:ext cx="10515600" cy="1325563"/>
          </a:xfrm>
        </p:spPr>
        <p:txBody>
          <a:bodyPr>
            <a:normAutofit/>
          </a:bodyPr>
          <a:lstStyle/>
          <a:p>
            <a:r>
              <a:rPr lang="en-GB" sz="3400" b="1" dirty="0"/>
              <a:t>Risk yönetimi öz yansıması</a:t>
            </a:r>
          </a:p>
        </p:txBody>
      </p:sp>
      <p:sp>
        <p:nvSpPr>
          <p:cNvPr id="3" name="Segnaposto contenuto 2">
            <a:extLst>
              <a:ext uri="{FF2B5EF4-FFF2-40B4-BE49-F238E27FC236}">
                <a16:creationId xmlns:a16="http://schemas.microsoft.com/office/drawing/2014/main" id="{15DBB52E-C0AF-9DE3-D35A-39EB4901D12A}"/>
              </a:ext>
            </a:extLst>
          </p:cNvPr>
          <p:cNvSpPr>
            <a:spLocks noGrp="1"/>
          </p:cNvSpPr>
          <p:nvPr>
            <p:ph idx="1"/>
          </p:nvPr>
        </p:nvSpPr>
        <p:spPr>
          <a:xfrm>
            <a:off x="838200" y="1512474"/>
            <a:ext cx="10515600" cy="4351338"/>
          </a:xfrm>
        </p:spPr>
        <p:txBody>
          <a:bodyPr vert="horz" lIns="91440" tIns="45720" rIns="91440" bIns="45720" rtlCol="0" anchor="t">
            <a:normAutofit/>
          </a:bodyPr>
          <a:lstStyle/>
          <a:p>
            <a:pPr marL="0" indent="0">
              <a:buNone/>
            </a:pPr>
            <a:r>
              <a:rPr lang="en-GB" sz="1600"/>
              <a:t>Şimdi Sıra Sizde! </a:t>
            </a:r>
          </a:p>
          <a:p>
            <a:pPr marL="0" indent="0">
              <a:buNone/>
            </a:pPr>
            <a:r>
              <a:rPr lang="en-GB" sz="1600" b="0">
                <a:solidFill>
                  <a:schemeClr val="accent1"/>
                </a:solidFill>
                <a:ea typeface="+mn-lt"/>
                <a:cs typeface="+mn-lt"/>
              </a:rPr>
              <a:t>Anlayıp anlamadığınızı görmek için bu alıştırmayı yapın:</a:t>
            </a:r>
          </a:p>
          <a:p>
            <a:pPr marL="0" indent="0">
              <a:buNone/>
            </a:pPr>
            <a:endParaRPr lang="en-GB" sz="1600" b="0">
              <a:solidFill>
                <a:schemeClr val="accent1"/>
              </a:solidFill>
              <a:ea typeface="+mn-lt"/>
              <a:cs typeface="+mn-lt"/>
            </a:endParaRPr>
          </a:p>
          <a:p>
            <a:pPr>
              <a:buNone/>
            </a:pPr>
            <a:r>
              <a:rPr lang="en-GB" sz="1600">
                <a:solidFill>
                  <a:schemeClr val="accent1"/>
                </a:solidFill>
                <a:ea typeface="+mn-lt"/>
                <a:cs typeface="+mn-lt"/>
              </a:rPr>
              <a:t>Amaç</a:t>
            </a:r>
            <a:r>
              <a:rPr lang="en-GB" sz="1600" b="0">
                <a:solidFill>
                  <a:schemeClr val="accent1"/>
                </a:solidFill>
                <a:ea typeface="+mn-lt"/>
                <a:cs typeface="+mn-lt"/>
              </a:rPr>
              <a:t>: Bir proje için riskleri tanımlamak ve analiz etmek.</a:t>
            </a:r>
            <a:endParaRPr lang="en-GB" sz="1600">
              <a:solidFill>
                <a:schemeClr val="accent1"/>
              </a:solidFill>
            </a:endParaRPr>
          </a:p>
          <a:p>
            <a:pPr marL="0" indent="0">
              <a:buNone/>
            </a:pPr>
            <a:r>
              <a:rPr lang="en-GB" sz="1600">
                <a:solidFill>
                  <a:schemeClr val="accent1"/>
                </a:solidFill>
                <a:ea typeface="+mn-lt"/>
                <a:cs typeface="+mn-lt"/>
              </a:rPr>
              <a:t>Bir proje seçin </a:t>
            </a:r>
            <a:r>
              <a:rPr lang="en-GB" sz="1600" b="0">
                <a:solidFill>
                  <a:schemeClr val="accent1"/>
                </a:solidFill>
                <a:ea typeface="+mn-lt"/>
                <a:cs typeface="+mn-lt"/>
              </a:rPr>
              <a:t>(örneğin, küçük bir işletme kurmak veya yeni bir ürün piyasaya sürmek).</a:t>
            </a:r>
            <a:endParaRPr lang="en-GB" sz="1600">
              <a:solidFill>
                <a:schemeClr val="accent1"/>
              </a:solidFill>
            </a:endParaRPr>
          </a:p>
          <a:p>
            <a:pPr marL="0" indent="0">
              <a:buNone/>
            </a:pPr>
            <a:r>
              <a:rPr lang="en-GB" sz="1600" b="0">
                <a:solidFill>
                  <a:schemeClr val="accent1"/>
                </a:solidFill>
                <a:ea typeface="+mn-lt"/>
                <a:cs typeface="+mn-lt"/>
              </a:rPr>
              <a:t>Projeyi olumsuz etkileyebilecek </a:t>
            </a:r>
            <a:r>
              <a:rPr lang="en-GB" sz="1600">
                <a:solidFill>
                  <a:schemeClr val="accent1"/>
                </a:solidFill>
                <a:ea typeface="+mn-lt"/>
                <a:cs typeface="+mn-lt"/>
              </a:rPr>
              <a:t>potansiyel riskleri belirleyin </a:t>
            </a:r>
            <a:r>
              <a:rPr lang="en-GB" sz="1600" b="0">
                <a:solidFill>
                  <a:schemeClr val="accent1"/>
                </a:solidFill>
                <a:ea typeface="+mn-lt"/>
                <a:cs typeface="+mn-lt"/>
              </a:rPr>
              <a:t>(örneğin, finansal, operasyonel, yasal, piyasa ile ilgili vb.)</a:t>
            </a:r>
            <a:endParaRPr lang="en-GB" sz="1600">
              <a:solidFill>
                <a:schemeClr val="accent1"/>
              </a:solidFill>
            </a:endParaRPr>
          </a:p>
          <a:p>
            <a:pPr marL="0" indent="0">
              <a:buNone/>
            </a:pPr>
            <a:r>
              <a:rPr lang="en-GB" sz="1600">
                <a:solidFill>
                  <a:schemeClr val="accent1"/>
                </a:solidFill>
                <a:ea typeface="+mn-lt"/>
                <a:cs typeface="+mn-lt"/>
              </a:rPr>
              <a:t>Her bir risk için </a:t>
            </a:r>
            <a:r>
              <a:rPr lang="en-GB" sz="1600" b="0">
                <a:solidFill>
                  <a:schemeClr val="accent1"/>
                </a:solidFill>
                <a:ea typeface="+mn-lt"/>
                <a:cs typeface="+mn-lt"/>
              </a:rPr>
              <a:t>aşağıdakileri yanıtlayın:</a:t>
            </a:r>
            <a:endParaRPr lang="en-GB" sz="1600">
              <a:solidFill>
                <a:schemeClr val="accent1"/>
              </a:solidFill>
            </a:endParaRPr>
          </a:p>
          <a:p>
            <a:pPr marL="742950" lvl="1" indent="-285750">
              <a:buFont typeface="Arial"/>
              <a:buChar char="•"/>
            </a:pPr>
            <a:r>
              <a:rPr lang="en-GB" sz="1600" b="0">
                <a:solidFill>
                  <a:schemeClr val="accent1"/>
                </a:solidFill>
                <a:ea typeface="+mn-lt"/>
                <a:cs typeface="+mn-lt"/>
              </a:rPr>
              <a:t>Bu riskin gerçekleşme olasılığı nedir? (Yüksek, Orta, Düşük)</a:t>
            </a:r>
            <a:endParaRPr lang="en-GB" sz="1600">
              <a:solidFill>
                <a:schemeClr val="accent1"/>
              </a:solidFill>
            </a:endParaRPr>
          </a:p>
          <a:p>
            <a:pPr marL="742950" lvl="1" indent="-285750">
              <a:buFont typeface="Arial"/>
              <a:buChar char="•"/>
            </a:pPr>
            <a:r>
              <a:rPr lang="en-GB" sz="1600" b="0">
                <a:solidFill>
                  <a:schemeClr val="accent1"/>
                </a:solidFill>
                <a:ea typeface="+mn-lt"/>
                <a:cs typeface="+mn-lt"/>
              </a:rPr>
              <a:t>Proje üzerindeki etkisi ne olur? (Yüksek, Orta, Düşük)</a:t>
            </a:r>
            <a:endParaRPr lang="en-GB" sz="1600">
              <a:solidFill>
                <a:schemeClr val="accent1"/>
              </a:solidFill>
            </a:endParaRPr>
          </a:p>
          <a:p>
            <a:pPr marL="742950" lvl="1" indent="-285750">
              <a:buFont typeface="Arial"/>
              <a:buChar char="•"/>
            </a:pPr>
            <a:r>
              <a:rPr lang="en-GB" sz="1600" b="0">
                <a:solidFill>
                  <a:schemeClr val="accent1"/>
                </a:solidFill>
                <a:ea typeface="+mn-lt"/>
                <a:cs typeface="+mn-lt"/>
              </a:rPr>
              <a:t>Nasıl yönetilir?  (örneğin, riskten nasıl kaçınılacağı, riskin nasıl azaltılacağı veya kabul edileceği).</a:t>
            </a:r>
            <a:endParaRPr lang="en-GB" sz="1600">
              <a:solidFill>
                <a:schemeClr val="accent1"/>
              </a:solidFill>
            </a:endParaRPr>
          </a:p>
          <a:p>
            <a:pPr marL="0" indent="0">
              <a:buNone/>
            </a:pPr>
            <a:endParaRPr lang="en-GB" sz="2000" b="0">
              <a:solidFill>
                <a:schemeClr val="accent1"/>
              </a:solidFill>
            </a:endParaRPr>
          </a:p>
          <a:p>
            <a:pPr marL="0" indent="0">
              <a:buNone/>
            </a:pPr>
            <a:endParaRPr lang="en-GB"/>
          </a:p>
          <a:p>
            <a:pPr marL="0" indent="0">
              <a:buNone/>
            </a:pPr>
            <a:endParaRPr lang="it-IT"/>
          </a:p>
        </p:txBody>
      </p:sp>
    </p:spTree>
    <p:extLst>
      <p:ext uri="{BB962C8B-B14F-4D97-AF65-F5344CB8AC3E}">
        <p14:creationId xmlns:p14="http://schemas.microsoft.com/office/powerpoint/2010/main" val="97109752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ítulo 4">
            <a:extLst>
              <a:ext uri="{FF2B5EF4-FFF2-40B4-BE49-F238E27FC236}">
                <a16:creationId xmlns:a16="http://schemas.microsoft.com/office/drawing/2014/main" id="{A7D5D871-3E99-FD69-62E9-BF69DA13EE4B}"/>
              </a:ext>
            </a:extLst>
          </p:cNvPr>
          <p:cNvSpPr>
            <a:spLocks noGrp="1"/>
          </p:cNvSpPr>
          <p:nvPr>
            <p:ph type="title"/>
          </p:nvPr>
        </p:nvSpPr>
        <p:spPr>
          <a:xfrm>
            <a:off x="613508" y="316280"/>
            <a:ext cx="10515600" cy="894508"/>
          </a:xfrm>
        </p:spPr>
        <p:txBody>
          <a:bodyPr>
            <a:normAutofit fontScale="90000"/>
          </a:bodyPr>
          <a:lstStyle/>
          <a:p>
            <a:r>
              <a:rPr lang="en-US" sz="3400" b="1" dirty="0"/>
              <a:t>2°Bölüm: Kalite yönetimi ve kalite güvencesi </a:t>
            </a:r>
            <a:br>
              <a:rPr lang="en-US" sz="2800" b="1" dirty="0"/>
            </a:br>
            <a:endParaRPr lang="en-US" sz="2700" b="1"/>
          </a:p>
        </p:txBody>
      </p:sp>
      <p:sp>
        <p:nvSpPr>
          <p:cNvPr id="2" name="CasellaDiTesto 1">
            <a:extLst>
              <a:ext uri="{FF2B5EF4-FFF2-40B4-BE49-F238E27FC236}">
                <a16:creationId xmlns:a16="http://schemas.microsoft.com/office/drawing/2014/main" id="{50ABC507-E7F2-965E-C444-0827B238DD41}"/>
              </a:ext>
            </a:extLst>
          </p:cNvPr>
          <p:cNvSpPr txBox="1"/>
          <p:nvPr/>
        </p:nvSpPr>
        <p:spPr>
          <a:xfrm>
            <a:off x="613507" y="1121926"/>
            <a:ext cx="10515600" cy="4850430"/>
          </a:xfrm>
          <a:prstGeom prst="rect">
            <a:avLst/>
          </a:prstGeom>
          <a:noFill/>
        </p:spPr>
        <p:txBody>
          <a:bodyPr wrap="square" lIns="91440" tIns="45720" rIns="91440" bIns="45720" rtlCol="0" anchor="t">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lang="en-GB" sz="1600" b="1" dirty="0">
                <a:solidFill>
                  <a:schemeClr val="bg1"/>
                </a:solidFill>
              </a:rPr>
              <a:t>GİRİŞ: KALİTE YÖNETİMİNİN TANIMI </a:t>
            </a: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en-GB" sz="1600" b="1" i="0" u="none" strike="noStrike" kern="1200" cap="none" spc="0" normalizeH="0" baseline="0" noProof="0" dirty="0">
                <a:ln>
                  <a:noFill/>
                </a:ln>
                <a:solidFill>
                  <a:srgbClr val="1D1D1B"/>
                </a:solidFill>
                <a:effectLst/>
                <a:uLnTx/>
                <a:uFillTx/>
                <a:latin typeface="Raleway"/>
                <a:ea typeface="+mn-ea"/>
                <a:cs typeface="+mn-cs"/>
              </a:rPr>
              <a:t>Kalite Yönetimi</a:t>
            </a:r>
            <a:r>
              <a:rPr kumimoji="0" lang="en-GB" sz="1600" b="0" i="0" u="none" strike="noStrike" kern="1200" cap="none" spc="0" normalizeH="0" baseline="0" noProof="0" dirty="0">
                <a:ln>
                  <a:noFill/>
                </a:ln>
                <a:solidFill>
                  <a:srgbClr val="1D1D1B"/>
                </a:solidFill>
                <a:effectLst/>
                <a:uLnTx/>
                <a:uFillTx/>
                <a:latin typeface="Raleway"/>
                <a:ea typeface="+mn-ea"/>
                <a:cs typeface="+mn-cs"/>
              </a:rPr>
              <a:t>, aşağıdakileri gerçekleştirmek için tasarlanmış bir dizi </a:t>
            </a:r>
            <a:endParaRPr kumimoji="0" lang="tr-TR" sz="1600" b="0" i="0" u="none" strike="noStrike" kern="1200" cap="none" spc="0" normalizeH="0" baseline="0" noProof="0" dirty="0">
              <a:ln>
                <a:noFill/>
              </a:ln>
              <a:solidFill>
                <a:srgbClr val="1D1D1B"/>
              </a:solidFill>
              <a:effectLst/>
              <a:uLnTx/>
              <a:uFillTx/>
              <a:latin typeface="Raleway"/>
              <a:ea typeface="+mn-ea"/>
              <a:cs typeface="+mn-cs"/>
            </a:endParaRP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en-GB" sz="1600" b="0" i="0" u="none" strike="noStrike" kern="1200" cap="none" spc="0" normalizeH="0" baseline="0" noProof="0" dirty="0" err="1">
                <a:ln>
                  <a:noFill/>
                </a:ln>
                <a:solidFill>
                  <a:srgbClr val="1D1D1B"/>
                </a:solidFill>
                <a:effectLst/>
                <a:uLnTx/>
                <a:uFillTx/>
                <a:latin typeface="Raleway"/>
                <a:ea typeface="+mn-ea"/>
                <a:cs typeface="+mn-cs"/>
              </a:rPr>
              <a:t>faaliyet</a:t>
            </a:r>
            <a:r>
              <a:rPr kumimoji="0" lang="en-GB" sz="1600" b="0" i="0" u="none" strike="noStrike" kern="1200" cap="none" spc="0" normalizeH="0" baseline="0" noProof="0" dirty="0">
                <a:ln>
                  <a:noFill/>
                </a:ln>
                <a:solidFill>
                  <a:srgbClr val="1D1D1B"/>
                </a:solidFill>
                <a:effectLst/>
                <a:uLnTx/>
                <a:uFillTx/>
                <a:latin typeface="Raleway"/>
                <a:ea typeface="+mn-ea"/>
                <a:cs typeface="+mn-cs"/>
              </a:rPr>
              <a:t> </a:t>
            </a:r>
            <a:r>
              <a:rPr kumimoji="0" lang="en-GB" sz="1600" b="0" i="0" u="none" strike="noStrike" kern="1200" cap="none" spc="0" normalizeH="0" baseline="0" noProof="0" dirty="0" err="1">
                <a:ln>
                  <a:noFill/>
                </a:ln>
                <a:solidFill>
                  <a:srgbClr val="1D1D1B"/>
                </a:solidFill>
                <a:effectLst/>
                <a:uLnTx/>
                <a:uFillTx/>
                <a:latin typeface="Raleway"/>
                <a:ea typeface="+mn-ea"/>
                <a:cs typeface="+mn-cs"/>
              </a:rPr>
              <a:t>ve</a:t>
            </a:r>
            <a:r>
              <a:rPr kumimoji="0" lang="en-GB" sz="1600" b="0" i="0" u="none" strike="noStrike" kern="1200" cap="none" spc="0" normalizeH="0" baseline="0" noProof="0" dirty="0">
                <a:ln>
                  <a:noFill/>
                </a:ln>
                <a:solidFill>
                  <a:srgbClr val="1D1D1B"/>
                </a:solidFill>
                <a:effectLst/>
                <a:uLnTx/>
                <a:uFillTx/>
                <a:latin typeface="Raleway"/>
                <a:ea typeface="+mn-ea"/>
                <a:cs typeface="+mn-cs"/>
              </a:rPr>
              <a:t> </a:t>
            </a:r>
            <a:r>
              <a:rPr kumimoji="0" lang="en-GB" sz="1600" b="0" i="0" u="none" strike="noStrike" kern="1200" cap="none" spc="0" normalizeH="0" baseline="0" noProof="0" dirty="0" err="1">
                <a:ln>
                  <a:noFill/>
                </a:ln>
                <a:solidFill>
                  <a:srgbClr val="1D1D1B"/>
                </a:solidFill>
                <a:effectLst/>
                <a:uLnTx/>
                <a:uFillTx/>
                <a:latin typeface="Raleway"/>
                <a:ea typeface="+mn-ea"/>
                <a:cs typeface="+mn-cs"/>
              </a:rPr>
              <a:t>süreçtir</a:t>
            </a:r>
            <a:r>
              <a:rPr kumimoji="0" lang="tr-TR" sz="1600" b="0" i="0" u="none" strike="noStrike" kern="1200" cap="none" spc="0" normalizeH="0" baseline="0" noProof="0" dirty="0">
                <a:ln>
                  <a:noFill/>
                </a:ln>
                <a:solidFill>
                  <a:srgbClr val="1D1D1B"/>
                </a:solidFill>
                <a:effectLst/>
                <a:uLnTx/>
                <a:uFillTx/>
                <a:latin typeface="Raleway"/>
                <a:ea typeface="+mn-ea"/>
                <a:cs typeface="+mn-cs"/>
              </a:rPr>
              <a:t>. </a:t>
            </a: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en-GB" sz="1600" b="0" i="0" u="none" strike="noStrike" kern="1200" cap="none" spc="0" normalizeH="0" baseline="0" noProof="0" dirty="0">
                <a:ln>
                  <a:noFill/>
                </a:ln>
                <a:solidFill>
                  <a:srgbClr val="1D1D1B"/>
                </a:solidFill>
                <a:effectLst/>
                <a:uLnTx/>
                <a:uFillTx/>
                <a:latin typeface="Raleway"/>
                <a:ea typeface="+mn-ea"/>
                <a:cs typeface="+mn-cs"/>
              </a:rPr>
              <a:t>Bir </a:t>
            </a:r>
            <a:r>
              <a:rPr kumimoji="0" lang="en-GB" sz="1600" b="1" i="0" u="none" strike="noStrike" kern="1200" cap="none" spc="0" normalizeH="0" baseline="0" noProof="0" dirty="0">
                <a:ln>
                  <a:noFill/>
                </a:ln>
                <a:solidFill>
                  <a:srgbClr val="1D1D1B"/>
                </a:solidFill>
                <a:effectLst/>
                <a:uLnTx/>
                <a:uFillTx/>
                <a:latin typeface="Raleway"/>
                <a:ea typeface="+mn-ea"/>
                <a:cs typeface="+mn-cs"/>
              </a:rPr>
              <a:t>kuruluşun ürün veya hizmetlerinin </a:t>
            </a:r>
            <a:r>
              <a:rPr kumimoji="0" lang="en-GB" sz="1600" b="1" i="0" u="none" strike="noStrike" kern="1200" cap="none" spc="0" normalizeH="0" baseline="0" noProof="0" dirty="0" err="1">
                <a:ln>
                  <a:noFill/>
                </a:ln>
                <a:solidFill>
                  <a:srgbClr val="1D1D1B"/>
                </a:solidFill>
                <a:effectLst/>
                <a:uLnTx/>
                <a:uFillTx/>
                <a:latin typeface="Raleway"/>
                <a:ea typeface="+mn-ea"/>
                <a:cs typeface="+mn-cs"/>
              </a:rPr>
              <a:t>belirli</a:t>
            </a:r>
            <a:r>
              <a:rPr kumimoji="0" lang="en-GB" sz="1600" b="1" i="0" u="none" strike="noStrike" kern="1200" cap="none" spc="0" normalizeH="0" baseline="0" noProof="0" dirty="0">
                <a:ln>
                  <a:noFill/>
                </a:ln>
                <a:solidFill>
                  <a:srgbClr val="1D1D1B"/>
                </a:solidFill>
                <a:effectLst/>
                <a:uLnTx/>
                <a:uFillTx/>
                <a:latin typeface="Raleway"/>
                <a:ea typeface="+mn-ea"/>
                <a:cs typeface="+mn-cs"/>
              </a:rPr>
              <a:t> </a:t>
            </a:r>
            <a:r>
              <a:rPr kumimoji="0" lang="en-GB" sz="1600" b="1" i="0" u="none" strike="noStrike" kern="1200" cap="none" spc="0" normalizeH="0" baseline="0" noProof="0" dirty="0" err="1">
                <a:ln>
                  <a:noFill/>
                </a:ln>
                <a:solidFill>
                  <a:srgbClr val="1D1D1B"/>
                </a:solidFill>
                <a:effectLst/>
                <a:uLnTx/>
                <a:uFillTx/>
                <a:latin typeface="Raleway"/>
                <a:ea typeface="+mn-ea"/>
                <a:cs typeface="+mn-cs"/>
              </a:rPr>
              <a:t>standartları</a:t>
            </a:r>
            <a:r>
              <a:rPr kumimoji="0" lang="en-GB" sz="1600" b="1" i="0" u="none" strike="noStrike" kern="1200" cap="none" spc="0" normalizeH="0" baseline="0" noProof="0" dirty="0">
                <a:ln>
                  <a:noFill/>
                </a:ln>
                <a:solidFill>
                  <a:srgbClr val="1D1D1B"/>
                </a:solidFill>
                <a:effectLst/>
                <a:uLnTx/>
                <a:uFillTx/>
                <a:latin typeface="Raleway"/>
                <a:ea typeface="+mn-ea"/>
                <a:cs typeface="+mn-cs"/>
              </a:rPr>
              <a:t> </a:t>
            </a:r>
            <a:r>
              <a:rPr kumimoji="0" lang="en-GB" sz="1600" b="1" i="0" u="none" strike="noStrike" kern="1200" cap="none" spc="0" normalizeH="0" baseline="0" noProof="0" dirty="0" err="1">
                <a:ln>
                  <a:noFill/>
                </a:ln>
                <a:solidFill>
                  <a:srgbClr val="1D1D1B"/>
                </a:solidFill>
                <a:effectLst/>
                <a:uLnTx/>
                <a:uFillTx/>
                <a:latin typeface="Raleway"/>
                <a:ea typeface="+mn-ea"/>
                <a:cs typeface="+mn-cs"/>
              </a:rPr>
              <a:t>karşıladığından</a:t>
            </a:r>
            <a:r>
              <a:rPr kumimoji="0" lang="en-GB" sz="1600" b="1" i="0" u="none" strike="noStrike" kern="1200" cap="none" spc="0" normalizeH="0" baseline="0" noProof="0" dirty="0">
                <a:ln>
                  <a:noFill/>
                </a:ln>
                <a:solidFill>
                  <a:srgbClr val="1D1D1B"/>
                </a:solidFill>
                <a:effectLst/>
                <a:uLnTx/>
                <a:uFillTx/>
                <a:latin typeface="Raleway"/>
                <a:ea typeface="+mn-ea"/>
                <a:cs typeface="+mn-cs"/>
              </a:rPr>
              <a:t> </a:t>
            </a:r>
            <a:endParaRPr kumimoji="0" lang="tr-TR" sz="1600" b="1" i="0" u="none" strike="noStrike" kern="1200" cap="none" spc="0" normalizeH="0" baseline="0" noProof="0" dirty="0">
              <a:ln>
                <a:noFill/>
              </a:ln>
              <a:solidFill>
                <a:srgbClr val="1D1D1B"/>
              </a:solidFill>
              <a:effectLst/>
              <a:uLnTx/>
              <a:uFillTx/>
              <a:latin typeface="Raleway"/>
              <a:ea typeface="+mn-ea"/>
              <a:cs typeface="+mn-cs"/>
            </a:endParaRP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en-GB" sz="1600" b="0" i="0" u="none" strike="noStrike" kern="1200" cap="none" spc="0" normalizeH="0" baseline="0" noProof="0" dirty="0" err="1">
                <a:ln>
                  <a:noFill/>
                </a:ln>
                <a:solidFill>
                  <a:srgbClr val="1D1D1B"/>
                </a:solidFill>
                <a:effectLst/>
                <a:uLnTx/>
                <a:uFillTx/>
                <a:latin typeface="Raleway"/>
                <a:ea typeface="+mn-ea"/>
                <a:cs typeface="+mn-cs"/>
              </a:rPr>
              <a:t>emin</a:t>
            </a:r>
            <a:r>
              <a:rPr kumimoji="0" lang="en-GB" sz="1600" b="0" i="0" u="none" strike="noStrike" kern="1200" cap="none" spc="0" normalizeH="0" baseline="0" noProof="0" dirty="0">
                <a:ln>
                  <a:noFill/>
                </a:ln>
                <a:solidFill>
                  <a:srgbClr val="1D1D1B"/>
                </a:solidFill>
                <a:effectLst/>
                <a:uLnTx/>
                <a:uFillTx/>
                <a:latin typeface="Raleway"/>
                <a:ea typeface="+mn-ea"/>
                <a:cs typeface="+mn-cs"/>
              </a:rPr>
              <a:t> </a:t>
            </a:r>
            <a:r>
              <a:rPr kumimoji="0" lang="en-GB" sz="1600" b="0" i="0" u="none" strike="noStrike" kern="1200" cap="none" spc="0" normalizeH="0" baseline="0" noProof="0" dirty="0" err="1">
                <a:ln>
                  <a:noFill/>
                </a:ln>
                <a:solidFill>
                  <a:srgbClr val="1D1D1B"/>
                </a:solidFill>
                <a:effectLst/>
                <a:uLnTx/>
                <a:uFillTx/>
                <a:latin typeface="Raleway"/>
                <a:ea typeface="+mn-ea"/>
                <a:cs typeface="+mn-cs"/>
              </a:rPr>
              <a:t>olmak</a:t>
            </a:r>
            <a:r>
              <a:rPr kumimoji="0" lang="tr-TR" sz="1600" b="0" i="0" u="none" strike="noStrike" kern="1200" cap="none" spc="0" normalizeH="0" baseline="0" noProof="0" dirty="0">
                <a:ln>
                  <a:noFill/>
                </a:ln>
                <a:solidFill>
                  <a:srgbClr val="1D1D1B"/>
                </a:solidFill>
                <a:effectLst/>
                <a:uLnTx/>
                <a:uFillTx/>
                <a:latin typeface="Raleway"/>
                <a:ea typeface="+mn-ea"/>
                <a:cs typeface="+mn-cs"/>
              </a:rPr>
              <a:t> </a:t>
            </a:r>
            <a:r>
              <a:rPr kumimoji="0" lang="en-GB" sz="1600" b="1" i="0" u="none" strike="noStrike" kern="1200" cap="none" spc="0" normalizeH="0" baseline="0" noProof="0" dirty="0">
                <a:ln>
                  <a:noFill/>
                </a:ln>
                <a:solidFill>
                  <a:srgbClr val="1D1D1B"/>
                </a:solidFill>
                <a:effectLst/>
                <a:uLnTx/>
                <a:uFillTx/>
                <a:latin typeface="Raleway"/>
                <a:ea typeface="+mn-ea"/>
                <a:cs typeface="+mn-cs"/>
              </a:rPr>
              <a:t> </a:t>
            </a:r>
            <a:r>
              <a:rPr kumimoji="0" lang="en-GB" sz="1600" b="1" i="0" u="none" strike="noStrike" kern="1200" cap="none" spc="0" normalizeH="0" baseline="0" noProof="0" dirty="0" err="1">
                <a:ln>
                  <a:noFill/>
                </a:ln>
                <a:solidFill>
                  <a:srgbClr val="1D1D1B"/>
                </a:solidFill>
                <a:effectLst/>
                <a:uLnTx/>
                <a:uFillTx/>
                <a:latin typeface="Raleway"/>
                <a:ea typeface="+mn-ea"/>
                <a:cs typeface="+mn-cs"/>
              </a:rPr>
              <a:t>kalite</a:t>
            </a:r>
            <a:r>
              <a:rPr kumimoji="0" lang="en-GB" sz="1600" b="1" i="0" u="none" strike="noStrike" kern="1200" cap="none" spc="0" normalizeH="0" baseline="0" noProof="0" dirty="0">
                <a:ln>
                  <a:noFill/>
                </a:ln>
                <a:solidFill>
                  <a:srgbClr val="1D1D1B"/>
                </a:solidFill>
                <a:effectLst/>
                <a:uLnTx/>
                <a:uFillTx/>
                <a:latin typeface="Raleway"/>
                <a:ea typeface="+mn-ea"/>
                <a:cs typeface="+mn-cs"/>
              </a:rPr>
              <a:t> </a:t>
            </a:r>
            <a:r>
              <a:rPr kumimoji="0" lang="en-GB" sz="1600" b="1" i="0" u="none" strike="noStrike" kern="1200" cap="none" spc="0" normalizeH="0" baseline="0" noProof="0" dirty="0" err="1">
                <a:ln>
                  <a:noFill/>
                </a:ln>
                <a:solidFill>
                  <a:srgbClr val="1D1D1B"/>
                </a:solidFill>
                <a:effectLst/>
                <a:uLnTx/>
                <a:uFillTx/>
                <a:latin typeface="Raleway"/>
                <a:ea typeface="+mn-ea"/>
                <a:cs typeface="+mn-cs"/>
              </a:rPr>
              <a:t>standartları</a:t>
            </a:r>
            <a:r>
              <a:rPr lang="tr-TR" sz="1600" b="1" dirty="0">
                <a:solidFill>
                  <a:srgbClr val="1D1D1B"/>
                </a:solidFill>
                <a:latin typeface="Raleway"/>
              </a:rPr>
              <a:t> </a:t>
            </a:r>
            <a:r>
              <a:rPr lang="tr-TR" sz="1600" dirty="0">
                <a:solidFill>
                  <a:srgbClr val="1D1D1B"/>
                </a:solidFill>
                <a:latin typeface="Raleway"/>
              </a:rPr>
              <a:t>olarak ifade edilir.  </a:t>
            </a:r>
            <a:r>
              <a:rPr kumimoji="0" lang="en-GB" sz="1600" b="1" i="0" u="none" strike="noStrike" kern="1200" cap="none" spc="0" normalizeH="0" baseline="0" noProof="0" dirty="0" err="1">
                <a:ln>
                  <a:noFill/>
                </a:ln>
                <a:solidFill>
                  <a:srgbClr val="1D1D1B"/>
                </a:solidFill>
                <a:effectLst/>
                <a:uLnTx/>
                <a:uFillTx/>
                <a:latin typeface="Raleway"/>
                <a:ea typeface="+mn-ea"/>
                <a:cs typeface="+mn-cs"/>
              </a:rPr>
              <a:t>Müşteri</a:t>
            </a:r>
            <a:r>
              <a:rPr kumimoji="0" lang="en-GB" sz="1600" b="1" i="0" u="none" strike="noStrike" kern="1200" cap="none" spc="0" normalizeH="0" baseline="0" noProof="0" dirty="0">
                <a:ln>
                  <a:noFill/>
                </a:ln>
                <a:solidFill>
                  <a:srgbClr val="1D1D1B"/>
                </a:solidFill>
                <a:effectLst/>
                <a:uLnTx/>
                <a:uFillTx/>
                <a:latin typeface="Raleway"/>
                <a:ea typeface="+mn-ea"/>
                <a:cs typeface="+mn-cs"/>
              </a:rPr>
              <a:t> </a:t>
            </a:r>
            <a:r>
              <a:rPr kumimoji="0" lang="en-GB" sz="1600" b="1" i="0" u="none" strike="noStrike" kern="1200" cap="none" spc="0" normalizeH="0" baseline="0" noProof="0" dirty="0" err="1">
                <a:ln>
                  <a:noFill/>
                </a:ln>
                <a:solidFill>
                  <a:srgbClr val="1D1D1B"/>
                </a:solidFill>
                <a:effectLst/>
                <a:uLnTx/>
                <a:uFillTx/>
                <a:latin typeface="Raleway"/>
                <a:ea typeface="+mn-ea"/>
                <a:cs typeface="+mn-cs"/>
              </a:rPr>
              <a:t>memnuniyeti</a:t>
            </a:r>
            <a:r>
              <a:rPr kumimoji="0" lang="en-GB" sz="1600" b="1" i="0" u="none" strike="noStrike" kern="1200" cap="none" spc="0" normalizeH="0" baseline="0" noProof="0" dirty="0">
                <a:ln>
                  <a:noFill/>
                </a:ln>
                <a:solidFill>
                  <a:srgbClr val="1D1D1B"/>
                </a:solidFill>
                <a:effectLst/>
                <a:uLnTx/>
                <a:uFillTx/>
                <a:latin typeface="Raleway"/>
                <a:ea typeface="+mn-ea"/>
                <a:cs typeface="+mn-cs"/>
              </a:rPr>
              <a:t> </a:t>
            </a:r>
            <a:endParaRPr kumimoji="0" lang="tr-TR" sz="1600" b="1" i="0" u="none" strike="noStrike" kern="1200" cap="none" spc="0" normalizeH="0" baseline="0" noProof="0" dirty="0">
              <a:ln>
                <a:noFill/>
              </a:ln>
              <a:solidFill>
                <a:srgbClr val="1D1D1B"/>
              </a:solidFill>
              <a:effectLst/>
              <a:uLnTx/>
              <a:uFillTx/>
              <a:latin typeface="Raleway"/>
              <a:ea typeface="+mn-ea"/>
              <a:cs typeface="+mn-cs"/>
            </a:endParaRP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en-GB" sz="1600" b="0" i="0" u="none" strike="noStrike" kern="1200" cap="none" spc="0" normalizeH="0" baseline="0" noProof="0" dirty="0" err="1">
                <a:ln>
                  <a:noFill/>
                </a:ln>
                <a:solidFill>
                  <a:srgbClr val="1D1D1B"/>
                </a:solidFill>
                <a:effectLst/>
                <a:uLnTx/>
                <a:uFillTx/>
                <a:latin typeface="Raleway"/>
                <a:ea typeface="+mn-ea"/>
                <a:cs typeface="+mn-cs"/>
              </a:rPr>
              <a:t>ve</a:t>
            </a:r>
            <a:r>
              <a:rPr kumimoji="0" lang="en-GB" sz="1600" b="1" i="0" u="none" strike="noStrike" kern="1200" cap="none" spc="0" normalizeH="0" baseline="0" noProof="0" dirty="0">
                <a:ln>
                  <a:noFill/>
                </a:ln>
                <a:solidFill>
                  <a:srgbClr val="1D1D1B"/>
                </a:solidFill>
                <a:effectLst/>
                <a:uLnTx/>
                <a:uFillTx/>
                <a:latin typeface="Raleway"/>
                <a:ea typeface="+mn-ea"/>
                <a:cs typeface="+mn-cs"/>
              </a:rPr>
              <a:t> şirketlerin </a:t>
            </a:r>
            <a:r>
              <a:rPr kumimoji="0" lang="en-GB" sz="1600" b="1" i="0" u="none" strike="noStrike" kern="1200" cap="none" spc="0" normalizeH="0" baseline="0" noProof="0" dirty="0" err="1">
                <a:ln>
                  <a:noFill/>
                </a:ln>
                <a:solidFill>
                  <a:srgbClr val="1D1D1B"/>
                </a:solidFill>
                <a:effectLst/>
                <a:uLnTx/>
                <a:uFillTx/>
                <a:latin typeface="Raleway"/>
                <a:ea typeface="+mn-ea"/>
                <a:cs typeface="+mn-cs"/>
              </a:rPr>
              <a:t>rekabet</a:t>
            </a:r>
            <a:r>
              <a:rPr kumimoji="0" lang="en-GB" sz="1600" b="1" i="0" u="none" strike="noStrike" kern="1200" cap="none" spc="0" normalizeH="0" baseline="0" noProof="0" dirty="0">
                <a:ln>
                  <a:noFill/>
                </a:ln>
                <a:solidFill>
                  <a:srgbClr val="1D1D1B"/>
                </a:solidFill>
                <a:effectLst/>
                <a:uLnTx/>
                <a:uFillTx/>
                <a:latin typeface="Raleway"/>
                <a:ea typeface="+mn-ea"/>
                <a:cs typeface="+mn-cs"/>
              </a:rPr>
              <a:t> </a:t>
            </a:r>
            <a:r>
              <a:rPr kumimoji="0" lang="en-GB" sz="1600" b="1" i="0" u="none" strike="noStrike" kern="1200" cap="none" spc="0" normalizeH="0" baseline="0" noProof="0" dirty="0" err="1">
                <a:ln>
                  <a:noFill/>
                </a:ln>
                <a:solidFill>
                  <a:srgbClr val="1D1D1B"/>
                </a:solidFill>
                <a:effectLst/>
                <a:uLnTx/>
                <a:uFillTx/>
                <a:latin typeface="Raleway"/>
                <a:ea typeface="+mn-ea"/>
                <a:cs typeface="+mn-cs"/>
              </a:rPr>
              <a:t>gücü</a:t>
            </a:r>
            <a:r>
              <a:rPr kumimoji="0" lang="tr-TR" sz="1600" b="1" i="0" u="none" strike="noStrike" kern="1200" cap="none" spc="0" normalizeH="0" baseline="0" noProof="0" dirty="0">
                <a:ln>
                  <a:noFill/>
                </a:ln>
                <a:solidFill>
                  <a:srgbClr val="1D1D1B"/>
                </a:solidFill>
                <a:effectLst/>
                <a:uLnTx/>
                <a:uFillTx/>
                <a:latin typeface="Raleway"/>
                <a:ea typeface="+mn-ea"/>
                <a:cs typeface="+mn-cs"/>
              </a:rPr>
              <a:t> ise </a:t>
            </a:r>
            <a:r>
              <a:rPr kumimoji="0" lang="en-GB" sz="1600" b="0" i="0" u="none" strike="noStrike" kern="1200" cap="none" spc="0" normalizeH="0" baseline="0" noProof="0" dirty="0" err="1">
                <a:ln>
                  <a:noFill/>
                </a:ln>
                <a:solidFill>
                  <a:srgbClr val="1D1D1B"/>
                </a:solidFill>
                <a:effectLst/>
                <a:uLnTx/>
                <a:uFillTx/>
                <a:latin typeface="Raleway"/>
                <a:ea typeface="+mn-ea"/>
                <a:cs typeface="+mn-cs"/>
              </a:rPr>
              <a:t>müşterilere</a:t>
            </a:r>
            <a:r>
              <a:rPr kumimoji="0" lang="en-GB" sz="1600" b="0" i="0" u="none" strike="noStrike" kern="1200" cap="none" spc="0" normalizeH="0" baseline="0" noProof="0" dirty="0">
                <a:ln>
                  <a:noFill/>
                </a:ln>
                <a:solidFill>
                  <a:srgbClr val="1D1D1B"/>
                </a:solidFill>
                <a:effectLst/>
                <a:uLnTx/>
                <a:uFillTx/>
                <a:latin typeface="Raleway"/>
                <a:ea typeface="+mn-ea"/>
                <a:cs typeface="+mn-cs"/>
              </a:rPr>
              <a:t> sunulanların daha iyi </a:t>
            </a:r>
            <a:endParaRPr kumimoji="0" lang="tr-TR" sz="1600" b="0" i="0" u="none" strike="noStrike" kern="1200" cap="none" spc="0" normalizeH="0" baseline="0" noProof="0" dirty="0">
              <a:ln>
                <a:noFill/>
              </a:ln>
              <a:solidFill>
                <a:srgbClr val="1D1D1B"/>
              </a:solidFill>
              <a:effectLst/>
              <a:uLnTx/>
              <a:uFillTx/>
              <a:latin typeface="Raleway"/>
              <a:ea typeface="+mn-ea"/>
              <a:cs typeface="+mn-cs"/>
            </a:endParaRP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en-GB" sz="1600" b="0" i="0" u="none" strike="noStrike" kern="1200" cap="none" spc="0" normalizeH="0" baseline="0" noProof="0" dirty="0" err="1">
                <a:ln>
                  <a:noFill/>
                </a:ln>
                <a:solidFill>
                  <a:srgbClr val="1D1D1B"/>
                </a:solidFill>
                <a:effectLst/>
                <a:uLnTx/>
                <a:uFillTx/>
                <a:latin typeface="Raleway"/>
                <a:ea typeface="+mn-ea"/>
                <a:cs typeface="+mn-cs"/>
              </a:rPr>
              <a:t>olmasını</a:t>
            </a:r>
            <a:r>
              <a:rPr kumimoji="0" lang="en-GB" sz="1600" b="0" i="0" u="none" strike="noStrike" kern="1200" cap="none" spc="0" normalizeH="0" baseline="0" noProof="0" dirty="0">
                <a:ln>
                  <a:noFill/>
                </a:ln>
                <a:solidFill>
                  <a:srgbClr val="1D1D1B"/>
                </a:solidFill>
                <a:effectLst/>
                <a:uLnTx/>
                <a:uFillTx/>
                <a:latin typeface="Raleway"/>
                <a:ea typeface="+mn-ea"/>
                <a:cs typeface="+mn-cs"/>
              </a:rPr>
              <a:t> </a:t>
            </a:r>
            <a:r>
              <a:rPr kumimoji="0" lang="en-GB" sz="1600" b="0" i="0" u="none" strike="noStrike" kern="1200" cap="none" spc="0" normalizeH="0" baseline="0" noProof="0" dirty="0" err="1">
                <a:ln>
                  <a:noFill/>
                </a:ln>
                <a:solidFill>
                  <a:srgbClr val="1D1D1B"/>
                </a:solidFill>
                <a:effectLst/>
                <a:uLnTx/>
                <a:uFillTx/>
                <a:latin typeface="Raleway"/>
                <a:ea typeface="+mn-ea"/>
                <a:cs typeface="+mn-cs"/>
              </a:rPr>
              <a:t>sağlayarak</a:t>
            </a:r>
            <a:r>
              <a:rPr kumimoji="0" lang="en-GB" sz="1600" b="0" i="0" u="none" strike="noStrike" kern="1200" cap="none" spc="0" normalizeH="0" baseline="0" noProof="0" dirty="0">
                <a:ln>
                  <a:noFill/>
                </a:ln>
                <a:solidFill>
                  <a:srgbClr val="1D1D1B"/>
                </a:solidFill>
                <a:effectLst/>
                <a:uLnTx/>
                <a:uFillTx/>
                <a:latin typeface="Raleway"/>
                <a:ea typeface="+mn-ea"/>
                <a:cs typeface="+mn-cs"/>
              </a:rPr>
              <a:t> </a:t>
            </a:r>
            <a:r>
              <a:rPr kumimoji="0" lang="tr-TR" sz="1600" b="0" i="0" u="none" strike="noStrike" kern="1200" cap="none" spc="0" normalizeH="0" baseline="0" noProof="0" dirty="0">
                <a:ln>
                  <a:noFill/>
                </a:ln>
                <a:solidFill>
                  <a:srgbClr val="1D1D1B"/>
                </a:solidFill>
                <a:effectLst/>
                <a:uLnTx/>
                <a:uFillTx/>
                <a:latin typeface="Raleway"/>
                <a:ea typeface="+mn-ea"/>
                <a:cs typeface="+mn-cs"/>
              </a:rPr>
              <a:t> onların </a:t>
            </a:r>
            <a:r>
              <a:rPr kumimoji="0" lang="en-GB" sz="1600" b="0" i="0" u="none" strike="noStrike" kern="1200" cap="none" spc="0" normalizeH="0" baseline="0" noProof="0" dirty="0" err="1">
                <a:ln>
                  <a:noFill/>
                </a:ln>
                <a:solidFill>
                  <a:srgbClr val="1D1D1B"/>
                </a:solidFill>
                <a:effectLst/>
                <a:uLnTx/>
                <a:uFillTx/>
                <a:latin typeface="Raleway"/>
                <a:ea typeface="+mn-ea"/>
                <a:cs typeface="+mn-cs"/>
              </a:rPr>
              <a:t>beklentilerini</a:t>
            </a:r>
            <a:r>
              <a:rPr kumimoji="0" lang="en-GB" sz="1600" b="0" i="0" u="none" strike="noStrike" kern="1200" cap="none" spc="0" normalizeH="0" baseline="0" noProof="0" dirty="0">
                <a:ln>
                  <a:noFill/>
                </a:ln>
                <a:solidFill>
                  <a:srgbClr val="1D1D1B"/>
                </a:solidFill>
                <a:effectLst/>
                <a:uLnTx/>
                <a:uFillTx/>
                <a:latin typeface="Raleway"/>
                <a:ea typeface="+mn-ea"/>
                <a:cs typeface="+mn-cs"/>
              </a:rPr>
              <a:t> ve ihtiyaçlarını karşılar. </a:t>
            </a:r>
            <a:endParaRPr lang="en-GB" sz="1600" b="0" i="0" u="none" strike="noStrike" kern="1200" cap="none" spc="0" normalizeH="0" baseline="0" noProof="0" dirty="0">
              <a:ln>
                <a:noFill/>
              </a:ln>
              <a:solidFill>
                <a:srgbClr val="1D1D1B"/>
              </a:solidFill>
              <a:effectLst/>
              <a:uLnTx/>
              <a:uFillTx/>
              <a:latin typeface="Raleway"/>
            </a:endParaRPr>
          </a:p>
          <a:p>
            <a:pPr marL="0" marR="0" lvl="0" indent="0" algn="l" defTabSz="914400" rtl="0" eaLnBrk="1" fontAlgn="auto" latinLnBrk="0" hangingPunct="1">
              <a:lnSpc>
                <a:spcPct val="150000"/>
              </a:lnSpc>
              <a:spcBef>
                <a:spcPts val="0"/>
              </a:spcBef>
              <a:spcAft>
                <a:spcPts val="0"/>
              </a:spcAft>
              <a:buClrTx/>
              <a:buSzTx/>
              <a:buFontTx/>
              <a:buNone/>
              <a:tabLst/>
              <a:defRPr/>
            </a:pPr>
            <a:endParaRPr lang="tr-TR" sz="1600" b="1" dirty="0">
              <a:solidFill>
                <a:srgbClr val="1D1D1B"/>
              </a:solidFill>
              <a:latin typeface="Raleway"/>
            </a:endParaRPr>
          </a:p>
          <a:p>
            <a:pPr marL="0" marR="0" lvl="0" indent="0" algn="l" defTabSz="914400" rtl="0" eaLnBrk="1" fontAlgn="auto" latinLnBrk="0" hangingPunct="1">
              <a:lnSpc>
                <a:spcPct val="150000"/>
              </a:lnSpc>
              <a:spcBef>
                <a:spcPts val="0"/>
              </a:spcBef>
              <a:spcAft>
                <a:spcPts val="0"/>
              </a:spcAft>
              <a:buClrTx/>
              <a:buSzTx/>
              <a:buFontTx/>
              <a:buNone/>
              <a:tabLst/>
              <a:defRPr/>
            </a:pPr>
            <a:r>
              <a:rPr lang="en-GB" sz="1600" b="1" dirty="0" err="1">
                <a:solidFill>
                  <a:srgbClr val="1D1D1B"/>
                </a:solidFill>
                <a:latin typeface="Raleway"/>
              </a:rPr>
              <a:t>Kalite</a:t>
            </a:r>
            <a:r>
              <a:rPr lang="en-GB" sz="1600" b="1" dirty="0">
                <a:solidFill>
                  <a:srgbClr val="1D1D1B"/>
                </a:solidFill>
                <a:latin typeface="Raleway"/>
              </a:rPr>
              <a:t> </a:t>
            </a:r>
            <a:r>
              <a:rPr lang="en-GB" sz="1600" dirty="0">
                <a:solidFill>
                  <a:srgbClr val="1D1D1B"/>
                </a:solidFill>
                <a:latin typeface="Raleway"/>
              </a:rPr>
              <a:t>nedir? </a:t>
            </a:r>
            <a:r>
              <a:rPr lang="tr-TR" sz="1600" dirty="0">
                <a:solidFill>
                  <a:srgbClr val="1D1D1B"/>
                </a:solidFill>
                <a:latin typeface="Raleway"/>
              </a:rPr>
              <a:t>Kısaca, b</a:t>
            </a:r>
            <a:r>
              <a:rPr lang="en-GB" sz="1600" dirty="0" err="1">
                <a:solidFill>
                  <a:srgbClr val="1D1D1B"/>
                </a:solidFill>
                <a:latin typeface="Raleway"/>
              </a:rPr>
              <a:t>ir</a:t>
            </a:r>
            <a:r>
              <a:rPr lang="en-GB" sz="1600" dirty="0">
                <a:solidFill>
                  <a:srgbClr val="1D1D1B"/>
                </a:solidFill>
                <a:latin typeface="Raleway"/>
              </a:rPr>
              <a:t> ürünün ne ölçüde kaliteli olduğunu ifade eder. </a:t>
            </a:r>
          </a:p>
          <a:p>
            <a:pPr marL="0" marR="0" lvl="0" indent="0" algn="l" defTabSz="914400" rtl="0" eaLnBrk="1" fontAlgn="auto" latinLnBrk="0" hangingPunct="1">
              <a:lnSpc>
                <a:spcPct val="150000"/>
              </a:lnSpc>
              <a:spcBef>
                <a:spcPts val="0"/>
              </a:spcBef>
              <a:spcAft>
                <a:spcPts val="0"/>
              </a:spcAft>
              <a:buClrTx/>
              <a:buSzTx/>
              <a:buFontTx/>
              <a:buNone/>
              <a:tabLst/>
              <a:defRPr/>
            </a:pPr>
            <a:r>
              <a:rPr lang="tr-TR" sz="1600" dirty="0">
                <a:solidFill>
                  <a:srgbClr val="1D1D1B"/>
                </a:solidFill>
                <a:latin typeface="Raleway"/>
              </a:rPr>
              <a:t>Buna göre </a:t>
            </a:r>
            <a:r>
              <a:rPr lang="en-GB" sz="1600" dirty="0" err="1">
                <a:solidFill>
                  <a:srgbClr val="1D1D1B"/>
                </a:solidFill>
                <a:latin typeface="Raleway"/>
              </a:rPr>
              <a:t>ürün</a:t>
            </a:r>
            <a:r>
              <a:rPr lang="en-GB" sz="1600" dirty="0">
                <a:solidFill>
                  <a:srgbClr val="1D1D1B"/>
                </a:solidFill>
                <a:latin typeface="Raleway"/>
              </a:rPr>
              <a:t> belirtilen kriterleri ve </a:t>
            </a:r>
            <a:r>
              <a:rPr lang="en-GB" sz="1600" dirty="0" err="1">
                <a:solidFill>
                  <a:srgbClr val="1D1D1B"/>
                </a:solidFill>
                <a:latin typeface="Raleway"/>
              </a:rPr>
              <a:t>standartları</a:t>
            </a:r>
            <a:r>
              <a:rPr lang="en-GB" sz="1600" dirty="0">
                <a:solidFill>
                  <a:srgbClr val="1D1D1B"/>
                </a:solidFill>
                <a:latin typeface="Raleway"/>
              </a:rPr>
              <a:t> </a:t>
            </a:r>
            <a:r>
              <a:rPr lang="en-GB" sz="1600" dirty="0" err="1">
                <a:solidFill>
                  <a:srgbClr val="1D1D1B"/>
                </a:solidFill>
                <a:latin typeface="Raleway"/>
              </a:rPr>
              <a:t>karşılamaktadır</a:t>
            </a:r>
            <a:r>
              <a:rPr lang="tr-TR" sz="1600" dirty="0">
                <a:solidFill>
                  <a:srgbClr val="1D1D1B"/>
                </a:solidFill>
                <a:latin typeface="Raleway"/>
              </a:rPr>
              <a:t> ve</a:t>
            </a:r>
            <a:r>
              <a:rPr lang="en-GB" sz="1600" dirty="0">
                <a:solidFill>
                  <a:srgbClr val="1D1D1B"/>
                </a:solidFill>
                <a:latin typeface="Raleway"/>
              </a:rPr>
              <a:t> </a:t>
            </a:r>
          </a:p>
          <a:p>
            <a:pPr marL="0" marR="0" lvl="0" indent="0" algn="l" defTabSz="914400" rtl="0" eaLnBrk="1" fontAlgn="auto" latinLnBrk="0" hangingPunct="1">
              <a:lnSpc>
                <a:spcPct val="150000"/>
              </a:lnSpc>
              <a:spcBef>
                <a:spcPts val="0"/>
              </a:spcBef>
              <a:spcAft>
                <a:spcPts val="0"/>
              </a:spcAft>
              <a:buClrTx/>
              <a:buSzTx/>
              <a:buFontTx/>
              <a:buNone/>
              <a:tabLst/>
              <a:defRPr/>
            </a:pPr>
            <a:r>
              <a:rPr lang="en-GB" sz="1600" dirty="0">
                <a:solidFill>
                  <a:srgbClr val="1D1D1B"/>
                </a:solidFill>
                <a:latin typeface="Raleway"/>
              </a:rPr>
              <a:t>ölçülebilir bir </a:t>
            </a:r>
            <a:r>
              <a:rPr lang="en-GB" sz="1600" dirty="0" err="1">
                <a:solidFill>
                  <a:srgbClr val="1D1D1B"/>
                </a:solidFill>
                <a:latin typeface="Raleway"/>
              </a:rPr>
              <a:t>niteliktir</a:t>
            </a:r>
            <a:r>
              <a:rPr lang="en-GB" sz="1600" dirty="0">
                <a:solidFill>
                  <a:srgbClr val="1D1D1B"/>
                </a:solidFill>
                <a:latin typeface="Raleway"/>
              </a:rPr>
              <a:t>.</a:t>
            </a:r>
            <a:r>
              <a:rPr lang="tr-TR" sz="1600" dirty="0">
                <a:solidFill>
                  <a:srgbClr val="1D1D1B"/>
                </a:solidFill>
                <a:latin typeface="Raleway"/>
              </a:rPr>
              <a:t> </a:t>
            </a:r>
            <a:r>
              <a:rPr kumimoji="0" lang="en-GB" sz="1600" b="0" i="0" u="none" strike="noStrike" kern="1200" cap="none" spc="0" normalizeH="0" baseline="0" noProof="0" dirty="0">
                <a:ln>
                  <a:noFill/>
                </a:ln>
                <a:solidFill>
                  <a:srgbClr val="1D1D1B"/>
                </a:solidFill>
                <a:effectLst/>
                <a:uLnTx/>
                <a:uFillTx/>
                <a:latin typeface="Raleway"/>
                <a:ea typeface="+mn-ea"/>
                <a:cs typeface="+mn-cs"/>
              </a:rPr>
              <a:t>Bu nedenle, etkin </a:t>
            </a:r>
            <a:r>
              <a:rPr kumimoji="0" lang="en-GB" sz="1600" b="1" i="0" u="none" strike="noStrike" kern="1200" cap="none" spc="0" normalizeH="0" baseline="0" noProof="0" dirty="0">
                <a:ln>
                  <a:noFill/>
                </a:ln>
                <a:solidFill>
                  <a:srgbClr val="1D1D1B"/>
                </a:solidFill>
                <a:effectLst/>
                <a:uLnTx/>
                <a:uFillTx/>
                <a:latin typeface="Raleway"/>
                <a:ea typeface="+mn-ea"/>
                <a:cs typeface="+mn-cs"/>
              </a:rPr>
              <a:t>kalite kontrolü </a:t>
            </a:r>
            <a:r>
              <a:rPr kumimoji="0" lang="en-GB" sz="1600" b="0" i="0" u="none" strike="noStrike" kern="1200" cap="none" spc="0" normalizeH="0" baseline="0" noProof="0" dirty="0" err="1">
                <a:ln>
                  <a:noFill/>
                </a:ln>
                <a:solidFill>
                  <a:srgbClr val="1D1D1B"/>
                </a:solidFill>
                <a:effectLst/>
                <a:uLnTx/>
                <a:uFillTx/>
                <a:latin typeface="Raleway"/>
                <a:ea typeface="+mn-ea"/>
                <a:cs typeface="+mn-cs"/>
              </a:rPr>
              <a:t>şarttır</a:t>
            </a:r>
            <a:r>
              <a:rPr kumimoji="0" lang="en-GB" sz="1600" b="0" i="0" u="none" strike="noStrike" kern="1200" cap="none" spc="0" normalizeH="0" baseline="0" noProof="0" dirty="0">
                <a:ln>
                  <a:noFill/>
                </a:ln>
                <a:solidFill>
                  <a:srgbClr val="1D1D1B"/>
                </a:solidFill>
                <a:effectLst/>
                <a:uLnTx/>
                <a:uFillTx/>
                <a:latin typeface="Raleway"/>
                <a:ea typeface="+mn-ea"/>
                <a:cs typeface="+mn-cs"/>
              </a:rPr>
              <a:t> </a:t>
            </a:r>
            <a:r>
              <a:rPr kumimoji="0" lang="tr-TR" sz="1600" b="0" i="0" u="none" strike="noStrike" kern="1200" cap="none" spc="0" normalizeH="0" baseline="0" noProof="0" dirty="0">
                <a:ln>
                  <a:noFill/>
                </a:ln>
                <a:solidFill>
                  <a:srgbClr val="1D1D1B"/>
                </a:solidFill>
                <a:effectLst/>
                <a:uLnTx/>
                <a:uFillTx/>
                <a:latin typeface="Raleway"/>
                <a:ea typeface="+mn-ea"/>
                <a:cs typeface="+mn-cs"/>
              </a:rPr>
              <a:t>ve</a:t>
            </a:r>
            <a:endParaRPr lang="en-GB" sz="1600" b="0" i="0" u="none" strike="noStrike" kern="1200" cap="none" spc="0" normalizeH="0" baseline="0" noProof="0" dirty="0">
              <a:ln>
                <a:noFill/>
              </a:ln>
              <a:solidFill>
                <a:srgbClr val="1D1D1B"/>
              </a:solidFill>
              <a:effectLst/>
              <a:uLnTx/>
              <a:uFillTx/>
              <a:latin typeface="Raleway"/>
            </a:endParaRPr>
          </a:p>
          <a:p>
            <a:pPr>
              <a:lnSpc>
                <a:spcPct val="150000"/>
              </a:lnSpc>
              <a:defRPr/>
            </a:pPr>
            <a:r>
              <a:rPr kumimoji="0" lang="en-GB" sz="1600" b="0" i="0" u="none" strike="noStrike" kern="1200" cap="none" spc="0" normalizeH="0" baseline="0" noProof="0" dirty="0">
                <a:ln>
                  <a:noFill/>
                </a:ln>
                <a:solidFill>
                  <a:srgbClr val="1D1D1B"/>
                </a:solidFill>
                <a:effectLst/>
                <a:uLnTx/>
                <a:uFillTx/>
                <a:latin typeface="Raleway"/>
                <a:ea typeface="+mn-ea"/>
                <a:cs typeface="+mn-cs"/>
              </a:rPr>
              <a:t>yüksek derecede müşteri memnuniyeti elde etmeyi amaçlayan tüm kuruluşlar için </a:t>
            </a:r>
            <a:endParaRPr lang="en-GB" sz="1600" dirty="0">
              <a:solidFill>
                <a:srgbClr val="1D1D1B"/>
              </a:solidFill>
              <a:latin typeface="Raleway"/>
            </a:endParaRPr>
          </a:p>
          <a:p>
            <a:pPr marL="0" marR="0" lvl="0" indent="0" algn="l" defTabSz="914400">
              <a:lnSpc>
                <a:spcPct val="150000"/>
              </a:lnSpc>
              <a:spcBef>
                <a:spcPts val="0"/>
              </a:spcBef>
              <a:spcAft>
                <a:spcPts val="0"/>
              </a:spcAft>
              <a:buClrTx/>
              <a:buSzTx/>
              <a:buFontTx/>
              <a:buNone/>
              <a:tabLst/>
              <a:defRPr/>
            </a:pPr>
            <a:r>
              <a:rPr kumimoji="0" lang="en-GB" sz="1600" b="0" i="0" u="none" strike="noStrike" kern="1200" cap="none" spc="0" normalizeH="0" baseline="0" noProof="0" dirty="0" err="1">
                <a:ln>
                  <a:noFill/>
                </a:ln>
                <a:solidFill>
                  <a:srgbClr val="1D1D1B"/>
                </a:solidFill>
                <a:effectLst/>
                <a:uLnTx/>
                <a:uFillTx/>
                <a:latin typeface="Raleway"/>
                <a:ea typeface="+mn-ea"/>
                <a:cs typeface="+mn-cs"/>
              </a:rPr>
              <a:t>pazarda</a:t>
            </a:r>
            <a:r>
              <a:rPr kumimoji="0" lang="en-GB" sz="1600" b="0" i="0" u="none" strike="noStrike" kern="1200" cap="none" spc="0" normalizeH="0" baseline="0" noProof="0" dirty="0">
                <a:ln>
                  <a:noFill/>
                </a:ln>
                <a:solidFill>
                  <a:srgbClr val="1D1D1B"/>
                </a:solidFill>
                <a:effectLst/>
                <a:uLnTx/>
                <a:uFillTx/>
                <a:latin typeface="Raleway"/>
                <a:ea typeface="+mn-ea"/>
                <a:cs typeface="+mn-cs"/>
              </a:rPr>
              <a:t> </a:t>
            </a:r>
            <a:r>
              <a:rPr kumimoji="0" lang="en-GB" sz="1600" b="1" i="0" u="none" strike="noStrike" kern="1200" cap="none" spc="0" normalizeH="0" baseline="0" noProof="0" dirty="0">
                <a:ln>
                  <a:noFill/>
                </a:ln>
                <a:solidFill>
                  <a:srgbClr val="1D1D1B"/>
                </a:solidFill>
                <a:effectLst/>
                <a:uLnTx/>
                <a:uFillTx/>
                <a:latin typeface="Raleway"/>
                <a:ea typeface="+mn-ea"/>
                <a:cs typeface="+mn-cs"/>
              </a:rPr>
              <a:t>rekabetçi </a:t>
            </a:r>
            <a:r>
              <a:rPr kumimoji="0" lang="en-GB" sz="1600" b="0" i="0" u="none" strike="noStrike" kern="1200" cap="none" spc="0" normalizeH="0" baseline="0" noProof="0" dirty="0">
                <a:ln>
                  <a:noFill/>
                </a:ln>
                <a:solidFill>
                  <a:srgbClr val="1D1D1B"/>
                </a:solidFill>
                <a:effectLst/>
                <a:uLnTx/>
                <a:uFillTx/>
                <a:latin typeface="Raleway"/>
                <a:ea typeface="+mn-ea"/>
                <a:cs typeface="+mn-cs"/>
              </a:rPr>
              <a:t>kalmaya </a:t>
            </a:r>
            <a:r>
              <a:rPr kumimoji="0" lang="en-GB" sz="1600" b="0" i="0" u="none" strike="noStrike" kern="1200" cap="none" spc="0" normalizeH="0" baseline="0" noProof="0" dirty="0" err="1">
                <a:ln>
                  <a:noFill/>
                </a:ln>
                <a:solidFill>
                  <a:srgbClr val="1D1D1B"/>
                </a:solidFill>
                <a:effectLst/>
                <a:uLnTx/>
                <a:uFillTx/>
                <a:latin typeface="Raleway"/>
                <a:ea typeface="+mn-ea"/>
                <a:cs typeface="+mn-cs"/>
              </a:rPr>
              <a:t>devam</a:t>
            </a:r>
            <a:r>
              <a:rPr kumimoji="0" lang="en-GB" sz="1600" b="0" i="0" u="none" strike="noStrike" kern="1200" cap="none" spc="0" normalizeH="0" baseline="0" noProof="0" dirty="0">
                <a:ln>
                  <a:noFill/>
                </a:ln>
                <a:solidFill>
                  <a:srgbClr val="1D1D1B"/>
                </a:solidFill>
                <a:effectLst/>
                <a:uLnTx/>
                <a:uFillTx/>
                <a:latin typeface="Raleway"/>
                <a:ea typeface="+mn-ea"/>
                <a:cs typeface="+mn-cs"/>
              </a:rPr>
              <a:t> </a:t>
            </a:r>
            <a:r>
              <a:rPr kumimoji="0" lang="tr-TR" sz="1600" b="0" i="0" u="none" strike="noStrike" kern="1200" cap="none" spc="0" normalizeH="0" baseline="0" noProof="0" dirty="0">
                <a:ln>
                  <a:noFill/>
                </a:ln>
                <a:solidFill>
                  <a:srgbClr val="1D1D1B"/>
                </a:solidFill>
                <a:effectLst/>
                <a:uLnTx/>
                <a:uFillTx/>
                <a:latin typeface="Raleway"/>
                <a:ea typeface="+mn-ea"/>
                <a:cs typeface="+mn-cs"/>
              </a:rPr>
              <a:t>etmenin ön koşuludur.</a:t>
            </a:r>
            <a:endParaRPr lang="en-GB" sz="1600" dirty="0">
              <a:solidFill>
                <a:srgbClr val="1D1D1B"/>
              </a:solidFill>
            </a:endParaRPr>
          </a:p>
        </p:txBody>
      </p:sp>
      <p:pic>
        <p:nvPicPr>
          <p:cNvPr id="6" name="Elementi multimediali online 5" title="Quality Management - The Basics">
            <a:hlinkClick r:id="" action="ppaction://media"/>
            <a:extLst>
              <a:ext uri="{FF2B5EF4-FFF2-40B4-BE49-F238E27FC236}">
                <a16:creationId xmlns:a16="http://schemas.microsoft.com/office/drawing/2014/main" id="{1C4E5077-40DD-9303-8975-092C2EC6B152}"/>
              </a:ext>
            </a:extLst>
          </p:cNvPr>
          <p:cNvPicPr>
            <a:picLocks noRot="1" noChangeAspect="1"/>
          </p:cNvPicPr>
          <p:nvPr>
            <a:videoFile r:link="rId1"/>
          </p:nvPr>
        </p:nvPicPr>
        <p:blipFill>
          <a:blip r:embed="rId3"/>
          <a:stretch>
            <a:fillRect/>
          </a:stretch>
        </p:blipFill>
        <p:spPr>
          <a:xfrm>
            <a:off x="7514251" y="2913521"/>
            <a:ext cx="4152123" cy="2344115"/>
          </a:xfrm>
          <a:prstGeom prst="rect">
            <a:avLst/>
          </a:prstGeom>
        </p:spPr>
      </p:pic>
      <p:sp>
        <p:nvSpPr>
          <p:cNvPr id="3" name="Rettangolo con angoli arrotondati 2">
            <a:extLst>
              <a:ext uri="{FF2B5EF4-FFF2-40B4-BE49-F238E27FC236}">
                <a16:creationId xmlns:a16="http://schemas.microsoft.com/office/drawing/2014/main" id="{E84D8AC7-DD0D-24AD-66D0-CD32A902BD3C}"/>
              </a:ext>
            </a:extLst>
          </p:cNvPr>
          <p:cNvSpPr/>
          <p:nvPr/>
        </p:nvSpPr>
        <p:spPr>
          <a:xfrm>
            <a:off x="7864150" y="1426112"/>
            <a:ext cx="3489649" cy="959822"/>
          </a:xfrm>
          <a:prstGeom prst="roundRect">
            <a:avLst/>
          </a:prstGeom>
          <a:solidFill>
            <a:schemeClr val="bg2"/>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1400" dirty="0">
                <a:solidFill>
                  <a:schemeClr val="accent1"/>
                </a:solidFill>
              </a:rPr>
              <a:t>Kalite Yönetimi hakkında daha fazla bilgi edinin. </a:t>
            </a:r>
          </a:p>
        </p:txBody>
      </p:sp>
      <p:sp>
        <p:nvSpPr>
          <p:cNvPr id="7" name="Freccia in giù 6">
            <a:extLst>
              <a:ext uri="{FF2B5EF4-FFF2-40B4-BE49-F238E27FC236}">
                <a16:creationId xmlns:a16="http://schemas.microsoft.com/office/drawing/2014/main" id="{8F529724-6DBE-9E24-F260-115F35C45A5F}"/>
              </a:ext>
            </a:extLst>
          </p:cNvPr>
          <p:cNvSpPr/>
          <p:nvPr/>
        </p:nvSpPr>
        <p:spPr>
          <a:xfrm>
            <a:off x="9431691" y="2486809"/>
            <a:ext cx="317241" cy="325836"/>
          </a:xfrm>
          <a:prstGeom prst="downArrow">
            <a:avLst/>
          </a:prstGeom>
          <a:solidFill>
            <a:schemeClr val="bg2"/>
          </a:solidFill>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endParaRPr lang="it-IT"/>
          </a:p>
        </p:txBody>
      </p:sp>
      <p:sp>
        <p:nvSpPr>
          <p:cNvPr id="8" name="CasellaDiTesto 7">
            <a:extLst>
              <a:ext uri="{FF2B5EF4-FFF2-40B4-BE49-F238E27FC236}">
                <a16:creationId xmlns:a16="http://schemas.microsoft.com/office/drawing/2014/main" id="{B8F708FA-81C4-FE4F-D835-48EF394AB05B}"/>
              </a:ext>
            </a:extLst>
          </p:cNvPr>
          <p:cNvSpPr txBox="1"/>
          <p:nvPr/>
        </p:nvSpPr>
        <p:spPr>
          <a:xfrm>
            <a:off x="7881257" y="5413829"/>
            <a:ext cx="3614057"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1000" dirty="0">
                <a:solidFill>
                  <a:srgbClr val="1D1D1B"/>
                </a:solidFill>
                <a:cs typeface="Segoe UI"/>
              </a:rPr>
              <a:t>Kaynak: Kalite Yönetimi - Temel Bilgiler - </a:t>
            </a:r>
            <a:endParaRPr lang="en-US" sz="1000">
              <a:solidFill>
                <a:srgbClr val="DACDAC"/>
              </a:solidFill>
              <a:cs typeface="Segoe UI"/>
            </a:endParaRPr>
          </a:p>
          <a:p>
            <a:pPr algn="ctr"/>
            <a:r>
              <a:rPr lang="en-US" sz="1000" dirty="0">
                <a:solidFill>
                  <a:srgbClr val="1D1D1B"/>
                </a:solidFill>
                <a:cs typeface="Segoe UI"/>
              </a:rPr>
              <a:t>tarafından PMC Lounge </a:t>
            </a:r>
            <a:endParaRPr lang="en-US" sz="1200" dirty="0">
              <a:solidFill>
                <a:srgbClr val="DACDAC"/>
              </a:solidFill>
              <a:cs typeface="Segoe UI"/>
            </a:endParaRPr>
          </a:p>
        </p:txBody>
      </p:sp>
    </p:spTree>
    <p:extLst>
      <p:ext uri="{BB962C8B-B14F-4D97-AF65-F5344CB8AC3E}">
        <p14:creationId xmlns:p14="http://schemas.microsoft.com/office/powerpoint/2010/main" val="11562343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6"/>
                </p:tgtEl>
              </p:cMediaNode>
            </p:video>
            <p:seq concurrent="1" nextAc="seek">
              <p:cTn id="8" restart="whenNotActive" fill="hold" evtFilter="cancelBubble" nodeType="interactiveSeq">
                <p:stCondLst>
                  <p:cond evt="onClick" delay="0">
                    <p:tgtEl>
                      <p:spTgt spid="6"/>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6"/>
                                        </p:tgtEl>
                                      </p:cBhvr>
                                    </p:cmd>
                                  </p:childTnLst>
                                </p:cTn>
                              </p:par>
                            </p:childTnLst>
                          </p:cTn>
                        </p:par>
                      </p:childTnLst>
                    </p:cTn>
                  </p:par>
                </p:childTnLst>
              </p:cTn>
              <p:nextCondLst>
                <p:cond evt="onClick" delay="0">
                  <p:tgtEl>
                    <p:spTgt spid="6"/>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A972BB76-5013-1F1B-672B-52DB3B606AB3}"/>
              </a:ext>
            </a:extLst>
          </p:cNvPr>
          <p:cNvSpPr>
            <a:spLocks noGrp="1"/>
          </p:cNvSpPr>
          <p:nvPr>
            <p:ph type="title"/>
          </p:nvPr>
        </p:nvSpPr>
        <p:spPr>
          <a:xfrm>
            <a:off x="863189" y="356006"/>
            <a:ext cx="9450754" cy="1354870"/>
          </a:xfrm>
        </p:spPr>
        <p:txBody>
          <a:bodyPr>
            <a:normAutofit/>
          </a:bodyPr>
          <a:lstStyle/>
          <a:p>
            <a:r>
              <a:rPr lang="en-GB" sz="3400"/>
              <a:t>Kalite </a:t>
            </a:r>
            <a:r>
              <a:rPr lang="it-IT"/>
              <a:t>yönetiminin</a:t>
            </a:r>
            <a:r>
              <a:rPr lang="en-GB" sz="3400"/>
              <a:t> bileşenleri  </a:t>
            </a:r>
          </a:p>
        </p:txBody>
      </p:sp>
      <p:sp>
        <p:nvSpPr>
          <p:cNvPr id="5" name="Rettangolo 4">
            <a:extLst>
              <a:ext uri="{FF2B5EF4-FFF2-40B4-BE49-F238E27FC236}">
                <a16:creationId xmlns:a16="http://schemas.microsoft.com/office/drawing/2014/main" id="{5E809ED4-9266-C6FD-4AC3-88F5BBE8E9F1}"/>
              </a:ext>
            </a:extLst>
          </p:cNvPr>
          <p:cNvSpPr/>
          <p:nvPr/>
        </p:nvSpPr>
        <p:spPr>
          <a:xfrm>
            <a:off x="1709316" y="1905000"/>
            <a:ext cx="2684884" cy="1524000"/>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it-IT" b="1">
                <a:solidFill>
                  <a:schemeClr val="accent1"/>
                </a:solidFill>
              </a:rPr>
              <a:t>KALİTE PLANLAMASI</a:t>
            </a:r>
          </a:p>
        </p:txBody>
      </p:sp>
      <p:sp>
        <p:nvSpPr>
          <p:cNvPr id="7" name="Rettangolo 6">
            <a:extLst>
              <a:ext uri="{FF2B5EF4-FFF2-40B4-BE49-F238E27FC236}">
                <a16:creationId xmlns:a16="http://schemas.microsoft.com/office/drawing/2014/main" id="{AB77E6DD-609D-AFF4-B643-61395D8A14C5}"/>
              </a:ext>
            </a:extLst>
          </p:cNvPr>
          <p:cNvSpPr/>
          <p:nvPr/>
        </p:nvSpPr>
        <p:spPr>
          <a:xfrm>
            <a:off x="7112000" y="4572944"/>
            <a:ext cx="2684884" cy="1422400"/>
          </a:xfrm>
          <a:prstGeom prst="rect">
            <a:avLst/>
          </a:prstGeom>
          <a:solidFill>
            <a:schemeClr val="accent6">
              <a:lumMod val="20000"/>
              <a:lumOff val="80000"/>
            </a:schemeClr>
          </a:solidFill>
        </p:spPr>
        <p:style>
          <a:lnRef idx="2">
            <a:schemeClr val="accent6"/>
          </a:lnRef>
          <a:fillRef idx="1">
            <a:schemeClr val="lt1"/>
          </a:fillRef>
          <a:effectRef idx="0">
            <a:schemeClr val="accent6"/>
          </a:effectRef>
          <a:fontRef idx="minor">
            <a:schemeClr val="dk1"/>
          </a:fontRef>
        </p:style>
        <p:txBody>
          <a:bodyPr rtlCol="0" anchor="ctr"/>
          <a:lstStyle/>
          <a:p>
            <a:pPr algn="ctr"/>
            <a:r>
              <a:rPr lang="it-IT" b="1">
                <a:solidFill>
                  <a:schemeClr val="accent1"/>
                </a:solidFill>
              </a:rPr>
              <a:t>KALİTE GÜVENCESİ </a:t>
            </a:r>
          </a:p>
        </p:txBody>
      </p:sp>
      <p:sp>
        <p:nvSpPr>
          <p:cNvPr id="8" name="Rettangolo 7">
            <a:extLst>
              <a:ext uri="{FF2B5EF4-FFF2-40B4-BE49-F238E27FC236}">
                <a16:creationId xmlns:a16="http://schemas.microsoft.com/office/drawing/2014/main" id="{EF691609-BA04-9A9B-970D-9FB56025747A}"/>
              </a:ext>
            </a:extLst>
          </p:cNvPr>
          <p:cNvSpPr/>
          <p:nvPr/>
        </p:nvSpPr>
        <p:spPr>
          <a:xfrm>
            <a:off x="1633117" y="4471344"/>
            <a:ext cx="2761083" cy="1524000"/>
          </a:xfrm>
          <a:prstGeom prst="rect">
            <a:avLst/>
          </a:prstGeom>
          <a:solidFill>
            <a:schemeClr val="accent5"/>
          </a:solidFill>
        </p:spPr>
        <p:style>
          <a:lnRef idx="2">
            <a:schemeClr val="accent6"/>
          </a:lnRef>
          <a:fillRef idx="1">
            <a:schemeClr val="lt1"/>
          </a:fillRef>
          <a:effectRef idx="0">
            <a:schemeClr val="accent6"/>
          </a:effectRef>
          <a:fontRef idx="minor">
            <a:schemeClr val="dk1"/>
          </a:fontRef>
        </p:style>
        <p:txBody>
          <a:bodyPr rtlCol="0" anchor="ctr"/>
          <a:lstStyle/>
          <a:p>
            <a:pPr algn="ctr"/>
            <a:r>
              <a:rPr lang="it-IT" b="1">
                <a:solidFill>
                  <a:schemeClr val="accent1"/>
                </a:solidFill>
              </a:rPr>
              <a:t>KALİTE GELİŞTİRME </a:t>
            </a:r>
          </a:p>
        </p:txBody>
      </p:sp>
      <p:sp>
        <p:nvSpPr>
          <p:cNvPr id="9" name="Rettangolo 8">
            <a:extLst>
              <a:ext uri="{FF2B5EF4-FFF2-40B4-BE49-F238E27FC236}">
                <a16:creationId xmlns:a16="http://schemas.microsoft.com/office/drawing/2014/main" id="{1668D9F7-0D79-E98D-9AE8-11C5B4944738}"/>
              </a:ext>
            </a:extLst>
          </p:cNvPr>
          <p:cNvSpPr/>
          <p:nvPr/>
        </p:nvSpPr>
        <p:spPr>
          <a:xfrm>
            <a:off x="7112000" y="1905000"/>
            <a:ext cx="2684884" cy="1524000"/>
          </a:xfrm>
          <a:prstGeom prst="rect">
            <a:avLst/>
          </a:prstGeom>
          <a:solidFill>
            <a:schemeClr val="bg2"/>
          </a:solidFill>
        </p:spPr>
        <p:style>
          <a:lnRef idx="2">
            <a:schemeClr val="accent6"/>
          </a:lnRef>
          <a:fillRef idx="1">
            <a:schemeClr val="lt1"/>
          </a:fillRef>
          <a:effectRef idx="0">
            <a:schemeClr val="accent6"/>
          </a:effectRef>
          <a:fontRef idx="minor">
            <a:schemeClr val="dk1"/>
          </a:fontRef>
        </p:style>
        <p:txBody>
          <a:bodyPr rtlCol="0" anchor="ctr"/>
          <a:lstStyle/>
          <a:p>
            <a:pPr algn="ctr"/>
            <a:r>
              <a:rPr lang="it-IT" b="1">
                <a:solidFill>
                  <a:schemeClr val="accent1"/>
                </a:solidFill>
              </a:rPr>
              <a:t>KALİTE KONTROL</a:t>
            </a:r>
          </a:p>
        </p:txBody>
      </p:sp>
      <p:sp>
        <p:nvSpPr>
          <p:cNvPr id="3" name="Ovale 2">
            <a:extLst>
              <a:ext uri="{FF2B5EF4-FFF2-40B4-BE49-F238E27FC236}">
                <a16:creationId xmlns:a16="http://schemas.microsoft.com/office/drawing/2014/main" id="{FCC65661-2E1D-A1B5-B84A-2484E53502FF}"/>
              </a:ext>
            </a:extLst>
          </p:cNvPr>
          <p:cNvSpPr/>
          <p:nvPr/>
        </p:nvSpPr>
        <p:spPr>
          <a:xfrm>
            <a:off x="4437302" y="3067554"/>
            <a:ext cx="2671696" cy="1879954"/>
          </a:xfrm>
          <a:prstGeom prst="ellipse">
            <a:avLst/>
          </a:prstGeom>
        </p:spPr>
        <p:style>
          <a:lnRef idx="2">
            <a:schemeClr val="dk1">
              <a:shade val="15000"/>
            </a:schemeClr>
          </a:lnRef>
          <a:fillRef idx="1">
            <a:schemeClr val="dk1"/>
          </a:fillRef>
          <a:effectRef idx="0">
            <a:schemeClr val="dk1"/>
          </a:effectRef>
          <a:fontRef idx="minor">
            <a:schemeClr val="lt1"/>
          </a:fontRef>
        </p:style>
        <p:txBody>
          <a:bodyPr lIns="91440" tIns="45720" rIns="91440" bIns="45720" rtlCol="0" anchor="ctr"/>
          <a:lstStyle/>
          <a:p>
            <a:pPr algn="ctr"/>
            <a:endParaRPr lang="it-IT" b="1" dirty="0">
              <a:solidFill>
                <a:schemeClr val="accent1"/>
              </a:solidFill>
            </a:endParaRPr>
          </a:p>
          <a:p>
            <a:pPr algn="ctr"/>
            <a:r>
              <a:rPr lang="it-IT" b="1" dirty="0">
                <a:solidFill>
                  <a:schemeClr val="accent1"/>
                </a:solidFill>
              </a:rPr>
              <a:t>KALİTE YÖNETİMİ </a:t>
            </a:r>
            <a:endParaRPr lang="it-IT" dirty="0">
              <a:solidFill>
                <a:schemeClr val="accent1"/>
              </a:solidFill>
            </a:endParaRPr>
          </a:p>
          <a:p>
            <a:pPr algn="ctr"/>
            <a:endParaRPr lang="it-IT" dirty="0"/>
          </a:p>
        </p:txBody>
      </p:sp>
    </p:spTree>
    <p:extLst>
      <p:ext uri="{BB962C8B-B14F-4D97-AF65-F5344CB8AC3E}">
        <p14:creationId xmlns:p14="http://schemas.microsoft.com/office/powerpoint/2010/main" val="6835086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a:extLst>
              <a:ext uri="{FF2B5EF4-FFF2-40B4-BE49-F238E27FC236}">
                <a16:creationId xmlns:a16="http://schemas.microsoft.com/office/drawing/2014/main" id="{0BC567B6-B466-F20A-4422-B51AB92C751E}"/>
              </a:ext>
            </a:extLst>
          </p:cNvPr>
          <p:cNvSpPr>
            <a:spLocks noGrp="1"/>
          </p:cNvSpPr>
          <p:nvPr>
            <p:ph sz="half" idx="1"/>
          </p:nvPr>
        </p:nvSpPr>
        <p:spPr>
          <a:xfrm>
            <a:off x="474306" y="615819"/>
            <a:ext cx="4442927" cy="5346539"/>
          </a:xfrm>
        </p:spPr>
        <p:txBody>
          <a:bodyPr vert="horz" lIns="91440" tIns="45720" rIns="91440" bIns="45720" rtlCol="0" anchor="t">
            <a:normAutofit/>
          </a:bodyPr>
          <a:lstStyle/>
          <a:p>
            <a:pPr algn="just">
              <a:lnSpc>
                <a:spcPct val="150000"/>
              </a:lnSpc>
            </a:pPr>
            <a:r>
              <a:rPr kumimoji="0" lang="en-GB" sz="1600" b="0" i="0" u="none" strike="noStrike" kern="1200" cap="none" spc="0" normalizeH="0" baseline="0" noProof="0" dirty="0">
                <a:ln>
                  <a:noFill/>
                </a:ln>
                <a:solidFill>
                  <a:srgbClr val="0E9094"/>
                </a:solidFill>
                <a:effectLst/>
                <a:uLnTx/>
                <a:uFillTx/>
                <a:latin typeface="Raleway SemiBold"/>
                <a:ea typeface="+mj-ea"/>
                <a:cs typeface="+mj-cs"/>
              </a:rPr>
              <a:t>1° KALITE PLANLAMASI</a:t>
            </a:r>
            <a:endParaRPr lang="en-GB" sz="1600" b="0" i="0" u="none" strike="noStrike" kern="1200" cap="none" spc="0" normalizeH="0" baseline="0" noProof="0" dirty="0">
              <a:ln>
                <a:noFill/>
              </a:ln>
              <a:solidFill>
                <a:srgbClr val="0E9094"/>
              </a:solidFill>
              <a:effectLst/>
              <a:uLnTx/>
              <a:uFillTx/>
              <a:latin typeface="Raleway SemiBold"/>
              <a:ea typeface="+mj-ea"/>
              <a:cs typeface="+mj-cs"/>
            </a:endParaRPr>
          </a:p>
          <a:p>
            <a:pPr algn="just">
              <a:lnSpc>
                <a:spcPct val="150000"/>
              </a:lnSpc>
            </a:pPr>
            <a:r>
              <a:rPr lang="en-GB" sz="1600" b="0" dirty="0">
                <a:solidFill>
                  <a:schemeClr val="accent1"/>
                </a:solidFill>
              </a:rPr>
              <a:t>Kalite planlaması, bir ürün, hizmet veya sürecin karşılaması gereken belirli kalite standartlarının ve kriterlerinin tanımlanmasını içeren sistematik bir süreçtir.  </a:t>
            </a:r>
          </a:p>
          <a:p>
            <a:pPr algn="just">
              <a:lnSpc>
                <a:spcPct val="150000"/>
              </a:lnSpc>
            </a:pPr>
            <a:r>
              <a:rPr lang="en-GB" sz="1600" dirty="0">
                <a:solidFill>
                  <a:schemeClr val="accent1"/>
                </a:solidFill>
              </a:rPr>
              <a:t>Anahtar bileşenler:</a:t>
            </a:r>
          </a:p>
          <a:p>
            <a:pPr marL="285750" indent="-285750" algn="just">
              <a:lnSpc>
                <a:spcPct val="150000"/>
              </a:lnSpc>
              <a:buFont typeface="Arial" panose="05000000000000000000" pitchFamily="2" charset="2"/>
              <a:buChar char="•"/>
            </a:pPr>
            <a:r>
              <a:rPr lang="en-GB" sz="1600" b="0" dirty="0">
                <a:solidFill>
                  <a:schemeClr val="accent1"/>
                </a:solidFill>
              </a:rPr>
              <a:t>Gereksinimlerin Belirlenmesi</a:t>
            </a:r>
          </a:p>
          <a:p>
            <a:pPr marL="285750" indent="-285750" algn="just">
              <a:lnSpc>
                <a:spcPct val="150000"/>
              </a:lnSpc>
              <a:buFont typeface="Arial" panose="05000000000000000000" pitchFamily="2" charset="2"/>
              <a:buChar char="•"/>
            </a:pPr>
            <a:r>
              <a:rPr lang="en-GB" sz="1600" b="0" dirty="0">
                <a:solidFill>
                  <a:schemeClr val="accent1"/>
                </a:solidFill>
              </a:rPr>
              <a:t>Kalite Kriterlerinin Belirlenmesi</a:t>
            </a:r>
          </a:p>
          <a:p>
            <a:pPr marL="285750" indent="-285750" algn="just">
              <a:lnSpc>
                <a:spcPct val="150000"/>
              </a:lnSpc>
              <a:buFont typeface="Arial" panose="05000000000000000000" pitchFamily="2" charset="2"/>
              <a:buChar char="•"/>
            </a:pPr>
            <a:r>
              <a:rPr lang="en-GB" sz="1600" b="0" dirty="0">
                <a:solidFill>
                  <a:schemeClr val="accent1"/>
                </a:solidFill>
              </a:rPr>
              <a:t>Prosedürlerin Geliştirilmesi</a:t>
            </a:r>
          </a:p>
          <a:p>
            <a:pPr marL="285750" indent="-285750" algn="just">
              <a:lnSpc>
                <a:spcPct val="150000"/>
              </a:lnSpc>
              <a:buFont typeface="Arial" panose="05000000000000000000" pitchFamily="2" charset="2"/>
              <a:buChar char="•"/>
            </a:pPr>
            <a:r>
              <a:rPr lang="en-GB" sz="1600" b="0" dirty="0">
                <a:solidFill>
                  <a:schemeClr val="accent1"/>
                </a:solidFill>
              </a:rPr>
              <a:t>Sorumlulukların Atanması</a:t>
            </a:r>
          </a:p>
          <a:p>
            <a:endParaRPr lang="it-IT" dirty="0"/>
          </a:p>
        </p:txBody>
      </p:sp>
      <p:sp>
        <p:nvSpPr>
          <p:cNvPr id="4" name="Segnaposto contenuto 3">
            <a:extLst>
              <a:ext uri="{FF2B5EF4-FFF2-40B4-BE49-F238E27FC236}">
                <a16:creationId xmlns:a16="http://schemas.microsoft.com/office/drawing/2014/main" id="{821BC623-86DD-5959-8310-7C4E781A7114}"/>
              </a:ext>
            </a:extLst>
          </p:cNvPr>
          <p:cNvSpPr>
            <a:spLocks noGrp="1"/>
          </p:cNvSpPr>
          <p:nvPr>
            <p:ph sz="half" idx="2"/>
          </p:nvPr>
        </p:nvSpPr>
        <p:spPr>
          <a:xfrm>
            <a:off x="6100186" y="615819"/>
            <a:ext cx="4813041" cy="5570475"/>
          </a:xfrm>
        </p:spPr>
        <p:txBody>
          <a:bodyPr vert="horz" lIns="91440" tIns="45720" rIns="91440" bIns="45720" rtlCol="0" anchor="t">
            <a:normAutofit/>
          </a:bodyPr>
          <a:lstStyle/>
          <a:p>
            <a:pPr algn="just">
              <a:lnSpc>
                <a:spcPct val="160000"/>
              </a:lnSpc>
            </a:pPr>
            <a:r>
              <a:rPr lang="en-GB" sz="1600" dirty="0">
                <a:solidFill>
                  <a:srgbClr val="0E9094"/>
                </a:solidFill>
                <a:latin typeface="Raleway SemiBold"/>
                <a:ea typeface="+mj-ea"/>
                <a:cs typeface="+mj-cs"/>
              </a:rPr>
              <a:t>2° KALITE KONTROL </a:t>
            </a:r>
            <a:endParaRPr lang="en-GB" sz="1600" dirty="0">
              <a:solidFill>
                <a:schemeClr val="accent1"/>
              </a:solidFill>
            </a:endParaRPr>
          </a:p>
          <a:p>
            <a:pPr algn="just">
              <a:lnSpc>
                <a:spcPct val="160000"/>
              </a:lnSpc>
            </a:pPr>
            <a:r>
              <a:rPr lang="en-GB" sz="1600" b="0" dirty="0">
                <a:solidFill>
                  <a:schemeClr val="accent1"/>
                </a:solidFill>
              </a:rPr>
              <a:t>Kalite kontrol, bir ürün veya hizmetin kalitesini değerlendirmek için gereklidir. Muayene ve testler, düzeltilmesi gereken sorunların ve kusurların belirlenmesi için çok önemli adımlardır.</a:t>
            </a:r>
          </a:p>
          <a:p>
            <a:pPr algn="just">
              <a:lnSpc>
                <a:spcPct val="160000"/>
              </a:lnSpc>
            </a:pPr>
            <a:r>
              <a:rPr lang="en-GB" sz="1600" dirty="0">
                <a:solidFill>
                  <a:schemeClr val="accent1"/>
                </a:solidFill>
              </a:rPr>
              <a:t>Anahtar bileşenler:</a:t>
            </a:r>
          </a:p>
          <a:p>
            <a:pPr marL="285750" indent="-285750" algn="just">
              <a:lnSpc>
                <a:spcPct val="160000"/>
              </a:lnSpc>
              <a:buFont typeface="Arial" panose="05000000000000000000" pitchFamily="2" charset="2"/>
              <a:buChar char="•"/>
            </a:pPr>
            <a:r>
              <a:rPr lang="en-GB" sz="1600" b="0" dirty="0">
                <a:solidFill>
                  <a:schemeClr val="accent1"/>
                </a:solidFill>
              </a:rPr>
              <a:t>Müşteri Memnuniyeti </a:t>
            </a:r>
          </a:p>
          <a:p>
            <a:pPr marL="285750" indent="-285750" algn="just">
              <a:lnSpc>
                <a:spcPct val="160000"/>
              </a:lnSpc>
              <a:buFont typeface="Arial" panose="05000000000000000000" pitchFamily="2" charset="2"/>
              <a:buChar char="•"/>
            </a:pPr>
            <a:r>
              <a:rPr lang="en-GB" sz="1600" b="0" dirty="0">
                <a:solidFill>
                  <a:schemeClr val="accent1"/>
                </a:solidFill>
              </a:rPr>
              <a:t>Uyumluluk</a:t>
            </a:r>
          </a:p>
          <a:p>
            <a:pPr marL="285750" indent="-285750" algn="just">
              <a:lnSpc>
                <a:spcPct val="160000"/>
              </a:lnSpc>
              <a:buFont typeface="Arial" panose="05000000000000000000" pitchFamily="2" charset="2"/>
              <a:buChar char="•"/>
            </a:pPr>
            <a:r>
              <a:rPr lang="en-GB" sz="1600" b="0" dirty="0">
                <a:solidFill>
                  <a:schemeClr val="accent1"/>
                </a:solidFill>
              </a:rPr>
              <a:t>Verimlilik </a:t>
            </a:r>
          </a:p>
          <a:p>
            <a:pPr marL="285750" indent="-285750" algn="just">
              <a:lnSpc>
                <a:spcPct val="160000"/>
              </a:lnSpc>
              <a:buFont typeface="Arial" panose="05000000000000000000" pitchFamily="2" charset="2"/>
              <a:buChar char="•"/>
            </a:pPr>
            <a:r>
              <a:rPr lang="en-GB" sz="1600" b="0" dirty="0">
                <a:solidFill>
                  <a:schemeClr val="accent1"/>
                </a:solidFill>
              </a:rPr>
              <a:t>Sürekli İyileştirme </a:t>
            </a:r>
          </a:p>
        </p:txBody>
      </p:sp>
    </p:spTree>
    <p:extLst>
      <p:ext uri="{BB962C8B-B14F-4D97-AF65-F5344CB8AC3E}">
        <p14:creationId xmlns:p14="http://schemas.microsoft.com/office/powerpoint/2010/main" val="89235101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a:extLst>
              <a:ext uri="{FF2B5EF4-FFF2-40B4-BE49-F238E27FC236}">
                <a16:creationId xmlns:a16="http://schemas.microsoft.com/office/drawing/2014/main" id="{0BC567B6-B466-F20A-4422-B51AB92C751E}"/>
              </a:ext>
            </a:extLst>
          </p:cNvPr>
          <p:cNvSpPr>
            <a:spLocks noGrp="1"/>
          </p:cNvSpPr>
          <p:nvPr>
            <p:ph sz="half" idx="1"/>
          </p:nvPr>
        </p:nvSpPr>
        <p:spPr>
          <a:xfrm>
            <a:off x="457200" y="762038"/>
            <a:ext cx="4893946" cy="5336770"/>
          </a:xfrm>
        </p:spPr>
        <p:txBody>
          <a:bodyPr vert="horz" lIns="91440" tIns="45720" rIns="91440" bIns="45720" rtlCol="0" anchor="t">
            <a:normAutofit lnSpcReduction="10000"/>
          </a:bodyPr>
          <a:lstStyle/>
          <a:p>
            <a:pPr algn="just">
              <a:lnSpc>
                <a:spcPct val="150000"/>
              </a:lnSpc>
            </a:pPr>
            <a:r>
              <a:rPr lang="en-GB" sz="1600" b="0" dirty="0">
                <a:solidFill>
                  <a:srgbClr val="0E9094"/>
                </a:solidFill>
                <a:latin typeface="Raleway SemiBold"/>
                <a:ea typeface="+mj-ea"/>
                <a:cs typeface="+mj-cs"/>
              </a:rPr>
              <a:t>3° KALITE GÜVENCESI </a:t>
            </a:r>
          </a:p>
          <a:p>
            <a:pPr algn="just">
              <a:lnSpc>
                <a:spcPct val="150000"/>
              </a:lnSpc>
            </a:pPr>
            <a:r>
              <a:rPr lang="en-GB" sz="1600" b="0" dirty="0" err="1">
                <a:solidFill>
                  <a:schemeClr val="accent1"/>
                </a:solidFill>
              </a:rPr>
              <a:t>Şirketler</a:t>
            </a:r>
            <a:r>
              <a:rPr lang="en-GB" sz="1600" b="0" dirty="0">
                <a:solidFill>
                  <a:schemeClr val="accent1"/>
                </a:solidFill>
              </a:rPr>
              <a:t>, </a:t>
            </a:r>
            <a:r>
              <a:rPr lang="en-GB" sz="1600" b="0" dirty="0" err="1">
                <a:solidFill>
                  <a:schemeClr val="accent1"/>
                </a:solidFill>
              </a:rPr>
              <a:t>malların</a:t>
            </a:r>
            <a:r>
              <a:rPr lang="en-GB" sz="1600" b="0" dirty="0">
                <a:solidFill>
                  <a:schemeClr val="accent1"/>
                </a:solidFill>
              </a:rPr>
              <a:t> </a:t>
            </a:r>
            <a:r>
              <a:rPr lang="en-GB" sz="1600" b="0" dirty="0" err="1">
                <a:solidFill>
                  <a:schemeClr val="accent1"/>
                </a:solidFill>
              </a:rPr>
              <a:t>üretiminde</a:t>
            </a:r>
            <a:r>
              <a:rPr lang="en-GB" sz="1600" b="0" dirty="0">
                <a:solidFill>
                  <a:schemeClr val="accent1"/>
                </a:solidFill>
              </a:rPr>
              <a:t> </a:t>
            </a:r>
            <a:r>
              <a:rPr lang="en-GB" sz="1600" b="0" dirty="0" err="1">
                <a:solidFill>
                  <a:schemeClr val="accent1"/>
                </a:solidFill>
              </a:rPr>
              <a:t>veya</a:t>
            </a:r>
            <a:r>
              <a:rPr lang="en-GB" sz="1600" b="0" dirty="0">
                <a:solidFill>
                  <a:schemeClr val="accent1"/>
                </a:solidFill>
              </a:rPr>
              <a:t> </a:t>
            </a:r>
            <a:r>
              <a:rPr lang="en-GB" sz="1600" b="0" dirty="0" err="1">
                <a:solidFill>
                  <a:schemeClr val="accent1"/>
                </a:solidFill>
              </a:rPr>
              <a:t>hizmetlerin</a:t>
            </a:r>
            <a:r>
              <a:rPr lang="en-GB" sz="1600" b="0" dirty="0">
                <a:solidFill>
                  <a:schemeClr val="accent1"/>
                </a:solidFill>
              </a:rPr>
              <a:t> </a:t>
            </a:r>
            <a:r>
              <a:rPr lang="en-GB" sz="1600" b="0" dirty="0" err="1">
                <a:solidFill>
                  <a:schemeClr val="accent1"/>
                </a:solidFill>
              </a:rPr>
              <a:t>sunumunda</a:t>
            </a:r>
            <a:r>
              <a:rPr lang="en-GB" sz="1600" b="0" dirty="0">
                <a:solidFill>
                  <a:schemeClr val="accent1"/>
                </a:solidFill>
              </a:rPr>
              <a:t> </a:t>
            </a:r>
            <a:r>
              <a:rPr lang="en-GB" sz="1600" b="0" dirty="0" err="1">
                <a:solidFill>
                  <a:schemeClr val="accent1"/>
                </a:solidFill>
              </a:rPr>
              <a:t>kusurların</a:t>
            </a:r>
            <a:r>
              <a:rPr lang="en-GB" sz="1600" b="0" dirty="0">
                <a:solidFill>
                  <a:schemeClr val="accent1"/>
                </a:solidFill>
              </a:rPr>
              <a:t> </a:t>
            </a:r>
            <a:r>
              <a:rPr lang="en-GB" sz="1600" b="0" dirty="0" err="1">
                <a:solidFill>
                  <a:schemeClr val="accent1"/>
                </a:solidFill>
              </a:rPr>
              <a:t>ve</a:t>
            </a:r>
            <a:r>
              <a:rPr lang="en-GB" sz="1600" b="0" dirty="0">
                <a:solidFill>
                  <a:schemeClr val="accent1"/>
                </a:solidFill>
              </a:rPr>
              <a:t> </a:t>
            </a:r>
            <a:r>
              <a:rPr lang="en-GB" sz="1600" b="0" dirty="0" err="1">
                <a:solidFill>
                  <a:schemeClr val="accent1"/>
                </a:solidFill>
              </a:rPr>
              <a:t>hataların</a:t>
            </a:r>
            <a:r>
              <a:rPr lang="en-GB" sz="1600" b="0" dirty="0">
                <a:solidFill>
                  <a:schemeClr val="accent1"/>
                </a:solidFill>
              </a:rPr>
              <a:t> </a:t>
            </a:r>
            <a:r>
              <a:rPr lang="en-GB" sz="1600" b="0" dirty="0" err="1">
                <a:solidFill>
                  <a:schemeClr val="accent1"/>
                </a:solidFill>
              </a:rPr>
              <a:t>önlenmesini</a:t>
            </a:r>
            <a:r>
              <a:rPr lang="en-GB" sz="1600" b="0" dirty="0">
                <a:solidFill>
                  <a:schemeClr val="accent1"/>
                </a:solidFill>
              </a:rPr>
              <a:t> </a:t>
            </a:r>
            <a:r>
              <a:rPr lang="en-GB" sz="1600" b="0" dirty="0" err="1">
                <a:solidFill>
                  <a:schemeClr val="accent1"/>
                </a:solidFill>
              </a:rPr>
              <a:t>sağlamalıdır</a:t>
            </a:r>
            <a:r>
              <a:rPr lang="en-GB" sz="1600" b="0" dirty="0">
                <a:solidFill>
                  <a:schemeClr val="accent1"/>
                </a:solidFill>
              </a:rPr>
              <a:t>. </a:t>
            </a:r>
            <a:r>
              <a:rPr lang="en-GB" sz="1600" b="0" dirty="0" err="1">
                <a:solidFill>
                  <a:schemeClr val="accent1"/>
                </a:solidFill>
              </a:rPr>
              <a:t>Kalite</a:t>
            </a:r>
            <a:r>
              <a:rPr lang="en-GB" sz="1600" b="0" dirty="0">
                <a:solidFill>
                  <a:schemeClr val="accent1"/>
                </a:solidFill>
              </a:rPr>
              <a:t> </a:t>
            </a:r>
            <a:r>
              <a:rPr lang="en-GB" sz="1600" b="0" dirty="0" err="1">
                <a:solidFill>
                  <a:schemeClr val="accent1"/>
                </a:solidFill>
              </a:rPr>
              <a:t>güvencesi</a:t>
            </a:r>
            <a:r>
              <a:rPr lang="en-GB" sz="1600" b="0" dirty="0">
                <a:solidFill>
                  <a:schemeClr val="accent1"/>
                </a:solidFill>
              </a:rPr>
              <a:t>, </a:t>
            </a:r>
            <a:r>
              <a:rPr lang="en-GB" sz="1600" dirty="0" err="1">
                <a:solidFill>
                  <a:schemeClr val="accent1"/>
                </a:solidFill>
              </a:rPr>
              <a:t>sistematik</a:t>
            </a:r>
            <a:r>
              <a:rPr lang="en-GB" sz="1600" dirty="0">
                <a:solidFill>
                  <a:schemeClr val="accent1"/>
                </a:solidFill>
              </a:rPr>
              <a:t> </a:t>
            </a:r>
            <a:r>
              <a:rPr lang="en-GB" sz="1600" dirty="0" err="1">
                <a:solidFill>
                  <a:schemeClr val="accent1"/>
                </a:solidFill>
              </a:rPr>
              <a:t>süreçler</a:t>
            </a:r>
            <a:r>
              <a:rPr lang="en-GB" sz="1600" dirty="0">
                <a:solidFill>
                  <a:schemeClr val="accent1"/>
                </a:solidFill>
              </a:rPr>
              <a:t> </a:t>
            </a:r>
            <a:r>
              <a:rPr lang="en-GB" sz="1600" dirty="0" err="1">
                <a:solidFill>
                  <a:schemeClr val="accent1"/>
                </a:solidFill>
              </a:rPr>
              <a:t>uygulayarak</a:t>
            </a:r>
            <a:r>
              <a:rPr lang="en-GB" sz="1600" dirty="0">
                <a:solidFill>
                  <a:schemeClr val="accent1"/>
                </a:solidFill>
              </a:rPr>
              <a:t> </a:t>
            </a:r>
            <a:r>
              <a:rPr lang="en-GB" sz="1600" b="0" dirty="0" err="1">
                <a:solidFill>
                  <a:schemeClr val="accent1"/>
                </a:solidFill>
              </a:rPr>
              <a:t>tutarlı</a:t>
            </a:r>
            <a:r>
              <a:rPr lang="en-GB" sz="1600" b="0" dirty="0">
                <a:solidFill>
                  <a:schemeClr val="accent1"/>
                </a:solidFill>
              </a:rPr>
              <a:t> </a:t>
            </a:r>
            <a:r>
              <a:rPr lang="en-GB" sz="1600" b="0" dirty="0" err="1">
                <a:solidFill>
                  <a:schemeClr val="accent1"/>
                </a:solidFill>
              </a:rPr>
              <a:t>sonuçları</a:t>
            </a:r>
            <a:r>
              <a:rPr lang="en-GB" sz="1600" b="0" dirty="0">
                <a:solidFill>
                  <a:schemeClr val="accent1"/>
                </a:solidFill>
              </a:rPr>
              <a:t> </a:t>
            </a:r>
            <a:r>
              <a:rPr lang="en-GB" sz="1600" b="0" dirty="0" err="1">
                <a:solidFill>
                  <a:schemeClr val="accent1"/>
                </a:solidFill>
              </a:rPr>
              <a:t>garanti</a:t>
            </a:r>
            <a:r>
              <a:rPr lang="en-GB" sz="1600" b="0" dirty="0">
                <a:solidFill>
                  <a:schemeClr val="accent1"/>
                </a:solidFill>
              </a:rPr>
              <a:t> </a:t>
            </a:r>
            <a:r>
              <a:rPr lang="en-GB" sz="1600" b="0" dirty="0" err="1">
                <a:solidFill>
                  <a:schemeClr val="accent1"/>
                </a:solidFill>
              </a:rPr>
              <a:t>eder</a:t>
            </a:r>
            <a:r>
              <a:rPr lang="en-GB" sz="1600" b="0" dirty="0">
                <a:solidFill>
                  <a:schemeClr val="accent1"/>
                </a:solidFill>
              </a:rPr>
              <a:t>. </a:t>
            </a:r>
            <a:r>
              <a:rPr lang="en-GB" sz="1600" b="0" dirty="0" err="1">
                <a:solidFill>
                  <a:schemeClr val="accent1"/>
                </a:solidFill>
              </a:rPr>
              <a:t>Kalite</a:t>
            </a:r>
            <a:r>
              <a:rPr lang="en-GB" sz="1600" b="0" dirty="0">
                <a:solidFill>
                  <a:schemeClr val="accent1"/>
                </a:solidFill>
              </a:rPr>
              <a:t> </a:t>
            </a:r>
            <a:r>
              <a:rPr lang="en-GB" sz="1600" b="0" dirty="0" err="1">
                <a:solidFill>
                  <a:schemeClr val="accent1"/>
                </a:solidFill>
              </a:rPr>
              <a:t>kontrol</a:t>
            </a:r>
            <a:r>
              <a:rPr lang="en-GB" sz="1600" b="0" dirty="0">
                <a:solidFill>
                  <a:schemeClr val="accent1"/>
                </a:solidFill>
              </a:rPr>
              <a:t>, </a:t>
            </a:r>
            <a:r>
              <a:rPr lang="en-GB" sz="1600" b="0" dirty="0" err="1">
                <a:solidFill>
                  <a:schemeClr val="accent1"/>
                </a:solidFill>
              </a:rPr>
              <a:t>kalite</a:t>
            </a:r>
            <a:r>
              <a:rPr lang="en-GB" sz="1600" b="0" dirty="0">
                <a:solidFill>
                  <a:schemeClr val="accent1"/>
                </a:solidFill>
              </a:rPr>
              <a:t> </a:t>
            </a:r>
            <a:r>
              <a:rPr lang="en-GB" sz="1600" b="0" dirty="0" err="1">
                <a:solidFill>
                  <a:schemeClr val="accent1"/>
                </a:solidFill>
              </a:rPr>
              <a:t>gereksinimlerinin</a:t>
            </a:r>
            <a:r>
              <a:rPr lang="en-GB" sz="1600" b="0" dirty="0">
                <a:solidFill>
                  <a:schemeClr val="accent1"/>
                </a:solidFill>
              </a:rPr>
              <a:t> </a:t>
            </a:r>
            <a:r>
              <a:rPr lang="en-GB" sz="1600" b="0" dirty="0" err="1">
                <a:solidFill>
                  <a:schemeClr val="accent1"/>
                </a:solidFill>
              </a:rPr>
              <a:t>karşılanacağına</a:t>
            </a:r>
            <a:r>
              <a:rPr lang="en-GB" sz="1600" b="0" dirty="0">
                <a:solidFill>
                  <a:schemeClr val="accent1"/>
                </a:solidFill>
              </a:rPr>
              <a:t> </a:t>
            </a:r>
            <a:r>
              <a:rPr lang="en-GB" sz="1600" b="0" dirty="0" err="1">
                <a:solidFill>
                  <a:schemeClr val="accent1"/>
                </a:solidFill>
              </a:rPr>
              <a:t>dair</a:t>
            </a:r>
            <a:r>
              <a:rPr lang="en-GB" sz="1600" b="0" dirty="0">
                <a:solidFill>
                  <a:schemeClr val="accent1"/>
                </a:solidFill>
              </a:rPr>
              <a:t> </a:t>
            </a:r>
            <a:r>
              <a:rPr lang="en-GB" sz="1600" b="0" dirty="0" err="1">
                <a:solidFill>
                  <a:schemeClr val="accent1"/>
                </a:solidFill>
              </a:rPr>
              <a:t>güven</a:t>
            </a:r>
            <a:r>
              <a:rPr lang="en-GB" sz="1600" b="0" dirty="0">
                <a:solidFill>
                  <a:schemeClr val="accent1"/>
                </a:solidFill>
              </a:rPr>
              <a:t> </a:t>
            </a:r>
            <a:r>
              <a:rPr lang="en-GB" sz="1600" b="0" dirty="0" err="1">
                <a:solidFill>
                  <a:schemeClr val="accent1"/>
                </a:solidFill>
              </a:rPr>
              <a:t>sağlamaya</a:t>
            </a:r>
            <a:r>
              <a:rPr lang="en-GB" sz="1600" b="0" dirty="0">
                <a:solidFill>
                  <a:schemeClr val="accent1"/>
                </a:solidFill>
              </a:rPr>
              <a:t> </a:t>
            </a:r>
            <a:r>
              <a:rPr lang="en-GB" sz="1600" b="0" dirty="0" err="1">
                <a:solidFill>
                  <a:schemeClr val="accent1"/>
                </a:solidFill>
              </a:rPr>
              <a:t>odaklanır</a:t>
            </a:r>
            <a:r>
              <a:rPr lang="en-GB" sz="1600" b="0" dirty="0">
                <a:solidFill>
                  <a:schemeClr val="accent1"/>
                </a:solidFill>
              </a:rPr>
              <a:t>.</a:t>
            </a:r>
          </a:p>
          <a:p>
            <a:pPr algn="just">
              <a:lnSpc>
                <a:spcPct val="150000"/>
              </a:lnSpc>
            </a:pPr>
            <a:r>
              <a:rPr lang="en-GB" sz="1600" dirty="0" err="1">
                <a:solidFill>
                  <a:schemeClr val="accent1"/>
                </a:solidFill>
              </a:rPr>
              <a:t>Kalite</a:t>
            </a:r>
            <a:r>
              <a:rPr lang="en-GB" sz="1600" dirty="0">
                <a:solidFill>
                  <a:schemeClr val="accent1"/>
                </a:solidFill>
              </a:rPr>
              <a:t> </a:t>
            </a:r>
            <a:r>
              <a:rPr lang="en-GB" sz="1600" dirty="0" err="1">
                <a:solidFill>
                  <a:schemeClr val="accent1"/>
                </a:solidFill>
              </a:rPr>
              <a:t>güvence</a:t>
            </a:r>
            <a:r>
              <a:rPr lang="en-GB" sz="1600" dirty="0">
                <a:solidFill>
                  <a:schemeClr val="accent1"/>
                </a:solidFill>
              </a:rPr>
              <a:t> </a:t>
            </a:r>
            <a:r>
              <a:rPr lang="en-GB" sz="1600" dirty="0" err="1">
                <a:solidFill>
                  <a:schemeClr val="accent1"/>
                </a:solidFill>
              </a:rPr>
              <a:t>ve</a:t>
            </a:r>
            <a:r>
              <a:rPr lang="en-GB" sz="1600" dirty="0">
                <a:solidFill>
                  <a:schemeClr val="accent1"/>
                </a:solidFill>
              </a:rPr>
              <a:t> </a:t>
            </a:r>
            <a:r>
              <a:rPr lang="en-GB" sz="1600" dirty="0" err="1">
                <a:solidFill>
                  <a:schemeClr val="accent1"/>
                </a:solidFill>
              </a:rPr>
              <a:t>kalite</a:t>
            </a:r>
            <a:r>
              <a:rPr lang="en-GB" sz="1600" dirty="0">
                <a:solidFill>
                  <a:schemeClr val="accent1"/>
                </a:solidFill>
              </a:rPr>
              <a:t> </a:t>
            </a:r>
            <a:r>
              <a:rPr lang="en-GB" sz="1600" dirty="0" err="1">
                <a:solidFill>
                  <a:schemeClr val="accent1"/>
                </a:solidFill>
              </a:rPr>
              <a:t>kontrol</a:t>
            </a:r>
            <a:r>
              <a:rPr lang="en-GB" sz="1600" dirty="0">
                <a:solidFill>
                  <a:schemeClr val="accent1"/>
                </a:solidFill>
              </a:rPr>
              <a:t>, </a:t>
            </a:r>
            <a:r>
              <a:rPr lang="en-GB" sz="1600" dirty="0" err="1">
                <a:solidFill>
                  <a:schemeClr val="accent1"/>
                </a:solidFill>
              </a:rPr>
              <a:t>hata</a:t>
            </a:r>
            <a:r>
              <a:rPr lang="en-GB" sz="1600" dirty="0">
                <a:solidFill>
                  <a:schemeClr val="accent1"/>
                </a:solidFill>
              </a:rPr>
              <a:t> </a:t>
            </a:r>
            <a:r>
              <a:rPr lang="en-GB" sz="1600" dirty="0" err="1">
                <a:solidFill>
                  <a:schemeClr val="accent1"/>
                </a:solidFill>
              </a:rPr>
              <a:t>ve</a:t>
            </a:r>
            <a:r>
              <a:rPr lang="en-GB" sz="1600" dirty="0">
                <a:solidFill>
                  <a:schemeClr val="accent1"/>
                </a:solidFill>
              </a:rPr>
              <a:t> </a:t>
            </a:r>
            <a:r>
              <a:rPr lang="en-GB" sz="1600" dirty="0" err="1">
                <a:solidFill>
                  <a:schemeClr val="accent1"/>
                </a:solidFill>
              </a:rPr>
              <a:t>kusurları</a:t>
            </a:r>
            <a:r>
              <a:rPr lang="en-GB" sz="1600" dirty="0">
                <a:solidFill>
                  <a:schemeClr val="accent1"/>
                </a:solidFill>
              </a:rPr>
              <a:t> </a:t>
            </a:r>
            <a:r>
              <a:rPr lang="en-GB" sz="1600" dirty="0" err="1">
                <a:solidFill>
                  <a:schemeClr val="accent1"/>
                </a:solidFill>
              </a:rPr>
              <a:t>önlemek</a:t>
            </a:r>
            <a:r>
              <a:rPr lang="en-GB" sz="1600" dirty="0">
                <a:solidFill>
                  <a:schemeClr val="accent1"/>
                </a:solidFill>
              </a:rPr>
              <a:t> </a:t>
            </a:r>
            <a:r>
              <a:rPr lang="en-GB" sz="1600" dirty="0" err="1">
                <a:solidFill>
                  <a:schemeClr val="accent1"/>
                </a:solidFill>
              </a:rPr>
              <a:t>için</a:t>
            </a:r>
            <a:r>
              <a:rPr lang="en-GB" sz="1600" dirty="0">
                <a:solidFill>
                  <a:schemeClr val="accent1"/>
                </a:solidFill>
              </a:rPr>
              <a:t> </a:t>
            </a:r>
            <a:r>
              <a:rPr lang="en-GB" sz="1600" dirty="0" err="1">
                <a:solidFill>
                  <a:schemeClr val="accent1"/>
                </a:solidFill>
              </a:rPr>
              <a:t>birlikte</a:t>
            </a:r>
            <a:r>
              <a:rPr lang="en-GB" sz="1600" dirty="0">
                <a:solidFill>
                  <a:schemeClr val="accent1"/>
                </a:solidFill>
              </a:rPr>
              <a:t> </a:t>
            </a:r>
            <a:r>
              <a:rPr lang="en-GB" sz="1600" dirty="0" err="1">
                <a:solidFill>
                  <a:schemeClr val="accent1"/>
                </a:solidFill>
              </a:rPr>
              <a:t>çalışarak</a:t>
            </a:r>
            <a:r>
              <a:rPr lang="en-GB" sz="1600" dirty="0">
                <a:solidFill>
                  <a:schemeClr val="accent1"/>
                </a:solidFill>
              </a:rPr>
              <a:t> </a:t>
            </a:r>
            <a:r>
              <a:rPr lang="en-GB" sz="1600" b="0" dirty="0" err="1">
                <a:solidFill>
                  <a:schemeClr val="accent1"/>
                </a:solidFill>
              </a:rPr>
              <a:t>sunulan</a:t>
            </a:r>
            <a:r>
              <a:rPr lang="en-GB" sz="1600" b="0" dirty="0">
                <a:solidFill>
                  <a:schemeClr val="accent1"/>
                </a:solidFill>
              </a:rPr>
              <a:t> </a:t>
            </a:r>
            <a:r>
              <a:rPr lang="en-GB" sz="1600" b="0" dirty="0" err="1">
                <a:solidFill>
                  <a:schemeClr val="accent1"/>
                </a:solidFill>
              </a:rPr>
              <a:t>ürün</a:t>
            </a:r>
            <a:r>
              <a:rPr lang="en-GB" sz="1600" b="0" dirty="0">
                <a:solidFill>
                  <a:schemeClr val="accent1"/>
                </a:solidFill>
              </a:rPr>
              <a:t> </a:t>
            </a:r>
            <a:r>
              <a:rPr lang="en-GB" sz="1600" b="0" dirty="0" err="1">
                <a:solidFill>
                  <a:schemeClr val="accent1"/>
                </a:solidFill>
              </a:rPr>
              <a:t>ve</a:t>
            </a:r>
            <a:r>
              <a:rPr lang="en-GB" sz="1600" b="0" dirty="0">
                <a:solidFill>
                  <a:schemeClr val="accent1"/>
                </a:solidFill>
              </a:rPr>
              <a:t> </a:t>
            </a:r>
            <a:r>
              <a:rPr lang="en-GB" sz="1600" b="0" dirty="0" err="1">
                <a:solidFill>
                  <a:schemeClr val="accent1"/>
                </a:solidFill>
              </a:rPr>
              <a:t>hizmetlerin</a:t>
            </a:r>
            <a:r>
              <a:rPr lang="en-GB" sz="1600" b="0" dirty="0">
                <a:solidFill>
                  <a:schemeClr val="accent1"/>
                </a:solidFill>
              </a:rPr>
              <a:t> </a:t>
            </a:r>
            <a:r>
              <a:rPr lang="en-GB" sz="1600" b="0" dirty="0" err="1">
                <a:solidFill>
                  <a:schemeClr val="accent1"/>
                </a:solidFill>
              </a:rPr>
              <a:t>müşteri</a:t>
            </a:r>
            <a:r>
              <a:rPr lang="en-GB" sz="1600" b="0" dirty="0">
                <a:solidFill>
                  <a:schemeClr val="accent1"/>
                </a:solidFill>
              </a:rPr>
              <a:t> </a:t>
            </a:r>
            <a:r>
              <a:rPr lang="en-GB" sz="1600" b="0" dirty="0" err="1">
                <a:solidFill>
                  <a:schemeClr val="accent1"/>
                </a:solidFill>
              </a:rPr>
              <a:t>beklentilerini</a:t>
            </a:r>
            <a:r>
              <a:rPr lang="en-GB" sz="1600" b="0" dirty="0">
                <a:solidFill>
                  <a:schemeClr val="accent1"/>
                </a:solidFill>
              </a:rPr>
              <a:t> </a:t>
            </a:r>
            <a:r>
              <a:rPr lang="en-GB" sz="1600" b="0" dirty="0" err="1">
                <a:solidFill>
                  <a:schemeClr val="accent1"/>
                </a:solidFill>
              </a:rPr>
              <a:t>karşılamasını</a:t>
            </a:r>
            <a:r>
              <a:rPr lang="en-GB" sz="1600" b="0" dirty="0">
                <a:solidFill>
                  <a:schemeClr val="accent1"/>
                </a:solidFill>
              </a:rPr>
              <a:t> </a:t>
            </a:r>
            <a:r>
              <a:rPr lang="en-GB" sz="1600" b="0" dirty="0" err="1">
                <a:solidFill>
                  <a:schemeClr val="accent1"/>
                </a:solidFill>
              </a:rPr>
              <a:t>ve</a:t>
            </a:r>
            <a:r>
              <a:rPr lang="en-GB" sz="1600" b="0" dirty="0">
                <a:solidFill>
                  <a:schemeClr val="accent1"/>
                </a:solidFill>
              </a:rPr>
              <a:t> </a:t>
            </a:r>
            <a:r>
              <a:rPr lang="en-GB" sz="1600" b="0" dirty="0" err="1">
                <a:solidFill>
                  <a:schemeClr val="accent1"/>
                </a:solidFill>
              </a:rPr>
              <a:t>yönetmeliklere</a:t>
            </a:r>
            <a:r>
              <a:rPr lang="en-GB" sz="1600" b="0" dirty="0">
                <a:solidFill>
                  <a:schemeClr val="accent1"/>
                </a:solidFill>
              </a:rPr>
              <a:t> </a:t>
            </a:r>
            <a:r>
              <a:rPr lang="en-GB" sz="1600" b="0" dirty="0" err="1">
                <a:solidFill>
                  <a:schemeClr val="accent1"/>
                </a:solidFill>
              </a:rPr>
              <a:t>uygun</a:t>
            </a:r>
            <a:r>
              <a:rPr lang="en-GB" sz="1600" b="0" dirty="0">
                <a:solidFill>
                  <a:schemeClr val="accent1"/>
                </a:solidFill>
              </a:rPr>
              <a:t> </a:t>
            </a:r>
            <a:r>
              <a:rPr lang="en-GB" sz="1600" b="0" dirty="0" err="1">
                <a:solidFill>
                  <a:schemeClr val="accent1"/>
                </a:solidFill>
              </a:rPr>
              <a:t>olmasını</a:t>
            </a:r>
            <a:r>
              <a:rPr lang="en-GB" sz="1600" b="0" dirty="0">
                <a:solidFill>
                  <a:schemeClr val="accent1"/>
                </a:solidFill>
              </a:rPr>
              <a:t> </a:t>
            </a:r>
            <a:r>
              <a:rPr lang="en-GB" sz="1600" b="0" dirty="0" err="1">
                <a:solidFill>
                  <a:schemeClr val="accent1"/>
                </a:solidFill>
              </a:rPr>
              <a:t>sağlar</a:t>
            </a:r>
            <a:r>
              <a:rPr lang="en-GB" sz="1600" b="0" dirty="0">
                <a:solidFill>
                  <a:schemeClr val="accent1"/>
                </a:solidFill>
              </a:rPr>
              <a:t>. Bu </a:t>
            </a:r>
            <a:r>
              <a:rPr lang="en-GB" sz="1600" b="0" dirty="0" err="1">
                <a:solidFill>
                  <a:schemeClr val="accent1"/>
                </a:solidFill>
              </a:rPr>
              <a:t>entegre</a:t>
            </a:r>
            <a:r>
              <a:rPr lang="en-GB" sz="1600" b="0" dirty="0">
                <a:solidFill>
                  <a:schemeClr val="accent1"/>
                </a:solidFill>
              </a:rPr>
              <a:t> </a:t>
            </a:r>
            <a:r>
              <a:rPr lang="en-GB" sz="1600" b="0" dirty="0" err="1">
                <a:solidFill>
                  <a:schemeClr val="accent1"/>
                </a:solidFill>
              </a:rPr>
              <a:t>yaklaşım</a:t>
            </a:r>
            <a:r>
              <a:rPr lang="en-GB" sz="1600" b="0" dirty="0">
                <a:solidFill>
                  <a:schemeClr val="accent1"/>
                </a:solidFill>
              </a:rPr>
              <a:t> </a:t>
            </a:r>
            <a:r>
              <a:rPr lang="en-GB" sz="1600" b="0" dirty="0" err="1">
                <a:solidFill>
                  <a:schemeClr val="accent1"/>
                </a:solidFill>
              </a:rPr>
              <a:t>sadece</a:t>
            </a:r>
            <a:r>
              <a:rPr lang="en-GB" sz="1600" b="0" dirty="0">
                <a:solidFill>
                  <a:schemeClr val="accent1"/>
                </a:solidFill>
              </a:rPr>
              <a:t> </a:t>
            </a:r>
            <a:r>
              <a:rPr lang="en-GB" sz="1600" b="0" dirty="0" err="1">
                <a:solidFill>
                  <a:schemeClr val="accent1"/>
                </a:solidFill>
              </a:rPr>
              <a:t>genel</a:t>
            </a:r>
            <a:r>
              <a:rPr lang="en-GB" sz="1600" b="0" dirty="0">
                <a:solidFill>
                  <a:schemeClr val="accent1"/>
                </a:solidFill>
              </a:rPr>
              <a:t> </a:t>
            </a:r>
            <a:r>
              <a:rPr lang="en-GB" sz="1600" b="0" dirty="0" err="1">
                <a:solidFill>
                  <a:schemeClr val="accent1"/>
                </a:solidFill>
              </a:rPr>
              <a:t>kaliteyi</a:t>
            </a:r>
            <a:r>
              <a:rPr lang="en-GB" sz="1600" b="0" dirty="0">
                <a:solidFill>
                  <a:schemeClr val="accent1"/>
                </a:solidFill>
              </a:rPr>
              <a:t> </a:t>
            </a:r>
            <a:r>
              <a:rPr lang="en-GB" sz="1600" b="0" dirty="0" err="1">
                <a:solidFill>
                  <a:schemeClr val="accent1"/>
                </a:solidFill>
              </a:rPr>
              <a:t>artırmakla</a:t>
            </a:r>
            <a:r>
              <a:rPr lang="en-GB" sz="1600" b="0" dirty="0">
                <a:solidFill>
                  <a:schemeClr val="accent1"/>
                </a:solidFill>
              </a:rPr>
              <a:t> </a:t>
            </a:r>
            <a:r>
              <a:rPr lang="en-GB" sz="1600" b="0" dirty="0" err="1">
                <a:solidFill>
                  <a:schemeClr val="accent1"/>
                </a:solidFill>
              </a:rPr>
              <a:t>kalmaz</a:t>
            </a:r>
            <a:r>
              <a:rPr lang="en-GB" sz="1600" b="0" dirty="0">
                <a:solidFill>
                  <a:schemeClr val="accent1"/>
                </a:solidFill>
              </a:rPr>
              <a:t>, </a:t>
            </a:r>
            <a:r>
              <a:rPr lang="en-GB" sz="1600" b="0" dirty="0" err="1">
                <a:solidFill>
                  <a:schemeClr val="accent1"/>
                </a:solidFill>
              </a:rPr>
              <a:t>aynı</a:t>
            </a:r>
            <a:r>
              <a:rPr lang="en-GB" sz="1600" b="0" dirty="0">
                <a:solidFill>
                  <a:schemeClr val="accent1"/>
                </a:solidFill>
              </a:rPr>
              <a:t> </a:t>
            </a:r>
            <a:r>
              <a:rPr lang="en-GB" sz="1600" b="0" dirty="0" err="1">
                <a:solidFill>
                  <a:schemeClr val="accent1"/>
                </a:solidFill>
              </a:rPr>
              <a:t>zamanda</a:t>
            </a:r>
            <a:r>
              <a:rPr lang="en-GB" sz="1600" b="0" dirty="0">
                <a:solidFill>
                  <a:schemeClr val="accent1"/>
                </a:solidFill>
              </a:rPr>
              <a:t> </a:t>
            </a:r>
            <a:r>
              <a:rPr lang="en-GB" sz="1600" b="0" dirty="0" err="1">
                <a:solidFill>
                  <a:schemeClr val="accent1"/>
                </a:solidFill>
              </a:rPr>
              <a:t>müşteri</a:t>
            </a:r>
            <a:r>
              <a:rPr lang="en-GB" sz="1600" b="0" dirty="0">
                <a:solidFill>
                  <a:schemeClr val="accent1"/>
                </a:solidFill>
              </a:rPr>
              <a:t> </a:t>
            </a:r>
            <a:r>
              <a:rPr lang="en-GB" sz="1600" b="0" dirty="0" err="1">
                <a:solidFill>
                  <a:schemeClr val="accent1"/>
                </a:solidFill>
              </a:rPr>
              <a:t>güvenine</a:t>
            </a:r>
            <a:r>
              <a:rPr lang="en-GB" sz="1600" b="0" dirty="0">
                <a:solidFill>
                  <a:schemeClr val="accent1"/>
                </a:solidFill>
              </a:rPr>
              <a:t> </a:t>
            </a:r>
            <a:r>
              <a:rPr lang="en-GB" sz="1600" b="0" dirty="0" err="1">
                <a:solidFill>
                  <a:schemeClr val="accent1"/>
                </a:solidFill>
              </a:rPr>
              <a:t>ve</a:t>
            </a:r>
            <a:r>
              <a:rPr lang="en-GB" sz="1600" b="0" dirty="0">
                <a:solidFill>
                  <a:schemeClr val="accent1"/>
                </a:solidFill>
              </a:rPr>
              <a:t> </a:t>
            </a:r>
            <a:r>
              <a:rPr lang="en-GB" sz="1600" b="0" dirty="0" err="1">
                <a:solidFill>
                  <a:schemeClr val="accent1"/>
                </a:solidFill>
              </a:rPr>
              <a:t>şirketin</a:t>
            </a:r>
            <a:r>
              <a:rPr lang="en-GB" sz="1600" b="0" dirty="0">
                <a:solidFill>
                  <a:schemeClr val="accent1"/>
                </a:solidFill>
              </a:rPr>
              <a:t> </a:t>
            </a:r>
            <a:r>
              <a:rPr lang="en-GB" sz="1600" b="0" dirty="0" err="1">
                <a:solidFill>
                  <a:schemeClr val="accent1"/>
                </a:solidFill>
              </a:rPr>
              <a:t>itibarına</a:t>
            </a:r>
            <a:r>
              <a:rPr lang="en-GB" sz="1600" b="0" dirty="0">
                <a:solidFill>
                  <a:schemeClr val="accent1"/>
                </a:solidFill>
              </a:rPr>
              <a:t> da </a:t>
            </a:r>
            <a:r>
              <a:rPr lang="en-GB" sz="1600" b="0" dirty="0" err="1">
                <a:solidFill>
                  <a:schemeClr val="accent1"/>
                </a:solidFill>
              </a:rPr>
              <a:t>katkıda</a:t>
            </a:r>
            <a:r>
              <a:rPr lang="en-GB" sz="1600" b="0" dirty="0">
                <a:solidFill>
                  <a:schemeClr val="accent1"/>
                </a:solidFill>
              </a:rPr>
              <a:t> </a:t>
            </a:r>
            <a:r>
              <a:rPr lang="en-GB" sz="1600" b="0" dirty="0" err="1">
                <a:solidFill>
                  <a:schemeClr val="accent1"/>
                </a:solidFill>
              </a:rPr>
              <a:t>bulunur</a:t>
            </a:r>
            <a:r>
              <a:rPr lang="en-GB" sz="1600" b="0" dirty="0">
                <a:solidFill>
                  <a:schemeClr val="accent1"/>
                </a:solidFill>
              </a:rPr>
              <a:t>.</a:t>
            </a:r>
          </a:p>
        </p:txBody>
      </p:sp>
      <p:sp>
        <p:nvSpPr>
          <p:cNvPr id="4" name="Segnaposto contenuto 3">
            <a:extLst>
              <a:ext uri="{FF2B5EF4-FFF2-40B4-BE49-F238E27FC236}">
                <a16:creationId xmlns:a16="http://schemas.microsoft.com/office/drawing/2014/main" id="{821BC623-86DD-5959-8310-7C4E781A7114}"/>
              </a:ext>
            </a:extLst>
          </p:cNvPr>
          <p:cNvSpPr>
            <a:spLocks noGrp="1"/>
          </p:cNvSpPr>
          <p:nvPr>
            <p:ph sz="half" idx="2"/>
          </p:nvPr>
        </p:nvSpPr>
        <p:spPr>
          <a:xfrm>
            <a:off x="6204138" y="761597"/>
            <a:ext cx="5409283" cy="5579709"/>
          </a:xfrm>
        </p:spPr>
        <p:txBody>
          <a:bodyPr vert="horz" lIns="91440" tIns="45720" rIns="91440" bIns="45720" rtlCol="0" anchor="t">
            <a:normAutofit lnSpcReduction="10000"/>
          </a:bodyPr>
          <a:lstStyle/>
          <a:p>
            <a:pPr algn="just">
              <a:lnSpc>
                <a:spcPct val="150000"/>
              </a:lnSpc>
            </a:pPr>
            <a:r>
              <a:rPr lang="en-GB" sz="1600" dirty="0">
                <a:solidFill>
                  <a:srgbClr val="0E9094"/>
                </a:solidFill>
                <a:latin typeface="Raleway SemiBold"/>
                <a:ea typeface="+mj-ea"/>
                <a:cs typeface="+mj-cs"/>
              </a:rPr>
              <a:t>4° KALITE IYILEŞTIRME </a:t>
            </a:r>
          </a:p>
          <a:p>
            <a:pPr algn="just">
              <a:lnSpc>
                <a:spcPct val="170000"/>
              </a:lnSpc>
            </a:pPr>
            <a:r>
              <a:rPr lang="en-GB" sz="1600" b="0" dirty="0" err="1">
                <a:solidFill>
                  <a:schemeClr val="accent1"/>
                </a:solidFill>
              </a:rPr>
              <a:t>Kalite</a:t>
            </a:r>
            <a:r>
              <a:rPr lang="en-GB" sz="1600" b="0" dirty="0">
                <a:solidFill>
                  <a:schemeClr val="accent1"/>
                </a:solidFill>
              </a:rPr>
              <a:t> </a:t>
            </a:r>
            <a:r>
              <a:rPr lang="en-GB" sz="1600" b="0" dirty="0" err="1">
                <a:solidFill>
                  <a:schemeClr val="accent1"/>
                </a:solidFill>
              </a:rPr>
              <a:t>iyileştirme</a:t>
            </a:r>
            <a:r>
              <a:rPr lang="en-GB" sz="1600" b="0" dirty="0">
                <a:solidFill>
                  <a:schemeClr val="accent1"/>
                </a:solidFill>
              </a:rPr>
              <a:t> </a:t>
            </a:r>
            <a:r>
              <a:rPr lang="en-GB" sz="1600" b="0" dirty="0" err="1">
                <a:solidFill>
                  <a:schemeClr val="accent1"/>
                </a:solidFill>
              </a:rPr>
              <a:t>yoluyla</a:t>
            </a:r>
            <a:r>
              <a:rPr lang="en-GB" sz="1600" b="0" dirty="0">
                <a:solidFill>
                  <a:schemeClr val="accent1"/>
                </a:solidFill>
              </a:rPr>
              <a:t> </a:t>
            </a:r>
            <a:r>
              <a:rPr lang="en-GB" sz="1600" b="0" dirty="0" err="1">
                <a:solidFill>
                  <a:schemeClr val="accent1"/>
                </a:solidFill>
              </a:rPr>
              <a:t>kuruluşlar</a:t>
            </a:r>
            <a:r>
              <a:rPr lang="en-GB" sz="1600" b="0" dirty="0">
                <a:solidFill>
                  <a:schemeClr val="accent1"/>
                </a:solidFill>
              </a:rPr>
              <a:t> </a:t>
            </a:r>
            <a:r>
              <a:rPr lang="en-GB" sz="1600" dirty="0" err="1">
                <a:solidFill>
                  <a:schemeClr val="accent1"/>
                </a:solidFill>
              </a:rPr>
              <a:t>sonuçları</a:t>
            </a:r>
            <a:r>
              <a:rPr lang="en-GB" sz="1600" dirty="0">
                <a:solidFill>
                  <a:schemeClr val="accent1"/>
                </a:solidFill>
              </a:rPr>
              <a:t> </a:t>
            </a:r>
            <a:r>
              <a:rPr lang="en-GB" sz="1600" b="0" dirty="0" err="1">
                <a:solidFill>
                  <a:schemeClr val="accent1"/>
                </a:solidFill>
              </a:rPr>
              <a:t>sistematik</a:t>
            </a:r>
            <a:r>
              <a:rPr lang="en-GB" sz="1600" b="0" dirty="0">
                <a:solidFill>
                  <a:schemeClr val="accent1"/>
                </a:solidFill>
              </a:rPr>
              <a:t> </a:t>
            </a:r>
            <a:r>
              <a:rPr lang="en-GB" sz="1600" b="0" dirty="0" err="1">
                <a:solidFill>
                  <a:schemeClr val="accent1"/>
                </a:solidFill>
              </a:rPr>
              <a:t>olarak</a:t>
            </a:r>
            <a:r>
              <a:rPr lang="en-GB" sz="1600" b="0" dirty="0">
                <a:solidFill>
                  <a:schemeClr val="accent1"/>
                </a:solidFill>
              </a:rPr>
              <a:t> </a:t>
            </a:r>
            <a:r>
              <a:rPr lang="en-GB" sz="1600" dirty="0" err="1">
                <a:solidFill>
                  <a:schemeClr val="accent1"/>
                </a:solidFill>
              </a:rPr>
              <a:t>ölçebilir</a:t>
            </a:r>
            <a:r>
              <a:rPr lang="en-GB" sz="1600" dirty="0">
                <a:solidFill>
                  <a:schemeClr val="accent1"/>
                </a:solidFill>
              </a:rPr>
              <a:t> </a:t>
            </a:r>
            <a:r>
              <a:rPr lang="en-GB" sz="1600" b="0" dirty="0" err="1">
                <a:solidFill>
                  <a:schemeClr val="accent1"/>
                </a:solidFill>
              </a:rPr>
              <a:t>ve</a:t>
            </a:r>
            <a:r>
              <a:rPr lang="en-GB" sz="1600" b="0" dirty="0">
                <a:solidFill>
                  <a:schemeClr val="accent1"/>
                </a:solidFill>
              </a:rPr>
              <a:t> </a:t>
            </a:r>
            <a:r>
              <a:rPr lang="en-GB" sz="1600" b="0" dirty="0" err="1">
                <a:solidFill>
                  <a:schemeClr val="accent1"/>
                </a:solidFill>
              </a:rPr>
              <a:t>iyileştirme</a:t>
            </a:r>
            <a:r>
              <a:rPr lang="en-GB" sz="1600" b="0" dirty="0">
                <a:solidFill>
                  <a:schemeClr val="accent1"/>
                </a:solidFill>
              </a:rPr>
              <a:t> </a:t>
            </a:r>
            <a:r>
              <a:rPr lang="en-GB" sz="1600" b="0" dirty="0" err="1">
                <a:solidFill>
                  <a:schemeClr val="accent1"/>
                </a:solidFill>
              </a:rPr>
              <a:t>fırsatlarını</a:t>
            </a:r>
            <a:r>
              <a:rPr lang="en-GB" sz="1600" b="0" dirty="0">
                <a:solidFill>
                  <a:schemeClr val="accent1"/>
                </a:solidFill>
              </a:rPr>
              <a:t> </a:t>
            </a:r>
            <a:r>
              <a:rPr lang="en-GB" sz="1600" b="0" dirty="0" err="1">
                <a:solidFill>
                  <a:schemeClr val="accent1"/>
                </a:solidFill>
              </a:rPr>
              <a:t>belirleyebilir</a:t>
            </a:r>
            <a:r>
              <a:rPr lang="en-GB" sz="1600" b="0" dirty="0">
                <a:solidFill>
                  <a:schemeClr val="accent1"/>
                </a:solidFill>
              </a:rPr>
              <a:t>. Bu </a:t>
            </a:r>
            <a:r>
              <a:rPr lang="en-GB" sz="1600" b="0" dirty="0" err="1">
                <a:solidFill>
                  <a:schemeClr val="accent1"/>
                </a:solidFill>
              </a:rPr>
              <a:t>süreç</a:t>
            </a:r>
            <a:r>
              <a:rPr lang="en-GB" sz="1600" b="0" dirty="0">
                <a:solidFill>
                  <a:schemeClr val="accent1"/>
                </a:solidFill>
              </a:rPr>
              <a:t>, </a:t>
            </a:r>
            <a:r>
              <a:rPr lang="en-GB" sz="1600" b="0" dirty="0" err="1">
                <a:solidFill>
                  <a:schemeClr val="accent1"/>
                </a:solidFill>
              </a:rPr>
              <a:t>ürün</a:t>
            </a:r>
            <a:r>
              <a:rPr lang="en-GB" sz="1600" b="0" dirty="0">
                <a:solidFill>
                  <a:schemeClr val="accent1"/>
                </a:solidFill>
              </a:rPr>
              <a:t> </a:t>
            </a:r>
            <a:r>
              <a:rPr lang="en-GB" sz="1600" b="0" dirty="0" err="1">
                <a:solidFill>
                  <a:schemeClr val="accent1"/>
                </a:solidFill>
              </a:rPr>
              <a:t>performansı</a:t>
            </a:r>
            <a:r>
              <a:rPr lang="en-GB" sz="1600" b="0" dirty="0">
                <a:solidFill>
                  <a:schemeClr val="accent1"/>
                </a:solidFill>
              </a:rPr>
              <a:t> </a:t>
            </a:r>
            <a:r>
              <a:rPr lang="en-GB" sz="1600" b="0" dirty="0" err="1">
                <a:solidFill>
                  <a:schemeClr val="accent1"/>
                </a:solidFill>
              </a:rPr>
              <a:t>ve</a:t>
            </a:r>
            <a:r>
              <a:rPr lang="en-GB" sz="1600" b="0" dirty="0">
                <a:solidFill>
                  <a:schemeClr val="accent1"/>
                </a:solidFill>
              </a:rPr>
              <a:t> </a:t>
            </a:r>
            <a:r>
              <a:rPr lang="en-GB" sz="1600" b="0" dirty="0" err="1">
                <a:solidFill>
                  <a:schemeClr val="accent1"/>
                </a:solidFill>
              </a:rPr>
              <a:t>müşteri</a:t>
            </a:r>
            <a:r>
              <a:rPr lang="en-GB" sz="1600" b="0" dirty="0">
                <a:solidFill>
                  <a:schemeClr val="accent1"/>
                </a:solidFill>
              </a:rPr>
              <a:t> </a:t>
            </a:r>
            <a:r>
              <a:rPr lang="en-GB" sz="1600" b="0" dirty="0" err="1">
                <a:solidFill>
                  <a:schemeClr val="accent1"/>
                </a:solidFill>
              </a:rPr>
              <a:t>geri</a:t>
            </a:r>
            <a:r>
              <a:rPr lang="en-GB" sz="1600" b="0" dirty="0">
                <a:solidFill>
                  <a:schemeClr val="accent1"/>
                </a:solidFill>
              </a:rPr>
              <a:t> </a:t>
            </a:r>
            <a:r>
              <a:rPr lang="en-GB" sz="1600" b="0" dirty="0" err="1">
                <a:solidFill>
                  <a:schemeClr val="accent1"/>
                </a:solidFill>
              </a:rPr>
              <a:t>bildirimleriyle</a:t>
            </a:r>
            <a:r>
              <a:rPr lang="en-GB" sz="1600" b="0" dirty="0">
                <a:solidFill>
                  <a:schemeClr val="accent1"/>
                </a:solidFill>
              </a:rPr>
              <a:t> </a:t>
            </a:r>
            <a:r>
              <a:rPr lang="en-GB" sz="1600" b="0" dirty="0" err="1">
                <a:solidFill>
                  <a:schemeClr val="accent1"/>
                </a:solidFill>
              </a:rPr>
              <a:t>ilgili</a:t>
            </a:r>
            <a:r>
              <a:rPr lang="en-GB" sz="1600" b="0" dirty="0">
                <a:solidFill>
                  <a:schemeClr val="accent1"/>
                </a:solidFill>
              </a:rPr>
              <a:t> </a:t>
            </a:r>
            <a:r>
              <a:rPr lang="en-GB" sz="1600" b="0" dirty="0" err="1">
                <a:solidFill>
                  <a:schemeClr val="accent1"/>
                </a:solidFill>
              </a:rPr>
              <a:t>verilerin</a:t>
            </a:r>
            <a:r>
              <a:rPr lang="en-GB" sz="1600" b="0" dirty="0">
                <a:solidFill>
                  <a:schemeClr val="accent1"/>
                </a:solidFill>
              </a:rPr>
              <a:t> </a:t>
            </a:r>
            <a:r>
              <a:rPr lang="en-GB" sz="1600" b="0" dirty="0" err="1">
                <a:solidFill>
                  <a:schemeClr val="accent1"/>
                </a:solidFill>
              </a:rPr>
              <a:t>toplanmasını</a:t>
            </a:r>
            <a:r>
              <a:rPr lang="en-GB" sz="1600" b="0" dirty="0">
                <a:solidFill>
                  <a:schemeClr val="accent1"/>
                </a:solidFill>
              </a:rPr>
              <a:t> </a:t>
            </a:r>
            <a:r>
              <a:rPr lang="en-GB" sz="1600" b="0" dirty="0" err="1">
                <a:solidFill>
                  <a:schemeClr val="accent1"/>
                </a:solidFill>
              </a:rPr>
              <a:t>ve</a:t>
            </a:r>
            <a:r>
              <a:rPr lang="en-GB" sz="1600" b="0" dirty="0">
                <a:solidFill>
                  <a:schemeClr val="accent1"/>
                </a:solidFill>
              </a:rPr>
              <a:t> </a:t>
            </a:r>
            <a:r>
              <a:rPr lang="en-GB" sz="1600" b="0" dirty="0" err="1">
                <a:solidFill>
                  <a:schemeClr val="accent1"/>
                </a:solidFill>
              </a:rPr>
              <a:t>analiz</a:t>
            </a:r>
            <a:r>
              <a:rPr lang="en-GB" sz="1600" b="0" dirty="0">
                <a:solidFill>
                  <a:schemeClr val="accent1"/>
                </a:solidFill>
              </a:rPr>
              <a:t> </a:t>
            </a:r>
            <a:r>
              <a:rPr lang="en-GB" sz="1600" b="0" dirty="0" err="1">
                <a:solidFill>
                  <a:schemeClr val="accent1"/>
                </a:solidFill>
              </a:rPr>
              <a:t>edilmesini</a:t>
            </a:r>
            <a:r>
              <a:rPr lang="en-GB" sz="1600" b="0" dirty="0">
                <a:solidFill>
                  <a:schemeClr val="accent1"/>
                </a:solidFill>
              </a:rPr>
              <a:t> </a:t>
            </a:r>
            <a:r>
              <a:rPr lang="en-GB" sz="1600" b="0" dirty="0" err="1">
                <a:solidFill>
                  <a:schemeClr val="accent1"/>
                </a:solidFill>
              </a:rPr>
              <a:t>içerir</a:t>
            </a:r>
            <a:r>
              <a:rPr lang="en-GB" sz="1600" b="0" dirty="0">
                <a:solidFill>
                  <a:schemeClr val="accent1"/>
                </a:solidFill>
              </a:rPr>
              <a:t>. Bu </a:t>
            </a:r>
            <a:r>
              <a:rPr lang="en-GB" sz="1600" b="0" dirty="0" err="1">
                <a:solidFill>
                  <a:schemeClr val="accent1"/>
                </a:solidFill>
              </a:rPr>
              <a:t>sayede</a:t>
            </a:r>
            <a:r>
              <a:rPr lang="en-GB" sz="1600" b="0" dirty="0">
                <a:solidFill>
                  <a:schemeClr val="accent1"/>
                </a:solidFill>
              </a:rPr>
              <a:t> </a:t>
            </a:r>
            <a:r>
              <a:rPr lang="en-GB" sz="1600" b="0" dirty="0" err="1">
                <a:solidFill>
                  <a:schemeClr val="accent1"/>
                </a:solidFill>
              </a:rPr>
              <a:t>şirketler</a:t>
            </a:r>
            <a:r>
              <a:rPr lang="en-GB" sz="1600" b="0" dirty="0">
                <a:solidFill>
                  <a:schemeClr val="accent1"/>
                </a:solidFill>
              </a:rPr>
              <a:t> </a:t>
            </a:r>
            <a:r>
              <a:rPr lang="en-GB" sz="1600" b="0" dirty="0" err="1">
                <a:solidFill>
                  <a:schemeClr val="accent1"/>
                </a:solidFill>
              </a:rPr>
              <a:t>tasarım</a:t>
            </a:r>
            <a:r>
              <a:rPr lang="en-GB" sz="1600" b="0" dirty="0">
                <a:solidFill>
                  <a:schemeClr val="accent1"/>
                </a:solidFill>
              </a:rPr>
              <a:t>, </a:t>
            </a:r>
            <a:r>
              <a:rPr lang="en-GB" sz="1600" b="0" dirty="0" err="1">
                <a:solidFill>
                  <a:schemeClr val="accent1"/>
                </a:solidFill>
              </a:rPr>
              <a:t>üretim</a:t>
            </a:r>
            <a:r>
              <a:rPr lang="en-GB" sz="1600" b="0" dirty="0">
                <a:solidFill>
                  <a:schemeClr val="accent1"/>
                </a:solidFill>
              </a:rPr>
              <a:t> </a:t>
            </a:r>
            <a:r>
              <a:rPr lang="en-GB" sz="1600" b="0" dirty="0" err="1">
                <a:solidFill>
                  <a:schemeClr val="accent1"/>
                </a:solidFill>
              </a:rPr>
              <a:t>veya</a:t>
            </a:r>
            <a:r>
              <a:rPr lang="en-GB" sz="1600" b="0" dirty="0">
                <a:solidFill>
                  <a:schemeClr val="accent1"/>
                </a:solidFill>
              </a:rPr>
              <a:t> </a:t>
            </a:r>
            <a:r>
              <a:rPr lang="en-GB" sz="1600" b="0" dirty="0" err="1">
                <a:solidFill>
                  <a:schemeClr val="accent1"/>
                </a:solidFill>
              </a:rPr>
              <a:t>teslimat</a:t>
            </a:r>
            <a:r>
              <a:rPr lang="en-GB" sz="1600" b="0" dirty="0">
                <a:solidFill>
                  <a:schemeClr val="accent1"/>
                </a:solidFill>
              </a:rPr>
              <a:t> </a:t>
            </a:r>
            <a:r>
              <a:rPr lang="en-GB" sz="1600" b="0" dirty="0" err="1">
                <a:solidFill>
                  <a:schemeClr val="accent1"/>
                </a:solidFill>
              </a:rPr>
              <a:t>aşamalarında</a:t>
            </a:r>
            <a:r>
              <a:rPr lang="en-GB" sz="1600" b="0" dirty="0">
                <a:solidFill>
                  <a:schemeClr val="accent1"/>
                </a:solidFill>
              </a:rPr>
              <a:t> </a:t>
            </a:r>
            <a:r>
              <a:rPr lang="en-GB" sz="1600" b="0" dirty="0" err="1">
                <a:solidFill>
                  <a:schemeClr val="accent1"/>
                </a:solidFill>
              </a:rPr>
              <a:t>iyileştirme</a:t>
            </a:r>
            <a:r>
              <a:rPr lang="en-GB" sz="1600" b="0" dirty="0">
                <a:solidFill>
                  <a:schemeClr val="accent1"/>
                </a:solidFill>
              </a:rPr>
              <a:t> </a:t>
            </a:r>
            <a:r>
              <a:rPr lang="en-GB" sz="1600" b="0" dirty="0" err="1">
                <a:solidFill>
                  <a:schemeClr val="accent1"/>
                </a:solidFill>
              </a:rPr>
              <a:t>yapılabilecek</a:t>
            </a:r>
            <a:r>
              <a:rPr lang="en-GB" sz="1600" b="0" dirty="0">
                <a:solidFill>
                  <a:schemeClr val="accent1"/>
                </a:solidFill>
              </a:rPr>
              <a:t> </a:t>
            </a:r>
            <a:r>
              <a:rPr lang="en-GB" sz="1600" b="0" dirty="0" err="1">
                <a:solidFill>
                  <a:schemeClr val="accent1"/>
                </a:solidFill>
              </a:rPr>
              <a:t>belirli</a:t>
            </a:r>
            <a:r>
              <a:rPr lang="en-GB" sz="1600" b="0" dirty="0">
                <a:solidFill>
                  <a:schemeClr val="accent1"/>
                </a:solidFill>
              </a:rPr>
              <a:t> </a:t>
            </a:r>
            <a:r>
              <a:rPr lang="en-GB" sz="1600" b="0" dirty="0" err="1">
                <a:solidFill>
                  <a:schemeClr val="accent1"/>
                </a:solidFill>
              </a:rPr>
              <a:t>alanları</a:t>
            </a:r>
            <a:r>
              <a:rPr lang="en-GB" sz="1600" b="0" dirty="0">
                <a:solidFill>
                  <a:schemeClr val="accent1"/>
                </a:solidFill>
              </a:rPr>
              <a:t> </a:t>
            </a:r>
            <a:r>
              <a:rPr lang="en-GB" sz="1600" b="0" dirty="0" err="1">
                <a:solidFill>
                  <a:schemeClr val="accent1"/>
                </a:solidFill>
              </a:rPr>
              <a:t>tespit</a:t>
            </a:r>
            <a:r>
              <a:rPr lang="en-GB" sz="1600" b="0" dirty="0">
                <a:solidFill>
                  <a:schemeClr val="accent1"/>
                </a:solidFill>
              </a:rPr>
              <a:t> </a:t>
            </a:r>
            <a:r>
              <a:rPr lang="en-GB" sz="1600" b="0" dirty="0" err="1">
                <a:solidFill>
                  <a:schemeClr val="accent1"/>
                </a:solidFill>
              </a:rPr>
              <a:t>edebilirler</a:t>
            </a:r>
            <a:r>
              <a:rPr lang="en-GB" sz="1600" b="0" dirty="0">
                <a:solidFill>
                  <a:schemeClr val="accent1"/>
                </a:solidFill>
              </a:rPr>
              <a:t>. Bu </a:t>
            </a:r>
            <a:r>
              <a:rPr lang="en-GB" sz="1600" b="0" dirty="0" err="1">
                <a:solidFill>
                  <a:schemeClr val="accent1"/>
                </a:solidFill>
              </a:rPr>
              <a:t>iyileştirmelerin</a:t>
            </a:r>
            <a:r>
              <a:rPr lang="en-GB" sz="1600" b="0" dirty="0">
                <a:solidFill>
                  <a:schemeClr val="accent1"/>
                </a:solidFill>
              </a:rPr>
              <a:t> </a:t>
            </a:r>
            <a:r>
              <a:rPr lang="en-GB" sz="1600" b="0" dirty="0" err="1">
                <a:solidFill>
                  <a:schemeClr val="accent1"/>
                </a:solidFill>
              </a:rPr>
              <a:t>uygulanması</a:t>
            </a:r>
            <a:r>
              <a:rPr lang="en-GB" sz="1600" b="0" dirty="0">
                <a:solidFill>
                  <a:schemeClr val="accent1"/>
                </a:solidFill>
              </a:rPr>
              <a:t> </a:t>
            </a:r>
            <a:r>
              <a:rPr lang="en-GB" sz="1600" b="0" dirty="0" err="1">
                <a:solidFill>
                  <a:schemeClr val="accent1"/>
                </a:solidFill>
              </a:rPr>
              <a:t>sadece</a:t>
            </a:r>
            <a:r>
              <a:rPr lang="en-GB" sz="1600" b="0" dirty="0">
                <a:solidFill>
                  <a:schemeClr val="accent1"/>
                </a:solidFill>
              </a:rPr>
              <a:t> </a:t>
            </a:r>
            <a:r>
              <a:rPr lang="en-GB" sz="1600" b="0" dirty="0" err="1">
                <a:solidFill>
                  <a:schemeClr val="accent1"/>
                </a:solidFill>
              </a:rPr>
              <a:t>ürün</a:t>
            </a:r>
            <a:r>
              <a:rPr lang="en-GB" sz="1600" b="0" dirty="0">
                <a:solidFill>
                  <a:schemeClr val="accent1"/>
                </a:solidFill>
              </a:rPr>
              <a:t> </a:t>
            </a:r>
            <a:r>
              <a:rPr lang="en-GB" sz="1600" b="0" dirty="0" err="1">
                <a:solidFill>
                  <a:schemeClr val="accent1"/>
                </a:solidFill>
              </a:rPr>
              <a:t>veya</a:t>
            </a:r>
            <a:r>
              <a:rPr lang="en-GB" sz="1600" b="0" dirty="0">
                <a:solidFill>
                  <a:schemeClr val="accent1"/>
                </a:solidFill>
              </a:rPr>
              <a:t> </a:t>
            </a:r>
            <a:r>
              <a:rPr lang="en-GB" sz="1600" b="0" dirty="0" err="1">
                <a:solidFill>
                  <a:schemeClr val="accent1"/>
                </a:solidFill>
              </a:rPr>
              <a:t>hizmet</a:t>
            </a:r>
            <a:r>
              <a:rPr lang="en-GB" sz="1600" b="0" dirty="0">
                <a:solidFill>
                  <a:schemeClr val="accent1"/>
                </a:solidFill>
              </a:rPr>
              <a:t> </a:t>
            </a:r>
            <a:r>
              <a:rPr lang="en-GB" sz="1600" b="0" dirty="0" err="1">
                <a:solidFill>
                  <a:schemeClr val="accent1"/>
                </a:solidFill>
              </a:rPr>
              <a:t>kalitesini</a:t>
            </a:r>
            <a:r>
              <a:rPr lang="en-GB" sz="1600" b="0" dirty="0">
                <a:solidFill>
                  <a:schemeClr val="accent1"/>
                </a:solidFill>
              </a:rPr>
              <a:t> </a:t>
            </a:r>
            <a:r>
              <a:rPr lang="en-GB" sz="1600" b="0" dirty="0" err="1">
                <a:solidFill>
                  <a:schemeClr val="accent1"/>
                </a:solidFill>
              </a:rPr>
              <a:t>yükseltmekle</a:t>
            </a:r>
            <a:r>
              <a:rPr lang="en-GB" sz="1600" b="0" dirty="0">
                <a:solidFill>
                  <a:schemeClr val="accent1"/>
                </a:solidFill>
              </a:rPr>
              <a:t> </a:t>
            </a:r>
            <a:r>
              <a:rPr lang="en-GB" sz="1600" b="0" dirty="0" err="1">
                <a:solidFill>
                  <a:schemeClr val="accent1"/>
                </a:solidFill>
              </a:rPr>
              <a:t>kalmaz</a:t>
            </a:r>
            <a:r>
              <a:rPr lang="en-GB" sz="1600" b="0" dirty="0">
                <a:solidFill>
                  <a:schemeClr val="accent1"/>
                </a:solidFill>
              </a:rPr>
              <a:t>, </a:t>
            </a:r>
            <a:r>
              <a:rPr lang="en-GB" sz="1600" b="0" dirty="0" err="1">
                <a:solidFill>
                  <a:schemeClr val="accent1"/>
                </a:solidFill>
              </a:rPr>
              <a:t>aynı</a:t>
            </a:r>
            <a:r>
              <a:rPr lang="en-GB" sz="1600" b="0" dirty="0">
                <a:solidFill>
                  <a:schemeClr val="accent1"/>
                </a:solidFill>
              </a:rPr>
              <a:t> </a:t>
            </a:r>
            <a:r>
              <a:rPr lang="en-GB" sz="1600" b="0" dirty="0" err="1">
                <a:solidFill>
                  <a:schemeClr val="accent1"/>
                </a:solidFill>
              </a:rPr>
              <a:t>zamanda</a:t>
            </a:r>
            <a:r>
              <a:rPr lang="en-GB" sz="1600" b="0" dirty="0">
                <a:solidFill>
                  <a:schemeClr val="accent1"/>
                </a:solidFill>
              </a:rPr>
              <a:t> </a:t>
            </a:r>
            <a:r>
              <a:rPr lang="en-GB" sz="1600" dirty="0" err="1">
                <a:solidFill>
                  <a:schemeClr val="accent1"/>
                </a:solidFill>
              </a:rPr>
              <a:t>daha</a:t>
            </a:r>
            <a:r>
              <a:rPr lang="en-GB" sz="1600" dirty="0">
                <a:solidFill>
                  <a:schemeClr val="accent1"/>
                </a:solidFill>
              </a:rPr>
              <a:t> </a:t>
            </a:r>
            <a:r>
              <a:rPr lang="en-GB" sz="1600" dirty="0" err="1">
                <a:solidFill>
                  <a:schemeClr val="accent1"/>
                </a:solidFill>
              </a:rPr>
              <a:t>fazla</a:t>
            </a:r>
            <a:r>
              <a:rPr lang="en-GB" sz="1600" dirty="0">
                <a:solidFill>
                  <a:schemeClr val="accent1"/>
                </a:solidFill>
              </a:rPr>
              <a:t> </a:t>
            </a:r>
            <a:r>
              <a:rPr lang="en-GB" sz="1600" dirty="0" err="1">
                <a:solidFill>
                  <a:schemeClr val="accent1"/>
                </a:solidFill>
              </a:rPr>
              <a:t>müşteri</a:t>
            </a:r>
            <a:r>
              <a:rPr lang="en-GB" sz="1600" dirty="0">
                <a:solidFill>
                  <a:schemeClr val="accent1"/>
                </a:solidFill>
              </a:rPr>
              <a:t> </a:t>
            </a:r>
            <a:r>
              <a:rPr lang="en-GB" sz="1600" dirty="0" err="1">
                <a:solidFill>
                  <a:schemeClr val="accent1"/>
                </a:solidFill>
              </a:rPr>
              <a:t>memnuniyeti</a:t>
            </a:r>
            <a:r>
              <a:rPr lang="en-GB" sz="1600" dirty="0">
                <a:solidFill>
                  <a:schemeClr val="accent1"/>
                </a:solidFill>
              </a:rPr>
              <a:t> </a:t>
            </a:r>
            <a:r>
              <a:rPr lang="en-GB" sz="1600" b="0" dirty="0" err="1">
                <a:solidFill>
                  <a:schemeClr val="accent1"/>
                </a:solidFill>
              </a:rPr>
              <a:t>ve</a:t>
            </a:r>
            <a:r>
              <a:rPr lang="en-GB" sz="1600" b="0" dirty="0">
                <a:solidFill>
                  <a:schemeClr val="accent1"/>
                </a:solidFill>
              </a:rPr>
              <a:t> </a:t>
            </a:r>
            <a:r>
              <a:rPr lang="en-GB" sz="1600" b="0" dirty="0" err="1">
                <a:solidFill>
                  <a:schemeClr val="accent1"/>
                </a:solidFill>
              </a:rPr>
              <a:t>rekabet</a:t>
            </a:r>
            <a:r>
              <a:rPr lang="en-GB" sz="1600" b="0" dirty="0">
                <a:solidFill>
                  <a:schemeClr val="accent1"/>
                </a:solidFill>
              </a:rPr>
              <a:t> </a:t>
            </a:r>
            <a:r>
              <a:rPr lang="en-GB" sz="1600" b="0" dirty="0" err="1">
                <a:solidFill>
                  <a:schemeClr val="accent1"/>
                </a:solidFill>
              </a:rPr>
              <a:t>avantajı</a:t>
            </a:r>
            <a:r>
              <a:rPr lang="en-GB" sz="1600" b="0" dirty="0">
                <a:solidFill>
                  <a:schemeClr val="accent1"/>
                </a:solidFill>
              </a:rPr>
              <a:t> </a:t>
            </a:r>
            <a:r>
              <a:rPr lang="en-GB" sz="1600" b="0" dirty="0" err="1">
                <a:solidFill>
                  <a:schemeClr val="accent1"/>
                </a:solidFill>
              </a:rPr>
              <a:t>sağlar</a:t>
            </a:r>
            <a:r>
              <a:rPr lang="en-GB" sz="1600" b="0" dirty="0">
                <a:solidFill>
                  <a:schemeClr val="accent1"/>
                </a:solidFill>
              </a:rPr>
              <a:t>.</a:t>
            </a:r>
          </a:p>
        </p:txBody>
      </p:sp>
    </p:spTree>
    <p:extLst>
      <p:ext uri="{BB962C8B-B14F-4D97-AF65-F5344CB8AC3E}">
        <p14:creationId xmlns:p14="http://schemas.microsoft.com/office/powerpoint/2010/main" val="317865905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asellaDiTesto 8">
            <a:extLst>
              <a:ext uri="{FF2B5EF4-FFF2-40B4-BE49-F238E27FC236}">
                <a16:creationId xmlns:a16="http://schemas.microsoft.com/office/drawing/2014/main" id="{E29ED065-BCB7-75D2-C044-4F9F847F9ED3}"/>
              </a:ext>
            </a:extLst>
          </p:cNvPr>
          <p:cNvSpPr txBox="1"/>
          <p:nvPr/>
        </p:nvSpPr>
        <p:spPr>
          <a:xfrm>
            <a:off x="289194" y="838772"/>
            <a:ext cx="7203688" cy="5539978"/>
          </a:xfrm>
          <a:prstGeom prst="rect">
            <a:avLst/>
          </a:prstGeom>
          <a:noFill/>
        </p:spPr>
        <p:txBody>
          <a:bodyPr wrap="square" lIns="91440" tIns="45720" rIns="91440" bIns="45720" rtlCol="0" anchor="t">
            <a:spAutoFit/>
          </a:bodyPr>
          <a:lstStyle/>
          <a:p>
            <a:pPr>
              <a:lnSpc>
                <a:spcPct val="150000"/>
              </a:lnSpc>
            </a:pPr>
            <a:r>
              <a:rPr lang="en-GB" sz="1600" dirty="0">
                <a:solidFill>
                  <a:schemeClr val="accent1"/>
                </a:solidFill>
              </a:rPr>
              <a:t>7 Kalite Kontrol </a:t>
            </a:r>
            <a:r>
              <a:rPr lang="en-GB" sz="1600" b="1" dirty="0">
                <a:solidFill>
                  <a:schemeClr val="accent1"/>
                </a:solidFill>
              </a:rPr>
              <a:t>(QC) </a:t>
            </a:r>
            <a:r>
              <a:rPr lang="en-GB" sz="1600" dirty="0">
                <a:solidFill>
                  <a:schemeClr val="accent1"/>
                </a:solidFill>
              </a:rPr>
              <a:t>Aracı, kalite kontrol alanında verileri analiz etmek ve kaliteyle </a:t>
            </a:r>
            <a:r>
              <a:rPr lang="en-GB" sz="1600" b="1" dirty="0">
                <a:solidFill>
                  <a:schemeClr val="accent1"/>
                </a:solidFill>
              </a:rPr>
              <a:t>ilgili sorunları çözmek </a:t>
            </a:r>
            <a:r>
              <a:rPr lang="en-GB" sz="1600" dirty="0">
                <a:solidFill>
                  <a:schemeClr val="accent1"/>
                </a:solidFill>
              </a:rPr>
              <a:t>için kullanılır. Bu araçlar ilk olarak Japon kalite yönetimi uzmanı </a:t>
            </a:r>
            <a:r>
              <a:rPr lang="en-GB" sz="1600" b="1" dirty="0">
                <a:solidFill>
                  <a:schemeClr val="accent1"/>
                </a:solidFill>
              </a:rPr>
              <a:t>Kaoru Ishikawa </a:t>
            </a:r>
            <a:r>
              <a:rPr lang="en-GB" sz="1600" dirty="0">
                <a:solidFill>
                  <a:schemeClr val="accent1"/>
                </a:solidFill>
              </a:rPr>
              <a:t>tarafından geliştirilmiş ve kalite iyileştirme metodolojilerinin önemli bir parçası haline gelmiştir. </a:t>
            </a:r>
          </a:p>
          <a:p>
            <a:pPr>
              <a:lnSpc>
                <a:spcPct val="150000"/>
              </a:lnSpc>
            </a:pPr>
            <a:r>
              <a:rPr lang="en-GB" sz="1600" dirty="0">
                <a:solidFill>
                  <a:schemeClr val="accent1"/>
                </a:solidFill>
              </a:rPr>
              <a:t>7 Kalite Kontrol Aracı şunlardır: </a:t>
            </a:r>
          </a:p>
          <a:p>
            <a:pPr marL="285750" indent="-285750">
              <a:lnSpc>
                <a:spcPct val="150000"/>
              </a:lnSpc>
              <a:buFontTx/>
              <a:buChar char="-"/>
            </a:pPr>
            <a:r>
              <a:rPr lang="en-GB" sz="1600" dirty="0">
                <a:solidFill>
                  <a:schemeClr val="accent1"/>
                </a:solidFill>
              </a:rPr>
              <a:t>Akış Şeması</a:t>
            </a:r>
          </a:p>
          <a:p>
            <a:pPr marL="285750" indent="-285750">
              <a:lnSpc>
                <a:spcPct val="150000"/>
              </a:lnSpc>
              <a:buFontTx/>
              <a:buChar char="-"/>
            </a:pPr>
            <a:r>
              <a:rPr lang="en-GB" sz="1600" dirty="0">
                <a:solidFill>
                  <a:schemeClr val="accent1"/>
                </a:solidFill>
              </a:rPr>
              <a:t>Kontrol Sayfaları</a:t>
            </a:r>
          </a:p>
          <a:p>
            <a:pPr marL="285750" indent="-285750">
              <a:lnSpc>
                <a:spcPct val="150000"/>
              </a:lnSpc>
              <a:buFontTx/>
              <a:buChar char="-"/>
            </a:pPr>
            <a:r>
              <a:rPr lang="en-GB" sz="1600" dirty="0">
                <a:solidFill>
                  <a:schemeClr val="accent1"/>
                </a:solidFill>
              </a:rPr>
              <a:t>Pareto Grafikleri</a:t>
            </a:r>
          </a:p>
          <a:p>
            <a:pPr marL="285750" indent="-285750">
              <a:lnSpc>
                <a:spcPct val="150000"/>
              </a:lnSpc>
              <a:buFontTx/>
              <a:buChar char="-"/>
            </a:pPr>
            <a:r>
              <a:rPr lang="en-GB" sz="1600" dirty="0">
                <a:solidFill>
                  <a:schemeClr val="accent1"/>
                </a:solidFill>
              </a:rPr>
              <a:t>Neden ve Sonuç Diyagramı </a:t>
            </a:r>
          </a:p>
          <a:p>
            <a:pPr marL="285750" indent="-285750">
              <a:lnSpc>
                <a:spcPct val="150000"/>
              </a:lnSpc>
              <a:buFontTx/>
              <a:buChar char="-"/>
            </a:pPr>
            <a:r>
              <a:rPr lang="en-GB" sz="1600" dirty="0">
                <a:solidFill>
                  <a:schemeClr val="accent1"/>
                </a:solidFill>
              </a:rPr>
              <a:t>Dağılım Diyagramları </a:t>
            </a:r>
          </a:p>
          <a:p>
            <a:pPr marL="285750" indent="-285750">
              <a:lnSpc>
                <a:spcPct val="150000"/>
              </a:lnSpc>
              <a:buFontTx/>
              <a:buChar char="-"/>
            </a:pPr>
            <a:r>
              <a:rPr lang="en-GB" sz="1600" dirty="0">
                <a:solidFill>
                  <a:schemeClr val="accent1"/>
                </a:solidFill>
              </a:rPr>
              <a:t>Histogram </a:t>
            </a:r>
          </a:p>
          <a:p>
            <a:pPr marL="285750" indent="-285750">
              <a:lnSpc>
                <a:spcPct val="150000"/>
              </a:lnSpc>
              <a:buFontTx/>
              <a:buChar char="-"/>
            </a:pPr>
            <a:r>
              <a:rPr lang="en-GB" sz="1600" dirty="0">
                <a:solidFill>
                  <a:schemeClr val="accent1"/>
                </a:solidFill>
              </a:rPr>
              <a:t>Kontrol Grafikleri</a:t>
            </a:r>
          </a:p>
          <a:p>
            <a:pPr>
              <a:lnSpc>
                <a:spcPct val="150000"/>
              </a:lnSpc>
            </a:pPr>
            <a:r>
              <a:rPr lang="en-GB" sz="1600" b="1" dirty="0">
                <a:solidFill>
                  <a:schemeClr val="accent1"/>
                </a:solidFill>
              </a:rPr>
              <a:t>Kalite sorunlarının %95</a:t>
            </a:r>
            <a:r>
              <a:rPr lang="en-GB" sz="1600" dirty="0">
                <a:solidFill>
                  <a:schemeClr val="accent1"/>
                </a:solidFill>
              </a:rPr>
              <a:t>'i 7 QC aracı sayesinde </a:t>
            </a:r>
            <a:r>
              <a:rPr lang="en-GB" sz="1600" b="1" dirty="0">
                <a:solidFill>
                  <a:schemeClr val="accent1"/>
                </a:solidFill>
              </a:rPr>
              <a:t>çözülebilir</a:t>
            </a:r>
            <a:r>
              <a:rPr lang="en-GB" sz="1600" dirty="0">
                <a:solidFill>
                  <a:schemeClr val="accent1"/>
                </a:solidFill>
              </a:rPr>
              <a:t>.</a:t>
            </a:r>
          </a:p>
          <a:p>
            <a:pPr marL="285750" indent="-285750">
              <a:buFontTx/>
              <a:buChar char="-"/>
            </a:pPr>
            <a:endParaRPr lang="it-IT">
              <a:solidFill>
                <a:schemeClr val="accent1"/>
              </a:solidFill>
            </a:endParaRPr>
          </a:p>
        </p:txBody>
      </p:sp>
      <p:pic>
        <p:nvPicPr>
          <p:cNvPr id="11" name="Elementi multimediali online 3" title="The 7 Quality Control (QC) Tools Explained with an Example!">
            <a:hlinkClick r:id="" action="ppaction://media"/>
            <a:extLst>
              <a:ext uri="{FF2B5EF4-FFF2-40B4-BE49-F238E27FC236}">
                <a16:creationId xmlns:a16="http://schemas.microsoft.com/office/drawing/2014/main" id="{C19BFBD0-789C-DB36-0DA6-25040DF340E6}"/>
              </a:ext>
            </a:extLst>
          </p:cNvPr>
          <p:cNvPicPr>
            <a:picLocks noRot="1" noChangeAspect="1"/>
          </p:cNvPicPr>
          <p:nvPr>
            <a:videoFile r:link="rId1"/>
          </p:nvPr>
        </p:nvPicPr>
        <p:blipFill>
          <a:blip r:embed="rId3"/>
          <a:stretch>
            <a:fillRect/>
          </a:stretch>
        </p:blipFill>
        <p:spPr>
          <a:xfrm>
            <a:off x="7205652" y="2757842"/>
            <a:ext cx="4538349" cy="2562163"/>
          </a:xfrm>
          <a:prstGeom prst="rect">
            <a:avLst/>
          </a:prstGeom>
        </p:spPr>
      </p:pic>
      <p:sp>
        <p:nvSpPr>
          <p:cNvPr id="13" name="Rettangolo con angoli arrotondati 12">
            <a:extLst>
              <a:ext uri="{FF2B5EF4-FFF2-40B4-BE49-F238E27FC236}">
                <a16:creationId xmlns:a16="http://schemas.microsoft.com/office/drawing/2014/main" id="{83991C30-927B-2504-1580-AFE163EB9BE7}"/>
              </a:ext>
            </a:extLst>
          </p:cNvPr>
          <p:cNvSpPr/>
          <p:nvPr/>
        </p:nvSpPr>
        <p:spPr>
          <a:xfrm>
            <a:off x="7860004" y="989730"/>
            <a:ext cx="3489649" cy="959822"/>
          </a:xfrm>
          <a:prstGeom prst="roundRect">
            <a:avLst/>
          </a:prstGeom>
          <a:solidFill>
            <a:schemeClr val="bg2"/>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GB" sz="1200">
                <a:solidFill>
                  <a:schemeClr val="accent1"/>
                </a:solidFill>
              </a:rPr>
              <a:t>Adım adım 7 QC'nin açıklanacağı bir sonraki slaytlara geçmeden önce, bu videoyu izleyin ve ne olduklarını daha iyi anlayın.</a:t>
            </a:r>
          </a:p>
        </p:txBody>
      </p:sp>
      <p:sp>
        <p:nvSpPr>
          <p:cNvPr id="15" name="Titolo 1">
            <a:extLst>
              <a:ext uri="{FF2B5EF4-FFF2-40B4-BE49-F238E27FC236}">
                <a16:creationId xmlns:a16="http://schemas.microsoft.com/office/drawing/2014/main" id="{8AB7C3A7-AD44-947B-0C72-8345C7AAC235}"/>
              </a:ext>
            </a:extLst>
          </p:cNvPr>
          <p:cNvSpPr>
            <a:spLocks noGrp="1"/>
          </p:cNvSpPr>
          <p:nvPr>
            <p:ph type="title"/>
          </p:nvPr>
        </p:nvSpPr>
        <p:spPr>
          <a:xfrm>
            <a:off x="284963" y="102186"/>
            <a:ext cx="10662138" cy="637065"/>
          </a:xfrm>
        </p:spPr>
        <p:txBody>
          <a:bodyPr>
            <a:normAutofit/>
          </a:bodyPr>
          <a:lstStyle/>
          <a:p>
            <a:r>
              <a:rPr lang="en-GB" sz="3400"/>
              <a:t>7 kalite kontrol aracı  </a:t>
            </a:r>
          </a:p>
        </p:txBody>
      </p:sp>
      <p:sp>
        <p:nvSpPr>
          <p:cNvPr id="16" name="CasellaDiTesto 15">
            <a:extLst>
              <a:ext uri="{FF2B5EF4-FFF2-40B4-BE49-F238E27FC236}">
                <a16:creationId xmlns:a16="http://schemas.microsoft.com/office/drawing/2014/main" id="{B9197181-1F66-CAF9-F4B2-714C57975D29}"/>
              </a:ext>
            </a:extLst>
          </p:cNvPr>
          <p:cNvSpPr txBox="1"/>
          <p:nvPr/>
        </p:nvSpPr>
        <p:spPr>
          <a:xfrm>
            <a:off x="8115316" y="5321643"/>
            <a:ext cx="3626152"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1000" dirty="0">
                <a:solidFill>
                  <a:srgbClr val="1D1D1B"/>
                </a:solidFill>
              </a:rPr>
              <a:t>Kaynak: CQE Academy tarafından bir Örnekle Açıklanan 7 Kalite Kontrol (QC) Aracı </a:t>
            </a:r>
            <a:endParaRPr lang="en-GB" sz="1000" dirty="0"/>
          </a:p>
        </p:txBody>
      </p:sp>
      <p:sp>
        <p:nvSpPr>
          <p:cNvPr id="3" name="Freccia in giù 2">
            <a:extLst>
              <a:ext uri="{FF2B5EF4-FFF2-40B4-BE49-F238E27FC236}">
                <a16:creationId xmlns:a16="http://schemas.microsoft.com/office/drawing/2014/main" id="{E0C04870-F473-581A-89AF-9E7D8CFE181E}"/>
              </a:ext>
            </a:extLst>
          </p:cNvPr>
          <p:cNvSpPr/>
          <p:nvPr/>
        </p:nvSpPr>
        <p:spPr>
          <a:xfrm>
            <a:off x="9443786" y="2099761"/>
            <a:ext cx="317241" cy="325836"/>
          </a:xfrm>
          <a:prstGeom prst="downArrow">
            <a:avLst/>
          </a:prstGeom>
          <a:solidFill>
            <a:schemeClr val="bg2"/>
          </a:solidFill>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endParaRPr lang="it-IT"/>
          </a:p>
        </p:txBody>
      </p:sp>
    </p:spTree>
    <p:extLst>
      <p:ext uri="{BB962C8B-B14F-4D97-AF65-F5344CB8AC3E}">
        <p14:creationId xmlns:p14="http://schemas.microsoft.com/office/powerpoint/2010/main" val="12154405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11"/>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11"/>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11"/>
                                        </p:tgtEl>
                                      </p:cBhvr>
                                    </p:cmd>
                                  </p:childTnLst>
                                </p:cTn>
                              </p:par>
                            </p:childTnLst>
                          </p:cTn>
                        </p:par>
                      </p:childTnLst>
                    </p:cTn>
                  </p:par>
                </p:childTnLst>
              </p:cTn>
              <p:nextCondLst>
                <p:cond evt="onClick" delay="0">
                  <p:tgtEl>
                    <p:spTgt spid="11"/>
                  </p:tgtEl>
                </p:cond>
              </p:nextCondLst>
            </p:seq>
            <p:video>
              <p:cMediaNode vol="80000">
                <p:cTn id="12" fill="hold" display="0">
                  <p:stCondLst>
                    <p:cond delay="indefinite"/>
                  </p:stCondLst>
                </p:cTn>
                <p:tgtEl>
                  <p:spTgt spid="11"/>
                </p:tgtEl>
              </p:cMediaNode>
            </p:video>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a:extLst>
              <a:ext uri="{FF2B5EF4-FFF2-40B4-BE49-F238E27FC236}">
                <a16:creationId xmlns:a16="http://schemas.microsoft.com/office/drawing/2014/main" id="{3231B5ED-03F5-0C53-BCE9-AA9142962C6D}"/>
              </a:ext>
            </a:extLst>
          </p:cNvPr>
          <p:cNvSpPr>
            <a:spLocks noGrp="1"/>
          </p:cNvSpPr>
          <p:nvPr>
            <p:ph idx="1"/>
          </p:nvPr>
        </p:nvSpPr>
        <p:spPr>
          <a:xfrm>
            <a:off x="838200" y="223935"/>
            <a:ext cx="10515600" cy="5953028"/>
          </a:xfrm>
        </p:spPr>
        <p:txBody>
          <a:bodyPr vert="horz" lIns="91440" tIns="45720" rIns="91440" bIns="45720" rtlCol="0" anchor="t">
            <a:normAutofit/>
          </a:bodyPr>
          <a:lstStyle/>
          <a:p>
            <a:endParaRPr lang="it-IT" sz="2400" dirty="0"/>
          </a:p>
          <a:p>
            <a:pPr>
              <a:lnSpc>
                <a:spcPct val="150000"/>
              </a:lnSpc>
            </a:pPr>
            <a:r>
              <a:rPr lang="en-GB" sz="1600" dirty="0" err="1">
                <a:solidFill>
                  <a:schemeClr val="bg2"/>
                </a:solidFill>
                <a:latin typeface="Raleway"/>
              </a:rPr>
              <a:t>Akış</a:t>
            </a:r>
            <a:r>
              <a:rPr lang="en-GB" sz="1600" dirty="0">
                <a:solidFill>
                  <a:schemeClr val="bg2"/>
                </a:solidFill>
                <a:latin typeface="Raleway"/>
              </a:rPr>
              <a:t> </a:t>
            </a:r>
            <a:r>
              <a:rPr lang="en-GB" sz="1600" dirty="0" err="1">
                <a:solidFill>
                  <a:schemeClr val="bg2"/>
                </a:solidFill>
                <a:latin typeface="Raleway"/>
              </a:rPr>
              <a:t>şeması</a:t>
            </a:r>
            <a:r>
              <a:rPr lang="en-GB" sz="1600" dirty="0">
                <a:solidFill>
                  <a:schemeClr val="bg2"/>
                </a:solidFill>
                <a:latin typeface="Raleway"/>
              </a:rPr>
              <a:t>:</a:t>
            </a:r>
            <a:r>
              <a:rPr lang="tr-TR" sz="1600" dirty="0">
                <a:solidFill>
                  <a:schemeClr val="bg2"/>
                </a:solidFill>
                <a:latin typeface="Raleway"/>
              </a:rPr>
              <a:t> </a:t>
            </a:r>
            <a:r>
              <a:rPr lang="en-GB" sz="1600" b="0" dirty="0" err="1">
                <a:solidFill>
                  <a:schemeClr val="accent1"/>
                </a:solidFill>
              </a:rPr>
              <a:t>bir</a:t>
            </a:r>
            <a:r>
              <a:rPr lang="en-GB" sz="1600" b="0" dirty="0">
                <a:solidFill>
                  <a:schemeClr val="accent1"/>
                </a:solidFill>
              </a:rPr>
              <a:t> sürecin akışı veya </a:t>
            </a:r>
            <a:r>
              <a:rPr lang="en-GB" sz="1600" b="0" dirty="0" err="1">
                <a:solidFill>
                  <a:schemeClr val="accent1"/>
                </a:solidFill>
              </a:rPr>
              <a:t>sırası</a:t>
            </a:r>
            <a:r>
              <a:rPr lang="en-GB" sz="1600" b="0" dirty="0">
                <a:solidFill>
                  <a:schemeClr val="accent1"/>
                </a:solidFill>
              </a:rPr>
              <a:t> </a:t>
            </a:r>
            <a:endParaRPr lang="tr-TR" sz="1600" b="0" dirty="0">
              <a:solidFill>
                <a:schemeClr val="accent1"/>
              </a:solidFill>
            </a:endParaRPr>
          </a:p>
          <a:p>
            <a:pPr marL="0" indent="0">
              <a:lnSpc>
                <a:spcPct val="150000"/>
              </a:lnSpc>
              <a:buNone/>
            </a:pPr>
            <a:r>
              <a:rPr lang="tr-TR" sz="1600" b="0" dirty="0">
                <a:solidFill>
                  <a:schemeClr val="accent1"/>
                </a:solidFill>
              </a:rPr>
              <a:t>gibi süreci tasvir eden görsellerdir (</a:t>
            </a:r>
            <a:r>
              <a:rPr lang="en-GB" sz="1600" b="0" dirty="0" err="1">
                <a:solidFill>
                  <a:schemeClr val="accent1"/>
                </a:solidFill>
              </a:rPr>
              <a:t>bilgi</a:t>
            </a:r>
            <a:r>
              <a:rPr lang="en-GB" sz="1600" b="0" dirty="0">
                <a:solidFill>
                  <a:schemeClr val="accent1"/>
                </a:solidFill>
              </a:rPr>
              <a:t>, görevler, </a:t>
            </a:r>
            <a:r>
              <a:rPr lang="en-GB" sz="1600" b="0" dirty="0" err="1">
                <a:solidFill>
                  <a:schemeClr val="accent1"/>
                </a:solidFill>
              </a:rPr>
              <a:t>bireyler</a:t>
            </a:r>
            <a:r>
              <a:rPr lang="en-GB" sz="1600" b="0" dirty="0">
                <a:solidFill>
                  <a:schemeClr val="accent1"/>
                </a:solidFill>
              </a:rPr>
              <a:t>, </a:t>
            </a:r>
          </a:p>
          <a:p>
            <a:pPr marL="0" indent="0">
              <a:lnSpc>
                <a:spcPct val="150000"/>
              </a:lnSpc>
              <a:buNone/>
            </a:pPr>
            <a:r>
              <a:rPr lang="en-GB" sz="1600" b="0" dirty="0">
                <a:solidFill>
                  <a:schemeClr val="accent1"/>
                </a:solidFill>
              </a:rPr>
              <a:t>malzeme veya </a:t>
            </a:r>
            <a:r>
              <a:rPr lang="en-GB" sz="1600" b="0" dirty="0" err="1">
                <a:solidFill>
                  <a:schemeClr val="accent1"/>
                </a:solidFill>
              </a:rPr>
              <a:t>bir</a:t>
            </a:r>
            <a:r>
              <a:rPr lang="en-GB" sz="1600" b="0" dirty="0">
                <a:solidFill>
                  <a:schemeClr val="accent1"/>
                </a:solidFill>
              </a:rPr>
              <a:t> </a:t>
            </a:r>
            <a:r>
              <a:rPr lang="en-GB" sz="1600" b="0" dirty="0" err="1">
                <a:solidFill>
                  <a:schemeClr val="accent1"/>
                </a:solidFill>
              </a:rPr>
              <a:t>karar</a:t>
            </a:r>
            <a:r>
              <a:rPr lang="tr-TR" sz="1600" b="0" dirty="0">
                <a:solidFill>
                  <a:schemeClr val="accent1"/>
                </a:solidFill>
              </a:rPr>
              <a:t> gibi</a:t>
            </a:r>
            <a:r>
              <a:rPr lang="en-GB" sz="1600" b="0" dirty="0">
                <a:solidFill>
                  <a:schemeClr val="accent1"/>
                </a:solidFill>
              </a:rPr>
              <a:t>). Bir </a:t>
            </a:r>
            <a:r>
              <a:rPr lang="en-GB" sz="1600" b="0" dirty="0" err="1">
                <a:solidFill>
                  <a:schemeClr val="accent1"/>
                </a:solidFill>
              </a:rPr>
              <a:t>şeyler</a:t>
            </a:r>
            <a:r>
              <a:rPr lang="en-GB" sz="1600" b="0" dirty="0">
                <a:solidFill>
                  <a:schemeClr val="accent1"/>
                </a:solidFill>
              </a:rPr>
              <a:t> yap</a:t>
            </a:r>
            <a:r>
              <a:rPr lang="tr-TR" sz="1600" b="0" dirty="0" err="1">
                <a:solidFill>
                  <a:schemeClr val="accent1"/>
                </a:solidFill>
              </a:rPr>
              <a:t>mayı</a:t>
            </a:r>
            <a:endParaRPr lang="en-GB" sz="1600" b="0" dirty="0">
              <a:solidFill>
                <a:schemeClr val="accent1"/>
              </a:solidFill>
            </a:endParaRPr>
          </a:p>
          <a:p>
            <a:pPr marL="0" indent="0">
              <a:lnSpc>
                <a:spcPct val="150000"/>
              </a:lnSpc>
              <a:buNone/>
            </a:pPr>
            <a:r>
              <a:rPr lang="en-GB" sz="1600" b="0" dirty="0">
                <a:solidFill>
                  <a:schemeClr val="accent1"/>
                </a:solidFill>
              </a:rPr>
              <a:t> daha </a:t>
            </a:r>
            <a:r>
              <a:rPr lang="en-GB" sz="1600" b="0" dirty="0" err="1">
                <a:solidFill>
                  <a:schemeClr val="accent1"/>
                </a:solidFill>
              </a:rPr>
              <a:t>kolay</a:t>
            </a:r>
            <a:r>
              <a:rPr lang="en-GB" sz="1600" b="0" dirty="0">
                <a:solidFill>
                  <a:schemeClr val="accent1"/>
                </a:solidFill>
              </a:rPr>
              <a:t> </a:t>
            </a:r>
            <a:r>
              <a:rPr lang="en-GB" sz="1600" b="0" dirty="0" err="1">
                <a:solidFill>
                  <a:schemeClr val="accent1"/>
                </a:solidFill>
              </a:rPr>
              <a:t>anlaşılır</a:t>
            </a:r>
            <a:r>
              <a:rPr lang="tr-TR" sz="1600" b="0" dirty="0">
                <a:solidFill>
                  <a:schemeClr val="accent1"/>
                </a:solidFill>
              </a:rPr>
              <a:t> kılar.</a:t>
            </a:r>
            <a:endParaRPr lang="en-GB" sz="1600" b="0" dirty="0">
              <a:solidFill>
                <a:schemeClr val="accent1"/>
              </a:solidFill>
            </a:endParaRPr>
          </a:p>
          <a:p>
            <a:pPr marL="0" indent="0">
              <a:lnSpc>
                <a:spcPct val="150000"/>
              </a:lnSpc>
              <a:buNone/>
            </a:pPr>
            <a:endParaRPr lang="en-GB" sz="1600" b="0" dirty="0">
              <a:solidFill>
                <a:schemeClr val="accent1"/>
              </a:solidFill>
            </a:endParaRPr>
          </a:p>
          <a:p>
            <a:pPr marL="0" indent="0">
              <a:lnSpc>
                <a:spcPct val="150000"/>
              </a:lnSpc>
              <a:buNone/>
            </a:pPr>
            <a:r>
              <a:rPr kumimoji="0" lang="en-GB" sz="1600" b="1" i="0" u="none" strike="noStrike" kern="1200" cap="none" spc="0" normalizeH="0" baseline="0" noProof="0" dirty="0">
                <a:ln>
                  <a:noFill/>
                </a:ln>
                <a:solidFill>
                  <a:schemeClr val="bg2"/>
                </a:solidFill>
                <a:effectLst/>
                <a:uLnTx/>
                <a:uFillTx/>
                <a:latin typeface="Raleway"/>
                <a:ea typeface="+mn-ea"/>
                <a:cs typeface="+mn-cs"/>
              </a:rPr>
              <a:t>2. </a:t>
            </a:r>
            <a:r>
              <a:rPr lang="en-GB" sz="1600" dirty="0">
                <a:solidFill>
                  <a:schemeClr val="bg2"/>
                </a:solidFill>
                <a:latin typeface="Raleway"/>
              </a:rPr>
              <a:t>Kontrol sayfası: </a:t>
            </a:r>
            <a:r>
              <a:rPr lang="en-GB" sz="1600" b="0" dirty="0">
                <a:solidFill>
                  <a:schemeClr val="accent1"/>
                </a:solidFill>
                <a:latin typeface="Raleway"/>
              </a:rPr>
              <a:t>Bir form veya kayıt sayfası </a:t>
            </a:r>
          </a:p>
          <a:p>
            <a:pPr marL="0" indent="0">
              <a:lnSpc>
                <a:spcPct val="150000"/>
              </a:lnSpc>
              <a:buNone/>
            </a:pPr>
            <a:r>
              <a:rPr lang="en-GB" sz="1600" b="0" dirty="0">
                <a:solidFill>
                  <a:schemeClr val="accent1"/>
                </a:solidFill>
                <a:latin typeface="Raleway"/>
              </a:rPr>
              <a:t>sistematik bir şekilde veri toplamak için kullanılır. </a:t>
            </a:r>
          </a:p>
          <a:p>
            <a:pPr marL="0" indent="0">
              <a:lnSpc>
                <a:spcPct val="150000"/>
              </a:lnSpc>
              <a:buNone/>
            </a:pPr>
            <a:r>
              <a:rPr lang="en-GB" sz="1600" b="0" dirty="0">
                <a:solidFill>
                  <a:schemeClr val="accent1"/>
                </a:solidFill>
                <a:latin typeface="Raleway"/>
              </a:rPr>
              <a:t>Olayları, hataları, </a:t>
            </a:r>
            <a:r>
              <a:rPr lang="en-GB" sz="1600" b="0" dirty="0" err="1">
                <a:solidFill>
                  <a:schemeClr val="accent1"/>
                </a:solidFill>
                <a:latin typeface="Raleway"/>
              </a:rPr>
              <a:t>kusurları</a:t>
            </a:r>
            <a:r>
              <a:rPr lang="en-GB" sz="1600" b="0" dirty="0">
                <a:solidFill>
                  <a:schemeClr val="accent1"/>
                </a:solidFill>
                <a:latin typeface="Raleway"/>
              </a:rPr>
              <a:t> </a:t>
            </a:r>
            <a:r>
              <a:rPr lang="tr-TR" sz="1600" b="0" dirty="0">
                <a:solidFill>
                  <a:schemeClr val="accent1"/>
                </a:solidFill>
                <a:latin typeface="Raleway"/>
              </a:rPr>
              <a:t>veya diğer önemli ölçümleri</a:t>
            </a:r>
          </a:p>
          <a:p>
            <a:pPr marL="0" indent="0">
              <a:lnSpc>
                <a:spcPct val="150000"/>
              </a:lnSpc>
              <a:buNone/>
            </a:pPr>
            <a:r>
              <a:rPr lang="en-GB" sz="1600" b="0" dirty="0" err="1">
                <a:solidFill>
                  <a:schemeClr val="accent1"/>
                </a:solidFill>
                <a:latin typeface="Raleway"/>
              </a:rPr>
              <a:t>izlemek</a:t>
            </a:r>
            <a:r>
              <a:rPr lang="en-GB" sz="1600" b="0" dirty="0">
                <a:solidFill>
                  <a:schemeClr val="accent1"/>
                </a:solidFill>
                <a:latin typeface="Raleway"/>
              </a:rPr>
              <a:t> için kullanılır, </a:t>
            </a:r>
          </a:p>
          <a:p>
            <a:pPr marL="0" indent="0">
              <a:lnSpc>
                <a:spcPct val="150000"/>
              </a:lnSpc>
              <a:buNone/>
            </a:pPr>
            <a:r>
              <a:rPr lang="tr-TR" sz="1600" b="0" dirty="0">
                <a:solidFill>
                  <a:schemeClr val="accent1"/>
                </a:solidFill>
                <a:latin typeface="Raleway"/>
              </a:rPr>
              <a:t> </a:t>
            </a:r>
            <a:endParaRPr lang="en-GB" sz="1600" b="0" dirty="0">
              <a:solidFill>
                <a:schemeClr val="accent1"/>
              </a:solidFill>
            </a:endParaRPr>
          </a:p>
        </p:txBody>
      </p:sp>
      <p:pic>
        <p:nvPicPr>
          <p:cNvPr id="5" name="Immagine 4">
            <a:extLst>
              <a:ext uri="{FF2B5EF4-FFF2-40B4-BE49-F238E27FC236}">
                <a16:creationId xmlns:a16="http://schemas.microsoft.com/office/drawing/2014/main" id="{C52022E9-8EB7-8D96-915A-0A527F9C163C}"/>
              </a:ext>
            </a:extLst>
          </p:cNvPr>
          <p:cNvPicPr>
            <a:picLocks noChangeAspect="1"/>
          </p:cNvPicPr>
          <p:nvPr/>
        </p:nvPicPr>
        <p:blipFill rotWithShape="1">
          <a:blip r:embed="rId2"/>
          <a:srcRect l="7131" t="9762" r="8383" b="4885"/>
          <a:stretch/>
        </p:blipFill>
        <p:spPr>
          <a:xfrm>
            <a:off x="6628989" y="223935"/>
            <a:ext cx="4073224" cy="2166269"/>
          </a:xfrm>
          <a:prstGeom prst="rect">
            <a:avLst/>
          </a:prstGeom>
        </p:spPr>
      </p:pic>
      <p:pic>
        <p:nvPicPr>
          <p:cNvPr id="9" name="Immagine 8">
            <a:extLst>
              <a:ext uri="{FF2B5EF4-FFF2-40B4-BE49-F238E27FC236}">
                <a16:creationId xmlns:a16="http://schemas.microsoft.com/office/drawing/2014/main" id="{8FE9F898-BE29-0E4D-D156-14E744F99F92}"/>
              </a:ext>
            </a:extLst>
          </p:cNvPr>
          <p:cNvPicPr>
            <a:picLocks noChangeAspect="1"/>
          </p:cNvPicPr>
          <p:nvPr/>
        </p:nvPicPr>
        <p:blipFill>
          <a:blip r:embed="rId3"/>
          <a:stretch>
            <a:fillRect/>
          </a:stretch>
        </p:blipFill>
        <p:spPr>
          <a:xfrm>
            <a:off x="6689465" y="3211286"/>
            <a:ext cx="3951925" cy="2665808"/>
          </a:xfrm>
          <a:prstGeom prst="rect">
            <a:avLst/>
          </a:prstGeom>
        </p:spPr>
      </p:pic>
      <p:sp>
        <p:nvSpPr>
          <p:cNvPr id="2" name="CasellaDiTesto 1">
            <a:extLst>
              <a:ext uri="{FF2B5EF4-FFF2-40B4-BE49-F238E27FC236}">
                <a16:creationId xmlns:a16="http://schemas.microsoft.com/office/drawing/2014/main" id="{A8E83E1C-5DC7-3619-EF34-D6846E100DED}"/>
              </a:ext>
            </a:extLst>
          </p:cNvPr>
          <p:cNvSpPr txBox="1"/>
          <p:nvPr/>
        </p:nvSpPr>
        <p:spPr>
          <a:xfrm>
            <a:off x="6623353" y="2390020"/>
            <a:ext cx="5005009"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1000" dirty="0">
                <a:solidFill>
                  <a:srgbClr val="1D1D1B"/>
                </a:solidFill>
              </a:rPr>
              <a:t>Resim kaynağı: CQE Academy tarafından bir Örnekle Açıklanan 7 Kalite Kontrol (QC) Aracı </a:t>
            </a:r>
            <a:endParaRPr lang="en-GB" sz="1000" dirty="0"/>
          </a:p>
        </p:txBody>
      </p:sp>
      <p:sp>
        <p:nvSpPr>
          <p:cNvPr id="4" name="CasellaDiTesto 3">
            <a:extLst>
              <a:ext uri="{FF2B5EF4-FFF2-40B4-BE49-F238E27FC236}">
                <a16:creationId xmlns:a16="http://schemas.microsoft.com/office/drawing/2014/main" id="{FC794028-7497-9DD9-5EBD-45CE27EDAD6A}"/>
              </a:ext>
            </a:extLst>
          </p:cNvPr>
          <p:cNvSpPr txBox="1"/>
          <p:nvPr/>
        </p:nvSpPr>
        <p:spPr>
          <a:xfrm>
            <a:off x="6623352" y="6151638"/>
            <a:ext cx="5005009"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000" dirty="0">
                <a:solidFill>
                  <a:srgbClr val="1D1D1B"/>
                </a:solidFill>
              </a:rPr>
              <a:t>Resim kaynağı: CQE Academy tarafından bir Örnekle Açıklanan 7 Kalite Kontrol (QC) Aracı </a:t>
            </a:r>
            <a:endParaRPr lang="it-IT" sz="1000" b="1" dirty="0"/>
          </a:p>
        </p:txBody>
      </p:sp>
    </p:spTree>
    <p:extLst>
      <p:ext uri="{BB962C8B-B14F-4D97-AF65-F5344CB8AC3E}">
        <p14:creationId xmlns:p14="http://schemas.microsoft.com/office/powerpoint/2010/main" val="409915593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a:extLst>
              <a:ext uri="{FF2B5EF4-FFF2-40B4-BE49-F238E27FC236}">
                <a16:creationId xmlns:a16="http://schemas.microsoft.com/office/drawing/2014/main" id="{3231B5ED-03F5-0C53-BCE9-AA9142962C6D}"/>
              </a:ext>
            </a:extLst>
          </p:cNvPr>
          <p:cNvSpPr>
            <a:spLocks noGrp="1"/>
          </p:cNvSpPr>
          <p:nvPr>
            <p:ph idx="1"/>
          </p:nvPr>
        </p:nvSpPr>
        <p:spPr>
          <a:xfrm>
            <a:off x="838200" y="223935"/>
            <a:ext cx="10515600" cy="5953028"/>
          </a:xfrm>
        </p:spPr>
        <p:txBody>
          <a:bodyPr vert="horz" lIns="91440" tIns="45720" rIns="91440" bIns="45720" rtlCol="0" anchor="t">
            <a:normAutofit fontScale="92500" lnSpcReduction="20000"/>
          </a:bodyPr>
          <a:lstStyle/>
          <a:p>
            <a:pPr marL="0" indent="0">
              <a:lnSpc>
                <a:spcPct val="150000"/>
              </a:lnSpc>
              <a:buNone/>
            </a:pPr>
            <a:endParaRPr lang="en-GB" sz="2000" dirty="0"/>
          </a:p>
          <a:p>
            <a:pPr marL="0" indent="0">
              <a:lnSpc>
                <a:spcPct val="150000"/>
              </a:lnSpc>
              <a:buNone/>
            </a:pPr>
            <a:r>
              <a:rPr lang="en-GB" sz="1700" dirty="0">
                <a:solidFill>
                  <a:schemeClr val="bg2"/>
                </a:solidFill>
              </a:rPr>
              <a:t>3. Pareto </a:t>
            </a:r>
            <a:r>
              <a:rPr lang="en-GB" sz="1700" dirty="0" err="1">
                <a:solidFill>
                  <a:schemeClr val="bg2"/>
                </a:solidFill>
              </a:rPr>
              <a:t>grafiği</a:t>
            </a:r>
            <a:r>
              <a:rPr lang="en-GB" sz="1700" dirty="0">
                <a:solidFill>
                  <a:schemeClr val="bg2"/>
                </a:solidFill>
              </a:rPr>
              <a:t> </a:t>
            </a:r>
            <a:r>
              <a:rPr lang="en-GB" sz="1700" b="0" dirty="0" err="1">
                <a:solidFill>
                  <a:schemeClr val="accent1"/>
                </a:solidFill>
              </a:rPr>
              <a:t>Sorunları</a:t>
            </a:r>
            <a:r>
              <a:rPr lang="en-GB" sz="1700" b="0" dirty="0">
                <a:solidFill>
                  <a:schemeClr val="accent1"/>
                </a:solidFill>
              </a:rPr>
              <a:t> </a:t>
            </a:r>
            <a:r>
              <a:rPr lang="en-GB" sz="1700" b="0" dirty="0" err="1">
                <a:solidFill>
                  <a:schemeClr val="accent1"/>
                </a:solidFill>
              </a:rPr>
              <a:t>sıralayan</a:t>
            </a:r>
            <a:r>
              <a:rPr lang="tr-TR" sz="1700" b="0" dirty="0">
                <a:solidFill>
                  <a:schemeClr val="accent1"/>
                </a:solidFill>
              </a:rPr>
              <a:t> </a:t>
            </a:r>
            <a:r>
              <a:rPr lang="en-GB" sz="1700" b="0" dirty="0" err="1">
                <a:solidFill>
                  <a:schemeClr val="accent1"/>
                </a:solidFill>
              </a:rPr>
              <a:t>veya</a:t>
            </a:r>
            <a:r>
              <a:rPr lang="en-GB" sz="1700" b="0" dirty="0">
                <a:solidFill>
                  <a:schemeClr val="accent1"/>
                </a:solidFill>
              </a:rPr>
              <a:t> azalan </a:t>
            </a:r>
            <a:r>
              <a:rPr lang="en-GB" sz="1700" b="0" dirty="0" err="1">
                <a:solidFill>
                  <a:schemeClr val="accent1"/>
                </a:solidFill>
              </a:rPr>
              <a:t>önem</a:t>
            </a:r>
            <a:r>
              <a:rPr lang="en-GB" sz="1700" b="0" dirty="0">
                <a:solidFill>
                  <a:schemeClr val="accent1"/>
                </a:solidFill>
              </a:rPr>
              <a:t> </a:t>
            </a:r>
            <a:endParaRPr lang="tr-TR" sz="1700" b="0" dirty="0">
              <a:solidFill>
                <a:schemeClr val="accent1"/>
              </a:solidFill>
            </a:endParaRPr>
          </a:p>
          <a:p>
            <a:pPr marL="0" indent="0">
              <a:lnSpc>
                <a:spcPct val="150000"/>
              </a:lnSpc>
              <a:buNone/>
            </a:pPr>
            <a:r>
              <a:rPr lang="en-GB" sz="1700" b="0" dirty="0" err="1">
                <a:solidFill>
                  <a:schemeClr val="accent1"/>
                </a:solidFill>
              </a:rPr>
              <a:t>sırasına</a:t>
            </a:r>
            <a:r>
              <a:rPr lang="en-GB" sz="1700" b="0" dirty="0">
                <a:solidFill>
                  <a:schemeClr val="accent1"/>
                </a:solidFill>
              </a:rPr>
              <a:t> </a:t>
            </a:r>
            <a:r>
              <a:rPr lang="en-GB" sz="1700" b="0" dirty="0" err="1">
                <a:solidFill>
                  <a:schemeClr val="accent1"/>
                </a:solidFill>
              </a:rPr>
              <a:t>göre</a:t>
            </a:r>
            <a:r>
              <a:rPr lang="en-GB" sz="1700" b="0" dirty="0">
                <a:solidFill>
                  <a:schemeClr val="accent1"/>
                </a:solidFill>
              </a:rPr>
              <a:t> </a:t>
            </a:r>
            <a:r>
              <a:rPr lang="en-GB" sz="1700" b="0" dirty="0" err="1">
                <a:solidFill>
                  <a:schemeClr val="accent1"/>
                </a:solidFill>
              </a:rPr>
              <a:t>nedenler</a:t>
            </a:r>
            <a:r>
              <a:rPr lang="tr-TR" sz="1700" b="0" dirty="0">
                <a:solidFill>
                  <a:schemeClr val="accent1"/>
                </a:solidFill>
              </a:rPr>
              <a:t>i sıralayan bir çubuk grafiğidir.</a:t>
            </a:r>
            <a:endParaRPr lang="en-GB" sz="1700" b="0" dirty="0">
              <a:solidFill>
                <a:schemeClr val="accent1"/>
              </a:solidFill>
            </a:endParaRPr>
          </a:p>
          <a:p>
            <a:pPr marL="0" indent="0">
              <a:lnSpc>
                <a:spcPct val="150000"/>
              </a:lnSpc>
              <a:buNone/>
            </a:pPr>
            <a:r>
              <a:rPr lang="en-GB" sz="1700" b="0" dirty="0">
                <a:solidFill>
                  <a:schemeClr val="accent1"/>
                </a:solidFill>
              </a:rPr>
              <a:t>Temel nedenleri belirlemek ve bunlara odaklanmak </a:t>
            </a:r>
            <a:r>
              <a:rPr lang="en-GB" sz="1700" b="0" dirty="0" err="1">
                <a:solidFill>
                  <a:schemeClr val="accent1"/>
                </a:solidFill>
              </a:rPr>
              <a:t>için</a:t>
            </a:r>
            <a:r>
              <a:rPr lang="en-GB" sz="1700" b="0" dirty="0">
                <a:solidFill>
                  <a:schemeClr val="accent1"/>
                </a:solidFill>
              </a:rPr>
              <a:t> </a:t>
            </a:r>
            <a:endParaRPr lang="tr-TR" sz="1700" b="0" dirty="0">
              <a:solidFill>
                <a:schemeClr val="accent1"/>
              </a:solidFill>
            </a:endParaRPr>
          </a:p>
          <a:p>
            <a:pPr marL="0" indent="0">
              <a:lnSpc>
                <a:spcPct val="150000"/>
              </a:lnSpc>
              <a:buNone/>
            </a:pPr>
            <a:r>
              <a:rPr lang="tr-TR" sz="1700" b="0" dirty="0">
                <a:solidFill>
                  <a:schemeClr val="accent1"/>
                </a:solidFill>
              </a:rPr>
              <a:t>Kullanılarak </a:t>
            </a:r>
            <a:r>
              <a:rPr lang="en-GB" sz="1700" b="0" dirty="0" err="1">
                <a:solidFill>
                  <a:schemeClr val="accent1"/>
                </a:solidFill>
              </a:rPr>
              <a:t>sorunların</a:t>
            </a:r>
            <a:r>
              <a:rPr lang="en-GB" sz="1700" b="0" dirty="0">
                <a:solidFill>
                  <a:schemeClr val="accent1"/>
                </a:solidFill>
              </a:rPr>
              <a:t> çoğuna katkıda bulunur.</a:t>
            </a:r>
          </a:p>
          <a:p>
            <a:pPr marL="0" indent="0">
              <a:lnSpc>
                <a:spcPct val="150000"/>
              </a:lnSpc>
              <a:buNone/>
            </a:pPr>
            <a:r>
              <a:rPr lang="en-GB" sz="1700" b="0" dirty="0">
                <a:solidFill>
                  <a:schemeClr val="accent1"/>
                </a:solidFill>
              </a:rPr>
              <a:t>Verilerin analiz edilmesine olanak sağlar.</a:t>
            </a:r>
          </a:p>
          <a:p>
            <a:pPr marL="0" indent="0">
              <a:lnSpc>
                <a:spcPct val="150000"/>
              </a:lnSpc>
              <a:buNone/>
            </a:pPr>
            <a:endParaRPr lang="en-GB" sz="1600" b="0" dirty="0">
              <a:solidFill>
                <a:schemeClr val="accent1"/>
              </a:solidFill>
            </a:endParaRPr>
          </a:p>
          <a:p>
            <a:pPr marL="0" indent="0">
              <a:lnSpc>
                <a:spcPct val="150000"/>
              </a:lnSpc>
              <a:buNone/>
            </a:pPr>
            <a:r>
              <a:rPr lang="en-GB" sz="1700" dirty="0">
                <a:solidFill>
                  <a:schemeClr val="bg2"/>
                </a:solidFill>
                <a:latin typeface="Raleway"/>
              </a:rPr>
              <a:t>4</a:t>
            </a:r>
            <a:r>
              <a:rPr kumimoji="0" lang="en-GB" sz="1700" b="1" i="0" u="none" strike="noStrike" kern="1200" cap="none" spc="0" normalizeH="0" baseline="0" noProof="0" dirty="0">
                <a:ln>
                  <a:noFill/>
                </a:ln>
                <a:solidFill>
                  <a:schemeClr val="bg2"/>
                </a:solidFill>
                <a:effectLst/>
                <a:uLnTx/>
                <a:uFillTx/>
                <a:latin typeface="Raleway"/>
                <a:ea typeface="+mn-ea"/>
                <a:cs typeface="+mn-cs"/>
              </a:rPr>
              <a:t>. </a:t>
            </a:r>
            <a:r>
              <a:rPr lang="en-GB" sz="1700" dirty="0">
                <a:solidFill>
                  <a:schemeClr val="bg2"/>
                </a:solidFill>
                <a:latin typeface="Raleway"/>
              </a:rPr>
              <a:t>Sebep </a:t>
            </a:r>
            <a:r>
              <a:rPr kumimoji="0" lang="en-GB" sz="1700" b="1" i="0" u="none" strike="noStrike" kern="1200" cap="none" spc="0" normalizeH="0" baseline="0" noProof="0" dirty="0">
                <a:ln>
                  <a:noFill/>
                </a:ln>
                <a:solidFill>
                  <a:schemeClr val="bg2"/>
                </a:solidFill>
                <a:effectLst/>
                <a:uLnTx/>
                <a:uFillTx/>
                <a:latin typeface="Raleway"/>
                <a:ea typeface="+mn-ea"/>
                <a:cs typeface="+mn-cs"/>
              </a:rPr>
              <a:t>ve </a:t>
            </a:r>
            <a:r>
              <a:rPr lang="en-GB" sz="1700" dirty="0">
                <a:solidFill>
                  <a:schemeClr val="bg2"/>
                </a:solidFill>
                <a:latin typeface="Raleway"/>
              </a:rPr>
              <a:t>sonuç </a:t>
            </a:r>
            <a:r>
              <a:rPr kumimoji="0" lang="en-GB" sz="1700" b="1" i="0" u="none" strike="noStrike" kern="1200" cap="none" spc="0" normalizeH="0" baseline="0" noProof="0" dirty="0">
                <a:ln>
                  <a:noFill/>
                </a:ln>
                <a:solidFill>
                  <a:schemeClr val="bg2"/>
                </a:solidFill>
                <a:effectLst/>
                <a:uLnTx/>
                <a:uFillTx/>
                <a:latin typeface="Raleway"/>
                <a:ea typeface="+mn-ea"/>
                <a:cs typeface="+mn-cs"/>
              </a:rPr>
              <a:t>diyagramı </a:t>
            </a:r>
            <a:endParaRPr lang="en-GB" sz="1700" b="1" i="0" u="none" strike="noStrike" kern="1200" cap="none" spc="0" normalizeH="0" baseline="0" noProof="0" dirty="0">
              <a:ln>
                <a:noFill/>
              </a:ln>
              <a:solidFill>
                <a:schemeClr val="bg2"/>
              </a:solidFill>
              <a:effectLst/>
              <a:uLnTx/>
              <a:uFillTx/>
              <a:latin typeface="Raleway"/>
            </a:endParaRPr>
          </a:p>
          <a:p>
            <a:pPr marL="0" indent="0">
              <a:lnSpc>
                <a:spcPct val="150000"/>
              </a:lnSpc>
              <a:buNone/>
            </a:pPr>
            <a:r>
              <a:rPr kumimoji="0" lang="en-GB" sz="1700" b="0" i="0" u="none" strike="noStrike" kern="1200" cap="none" spc="0" normalizeH="0" baseline="0" noProof="0" dirty="0">
                <a:ln>
                  <a:noFill/>
                </a:ln>
                <a:solidFill>
                  <a:schemeClr val="accent1"/>
                </a:solidFill>
                <a:effectLst/>
                <a:uLnTx/>
                <a:uFillTx/>
                <a:latin typeface="Raleway"/>
                <a:ea typeface="+mn-ea"/>
                <a:cs typeface="+mn-cs"/>
              </a:rPr>
              <a:t>Bir olayın potansiyel nedenlerini </a:t>
            </a:r>
            <a:r>
              <a:rPr kumimoji="0" lang="en-GB" sz="1700" b="0" i="0" u="none" strike="noStrike" kern="1200" cap="none" spc="0" normalizeH="0" baseline="0" noProof="0" dirty="0" err="1">
                <a:ln>
                  <a:noFill/>
                </a:ln>
                <a:solidFill>
                  <a:schemeClr val="accent1"/>
                </a:solidFill>
                <a:effectLst/>
                <a:uLnTx/>
                <a:uFillTx/>
                <a:latin typeface="Raleway"/>
                <a:ea typeface="+mn-ea"/>
                <a:cs typeface="+mn-cs"/>
              </a:rPr>
              <a:t>belirlemeye</a:t>
            </a:r>
            <a:r>
              <a:rPr kumimoji="0" lang="en-GB" sz="1700" b="0" i="0" u="none" strike="noStrike" kern="1200" cap="none" spc="0" normalizeH="0" baseline="0" noProof="0" dirty="0">
                <a:ln>
                  <a:noFill/>
                </a:ln>
                <a:solidFill>
                  <a:schemeClr val="accent1"/>
                </a:solidFill>
                <a:effectLst/>
                <a:uLnTx/>
                <a:uFillTx/>
                <a:latin typeface="Raleway"/>
                <a:ea typeface="+mn-ea"/>
                <a:cs typeface="+mn-cs"/>
              </a:rPr>
              <a:t> </a:t>
            </a:r>
            <a:r>
              <a:rPr kumimoji="0" lang="tr-TR" sz="1700" b="0" i="0" u="none" strike="noStrike" kern="1200" cap="none" spc="0" normalizeH="0" baseline="0" noProof="0" dirty="0">
                <a:ln>
                  <a:noFill/>
                </a:ln>
                <a:solidFill>
                  <a:schemeClr val="accent1"/>
                </a:solidFill>
                <a:effectLst/>
                <a:uLnTx/>
                <a:uFillTx/>
                <a:latin typeface="Raleway"/>
                <a:ea typeface="+mn-ea"/>
                <a:cs typeface="+mn-cs"/>
              </a:rPr>
              <a:t>, sorunların ya da istenmeyen</a:t>
            </a:r>
          </a:p>
          <a:p>
            <a:pPr marL="0" indent="0">
              <a:lnSpc>
                <a:spcPct val="150000"/>
              </a:lnSpc>
              <a:buNone/>
            </a:pPr>
            <a:r>
              <a:rPr lang="tr-TR" sz="1700" b="0" dirty="0">
                <a:solidFill>
                  <a:schemeClr val="accent1"/>
                </a:solidFill>
                <a:latin typeface="Raleway"/>
              </a:rPr>
              <a:t>Durumların tespitine </a:t>
            </a:r>
            <a:r>
              <a:rPr kumimoji="0" lang="en-GB" sz="1700" b="0" i="0" u="none" strike="noStrike" kern="1200" cap="none" spc="0" normalizeH="0" baseline="0" noProof="0" dirty="0" err="1">
                <a:ln>
                  <a:noFill/>
                </a:ln>
                <a:solidFill>
                  <a:schemeClr val="accent1"/>
                </a:solidFill>
                <a:effectLst/>
                <a:uLnTx/>
                <a:uFillTx/>
                <a:latin typeface="Raleway"/>
                <a:ea typeface="+mn-ea"/>
                <a:cs typeface="+mn-cs"/>
              </a:rPr>
              <a:t>yardımcı</a:t>
            </a:r>
            <a:r>
              <a:rPr kumimoji="0" lang="en-GB" sz="1700" b="0" i="0" u="none" strike="noStrike" kern="1200" cap="none" spc="0" normalizeH="0" baseline="0" noProof="0" dirty="0">
                <a:ln>
                  <a:noFill/>
                </a:ln>
                <a:solidFill>
                  <a:schemeClr val="accent1"/>
                </a:solidFill>
                <a:effectLst/>
                <a:uLnTx/>
                <a:uFillTx/>
                <a:latin typeface="Raleway"/>
                <a:ea typeface="+mn-ea"/>
                <a:cs typeface="+mn-cs"/>
              </a:rPr>
              <a:t> </a:t>
            </a:r>
            <a:r>
              <a:rPr kumimoji="0" lang="en-GB" sz="1700" b="0" i="0" u="none" strike="noStrike" kern="1200" cap="none" spc="0" normalizeH="0" baseline="0" noProof="0" dirty="0" err="1">
                <a:ln>
                  <a:noFill/>
                </a:ln>
                <a:solidFill>
                  <a:schemeClr val="accent1"/>
                </a:solidFill>
                <a:effectLst/>
                <a:uLnTx/>
                <a:uFillTx/>
                <a:latin typeface="Raleway"/>
                <a:ea typeface="+mn-ea"/>
                <a:cs typeface="+mn-cs"/>
              </a:rPr>
              <a:t>olan</a:t>
            </a:r>
            <a:r>
              <a:rPr kumimoji="0" lang="tr-TR" sz="1700" b="0" i="0" u="none" strike="noStrike" kern="1200" cap="none" spc="0" normalizeH="0" baseline="0" noProof="0" dirty="0">
                <a:ln>
                  <a:noFill/>
                </a:ln>
                <a:solidFill>
                  <a:schemeClr val="accent1"/>
                </a:solidFill>
                <a:effectLst/>
                <a:uLnTx/>
                <a:uFillTx/>
                <a:latin typeface="Raleway"/>
                <a:ea typeface="+mn-ea"/>
                <a:cs typeface="+mn-cs"/>
              </a:rPr>
              <a:t> </a:t>
            </a:r>
            <a:r>
              <a:rPr kumimoji="0" lang="en-GB" sz="1700" b="0" i="0" u="none" strike="noStrike" kern="1200" cap="none" spc="0" normalizeH="0" baseline="0" noProof="0" dirty="0" err="1">
                <a:ln>
                  <a:noFill/>
                </a:ln>
                <a:solidFill>
                  <a:schemeClr val="accent1"/>
                </a:solidFill>
                <a:effectLst/>
                <a:uLnTx/>
                <a:uFillTx/>
                <a:latin typeface="Raleway"/>
                <a:ea typeface="+mn-ea"/>
                <a:cs typeface="+mn-cs"/>
              </a:rPr>
              <a:t>bir</a:t>
            </a:r>
            <a:r>
              <a:rPr kumimoji="0" lang="en-GB" sz="1700" b="0" i="0" u="none" strike="noStrike" kern="1200" cap="none" spc="0" normalizeH="0" baseline="0" noProof="0" dirty="0">
                <a:ln>
                  <a:noFill/>
                </a:ln>
                <a:solidFill>
                  <a:schemeClr val="accent1"/>
                </a:solidFill>
                <a:effectLst/>
                <a:uLnTx/>
                <a:uFillTx/>
                <a:latin typeface="Raleway"/>
                <a:ea typeface="+mn-ea"/>
                <a:cs typeface="+mn-cs"/>
              </a:rPr>
              <a:t> </a:t>
            </a:r>
            <a:r>
              <a:rPr kumimoji="0" lang="en-GB" sz="1700" b="0" i="0" u="none" strike="noStrike" kern="1200" cap="none" spc="0" normalizeH="0" baseline="0" noProof="0" dirty="0" err="1">
                <a:ln>
                  <a:noFill/>
                </a:ln>
                <a:solidFill>
                  <a:schemeClr val="accent1"/>
                </a:solidFill>
                <a:effectLst/>
                <a:uLnTx/>
                <a:uFillTx/>
                <a:latin typeface="Raleway"/>
                <a:ea typeface="+mn-ea"/>
                <a:cs typeface="+mn-cs"/>
              </a:rPr>
              <a:t>diyagram</a:t>
            </a:r>
            <a:r>
              <a:rPr kumimoji="0" lang="tr-TR" sz="1700" b="0" i="0" u="none" strike="noStrike" kern="1200" cap="none" spc="0" normalizeH="0" baseline="0" noProof="0" dirty="0" err="1">
                <a:ln>
                  <a:noFill/>
                </a:ln>
                <a:solidFill>
                  <a:schemeClr val="accent1"/>
                </a:solidFill>
                <a:effectLst/>
                <a:uLnTx/>
                <a:uFillTx/>
                <a:latin typeface="Raleway"/>
                <a:ea typeface="+mn-ea"/>
                <a:cs typeface="+mn-cs"/>
              </a:rPr>
              <a:t>dır</a:t>
            </a:r>
            <a:r>
              <a:rPr kumimoji="0" lang="en-GB" sz="1700" b="0" i="0" u="none" strike="noStrike" kern="1200" cap="none" spc="0" normalizeH="0" baseline="0" noProof="0" dirty="0">
                <a:ln>
                  <a:noFill/>
                </a:ln>
                <a:solidFill>
                  <a:schemeClr val="accent1"/>
                </a:solidFill>
                <a:effectLst/>
                <a:uLnTx/>
                <a:uFillTx/>
                <a:latin typeface="Raleway"/>
                <a:ea typeface="+mn-ea"/>
                <a:cs typeface="+mn-cs"/>
              </a:rPr>
              <a:t>. </a:t>
            </a:r>
            <a:r>
              <a:rPr kumimoji="0" lang="en-GB" sz="1700" b="0" i="0" u="none" strike="noStrike" kern="1200" cap="none" spc="0" normalizeH="0" baseline="0" noProof="0" dirty="0" err="1">
                <a:ln>
                  <a:noFill/>
                </a:ln>
                <a:solidFill>
                  <a:schemeClr val="accent1"/>
                </a:solidFill>
                <a:effectLst/>
                <a:uLnTx/>
                <a:uFillTx/>
                <a:latin typeface="Raleway"/>
                <a:ea typeface="+mn-ea"/>
                <a:cs typeface="+mn-cs"/>
              </a:rPr>
              <a:t>Yaygın</a:t>
            </a:r>
            <a:r>
              <a:rPr kumimoji="0" lang="en-GB" sz="1700" b="0" i="0" u="none" strike="noStrike" kern="1200" cap="none" spc="0" normalizeH="0" baseline="0" noProof="0" dirty="0">
                <a:ln>
                  <a:noFill/>
                </a:ln>
                <a:solidFill>
                  <a:schemeClr val="accent1"/>
                </a:solidFill>
                <a:effectLst/>
                <a:uLnTx/>
                <a:uFillTx/>
                <a:latin typeface="Raleway"/>
                <a:ea typeface="+mn-ea"/>
                <a:cs typeface="+mn-cs"/>
              </a:rPr>
              <a:t> </a:t>
            </a:r>
            <a:endParaRPr kumimoji="0" lang="tr-TR" sz="1700" b="0" i="0" u="none" strike="noStrike" kern="1200" cap="none" spc="0" normalizeH="0" baseline="0" noProof="0" dirty="0">
              <a:ln>
                <a:noFill/>
              </a:ln>
              <a:solidFill>
                <a:schemeClr val="accent1"/>
              </a:solidFill>
              <a:effectLst/>
              <a:uLnTx/>
              <a:uFillTx/>
              <a:latin typeface="Raleway"/>
              <a:ea typeface="+mn-ea"/>
              <a:cs typeface="+mn-cs"/>
            </a:endParaRPr>
          </a:p>
          <a:p>
            <a:pPr marL="0" indent="0">
              <a:lnSpc>
                <a:spcPct val="150000"/>
              </a:lnSpc>
              <a:buNone/>
            </a:pPr>
            <a:r>
              <a:rPr kumimoji="0" lang="en-GB" sz="1700" b="0" i="0" u="none" strike="noStrike" kern="1200" cap="none" spc="0" normalizeH="0" baseline="0" noProof="0" dirty="0" err="1">
                <a:ln>
                  <a:noFill/>
                </a:ln>
                <a:solidFill>
                  <a:schemeClr val="accent1"/>
                </a:solidFill>
                <a:effectLst/>
                <a:uLnTx/>
                <a:uFillTx/>
                <a:latin typeface="Raleway"/>
                <a:ea typeface="+mn-ea"/>
                <a:cs typeface="+mn-cs"/>
              </a:rPr>
              <a:t>neden-sonuç</a:t>
            </a:r>
            <a:r>
              <a:rPr kumimoji="0" lang="en-GB" sz="1700" b="0" i="0" u="none" strike="noStrike" kern="1200" cap="none" spc="0" normalizeH="0" baseline="0" noProof="0" dirty="0">
                <a:ln>
                  <a:noFill/>
                </a:ln>
                <a:solidFill>
                  <a:schemeClr val="accent1"/>
                </a:solidFill>
                <a:effectLst/>
                <a:uLnTx/>
                <a:uFillTx/>
                <a:latin typeface="Raleway"/>
                <a:ea typeface="+mn-ea"/>
                <a:cs typeface="+mn-cs"/>
              </a:rPr>
              <a:t> </a:t>
            </a:r>
            <a:r>
              <a:rPr kumimoji="0" lang="en-GB" sz="1700" b="0" i="0" u="none" strike="noStrike" kern="1200" cap="none" spc="0" normalizeH="0" baseline="0" noProof="0" dirty="0" err="1">
                <a:ln>
                  <a:noFill/>
                </a:ln>
                <a:solidFill>
                  <a:schemeClr val="accent1"/>
                </a:solidFill>
                <a:effectLst/>
                <a:uLnTx/>
                <a:uFillTx/>
                <a:latin typeface="Raleway"/>
                <a:ea typeface="+mn-ea"/>
                <a:cs typeface="+mn-cs"/>
              </a:rPr>
              <a:t>diyagramında</a:t>
            </a:r>
            <a:r>
              <a:rPr kumimoji="0" lang="en-GB" sz="1700" b="0" i="0" u="none" strike="noStrike" kern="1200" cap="none" spc="0" normalizeH="0" baseline="0" noProof="0" dirty="0">
                <a:ln>
                  <a:noFill/>
                </a:ln>
                <a:solidFill>
                  <a:schemeClr val="accent1"/>
                </a:solidFill>
                <a:effectLst/>
                <a:uLnTx/>
                <a:uFillTx/>
                <a:latin typeface="Raleway"/>
                <a:ea typeface="+mn-ea"/>
                <a:cs typeface="+mn-cs"/>
              </a:rPr>
              <a:t> </a:t>
            </a:r>
            <a:r>
              <a:rPr kumimoji="0" lang="en-GB" sz="1700" b="0" i="0" u="none" strike="noStrike" kern="1200" cap="none" spc="0" normalizeH="0" baseline="0" noProof="0" dirty="0" err="1">
                <a:ln>
                  <a:noFill/>
                </a:ln>
                <a:solidFill>
                  <a:schemeClr val="accent1"/>
                </a:solidFill>
                <a:effectLst/>
                <a:uLnTx/>
                <a:uFillTx/>
                <a:latin typeface="Raleway"/>
                <a:ea typeface="+mn-ea"/>
                <a:cs typeface="+mn-cs"/>
              </a:rPr>
              <a:t>kullanılanlar</a:t>
            </a:r>
            <a:r>
              <a:rPr kumimoji="0" lang="tr-TR" sz="1700" b="0" i="0" u="none" strike="noStrike" kern="1200" cap="none" spc="0" normalizeH="0" baseline="0" noProof="0" dirty="0">
                <a:ln>
                  <a:noFill/>
                </a:ln>
                <a:solidFill>
                  <a:schemeClr val="accent1"/>
                </a:solidFill>
                <a:effectLst/>
                <a:uLnTx/>
                <a:uFillTx/>
                <a:latin typeface="Raleway"/>
                <a:ea typeface="+mn-ea"/>
                <a:cs typeface="+mn-cs"/>
              </a:rPr>
              <a:t> kategoriler</a:t>
            </a:r>
            <a:r>
              <a:rPr kumimoji="0" lang="en-GB" sz="1700" b="0" i="0" u="none" strike="noStrike" kern="1200" cap="none" spc="0" normalizeH="0" baseline="0" noProof="0" dirty="0">
                <a:ln>
                  <a:noFill/>
                </a:ln>
                <a:solidFill>
                  <a:schemeClr val="accent1"/>
                </a:solidFill>
                <a:effectLst/>
                <a:uLnTx/>
                <a:uFillTx/>
                <a:latin typeface="Raleway"/>
                <a:ea typeface="+mn-ea"/>
                <a:cs typeface="+mn-cs"/>
              </a:rPr>
              <a:t> şunlardır </a:t>
            </a:r>
            <a:endParaRPr lang="en-GB" sz="1700" b="0" i="0" u="none" strike="noStrike" kern="1200" cap="none" spc="0" normalizeH="0" baseline="0" noProof="0" dirty="0">
              <a:ln>
                <a:noFill/>
              </a:ln>
              <a:solidFill>
                <a:schemeClr val="accent1"/>
              </a:solidFill>
              <a:effectLst/>
              <a:uLnTx/>
              <a:uFillTx/>
              <a:latin typeface="Raleway"/>
            </a:endParaRPr>
          </a:p>
          <a:p>
            <a:pPr marL="0" indent="0">
              <a:lnSpc>
                <a:spcPct val="150000"/>
              </a:lnSpc>
              <a:buNone/>
            </a:pPr>
            <a:r>
              <a:rPr kumimoji="0" lang="en-GB" sz="1700" b="0" i="0" u="none" strike="noStrike" kern="1200" cap="none" spc="0" normalizeH="0" baseline="0" noProof="0" dirty="0">
                <a:ln>
                  <a:noFill/>
                </a:ln>
                <a:solidFill>
                  <a:schemeClr val="accent1"/>
                </a:solidFill>
                <a:effectLst/>
                <a:uLnTx/>
                <a:uFillTx/>
                <a:latin typeface="Raleway"/>
                <a:ea typeface="+mn-ea"/>
                <a:cs typeface="+mn-cs"/>
              </a:rPr>
              <a:t>6 "M": Malzeme, İnsan Gücü, Yöntem, Makine,</a:t>
            </a:r>
            <a:endParaRPr lang="en-GB" sz="1700" b="0" i="0" u="none" strike="noStrike" kern="1200" cap="none" spc="0" normalizeH="0" baseline="0" noProof="0" dirty="0">
              <a:ln>
                <a:noFill/>
              </a:ln>
              <a:solidFill>
                <a:schemeClr val="accent1"/>
              </a:solidFill>
              <a:effectLst/>
              <a:uLnTx/>
              <a:uFillTx/>
              <a:latin typeface="Raleway"/>
            </a:endParaRPr>
          </a:p>
          <a:p>
            <a:pPr marL="0" indent="0">
              <a:lnSpc>
                <a:spcPct val="150000"/>
              </a:lnSpc>
              <a:buNone/>
            </a:pPr>
            <a:r>
              <a:rPr kumimoji="0" lang="en-GB" sz="1700" b="0" i="0" u="none" strike="noStrike" kern="1200" cap="none" spc="0" normalizeH="0" baseline="0" noProof="0" dirty="0">
                <a:ln>
                  <a:noFill/>
                </a:ln>
                <a:solidFill>
                  <a:schemeClr val="accent1"/>
                </a:solidFill>
                <a:effectLst/>
                <a:uLnTx/>
                <a:uFillTx/>
                <a:latin typeface="Raleway"/>
                <a:ea typeface="+mn-ea"/>
                <a:cs typeface="+mn-cs"/>
              </a:rPr>
              <a:t>Çevre ve Ölçümler.</a:t>
            </a:r>
            <a:endParaRPr lang="en-GB" sz="1700" b="0" i="0" u="none" strike="noStrike" kern="1200" cap="none" spc="0" normalizeH="0" baseline="0" noProof="0" dirty="0">
              <a:ln>
                <a:noFill/>
              </a:ln>
              <a:solidFill>
                <a:schemeClr val="accent1"/>
              </a:solidFill>
              <a:effectLst/>
              <a:uLnTx/>
              <a:uFillTx/>
              <a:latin typeface="Raleway"/>
            </a:endParaRPr>
          </a:p>
        </p:txBody>
      </p:sp>
      <p:pic>
        <p:nvPicPr>
          <p:cNvPr id="7" name="Immagine 6">
            <a:extLst>
              <a:ext uri="{FF2B5EF4-FFF2-40B4-BE49-F238E27FC236}">
                <a16:creationId xmlns:a16="http://schemas.microsoft.com/office/drawing/2014/main" id="{70FF3323-5F54-C075-248A-4BB26BB9CC7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164372" y="197436"/>
            <a:ext cx="3297585" cy="2287364"/>
          </a:xfrm>
          <a:prstGeom prst="rect">
            <a:avLst/>
          </a:prstGeom>
        </p:spPr>
      </p:pic>
      <p:pic>
        <p:nvPicPr>
          <p:cNvPr id="8" name="Immagine 7">
            <a:extLst>
              <a:ext uri="{FF2B5EF4-FFF2-40B4-BE49-F238E27FC236}">
                <a16:creationId xmlns:a16="http://schemas.microsoft.com/office/drawing/2014/main" id="{102693B7-BAEE-A323-360A-3BEE5CD2A25C}"/>
              </a:ext>
            </a:extLst>
          </p:cNvPr>
          <p:cNvPicPr>
            <a:picLocks noChangeAspect="1"/>
          </p:cNvPicPr>
          <p:nvPr/>
        </p:nvPicPr>
        <p:blipFill>
          <a:blip r:embed="rId3"/>
          <a:stretch>
            <a:fillRect/>
          </a:stretch>
        </p:blipFill>
        <p:spPr>
          <a:xfrm>
            <a:off x="7164372" y="3534354"/>
            <a:ext cx="3743114" cy="2127813"/>
          </a:xfrm>
          <a:prstGeom prst="rect">
            <a:avLst/>
          </a:prstGeom>
        </p:spPr>
      </p:pic>
      <p:sp>
        <p:nvSpPr>
          <p:cNvPr id="4" name="CasellaDiTesto 3">
            <a:extLst>
              <a:ext uri="{FF2B5EF4-FFF2-40B4-BE49-F238E27FC236}">
                <a16:creationId xmlns:a16="http://schemas.microsoft.com/office/drawing/2014/main" id="{6801553B-E956-8294-B8F0-A15F0EA2A240}"/>
              </a:ext>
            </a:extLst>
          </p:cNvPr>
          <p:cNvSpPr txBox="1"/>
          <p:nvPr/>
        </p:nvSpPr>
        <p:spPr>
          <a:xfrm>
            <a:off x="7167638" y="5716210"/>
            <a:ext cx="5005009"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1000" dirty="0">
                <a:solidFill>
                  <a:srgbClr val="1D1D1B"/>
                </a:solidFill>
              </a:rPr>
              <a:t>Resim kaynağı: CQE Academy tarafından bir Örnekle Açıklanan 7 Kalite Kontrol (QC) Aracı </a:t>
            </a:r>
            <a:endParaRPr lang="en-GB" sz="1000" dirty="0"/>
          </a:p>
        </p:txBody>
      </p:sp>
      <p:sp>
        <p:nvSpPr>
          <p:cNvPr id="9" name="CasellaDiTesto 8">
            <a:extLst>
              <a:ext uri="{FF2B5EF4-FFF2-40B4-BE49-F238E27FC236}">
                <a16:creationId xmlns:a16="http://schemas.microsoft.com/office/drawing/2014/main" id="{A02C3D30-8CB7-3A14-D606-79033763FEAF}"/>
              </a:ext>
            </a:extLst>
          </p:cNvPr>
          <p:cNvSpPr txBox="1"/>
          <p:nvPr/>
        </p:nvSpPr>
        <p:spPr>
          <a:xfrm>
            <a:off x="7162800" y="2487338"/>
            <a:ext cx="4634307"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1000" dirty="0">
                <a:solidFill>
                  <a:srgbClr val="1D1D1B"/>
                </a:solidFill>
              </a:rPr>
              <a:t>Resim kaynağı: CQE Academy tarafından bir Örnekle Açıklanan 7 Kalite Kontrol (QC) Aracı </a:t>
            </a:r>
            <a:endParaRPr lang="en-GB" sz="1000" i="1" dirty="0"/>
          </a:p>
        </p:txBody>
      </p:sp>
    </p:spTree>
    <p:extLst>
      <p:ext uri="{BB962C8B-B14F-4D97-AF65-F5344CB8AC3E}">
        <p14:creationId xmlns:p14="http://schemas.microsoft.com/office/powerpoint/2010/main" val="123743582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2C0D52E-A62B-F6E5-F2B0-7344F0CE8600}"/>
              </a:ext>
            </a:extLst>
          </p:cNvPr>
          <p:cNvSpPr>
            <a:spLocks noGrp="1"/>
          </p:cNvSpPr>
          <p:nvPr>
            <p:ph type="title"/>
          </p:nvPr>
        </p:nvSpPr>
        <p:spPr>
          <a:xfrm>
            <a:off x="847969" y="394433"/>
            <a:ext cx="6314831" cy="651487"/>
          </a:xfrm>
        </p:spPr>
        <p:txBody>
          <a:bodyPr>
            <a:normAutofit/>
          </a:bodyPr>
          <a:lstStyle/>
          <a:p>
            <a:r>
              <a:rPr lang="en-US" sz="3400" b="1" dirty="0"/>
              <a:t>Bu </a:t>
            </a:r>
            <a:r>
              <a:rPr lang="en-US" sz="3400" b="1" dirty="0" err="1"/>
              <a:t>ünitenin</a:t>
            </a:r>
            <a:r>
              <a:rPr lang="en-US" sz="3400" b="1" dirty="0"/>
              <a:t> amacı</a:t>
            </a:r>
          </a:p>
        </p:txBody>
      </p:sp>
      <p:sp>
        <p:nvSpPr>
          <p:cNvPr id="3" name="Marcador de contenido 2">
            <a:extLst>
              <a:ext uri="{FF2B5EF4-FFF2-40B4-BE49-F238E27FC236}">
                <a16:creationId xmlns:a16="http://schemas.microsoft.com/office/drawing/2014/main" id="{8D0089E8-9EEB-047C-855D-C0D6B24BE56F}"/>
              </a:ext>
            </a:extLst>
          </p:cNvPr>
          <p:cNvSpPr>
            <a:spLocks noGrp="1"/>
          </p:cNvSpPr>
          <p:nvPr>
            <p:ph idx="1"/>
          </p:nvPr>
        </p:nvSpPr>
        <p:spPr>
          <a:xfrm>
            <a:off x="849510" y="1225005"/>
            <a:ext cx="10515600" cy="4756377"/>
          </a:xfrm>
        </p:spPr>
        <p:txBody>
          <a:bodyPr vert="horz" lIns="91440" tIns="45720" rIns="91440" bIns="45720" rtlCol="0" anchor="t">
            <a:normAutofit/>
          </a:bodyPr>
          <a:lstStyle/>
          <a:p>
            <a:pPr marL="0" indent="0">
              <a:lnSpc>
                <a:spcPct val="150000"/>
              </a:lnSpc>
              <a:buNone/>
            </a:pPr>
            <a:r>
              <a:rPr lang="en-US" sz="1600" dirty="0"/>
              <a:t>Genel amaç: </a:t>
            </a:r>
            <a:r>
              <a:rPr lang="en-US" sz="1600" b="0" dirty="0">
                <a:solidFill>
                  <a:schemeClr val="accent1"/>
                </a:solidFill>
              </a:rPr>
              <a:t>Bu ünite ile </a:t>
            </a:r>
            <a:r>
              <a:rPr lang="en-US" sz="1600" dirty="0">
                <a:solidFill>
                  <a:schemeClr val="accent1"/>
                </a:solidFill>
              </a:rPr>
              <a:t>riskleri </a:t>
            </a:r>
            <a:r>
              <a:rPr lang="en-US" sz="1600" b="0" dirty="0">
                <a:solidFill>
                  <a:schemeClr val="accent1"/>
                </a:solidFill>
              </a:rPr>
              <a:t>nasıl etkin bir şekilde </a:t>
            </a:r>
            <a:r>
              <a:rPr lang="en-US" sz="1600" dirty="0">
                <a:solidFill>
                  <a:schemeClr val="accent1"/>
                </a:solidFill>
              </a:rPr>
              <a:t>yöneteceğinizi </a:t>
            </a:r>
            <a:r>
              <a:rPr lang="en-US" sz="1600" b="0" dirty="0">
                <a:solidFill>
                  <a:schemeClr val="accent1"/>
                </a:solidFill>
              </a:rPr>
              <a:t>öğrenecek ve temel </a:t>
            </a:r>
            <a:r>
              <a:rPr lang="en-US" sz="1600" dirty="0">
                <a:solidFill>
                  <a:schemeClr val="accent1"/>
                </a:solidFill>
              </a:rPr>
              <a:t>kalite yönetimi </a:t>
            </a:r>
            <a:r>
              <a:rPr lang="en-US" sz="1600" b="0" dirty="0">
                <a:solidFill>
                  <a:schemeClr val="accent1"/>
                </a:solidFill>
              </a:rPr>
              <a:t>becerilerini geliştireceksiniz. Ayrıca, </a:t>
            </a:r>
            <a:r>
              <a:rPr lang="en-US" sz="1600" dirty="0">
                <a:solidFill>
                  <a:schemeClr val="accent1"/>
                </a:solidFill>
              </a:rPr>
              <a:t>zamanınızı </a:t>
            </a:r>
            <a:r>
              <a:rPr lang="en-US" sz="1600" b="0" dirty="0">
                <a:solidFill>
                  <a:schemeClr val="accent1"/>
                </a:solidFill>
              </a:rPr>
              <a:t>nasıl daha iyi </a:t>
            </a:r>
            <a:r>
              <a:rPr lang="en-US" sz="1600" dirty="0">
                <a:solidFill>
                  <a:schemeClr val="accent1"/>
                </a:solidFill>
              </a:rPr>
              <a:t>yönetebileceğinize</a:t>
            </a:r>
            <a:r>
              <a:rPr lang="en-US" sz="1600" b="0" dirty="0">
                <a:solidFill>
                  <a:schemeClr val="accent1"/>
                </a:solidFill>
              </a:rPr>
              <a:t> dair ipuçları öğreneceksiniz. Ünite boyunca, projelerinizdeki ve operasyonlarınızdaki </a:t>
            </a:r>
            <a:r>
              <a:rPr lang="en-US" sz="1600" dirty="0">
                <a:solidFill>
                  <a:schemeClr val="accent1"/>
                </a:solidFill>
              </a:rPr>
              <a:t>potansiyel riskleri belirlemenize, değerlendirmenize ve azaltmanıza </a:t>
            </a:r>
            <a:r>
              <a:rPr lang="en-US" sz="1600" b="0" dirty="0">
                <a:solidFill>
                  <a:schemeClr val="accent1"/>
                </a:solidFill>
              </a:rPr>
              <a:t>yardımcı olacak çeşitli stratejileri ve araçları keşfedeceksiniz. Ayrıca, çalışmalarınızda yüksek standartları ve sürekli iyileştirmeyi sürdürebilmenizi sağlayacak </a:t>
            </a:r>
            <a:r>
              <a:rPr lang="en-US" sz="1600" dirty="0">
                <a:solidFill>
                  <a:schemeClr val="accent1"/>
                </a:solidFill>
              </a:rPr>
              <a:t>kalite yönetimi ilke ve uygulamalarını </a:t>
            </a:r>
            <a:r>
              <a:rPr lang="en-US" sz="1600" b="0" dirty="0">
                <a:solidFill>
                  <a:schemeClr val="accent1"/>
                </a:solidFill>
              </a:rPr>
              <a:t>da keşfedeceksiniz. Ayrıca, bu ünite size </a:t>
            </a:r>
            <a:r>
              <a:rPr lang="en-US" sz="1600" dirty="0">
                <a:solidFill>
                  <a:schemeClr val="accent1"/>
                </a:solidFill>
              </a:rPr>
              <a:t>zaman yönetimi </a:t>
            </a:r>
            <a:r>
              <a:rPr lang="en-US" sz="1600" b="0" dirty="0">
                <a:solidFill>
                  <a:schemeClr val="accent1"/>
                </a:solidFill>
              </a:rPr>
              <a:t>becerilerinizi geliştirecek teknikler sağlayacaktır</a:t>
            </a:r>
            <a:r>
              <a:rPr lang="en-US" sz="1600" dirty="0">
                <a:solidFill>
                  <a:schemeClr val="accent1"/>
                </a:solidFill>
              </a:rPr>
              <a:t>. </a:t>
            </a:r>
            <a:r>
              <a:rPr lang="en-US" sz="1600" b="0" dirty="0">
                <a:solidFill>
                  <a:schemeClr val="accent1"/>
                </a:solidFill>
              </a:rPr>
              <a:t>Bu ünite 3 bölüme ayrılmıştır: iş risklerinin belirlenmesi ve azaltılması, kalite yönetimi ve kalite güvencesi, girişimciler için etkili zaman yönetimi stratejileri.</a:t>
            </a:r>
            <a:endParaRPr lang="it-IT" sz="1600" b="0" dirty="0">
              <a:solidFill>
                <a:schemeClr val="accent1"/>
              </a:solidFill>
            </a:endParaRPr>
          </a:p>
          <a:p>
            <a:pPr marL="0" indent="0">
              <a:lnSpc>
                <a:spcPct val="150000"/>
              </a:lnSpc>
              <a:buNone/>
            </a:pPr>
            <a:r>
              <a:rPr lang="en-US" sz="1600" dirty="0"/>
              <a:t>Ünitenin süresi: </a:t>
            </a:r>
            <a:r>
              <a:rPr lang="en-US" sz="1600" b="0" dirty="0">
                <a:solidFill>
                  <a:schemeClr val="accent1"/>
                </a:solidFill>
              </a:rPr>
              <a:t>1 hafta</a:t>
            </a:r>
          </a:p>
          <a:p>
            <a:pPr>
              <a:buNone/>
            </a:pPr>
            <a:r>
              <a:rPr lang="en-US" sz="1600" dirty="0">
                <a:solidFill>
                  <a:srgbClr val="F3B75B"/>
                </a:solidFill>
                <a:ea typeface="+mn-lt"/>
                <a:cs typeface="+mn-lt"/>
              </a:rPr>
              <a:t>Tahmini iş yükü: </a:t>
            </a:r>
            <a:r>
              <a:rPr lang="en-US" sz="1600" b="0" dirty="0">
                <a:solidFill>
                  <a:schemeClr val="accent1"/>
                </a:solidFill>
              </a:rPr>
              <a:t>7 saat </a:t>
            </a:r>
          </a:p>
          <a:p>
            <a:pPr marL="0" indent="0">
              <a:lnSpc>
                <a:spcPct val="150000"/>
              </a:lnSpc>
              <a:buNone/>
            </a:pPr>
            <a:r>
              <a:rPr lang="en-US" sz="1600" dirty="0"/>
              <a:t>Değerlendirme yöntemi: </a:t>
            </a:r>
            <a:r>
              <a:rPr lang="en-US" sz="1600" b="0" dirty="0">
                <a:solidFill>
                  <a:schemeClr val="accent1"/>
                </a:solidFill>
              </a:rPr>
              <a:t>Ünite tamamlandıktan sonra çoktan </a:t>
            </a:r>
            <a:r>
              <a:rPr lang="en-US" sz="1600" b="0" dirty="0" err="1">
                <a:solidFill>
                  <a:schemeClr val="accent1"/>
                </a:solidFill>
              </a:rPr>
              <a:t>seçmeli</a:t>
            </a:r>
            <a:r>
              <a:rPr lang="en-US" sz="1600" b="0" dirty="0">
                <a:solidFill>
                  <a:schemeClr val="accent1"/>
                </a:solidFill>
              </a:rPr>
              <a:t> </a:t>
            </a:r>
            <a:r>
              <a:rPr lang="en-US" sz="1600" b="0" dirty="0" err="1">
                <a:solidFill>
                  <a:schemeClr val="accent1"/>
                </a:solidFill>
              </a:rPr>
              <a:t>sınav</a:t>
            </a:r>
            <a:r>
              <a:rPr lang="tr-TR" sz="1600" b="0" dirty="0">
                <a:solidFill>
                  <a:schemeClr val="accent1"/>
                </a:solidFill>
              </a:rPr>
              <a:t> içermektedir</a:t>
            </a:r>
            <a:endParaRPr lang="en-US" sz="1600" b="0" dirty="0">
              <a:solidFill>
                <a:schemeClr val="accent1"/>
              </a:solidFill>
            </a:endParaRPr>
          </a:p>
          <a:p>
            <a:pPr marL="0" indent="0">
              <a:buNone/>
            </a:pPr>
            <a:endParaRPr lang="en-US" dirty="0"/>
          </a:p>
        </p:txBody>
      </p:sp>
    </p:spTree>
    <p:extLst>
      <p:ext uri="{BB962C8B-B14F-4D97-AF65-F5344CB8AC3E}">
        <p14:creationId xmlns:p14="http://schemas.microsoft.com/office/powerpoint/2010/main" val="117772644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a:extLst>
              <a:ext uri="{FF2B5EF4-FFF2-40B4-BE49-F238E27FC236}">
                <a16:creationId xmlns:a16="http://schemas.microsoft.com/office/drawing/2014/main" id="{3231B5ED-03F5-0C53-BCE9-AA9142962C6D}"/>
              </a:ext>
            </a:extLst>
          </p:cNvPr>
          <p:cNvSpPr>
            <a:spLocks noGrp="1"/>
          </p:cNvSpPr>
          <p:nvPr>
            <p:ph idx="1"/>
          </p:nvPr>
        </p:nvSpPr>
        <p:spPr>
          <a:xfrm>
            <a:off x="838200" y="590265"/>
            <a:ext cx="10515600" cy="5953028"/>
          </a:xfrm>
        </p:spPr>
        <p:txBody>
          <a:bodyPr vert="horz" lIns="91440" tIns="45720" rIns="91440" bIns="45720" rtlCol="0" anchor="t">
            <a:normAutofit/>
          </a:bodyPr>
          <a:lstStyle/>
          <a:p>
            <a:pPr marL="0" indent="0">
              <a:lnSpc>
                <a:spcPct val="150000"/>
              </a:lnSpc>
              <a:buNone/>
            </a:pPr>
            <a:endParaRPr lang="it-IT" sz="1600" dirty="0"/>
          </a:p>
          <a:p>
            <a:pPr marL="0" indent="0">
              <a:lnSpc>
                <a:spcPct val="150000"/>
              </a:lnSpc>
              <a:buNone/>
            </a:pPr>
            <a:r>
              <a:rPr lang="en-GB" sz="1600" dirty="0">
                <a:solidFill>
                  <a:schemeClr val="bg2"/>
                </a:solidFill>
              </a:rPr>
              <a:t>5. Serpme diyagramları </a:t>
            </a:r>
            <a:r>
              <a:rPr lang="en-GB" sz="1600" b="0" dirty="0">
                <a:solidFill>
                  <a:schemeClr val="accent1"/>
                </a:solidFill>
              </a:rPr>
              <a:t>Bir grafik, </a:t>
            </a:r>
            <a:r>
              <a:rPr lang="en-GB" sz="1600" b="0" dirty="0" err="1">
                <a:solidFill>
                  <a:schemeClr val="accent1"/>
                </a:solidFill>
              </a:rPr>
              <a:t>iki</a:t>
            </a:r>
            <a:r>
              <a:rPr lang="en-GB" sz="1600" b="0" dirty="0">
                <a:solidFill>
                  <a:schemeClr val="accent1"/>
                </a:solidFill>
              </a:rPr>
              <a:t> değişken </a:t>
            </a:r>
            <a:r>
              <a:rPr lang="en-GB" sz="1600" b="0" dirty="0" err="1">
                <a:solidFill>
                  <a:schemeClr val="accent1"/>
                </a:solidFill>
              </a:rPr>
              <a:t>arasındaki</a:t>
            </a:r>
            <a:r>
              <a:rPr lang="en-GB" sz="1600" b="0" dirty="0">
                <a:solidFill>
                  <a:schemeClr val="accent1"/>
                </a:solidFill>
              </a:rPr>
              <a:t> </a:t>
            </a:r>
            <a:r>
              <a:rPr lang="en-GB" sz="1600" b="0" dirty="0" err="1">
                <a:solidFill>
                  <a:schemeClr val="accent1"/>
                </a:solidFill>
              </a:rPr>
              <a:t>ilişki</a:t>
            </a:r>
            <a:r>
              <a:rPr lang="tr-TR" sz="1600" b="0" dirty="0" err="1">
                <a:solidFill>
                  <a:schemeClr val="accent1"/>
                </a:solidFill>
              </a:rPr>
              <a:t>yi</a:t>
            </a:r>
            <a:endParaRPr lang="tr-TR" sz="1600" b="0" dirty="0">
              <a:solidFill>
                <a:schemeClr val="accent1"/>
              </a:solidFill>
            </a:endParaRPr>
          </a:p>
          <a:p>
            <a:pPr marL="0" indent="0">
              <a:lnSpc>
                <a:spcPct val="150000"/>
              </a:lnSpc>
              <a:buNone/>
            </a:pPr>
            <a:r>
              <a:rPr lang="tr-TR" sz="1600" b="0" dirty="0">
                <a:solidFill>
                  <a:schemeClr val="accent1"/>
                </a:solidFill>
              </a:rPr>
              <a:t>t</a:t>
            </a:r>
            <a:r>
              <a:rPr lang="en-GB" sz="1600" b="0" dirty="0" err="1">
                <a:solidFill>
                  <a:schemeClr val="accent1"/>
                </a:solidFill>
              </a:rPr>
              <a:t>anımlamak</a:t>
            </a:r>
            <a:r>
              <a:rPr lang="en-GB" sz="1600" b="0" dirty="0">
                <a:solidFill>
                  <a:schemeClr val="accent1"/>
                </a:solidFill>
              </a:rPr>
              <a:t> </a:t>
            </a:r>
            <a:r>
              <a:rPr lang="en-GB" sz="1600" b="0" dirty="0" err="1">
                <a:solidFill>
                  <a:schemeClr val="accent1"/>
                </a:solidFill>
              </a:rPr>
              <a:t>için</a:t>
            </a:r>
            <a:r>
              <a:rPr lang="en-GB" sz="1600" b="0" dirty="0">
                <a:solidFill>
                  <a:schemeClr val="accent1"/>
                </a:solidFill>
              </a:rPr>
              <a:t> </a:t>
            </a:r>
            <a:r>
              <a:rPr lang="en-GB" sz="1600" b="0" dirty="0" err="1">
                <a:solidFill>
                  <a:schemeClr val="accent1"/>
                </a:solidFill>
              </a:rPr>
              <a:t>kullanılır</a:t>
            </a:r>
            <a:r>
              <a:rPr lang="tr-TR" sz="1600" b="0" dirty="0">
                <a:solidFill>
                  <a:schemeClr val="accent1"/>
                </a:solidFill>
              </a:rPr>
              <a:t> ve d</a:t>
            </a:r>
            <a:r>
              <a:rPr lang="en-GB" sz="1600" b="0" dirty="0" err="1">
                <a:solidFill>
                  <a:schemeClr val="accent1"/>
                </a:solidFill>
              </a:rPr>
              <a:t>eğişkenler</a:t>
            </a:r>
            <a:r>
              <a:rPr lang="en-GB" sz="1600" b="0" dirty="0">
                <a:solidFill>
                  <a:schemeClr val="accent1"/>
                </a:solidFill>
              </a:rPr>
              <a:t> arasında herhangi </a:t>
            </a:r>
            <a:r>
              <a:rPr lang="en-GB" sz="1600" b="0" dirty="0" err="1">
                <a:solidFill>
                  <a:schemeClr val="accent1"/>
                </a:solidFill>
              </a:rPr>
              <a:t>bir</a:t>
            </a:r>
            <a:r>
              <a:rPr lang="en-GB" sz="1600" b="0" dirty="0">
                <a:solidFill>
                  <a:schemeClr val="accent1"/>
                </a:solidFill>
              </a:rPr>
              <a:t> </a:t>
            </a:r>
            <a:endParaRPr lang="tr-TR" sz="1600" b="0" dirty="0">
              <a:solidFill>
                <a:schemeClr val="accent1"/>
              </a:solidFill>
            </a:endParaRPr>
          </a:p>
          <a:p>
            <a:pPr marL="0" indent="0">
              <a:lnSpc>
                <a:spcPct val="150000"/>
              </a:lnSpc>
              <a:buNone/>
            </a:pPr>
            <a:r>
              <a:rPr lang="en-GB" sz="1600" b="0" dirty="0" err="1">
                <a:solidFill>
                  <a:schemeClr val="accent1"/>
                </a:solidFill>
              </a:rPr>
              <a:t>korelasyon</a:t>
            </a:r>
            <a:r>
              <a:rPr lang="en-GB" sz="1600" b="0" dirty="0">
                <a:solidFill>
                  <a:schemeClr val="accent1"/>
                </a:solidFill>
              </a:rPr>
              <a:t> ya da örüntü </a:t>
            </a:r>
            <a:r>
              <a:rPr lang="en-GB" sz="1600" b="0" dirty="0" err="1">
                <a:solidFill>
                  <a:schemeClr val="accent1"/>
                </a:solidFill>
              </a:rPr>
              <a:t>olup</a:t>
            </a:r>
            <a:r>
              <a:rPr lang="en-GB" sz="1600" b="0" dirty="0">
                <a:solidFill>
                  <a:schemeClr val="accent1"/>
                </a:solidFill>
              </a:rPr>
              <a:t> </a:t>
            </a:r>
            <a:r>
              <a:rPr lang="en-GB" sz="1600" b="0" dirty="0" err="1">
                <a:solidFill>
                  <a:schemeClr val="accent1"/>
                </a:solidFill>
              </a:rPr>
              <a:t>olmadığı</a:t>
            </a:r>
            <a:r>
              <a:rPr lang="tr-TR" sz="1600" b="0" dirty="0" err="1">
                <a:solidFill>
                  <a:schemeClr val="accent1"/>
                </a:solidFill>
              </a:rPr>
              <a:t>nı</a:t>
            </a:r>
            <a:r>
              <a:rPr lang="tr-TR" sz="1600" b="0" dirty="0">
                <a:solidFill>
                  <a:schemeClr val="accent1"/>
                </a:solidFill>
              </a:rPr>
              <a:t> tespit eder.</a:t>
            </a:r>
            <a:endParaRPr lang="en-GB" sz="1600" b="0" dirty="0">
              <a:solidFill>
                <a:schemeClr val="accent1"/>
              </a:solidFill>
            </a:endParaRPr>
          </a:p>
          <a:p>
            <a:pPr marL="0" indent="0">
              <a:lnSpc>
                <a:spcPct val="150000"/>
              </a:lnSpc>
              <a:buNone/>
            </a:pPr>
            <a:endParaRPr lang="en-GB" sz="1600" b="0" dirty="0">
              <a:solidFill>
                <a:schemeClr val="accent1"/>
              </a:solidFill>
            </a:endParaRPr>
          </a:p>
          <a:p>
            <a:pPr marL="0" indent="0">
              <a:lnSpc>
                <a:spcPct val="150000"/>
              </a:lnSpc>
              <a:buNone/>
            </a:pPr>
            <a:endParaRPr lang="en-GB" sz="1600" b="0" dirty="0">
              <a:solidFill>
                <a:schemeClr val="accent1"/>
              </a:solidFill>
            </a:endParaRPr>
          </a:p>
          <a:p>
            <a:pPr marL="0" indent="0">
              <a:lnSpc>
                <a:spcPct val="150000"/>
              </a:lnSpc>
              <a:buNone/>
            </a:pPr>
            <a:r>
              <a:rPr kumimoji="0" lang="en-GB" sz="1600" b="1" i="0" u="none" strike="noStrike" kern="1200" cap="none" spc="0" normalizeH="0" baseline="0" noProof="0" dirty="0">
                <a:ln>
                  <a:noFill/>
                </a:ln>
                <a:solidFill>
                  <a:schemeClr val="bg2"/>
                </a:solidFill>
                <a:effectLst/>
                <a:uLnTx/>
                <a:uFillTx/>
                <a:latin typeface="Raleway"/>
                <a:ea typeface="+mn-ea"/>
                <a:cs typeface="+mn-cs"/>
              </a:rPr>
              <a:t>6. Histogram</a:t>
            </a:r>
            <a:r>
              <a:rPr kumimoji="0" lang="tr-TR" sz="1600" b="1" i="0" u="none" strike="noStrike" kern="1200" cap="none" spc="0" normalizeH="0" baseline="0" noProof="0" dirty="0">
                <a:ln>
                  <a:noFill/>
                </a:ln>
                <a:solidFill>
                  <a:schemeClr val="bg2"/>
                </a:solidFill>
                <a:effectLst/>
                <a:uLnTx/>
                <a:uFillTx/>
                <a:latin typeface="Raleway"/>
                <a:ea typeface="+mn-ea"/>
                <a:cs typeface="+mn-cs"/>
              </a:rPr>
              <a:t> </a:t>
            </a:r>
            <a:r>
              <a:rPr kumimoji="0" lang="tr-TR" sz="1600" b="0" i="0" u="none" strike="noStrike" kern="1200" cap="none" spc="0" normalizeH="0" baseline="0" noProof="0" dirty="0">
                <a:ln>
                  <a:noFill/>
                </a:ln>
                <a:solidFill>
                  <a:schemeClr val="accent1"/>
                </a:solidFill>
                <a:effectLst/>
                <a:uLnTx/>
                <a:uFillTx/>
                <a:latin typeface="Raleway"/>
                <a:ea typeface="+mn-ea"/>
                <a:cs typeface="+mn-cs"/>
              </a:rPr>
              <a:t>B</a:t>
            </a:r>
            <a:r>
              <a:rPr lang="en-GB" sz="1600" b="0" dirty="0" err="1">
                <a:solidFill>
                  <a:schemeClr val="accent1"/>
                </a:solidFill>
                <a:latin typeface="Raleway"/>
              </a:rPr>
              <a:t>elirli</a:t>
            </a:r>
            <a:r>
              <a:rPr lang="en-GB" sz="1600" b="0" dirty="0">
                <a:solidFill>
                  <a:schemeClr val="accent1"/>
                </a:solidFill>
                <a:latin typeface="Raleway"/>
              </a:rPr>
              <a:t> bir </a:t>
            </a:r>
            <a:r>
              <a:rPr lang="en-GB" sz="1600" b="0" dirty="0" err="1">
                <a:solidFill>
                  <a:schemeClr val="accent1"/>
                </a:solidFill>
                <a:latin typeface="Raleway"/>
              </a:rPr>
              <a:t>aralıktaki</a:t>
            </a:r>
            <a:r>
              <a:rPr lang="en-GB" sz="1600" b="0" dirty="0">
                <a:solidFill>
                  <a:schemeClr val="accent1"/>
                </a:solidFill>
                <a:latin typeface="Raleway"/>
              </a:rPr>
              <a:t> </a:t>
            </a:r>
            <a:r>
              <a:rPr lang="en-GB" sz="1600" b="0" dirty="0" err="1">
                <a:solidFill>
                  <a:schemeClr val="accent1"/>
                </a:solidFill>
                <a:latin typeface="Raleway"/>
              </a:rPr>
              <a:t>verilerin</a:t>
            </a:r>
            <a:r>
              <a:rPr lang="tr-TR" sz="1600" b="0" dirty="0">
                <a:solidFill>
                  <a:schemeClr val="accent1"/>
                </a:solidFill>
                <a:latin typeface="Raleway"/>
              </a:rPr>
              <a:t> dağılımını temsil eden </a:t>
            </a:r>
          </a:p>
          <a:p>
            <a:pPr marL="0" indent="0">
              <a:lnSpc>
                <a:spcPct val="150000"/>
              </a:lnSpc>
              <a:buNone/>
            </a:pPr>
            <a:r>
              <a:rPr lang="tr-TR" sz="1600" b="0" dirty="0">
                <a:solidFill>
                  <a:schemeClr val="accent1"/>
                </a:solidFill>
                <a:latin typeface="Raleway"/>
              </a:rPr>
              <a:t>grafik türüdür.</a:t>
            </a:r>
            <a:r>
              <a:rPr lang="en-GB" sz="1600" b="0" dirty="0">
                <a:solidFill>
                  <a:schemeClr val="accent1"/>
                </a:solidFill>
                <a:latin typeface="Raleway"/>
              </a:rPr>
              <a:t> </a:t>
            </a:r>
            <a:r>
              <a:rPr lang="tr-TR" sz="1600" b="0" dirty="0">
                <a:solidFill>
                  <a:schemeClr val="accent1"/>
                </a:solidFill>
                <a:latin typeface="Raleway"/>
              </a:rPr>
              <a:t>Verileri g</a:t>
            </a:r>
            <a:r>
              <a:rPr lang="en-GB" sz="1600" b="0" dirty="0" err="1">
                <a:solidFill>
                  <a:schemeClr val="accent1"/>
                </a:solidFill>
                <a:latin typeface="Raleway"/>
              </a:rPr>
              <a:t>örselleştirmek</a:t>
            </a:r>
            <a:r>
              <a:rPr lang="en-GB" sz="1600" b="0" dirty="0">
                <a:solidFill>
                  <a:schemeClr val="accent1"/>
                </a:solidFill>
                <a:latin typeface="Raleway"/>
              </a:rPr>
              <a:t> </a:t>
            </a:r>
            <a:r>
              <a:rPr lang="en-GB" sz="1600" b="0" dirty="0" err="1">
                <a:solidFill>
                  <a:schemeClr val="accent1"/>
                </a:solidFill>
                <a:latin typeface="Raleway"/>
              </a:rPr>
              <a:t>için</a:t>
            </a:r>
            <a:r>
              <a:rPr lang="en-GB" sz="1600" b="0" dirty="0">
                <a:solidFill>
                  <a:schemeClr val="accent1"/>
                </a:solidFill>
                <a:latin typeface="Raleway"/>
              </a:rPr>
              <a:t> </a:t>
            </a:r>
            <a:r>
              <a:rPr lang="en-GB" sz="1600" b="0" dirty="0" err="1">
                <a:solidFill>
                  <a:schemeClr val="accent1"/>
                </a:solidFill>
                <a:latin typeface="Raleway"/>
              </a:rPr>
              <a:t>kullanılır</a:t>
            </a:r>
            <a:r>
              <a:rPr lang="tr-TR" sz="1600" b="0" dirty="0">
                <a:solidFill>
                  <a:schemeClr val="accent1"/>
                </a:solidFill>
                <a:latin typeface="Raleway"/>
              </a:rPr>
              <a:t> olup</a:t>
            </a:r>
            <a:endParaRPr lang="en-GB" sz="1600" b="0" dirty="0">
              <a:solidFill>
                <a:schemeClr val="accent1"/>
              </a:solidFill>
              <a:latin typeface="Raleway"/>
            </a:endParaRPr>
          </a:p>
          <a:p>
            <a:pPr marL="0" indent="0">
              <a:lnSpc>
                <a:spcPct val="150000"/>
              </a:lnSpc>
              <a:buNone/>
            </a:pPr>
            <a:r>
              <a:rPr lang="en-GB" sz="1600" b="0" dirty="0">
                <a:solidFill>
                  <a:schemeClr val="accent1"/>
                </a:solidFill>
                <a:latin typeface="Raleway"/>
              </a:rPr>
              <a:t> farklı alanlarda </a:t>
            </a:r>
            <a:r>
              <a:rPr lang="en-GB" sz="1600" b="0" dirty="0" err="1">
                <a:solidFill>
                  <a:schemeClr val="accent1"/>
                </a:solidFill>
                <a:latin typeface="Raleway"/>
              </a:rPr>
              <a:t>ölçümlerin</a:t>
            </a:r>
            <a:r>
              <a:rPr lang="en-GB" sz="1600" b="0" dirty="0">
                <a:solidFill>
                  <a:schemeClr val="accent1"/>
                </a:solidFill>
                <a:latin typeface="Raleway"/>
              </a:rPr>
              <a:t> </a:t>
            </a:r>
            <a:r>
              <a:rPr lang="en-GB" sz="1600" b="0" dirty="0" err="1">
                <a:solidFill>
                  <a:schemeClr val="accent1"/>
                </a:solidFill>
                <a:latin typeface="Raleway"/>
              </a:rPr>
              <a:t>sıklığı</a:t>
            </a:r>
            <a:r>
              <a:rPr lang="tr-TR" sz="1600" b="0" dirty="0" err="1">
                <a:solidFill>
                  <a:schemeClr val="accent1"/>
                </a:solidFill>
                <a:latin typeface="Raleway"/>
              </a:rPr>
              <a:t>nı</a:t>
            </a:r>
            <a:r>
              <a:rPr lang="tr-TR" sz="1600" b="0" dirty="0">
                <a:solidFill>
                  <a:schemeClr val="accent1"/>
                </a:solidFill>
                <a:latin typeface="Raleway"/>
              </a:rPr>
              <a:t> </a:t>
            </a:r>
            <a:r>
              <a:rPr lang="en-GB" sz="1600" b="0" dirty="0" err="1">
                <a:solidFill>
                  <a:schemeClr val="accent1"/>
                </a:solidFill>
                <a:latin typeface="Raleway"/>
              </a:rPr>
              <a:t>kategoriler</a:t>
            </a:r>
            <a:r>
              <a:rPr lang="en-GB" sz="1600" b="0" dirty="0">
                <a:solidFill>
                  <a:schemeClr val="accent1"/>
                </a:solidFill>
                <a:latin typeface="Raleway"/>
              </a:rPr>
              <a:t> veya aralıklar.</a:t>
            </a:r>
            <a:endParaRPr kumimoji="0" lang="en-GB" sz="1600" b="0" i="0" u="none" strike="noStrike" kern="1200" cap="none" spc="0" normalizeH="0" baseline="0" noProof="0" dirty="0">
              <a:ln>
                <a:noFill/>
              </a:ln>
              <a:solidFill>
                <a:schemeClr val="accent1"/>
              </a:solidFill>
              <a:effectLst/>
              <a:uLnTx/>
              <a:uFillTx/>
              <a:latin typeface="Raleway"/>
              <a:ea typeface="+mn-ea"/>
              <a:cs typeface="+mn-cs"/>
            </a:endParaRPr>
          </a:p>
        </p:txBody>
      </p:sp>
      <p:pic>
        <p:nvPicPr>
          <p:cNvPr id="4" name="Immagine 3">
            <a:extLst>
              <a:ext uri="{FF2B5EF4-FFF2-40B4-BE49-F238E27FC236}">
                <a16:creationId xmlns:a16="http://schemas.microsoft.com/office/drawing/2014/main" id="{6458A768-20E7-DDCE-42F7-707A5FDE457A}"/>
              </a:ext>
            </a:extLst>
          </p:cNvPr>
          <p:cNvPicPr>
            <a:picLocks noChangeAspect="1"/>
          </p:cNvPicPr>
          <p:nvPr/>
        </p:nvPicPr>
        <p:blipFill>
          <a:blip r:embed="rId2"/>
          <a:stretch>
            <a:fillRect/>
          </a:stretch>
        </p:blipFill>
        <p:spPr>
          <a:xfrm>
            <a:off x="6955756" y="475861"/>
            <a:ext cx="4048048" cy="2002831"/>
          </a:xfrm>
          <a:prstGeom prst="rect">
            <a:avLst/>
          </a:prstGeom>
        </p:spPr>
      </p:pic>
      <p:pic>
        <p:nvPicPr>
          <p:cNvPr id="5" name="Immagine 4">
            <a:extLst>
              <a:ext uri="{FF2B5EF4-FFF2-40B4-BE49-F238E27FC236}">
                <a16:creationId xmlns:a16="http://schemas.microsoft.com/office/drawing/2014/main" id="{C8C45F42-5ED9-10D6-7AF1-A6FFF15E1FA1}"/>
              </a:ext>
            </a:extLst>
          </p:cNvPr>
          <p:cNvPicPr>
            <a:picLocks noChangeAspect="1"/>
          </p:cNvPicPr>
          <p:nvPr/>
        </p:nvPicPr>
        <p:blipFill>
          <a:blip r:embed="rId3"/>
          <a:stretch>
            <a:fillRect/>
          </a:stretch>
        </p:blipFill>
        <p:spPr>
          <a:xfrm>
            <a:off x="7459364" y="3166423"/>
            <a:ext cx="3034597" cy="2789152"/>
          </a:xfrm>
          <a:prstGeom prst="rect">
            <a:avLst/>
          </a:prstGeom>
        </p:spPr>
      </p:pic>
      <p:sp>
        <p:nvSpPr>
          <p:cNvPr id="7" name="CasellaDiTesto 6">
            <a:extLst>
              <a:ext uri="{FF2B5EF4-FFF2-40B4-BE49-F238E27FC236}">
                <a16:creationId xmlns:a16="http://schemas.microsoft.com/office/drawing/2014/main" id="{57BC71A9-DD05-0B92-97FC-4D3181B148DC}"/>
              </a:ext>
            </a:extLst>
          </p:cNvPr>
          <p:cNvSpPr txBox="1"/>
          <p:nvPr/>
        </p:nvSpPr>
        <p:spPr>
          <a:xfrm>
            <a:off x="6949924" y="2482369"/>
            <a:ext cx="5005009"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1000" dirty="0">
                <a:solidFill>
                  <a:srgbClr val="1D1D1B"/>
                </a:solidFill>
              </a:rPr>
              <a:t>Resim kaynağı: CQE </a:t>
            </a:r>
            <a:r>
              <a:rPr lang="en-US" sz="1000" dirty="0">
                <a:solidFill>
                  <a:srgbClr val="1D1D1B"/>
                </a:solidFill>
              </a:rPr>
              <a:t>Academy</a:t>
            </a:r>
            <a:r>
              <a:rPr lang="en-GB" sz="1000" dirty="0">
                <a:solidFill>
                  <a:srgbClr val="1D1D1B"/>
                </a:solidFill>
              </a:rPr>
              <a:t> tarafından bir Örnekle Açıklanan 7 Kalite Kontrol (QC) Aracı </a:t>
            </a:r>
            <a:endParaRPr lang="it-IT" sz="1000" i="1" dirty="0"/>
          </a:p>
        </p:txBody>
      </p:sp>
      <p:sp>
        <p:nvSpPr>
          <p:cNvPr id="10" name="CasellaDiTesto 9">
            <a:extLst>
              <a:ext uri="{FF2B5EF4-FFF2-40B4-BE49-F238E27FC236}">
                <a16:creationId xmlns:a16="http://schemas.microsoft.com/office/drawing/2014/main" id="{720E7D76-585C-F9EA-363E-62EA2C2C34ED}"/>
              </a:ext>
            </a:extLst>
          </p:cNvPr>
          <p:cNvSpPr txBox="1"/>
          <p:nvPr/>
        </p:nvSpPr>
        <p:spPr>
          <a:xfrm>
            <a:off x="6949924" y="5946020"/>
            <a:ext cx="5005009"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1000" dirty="0">
                <a:solidFill>
                  <a:srgbClr val="1D1D1B"/>
                </a:solidFill>
              </a:rPr>
              <a:t>Resim kaynağı: CQE Academy tarafından bir Örnekle Açıklanan 7 Kalite Kontrol (QC) Aracı </a:t>
            </a:r>
            <a:endParaRPr lang="en-GB" dirty="0">
              <a:solidFill>
                <a:srgbClr val="DACDAC"/>
              </a:solidFill>
            </a:endParaRPr>
          </a:p>
        </p:txBody>
      </p:sp>
    </p:spTree>
    <p:extLst>
      <p:ext uri="{BB962C8B-B14F-4D97-AF65-F5344CB8AC3E}">
        <p14:creationId xmlns:p14="http://schemas.microsoft.com/office/powerpoint/2010/main" val="231318000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a:extLst>
              <a:ext uri="{FF2B5EF4-FFF2-40B4-BE49-F238E27FC236}">
                <a16:creationId xmlns:a16="http://schemas.microsoft.com/office/drawing/2014/main" id="{3231B5ED-03F5-0C53-BCE9-AA9142962C6D}"/>
              </a:ext>
            </a:extLst>
          </p:cNvPr>
          <p:cNvSpPr>
            <a:spLocks noGrp="1"/>
          </p:cNvSpPr>
          <p:nvPr>
            <p:ph idx="1"/>
          </p:nvPr>
        </p:nvSpPr>
        <p:spPr>
          <a:xfrm>
            <a:off x="734008" y="27273"/>
            <a:ext cx="10515600" cy="5953028"/>
          </a:xfrm>
        </p:spPr>
        <p:txBody>
          <a:bodyPr vert="horz" lIns="91440" tIns="45720" rIns="91440" bIns="45720" rtlCol="0" anchor="t">
            <a:normAutofit/>
          </a:bodyPr>
          <a:lstStyle/>
          <a:p>
            <a:pPr marL="0" indent="0">
              <a:buNone/>
            </a:pPr>
            <a:endParaRPr lang="it-IT" sz="2400" dirty="0"/>
          </a:p>
          <a:p>
            <a:pPr marL="0" indent="0">
              <a:lnSpc>
                <a:spcPct val="150000"/>
              </a:lnSpc>
              <a:buNone/>
            </a:pPr>
            <a:r>
              <a:rPr lang="en-GB" sz="1600" dirty="0">
                <a:solidFill>
                  <a:schemeClr val="bg2"/>
                </a:solidFill>
              </a:rPr>
              <a:t>7. </a:t>
            </a:r>
            <a:r>
              <a:rPr lang="en-GB" sz="1600" dirty="0" err="1">
                <a:solidFill>
                  <a:schemeClr val="bg2"/>
                </a:solidFill>
              </a:rPr>
              <a:t>Kontrol</a:t>
            </a:r>
            <a:r>
              <a:rPr lang="en-GB" sz="1600" dirty="0">
                <a:solidFill>
                  <a:schemeClr val="bg2"/>
                </a:solidFill>
              </a:rPr>
              <a:t> </a:t>
            </a:r>
            <a:r>
              <a:rPr lang="en-GB" sz="1600" dirty="0" err="1">
                <a:solidFill>
                  <a:schemeClr val="bg2"/>
                </a:solidFill>
              </a:rPr>
              <a:t>çizelgeleri</a:t>
            </a:r>
            <a:r>
              <a:rPr lang="tr-TR" sz="1600" dirty="0">
                <a:solidFill>
                  <a:schemeClr val="bg2"/>
                </a:solidFill>
              </a:rPr>
              <a:t> </a:t>
            </a:r>
            <a:r>
              <a:rPr lang="tr-TR" sz="1600" b="0" dirty="0">
                <a:solidFill>
                  <a:schemeClr val="accent1"/>
                </a:solidFill>
              </a:rPr>
              <a:t>Z</a:t>
            </a:r>
            <a:r>
              <a:rPr lang="en-GB" sz="1600" b="0" dirty="0" err="1">
                <a:solidFill>
                  <a:schemeClr val="accent1"/>
                </a:solidFill>
              </a:rPr>
              <a:t>aman</a:t>
            </a:r>
            <a:r>
              <a:rPr lang="en-GB" sz="1600" b="0" dirty="0">
                <a:solidFill>
                  <a:schemeClr val="accent1"/>
                </a:solidFill>
              </a:rPr>
              <a:t> </a:t>
            </a:r>
            <a:r>
              <a:rPr lang="en-GB" sz="1600" b="0" dirty="0" err="1">
                <a:solidFill>
                  <a:schemeClr val="accent1"/>
                </a:solidFill>
              </a:rPr>
              <a:t>içindeki</a:t>
            </a:r>
            <a:r>
              <a:rPr lang="en-GB" sz="1600" b="0" dirty="0">
                <a:solidFill>
                  <a:schemeClr val="accent1"/>
                </a:solidFill>
              </a:rPr>
              <a:t> </a:t>
            </a:r>
            <a:r>
              <a:rPr lang="en-GB" sz="1600" b="0" dirty="0" err="1">
                <a:solidFill>
                  <a:schemeClr val="accent1"/>
                </a:solidFill>
              </a:rPr>
              <a:t>ölçümlerde</a:t>
            </a:r>
            <a:r>
              <a:rPr lang="tr-TR" sz="1600" b="0" dirty="0">
                <a:solidFill>
                  <a:schemeClr val="accent1"/>
                </a:solidFill>
              </a:rPr>
              <a:t> v</a:t>
            </a:r>
            <a:r>
              <a:rPr lang="en-GB" sz="1600" b="0" dirty="0" err="1">
                <a:solidFill>
                  <a:schemeClr val="accent1"/>
                </a:solidFill>
              </a:rPr>
              <a:t>aryasyonları</a:t>
            </a:r>
            <a:r>
              <a:rPr lang="en-GB" sz="1600" b="0" dirty="0">
                <a:solidFill>
                  <a:schemeClr val="accent1"/>
                </a:solidFill>
              </a:rPr>
              <a:t> </a:t>
            </a:r>
            <a:r>
              <a:rPr lang="en-GB" sz="1600" b="0" dirty="0" err="1">
                <a:solidFill>
                  <a:schemeClr val="accent1"/>
                </a:solidFill>
              </a:rPr>
              <a:t>izleyen</a:t>
            </a:r>
            <a:r>
              <a:rPr lang="en-GB" sz="1600" b="0" dirty="0">
                <a:solidFill>
                  <a:schemeClr val="accent1"/>
                </a:solidFill>
              </a:rPr>
              <a:t> </a:t>
            </a:r>
            <a:r>
              <a:rPr lang="en-GB" sz="1600" b="0" dirty="0" err="1">
                <a:solidFill>
                  <a:schemeClr val="accent1"/>
                </a:solidFill>
              </a:rPr>
              <a:t>bir</a:t>
            </a:r>
            <a:r>
              <a:rPr lang="en-GB" sz="1600" b="0" dirty="0">
                <a:solidFill>
                  <a:schemeClr val="accent1"/>
                </a:solidFill>
              </a:rPr>
              <a:t> </a:t>
            </a:r>
            <a:r>
              <a:rPr lang="en-GB" sz="1600" b="0" dirty="0" err="1">
                <a:solidFill>
                  <a:schemeClr val="accent1"/>
                </a:solidFill>
              </a:rPr>
              <a:t>çizelge</a:t>
            </a:r>
            <a:r>
              <a:rPr lang="tr-TR" sz="1600" b="0" dirty="0" err="1">
                <a:solidFill>
                  <a:schemeClr val="accent1"/>
                </a:solidFill>
              </a:rPr>
              <a:t>dir</a:t>
            </a:r>
            <a:r>
              <a:rPr lang="en-GB" sz="1600" b="0" dirty="0">
                <a:solidFill>
                  <a:schemeClr val="accent1"/>
                </a:solidFill>
              </a:rPr>
              <a:t>.  </a:t>
            </a:r>
            <a:endParaRPr lang="tr-TR" sz="1600" b="0" dirty="0">
              <a:solidFill>
                <a:schemeClr val="accent1"/>
              </a:solidFill>
            </a:endParaRPr>
          </a:p>
          <a:p>
            <a:pPr marL="0" indent="0">
              <a:lnSpc>
                <a:spcPct val="150000"/>
              </a:lnSpc>
              <a:buNone/>
            </a:pPr>
            <a:r>
              <a:rPr lang="tr-TR" sz="1600" b="0" dirty="0">
                <a:solidFill>
                  <a:schemeClr val="accent1"/>
                </a:solidFill>
              </a:rPr>
              <a:t>B</a:t>
            </a:r>
            <a:r>
              <a:rPr lang="en-GB" sz="1600" b="0" dirty="0" err="1">
                <a:solidFill>
                  <a:schemeClr val="accent1"/>
                </a:solidFill>
              </a:rPr>
              <a:t>ir</a:t>
            </a:r>
            <a:r>
              <a:rPr lang="en-GB" sz="1600" b="0" dirty="0">
                <a:solidFill>
                  <a:schemeClr val="accent1"/>
                </a:solidFill>
              </a:rPr>
              <a:t> </a:t>
            </a:r>
            <a:r>
              <a:rPr lang="en-GB" sz="1600" b="0" dirty="0" err="1">
                <a:solidFill>
                  <a:schemeClr val="accent1"/>
                </a:solidFill>
              </a:rPr>
              <a:t>sürecin</a:t>
            </a:r>
            <a:r>
              <a:rPr lang="en-GB" sz="1600" b="0" dirty="0">
                <a:solidFill>
                  <a:schemeClr val="accent1"/>
                </a:solidFill>
              </a:rPr>
              <a:t> </a:t>
            </a:r>
            <a:r>
              <a:rPr lang="en-GB" sz="1600" b="0" dirty="0" err="1">
                <a:solidFill>
                  <a:schemeClr val="accent1"/>
                </a:solidFill>
              </a:rPr>
              <a:t>istatistiksel</a:t>
            </a:r>
            <a:r>
              <a:rPr lang="tr-TR" sz="1600" b="0" dirty="0">
                <a:solidFill>
                  <a:schemeClr val="accent1"/>
                </a:solidFill>
              </a:rPr>
              <a:t> olarak</a:t>
            </a:r>
            <a:r>
              <a:rPr lang="en-GB" sz="1600" b="0" dirty="0">
                <a:solidFill>
                  <a:schemeClr val="accent1"/>
                </a:solidFill>
              </a:rPr>
              <a:t> </a:t>
            </a:r>
            <a:r>
              <a:rPr lang="en-GB" sz="1600" b="0" dirty="0" err="1">
                <a:solidFill>
                  <a:schemeClr val="accent1"/>
                </a:solidFill>
              </a:rPr>
              <a:t>kontrol</a:t>
            </a:r>
            <a:r>
              <a:rPr lang="en-GB" sz="1600" b="0" dirty="0">
                <a:solidFill>
                  <a:schemeClr val="accent1"/>
                </a:solidFill>
              </a:rPr>
              <a:t> </a:t>
            </a:r>
            <a:r>
              <a:rPr lang="en-GB" sz="1600" b="0" dirty="0" err="1">
                <a:solidFill>
                  <a:schemeClr val="accent1"/>
                </a:solidFill>
              </a:rPr>
              <a:t>altında</a:t>
            </a:r>
            <a:r>
              <a:rPr lang="en-GB" sz="1600" b="0" dirty="0">
                <a:solidFill>
                  <a:schemeClr val="accent1"/>
                </a:solidFill>
              </a:rPr>
              <a:t> olup </a:t>
            </a:r>
            <a:r>
              <a:rPr lang="en-GB" sz="1600" b="0" dirty="0" err="1">
                <a:solidFill>
                  <a:schemeClr val="accent1"/>
                </a:solidFill>
              </a:rPr>
              <a:t>olmadığı</a:t>
            </a:r>
            <a:r>
              <a:rPr lang="en-GB" sz="1600" b="0" dirty="0">
                <a:solidFill>
                  <a:schemeClr val="accent1"/>
                </a:solidFill>
              </a:rPr>
              <a:t> </a:t>
            </a:r>
            <a:r>
              <a:rPr lang="tr-TR" sz="1600" b="0" dirty="0">
                <a:solidFill>
                  <a:schemeClr val="accent1"/>
                </a:solidFill>
              </a:rPr>
              <a:t>belirlemek için kullanılır. </a:t>
            </a:r>
          </a:p>
          <a:p>
            <a:pPr marL="0" indent="0">
              <a:lnSpc>
                <a:spcPct val="150000"/>
              </a:lnSpc>
              <a:buNone/>
            </a:pPr>
            <a:r>
              <a:rPr lang="tr-TR" sz="1600" b="0" dirty="0">
                <a:solidFill>
                  <a:schemeClr val="accent1"/>
                </a:solidFill>
              </a:rPr>
              <a:t>Ayrıca </a:t>
            </a:r>
            <a:r>
              <a:rPr lang="en-GB" sz="1600" b="0" dirty="0" err="1">
                <a:solidFill>
                  <a:schemeClr val="accent1"/>
                </a:solidFill>
              </a:rPr>
              <a:t>sapma</a:t>
            </a:r>
            <a:r>
              <a:rPr lang="en-GB" sz="1600" b="0" dirty="0">
                <a:solidFill>
                  <a:schemeClr val="accent1"/>
                </a:solidFill>
              </a:rPr>
              <a:t> </a:t>
            </a:r>
            <a:r>
              <a:rPr lang="en-GB" sz="1600" b="0" dirty="0" err="1">
                <a:solidFill>
                  <a:schemeClr val="accent1"/>
                </a:solidFill>
              </a:rPr>
              <a:t>ve</a:t>
            </a:r>
            <a:r>
              <a:rPr lang="tr-TR" sz="1600" b="0" dirty="0">
                <a:solidFill>
                  <a:schemeClr val="accent1"/>
                </a:solidFill>
              </a:rPr>
              <a:t>ya</a:t>
            </a:r>
            <a:r>
              <a:rPr lang="en-GB" sz="1600" b="0" dirty="0">
                <a:solidFill>
                  <a:schemeClr val="accent1"/>
                </a:solidFill>
              </a:rPr>
              <a:t> </a:t>
            </a:r>
            <a:r>
              <a:rPr lang="en-GB" sz="1600" b="0" dirty="0" err="1">
                <a:solidFill>
                  <a:schemeClr val="accent1"/>
                </a:solidFill>
              </a:rPr>
              <a:t>sorun</a:t>
            </a:r>
            <a:r>
              <a:rPr lang="en-GB" sz="1600" b="0" dirty="0">
                <a:solidFill>
                  <a:schemeClr val="accent1"/>
                </a:solidFill>
              </a:rPr>
              <a:t> </a:t>
            </a:r>
            <a:r>
              <a:rPr lang="en-GB" sz="1600" b="0" dirty="0" err="1">
                <a:solidFill>
                  <a:schemeClr val="accent1"/>
                </a:solidFill>
              </a:rPr>
              <a:t>belirtileri</a:t>
            </a:r>
            <a:r>
              <a:rPr lang="tr-TR" sz="1600" b="0" dirty="0" err="1">
                <a:solidFill>
                  <a:schemeClr val="accent1"/>
                </a:solidFill>
              </a:rPr>
              <a:t>ni</a:t>
            </a:r>
            <a:r>
              <a:rPr lang="tr-TR" sz="1600" b="0" dirty="0">
                <a:solidFill>
                  <a:schemeClr val="accent1"/>
                </a:solidFill>
              </a:rPr>
              <a:t> de </a:t>
            </a:r>
            <a:r>
              <a:rPr lang="tr-TR" sz="1600" b="0" dirty="0" err="1">
                <a:solidFill>
                  <a:schemeClr val="accent1"/>
                </a:solidFill>
              </a:rPr>
              <a:t>garfiksel</a:t>
            </a:r>
            <a:r>
              <a:rPr lang="tr-TR" sz="1600" b="0" dirty="0">
                <a:solidFill>
                  <a:schemeClr val="accent1"/>
                </a:solidFill>
              </a:rPr>
              <a:t> açıdan</a:t>
            </a:r>
            <a:r>
              <a:rPr lang="en-GB" sz="1600" b="0" dirty="0">
                <a:solidFill>
                  <a:schemeClr val="accent1"/>
                </a:solidFill>
              </a:rPr>
              <a:t> </a:t>
            </a:r>
            <a:r>
              <a:rPr lang="tr-TR" sz="1600" b="0" dirty="0">
                <a:solidFill>
                  <a:schemeClr val="accent1"/>
                </a:solidFill>
              </a:rPr>
              <a:t>ortaya koyar.</a:t>
            </a:r>
            <a:endParaRPr lang="en-GB" sz="1600" b="0" dirty="0">
              <a:solidFill>
                <a:schemeClr val="accent1"/>
              </a:solidFill>
            </a:endParaRPr>
          </a:p>
          <a:p>
            <a:pPr marL="0" indent="0">
              <a:buNone/>
            </a:pPr>
            <a:endParaRPr lang="en-US" sz="1600" b="0" dirty="0">
              <a:solidFill>
                <a:schemeClr val="accent1"/>
              </a:solidFill>
            </a:endParaRPr>
          </a:p>
          <a:p>
            <a:pPr marL="0" indent="0">
              <a:buNone/>
            </a:pPr>
            <a:endParaRPr lang="en-US" sz="1800" b="0" dirty="0">
              <a:solidFill>
                <a:schemeClr val="accent1"/>
              </a:solidFill>
            </a:endParaRPr>
          </a:p>
        </p:txBody>
      </p:sp>
      <p:pic>
        <p:nvPicPr>
          <p:cNvPr id="7" name="Immagine 6">
            <a:extLst>
              <a:ext uri="{FF2B5EF4-FFF2-40B4-BE49-F238E27FC236}">
                <a16:creationId xmlns:a16="http://schemas.microsoft.com/office/drawing/2014/main" id="{20C952EE-C499-A0B1-33A6-31D2A7485FA2}"/>
              </a:ext>
            </a:extLst>
          </p:cNvPr>
          <p:cNvPicPr>
            <a:picLocks noChangeAspect="1"/>
          </p:cNvPicPr>
          <p:nvPr/>
        </p:nvPicPr>
        <p:blipFill>
          <a:blip r:embed="rId2"/>
          <a:stretch>
            <a:fillRect/>
          </a:stretch>
        </p:blipFill>
        <p:spPr>
          <a:xfrm>
            <a:off x="1824929" y="2912216"/>
            <a:ext cx="4038600" cy="2299894"/>
          </a:xfrm>
          <a:prstGeom prst="rect">
            <a:avLst/>
          </a:prstGeom>
        </p:spPr>
      </p:pic>
      <p:pic>
        <p:nvPicPr>
          <p:cNvPr id="10" name="Immagine 9">
            <a:extLst>
              <a:ext uri="{FF2B5EF4-FFF2-40B4-BE49-F238E27FC236}">
                <a16:creationId xmlns:a16="http://schemas.microsoft.com/office/drawing/2014/main" id="{73A16D31-22AC-873C-8436-2DA6FE62BD6B}"/>
              </a:ext>
            </a:extLst>
          </p:cNvPr>
          <p:cNvPicPr>
            <a:picLocks noChangeAspect="1"/>
          </p:cNvPicPr>
          <p:nvPr/>
        </p:nvPicPr>
        <p:blipFill rotWithShape="1">
          <a:blip r:embed="rId3"/>
          <a:srcRect t="2754" b="2483"/>
          <a:stretch/>
        </p:blipFill>
        <p:spPr>
          <a:xfrm>
            <a:off x="7370355" y="2915801"/>
            <a:ext cx="3867107" cy="2293948"/>
          </a:xfrm>
          <a:prstGeom prst="rect">
            <a:avLst/>
          </a:prstGeom>
        </p:spPr>
      </p:pic>
      <p:sp>
        <p:nvSpPr>
          <p:cNvPr id="2" name="CasellaDiTesto 1">
            <a:extLst>
              <a:ext uri="{FF2B5EF4-FFF2-40B4-BE49-F238E27FC236}">
                <a16:creationId xmlns:a16="http://schemas.microsoft.com/office/drawing/2014/main" id="{016F9354-1B6A-6FBE-1ED2-675040496A2F}"/>
              </a:ext>
            </a:extLst>
          </p:cNvPr>
          <p:cNvSpPr txBox="1"/>
          <p:nvPr/>
        </p:nvSpPr>
        <p:spPr>
          <a:xfrm>
            <a:off x="1748972" y="5292877"/>
            <a:ext cx="4206723"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1000" dirty="0">
                <a:solidFill>
                  <a:srgbClr val="1D1D1B"/>
                </a:solidFill>
              </a:rPr>
              <a:t>Resim kaynağı: Kontrol Tablosu Örneği: CQE Academy tarafından Kontrol Dışı Sinyaller </a:t>
            </a:r>
            <a:endParaRPr lang="en-GB" sz="1000" i="1" dirty="0"/>
          </a:p>
        </p:txBody>
      </p:sp>
      <p:sp>
        <p:nvSpPr>
          <p:cNvPr id="4" name="CasellaDiTesto 3">
            <a:extLst>
              <a:ext uri="{FF2B5EF4-FFF2-40B4-BE49-F238E27FC236}">
                <a16:creationId xmlns:a16="http://schemas.microsoft.com/office/drawing/2014/main" id="{CD4630FF-2D3C-16E3-7E7F-C3B9FBD6A68E}"/>
              </a:ext>
            </a:extLst>
          </p:cNvPr>
          <p:cNvSpPr txBox="1"/>
          <p:nvPr/>
        </p:nvSpPr>
        <p:spPr>
          <a:xfrm>
            <a:off x="7373257" y="5208210"/>
            <a:ext cx="4206723"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1000" dirty="0">
                <a:solidFill>
                  <a:srgbClr val="1D1D1B"/>
                </a:solidFill>
              </a:rPr>
              <a:t>Resim kaynağı: Kontrol Tablosu Örneği: CQE </a:t>
            </a:r>
            <a:r>
              <a:rPr lang="en-US" sz="1000" dirty="0">
                <a:solidFill>
                  <a:srgbClr val="1D1D1B"/>
                </a:solidFill>
              </a:rPr>
              <a:t>Academy</a:t>
            </a:r>
            <a:r>
              <a:rPr lang="en-GB" sz="1000" dirty="0">
                <a:solidFill>
                  <a:srgbClr val="1D1D1B"/>
                </a:solidFill>
              </a:rPr>
              <a:t> tarafından Kontrol Dışı Sinyaller </a:t>
            </a:r>
            <a:endParaRPr lang="it-IT" sz="1000" dirty="0"/>
          </a:p>
        </p:txBody>
      </p:sp>
    </p:spTree>
    <p:extLst>
      <p:ext uri="{BB962C8B-B14F-4D97-AF65-F5344CB8AC3E}">
        <p14:creationId xmlns:p14="http://schemas.microsoft.com/office/powerpoint/2010/main" val="41441537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E4A83FA3-72A8-EA99-78F0-67935A02AB3E}"/>
              </a:ext>
            </a:extLst>
          </p:cNvPr>
          <p:cNvSpPr>
            <a:spLocks noGrp="1"/>
          </p:cNvSpPr>
          <p:nvPr>
            <p:ph type="title"/>
          </p:nvPr>
        </p:nvSpPr>
        <p:spPr>
          <a:xfrm>
            <a:off x="838200" y="416612"/>
            <a:ext cx="10515600" cy="728320"/>
          </a:xfrm>
        </p:spPr>
        <p:txBody>
          <a:bodyPr/>
          <a:lstStyle/>
          <a:p>
            <a:r>
              <a:rPr lang="en-GB" sz="3400" dirty="0"/>
              <a:t>Kalite yönetimi öz yansıması</a:t>
            </a:r>
          </a:p>
        </p:txBody>
      </p:sp>
      <p:sp>
        <p:nvSpPr>
          <p:cNvPr id="3" name="Segnaposto contenuto 2">
            <a:extLst>
              <a:ext uri="{FF2B5EF4-FFF2-40B4-BE49-F238E27FC236}">
                <a16:creationId xmlns:a16="http://schemas.microsoft.com/office/drawing/2014/main" id="{15DBB52E-C0AF-9DE3-D35A-39EB4901D12A}"/>
              </a:ext>
            </a:extLst>
          </p:cNvPr>
          <p:cNvSpPr>
            <a:spLocks noGrp="1"/>
          </p:cNvSpPr>
          <p:nvPr>
            <p:ph idx="1"/>
          </p:nvPr>
        </p:nvSpPr>
        <p:spPr>
          <a:xfrm>
            <a:off x="838200" y="1147132"/>
            <a:ext cx="10515600" cy="4351338"/>
          </a:xfrm>
        </p:spPr>
        <p:txBody>
          <a:bodyPr vert="horz" lIns="91440" tIns="45720" rIns="91440" bIns="45720" rtlCol="0" anchor="t">
            <a:normAutofit lnSpcReduction="10000"/>
          </a:bodyPr>
          <a:lstStyle/>
          <a:p>
            <a:pPr marL="0" indent="0">
              <a:lnSpc>
                <a:spcPct val="100000"/>
              </a:lnSpc>
              <a:spcBef>
                <a:spcPts val="600"/>
              </a:spcBef>
              <a:spcAft>
                <a:spcPts val="600"/>
              </a:spcAft>
              <a:buNone/>
            </a:pPr>
            <a:r>
              <a:rPr lang="en-GB" sz="1600" dirty="0"/>
              <a:t>Şimdi Sıra Sizde! </a:t>
            </a:r>
            <a:endParaRPr lang="sl-SI" dirty="0"/>
          </a:p>
          <a:p>
            <a:pPr marL="0" indent="0">
              <a:lnSpc>
                <a:spcPct val="100000"/>
              </a:lnSpc>
              <a:spcBef>
                <a:spcPts val="600"/>
              </a:spcBef>
              <a:spcAft>
                <a:spcPts val="600"/>
              </a:spcAft>
              <a:buNone/>
            </a:pPr>
            <a:r>
              <a:rPr lang="en-GB" sz="1600" b="0" dirty="0">
                <a:solidFill>
                  <a:schemeClr val="accent1"/>
                </a:solidFill>
                <a:ea typeface="+mn-lt"/>
                <a:cs typeface="+mn-lt"/>
              </a:rPr>
              <a:t>Elektronik ürünler üreten bir şirketin yöneticisi olduğunuzu düşünün.</a:t>
            </a:r>
            <a:endParaRPr lang="en-GB" sz="1600" dirty="0">
              <a:solidFill>
                <a:schemeClr val="accent1"/>
              </a:solidFill>
            </a:endParaRPr>
          </a:p>
          <a:p>
            <a:pPr marL="0" indent="0">
              <a:lnSpc>
                <a:spcPct val="100000"/>
              </a:lnSpc>
              <a:spcBef>
                <a:spcPts val="600"/>
              </a:spcBef>
              <a:spcAft>
                <a:spcPts val="600"/>
              </a:spcAft>
              <a:buNone/>
            </a:pPr>
            <a:r>
              <a:rPr lang="en-GB" sz="1600" b="0" dirty="0">
                <a:solidFill>
                  <a:schemeClr val="accent1"/>
                </a:solidFill>
                <a:ea typeface="+mn-lt"/>
                <a:cs typeface="+mn-lt"/>
              </a:rPr>
              <a:t>Ortaya çıkabilecek bir sorunu tanımlayın (örneğin, ürün kusurları, müşteri memnuniyetsizliği, </a:t>
            </a:r>
            <a:r>
              <a:rPr lang="en-GB" sz="1600" b="0" dirty="0" err="1">
                <a:solidFill>
                  <a:schemeClr val="accent1"/>
                </a:solidFill>
                <a:ea typeface="+mn-lt"/>
                <a:cs typeface="+mn-lt"/>
              </a:rPr>
              <a:t>teslimat</a:t>
            </a:r>
            <a:r>
              <a:rPr lang="en-GB" sz="1600" b="0" dirty="0">
                <a:solidFill>
                  <a:schemeClr val="accent1"/>
                </a:solidFill>
                <a:ea typeface="+mn-lt"/>
                <a:cs typeface="+mn-lt"/>
              </a:rPr>
              <a:t> </a:t>
            </a:r>
            <a:r>
              <a:rPr lang="en-GB" sz="1600" b="0" dirty="0" err="1">
                <a:solidFill>
                  <a:schemeClr val="accent1"/>
                </a:solidFill>
                <a:ea typeface="+mn-lt"/>
                <a:cs typeface="+mn-lt"/>
              </a:rPr>
              <a:t>gecikmeleri</a:t>
            </a:r>
            <a:r>
              <a:rPr lang="tr-TR" sz="1600" b="0" dirty="0">
                <a:solidFill>
                  <a:schemeClr val="accent1"/>
                </a:solidFill>
                <a:ea typeface="+mn-lt"/>
                <a:cs typeface="+mn-lt"/>
              </a:rPr>
              <a:t> gibi)</a:t>
            </a:r>
            <a:r>
              <a:rPr lang="en-GB" sz="1600" b="0" dirty="0">
                <a:solidFill>
                  <a:schemeClr val="accent1"/>
                </a:solidFill>
                <a:ea typeface="+mn-lt"/>
                <a:cs typeface="+mn-lt"/>
              </a:rPr>
              <a:t>.</a:t>
            </a:r>
          </a:p>
          <a:p>
            <a:pPr marL="0" indent="0">
              <a:lnSpc>
                <a:spcPct val="100000"/>
              </a:lnSpc>
              <a:spcBef>
                <a:spcPts val="600"/>
              </a:spcBef>
              <a:spcAft>
                <a:spcPts val="600"/>
              </a:spcAft>
              <a:buNone/>
            </a:pPr>
            <a:r>
              <a:rPr lang="en-GB" sz="1600" b="0" dirty="0">
                <a:solidFill>
                  <a:schemeClr val="accent1"/>
                </a:solidFill>
                <a:ea typeface="+mn-lt"/>
                <a:cs typeface="+mn-lt"/>
              </a:rPr>
              <a:t>Şirketin faaliyetlerini veya müşteri memnuniyetini etkileyebilecek konuyu kısaca açıklayınız.</a:t>
            </a:r>
            <a:endParaRPr lang="en-GB" sz="1600" b="0" dirty="0">
              <a:solidFill>
                <a:schemeClr val="accent1"/>
              </a:solidFill>
            </a:endParaRPr>
          </a:p>
          <a:p>
            <a:pPr marL="0" indent="0">
              <a:lnSpc>
                <a:spcPct val="100000"/>
              </a:lnSpc>
              <a:spcBef>
                <a:spcPts val="600"/>
              </a:spcBef>
              <a:spcAft>
                <a:spcPts val="600"/>
              </a:spcAft>
              <a:buNone/>
            </a:pPr>
            <a:r>
              <a:rPr lang="en-GB" sz="1600" b="0" dirty="0">
                <a:solidFill>
                  <a:schemeClr val="accent1"/>
                </a:solidFill>
                <a:ea typeface="+mn-lt"/>
                <a:cs typeface="+mn-lt"/>
              </a:rPr>
              <a:t>Sorunu çözmek için Kalite Yönetimi ilkelerini nasıl uygulardınız?</a:t>
            </a:r>
          </a:p>
          <a:p>
            <a:pPr marL="0" indent="0">
              <a:lnSpc>
                <a:spcPct val="100000"/>
              </a:lnSpc>
              <a:spcBef>
                <a:spcPts val="600"/>
              </a:spcBef>
              <a:spcAft>
                <a:spcPts val="600"/>
              </a:spcAft>
              <a:buNone/>
            </a:pPr>
            <a:r>
              <a:rPr lang="en-GB" sz="1600" b="0" dirty="0">
                <a:solidFill>
                  <a:schemeClr val="accent1"/>
                </a:solidFill>
                <a:ea typeface="+mn-lt"/>
                <a:cs typeface="+mn-lt"/>
              </a:rPr>
              <a:t>Aşağıdaki aşamalarda gerçekleştireceğiniz eylemleri belirtin:</a:t>
            </a:r>
            <a:endParaRPr lang="en-GB" sz="1600" b="0" dirty="0">
              <a:solidFill>
                <a:schemeClr val="accent1"/>
              </a:solidFill>
            </a:endParaRPr>
          </a:p>
          <a:p>
            <a:pPr marL="1428750" lvl="2" indent="0">
              <a:lnSpc>
                <a:spcPct val="100000"/>
              </a:lnSpc>
              <a:spcBef>
                <a:spcPts val="600"/>
              </a:spcBef>
              <a:spcAft>
                <a:spcPts val="600"/>
              </a:spcAft>
              <a:buFont typeface="Arial"/>
              <a:buChar char="•"/>
            </a:pPr>
            <a:r>
              <a:rPr lang="en-GB" sz="1600" b="1" dirty="0">
                <a:solidFill>
                  <a:schemeClr val="accent1"/>
                </a:solidFill>
                <a:ea typeface="+mn-lt"/>
                <a:cs typeface="+mn-lt"/>
              </a:rPr>
              <a:t>Planlama</a:t>
            </a:r>
            <a:r>
              <a:rPr lang="en-GB" sz="1600" dirty="0">
                <a:solidFill>
                  <a:schemeClr val="accent1"/>
                </a:solidFill>
                <a:ea typeface="+mn-lt"/>
                <a:cs typeface="+mn-lt"/>
              </a:rPr>
              <a:t>: Sorunu proaktif olarak ele almak için hangi adımları atardınız?</a:t>
            </a:r>
            <a:endParaRPr lang="en-GB" sz="1600" dirty="0">
              <a:solidFill>
                <a:schemeClr val="accent1"/>
              </a:solidFill>
            </a:endParaRPr>
          </a:p>
          <a:p>
            <a:pPr marL="1428750" lvl="2" indent="0">
              <a:lnSpc>
                <a:spcPct val="100000"/>
              </a:lnSpc>
              <a:spcBef>
                <a:spcPts val="600"/>
              </a:spcBef>
              <a:spcAft>
                <a:spcPts val="600"/>
              </a:spcAft>
              <a:buFont typeface="Arial"/>
              <a:buChar char="•"/>
            </a:pPr>
            <a:r>
              <a:rPr lang="en-GB" sz="1600" b="1" dirty="0">
                <a:solidFill>
                  <a:schemeClr val="accent1"/>
                </a:solidFill>
                <a:ea typeface="+mn-lt"/>
                <a:cs typeface="+mn-lt"/>
              </a:rPr>
              <a:t>Kontrol: </a:t>
            </a:r>
            <a:r>
              <a:rPr lang="en-GB" sz="1600" dirty="0">
                <a:solidFill>
                  <a:schemeClr val="accent1"/>
                </a:solidFill>
                <a:ea typeface="+mn-lt"/>
                <a:cs typeface="+mn-lt"/>
              </a:rPr>
              <a:t>Sorunun etkili bir şekilde yönetildiğini nasıl izler ve güvence altına alırsınız?</a:t>
            </a:r>
            <a:endParaRPr lang="en-GB" sz="1600" dirty="0">
              <a:solidFill>
                <a:schemeClr val="accent1"/>
              </a:solidFill>
            </a:endParaRPr>
          </a:p>
          <a:p>
            <a:pPr marL="1428750" lvl="2" indent="0">
              <a:lnSpc>
                <a:spcPct val="100000"/>
              </a:lnSpc>
              <a:spcBef>
                <a:spcPts val="600"/>
              </a:spcBef>
              <a:spcAft>
                <a:spcPts val="600"/>
              </a:spcAft>
              <a:buFont typeface="Arial"/>
              <a:buChar char="•"/>
            </a:pPr>
            <a:r>
              <a:rPr lang="en-GB" sz="1600" b="1" dirty="0">
                <a:solidFill>
                  <a:schemeClr val="accent1"/>
                </a:solidFill>
                <a:ea typeface="+mn-lt"/>
                <a:cs typeface="+mn-lt"/>
              </a:rPr>
              <a:t>Güvence:</a:t>
            </a:r>
            <a:r>
              <a:rPr lang="en-GB" sz="1600" dirty="0">
                <a:solidFill>
                  <a:schemeClr val="accent1"/>
                </a:solidFill>
                <a:ea typeface="+mn-lt"/>
                <a:cs typeface="+mn-lt"/>
              </a:rPr>
              <a:t> Sorunun tekrarlanmasını önlemek için ne gibi önlemler alırdınız?</a:t>
            </a:r>
            <a:endParaRPr lang="en-GB" sz="1600" dirty="0">
              <a:solidFill>
                <a:schemeClr val="accent1"/>
              </a:solidFill>
            </a:endParaRPr>
          </a:p>
          <a:p>
            <a:pPr marL="1428750" lvl="2" indent="0">
              <a:lnSpc>
                <a:spcPct val="100000"/>
              </a:lnSpc>
              <a:spcBef>
                <a:spcPts val="600"/>
              </a:spcBef>
              <a:spcAft>
                <a:spcPts val="600"/>
              </a:spcAft>
              <a:buFont typeface="Arial"/>
              <a:buChar char="•"/>
            </a:pPr>
            <a:r>
              <a:rPr lang="en-GB" sz="1600" b="1" dirty="0">
                <a:solidFill>
                  <a:schemeClr val="accent1"/>
                </a:solidFill>
                <a:ea typeface="+mn-lt"/>
                <a:cs typeface="+mn-lt"/>
              </a:rPr>
              <a:t>Sürekli İyileştirme: </a:t>
            </a:r>
            <a:r>
              <a:rPr lang="en-GB" sz="1600" dirty="0">
                <a:solidFill>
                  <a:schemeClr val="accent1"/>
                </a:solidFill>
                <a:ea typeface="+mn-lt"/>
                <a:cs typeface="+mn-lt"/>
              </a:rPr>
              <a:t>Sorunun sürekli olarak iyileştirilmesini ve gelecekte ortaya çıkmasının önlenmesini nasıl sağlarsınız?</a:t>
            </a:r>
            <a:endParaRPr lang="en-GB" sz="1600" dirty="0">
              <a:solidFill>
                <a:schemeClr val="accent1"/>
              </a:solidFill>
            </a:endParaRPr>
          </a:p>
          <a:p>
            <a:pPr>
              <a:buNone/>
            </a:pPr>
            <a:endParaRPr lang="it-IT" sz="1800" b="0" dirty="0">
              <a:solidFill>
                <a:schemeClr val="accent1"/>
              </a:solidFill>
            </a:endParaRPr>
          </a:p>
          <a:p>
            <a:pPr marL="0" indent="0">
              <a:buNone/>
            </a:pPr>
            <a:endParaRPr lang="it-IT" sz="2000" b="0" dirty="0">
              <a:solidFill>
                <a:schemeClr val="accent1"/>
              </a:solidFill>
            </a:endParaRPr>
          </a:p>
          <a:p>
            <a:pPr marL="0" indent="0">
              <a:buNone/>
            </a:pPr>
            <a:endParaRPr lang="it-IT" dirty="0"/>
          </a:p>
          <a:p>
            <a:pPr marL="0" indent="0">
              <a:buNone/>
            </a:pPr>
            <a:endParaRPr lang="it-IT" dirty="0"/>
          </a:p>
        </p:txBody>
      </p:sp>
    </p:spTree>
    <p:extLst>
      <p:ext uri="{BB962C8B-B14F-4D97-AF65-F5344CB8AC3E}">
        <p14:creationId xmlns:p14="http://schemas.microsoft.com/office/powerpoint/2010/main" val="412233272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olo 1">
            <a:extLst>
              <a:ext uri="{FF2B5EF4-FFF2-40B4-BE49-F238E27FC236}">
                <a16:creationId xmlns:a16="http://schemas.microsoft.com/office/drawing/2014/main" id="{DCABA9E2-8F18-B901-19F7-26ED07C5CBDE}"/>
              </a:ext>
            </a:extLst>
          </p:cNvPr>
          <p:cNvSpPr txBox="1">
            <a:spLocks/>
          </p:cNvSpPr>
          <p:nvPr/>
        </p:nvSpPr>
        <p:spPr>
          <a:xfrm>
            <a:off x="186919" y="270541"/>
            <a:ext cx="11814907" cy="1240897"/>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000" kern="1200">
                <a:solidFill>
                  <a:schemeClr val="bg2"/>
                </a:solidFill>
                <a:latin typeface="+mj-lt"/>
                <a:ea typeface="+mj-ea"/>
                <a:cs typeface="+mj-cs"/>
              </a:defRPr>
            </a:lvl1pPr>
          </a:lstStyle>
          <a:p>
            <a:r>
              <a:rPr lang="en-US" sz="3400" dirty="0"/>
              <a:t>3° Bölüm: Girişimciler için etkili zaman yönetimi stratejileri - Üretkenlik ve verimlilik için alışkanlıklar oluşturma </a:t>
            </a:r>
            <a:endParaRPr lang="it-IT" sz="3400" dirty="0"/>
          </a:p>
        </p:txBody>
      </p:sp>
      <p:sp>
        <p:nvSpPr>
          <p:cNvPr id="7" name="CasellaDiTesto 6">
            <a:extLst>
              <a:ext uri="{FF2B5EF4-FFF2-40B4-BE49-F238E27FC236}">
                <a16:creationId xmlns:a16="http://schemas.microsoft.com/office/drawing/2014/main" id="{CA78A96B-D1D6-579D-F128-777F793F665A}"/>
              </a:ext>
            </a:extLst>
          </p:cNvPr>
          <p:cNvSpPr txBox="1"/>
          <p:nvPr/>
        </p:nvSpPr>
        <p:spPr>
          <a:xfrm>
            <a:off x="184541" y="1798497"/>
            <a:ext cx="6729908" cy="5016758"/>
          </a:xfrm>
          <a:prstGeom prst="rect">
            <a:avLst/>
          </a:prstGeom>
          <a:noFill/>
        </p:spPr>
        <p:txBody>
          <a:bodyPr wrap="square" lIns="91440" tIns="45720" rIns="91440" bIns="45720" rtlCol="0" anchor="t">
            <a:spAutoFit/>
          </a:bodyPr>
          <a:lstStyle/>
          <a:p>
            <a:pPr algn="just"/>
            <a:r>
              <a:rPr lang="en-GB" sz="1600" b="1" dirty="0">
                <a:solidFill>
                  <a:schemeClr val="bg1"/>
                </a:solidFill>
              </a:rPr>
              <a:t>ZAMAN YÖNETİMİNİN TANIMI </a:t>
            </a:r>
            <a:endParaRPr lang="en-GB" sz="1600" dirty="0">
              <a:solidFill>
                <a:schemeClr val="bg1"/>
              </a:solidFill>
            </a:endParaRPr>
          </a:p>
          <a:p>
            <a:pPr>
              <a:lnSpc>
                <a:spcPct val="150000"/>
              </a:lnSpc>
            </a:pPr>
            <a:r>
              <a:rPr lang="en-GB" sz="1600" dirty="0">
                <a:solidFill>
                  <a:schemeClr val="accent1"/>
                </a:solidFill>
              </a:rPr>
              <a:t>Zaman yönetimi </a:t>
            </a:r>
            <a:r>
              <a:rPr lang="en-GB" sz="1600" dirty="0" err="1">
                <a:solidFill>
                  <a:schemeClr val="accent1"/>
                </a:solidFill>
              </a:rPr>
              <a:t>planlama</a:t>
            </a:r>
            <a:r>
              <a:rPr lang="en-GB" sz="1600" dirty="0">
                <a:solidFill>
                  <a:schemeClr val="accent1"/>
                </a:solidFill>
              </a:rPr>
              <a:t> </a:t>
            </a:r>
            <a:r>
              <a:rPr lang="en-GB" sz="1600" dirty="0" err="1">
                <a:solidFill>
                  <a:schemeClr val="accent1"/>
                </a:solidFill>
              </a:rPr>
              <a:t>sürecidi</a:t>
            </a:r>
            <a:r>
              <a:rPr lang="tr-TR" sz="1600" dirty="0">
                <a:solidFill>
                  <a:schemeClr val="accent1"/>
                </a:solidFill>
              </a:rPr>
              <a:t>r</a:t>
            </a:r>
            <a:r>
              <a:rPr lang="en-GB" sz="1600" dirty="0">
                <a:solidFill>
                  <a:schemeClr val="accent1"/>
                </a:solidFill>
              </a:rPr>
              <a:t> </a:t>
            </a:r>
            <a:r>
              <a:rPr lang="tr-TR" sz="1600" dirty="0">
                <a:solidFill>
                  <a:schemeClr val="accent1"/>
                </a:solidFill>
              </a:rPr>
              <a:t>. Buna göre,</a:t>
            </a:r>
            <a:endParaRPr lang="en-GB" sz="1600" dirty="0">
              <a:solidFill>
                <a:schemeClr val="accent1"/>
              </a:solidFill>
            </a:endParaRPr>
          </a:p>
          <a:p>
            <a:pPr>
              <a:lnSpc>
                <a:spcPct val="150000"/>
              </a:lnSpc>
            </a:pPr>
            <a:r>
              <a:rPr lang="tr-TR" sz="1600" dirty="0">
                <a:solidFill>
                  <a:schemeClr val="accent1"/>
                </a:solidFill>
              </a:rPr>
              <a:t>b</a:t>
            </a:r>
            <a:r>
              <a:rPr lang="en-GB" sz="1600" dirty="0" err="1">
                <a:solidFill>
                  <a:schemeClr val="accent1"/>
                </a:solidFill>
              </a:rPr>
              <a:t>elirli</a:t>
            </a:r>
            <a:r>
              <a:rPr lang="en-GB" sz="1600" dirty="0">
                <a:solidFill>
                  <a:schemeClr val="accent1"/>
                </a:solidFill>
              </a:rPr>
              <a:t> işlere ne kadar zaman harcanacağını </a:t>
            </a:r>
            <a:r>
              <a:rPr lang="en-GB" sz="1600" dirty="0" err="1">
                <a:solidFill>
                  <a:schemeClr val="accent1"/>
                </a:solidFill>
              </a:rPr>
              <a:t>kontrol</a:t>
            </a:r>
            <a:r>
              <a:rPr lang="en-GB" sz="1600" dirty="0">
                <a:solidFill>
                  <a:schemeClr val="accent1"/>
                </a:solidFill>
              </a:rPr>
              <a:t> </a:t>
            </a:r>
            <a:r>
              <a:rPr lang="en-GB" sz="1600" dirty="0" err="1">
                <a:solidFill>
                  <a:schemeClr val="accent1"/>
                </a:solidFill>
              </a:rPr>
              <a:t>etmek</a:t>
            </a:r>
            <a:r>
              <a:rPr lang="tr-TR" sz="1600" dirty="0">
                <a:solidFill>
                  <a:schemeClr val="accent1"/>
                </a:solidFill>
              </a:rPr>
              <a:t>,</a:t>
            </a:r>
            <a:r>
              <a:rPr lang="en-GB" sz="1600" dirty="0">
                <a:solidFill>
                  <a:schemeClr val="accent1"/>
                </a:solidFill>
              </a:rPr>
              <a:t> </a:t>
            </a:r>
          </a:p>
          <a:p>
            <a:pPr>
              <a:lnSpc>
                <a:spcPct val="150000"/>
              </a:lnSpc>
            </a:pPr>
            <a:r>
              <a:rPr lang="en-GB" sz="1600" dirty="0">
                <a:solidFill>
                  <a:schemeClr val="accent1"/>
                </a:solidFill>
              </a:rPr>
              <a:t>etkinlik ve üretkenliği artırmaya </a:t>
            </a:r>
            <a:r>
              <a:rPr lang="en-GB" sz="1600" dirty="0" err="1">
                <a:solidFill>
                  <a:schemeClr val="accent1"/>
                </a:solidFill>
              </a:rPr>
              <a:t>yönelik</a:t>
            </a:r>
            <a:r>
              <a:rPr lang="en-GB" sz="1600" dirty="0">
                <a:solidFill>
                  <a:schemeClr val="accent1"/>
                </a:solidFill>
              </a:rPr>
              <a:t> </a:t>
            </a:r>
            <a:r>
              <a:rPr lang="en-GB" sz="1600" dirty="0" err="1">
                <a:solidFill>
                  <a:schemeClr val="accent1"/>
                </a:solidFill>
              </a:rPr>
              <a:t>faaliyetler</a:t>
            </a:r>
            <a:r>
              <a:rPr lang="tr-TR" sz="1600" dirty="0">
                <a:solidFill>
                  <a:schemeClr val="accent1"/>
                </a:solidFill>
              </a:rPr>
              <a:t> dizisi olarak tanımlanır. </a:t>
            </a:r>
            <a:r>
              <a:rPr lang="en-GB" sz="1600" dirty="0">
                <a:solidFill>
                  <a:schemeClr val="accent1"/>
                </a:solidFill>
              </a:rPr>
              <a:t>Bu kavram çeşitli teknikleri kapsamaktadır, </a:t>
            </a:r>
          </a:p>
          <a:p>
            <a:pPr>
              <a:lnSpc>
                <a:spcPct val="150000"/>
              </a:lnSpc>
            </a:pPr>
            <a:r>
              <a:rPr lang="tr-TR" sz="1600" dirty="0">
                <a:solidFill>
                  <a:schemeClr val="accent1"/>
                </a:solidFill>
              </a:rPr>
              <a:t>Buna göre kavram, zaman yönetimi </a:t>
            </a:r>
            <a:r>
              <a:rPr lang="en-GB" sz="1600" dirty="0" err="1">
                <a:solidFill>
                  <a:schemeClr val="accent1"/>
                </a:solidFill>
              </a:rPr>
              <a:t>stratejileri</a:t>
            </a:r>
            <a:r>
              <a:rPr lang="en-GB" sz="1600" dirty="0">
                <a:solidFill>
                  <a:schemeClr val="accent1"/>
                </a:solidFill>
              </a:rPr>
              <a:t> ve araçları kullanmalarına </a:t>
            </a:r>
            <a:r>
              <a:rPr lang="en-GB" sz="1600" dirty="0" err="1">
                <a:solidFill>
                  <a:schemeClr val="accent1"/>
                </a:solidFill>
              </a:rPr>
              <a:t>yardımcı</a:t>
            </a:r>
            <a:r>
              <a:rPr lang="en-GB" sz="1600" dirty="0">
                <a:solidFill>
                  <a:schemeClr val="accent1"/>
                </a:solidFill>
              </a:rPr>
              <a:t> </a:t>
            </a:r>
            <a:r>
              <a:rPr lang="en-GB" sz="1600" dirty="0" err="1">
                <a:solidFill>
                  <a:schemeClr val="accent1"/>
                </a:solidFill>
              </a:rPr>
              <a:t>olan</a:t>
            </a:r>
            <a:r>
              <a:rPr lang="tr-TR" sz="1600" dirty="0">
                <a:solidFill>
                  <a:schemeClr val="accent1"/>
                </a:solidFill>
              </a:rPr>
              <a:t>,</a:t>
            </a:r>
            <a:r>
              <a:rPr lang="en-GB" sz="1600" dirty="0">
                <a:solidFill>
                  <a:schemeClr val="accent1"/>
                </a:solidFill>
              </a:rPr>
              <a:t> kişisel ve sosyal hedeflere ulaşmak için zamanı daha </a:t>
            </a:r>
            <a:r>
              <a:rPr lang="en-GB" sz="1600" dirty="0" err="1">
                <a:solidFill>
                  <a:schemeClr val="accent1"/>
                </a:solidFill>
              </a:rPr>
              <a:t>etkin</a:t>
            </a:r>
            <a:r>
              <a:rPr lang="en-GB" sz="1600" dirty="0">
                <a:solidFill>
                  <a:schemeClr val="accent1"/>
                </a:solidFill>
              </a:rPr>
              <a:t> </a:t>
            </a:r>
            <a:r>
              <a:rPr lang="tr-TR" sz="1600" dirty="0">
                <a:solidFill>
                  <a:schemeClr val="accent1"/>
                </a:solidFill>
              </a:rPr>
              <a:t>yönetmeyi ele alır.</a:t>
            </a:r>
            <a:r>
              <a:rPr lang="en-GB" sz="1600" dirty="0">
                <a:solidFill>
                  <a:schemeClr val="accent1"/>
                </a:solidFill>
              </a:rPr>
              <a:t> İş yerinde zaman </a:t>
            </a:r>
            <a:r>
              <a:rPr lang="en-GB" sz="1600" dirty="0" err="1">
                <a:solidFill>
                  <a:schemeClr val="accent1"/>
                </a:solidFill>
              </a:rPr>
              <a:t>yönetimi</a:t>
            </a:r>
            <a:r>
              <a:rPr lang="en-GB" sz="1600" dirty="0">
                <a:solidFill>
                  <a:schemeClr val="accent1"/>
                </a:solidFill>
              </a:rPr>
              <a:t> </a:t>
            </a:r>
            <a:r>
              <a:rPr lang="tr-TR" sz="1600" dirty="0">
                <a:solidFill>
                  <a:schemeClr val="accent1"/>
                </a:solidFill>
              </a:rPr>
              <a:t>şunlar </a:t>
            </a:r>
            <a:r>
              <a:rPr lang="en-GB" sz="1600" dirty="0" err="1">
                <a:solidFill>
                  <a:schemeClr val="accent1"/>
                </a:solidFill>
              </a:rPr>
              <a:t>için</a:t>
            </a:r>
            <a:r>
              <a:rPr lang="en-GB" sz="1600" dirty="0">
                <a:solidFill>
                  <a:schemeClr val="accent1"/>
                </a:solidFill>
              </a:rPr>
              <a:t> çok </a:t>
            </a:r>
            <a:r>
              <a:rPr lang="en-GB" sz="1600" dirty="0" err="1">
                <a:solidFill>
                  <a:schemeClr val="accent1"/>
                </a:solidFill>
              </a:rPr>
              <a:t>önemlidir</a:t>
            </a:r>
            <a:r>
              <a:rPr lang="en-GB" sz="1600" dirty="0">
                <a:solidFill>
                  <a:schemeClr val="accent1"/>
                </a:solidFill>
              </a:rPr>
              <a:t> </a:t>
            </a:r>
            <a:r>
              <a:rPr lang="tr-TR" sz="1600" dirty="0">
                <a:solidFill>
                  <a:schemeClr val="accent1"/>
                </a:solidFill>
              </a:rPr>
              <a:t> </a:t>
            </a:r>
            <a:r>
              <a:rPr lang="en-GB" sz="1600" b="1" dirty="0" err="1">
                <a:solidFill>
                  <a:schemeClr val="accent1"/>
                </a:solidFill>
              </a:rPr>
              <a:t>üretkenliği</a:t>
            </a:r>
            <a:r>
              <a:rPr lang="en-GB" sz="1600" b="1" dirty="0">
                <a:solidFill>
                  <a:schemeClr val="accent1"/>
                </a:solidFill>
              </a:rPr>
              <a:t> artırmak</a:t>
            </a:r>
            <a:r>
              <a:rPr lang="en-GB" sz="1600" dirty="0">
                <a:solidFill>
                  <a:schemeClr val="accent1"/>
                </a:solidFill>
              </a:rPr>
              <a:t>, </a:t>
            </a:r>
            <a:r>
              <a:rPr lang="en-GB" sz="1600" b="1" dirty="0">
                <a:solidFill>
                  <a:schemeClr val="accent1"/>
                </a:solidFill>
              </a:rPr>
              <a:t>stresi azaltmak </a:t>
            </a:r>
            <a:r>
              <a:rPr lang="en-GB" sz="1600" dirty="0" err="1">
                <a:solidFill>
                  <a:schemeClr val="accent1"/>
                </a:solidFill>
              </a:rPr>
              <a:t>ve</a:t>
            </a:r>
            <a:r>
              <a:rPr lang="en-GB" sz="1600" dirty="0">
                <a:solidFill>
                  <a:schemeClr val="accent1"/>
                </a:solidFill>
              </a:rPr>
              <a:t> </a:t>
            </a:r>
            <a:r>
              <a:rPr lang="en-GB" sz="1600" b="1" dirty="0" err="1">
                <a:solidFill>
                  <a:schemeClr val="accent1"/>
                </a:solidFill>
              </a:rPr>
              <a:t>hedeflere</a:t>
            </a:r>
            <a:r>
              <a:rPr lang="tr-TR" sz="1600" b="1" dirty="0">
                <a:solidFill>
                  <a:schemeClr val="accent1"/>
                </a:solidFill>
              </a:rPr>
              <a:t> verimli bir şekilde</a:t>
            </a:r>
            <a:r>
              <a:rPr lang="en-GB" sz="1600" b="1" dirty="0">
                <a:solidFill>
                  <a:schemeClr val="accent1"/>
                </a:solidFill>
              </a:rPr>
              <a:t> </a:t>
            </a:r>
            <a:r>
              <a:rPr lang="en-GB" sz="1600" b="1" dirty="0" err="1">
                <a:solidFill>
                  <a:schemeClr val="accent1"/>
                </a:solidFill>
              </a:rPr>
              <a:t>ulaşmak</a:t>
            </a:r>
            <a:r>
              <a:rPr lang="en-GB" sz="1600" b="1" dirty="0">
                <a:solidFill>
                  <a:schemeClr val="accent1"/>
                </a:solidFill>
              </a:rPr>
              <a:t> </a:t>
            </a:r>
            <a:r>
              <a:rPr lang="en-GB" sz="1600" dirty="0">
                <a:solidFill>
                  <a:schemeClr val="accent1"/>
                </a:solidFill>
              </a:rPr>
              <a:t>. Zamanınızı iyi yönetmek </a:t>
            </a:r>
            <a:r>
              <a:rPr lang="en-GB" sz="1600" dirty="0" err="1">
                <a:solidFill>
                  <a:schemeClr val="accent1"/>
                </a:solidFill>
              </a:rPr>
              <a:t>planlama</a:t>
            </a:r>
            <a:r>
              <a:rPr lang="en-GB" sz="1600" dirty="0">
                <a:solidFill>
                  <a:schemeClr val="accent1"/>
                </a:solidFill>
              </a:rPr>
              <a:t> </a:t>
            </a:r>
            <a:r>
              <a:rPr lang="en-GB" sz="1600" dirty="0" err="1">
                <a:solidFill>
                  <a:schemeClr val="accent1"/>
                </a:solidFill>
              </a:rPr>
              <a:t>yapmak</a:t>
            </a:r>
            <a:r>
              <a:rPr lang="tr-TR" sz="1600" dirty="0">
                <a:solidFill>
                  <a:schemeClr val="accent1"/>
                </a:solidFill>
              </a:rPr>
              <a:t>, </a:t>
            </a:r>
            <a:r>
              <a:rPr lang="en-GB" sz="1600" dirty="0" err="1">
                <a:solidFill>
                  <a:schemeClr val="accent1"/>
                </a:solidFill>
              </a:rPr>
              <a:t>günlük</a:t>
            </a:r>
            <a:r>
              <a:rPr lang="en-GB" sz="1600" dirty="0">
                <a:solidFill>
                  <a:schemeClr val="accent1"/>
                </a:solidFill>
              </a:rPr>
              <a:t> görevleri etkili bir şekilde organize etmek </a:t>
            </a:r>
            <a:r>
              <a:rPr lang="en-GB" sz="1600" dirty="0" err="1">
                <a:solidFill>
                  <a:schemeClr val="accent1"/>
                </a:solidFill>
              </a:rPr>
              <a:t>ve</a:t>
            </a:r>
            <a:r>
              <a:rPr lang="en-GB" sz="1600" dirty="0">
                <a:solidFill>
                  <a:schemeClr val="accent1"/>
                </a:solidFill>
              </a:rPr>
              <a:t> </a:t>
            </a:r>
            <a:r>
              <a:rPr lang="en-GB" sz="1600" dirty="0" err="1">
                <a:solidFill>
                  <a:schemeClr val="accent1"/>
                </a:solidFill>
              </a:rPr>
              <a:t>önceliklendirmek</a:t>
            </a:r>
            <a:r>
              <a:rPr lang="tr-TR" sz="1600" dirty="0">
                <a:solidFill>
                  <a:schemeClr val="accent1"/>
                </a:solidFill>
              </a:rPr>
              <a:t> demektir.</a:t>
            </a:r>
            <a:endParaRPr lang="en-GB" sz="1600" dirty="0">
              <a:solidFill>
                <a:schemeClr val="accent1"/>
              </a:solidFill>
            </a:endParaRPr>
          </a:p>
          <a:p>
            <a:pPr algn="just">
              <a:lnSpc>
                <a:spcPct val="150000"/>
              </a:lnSpc>
            </a:pPr>
            <a:endParaRPr lang="en-US" sz="1600" dirty="0">
              <a:solidFill>
                <a:schemeClr val="accent1"/>
              </a:solidFill>
            </a:endParaRPr>
          </a:p>
          <a:p>
            <a:endParaRPr lang="it-IT" sz="1600" dirty="0">
              <a:solidFill>
                <a:schemeClr val="accent1"/>
              </a:solidFill>
            </a:endParaRPr>
          </a:p>
        </p:txBody>
      </p:sp>
      <p:sp>
        <p:nvSpPr>
          <p:cNvPr id="8" name="CasellaDiTesto 7">
            <a:extLst>
              <a:ext uri="{FF2B5EF4-FFF2-40B4-BE49-F238E27FC236}">
                <a16:creationId xmlns:a16="http://schemas.microsoft.com/office/drawing/2014/main" id="{A6150D7C-008B-FEE4-CCCA-11CF186EE808}"/>
              </a:ext>
            </a:extLst>
          </p:cNvPr>
          <p:cNvSpPr txBox="1"/>
          <p:nvPr/>
        </p:nvSpPr>
        <p:spPr>
          <a:xfrm>
            <a:off x="6597803" y="1514050"/>
            <a:ext cx="5092591" cy="107721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just" rtl="0"/>
            <a:r>
              <a:rPr lang="en-GB" sz="1600" baseline="0" dirty="0">
                <a:solidFill>
                  <a:srgbClr val="1D1D1B"/>
                </a:solidFill>
                <a:latin typeface="Raleway"/>
                <a:ea typeface="Segoe UI"/>
                <a:cs typeface="Segoe UI"/>
              </a:rPr>
              <a:t>İşte bazı </a:t>
            </a:r>
            <a:r>
              <a:rPr lang="en-GB" sz="1600" b="1" baseline="0" dirty="0">
                <a:solidFill>
                  <a:srgbClr val="1D1D1B"/>
                </a:solidFill>
                <a:latin typeface="Raleway"/>
                <a:ea typeface="Segoe UI"/>
                <a:cs typeface="Segoe UI"/>
              </a:rPr>
              <a:t>pratik ve faydalı stratejiler</a:t>
            </a:r>
            <a:r>
              <a:rPr lang="en-GB" sz="1600" dirty="0">
                <a:solidFill>
                  <a:srgbClr val="DACDAC"/>
                </a:solidFill>
                <a:latin typeface="Raleway"/>
                <a:ea typeface="Segoe UI"/>
                <a:cs typeface="Segoe UI"/>
              </a:rPr>
              <a:t>.</a:t>
            </a:r>
          </a:p>
          <a:p>
            <a:pPr marL="285750" lvl="0" indent="-285750" algn="just" rtl="0">
              <a:buFont typeface="Arial,Sans-Serif"/>
              <a:buChar char="•"/>
            </a:pPr>
            <a:r>
              <a:rPr lang="en-GB" sz="1600" dirty="0">
                <a:solidFill>
                  <a:srgbClr val="DACDAC"/>
                </a:solidFill>
                <a:latin typeface="Raleway"/>
                <a:ea typeface="Arial"/>
                <a:cs typeface="Arial"/>
              </a:rPr>
              <a:t>Görevi</a:t>
            </a:r>
            <a:r>
              <a:rPr lang="en-GB" sz="1600" baseline="0" dirty="0">
                <a:solidFill>
                  <a:srgbClr val="1D1D1B"/>
                </a:solidFill>
                <a:latin typeface="Raleway"/>
                <a:ea typeface="Arial"/>
                <a:cs typeface="Arial"/>
              </a:rPr>
              <a:t> Önceliklendirin</a:t>
            </a:r>
          </a:p>
          <a:p>
            <a:pPr marL="285750" lvl="0" indent="-285750" algn="just" rtl="0">
              <a:buFont typeface="Arial,Sans-Serif"/>
              <a:buChar char="•"/>
            </a:pPr>
            <a:r>
              <a:rPr lang="en-GB" sz="1600" baseline="0" dirty="0">
                <a:solidFill>
                  <a:srgbClr val="1D1D1B"/>
                </a:solidFill>
                <a:latin typeface="Raleway"/>
                <a:ea typeface="Arial"/>
                <a:cs typeface="Arial"/>
              </a:rPr>
              <a:t>Planlayın ve </a:t>
            </a:r>
            <a:r>
              <a:rPr lang="en-GB" sz="1600" dirty="0">
                <a:solidFill>
                  <a:srgbClr val="DACDAC"/>
                </a:solidFill>
                <a:latin typeface="Raleway"/>
                <a:ea typeface="Arial"/>
                <a:cs typeface="Arial"/>
              </a:rPr>
              <a:t>Organize</a:t>
            </a:r>
            <a:r>
              <a:rPr lang="en-GB" sz="1600" baseline="0" dirty="0">
                <a:solidFill>
                  <a:srgbClr val="1D1D1B"/>
                </a:solidFill>
                <a:latin typeface="Raleway"/>
                <a:ea typeface="Arial"/>
                <a:cs typeface="Arial"/>
              </a:rPr>
              <a:t> Edin</a:t>
            </a:r>
          </a:p>
          <a:p>
            <a:pPr marL="285750" lvl="0" indent="-285750" algn="just" rtl="0">
              <a:buFont typeface="Arial,Sans-Serif"/>
              <a:buChar char="•"/>
            </a:pPr>
            <a:r>
              <a:rPr lang="en-GB" sz="1600" baseline="0" dirty="0">
                <a:solidFill>
                  <a:srgbClr val="1D1D1B"/>
                </a:solidFill>
                <a:latin typeface="Raleway"/>
                <a:ea typeface="Arial"/>
                <a:cs typeface="Arial"/>
              </a:rPr>
              <a:t>Kesintileri Yönetme</a:t>
            </a:r>
            <a:endParaRPr lang="en-GB" dirty="0"/>
          </a:p>
        </p:txBody>
      </p:sp>
      <p:pic>
        <p:nvPicPr>
          <p:cNvPr id="10" name="Elementi multimediali online 4" title="How to Manage Your Time Better (TIME MANAGEMENT TIPS FOR WORKING PROFESSIONALS)">
            <a:hlinkClick r:id="" action="ppaction://media"/>
            <a:extLst>
              <a:ext uri="{FF2B5EF4-FFF2-40B4-BE49-F238E27FC236}">
                <a16:creationId xmlns:a16="http://schemas.microsoft.com/office/drawing/2014/main" id="{DAA849DB-F3A4-B69F-BB4A-C2423E198A1B}"/>
              </a:ext>
            </a:extLst>
          </p:cNvPr>
          <p:cNvPicPr>
            <a:picLocks noRot="1" noChangeAspect="1"/>
          </p:cNvPicPr>
          <p:nvPr>
            <a:videoFile r:link="rId1"/>
          </p:nvPr>
        </p:nvPicPr>
        <p:blipFill>
          <a:blip r:embed="rId3"/>
          <a:stretch>
            <a:fillRect/>
          </a:stretch>
        </p:blipFill>
        <p:spPr>
          <a:xfrm>
            <a:off x="7763618" y="4002618"/>
            <a:ext cx="4181814" cy="2360877"/>
          </a:xfrm>
          <a:prstGeom prst="rect">
            <a:avLst/>
          </a:prstGeom>
        </p:spPr>
      </p:pic>
      <p:sp>
        <p:nvSpPr>
          <p:cNvPr id="12" name="Rettangolo con angoli arrotondati 11">
            <a:extLst>
              <a:ext uri="{FF2B5EF4-FFF2-40B4-BE49-F238E27FC236}">
                <a16:creationId xmlns:a16="http://schemas.microsoft.com/office/drawing/2014/main" id="{6B2455B2-9424-5092-9CE2-C573D2DD0C41}"/>
              </a:ext>
            </a:extLst>
          </p:cNvPr>
          <p:cNvSpPr/>
          <p:nvPr/>
        </p:nvSpPr>
        <p:spPr>
          <a:xfrm>
            <a:off x="8387889" y="2766301"/>
            <a:ext cx="2933269" cy="826775"/>
          </a:xfrm>
          <a:prstGeom prst="roundRect">
            <a:avLst/>
          </a:prstGeom>
          <a:solidFill>
            <a:schemeClr val="bg2"/>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GB" sz="1200">
                <a:solidFill>
                  <a:schemeClr val="accent1"/>
                </a:solidFill>
              </a:rPr>
              <a:t>Bu video size zamanınızı nasıl daha iyi yönetebileceğiniz konusunda bazı ipuçları verecektir. Kullanılacak yaklaşımı daha iyi anlamak için izleyin</a:t>
            </a:r>
          </a:p>
        </p:txBody>
      </p:sp>
      <p:sp>
        <p:nvSpPr>
          <p:cNvPr id="13" name="CasellaDiTesto 12">
            <a:extLst>
              <a:ext uri="{FF2B5EF4-FFF2-40B4-BE49-F238E27FC236}">
                <a16:creationId xmlns:a16="http://schemas.microsoft.com/office/drawing/2014/main" id="{23B38ADD-5A5B-8396-DDE9-B3660F560ABB}"/>
              </a:ext>
            </a:extLst>
          </p:cNvPr>
          <p:cNvSpPr txBox="1"/>
          <p:nvPr/>
        </p:nvSpPr>
        <p:spPr>
          <a:xfrm>
            <a:off x="8014305" y="6357257"/>
            <a:ext cx="3698723"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1000" dirty="0">
                <a:solidFill>
                  <a:srgbClr val="1D1D1B"/>
                </a:solidFill>
              </a:rPr>
              <a:t>Kaynak: Adriana Girdler'den Zamanınızı Nasıl Daha İyi Yönetirsiniz? </a:t>
            </a:r>
          </a:p>
        </p:txBody>
      </p:sp>
      <p:sp>
        <p:nvSpPr>
          <p:cNvPr id="3" name="Freccia in giù 2">
            <a:extLst>
              <a:ext uri="{FF2B5EF4-FFF2-40B4-BE49-F238E27FC236}">
                <a16:creationId xmlns:a16="http://schemas.microsoft.com/office/drawing/2014/main" id="{FC2B433E-A29D-2A4E-BA7B-540B855AB5F6}"/>
              </a:ext>
            </a:extLst>
          </p:cNvPr>
          <p:cNvSpPr/>
          <p:nvPr/>
        </p:nvSpPr>
        <p:spPr>
          <a:xfrm>
            <a:off x="9697786" y="3647952"/>
            <a:ext cx="317241" cy="325836"/>
          </a:xfrm>
          <a:prstGeom prst="downArrow">
            <a:avLst/>
          </a:prstGeom>
          <a:solidFill>
            <a:schemeClr val="bg2"/>
          </a:solidFill>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endParaRPr lang="it-IT"/>
          </a:p>
        </p:txBody>
      </p:sp>
    </p:spTree>
    <p:extLst>
      <p:ext uri="{BB962C8B-B14F-4D97-AF65-F5344CB8AC3E}">
        <p14:creationId xmlns:p14="http://schemas.microsoft.com/office/powerpoint/2010/main" val="38793841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10"/>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10"/>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10"/>
                                        </p:tgtEl>
                                      </p:cBhvr>
                                    </p:cmd>
                                  </p:childTnLst>
                                </p:cTn>
                              </p:par>
                            </p:childTnLst>
                          </p:cTn>
                        </p:par>
                      </p:childTnLst>
                    </p:cTn>
                  </p:par>
                </p:childTnLst>
              </p:cTn>
              <p:nextCondLst>
                <p:cond evt="onClick" delay="0">
                  <p:tgtEl>
                    <p:spTgt spid="10"/>
                  </p:tgtEl>
                </p:cond>
              </p:nextCondLst>
            </p:seq>
            <p:video>
              <p:cMediaNode vol="80000">
                <p:cTn id="12" fill="hold" display="0">
                  <p:stCondLst>
                    <p:cond delay="indefinite"/>
                  </p:stCondLst>
                </p:cTn>
                <p:tgtEl>
                  <p:spTgt spid="10"/>
                </p:tgtEl>
              </p:cMediaNode>
            </p:video>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AB3F4620-34BC-28BB-3943-CBF4C61E06A7}"/>
              </a:ext>
            </a:extLst>
          </p:cNvPr>
          <p:cNvSpPr>
            <a:spLocks noGrp="1"/>
          </p:cNvSpPr>
          <p:nvPr>
            <p:ph type="title"/>
          </p:nvPr>
        </p:nvSpPr>
        <p:spPr>
          <a:xfrm>
            <a:off x="281818" y="242312"/>
            <a:ext cx="12355631" cy="708706"/>
          </a:xfrm>
        </p:spPr>
        <p:txBody>
          <a:bodyPr>
            <a:normAutofit/>
          </a:bodyPr>
          <a:lstStyle/>
          <a:p>
            <a:r>
              <a:rPr lang="en-GB" sz="3400" dirty="0"/>
              <a:t>Girişimciler için zaman yönetiminin önemi</a:t>
            </a:r>
          </a:p>
        </p:txBody>
      </p:sp>
      <p:sp>
        <p:nvSpPr>
          <p:cNvPr id="4" name="CasellaDiTesto 3">
            <a:extLst>
              <a:ext uri="{FF2B5EF4-FFF2-40B4-BE49-F238E27FC236}">
                <a16:creationId xmlns:a16="http://schemas.microsoft.com/office/drawing/2014/main" id="{99759B9C-C0F9-FA51-D58E-B303C618A7B5}"/>
              </a:ext>
            </a:extLst>
          </p:cNvPr>
          <p:cNvSpPr txBox="1"/>
          <p:nvPr/>
        </p:nvSpPr>
        <p:spPr>
          <a:xfrm>
            <a:off x="947057" y="1251340"/>
            <a:ext cx="10299441" cy="1895775"/>
          </a:xfrm>
          <a:prstGeom prst="rect">
            <a:avLst/>
          </a:prstGeom>
          <a:noFill/>
        </p:spPr>
        <p:txBody>
          <a:bodyPr wrap="square" lIns="91440" tIns="45720" rIns="91440" bIns="45720" rtlCol="0" anchor="t">
            <a:spAutoFit/>
          </a:bodyPr>
          <a:lstStyle/>
          <a:p>
            <a:pPr>
              <a:lnSpc>
                <a:spcPct val="150000"/>
              </a:lnSpc>
            </a:pPr>
            <a:r>
              <a:rPr lang="en-GB" sz="1600" dirty="0">
                <a:solidFill>
                  <a:schemeClr val="accent1"/>
                </a:solidFill>
              </a:rPr>
              <a:t>Yeni bir girişim başlatmanın heyecanı ve sunduğu sayısız fırsat bir girişimci için </a:t>
            </a:r>
            <a:r>
              <a:rPr lang="en-GB" sz="1600" dirty="0" err="1">
                <a:solidFill>
                  <a:schemeClr val="accent1"/>
                </a:solidFill>
              </a:rPr>
              <a:t>bunaltıcı</a:t>
            </a:r>
            <a:r>
              <a:rPr lang="en-GB" sz="1600" dirty="0">
                <a:solidFill>
                  <a:schemeClr val="accent1"/>
                </a:solidFill>
              </a:rPr>
              <a:t> </a:t>
            </a:r>
            <a:r>
              <a:rPr lang="en-GB" sz="1600" dirty="0" err="1">
                <a:solidFill>
                  <a:schemeClr val="accent1"/>
                </a:solidFill>
              </a:rPr>
              <a:t>olabilir</a:t>
            </a:r>
            <a:r>
              <a:rPr lang="tr-TR" sz="1600" dirty="0">
                <a:solidFill>
                  <a:schemeClr val="accent1"/>
                </a:solidFill>
              </a:rPr>
              <a:t>. Z</a:t>
            </a:r>
            <a:r>
              <a:rPr lang="en-GB" sz="1600" dirty="0" err="1">
                <a:solidFill>
                  <a:schemeClr val="accent1"/>
                </a:solidFill>
              </a:rPr>
              <a:t>aman</a:t>
            </a:r>
            <a:r>
              <a:rPr lang="en-GB" sz="1600" dirty="0">
                <a:solidFill>
                  <a:schemeClr val="accent1"/>
                </a:solidFill>
              </a:rPr>
              <a:t> hızla akıp gidebilir ve yönetilmesi önemlidir. </a:t>
            </a:r>
            <a:r>
              <a:rPr lang="en-GB" sz="1600" dirty="0" err="1">
                <a:solidFill>
                  <a:schemeClr val="accent1"/>
                </a:solidFill>
              </a:rPr>
              <a:t>Zamanınızı</a:t>
            </a:r>
            <a:r>
              <a:rPr lang="en-GB" sz="1600" dirty="0">
                <a:solidFill>
                  <a:schemeClr val="accent1"/>
                </a:solidFill>
              </a:rPr>
              <a:t> </a:t>
            </a:r>
            <a:r>
              <a:rPr lang="en-GB" sz="1600" dirty="0" err="1">
                <a:solidFill>
                  <a:schemeClr val="accent1"/>
                </a:solidFill>
              </a:rPr>
              <a:t>önceliklendir</a:t>
            </a:r>
            <a:r>
              <a:rPr lang="tr-TR" sz="1600" dirty="0" err="1">
                <a:solidFill>
                  <a:schemeClr val="accent1"/>
                </a:solidFill>
              </a:rPr>
              <a:t>mek</a:t>
            </a:r>
            <a:r>
              <a:rPr lang="en-GB" sz="1600" dirty="0">
                <a:solidFill>
                  <a:schemeClr val="accent1"/>
                </a:solidFill>
              </a:rPr>
              <a:t> </a:t>
            </a:r>
            <a:r>
              <a:rPr lang="en-GB" sz="1600" dirty="0" err="1">
                <a:solidFill>
                  <a:schemeClr val="accent1"/>
                </a:solidFill>
              </a:rPr>
              <a:t>ve</a:t>
            </a:r>
            <a:r>
              <a:rPr lang="en-GB" sz="1600" dirty="0">
                <a:solidFill>
                  <a:schemeClr val="accent1"/>
                </a:solidFill>
              </a:rPr>
              <a:t> </a:t>
            </a:r>
            <a:r>
              <a:rPr lang="en-GB" sz="1600" dirty="0" err="1">
                <a:solidFill>
                  <a:schemeClr val="accent1"/>
                </a:solidFill>
              </a:rPr>
              <a:t>düzenle</a:t>
            </a:r>
            <a:r>
              <a:rPr lang="tr-TR" sz="1600" dirty="0" err="1">
                <a:solidFill>
                  <a:schemeClr val="accent1"/>
                </a:solidFill>
              </a:rPr>
              <a:t>mek</a:t>
            </a:r>
            <a:r>
              <a:rPr lang="en-GB" sz="1600" dirty="0">
                <a:solidFill>
                  <a:schemeClr val="accent1"/>
                </a:solidFill>
              </a:rPr>
              <a:t> </a:t>
            </a:r>
            <a:r>
              <a:rPr lang="en-GB" sz="1600" dirty="0" err="1">
                <a:solidFill>
                  <a:schemeClr val="accent1"/>
                </a:solidFill>
              </a:rPr>
              <a:t>üretkenliğ</a:t>
            </a:r>
            <a:r>
              <a:rPr lang="tr-TR" sz="1600" dirty="0">
                <a:solidFill>
                  <a:schemeClr val="accent1"/>
                </a:solidFill>
              </a:rPr>
              <a:t>i arttırabilir, </a:t>
            </a:r>
            <a:r>
              <a:rPr lang="en-GB" sz="1600" dirty="0" err="1">
                <a:solidFill>
                  <a:schemeClr val="accent1"/>
                </a:solidFill>
              </a:rPr>
              <a:t>stresi</a:t>
            </a:r>
            <a:r>
              <a:rPr lang="en-GB" sz="1600" dirty="0">
                <a:solidFill>
                  <a:schemeClr val="accent1"/>
                </a:solidFill>
              </a:rPr>
              <a:t> </a:t>
            </a:r>
            <a:r>
              <a:rPr lang="en-GB" sz="1600" dirty="0" err="1">
                <a:solidFill>
                  <a:schemeClr val="accent1"/>
                </a:solidFill>
              </a:rPr>
              <a:t>azalt</a:t>
            </a:r>
            <a:r>
              <a:rPr lang="tr-TR" sz="1600" dirty="0" err="1">
                <a:solidFill>
                  <a:schemeClr val="accent1"/>
                </a:solidFill>
              </a:rPr>
              <a:t>ır</a:t>
            </a:r>
            <a:r>
              <a:rPr lang="en-GB" sz="1600" dirty="0">
                <a:solidFill>
                  <a:schemeClr val="accent1"/>
                </a:solidFill>
              </a:rPr>
              <a:t> ve iş ile kişisel yaşam arasında daha iyi bir denge kurmaya hizmet eder. </a:t>
            </a:r>
            <a:r>
              <a:rPr lang="tr-TR" sz="1600" b="1" dirty="0">
                <a:solidFill>
                  <a:schemeClr val="accent1"/>
                </a:solidFill>
              </a:rPr>
              <a:t>Bu açıdan z</a:t>
            </a:r>
            <a:r>
              <a:rPr lang="en-GB" sz="1600" b="1" dirty="0" err="1">
                <a:solidFill>
                  <a:schemeClr val="accent1"/>
                </a:solidFill>
              </a:rPr>
              <a:t>aman</a:t>
            </a:r>
            <a:r>
              <a:rPr lang="en-GB" sz="1600" b="1" dirty="0">
                <a:solidFill>
                  <a:schemeClr val="accent1"/>
                </a:solidFill>
              </a:rPr>
              <a:t> yönetimi girişimciler için çok önemlidir.</a:t>
            </a:r>
          </a:p>
          <a:p>
            <a:pPr>
              <a:lnSpc>
                <a:spcPct val="150000"/>
              </a:lnSpc>
            </a:pPr>
            <a:endParaRPr lang="it-IT" sz="1600" dirty="0">
              <a:solidFill>
                <a:schemeClr val="accent1"/>
              </a:solidFill>
            </a:endParaRPr>
          </a:p>
        </p:txBody>
      </p:sp>
      <p:pic>
        <p:nvPicPr>
          <p:cNvPr id="5" name="Elementi multimediali online 4" title="Time Management: Making Employees More Productive">
            <a:hlinkClick r:id="" action="ppaction://media"/>
            <a:extLst>
              <a:ext uri="{FF2B5EF4-FFF2-40B4-BE49-F238E27FC236}">
                <a16:creationId xmlns:a16="http://schemas.microsoft.com/office/drawing/2014/main" id="{54090069-B33A-391B-B38E-F22403D34CD7}"/>
              </a:ext>
            </a:extLst>
          </p:cNvPr>
          <p:cNvPicPr>
            <a:picLocks noRot="1" noChangeAspect="1"/>
          </p:cNvPicPr>
          <p:nvPr>
            <a:videoFile r:link="rId1"/>
          </p:nvPr>
        </p:nvPicPr>
        <p:blipFill>
          <a:blip r:embed="rId3"/>
          <a:stretch>
            <a:fillRect/>
          </a:stretch>
        </p:blipFill>
        <p:spPr>
          <a:xfrm>
            <a:off x="3053877" y="3147526"/>
            <a:ext cx="5154330" cy="2909920"/>
          </a:xfrm>
          <a:prstGeom prst="rect">
            <a:avLst/>
          </a:prstGeom>
        </p:spPr>
      </p:pic>
      <p:sp>
        <p:nvSpPr>
          <p:cNvPr id="3" name="Rettangolo con angoli arrotondati 2">
            <a:extLst>
              <a:ext uri="{FF2B5EF4-FFF2-40B4-BE49-F238E27FC236}">
                <a16:creationId xmlns:a16="http://schemas.microsoft.com/office/drawing/2014/main" id="{50A0CAC8-F2E7-EDA6-86D0-0296BECAA19B}"/>
              </a:ext>
            </a:extLst>
          </p:cNvPr>
          <p:cNvSpPr/>
          <p:nvPr/>
        </p:nvSpPr>
        <p:spPr>
          <a:xfrm>
            <a:off x="8943340" y="4403635"/>
            <a:ext cx="3093150" cy="710817"/>
          </a:xfrm>
          <a:prstGeom prst="roundRect">
            <a:avLst/>
          </a:prstGeom>
          <a:solidFill>
            <a:schemeClr val="bg2"/>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200">
                <a:solidFill>
                  <a:schemeClr val="accent1"/>
                </a:solidFill>
              </a:rPr>
              <a:t>İş hayatında zamanı iyi yönetmenin önemini daha iyi anlamak için bu videoyu izleyin.</a:t>
            </a:r>
            <a:endParaRPr lang="it-IT" sz="1200">
              <a:solidFill>
                <a:schemeClr val="accent1"/>
              </a:solidFill>
            </a:endParaRPr>
          </a:p>
        </p:txBody>
      </p:sp>
      <p:sp>
        <p:nvSpPr>
          <p:cNvPr id="7" name="Freccia in giù 6">
            <a:extLst>
              <a:ext uri="{FF2B5EF4-FFF2-40B4-BE49-F238E27FC236}">
                <a16:creationId xmlns:a16="http://schemas.microsoft.com/office/drawing/2014/main" id="{5EA69279-217C-DCE0-0A48-B869D1846522}"/>
              </a:ext>
            </a:extLst>
          </p:cNvPr>
          <p:cNvSpPr/>
          <p:nvPr/>
        </p:nvSpPr>
        <p:spPr>
          <a:xfrm rot="5400000">
            <a:off x="8388950" y="4596125"/>
            <a:ext cx="317241" cy="325836"/>
          </a:xfrm>
          <a:prstGeom prst="downArrow">
            <a:avLst/>
          </a:prstGeom>
          <a:solidFill>
            <a:schemeClr val="bg2"/>
          </a:solidFill>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endParaRPr lang="it-IT"/>
          </a:p>
        </p:txBody>
      </p:sp>
      <p:sp>
        <p:nvSpPr>
          <p:cNvPr id="8" name="CasellaDiTesto 7">
            <a:extLst>
              <a:ext uri="{FF2B5EF4-FFF2-40B4-BE49-F238E27FC236}">
                <a16:creationId xmlns:a16="http://schemas.microsoft.com/office/drawing/2014/main" id="{E3EED00D-BA8F-43EA-C6CF-8253DB722B14}"/>
              </a:ext>
            </a:extLst>
          </p:cNvPr>
          <p:cNvSpPr txBox="1"/>
          <p:nvPr/>
        </p:nvSpPr>
        <p:spPr>
          <a:xfrm>
            <a:off x="5050971" y="6066971"/>
            <a:ext cx="3335866"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000" dirty="0">
                <a:solidFill>
                  <a:srgbClr val="1D1D1B"/>
                </a:solidFill>
              </a:rPr>
              <a:t>Kaynak: Zaman Yönetimi: Management Consulted tarafından Çalışanları Daha Üretken Kılmak </a:t>
            </a:r>
            <a:endParaRPr lang="it-IT" sz="1000" dirty="0"/>
          </a:p>
        </p:txBody>
      </p:sp>
    </p:spTree>
    <p:extLst>
      <p:ext uri="{BB962C8B-B14F-4D97-AF65-F5344CB8AC3E}">
        <p14:creationId xmlns:p14="http://schemas.microsoft.com/office/powerpoint/2010/main" val="29739631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5"/>
                </p:tgtEl>
              </p:cMediaNode>
            </p:video>
            <p:seq concurrent="1" nextAc="seek">
              <p:cTn id="8" restart="whenNotActive" fill="hold" evtFilter="cancelBubble" nodeType="interactiveSeq">
                <p:stCondLst>
                  <p:cond evt="onClick" delay="0">
                    <p:tgtEl>
                      <p:spTgt spid="5"/>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5"/>
                                        </p:tgtEl>
                                      </p:cBhvr>
                                    </p:cmd>
                                  </p:childTnLst>
                                </p:cTn>
                              </p:par>
                            </p:childTnLst>
                          </p:cTn>
                        </p:par>
                      </p:childTnLst>
                    </p:cTn>
                  </p:par>
                </p:childTnLst>
              </p:cTn>
              <p:nextCondLst>
                <p:cond evt="onClick" delay="0">
                  <p:tgtEl>
                    <p:spTgt spid="5"/>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magine 5">
            <a:extLst>
              <a:ext uri="{FF2B5EF4-FFF2-40B4-BE49-F238E27FC236}">
                <a16:creationId xmlns:a16="http://schemas.microsoft.com/office/drawing/2014/main" id="{4A3F5A39-C2C0-A500-5C95-C5112EE9BE4F}"/>
              </a:ext>
            </a:extLst>
          </p:cNvPr>
          <p:cNvPicPr>
            <a:picLocks noChangeAspect="1"/>
          </p:cNvPicPr>
          <p:nvPr/>
        </p:nvPicPr>
        <p:blipFill>
          <a:blip r:embed="rId2"/>
          <a:stretch>
            <a:fillRect/>
          </a:stretch>
        </p:blipFill>
        <p:spPr>
          <a:xfrm>
            <a:off x="9743004" y="1713741"/>
            <a:ext cx="1947881" cy="1947881"/>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
        <p:nvSpPr>
          <p:cNvPr id="2" name="CasellaDiTesto 1">
            <a:extLst>
              <a:ext uri="{FF2B5EF4-FFF2-40B4-BE49-F238E27FC236}">
                <a16:creationId xmlns:a16="http://schemas.microsoft.com/office/drawing/2014/main" id="{D283B45D-2256-5946-5C8E-077C7FE8B118}"/>
              </a:ext>
            </a:extLst>
          </p:cNvPr>
          <p:cNvSpPr txBox="1"/>
          <p:nvPr/>
        </p:nvSpPr>
        <p:spPr>
          <a:xfrm>
            <a:off x="514262" y="1504302"/>
            <a:ext cx="8612846" cy="4308872"/>
          </a:xfrm>
          <a:prstGeom prst="rect">
            <a:avLst/>
          </a:prstGeom>
          <a:noFill/>
        </p:spPr>
        <p:txBody>
          <a:bodyPr wrap="square" lIns="91440" tIns="45720" rIns="91440" bIns="45720" rtlCol="0" anchor="t">
            <a:spAutoFit/>
          </a:bodyPr>
          <a:lstStyle/>
          <a:p>
            <a:pPr marL="285750" indent="-285750">
              <a:lnSpc>
                <a:spcPct val="200000"/>
              </a:lnSpc>
              <a:buFont typeface="Wingdings"/>
              <a:buChar char="v"/>
            </a:pPr>
            <a:r>
              <a:rPr lang="en-GB" sz="1600" b="1" dirty="0">
                <a:solidFill>
                  <a:schemeClr val="bg1"/>
                </a:solidFill>
              </a:rPr>
              <a:t>Zamanın Değerini Anlamak: </a:t>
            </a:r>
            <a:r>
              <a:rPr lang="en-GB" sz="1600" dirty="0">
                <a:solidFill>
                  <a:schemeClr val="accent1"/>
                </a:solidFill>
              </a:rPr>
              <a:t>Zaman, ikame edilemeyen sınırlı bir kaynaktır. Önemsiz görevler için harcanan her dakika, daha önemli bir şeye odaklanmak için boşa harcanmış bir fırsattır. Bir girişimci olarak zamanınız en değerli kaynağınızdır ve onu akıllıca kullanmak başarınızda ve mutluluğunuzda büyük bir fark yaratabilir.</a:t>
            </a:r>
            <a:endParaRPr lang="en-GB" dirty="0">
              <a:solidFill>
                <a:schemeClr val="accent1"/>
              </a:solidFill>
            </a:endParaRPr>
          </a:p>
          <a:p>
            <a:pPr marL="285750" indent="-285750">
              <a:lnSpc>
                <a:spcPct val="200000"/>
              </a:lnSpc>
              <a:buFont typeface="Wingdings"/>
              <a:buChar char="v"/>
            </a:pPr>
            <a:r>
              <a:rPr lang="en-GB" sz="1600" b="1" dirty="0">
                <a:solidFill>
                  <a:schemeClr val="bg1"/>
                </a:solidFill>
              </a:rPr>
              <a:t>Hedefler ve son tarihler belirleme: </a:t>
            </a:r>
            <a:r>
              <a:rPr lang="en-GB" sz="1600" dirty="0">
                <a:solidFill>
                  <a:schemeClr val="accent1"/>
                </a:solidFill>
              </a:rPr>
              <a:t>Bu süreç, hedeflerinizi belirlemeyi, bunları daha küçük görevlere ayırmayı ve her göreve bir zaman çizelgesi vermeyi içerir. Net hedefler ve son tarihler odaklanmanıza ve motive olmanıza yardımcı olur. İlerlemenizi takip etmenize ve gerektiğinde değişiklik yapmanıza yardımcı olurlar.</a:t>
            </a:r>
          </a:p>
          <a:p>
            <a:endParaRPr lang="en-GB" dirty="0"/>
          </a:p>
        </p:txBody>
      </p:sp>
      <p:sp>
        <p:nvSpPr>
          <p:cNvPr id="4" name="CasellaDiTesto 3">
            <a:extLst>
              <a:ext uri="{FF2B5EF4-FFF2-40B4-BE49-F238E27FC236}">
                <a16:creationId xmlns:a16="http://schemas.microsoft.com/office/drawing/2014/main" id="{97C25663-FA9C-5806-5E1C-F5C9B08FD24A}"/>
              </a:ext>
            </a:extLst>
          </p:cNvPr>
          <p:cNvSpPr txBox="1"/>
          <p:nvPr/>
        </p:nvSpPr>
        <p:spPr>
          <a:xfrm>
            <a:off x="515991" y="386299"/>
            <a:ext cx="10555255" cy="615553"/>
          </a:xfrm>
          <a:prstGeom prst="rect">
            <a:avLst/>
          </a:prstGeom>
          <a:noFill/>
        </p:spPr>
        <p:txBody>
          <a:bodyPr wrap="square" lIns="91440" tIns="45720" rIns="91440" bIns="45720" anchor="t">
            <a:spAutoFit/>
          </a:bodyPr>
          <a:lstStyle/>
          <a:p>
            <a:r>
              <a:rPr lang="en-GB" sz="3400">
                <a:solidFill>
                  <a:srgbClr val="0E9094"/>
                </a:solidFill>
                <a:latin typeface="Raleway SemiBold"/>
                <a:ea typeface="+mj-ea"/>
                <a:cs typeface="+mj-cs"/>
              </a:rPr>
              <a:t>Bir girişimci için en iyi uygulamalar </a:t>
            </a:r>
            <a:endParaRPr lang="en-GB" sz="3400"/>
          </a:p>
        </p:txBody>
      </p:sp>
      <p:sp>
        <p:nvSpPr>
          <p:cNvPr id="3" name="CasellaDiTesto 2">
            <a:extLst>
              <a:ext uri="{FF2B5EF4-FFF2-40B4-BE49-F238E27FC236}">
                <a16:creationId xmlns:a16="http://schemas.microsoft.com/office/drawing/2014/main" id="{4A259382-891E-BE43-4B9B-C90F07C7E270}"/>
              </a:ext>
            </a:extLst>
          </p:cNvPr>
          <p:cNvSpPr txBox="1"/>
          <p:nvPr/>
        </p:nvSpPr>
        <p:spPr>
          <a:xfrm>
            <a:off x="9743982" y="3892398"/>
            <a:ext cx="2149185"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tr-TR" sz="1000" dirty="0" err="1">
                <a:solidFill>
                  <a:schemeClr val="accent1"/>
                </a:solidFill>
              </a:rPr>
              <a:t>Resimin</a:t>
            </a:r>
            <a:r>
              <a:rPr lang="en-GB" sz="1000" dirty="0">
                <a:solidFill>
                  <a:schemeClr val="accent1"/>
                </a:solidFill>
              </a:rPr>
              <a:t> kaynağı: </a:t>
            </a:r>
            <a:r>
              <a:rPr lang="en-GB" sz="1000" dirty="0" err="1">
                <a:solidFill>
                  <a:schemeClr val="accent1"/>
                </a:solidFill>
              </a:rPr>
              <a:t>Yapay</a:t>
            </a:r>
            <a:r>
              <a:rPr lang="en-GB" sz="1000" dirty="0">
                <a:solidFill>
                  <a:schemeClr val="accent1"/>
                </a:solidFill>
              </a:rPr>
              <a:t> </a:t>
            </a:r>
            <a:r>
              <a:rPr lang="en-GB" sz="1000" dirty="0" err="1">
                <a:solidFill>
                  <a:schemeClr val="accent1"/>
                </a:solidFill>
              </a:rPr>
              <a:t>zeka</a:t>
            </a:r>
            <a:r>
              <a:rPr lang="tr-TR" sz="1000" dirty="0">
                <a:solidFill>
                  <a:schemeClr val="accent1"/>
                </a:solidFill>
              </a:rPr>
              <a:t> tarafından</a:t>
            </a:r>
            <a:r>
              <a:rPr lang="en-GB" sz="1000" dirty="0">
                <a:solidFill>
                  <a:schemeClr val="accent1"/>
                </a:solidFill>
              </a:rPr>
              <a:t> oluşturuldu</a:t>
            </a:r>
          </a:p>
        </p:txBody>
      </p:sp>
    </p:spTree>
    <p:extLst>
      <p:ext uri="{BB962C8B-B14F-4D97-AF65-F5344CB8AC3E}">
        <p14:creationId xmlns:p14="http://schemas.microsoft.com/office/powerpoint/2010/main" val="297197718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sellaDiTesto 1">
            <a:extLst>
              <a:ext uri="{FF2B5EF4-FFF2-40B4-BE49-F238E27FC236}">
                <a16:creationId xmlns:a16="http://schemas.microsoft.com/office/drawing/2014/main" id="{0DDFEBE8-A499-F936-6376-1D4F450F9CD5}"/>
              </a:ext>
            </a:extLst>
          </p:cNvPr>
          <p:cNvSpPr txBox="1"/>
          <p:nvPr/>
        </p:nvSpPr>
        <p:spPr>
          <a:xfrm>
            <a:off x="102085" y="1339"/>
            <a:ext cx="11514528" cy="6481646"/>
          </a:xfrm>
          <a:prstGeom prst="rect">
            <a:avLst/>
          </a:prstGeom>
          <a:noFill/>
        </p:spPr>
        <p:txBody>
          <a:bodyPr wrap="square" lIns="91440" tIns="45720" rIns="91440" bIns="45720" rtlCol="0" anchor="t">
            <a:spAutoFit/>
          </a:bodyPr>
          <a:lstStyle/>
          <a:p>
            <a:pPr>
              <a:lnSpc>
                <a:spcPct val="200000"/>
              </a:lnSpc>
            </a:pPr>
            <a:r>
              <a:rPr lang="en-GB" sz="3400" dirty="0">
                <a:solidFill>
                  <a:srgbClr val="0E9094"/>
                </a:solidFill>
                <a:latin typeface="Raleway SemiBold"/>
              </a:rPr>
              <a:t>Bir girişimci için en iyi uygulamalar </a:t>
            </a:r>
            <a:endParaRPr lang="en-GB" sz="1600" b="1" dirty="0">
              <a:solidFill>
                <a:schemeClr val="bg1"/>
              </a:solidFill>
            </a:endParaRPr>
          </a:p>
          <a:p>
            <a:pPr marL="342900" indent="-342900">
              <a:lnSpc>
                <a:spcPct val="200000"/>
              </a:lnSpc>
              <a:buFont typeface="Wingdings" panose="05000000000000000000" pitchFamily="2" charset="2"/>
              <a:buChar char="v"/>
            </a:pPr>
            <a:r>
              <a:rPr lang="en-GB" sz="1600" b="1" dirty="0">
                <a:solidFill>
                  <a:schemeClr val="bg1"/>
                </a:solidFill>
              </a:rPr>
              <a:t>Görevleri organize etme ve sorumlulukları atama: </a:t>
            </a:r>
            <a:r>
              <a:rPr lang="en-GB" sz="1600" dirty="0">
                <a:solidFill>
                  <a:schemeClr val="accent1"/>
                </a:solidFill>
              </a:rPr>
              <a:t>Önceliklendirme, önce en önemli görevlere odaklanmak anlamına gelir, böylece zamanınız ve enerjiniz işiniz üzerinde en büyük etkiye sahip olacak faaliyetlere harcanır. Bu nedenle hangi görevlerin en önemli olduğuna karar vermeniz gerekir. </a:t>
            </a:r>
            <a:r>
              <a:rPr lang="en-GB" sz="1600" b="1" dirty="0">
                <a:solidFill>
                  <a:schemeClr val="accent1"/>
                </a:solidFill>
              </a:rPr>
              <a:t>Görevleri delege </a:t>
            </a:r>
            <a:r>
              <a:rPr lang="en-GB" sz="1600" dirty="0">
                <a:solidFill>
                  <a:schemeClr val="accent1"/>
                </a:solidFill>
              </a:rPr>
              <a:t>etmek öncelikleri belirlemek için önemlidir. Her şeyi kendi başınıza yapmak cazip gelebilir, ancak iyi çalışmaz veya uzun sürmez. Görevleri devrederek temel yetkinliklerinize odaklanabilirsiniz. Bu, daha iyi çalışmanıza yardımcı olur ve ekibinize daha fazla güç verir, bu da organizasyonu daha güçlü hale getirir. </a:t>
            </a:r>
            <a:endParaRPr lang="en-GB" dirty="0">
              <a:solidFill>
                <a:schemeClr val="accent1"/>
              </a:solidFill>
            </a:endParaRPr>
          </a:p>
          <a:p>
            <a:pPr marL="342900" indent="-342900">
              <a:lnSpc>
                <a:spcPct val="200000"/>
              </a:lnSpc>
              <a:buFont typeface="Wingdings" panose="05000000000000000000" pitchFamily="2" charset="2"/>
              <a:buChar char="v"/>
            </a:pPr>
            <a:r>
              <a:rPr lang="en-GB" sz="1600" b="1" dirty="0">
                <a:solidFill>
                  <a:schemeClr val="bg1"/>
                </a:solidFill>
              </a:rPr>
              <a:t>Zaman kaybettiren ve dikkat dağıtan şeyleri ortadan kaldırmak: </a:t>
            </a:r>
            <a:r>
              <a:rPr lang="en-GB" sz="1600" dirty="0">
                <a:solidFill>
                  <a:schemeClr val="accent1"/>
                </a:solidFill>
              </a:rPr>
              <a:t>Sosyal medya, e-postalar, telefon görüşmeleri ve acil gibi görünen ancak aslında önemli olmayan şeyler gibi </a:t>
            </a:r>
            <a:r>
              <a:rPr lang="en-GB" sz="1600" dirty="0" err="1">
                <a:solidFill>
                  <a:schemeClr val="accent1"/>
                </a:solidFill>
              </a:rPr>
              <a:t>dikkatinizi</a:t>
            </a:r>
            <a:r>
              <a:rPr lang="en-GB" sz="1600" dirty="0">
                <a:solidFill>
                  <a:schemeClr val="accent1"/>
                </a:solidFill>
              </a:rPr>
              <a:t> </a:t>
            </a:r>
            <a:r>
              <a:rPr lang="tr-TR" sz="1600" dirty="0">
                <a:solidFill>
                  <a:schemeClr val="accent1"/>
                </a:solidFill>
              </a:rPr>
              <a:t>dağıtabilir</a:t>
            </a:r>
            <a:r>
              <a:rPr lang="en-GB" sz="1600" dirty="0">
                <a:solidFill>
                  <a:schemeClr val="accent1"/>
                </a:solidFill>
              </a:rPr>
              <a:t>. </a:t>
            </a:r>
            <a:r>
              <a:rPr lang="tr-TR" sz="1600" dirty="0">
                <a:solidFill>
                  <a:schemeClr val="accent1"/>
                </a:solidFill>
              </a:rPr>
              <a:t>Gerçekten n</a:t>
            </a:r>
            <a:r>
              <a:rPr lang="en-GB" sz="1600" dirty="0" err="1">
                <a:solidFill>
                  <a:schemeClr val="accent1"/>
                </a:solidFill>
              </a:rPr>
              <a:t>eyin</a:t>
            </a:r>
            <a:r>
              <a:rPr lang="en-GB" sz="1600" dirty="0">
                <a:solidFill>
                  <a:schemeClr val="accent1"/>
                </a:solidFill>
              </a:rPr>
              <a:t> önemli olduğuna odaklanarak daha üretken olabilirsiniz. Zaman kaybettiren ve dikkat dağıtan şeyleri ortadan kaldırarak, yüksek öncelikli görevlere odaklanabilir, bunları daha hızlı bitirebilir ve genel olarak daha iyi sonuçlar alabilirsiniz. Unutmayın, önemli olmayan faaliyetler için harcanan her an, esas olana odaklanmak için kaybedilmiş bir fırsattır.</a:t>
            </a:r>
          </a:p>
        </p:txBody>
      </p:sp>
    </p:spTree>
    <p:extLst>
      <p:ext uri="{BB962C8B-B14F-4D97-AF65-F5344CB8AC3E}">
        <p14:creationId xmlns:p14="http://schemas.microsoft.com/office/powerpoint/2010/main" val="409603276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sellaDiTesto 1">
            <a:extLst>
              <a:ext uri="{FF2B5EF4-FFF2-40B4-BE49-F238E27FC236}">
                <a16:creationId xmlns:a16="http://schemas.microsoft.com/office/drawing/2014/main" id="{E954AB96-0983-5464-7920-65EF0FEF5765}"/>
              </a:ext>
            </a:extLst>
          </p:cNvPr>
          <p:cNvSpPr txBox="1"/>
          <p:nvPr/>
        </p:nvSpPr>
        <p:spPr>
          <a:xfrm>
            <a:off x="221061" y="140984"/>
            <a:ext cx="11566612" cy="5896871"/>
          </a:xfrm>
          <a:prstGeom prst="rect">
            <a:avLst/>
          </a:prstGeom>
          <a:noFill/>
        </p:spPr>
        <p:txBody>
          <a:bodyPr wrap="square" lIns="91440" tIns="45720" rIns="91440" bIns="45720" rtlCol="0" anchor="t">
            <a:spAutoFit/>
          </a:bodyPr>
          <a:lstStyle/>
          <a:p>
            <a:pPr>
              <a:lnSpc>
                <a:spcPct val="200000"/>
              </a:lnSpc>
            </a:pPr>
            <a:r>
              <a:rPr lang="en-GB" sz="3400">
                <a:solidFill>
                  <a:srgbClr val="0E9094"/>
                </a:solidFill>
                <a:latin typeface="Raleway SemiBold"/>
              </a:rPr>
              <a:t>Bir girişimci için en iyi uygulamalar </a:t>
            </a:r>
            <a:endParaRPr lang="en-GB" sz="1600" b="1" dirty="0">
              <a:solidFill>
                <a:schemeClr val="bg1"/>
              </a:solidFill>
            </a:endParaRPr>
          </a:p>
          <a:p>
            <a:pPr marL="285750" indent="-285750">
              <a:lnSpc>
                <a:spcPct val="200000"/>
              </a:lnSpc>
              <a:buFont typeface="Wingdings" panose="05000000000000000000" pitchFamily="2" charset="2"/>
              <a:buChar char="v"/>
            </a:pPr>
            <a:r>
              <a:rPr lang="en-GB" sz="1600" b="1">
                <a:solidFill>
                  <a:schemeClr val="bg1"/>
                </a:solidFill>
              </a:rPr>
              <a:t>Bir program yapmak: </a:t>
            </a:r>
            <a:r>
              <a:rPr lang="en-GB" sz="1600" dirty="0">
                <a:solidFill>
                  <a:schemeClr val="accent1"/>
                </a:solidFill>
              </a:rPr>
              <a:t>Girişimciler için bir program yapmak ve buna uymak önemlidir. Bu, zamanınızı günlük, haftalık veya aylık olarak nasıl harcayacağınıza dair bir plan yapmak ve buna bağlı kalmak anlamına gelir. Bir program, görevleri öncelik sırasına koymanıza, zamanınızı yönetmenize ve işleri düzenli tutmanıza yardımcı olur. Bir program yaparak ve ona bağlı kalarak daha odaklı, üretken ve dengeli olabilirsiniz. </a:t>
            </a:r>
            <a:endParaRPr lang="en-GB">
              <a:solidFill>
                <a:schemeClr val="accent1"/>
              </a:solidFill>
            </a:endParaRPr>
          </a:p>
          <a:p>
            <a:pPr marL="285750" indent="-285750">
              <a:lnSpc>
                <a:spcPct val="200000"/>
              </a:lnSpc>
              <a:buFont typeface="Wingdings" panose="05000000000000000000" pitchFamily="2" charset="2"/>
              <a:buChar char="v"/>
            </a:pPr>
            <a:r>
              <a:rPr lang="en-GB" sz="1600" b="1" dirty="0">
                <a:solidFill>
                  <a:schemeClr val="bg1"/>
                </a:solidFill>
              </a:rPr>
              <a:t>Mola vermek: </a:t>
            </a:r>
            <a:r>
              <a:rPr lang="en-GB" sz="1600" dirty="0">
                <a:solidFill>
                  <a:schemeClr val="accent1"/>
                </a:solidFill>
              </a:rPr>
              <a:t>Bu, yeniden şarj olmanın ve sizi mutlu eden şeyler yapmanın ne kadar önemli olduğunu anlamak anlamına gelir. İşe ve hayata dengeli bir yaklaşım stresi azaltır, genel refahı artırır ve yaratıcılığı ve üretkenliği artırır. Esnemek, meditasyon yapmak veya çalışma ortamınızdan uzaklaşmak için düzenli molalar verebilirsiniz. Ayrıca, arkadaşlarınızla, hobilerinizle ve kişisel bakımınızla vakit geçirmeye öncelik vermelisiniz. Mola vermenin ve sağlıklı bir iş-yaşam dengesini korumanın bir lüks değil, bir gereklilik olduğunu anlamak önemlidir. </a:t>
            </a:r>
          </a:p>
          <a:p>
            <a:pPr>
              <a:lnSpc>
                <a:spcPct val="150000"/>
              </a:lnSpc>
            </a:pPr>
            <a:endParaRPr lang="en-US" sz="1600">
              <a:solidFill>
                <a:schemeClr val="accent1"/>
              </a:solidFill>
            </a:endParaRPr>
          </a:p>
        </p:txBody>
      </p:sp>
    </p:spTree>
    <p:extLst>
      <p:ext uri="{BB962C8B-B14F-4D97-AF65-F5344CB8AC3E}">
        <p14:creationId xmlns:p14="http://schemas.microsoft.com/office/powerpoint/2010/main" val="197123610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olo 1">
            <a:extLst>
              <a:ext uri="{FF2B5EF4-FFF2-40B4-BE49-F238E27FC236}">
                <a16:creationId xmlns:a16="http://schemas.microsoft.com/office/drawing/2014/main" id="{25530E1E-A5D5-4D41-A074-9324029D8900}"/>
              </a:ext>
            </a:extLst>
          </p:cNvPr>
          <p:cNvSpPr>
            <a:spLocks noGrp="1"/>
          </p:cNvSpPr>
          <p:nvPr>
            <p:ph idx="1"/>
          </p:nvPr>
        </p:nvSpPr>
        <p:spPr>
          <a:xfrm>
            <a:off x="317340" y="181659"/>
            <a:ext cx="11036460" cy="5995304"/>
          </a:xfrm>
        </p:spPr>
        <p:txBody>
          <a:bodyPr vert="horz" lIns="91440" tIns="45720" rIns="91440" bIns="45720" rtlCol="0" anchor="t">
            <a:normAutofit/>
          </a:bodyPr>
          <a:lstStyle/>
          <a:p>
            <a:pPr marL="0" indent="0">
              <a:lnSpc>
                <a:spcPct val="200000"/>
              </a:lnSpc>
              <a:spcBef>
                <a:spcPts val="0"/>
              </a:spcBef>
              <a:buNone/>
              <a:defRPr/>
            </a:pPr>
            <a:r>
              <a:rPr lang="en-GB" sz="3400" b="0">
                <a:solidFill>
                  <a:srgbClr val="0E9094"/>
                </a:solidFill>
                <a:latin typeface="Raleway SemiBold"/>
              </a:rPr>
              <a:t>Bir girişimci için en iyi uygulamalar </a:t>
            </a:r>
            <a:endParaRPr lang="en-GB" sz="1600" dirty="0">
              <a:latin typeface="Raleway"/>
            </a:endParaRPr>
          </a:p>
          <a:p>
            <a:pPr marL="285750" marR="0" lvl="0" indent="-285750" algn="l" defTabSz="914400">
              <a:lnSpc>
                <a:spcPct val="200000"/>
              </a:lnSpc>
              <a:spcBef>
                <a:spcPts val="0"/>
              </a:spcBef>
              <a:spcAft>
                <a:spcPts val="0"/>
              </a:spcAft>
              <a:buClrTx/>
              <a:buSzTx/>
              <a:buFont typeface="Wingdings" panose="05000000000000000000" pitchFamily="2" charset="2"/>
              <a:buChar char="v"/>
              <a:tabLst/>
              <a:defRPr/>
            </a:pPr>
            <a:r>
              <a:rPr lang="en-GB" sz="1600">
                <a:latin typeface="Raleway"/>
              </a:rPr>
              <a:t>Düzenli </a:t>
            </a:r>
            <a:r>
              <a:rPr kumimoji="0" lang="en-GB" sz="1600" b="1" i="0" u="none" strike="noStrike" kern="1200" cap="none" spc="0" normalizeH="0" baseline="0" noProof="0">
                <a:ln>
                  <a:noFill/>
                </a:ln>
                <a:effectLst/>
                <a:uLnTx/>
                <a:uFillTx/>
                <a:latin typeface="Raleway"/>
                <a:ea typeface="+mn-ea"/>
                <a:cs typeface="+mn-cs"/>
              </a:rPr>
              <a:t>kalmak: </a:t>
            </a:r>
            <a:r>
              <a:rPr kumimoji="0" lang="en-GB" sz="1600" b="0" i="0" u="none" strike="noStrike" kern="1200" cap="none" spc="0" normalizeH="0" baseline="0" noProof="0" dirty="0">
                <a:ln>
                  <a:noFill/>
                </a:ln>
                <a:solidFill>
                  <a:srgbClr val="1D1D1B"/>
                </a:solidFill>
                <a:effectLst/>
                <a:uLnTx/>
                <a:uFillTx/>
                <a:latin typeface="Raleway"/>
                <a:ea typeface="+mn-ea"/>
                <a:cs typeface="+mn-cs"/>
              </a:rPr>
              <a:t>Bu, görevlerinizi ve sorumluluklarınızı etkili bir şekilde yönetmek için proje yönetimi araçlarını ve organizasyon sistemlerini kullanmak anlamına gelir. Görevlerinizi düzenlemek için uygulamaları, randevuları ve son tarihleri planlamak için takvimleri veya belgelerinizi düzenlemek için dosya yönetim sistemlerini kullanabilirsiniz. Birçok araç ve sistem mevcuttur, bu nedenle işiniz için en uygun olanları seçmek önemlidir.</a:t>
            </a:r>
            <a:endParaRPr lang="en-GB"/>
          </a:p>
          <a:p>
            <a:pPr marL="285750" marR="0" lvl="0" indent="-285750" algn="l" defTabSz="914400" rtl="0" eaLnBrk="1" fontAlgn="auto" latinLnBrk="0" hangingPunct="1">
              <a:lnSpc>
                <a:spcPct val="210000"/>
              </a:lnSpc>
              <a:spcBef>
                <a:spcPts val="0"/>
              </a:spcBef>
              <a:spcAft>
                <a:spcPts val="0"/>
              </a:spcAft>
              <a:buClrTx/>
              <a:buSzTx/>
              <a:buFont typeface="Wingdings" panose="05000000000000000000" pitchFamily="2" charset="2"/>
              <a:buChar char="v"/>
              <a:tabLst/>
              <a:defRPr/>
            </a:pPr>
            <a:r>
              <a:rPr lang="en-GB" sz="1600" dirty="0">
                <a:latin typeface="Raleway"/>
              </a:rPr>
              <a:t>Stresi </a:t>
            </a:r>
            <a:r>
              <a:rPr kumimoji="0" lang="en-GB" sz="1600" b="1" i="0" u="none" strike="noStrike" kern="1200" cap="none" spc="0" normalizeH="0" baseline="0" noProof="0" dirty="0">
                <a:ln>
                  <a:noFill/>
                </a:ln>
                <a:effectLst/>
                <a:uLnTx/>
                <a:uFillTx/>
                <a:latin typeface="Raleway"/>
                <a:ea typeface="+mn-ea"/>
                <a:cs typeface="+mn-cs"/>
              </a:rPr>
              <a:t>yönetmek: </a:t>
            </a:r>
            <a:r>
              <a:rPr kumimoji="0" lang="en-GB" sz="1600" b="0" i="0" u="none" strike="noStrike" kern="1200" cap="none" spc="0" normalizeH="0" baseline="0" noProof="0" dirty="0">
                <a:ln>
                  <a:noFill/>
                </a:ln>
                <a:solidFill>
                  <a:srgbClr val="1D1D1B"/>
                </a:solidFill>
                <a:effectLst/>
                <a:uLnTx/>
                <a:uFillTx/>
                <a:latin typeface="Raleway"/>
                <a:ea typeface="+mn-ea"/>
                <a:cs typeface="+mn-cs"/>
              </a:rPr>
              <a:t>Girişimciler için stresi yönetmek ve tükenmişlikten kaçınmak önemlidir. Örneğin, stresi yönetmek için derin nefes egzersizleri, meditasyon veya düzenli fiziksel aktivite deneyebilirsiniz. Kendinizi ne zaman yorgun, işten kopmuş ve hayatınızdan memnun olmadığınızı bilmek önemlidir. Stresi azaltmak için harekete geçmek daha iyi çalışmanıza, zihinsel ve fiziksel olarak sağlıklı kalmanıza ve işinizin ödüllerinin tadını çıkarmanıza yardımcı olabilir.</a:t>
            </a:r>
            <a:endParaRPr lang="en-GB" sz="1600" b="0" i="0" u="none" strike="noStrike" kern="1200" cap="none" spc="0" normalizeH="0" baseline="0" noProof="0" dirty="0">
              <a:ln>
                <a:noFill/>
              </a:ln>
              <a:solidFill>
                <a:srgbClr val="1D1D1B"/>
              </a:solidFill>
              <a:effectLst/>
              <a:uLnTx/>
              <a:uFillTx/>
              <a:latin typeface="Raleway"/>
            </a:endParaRPr>
          </a:p>
          <a:p>
            <a:pPr marL="0" indent="0">
              <a:buNone/>
            </a:pPr>
            <a:endParaRPr lang="it-IT" b="0"/>
          </a:p>
        </p:txBody>
      </p:sp>
    </p:spTree>
    <p:extLst>
      <p:ext uri="{BB962C8B-B14F-4D97-AF65-F5344CB8AC3E}">
        <p14:creationId xmlns:p14="http://schemas.microsoft.com/office/powerpoint/2010/main" val="82097526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olo 1">
            <a:extLst>
              <a:ext uri="{FF2B5EF4-FFF2-40B4-BE49-F238E27FC236}">
                <a16:creationId xmlns:a16="http://schemas.microsoft.com/office/drawing/2014/main" id="{25530E1E-A5D5-4D41-A074-9324029D8900}"/>
              </a:ext>
            </a:extLst>
          </p:cNvPr>
          <p:cNvSpPr>
            <a:spLocks noGrp="1"/>
          </p:cNvSpPr>
          <p:nvPr>
            <p:ph idx="1"/>
          </p:nvPr>
        </p:nvSpPr>
        <p:spPr>
          <a:xfrm>
            <a:off x="476738" y="664308"/>
            <a:ext cx="10515600" cy="5541963"/>
          </a:xfrm>
        </p:spPr>
        <p:txBody>
          <a:bodyPr vert="horz" lIns="91440" tIns="45720" rIns="91440" bIns="45720" rtlCol="0" anchor="t">
            <a:normAutofit/>
          </a:bodyPr>
          <a:lstStyle/>
          <a:p>
            <a:pPr marL="0" indent="0">
              <a:lnSpc>
                <a:spcPct val="210000"/>
              </a:lnSpc>
              <a:spcBef>
                <a:spcPts val="0"/>
              </a:spcBef>
              <a:buNone/>
              <a:defRPr/>
            </a:pPr>
            <a:r>
              <a:rPr lang="en-GB" sz="3400" b="0" dirty="0">
                <a:solidFill>
                  <a:srgbClr val="0E9094"/>
                </a:solidFill>
                <a:latin typeface="Raleway SemiBold"/>
              </a:rPr>
              <a:t>Bir girişimci için en iyi uygulamalar </a:t>
            </a:r>
            <a:endParaRPr lang="en-GB" sz="1600" dirty="0">
              <a:solidFill>
                <a:srgbClr val="1D1D1B"/>
              </a:solidFill>
              <a:latin typeface="Raleway"/>
            </a:endParaRPr>
          </a:p>
          <a:p>
            <a:pPr marL="285750" indent="-285750">
              <a:lnSpc>
                <a:spcPct val="210000"/>
              </a:lnSpc>
              <a:spcBef>
                <a:spcPts val="0"/>
              </a:spcBef>
              <a:buFont typeface="Wingdings" panose="05000000000000000000" pitchFamily="2" charset="2"/>
              <a:buChar char="v"/>
              <a:defRPr/>
            </a:pPr>
            <a:r>
              <a:rPr kumimoji="0" lang="en-GB" sz="1600" i="0" u="none" strike="noStrike" kern="1200" cap="none" spc="0" normalizeH="0" baseline="0" noProof="0" dirty="0">
                <a:ln>
                  <a:noFill/>
                </a:ln>
                <a:solidFill>
                  <a:srgbClr val="1D1D1B"/>
                </a:solidFill>
                <a:effectLst/>
                <a:uLnTx/>
                <a:uFillTx/>
                <a:latin typeface="Raleway"/>
                <a:ea typeface="+mn-ea"/>
                <a:cs typeface="+mn-cs"/>
              </a:rPr>
              <a:t>Esnek ve açık fikirli </a:t>
            </a:r>
            <a:r>
              <a:rPr kumimoji="0" lang="en-GB" sz="1600" i="0" u="none" strike="noStrike" kern="1200" cap="none" spc="0" normalizeH="0" baseline="0" noProof="0" dirty="0" err="1">
                <a:ln>
                  <a:noFill/>
                </a:ln>
                <a:solidFill>
                  <a:srgbClr val="1D1D1B"/>
                </a:solidFill>
                <a:effectLst/>
                <a:uLnTx/>
                <a:uFillTx/>
                <a:latin typeface="Raleway"/>
                <a:ea typeface="+mn-ea"/>
                <a:cs typeface="+mn-cs"/>
              </a:rPr>
              <a:t>olmak</a:t>
            </a:r>
            <a:r>
              <a:rPr kumimoji="0" lang="en-GB" sz="1600" i="0" u="none" strike="noStrike" kern="1200" cap="none" spc="0" normalizeH="0" baseline="0" noProof="0" dirty="0">
                <a:ln>
                  <a:noFill/>
                </a:ln>
                <a:solidFill>
                  <a:srgbClr val="1D1D1B"/>
                </a:solidFill>
                <a:effectLst/>
                <a:uLnTx/>
                <a:uFillTx/>
                <a:latin typeface="Raleway"/>
                <a:ea typeface="+mn-ea"/>
                <a:cs typeface="+mn-cs"/>
              </a:rPr>
              <a:t> </a:t>
            </a:r>
            <a:r>
              <a:rPr kumimoji="0" lang="tr-TR" sz="1600" i="0" u="none" strike="noStrike" kern="1200" cap="none" spc="0" normalizeH="0" baseline="0" noProof="0" dirty="0">
                <a:ln>
                  <a:noFill/>
                </a:ln>
                <a:solidFill>
                  <a:srgbClr val="1D1D1B"/>
                </a:solidFill>
                <a:effectLst/>
                <a:uLnTx/>
                <a:uFillTx/>
                <a:latin typeface="Raleway"/>
                <a:ea typeface="+mn-ea"/>
                <a:cs typeface="+mn-cs"/>
              </a:rPr>
              <a:t>sürekli gelişim için </a:t>
            </a:r>
            <a:r>
              <a:rPr kumimoji="0" lang="en-GB" sz="1600" i="0" u="none" strike="noStrike" kern="1200" cap="none" spc="0" normalizeH="0" baseline="0" noProof="0" dirty="0" err="1">
                <a:ln>
                  <a:noFill/>
                </a:ln>
                <a:solidFill>
                  <a:srgbClr val="1D1D1B"/>
                </a:solidFill>
                <a:effectLst/>
                <a:uLnTx/>
                <a:uFillTx/>
                <a:latin typeface="Raleway"/>
                <a:ea typeface="+mn-ea"/>
                <a:cs typeface="+mn-cs"/>
              </a:rPr>
              <a:t>önemlidir</a:t>
            </a:r>
            <a:r>
              <a:rPr kumimoji="0" lang="en-GB" sz="1600" i="0" u="none" strike="noStrike" kern="1200" cap="none" spc="0" normalizeH="0" baseline="0" noProof="0" dirty="0">
                <a:ln>
                  <a:noFill/>
                </a:ln>
                <a:solidFill>
                  <a:srgbClr val="1D1D1B"/>
                </a:solidFill>
                <a:effectLst/>
                <a:uLnTx/>
                <a:uFillTx/>
                <a:latin typeface="Raleway"/>
                <a:ea typeface="+mn-ea"/>
                <a:cs typeface="+mn-cs"/>
              </a:rPr>
              <a:t>. </a:t>
            </a:r>
            <a:endParaRPr lang="en-GB" sz="1600" dirty="0"/>
          </a:p>
          <a:p>
            <a:pPr marL="0" marR="0" lvl="0" indent="0" algn="l" defTabSz="914400" rtl="0" eaLnBrk="1" fontAlgn="auto" latinLnBrk="0" hangingPunct="1">
              <a:lnSpc>
                <a:spcPct val="210000"/>
              </a:lnSpc>
              <a:spcBef>
                <a:spcPts val="0"/>
              </a:spcBef>
              <a:spcAft>
                <a:spcPts val="0"/>
              </a:spcAft>
              <a:buClrTx/>
              <a:buSzTx/>
              <a:buNone/>
              <a:tabLst/>
              <a:defRPr/>
            </a:pPr>
            <a:r>
              <a:rPr kumimoji="0" lang="en-GB" sz="1600" b="0" i="0" u="none" strike="noStrike" kern="1200" cap="none" spc="0" normalizeH="0" baseline="0" noProof="0" dirty="0">
                <a:ln>
                  <a:noFill/>
                </a:ln>
                <a:solidFill>
                  <a:srgbClr val="1D1D1B"/>
                </a:solidFill>
                <a:effectLst/>
                <a:uLnTx/>
                <a:uFillTx/>
                <a:latin typeface="Raleway"/>
                <a:ea typeface="+mn-ea"/>
                <a:cs typeface="+mn-cs"/>
              </a:rPr>
              <a:t>Zaman yönetimi her zaman</a:t>
            </a:r>
            <a:r>
              <a:rPr kumimoji="0" lang="tr-TR" sz="1600" b="0" i="0" u="none" strike="noStrike" kern="1200" cap="none" spc="0" normalizeH="0" baseline="0" noProof="0" dirty="0">
                <a:ln>
                  <a:noFill/>
                </a:ln>
                <a:solidFill>
                  <a:srgbClr val="1D1D1B"/>
                </a:solidFill>
                <a:effectLst/>
                <a:uLnTx/>
                <a:uFillTx/>
                <a:latin typeface="Raleway"/>
                <a:ea typeface="+mn-ea"/>
                <a:cs typeface="+mn-cs"/>
              </a:rPr>
              <a:t> esnek ve açık fikirliliği teşvik eder.</a:t>
            </a:r>
            <a:endParaRPr lang="en-GB" sz="1600" b="0" i="0" u="none" strike="noStrike" kern="1200" cap="none" spc="0" normalizeH="0" baseline="0" noProof="0" dirty="0">
              <a:ln>
                <a:noFill/>
              </a:ln>
              <a:solidFill>
                <a:srgbClr val="1D1D1B"/>
              </a:solidFill>
              <a:effectLst/>
              <a:uLnTx/>
              <a:uFillTx/>
              <a:latin typeface="Raleway"/>
            </a:endParaRPr>
          </a:p>
          <a:p>
            <a:pPr marL="0" marR="0" lvl="0" indent="0" algn="l" defTabSz="914400" rtl="0" eaLnBrk="1" fontAlgn="auto" latinLnBrk="0" hangingPunct="1">
              <a:lnSpc>
                <a:spcPct val="210000"/>
              </a:lnSpc>
              <a:spcBef>
                <a:spcPts val="0"/>
              </a:spcBef>
              <a:spcAft>
                <a:spcPts val="0"/>
              </a:spcAft>
              <a:buClrTx/>
              <a:buSzTx/>
              <a:buNone/>
              <a:tabLst/>
              <a:defRPr/>
            </a:pPr>
            <a:r>
              <a:rPr kumimoji="0" lang="en-GB" sz="1600" b="1" i="0" u="none" strike="noStrike" kern="1200" cap="none" spc="0" normalizeH="0" baseline="0" noProof="0" dirty="0">
                <a:ln>
                  <a:noFill/>
                </a:ln>
                <a:solidFill>
                  <a:srgbClr val="1D1D1B"/>
                </a:solidFill>
                <a:effectLst/>
                <a:uLnTx/>
                <a:uFillTx/>
                <a:latin typeface="Raleway"/>
                <a:ea typeface="+mn-ea"/>
                <a:cs typeface="+mn-cs"/>
              </a:rPr>
              <a:t> Değişmek</a:t>
            </a:r>
            <a:r>
              <a:rPr lang="en-GB" sz="1600" b="0" dirty="0">
                <a:solidFill>
                  <a:srgbClr val="1D1D1B"/>
                </a:solidFill>
                <a:latin typeface="Raleway"/>
              </a:rPr>
              <a:t>. </a:t>
            </a:r>
            <a:r>
              <a:rPr kumimoji="0" lang="en-GB" sz="1600" b="0" i="0" u="none" strike="noStrike" kern="1200" cap="none" spc="0" normalizeH="0" baseline="0" noProof="0" dirty="0" err="1">
                <a:ln>
                  <a:noFill/>
                </a:ln>
                <a:solidFill>
                  <a:srgbClr val="1D1D1B"/>
                </a:solidFill>
                <a:effectLst/>
                <a:uLnTx/>
                <a:uFillTx/>
                <a:latin typeface="Raleway"/>
                <a:ea typeface="+mn-ea"/>
                <a:cs typeface="+mn-cs"/>
              </a:rPr>
              <a:t>Esnek</a:t>
            </a:r>
            <a:r>
              <a:rPr kumimoji="0" lang="en-GB" sz="1600" b="0" i="0" u="none" strike="noStrike" kern="1200" cap="none" spc="0" normalizeH="0" baseline="0" noProof="0" dirty="0">
                <a:ln>
                  <a:noFill/>
                </a:ln>
                <a:solidFill>
                  <a:srgbClr val="1D1D1B"/>
                </a:solidFill>
                <a:effectLst/>
                <a:uLnTx/>
                <a:uFillTx/>
                <a:latin typeface="Raleway"/>
                <a:ea typeface="+mn-ea"/>
                <a:cs typeface="+mn-cs"/>
              </a:rPr>
              <a:t> </a:t>
            </a:r>
            <a:r>
              <a:rPr kumimoji="0" lang="tr-TR" sz="1600" b="0" i="0" u="none" strike="noStrike" kern="1200" cap="none" spc="0" normalizeH="0" baseline="0" noProof="0" dirty="0">
                <a:ln>
                  <a:noFill/>
                </a:ln>
                <a:solidFill>
                  <a:srgbClr val="1D1D1B"/>
                </a:solidFill>
                <a:effectLst/>
                <a:uLnTx/>
                <a:uFillTx/>
                <a:latin typeface="Raleway"/>
                <a:ea typeface="+mn-ea"/>
                <a:cs typeface="+mn-cs"/>
              </a:rPr>
              <a:t>olmak </a:t>
            </a:r>
            <a:r>
              <a:rPr kumimoji="0" lang="en-GB" sz="1600" b="0" i="0" u="none" strike="noStrike" kern="1200" cap="none" spc="0" normalizeH="0" baseline="0" noProof="0" dirty="0" err="1">
                <a:ln>
                  <a:noFill/>
                </a:ln>
                <a:solidFill>
                  <a:srgbClr val="1D1D1B"/>
                </a:solidFill>
                <a:effectLst/>
                <a:uLnTx/>
                <a:uFillTx/>
                <a:latin typeface="Raleway"/>
                <a:ea typeface="+mn-ea"/>
                <a:cs typeface="+mn-cs"/>
              </a:rPr>
              <a:t>ve</a:t>
            </a:r>
            <a:r>
              <a:rPr kumimoji="0" lang="en-GB" sz="1600" b="0" i="0" u="none" strike="noStrike" kern="1200" cap="none" spc="0" normalizeH="0" baseline="0" noProof="0" dirty="0">
                <a:ln>
                  <a:noFill/>
                </a:ln>
                <a:solidFill>
                  <a:srgbClr val="1D1D1B"/>
                </a:solidFill>
                <a:effectLst/>
                <a:uLnTx/>
                <a:uFillTx/>
                <a:latin typeface="Raleway"/>
                <a:ea typeface="+mn-ea"/>
                <a:cs typeface="+mn-cs"/>
              </a:rPr>
              <a:t> değişime </a:t>
            </a:r>
            <a:r>
              <a:rPr kumimoji="0" lang="en-GB" sz="1600" b="0" i="0" u="none" strike="noStrike" kern="1200" cap="none" spc="0" normalizeH="0" baseline="0" noProof="0" dirty="0" err="1">
                <a:ln>
                  <a:noFill/>
                </a:ln>
                <a:solidFill>
                  <a:srgbClr val="1D1D1B"/>
                </a:solidFill>
                <a:effectLst/>
                <a:uLnTx/>
                <a:uFillTx/>
                <a:latin typeface="Raleway"/>
                <a:ea typeface="+mn-ea"/>
                <a:cs typeface="+mn-cs"/>
              </a:rPr>
              <a:t>istekli</a:t>
            </a:r>
            <a:r>
              <a:rPr kumimoji="0" lang="en-GB" sz="1600" b="0" i="0" u="none" strike="noStrike" kern="1200" cap="none" spc="0" normalizeH="0" baseline="0" noProof="0" dirty="0">
                <a:ln>
                  <a:noFill/>
                </a:ln>
                <a:solidFill>
                  <a:srgbClr val="1D1D1B"/>
                </a:solidFill>
                <a:effectLst/>
                <a:uLnTx/>
                <a:uFillTx/>
                <a:latin typeface="Raleway"/>
                <a:ea typeface="+mn-ea"/>
                <a:cs typeface="+mn-cs"/>
              </a:rPr>
              <a:t> </a:t>
            </a:r>
            <a:r>
              <a:rPr kumimoji="0" lang="en-GB" sz="1600" b="0" i="0" u="none" strike="noStrike" kern="1200" cap="none" spc="0" normalizeH="0" baseline="0" noProof="0" dirty="0" err="1">
                <a:ln>
                  <a:noFill/>
                </a:ln>
                <a:solidFill>
                  <a:srgbClr val="1D1D1B"/>
                </a:solidFill>
                <a:effectLst/>
                <a:uLnTx/>
                <a:uFillTx/>
                <a:latin typeface="Raleway"/>
                <a:ea typeface="+mn-ea"/>
                <a:cs typeface="+mn-cs"/>
              </a:rPr>
              <a:t>ol</a:t>
            </a:r>
            <a:r>
              <a:rPr kumimoji="0" lang="tr-TR" sz="1600" b="0" i="0" u="none" strike="noStrike" kern="1200" cap="none" spc="0" normalizeH="0" baseline="0" noProof="0" dirty="0" err="1">
                <a:ln>
                  <a:noFill/>
                </a:ln>
                <a:solidFill>
                  <a:srgbClr val="1D1D1B"/>
                </a:solidFill>
                <a:effectLst/>
                <a:uLnTx/>
                <a:uFillTx/>
                <a:latin typeface="Raleway"/>
                <a:ea typeface="+mn-ea"/>
                <a:cs typeface="+mn-cs"/>
              </a:rPr>
              <a:t>ma</a:t>
            </a:r>
            <a:r>
              <a:rPr kumimoji="0" lang="en-GB" sz="1600" b="0" i="0" u="none" strike="noStrike" kern="1200" cap="none" spc="0" normalizeH="0" baseline="0" noProof="0" dirty="0">
                <a:ln>
                  <a:noFill/>
                </a:ln>
                <a:solidFill>
                  <a:srgbClr val="1D1D1B"/>
                </a:solidFill>
                <a:effectLst/>
                <a:uLnTx/>
                <a:uFillTx/>
                <a:latin typeface="Raleway"/>
                <a:ea typeface="+mn-ea"/>
                <a:cs typeface="+mn-cs"/>
              </a:rPr>
              <a:t> </a:t>
            </a:r>
            <a:endParaRPr lang="en-GB" sz="1600" b="0" i="0" u="none" strike="noStrike" kern="1200" cap="none" spc="0" normalizeH="0" baseline="0" noProof="0" dirty="0">
              <a:ln>
                <a:noFill/>
              </a:ln>
              <a:solidFill>
                <a:srgbClr val="1D1D1B"/>
              </a:solidFill>
              <a:effectLst/>
              <a:uLnTx/>
              <a:uFillTx/>
              <a:latin typeface="Raleway"/>
            </a:endParaRPr>
          </a:p>
          <a:p>
            <a:pPr marL="0" marR="0" lvl="0" indent="0" algn="l" defTabSz="914400" rtl="0" eaLnBrk="1" fontAlgn="auto" latinLnBrk="0" hangingPunct="1">
              <a:lnSpc>
                <a:spcPct val="210000"/>
              </a:lnSpc>
              <a:spcBef>
                <a:spcPts val="0"/>
              </a:spcBef>
              <a:spcAft>
                <a:spcPts val="0"/>
              </a:spcAft>
              <a:buClrTx/>
              <a:buSzTx/>
              <a:buNone/>
              <a:tabLst/>
              <a:defRPr/>
            </a:pPr>
            <a:r>
              <a:rPr kumimoji="0" lang="tr-TR" sz="1600" b="0" i="0" u="none" strike="noStrike" kern="1200" cap="none" spc="0" normalizeH="0" baseline="0" noProof="0" dirty="0">
                <a:ln>
                  <a:noFill/>
                </a:ln>
                <a:solidFill>
                  <a:srgbClr val="1D1D1B"/>
                </a:solidFill>
                <a:effectLst/>
                <a:uLnTx/>
                <a:uFillTx/>
                <a:latin typeface="Raleway"/>
                <a:ea typeface="+mn-ea"/>
                <a:cs typeface="+mn-cs"/>
              </a:rPr>
              <a:t>y</a:t>
            </a:r>
            <a:r>
              <a:rPr kumimoji="0" lang="en-GB" sz="1600" b="0" i="0" u="none" strike="noStrike" kern="1200" cap="none" spc="0" normalizeH="0" baseline="0" noProof="0" dirty="0" err="1">
                <a:ln>
                  <a:noFill/>
                </a:ln>
                <a:solidFill>
                  <a:srgbClr val="1D1D1B"/>
                </a:solidFill>
                <a:effectLst/>
                <a:uLnTx/>
                <a:uFillTx/>
                <a:latin typeface="Raleway"/>
                <a:ea typeface="+mn-ea"/>
                <a:cs typeface="+mn-cs"/>
              </a:rPr>
              <a:t>aklaşımıy</a:t>
            </a:r>
            <a:r>
              <a:rPr kumimoji="0" lang="tr-TR" sz="1600" b="0" i="0" u="none" strike="noStrike" kern="1200" cap="none" spc="0" normalizeH="0" baseline="0" noProof="0" dirty="0">
                <a:ln>
                  <a:noFill/>
                </a:ln>
                <a:solidFill>
                  <a:srgbClr val="1D1D1B"/>
                </a:solidFill>
                <a:effectLst/>
                <a:uLnTx/>
                <a:uFillTx/>
                <a:latin typeface="Raleway"/>
                <a:ea typeface="+mn-ea"/>
                <a:cs typeface="+mn-cs"/>
              </a:rPr>
              <a:t>la </a:t>
            </a:r>
            <a:r>
              <a:rPr kumimoji="0" lang="tr-TR" sz="1600" b="0" i="0" u="none" strike="noStrike" kern="1200" cap="none" spc="0" normalizeH="0" baseline="0" noProof="0" dirty="0" err="1">
                <a:ln>
                  <a:noFill/>
                </a:ln>
                <a:solidFill>
                  <a:srgbClr val="1D1D1B"/>
                </a:solidFill>
                <a:effectLst/>
                <a:uLnTx/>
                <a:uFillTx/>
                <a:latin typeface="Raleway"/>
                <a:ea typeface="+mn-ea"/>
                <a:cs typeface="+mn-cs"/>
              </a:rPr>
              <a:t>girişimcili</a:t>
            </a:r>
            <a:r>
              <a:rPr lang="tr-TR" sz="1600" b="0" dirty="0">
                <a:solidFill>
                  <a:srgbClr val="1D1D1B"/>
                </a:solidFill>
                <a:latin typeface="Raleway"/>
              </a:rPr>
              <a:t>k </a:t>
            </a:r>
            <a:r>
              <a:rPr kumimoji="0" lang="en-GB" sz="1600" b="0" i="0" u="none" strike="noStrike" kern="1200" cap="none" spc="0" normalizeH="0" baseline="0" noProof="0" dirty="0" err="1">
                <a:ln>
                  <a:noFill/>
                </a:ln>
                <a:solidFill>
                  <a:srgbClr val="1D1D1B"/>
                </a:solidFill>
                <a:effectLst/>
                <a:uLnTx/>
                <a:uFillTx/>
                <a:latin typeface="Raleway"/>
                <a:ea typeface="+mn-ea"/>
                <a:cs typeface="+mn-cs"/>
              </a:rPr>
              <a:t>hedefi</a:t>
            </a:r>
            <a:r>
              <a:rPr kumimoji="0" lang="tr-TR" sz="1600" b="0" i="0" u="none" strike="noStrike" kern="1200" cap="none" spc="0" normalizeH="0" baseline="0" noProof="0" dirty="0" err="1">
                <a:ln>
                  <a:noFill/>
                </a:ln>
                <a:solidFill>
                  <a:srgbClr val="1D1D1B"/>
                </a:solidFill>
                <a:effectLst/>
                <a:uLnTx/>
                <a:uFillTx/>
                <a:latin typeface="Raleway"/>
                <a:ea typeface="+mn-ea"/>
                <a:cs typeface="+mn-cs"/>
              </a:rPr>
              <a:t>lerinize</a:t>
            </a:r>
            <a:r>
              <a:rPr kumimoji="0" lang="en-GB" sz="1600" b="0" i="0" u="none" strike="noStrike" kern="1200" cap="none" spc="0" normalizeH="0" baseline="0" noProof="0" dirty="0">
                <a:ln>
                  <a:noFill/>
                </a:ln>
                <a:solidFill>
                  <a:srgbClr val="1D1D1B"/>
                </a:solidFill>
                <a:effectLst/>
                <a:uLnTx/>
                <a:uFillTx/>
                <a:latin typeface="Raleway"/>
                <a:ea typeface="+mn-ea"/>
                <a:cs typeface="+mn-cs"/>
              </a:rPr>
              <a:t> </a:t>
            </a:r>
            <a:r>
              <a:rPr kumimoji="0" lang="tr-TR" sz="1600" b="0" i="0" u="none" strike="noStrike" kern="1200" cap="none" spc="0" normalizeH="0" baseline="0" noProof="0" dirty="0">
                <a:ln>
                  <a:noFill/>
                </a:ln>
                <a:solidFill>
                  <a:srgbClr val="1D1D1B"/>
                </a:solidFill>
                <a:effectLst/>
                <a:uLnTx/>
                <a:uFillTx/>
                <a:latin typeface="Raleway"/>
                <a:ea typeface="+mn-ea"/>
                <a:cs typeface="+mn-cs"/>
              </a:rPr>
              <a:t>daha kısa zamanda </a:t>
            </a:r>
            <a:r>
              <a:rPr kumimoji="0" lang="en-GB" sz="1600" b="0" i="0" u="none" strike="noStrike" kern="1200" cap="none" spc="0" normalizeH="0" baseline="0" noProof="0" dirty="0" err="1">
                <a:ln>
                  <a:noFill/>
                </a:ln>
                <a:solidFill>
                  <a:srgbClr val="1D1D1B"/>
                </a:solidFill>
                <a:effectLst/>
                <a:uLnTx/>
                <a:uFillTx/>
                <a:latin typeface="Raleway"/>
                <a:ea typeface="+mn-ea"/>
                <a:cs typeface="+mn-cs"/>
              </a:rPr>
              <a:t>ulaşabilirsiniz</a:t>
            </a:r>
            <a:r>
              <a:rPr kumimoji="0" lang="en-GB" sz="1600" b="0" i="0" u="none" strike="noStrike" kern="1200" cap="none" spc="0" normalizeH="0" baseline="0" noProof="0" dirty="0">
                <a:ln>
                  <a:noFill/>
                </a:ln>
                <a:solidFill>
                  <a:srgbClr val="1D1D1B"/>
                </a:solidFill>
                <a:effectLst/>
                <a:uLnTx/>
                <a:uFillTx/>
                <a:latin typeface="Raleway"/>
                <a:ea typeface="+mn-ea"/>
                <a:cs typeface="+mn-cs"/>
              </a:rPr>
              <a:t>. </a:t>
            </a:r>
            <a:endParaRPr lang="en-GB" sz="1600" b="0" i="0" u="none" strike="noStrike" kern="1200" cap="none" spc="0" normalizeH="0" baseline="0" noProof="0" dirty="0">
              <a:ln>
                <a:noFill/>
              </a:ln>
              <a:solidFill>
                <a:srgbClr val="1D1D1B"/>
              </a:solidFill>
              <a:effectLst/>
              <a:uLnTx/>
              <a:uFillTx/>
              <a:latin typeface="Raleway"/>
            </a:endParaRPr>
          </a:p>
          <a:p>
            <a:pPr marL="0" marR="0" lvl="0" indent="0" algn="l" defTabSz="914400" rtl="0" eaLnBrk="1" fontAlgn="auto" latinLnBrk="0" hangingPunct="1">
              <a:lnSpc>
                <a:spcPct val="210000"/>
              </a:lnSpc>
              <a:spcBef>
                <a:spcPts val="0"/>
              </a:spcBef>
              <a:spcAft>
                <a:spcPts val="0"/>
              </a:spcAft>
              <a:buClrTx/>
              <a:buSzTx/>
              <a:buNone/>
              <a:tabLst/>
              <a:defRPr/>
            </a:pPr>
            <a:r>
              <a:rPr kumimoji="0" lang="en-GB" sz="1600" b="1" i="0" u="none" strike="noStrike" kern="1200" cap="none" spc="0" normalizeH="0" baseline="0" noProof="0" dirty="0">
                <a:ln>
                  <a:noFill/>
                </a:ln>
                <a:solidFill>
                  <a:srgbClr val="1D1D1B"/>
                </a:solidFill>
                <a:effectLst/>
                <a:uLnTx/>
                <a:uFillTx/>
                <a:latin typeface="Raleway"/>
                <a:ea typeface="+mn-ea"/>
                <a:cs typeface="+mn-cs"/>
              </a:rPr>
              <a:t>Zaman yönetimi, </a:t>
            </a:r>
            <a:r>
              <a:rPr kumimoji="0" lang="en-GB" sz="1600" b="1" i="0" u="none" strike="noStrike" kern="1200" cap="none" spc="0" normalizeH="0" baseline="0" noProof="0" dirty="0" err="1">
                <a:ln>
                  <a:noFill/>
                </a:ln>
                <a:solidFill>
                  <a:srgbClr val="1D1D1B"/>
                </a:solidFill>
                <a:effectLst/>
                <a:uLnTx/>
                <a:uFillTx/>
                <a:latin typeface="Raleway"/>
                <a:ea typeface="+mn-ea"/>
                <a:cs typeface="+mn-cs"/>
              </a:rPr>
              <a:t>girişimciliğin</a:t>
            </a:r>
            <a:r>
              <a:rPr kumimoji="0" lang="en-GB" sz="1600" b="1" i="0" u="none" strike="noStrike" kern="1200" cap="none" spc="0" normalizeH="0" baseline="0" noProof="0" dirty="0">
                <a:ln>
                  <a:noFill/>
                </a:ln>
                <a:solidFill>
                  <a:srgbClr val="1D1D1B"/>
                </a:solidFill>
                <a:effectLst/>
                <a:uLnTx/>
                <a:uFillTx/>
                <a:latin typeface="Raleway"/>
                <a:ea typeface="+mn-ea"/>
                <a:cs typeface="+mn-cs"/>
              </a:rPr>
              <a:t> </a:t>
            </a:r>
            <a:r>
              <a:rPr kumimoji="0" lang="tr-TR" sz="1600" b="1" i="0" u="none" strike="noStrike" kern="1200" cap="none" spc="0" normalizeH="0" baseline="0" noProof="0" dirty="0">
                <a:ln>
                  <a:noFill/>
                </a:ln>
                <a:solidFill>
                  <a:srgbClr val="1D1D1B"/>
                </a:solidFill>
                <a:effectLst/>
                <a:uLnTx/>
                <a:uFillTx/>
                <a:latin typeface="Raleway"/>
                <a:ea typeface="+mn-ea"/>
                <a:cs typeface="+mn-cs"/>
              </a:rPr>
              <a:t>ve girişimcilik başarısının </a:t>
            </a:r>
            <a:r>
              <a:rPr kumimoji="0" lang="en-GB" sz="1600" b="1" i="0" u="none" strike="noStrike" kern="1200" cap="none" spc="0" normalizeH="0" baseline="0" noProof="0" dirty="0" err="1">
                <a:ln>
                  <a:noFill/>
                </a:ln>
                <a:solidFill>
                  <a:srgbClr val="1D1D1B"/>
                </a:solidFill>
                <a:effectLst/>
                <a:uLnTx/>
                <a:uFillTx/>
                <a:latin typeface="Raleway"/>
                <a:ea typeface="+mn-ea"/>
                <a:cs typeface="+mn-cs"/>
              </a:rPr>
              <a:t>temel</a:t>
            </a:r>
            <a:r>
              <a:rPr kumimoji="0" lang="en-GB" sz="1600" b="1" i="0" u="none" strike="noStrike" kern="1200" cap="none" spc="0" normalizeH="0" baseline="0" noProof="0" dirty="0">
                <a:ln>
                  <a:noFill/>
                </a:ln>
                <a:solidFill>
                  <a:srgbClr val="1D1D1B"/>
                </a:solidFill>
                <a:effectLst/>
                <a:uLnTx/>
                <a:uFillTx/>
                <a:latin typeface="Raleway"/>
                <a:ea typeface="+mn-ea"/>
                <a:cs typeface="+mn-cs"/>
              </a:rPr>
              <a:t> taşıdır. </a:t>
            </a:r>
            <a:endParaRPr lang="en-GB" sz="1600" b="1" i="0" u="none" strike="noStrike" kern="1200" cap="none" spc="0" normalizeH="0" baseline="0" noProof="0" dirty="0">
              <a:ln>
                <a:noFill/>
              </a:ln>
              <a:solidFill>
                <a:srgbClr val="1D1D1B"/>
              </a:solidFill>
              <a:effectLst/>
              <a:uLnTx/>
              <a:uFillTx/>
              <a:latin typeface="Raleway"/>
            </a:endParaRPr>
          </a:p>
          <a:p>
            <a:pPr marL="0" marR="0" lvl="0" indent="0" algn="l" defTabSz="914400" rtl="0" eaLnBrk="1" fontAlgn="auto" latinLnBrk="0" hangingPunct="1">
              <a:lnSpc>
                <a:spcPct val="210000"/>
              </a:lnSpc>
              <a:spcBef>
                <a:spcPts val="0"/>
              </a:spcBef>
              <a:spcAft>
                <a:spcPts val="0"/>
              </a:spcAft>
              <a:buClrTx/>
              <a:buSzTx/>
              <a:buNone/>
              <a:tabLst/>
              <a:defRPr/>
            </a:pPr>
            <a:r>
              <a:rPr kumimoji="0" lang="en-GB" sz="1600" b="0" i="0" u="none" strike="noStrike" kern="1200" cap="none" spc="0" normalizeH="0" baseline="0" noProof="0" dirty="0" err="1">
                <a:ln>
                  <a:noFill/>
                </a:ln>
                <a:solidFill>
                  <a:srgbClr val="1D1D1B"/>
                </a:solidFill>
                <a:effectLst/>
                <a:uLnTx/>
                <a:uFillTx/>
                <a:latin typeface="Raleway"/>
                <a:ea typeface="+mn-ea"/>
                <a:cs typeface="+mn-cs"/>
              </a:rPr>
              <a:t>Kendinizi</a:t>
            </a:r>
            <a:r>
              <a:rPr kumimoji="0" lang="en-GB" sz="1600" b="0" i="0" u="none" strike="noStrike" kern="1200" cap="none" spc="0" normalizeH="0" baseline="0" noProof="0" dirty="0">
                <a:ln>
                  <a:noFill/>
                </a:ln>
                <a:solidFill>
                  <a:srgbClr val="1D1D1B"/>
                </a:solidFill>
                <a:effectLst/>
                <a:uLnTx/>
                <a:uFillTx/>
                <a:latin typeface="Raleway"/>
                <a:ea typeface="+mn-ea"/>
                <a:cs typeface="+mn-cs"/>
              </a:rPr>
              <a:t> gözden geçirerek ve </a:t>
            </a:r>
            <a:r>
              <a:rPr kumimoji="0" lang="en-GB" sz="1600" b="0" i="0" u="none" strike="noStrike" kern="1200" cap="none" spc="0" normalizeH="0" baseline="0" noProof="0" dirty="0" err="1">
                <a:ln>
                  <a:noFill/>
                </a:ln>
                <a:solidFill>
                  <a:srgbClr val="1D1D1B"/>
                </a:solidFill>
                <a:effectLst/>
                <a:uLnTx/>
                <a:uFillTx/>
                <a:latin typeface="Raleway"/>
                <a:ea typeface="+mn-ea"/>
                <a:cs typeface="+mn-cs"/>
              </a:rPr>
              <a:t>değiştirerek</a:t>
            </a:r>
            <a:r>
              <a:rPr kumimoji="0" lang="en-GB" sz="1600" b="0" i="0" u="none" strike="noStrike" kern="1200" cap="none" spc="0" normalizeH="0" baseline="0" noProof="0" dirty="0">
                <a:ln>
                  <a:noFill/>
                </a:ln>
                <a:solidFill>
                  <a:srgbClr val="1D1D1B"/>
                </a:solidFill>
                <a:effectLst/>
                <a:uLnTx/>
                <a:uFillTx/>
                <a:latin typeface="Raleway"/>
                <a:ea typeface="+mn-ea"/>
                <a:cs typeface="+mn-cs"/>
              </a:rPr>
              <a:t> </a:t>
            </a:r>
            <a:r>
              <a:rPr kumimoji="0" lang="tr-TR" sz="1600" b="0" i="0" u="none" strike="noStrike" kern="1200" cap="none" spc="0" normalizeH="0" baseline="0" noProof="0" dirty="0">
                <a:ln>
                  <a:noFill/>
                </a:ln>
                <a:solidFill>
                  <a:srgbClr val="1D1D1B"/>
                </a:solidFill>
                <a:effectLst/>
                <a:uLnTx/>
                <a:uFillTx/>
                <a:latin typeface="Raleway"/>
                <a:ea typeface="+mn-ea"/>
                <a:cs typeface="+mn-cs"/>
              </a:rPr>
              <a:t>yeni </a:t>
            </a:r>
            <a:r>
              <a:rPr kumimoji="0" lang="en-GB" sz="1600" b="0" i="0" u="none" strike="noStrike" kern="1200" cap="none" spc="0" normalizeH="0" baseline="0" noProof="0" dirty="0" err="1">
                <a:ln>
                  <a:noFill/>
                </a:ln>
                <a:solidFill>
                  <a:srgbClr val="1D1D1B"/>
                </a:solidFill>
                <a:effectLst/>
                <a:uLnTx/>
                <a:uFillTx/>
                <a:latin typeface="Raleway"/>
                <a:ea typeface="+mn-ea"/>
                <a:cs typeface="+mn-cs"/>
              </a:rPr>
              <a:t>stratejileri</a:t>
            </a:r>
            <a:r>
              <a:rPr kumimoji="0" lang="en-GB" sz="1600" b="0" i="0" u="none" strike="noStrike" kern="1200" cap="none" spc="0" normalizeH="0" baseline="0" noProof="0" dirty="0">
                <a:ln>
                  <a:noFill/>
                </a:ln>
                <a:solidFill>
                  <a:srgbClr val="1D1D1B"/>
                </a:solidFill>
                <a:effectLst/>
                <a:uLnTx/>
                <a:uFillTx/>
                <a:latin typeface="Raleway"/>
                <a:ea typeface="+mn-ea"/>
                <a:cs typeface="+mn-cs"/>
              </a:rPr>
              <a:t> ile yolunuzda </a:t>
            </a:r>
            <a:r>
              <a:rPr kumimoji="0" lang="en-GB" sz="1600" b="0" i="0" u="none" strike="noStrike" kern="1200" cap="none" spc="0" normalizeH="0" baseline="0" noProof="0" dirty="0" err="1">
                <a:ln>
                  <a:noFill/>
                </a:ln>
                <a:solidFill>
                  <a:srgbClr val="1D1D1B"/>
                </a:solidFill>
                <a:effectLst/>
                <a:uLnTx/>
                <a:uFillTx/>
                <a:latin typeface="Raleway"/>
                <a:ea typeface="+mn-ea"/>
                <a:cs typeface="+mn-cs"/>
              </a:rPr>
              <a:t>kalabilir</a:t>
            </a:r>
            <a:r>
              <a:rPr kumimoji="0" lang="en-GB" sz="1600" b="0" i="0" u="none" strike="noStrike" kern="1200" cap="none" spc="0" normalizeH="0" baseline="0" noProof="0" dirty="0">
                <a:ln>
                  <a:noFill/>
                </a:ln>
                <a:solidFill>
                  <a:srgbClr val="1D1D1B"/>
                </a:solidFill>
                <a:effectLst/>
                <a:uLnTx/>
                <a:uFillTx/>
                <a:latin typeface="Raleway"/>
                <a:ea typeface="+mn-ea"/>
                <a:cs typeface="+mn-cs"/>
              </a:rPr>
              <a:t> </a:t>
            </a:r>
            <a:endParaRPr kumimoji="0" lang="tr-TR" sz="1600" b="0" i="0" u="none" strike="noStrike" kern="1200" cap="none" spc="0" normalizeH="0" baseline="0" noProof="0" dirty="0">
              <a:ln>
                <a:noFill/>
              </a:ln>
              <a:solidFill>
                <a:srgbClr val="1D1D1B"/>
              </a:solidFill>
              <a:effectLst/>
              <a:uLnTx/>
              <a:uFillTx/>
              <a:latin typeface="Raleway"/>
              <a:ea typeface="+mn-ea"/>
              <a:cs typeface="+mn-cs"/>
            </a:endParaRPr>
          </a:p>
          <a:p>
            <a:pPr marL="0" marR="0" lvl="0" indent="0" algn="l" defTabSz="914400" rtl="0" eaLnBrk="1" fontAlgn="auto" latinLnBrk="0" hangingPunct="1">
              <a:lnSpc>
                <a:spcPct val="210000"/>
              </a:lnSpc>
              <a:spcBef>
                <a:spcPts val="0"/>
              </a:spcBef>
              <a:spcAft>
                <a:spcPts val="0"/>
              </a:spcAft>
              <a:buClrTx/>
              <a:buSzTx/>
              <a:buNone/>
              <a:tabLst/>
              <a:defRPr/>
            </a:pPr>
            <a:r>
              <a:rPr kumimoji="0" lang="en-GB" sz="1600" b="0" i="0" u="none" strike="noStrike" kern="1200" cap="none" spc="0" normalizeH="0" baseline="0" noProof="0" dirty="0" err="1">
                <a:ln>
                  <a:noFill/>
                </a:ln>
                <a:solidFill>
                  <a:srgbClr val="1D1D1B"/>
                </a:solidFill>
                <a:effectLst/>
                <a:uLnTx/>
                <a:uFillTx/>
                <a:latin typeface="Raleway"/>
                <a:ea typeface="+mn-ea"/>
                <a:cs typeface="+mn-cs"/>
              </a:rPr>
              <a:t>ve</a:t>
            </a:r>
            <a:r>
              <a:rPr kumimoji="0" lang="en-GB" sz="1600" b="0" i="0" u="none" strike="noStrike" kern="1200" cap="none" spc="0" normalizeH="0" baseline="0" noProof="0" dirty="0">
                <a:ln>
                  <a:noFill/>
                </a:ln>
                <a:solidFill>
                  <a:srgbClr val="1D1D1B"/>
                </a:solidFill>
                <a:effectLst/>
                <a:uLnTx/>
                <a:uFillTx/>
                <a:latin typeface="Raleway"/>
                <a:ea typeface="+mn-ea"/>
                <a:cs typeface="+mn-cs"/>
              </a:rPr>
              <a:t> her </a:t>
            </a:r>
            <a:r>
              <a:rPr kumimoji="0" lang="en-GB" sz="1600" b="0" i="0" u="none" strike="noStrike" kern="1200" cap="none" spc="0" normalizeH="0" baseline="0" noProof="0" dirty="0" err="1">
                <a:ln>
                  <a:noFill/>
                </a:ln>
                <a:solidFill>
                  <a:srgbClr val="1D1D1B"/>
                </a:solidFill>
                <a:effectLst/>
                <a:uLnTx/>
                <a:uFillTx/>
                <a:latin typeface="Raleway"/>
                <a:ea typeface="+mn-ea"/>
                <a:cs typeface="+mn-cs"/>
              </a:rPr>
              <a:t>bir</a:t>
            </a:r>
            <a:r>
              <a:rPr kumimoji="0" lang="en-GB" sz="1600" b="0" i="0" u="none" strike="noStrike" kern="1200" cap="none" spc="0" normalizeH="0" baseline="0" noProof="0" dirty="0">
                <a:ln>
                  <a:noFill/>
                </a:ln>
                <a:solidFill>
                  <a:srgbClr val="1D1D1B"/>
                </a:solidFill>
                <a:effectLst/>
                <a:uLnTx/>
                <a:uFillTx/>
                <a:latin typeface="Raleway"/>
                <a:ea typeface="+mn-ea"/>
                <a:cs typeface="+mn-cs"/>
              </a:rPr>
              <a:t> </a:t>
            </a:r>
            <a:r>
              <a:rPr kumimoji="0" lang="en-GB" sz="1600" b="0" i="0" u="none" strike="noStrike" kern="1200" cap="none" spc="0" normalizeH="0" baseline="0" noProof="0" dirty="0" err="1">
                <a:ln>
                  <a:noFill/>
                </a:ln>
                <a:solidFill>
                  <a:srgbClr val="1D1D1B"/>
                </a:solidFill>
                <a:effectLst/>
                <a:uLnTx/>
                <a:uFillTx/>
                <a:latin typeface="Raleway"/>
                <a:ea typeface="+mn-ea"/>
                <a:cs typeface="+mn-cs"/>
              </a:rPr>
              <a:t>strateji</a:t>
            </a:r>
            <a:r>
              <a:rPr kumimoji="0" lang="tr-TR" sz="1600" b="0" i="0" u="none" strike="noStrike" kern="1200" cap="none" spc="0" normalizeH="0" baseline="0" noProof="0" dirty="0" err="1">
                <a:ln>
                  <a:noFill/>
                </a:ln>
                <a:solidFill>
                  <a:srgbClr val="1D1D1B"/>
                </a:solidFill>
                <a:effectLst/>
                <a:uLnTx/>
                <a:uFillTx/>
                <a:latin typeface="Raleway"/>
                <a:ea typeface="+mn-ea"/>
                <a:cs typeface="+mn-cs"/>
              </a:rPr>
              <a:t>ni</a:t>
            </a:r>
            <a:r>
              <a:rPr lang="tr-TR" sz="1600" b="0" dirty="0">
                <a:solidFill>
                  <a:srgbClr val="1D1D1B"/>
                </a:solidFill>
                <a:latin typeface="Raleway"/>
              </a:rPr>
              <a:t>n sunacağı fırsatlardan</a:t>
            </a:r>
            <a:r>
              <a:rPr kumimoji="0" lang="en-GB" sz="1600" b="0" i="0" u="none" strike="noStrike" kern="1200" cap="none" spc="0" normalizeH="0" baseline="0" noProof="0" dirty="0">
                <a:ln>
                  <a:noFill/>
                </a:ln>
                <a:solidFill>
                  <a:srgbClr val="1D1D1B"/>
                </a:solidFill>
                <a:effectLst/>
                <a:uLnTx/>
                <a:uFillTx/>
                <a:latin typeface="Raleway"/>
                <a:ea typeface="+mn-ea"/>
                <a:cs typeface="+mn-cs"/>
              </a:rPr>
              <a:t> en iyi şekilde yararlanabilirsiniz. </a:t>
            </a:r>
            <a:endParaRPr lang="en-GB" sz="1600" b="0" i="0" u="none" strike="noStrike" kern="1200" cap="none" spc="0" normalizeH="0" baseline="0" noProof="0" dirty="0">
              <a:ln>
                <a:noFill/>
              </a:ln>
              <a:solidFill>
                <a:srgbClr val="1D1D1B"/>
              </a:solidFill>
              <a:effectLst/>
              <a:uLnTx/>
              <a:uFillTx/>
              <a:latin typeface="Raleway"/>
            </a:endParaRPr>
          </a:p>
          <a:p>
            <a:pPr marL="0" indent="0">
              <a:buNone/>
            </a:pPr>
            <a:endParaRPr lang="it-IT" b="0" dirty="0"/>
          </a:p>
        </p:txBody>
      </p:sp>
      <p:pic>
        <p:nvPicPr>
          <p:cNvPr id="2" name="Immagine 1">
            <a:extLst>
              <a:ext uri="{FF2B5EF4-FFF2-40B4-BE49-F238E27FC236}">
                <a16:creationId xmlns:a16="http://schemas.microsoft.com/office/drawing/2014/main" id="{C323EC4E-43A0-DE0A-6016-8D36F9CF4C19}"/>
              </a:ext>
            </a:extLst>
          </p:cNvPr>
          <p:cNvPicPr>
            <a:picLocks noChangeAspect="1"/>
          </p:cNvPicPr>
          <p:nvPr/>
        </p:nvPicPr>
        <p:blipFill>
          <a:blip r:embed="rId2"/>
          <a:stretch>
            <a:fillRect/>
          </a:stretch>
        </p:blipFill>
        <p:spPr>
          <a:xfrm>
            <a:off x="8263183" y="869657"/>
            <a:ext cx="3569215" cy="3569215"/>
          </a:xfrm>
          <a:prstGeom prst="roundRect">
            <a:avLst>
              <a:gd name="adj" fmla="val 4167"/>
            </a:avLst>
          </a:prstGeom>
          <a:solidFill>
            <a:srgbClr val="FFFFFF"/>
          </a:solidFill>
          <a:ln w="762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sp>
        <p:nvSpPr>
          <p:cNvPr id="3" name="CasellaDiTesto 2">
            <a:extLst>
              <a:ext uri="{FF2B5EF4-FFF2-40B4-BE49-F238E27FC236}">
                <a16:creationId xmlns:a16="http://schemas.microsoft.com/office/drawing/2014/main" id="{D5408051-E7AB-E6B9-1664-6DF39D054986}"/>
              </a:ext>
            </a:extLst>
          </p:cNvPr>
          <p:cNvSpPr txBox="1"/>
          <p:nvPr/>
        </p:nvSpPr>
        <p:spPr>
          <a:xfrm>
            <a:off x="8263649" y="4580231"/>
            <a:ext cx="2837058"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tr-TR" sz="1000" dirty="0" err="1">
                <a:solidFill>
                  <a:schemeClr val="accent1"/>
                </a:solidFill>
              </a:rPr>
              <a:t>Resimin</a:t>
            </a:r>
            <a:r>
              <a:rPr lang="en-GB" sz="1000" dirty="0">
                <a:solidFill>
                  <a:schemeClr val="accent1"/>
                </a:solidFill>
              </a:rPr>
              <a:t> kaynağı: Yapay </a:t>
            </a:r>
            <a:r>
              <a:rPr lang="en-GB" sz="1000" dirty="0" err="1">
                <a:solidFill>
                  <a:schemeClr val="accent1"/>
                </a:solidFill>
              </a:rPr>
              <a:t>zeka</a:t>
            </a:r>
            <a:r>
              <a:rPr lang="en-GB" sz="1000" dirty="0">
                <a:solidFill>
                  <a:schemeClr val="accent1"/>
                </a:solidFill>
              </a:rPr>
              <a:t> </a:t>
            </a:r>
            <a:r>
              <a:rPr lang="tr-TR" sz="1000" dirty="0">
                <a:solidFill>
                  <a:schemeClr val="accent1"/>
                </a:solidFill>
              </a:rPr>
              <a:t>tarafından </a:t>
            </a:r>
            <a:r>
              <a:rPr lang="en-GB" sz="1000" dirty="0" err="1">
                <a:solidFill>
                  <a:schemeClr val="accent1"/>
                </a:solidFill>
              </a:rPr>
              <a:t>oluşturuldu</a:t>
            </a:r>
            <a:endParaRPr lang="en-GB" sz="1000" dirty="0">
              <a:solidFill>
                <a:schemeClr val="accent1"/>
              </a:solidFill>
            </a:endParaRPr>
          </a:p>
        </p:txBody>
      </p:sp>
    </p:spTree>
    <p:extLst>
      <p:ext uri="{BB962C8B-B14F-4D97-AF65-F5344CB8AC3E}">
        <p14:creationId xmlns:p14="http://schemas.microsoft.com/office/powerpoint/2010/main" val="32953597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3">
            <a:extLst>
              <a:ext uri="{FF2B5EF4-FFF2-40B4-BE49-F238E27FC236}">
                <a16:creationId xmlns:a16="http://schemas.microsoft.com/office/drawing/2014/main" id="{EDDEB2B8-67A4-DBB2-B33B-FA3A94AEE46E}"/>
              </a:ext>
            </a:extLst>
          </p:cNvPr>
          <p:cNvSpPr>
            <a:spLocks noGrp="1"/>
          </p:cNvSpPr>
          <p:nvPr>
            <p:ph type="title"/>
          </p:nvPr>
        </p:nvSpPr>
        <p:spPr>
          <a:xfrm>
            <a:off x="457200" y="203634"/>
            <a:ext cx="11271378" cy="1325563"/>
          </a:xfrm>
        </p:spPr>
        <p:txBody>
          <a:bodyPr>
            <a:normAutofit/>
          </a:bodyPr>
          <a:lstStyle/>
          <a:p>
            <a:r>
              <a:rPr lang="en-US" sz="3400" b="1" dirty="0"/>
              <a:t>Bu ünitenin öğrenme çıktıları:  </a:t>
            </a:r>
          </a:p>
        </p:txBody>
      </p:sp>
      <p:sp>
        <p:nvSpPr>
          <p:cNvPr id="5" name="Marcador de contenido 4">
            <a:extLst>
              <a:ext uri="{FF2B5EF4-FFF2-40B4-BE49-F238E27FC236}">
                <a16:creationId xmlns:a16="http://schemas.microsoft.com/office/drawing/2014/main" id="{DCBDD218-F9D7-4922-0A12-8A66E5903877}"/>
              </a:ext>
            </a:extLst>
          </p:cNvPr>
          <p:cNvSpPr>
            <a:spLocks noGrp="1"/>
          </p:cNvSpPr>
          <p:nvPr>
            <p:ph sz="half" idx="1"/>
          </p:nvPr>
        </p:nvSpPr>
        <p:spPr>
          <a:xfrm>
            <a:off x="689336" y="1710773"/>
            <a:ext cx="5181600" cy="4659249"/>
          </a:xfrm>
        </p:spPr>
        <p:txBody>
          <a:bodyPr vert="horz" lIns="91440" tIns="45720" rIns="91440" bIns="45720" rtlCol="0" anchor="t">
            <a:normAutofit/>
          </a:bodyPr>
          <a:lstStyle/>
          <a:p>
            <a:r>
              <a:rPr lang="en-US" sz="1800" dirty="0"/>
              <a:t>Şu konularda daha derin bir anlayış kazanacaksınız:</a:t>
            </a:r>
            <a:endParaRPr lang="it-IT" sz="1800" dirty="0"/>
          </a:p>
          <a:p>
            <a:pPr marL="342900" indent="-342900">
              <a:lnSpc>
                <a:spcPct val="100000"/>
              </a:lnSpc>
              <a:buFont typeface="Courier New" panose="02070309020205020404" pitchFamily="49" charset="0"/>
              <a:buChar char="o"/>
            </a:pPr>
            <a:r>
              <a:rPr lang="en-US" sz="1600" b="0" dirty="0">
                <a:solidFill>
                  <a:schemeClr val="accent1"/>
                </a:solidFill>
              </a:rPr>
              <a:t>Risk yönetiminin ne olduğu ve risk yönetim planının nasıl oluşturulacağı </a:t>
            </a:r>
          </a:p>
          <a:p>
            <a:pPr marL="342900" indent="-342900">
              <a:lnSpc>
                <a:spcPct val="100000"/>
              </a:lnSpc>
              <a:buFont typeface="Courier New" panose="02070309020205020404" pitchFamily="49" charset="0"/>
              <a:buChar char="o"/>
            </a:pPr>
            <a:r>
              <a:rPr lang="en-US" sz="1600" b="0" dirty="0">
                <a:solidFill>
                  <a:schemeClr val="accent1"/>
                </a:solidFill>
              </a:rPr>
              <a:t>Excel'de risk değerlendirmesi nasıl oluşturulur?</a:t>
            </a:r>
          </a:p>
          <a:p>
            <a:pPr marL="342900" indent="-342900">
              <a:lnSpc>
                <a:spcPct val="100000"/>
              </a:lnSpc>
              <a:buFont typeface="Courier New" panose="02070309020205020404" pitchFamily="49" charset="0"/>
              <a:buChar char="o"/>
            </a:pPr>
            <a:r>
              <a:rPr lang="en-US" sz="1600" b="0" dirty="0">
                <a:solidFill>
                  <a:schemeClr val="accent1"/>
                </a:solidFill>
              </a:rPr>
              <a:t>Kalite yönetiminin ne olduğu </a:t>
            </a:r>
          </a:p>
          <a:p>
            <a:pPr marL="342900" indent="-342900">
              <a:lnSpc>
                <a:spcPct val="100000"/>
              </a:lnSpc>
              <a:buFont typeface="Courier New" panose="02070309020205020404" pitchFamily="49" charset="0"/>
              <a:buChar char="o"/>
            </a:pPr>
            <a:r>
              <a:rPr lang="en-US" sz="1600" b="0" dirty="0">
                <a:solidFill>
                  <a:schemeClr val="accent1"/>
                </a:solidFill>
              </a:rPr>
              <a:t>7 kalite kontrol aracı</a:t>
            </a:r>
          </a:p>
          <a:p>
            <a:pPr marL="342900" indent="-342900">
              <a:lnSpc>
                <a:spcPct val="100000"/>
              </a:lnSpc>
              <a:buFont typeface="Courier New" panose="02070309020205020404" pitchFamily="49" charset="0"/>
              <a:buChar char="o"/>
            </a:pPr>
            <a:r>
              <a:rPr lang="en-US" sz="1600" b="0" dirty="0">
                <a:solidFill>
                  <a:schemeClr val="accent1"/>
                </a:solidFill>
              </a:rPr>
              <a:t>Zaman yönetimi nedir ve zaman nasıl iyi yönetilir?</a:t>
            </a:r>
          </a:p>
          <a:p>
            <a:pPr marL="342900" indent="-342900">
              <a:lnSpc>
                <a:spcPct val="100000"/>
              </a:lnSpc>
              <a:buFont typeface="Courier New" panose="02070309020205020404" pitchFamily="49" charset="0"/>
              <a:buChar char="o"/>
            </a:pPr>
            <a:r>
              <a:rPr lang="en-US" sz="1600" b="0" dirty="0">
                <a:solidFill>
                  <a:schemeClr val="accent1"/>
                </a:solidFill>
              </a:rPr>
              <a:t>Girişimciler için zaman yönetiminin önemi</a:t>
            </a:r>
          </a:p>
          <a:p>
            <a:pPr marL="342900" indent="-342900">
              <a:lnSpc>
                <a:spcPct val="100000"/>
              </a:lnSpc>
              <a:buFont typeface="Courier New" panose="02070309020205020404" pitchFamily="49" charset="0"/>
              <a:buChar char="o"/>
            </a:pPr>
            <a:r>
              <a:rPr lang="en-US" sz="1600" b="0" dirty="0">
                <a:solidFill>
                  <a:schemeClr val="accent1"/>
                </a:solidFill>
                <a:ea typeface="+mn-lt"/>
                <a:cs typeface="+mn-lt"/>
              </a:rPr>
              <a:t>Stratejik plan oluşturma </a:t>
            </a:r>
            <a:endParaRPr lang="en-US" sz="1600" b="0" dirty="0">
              <a:solidFill>
                <a:schemeClr val="accent1"/>
              </a:solidFill>
            </a:endParaRPr>
          </a:p>
        </p:txBody>
      </p:sp>
      <p:sp>
        <p:nvSpPr>
          <p:cNvPr id="6" name="Marcador de contenido 5">
            <a:extLst>
              <a:ext uri="{FF2B5EF4-FFF2-40B4-BE49-F238E27FC236}">
                <a16:creationId xmlns:a16="http://schemas.microsoft.com/office/drawing/2014/main" id="{0CC214A9-B65D-FDF1-7616-D8081C944C60}"/>
              </a:ext>
            </a:extLst>
          </p:cNvPr>
          <p:cNvSpPr>
            <a:spLocks noGrp="1"/>
          </p:cNvSpPr>
          <p:nvPr>
            <p:ph sz="half" idx="2"/>
          </p:nvPr>
        </p:nvSpPr>
        <p:spPr>
          <a:xfrm>
            <a:off x="6668623" y="1710773"/>
            <a:ext cx="5298314" cy="3616800"/>
          </a:xfrm>
        </p:spPr>
        <p:txBody>
          <a:bodyPr vert="horz" lIns="91440" tIns="45720" rIns="91440" bIns="45720" rtlCol="0" anchor="t">
            <a:normAutofit/>
          </a:bodyPr>
          <a:lstStyle/>
          <a:p>
            <a:r>
              <a:rPr lang="en-US" sz="1600" dirty="0" err="1"/>
              <a:t>Şu</a:t>
            </a:r>
            <a:r>
              <a:rPr lang="en-US" sz="1600" dirty="0"/>
              <a:t> </a:t>
            </a:r>
            <a:r>
              <a:rPr lang="en-US" sz="1600" dirty="0" err="1"/>
              <a:t>becerileri</a:t>
            </a:r>
            <a:r>
              <a:rPr lang="en-US" sz="1600" dirty="0"/>
              <a:t> </a:t>
            </a:r>
            <a:r>
              <a:rPr lang="en-US" sz="1600" dirty="0" err="1"/>
              <a:t>geliştireceksiniz</a:t>
            </a:r>
            <a:r>
              <a:rPr lang="en-US" sz="1600" dirty="0"/>
              <a:t>:</a:t>
            </a:r>
          </a:p>
          <a:p>
            <a:pPr marL="342900" indent="-342900">
              <a:lnSpc>
                <a:spcPct val="150000"/>
              </a:lnSpc>
              <a:buFont typeface="Courier New" panose="02070309020205020404" pitchFamily="49" charset="0"/>
              <a:buChar char="o"/>
            </a:pPr>
            <a:r>
              <a:rPr lang="en-US" sz="1600" b="0" dirty="0" err="1">
                <a:solidFill>
                  <a:schemeClr val="accent1"/>
                </a:solidFill>
              </a:rPr>
              <a:t>Riskleri</a:t>
            </a:r>
            <a:r>
              <a:rPr lang="en-US" sz="1600" b="0" dirty="0">
                <a:solidFill>
                  <a:schemeClr val="accent1"/>
                </a:solidFill>
              </a:rPr>
              <a:t> </a:t>
            </a:r>
            <a:r>
              <a:rPr lang="en-US" sz="1600" b="0" dirty="0" err="1">
                <a:solidFill>
                  <a:schemeClr val="accent1"/>
                </a:solidFill>
              </a:rPr>
              <a:t>azaltın</a:t>
            </a:r>
            <a:r>
              <a:rPr lang="en-US" sz="1600" b="0" dirty="0">
                <a:solidFill>
                  <a:schemeClr val="accent1"/>
                </a:solidFill>
              </a:rPr>
              <a:t>   </a:t>
            </a:r>
          </a:p>
          <a:p>
            <a:pPr marL="342900" indent="-342900">
              <a:lnSpc>
                <a:spcPct val="150000"/>
              </a:lnSpc>
              <a:buFont typeface="Courier New" panose="02070309020205020404" pitchFamily="49" charset="0"/>
              <a:buChar char="o"/>
            </a:pPr>
            <a:r>
              <a:rPr lang="en-US" sz="1600" b="0" dirty="0" err="1">
                <a:solidFill>
                  <a:schemeClr val="accent1"/>
                </a:solidFill>
              </a:rPr>
              <a:t>Daha</a:t>
            </a:r>
            <a:r>
              <a:rPr lang="en-US" sz="1600" b="0" dirty="0">
                <a:solidFill>
                  <a:schemeClr val="accent1"/>
                </a:solidFill>
              </a:rPr>
              <a:t> iyi </a:t>
            </a:r>
            <a:r>
              <a:rPr lang="en-US" sz="1600" b="0" dirty="0" err="1">
                <a:solidFill>
                  <a:schemeClr val="accent1"/>
                </a:solidFill>
              </a:rPr>
              <a:t>bir</a:t>
            </a:r>
            <a:r>
              <a:rPr lang="en-US" sz="1600" b="0" dirty="0">
                <a:solidFill>
                  <a:schemeClr val="accent1"/>
                </a:solidFill>
              </a:rPr>
              <a:t> problem </a:t>
            </a:r>
            <a:r>
              <a:rPr lang="en-US" sz="1600" b="0" dirty="0" err="1">
                <a:solidFill>
                  <a:schemeClr val="accent1"/>
                </a:solidFill>
              </a:rPr>
              <a:t>çözücü</a:t>
            </a:r>
            <a:r>
              <a:rPr lang="en-US" sz="1600" b="0" dirty="0">
                <a:solidFill>
                  <a:schemeClr val="accent1"/>
                </a:solidFill>
              </a:rPr>
              <a:t> </a:t>
            </a:r>
            <a:r>
              <a:rPr lang="en-US" sz="1600" b="0" dirty="0" err="1">
                <a:solidFill>
                  <a:schemeClr val="accent1"/>
                </a:solidFill>
              </a:rPr>
              <a:t>ve</a:t>
            </a:r>
            <a:r>
              <a:rPr lang="en-US" sz="1600" b="0" dirty="0">
                <a:solidFill>
                  <a:schemeClr val="accent1"/>
                </a:solidFill>
              </a:rPr>
              <a:t> </a:t>
            </a:r>
            <a:r>
              <a:rPr lang="en-US" sz="1600" b="0" dirty="0" err="1">
                <a:solidFill>
                  <a:schemeClr val="accent1"/>
                </a:solidFill>
              </a:rPr>
              <a:t>karar</a:t>
            </a:r>
            <a:r>
              <a:rPr lang="en-US" sz="1600" b="0" dirty="0">
                <a:solidFill>
                  <a:schemeClr val="accent1"/>
                </a:solidFill>
              </a:rPr>
              <a:t> </a:t>
            </a:r>
            <a:r>
              <a:rPr lang="en-US" sz="1600" b="0" dirty="0" err="1">
                <a:solidFill>
                  <a:schemeClr val="accent1"/>
                </a:solidFill>
              </a:rPr>
              <a:t>verici</a:t>
            </a:r>
            <a:r>
              <a:rPr lang="en-US" sz="1600" b="0" dirty="0">
                <a:solidFill>
                  <a:schemeClr val="accent1"/>
                </a:solidFill>
              </a:rPr>
              <a:t> </a:t>
            </a:r>
            <a:r>
              <a:rPr lang="tr-TR" sz="1600" b="0" dirty="0">
                <a:solidFill>
                  <a:schemeClr val="accent1"/>
                </a:solidFill>
              </a:rPr>
              <a:t>olun</a:t>
            </a:r>
            <a:endParaRPr lang="en-US" sz="1600" b="0" dirty="0">
              <a:solidFill>
                <a:schemeClr val="accent1"/>
              </a:solidFill>
            </a:endParaRPr>
          </a:p>
          <a:p>
            <a:pPr marL="342900" indent="-342900">
              <a:lnSpc>
                <a:spcPct val="150000"/>
              </a:lnSpc>
              <a:buFont typeface="Courier New" panose="02070309020205020404" pitchFamily="49" charset="0"/>
              <a:buChar char="o"/>
            </a:pPr>
            <a:r>
              <a:rPr lang="en-US" sz="1600" b="0" dirty="0" err="1">
                <a:solidFill>
                  <a:schemeClr val="accent1"/>
                </a:solidFill>
              </a:rPr>
              <a:t>Daha</a:t>
            </a:r>
            <a:r>
              <a:rPr lang="en-US" sz="1600" b="0" dirty="0">
                <a:solidFill>
                  <a:schemeClr val="accent1"/>
                </a:solidFill>
              </a:rPr>
              <a:t> iyi </a:t>
            </a:r>
            <a:r>
              <a:rPr lang="en-US" sz="1600" b="0" dirty="0" err="1">
                <a:solidFill>
                  <a:schemeClr val="accent1"/>
                </a:solidFill>
              </a:rPr>
              <a:t>bir</a:t>
            </a:r>
            <a:r>
              <a:rPr lang="en-US" sz="1600" b="0" dirty="0">
                <a:solidFill>
                  <a:schemeClr val="accent1"/>
                </a:solidFill>
              </a:rPr>
              <a:t> </a:t>
            </a:r>
            <a:r>
              <a:rPr lang="en-US" sz="1600" b="0" dirty="0" err="1">
                <a:solidFill>
                  <a:schemeClr val="accent1"/>
                </a:solidFill>
              </a:rPr>
              <a:t>eleştirel</a:t>
            </a:r>
            <a:r>
              <a:rPr lang="en-US" sz="1600" b="0" dirty="0">
                <a:solidFill>
                  <a:schemeClr val="accent1"/>
                </a:solidFill>
              </a:rPr>
              <a:t> </a:t>
            </a:r>
            <a:r>
              <a:rPr lang="en-US" sz="1600" b="0" dirty="0" err="1">
                <a:solidFill>
                  <a:schemeClr val="accent1"/>
                </a:solidFill>
              </a:rPr>
              <a:t>düşünceye</a:t>
            </a:r>
            <a:r>
              <a:rPr lang="en-US" sz="1600" b="0" dirty="0">
                <a:solidFill>
                  <a:schemeClr val="accent1"/>
                </a:solidFill>
              </a:rPr>
              <a:t> </a:t>
            </a:r>
            <a:r>
              <a:rPr lang="en-US" sz="1600" b="0" dirty="0" err="1">
                <a:solidFill>
                  <a:schemeClr val="accent1"/>
                </a:solidFill>
              </a:rPr>
              <a:t>sahip</a:t>
            </a:r>
            <a:r>
              <a:rPr lang="en-US" sz="1600" b="0" dirty="0">
                <a:solidFill>
                  <a:schemeClr val="accent1"/>
                </a:solidFill>
              </a:rPr>
              <a:t> </a:t>
            </a:r>
            <a:r>
              <a:rPr lang="tr-TR" sz="1600" b="0" dirty="0">
                <a:solidFill>
                  <a:schemeClr val="accent1"/>
                </a:solidFill>
              </a:rPr>
              <a:t>olun</a:t>
            </a:r>
            <a:endParaRPr lang="en-US" sz="1600" b="0" dirty="0">
              <a:solidFill>
                <a:schemeClr val="accent1"/>
              </a:solidFill>
            </a:endParaRPr>
          </a:p>
          <a:p>
            <a:pPr marL="342900" indent="-342900">
              <a:lnSpc>
                <a:spcPct val="150000"/>
              </a:lnSpc>
              <a:buFont typeface="Courier New" panose="02070309020205020404" pitchFamily="49" charset="0"/>
              <a:buChar char="o"/>
            </a:pPr>
            <a:r>
              <a:rPr lang="en-US" sz="1600" b="0" dirty="0" err="1">
                <a:solidFill>
                  <a:schemeClr val="accent1"/>
                </a:solidFill>
              </a:rPr>
              <a:t>Daha</a:t>
            </a:r>
            <a:r>
              <a:rPr lang="en-US" sz="1600" b="0" dirty="0">
                <a:solidFill>
                  <a:schemeClr val="accent1"/>
                </a:solidFill>
              </a:rPr>
              <a:t> </a:t>
            </a:r>
            <a:r>
              <a:rPr lang="en-US" sz="1600" b="0" dirty="0" err="1">
                <a:solidFill>
                  <a:schemeClr val="accent1"/>
                </a:solidFill>
              </a:rPr>
              <a:t>esnek</a:t>
            </a:r>
            <a:r>
              <a:rPr lang="en-US" sz="1600" b="0" dirty="0">
                <a:solidFill>
                  <a:schemeClr val="accent1"/>
                </a:solidFill>
              </a:rPr>
              <a:t> </a:t>
            </a:r>
            <a:r>
              <a:rPr lang="en-US" sz="1600" b="0" dirty="0" err="1">
                <a:solidFill>
                  <a:schemeClr val="accent1"/>
                </a:solidFill>
              </a:rPr>
              <a:t>ve</a:t>
            </a:r>
            <a:r>
              <a:rPr lang="en-US" sz="1600" b="0" dirty="0">
                <a:solidFill>
                  <a:schemeClr val="accent1"/>
                </a:solidFill>
              </a:rPr>
              <a:t> </a:t>
            </a:r>
            <a:r>
              <a:rPr lang="en-US" sz="1600" b="0" dirty="0" err="1">
                <a:solidFill>
                  <a:schemeClr val="accent1"/>
                </a:solidFill>
              </a:rPr>
              <a:t>uyarlanabilir</a:t>
            </a:r>
            <a:r>
              <a:rPr lang="en-US" sz="1600" b="0" dirty="0">
                <a:solidFill>
                  <a:schemeClr val="accent1"/>
                </a:solidFill>
              </a:rPr>
              <a:t> </a:t>
            </a:r>
            <a:r>
              <a:rPr lang="en-US" sz="1600" b="0" dirty="0" err="1">
                <a:solidFill>
                  <a:schemeClr val="accent1"/>
                </a:solidFill>
              </a:rPr>
              <a:t>olun</a:t>
            </a:r>
            <a:endParaRPr lang="en-US" sz="1600" b="0" dirty="0">
              <a:solidFill>
                <a:schemeClr val="accent1"/>
              </a:solidFill>
            </a:endParaRPr>
          </a:p>
          <a:p>
            <a:pPr marL="342900" indent="-342900">
              <a:lnSpc>
                <a:spcPct val="150000"/>
              </a:lnSpc>
              <a:buFont typeface="Courier New" panose="02070309020205020404" pitchFamily="49" charset="0"/>
              <a:buChar char="o"/>
            </a:pPr>
            <a:r>
              <a:rPr lang="en-US" sz="1600" b="0" dirty="0" err="1">
                <a:solidFill>
                  <a:schemeClr val="accent1"/>
                </a:solidFill>
              </a:rPr>
              <a:t>Görevleri</a:t>
            </a:r>
            <a:r>
              <a:rPr lang="en-US" sz="1600" b="0" dirty="0">
                <a:solidFill>
                  <a:schemeClr val="accent1"/>
                </a:solidFill>
              </a:rPr>
              <a:t> </a:t>
            </a:r>
            <a:r>
              <a:rPr lang="en-US" sz="1600" b="0" dirty="0" err="1">
                <a:solidFill>
                  <a:schemeClr val="accent1"/>
                </a:solidFill>
              </a:rPr>
              <a:t>daha</a:t>
            </a:r>
            <a:r>
              <a:rPr lang="en-US" sz="1600" b="0" dirty="0">
                <a:solidFill>
                  <a:schemeClr val="accent1"/>
                </a:solidFill>
              </a:rPr>
              <a:t> iyi organize </a:t>
            </a:r>
            <a:r>
              <a:rPr lang="en-US" sz="1600" b="0" dirty="0" err="1">
                <a:solidFill>
                  <a:schemeClr val="accent1"/>
                </a:solidFill>
              </a:rPr>
              <a:t>edin</a:t>
            </a:r>
            <a:r>
              <a:rPr lang="en-US" sz="1600" b="0" dirty="0">
                <a:solidFill>
                  <a:schemeClr val="accent1"/>
                </a:solidFill>
              </a:rPr>
              <a:t> </a:t>
            </a:r>
          </a:p>
        </p:txBody>
      </p:sp>
    </p:spTree>
    <p:extLst>
      <p:ext uri="{BB962C8B-B14F-4D97-AF65-F5344CB8AC3E}">
        <p14:creationId xmlns:p14="http://schemas.microsoft.com/office/powerpoint/2010/main" val="259128715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E07C2BFF-F57F-CAE4-893F-CF9C4EE2A89B}"/>
              </a:ext>
            </a:extLst>
          </p:cNvPr>
          <p:cNvSpPr>
            <a:spLocks noGrp="1"/>
          </p:cNvSpPr>
          <p:nvPr>
            <p:ph type="title"/>
          </p:nvPr>
        </p:nvSpPr>
        <p:spPr>
          <a:xfrm>
            <a:off x="95740" y="3663"/>
            <a:ext cx="12100076" cy="764530"/>
          </a:xfrm>
        </p:spPr>
        <p:txBody>
          <a:bodyPr>
            <a:normAutofit fontScale="90000"/>
          </a:bodyPr>
          <a:lstStyle/>
          <a:p>
            <a:r>
              <a:rPr lang="en-GB" sz="3400" dirty="0"/>
              <a:t>Büyüme ve zaman planlaması için işbirliği ve ekip çalışması</a:t>
            </a:r>
          </a:p>
        </p:txBody>
      </p:sp>
      <p:sp>
        <p:nvSpPr>
          <p:cNvPr id="3" name="Segnaposto contenuto 2">
            <a:extLst>
              <a:ext uri="{FF2B5EF4-FFF2-40B4-BE49-F238E27FC236}">
                <a16:creationId xmlns:a16="http://schemas.microsoft.com/office/drawing/2014/main" id="{492D77B2-98A5-B3E2-7D84-6839DC92E2A0}"/>
              </a:ext>
            </a:extLst>
          </p:cNvPr>
          <p:cNvSpPr>
            <a:spLocks noGrp="1"/>
          </p:cNvSpPr>
          <p:nvPr>
            <p:ph idx="1"/>
          </p:nvPr>
        </p:nvSpPr>
        <p:spPr>
          <a:xfrm>
            <a:off x="308801" y="2992350"/>
            <a:ext cx="11882361" cy="3239973"/>
          </a:xfrm>
        </p:spPr>
        <p:txBody>
          <a:bodyPr vert="horz" lIns="91440" tIns="45720" rIns="91440" bIns="45720" rtlCol="0" anchor="t">
            <a:normAutofit/>
          </a:bodyPr>
          <a:lstStyle/>
          <a:p>
            <a:pPr marL="0" indent="0" algn="just">
              <a:lnSpc>
                <a:spcPct val="100000"/>
              </a:lnSpc>
              <a:spcBef>
                <a:spcPts val="0"/>
              </a:spcBef>
              <a:buNone/>
            </a:pPr>
            <a:r>
              <a:rPr lang="en-GB" sz="1600" dirty="0">
                <a:latin typeface="Raleway"/>
              </a:rPr>
              <a:t>Alet: TRELLO</a:t>
            </a:r>
            <a:endParaRPr lang="en-GB" sz="1600" dirty="0"/>
          </a:p>
          <a:p>
            <a:pPr algn="just">
              <a:lnSpc>
                <a:spcPct val="100000"/>
              </a:lnSpc>
              <a:spcBef>
                <a:spcPts val="0"/>
              </a:spcBef>
            </a:pPr>
            <a:endParaRPr lang="en-GB" sz="1600" b="0" dirty="0">
              <a:solidFill>
                <a:srgbClr val="DACDAC"/>
              </a:solidFill>
              <a:latin typeface="Raleway"/>
              <a:cs typeface="Segoe UI"/>
            </a:endParaRPr>
          </a:p>
          <a:p>
            <a:pPr marL="0" indent="0" algn="just">
              <a:lnSpc>
                <a:spcPct val="100000"/>
              </a:lnSpc>
              <a:spcBef>
                <a:spcPts val="0"/>
              </a:spcBef>
              <a:buNone/>
            </a:pPr>
            <a:r>
              <a:rPr lang="en-GB" sz="1600" b="0" dirty="0">
                <a:solidFill>
                  <a:srgbClr val="1D1D1B"/>
                </a:solidFill>
                <a:latin typeface="Raleway"/>
                <a:hlinkClick r:id="rId2"/>
              </a:rPr>
              <a:t>Trello</a:t>
            </a:r>
            <a:r>
              <a:rPr lang="en-GB" sz="1600" b="0" dirty="0">
                <a:solidFill>
                  <a:srgbClr val="1D1D1B"/>
                </a:solidFill>
                <a:latin typeface="Raleway"/>
              </a:rPr>
              <a:t>, bulut tabanlı bir çevrimiçi işbirliği platformudur. Ekiplerin uzaktan çalışırken görev paylaşımı ve yönetimi zorluklarının üstesinden gelmeleri için etkili bir araçtır. Proje, iş akışı veya ekip türü ne olursa olsun, Trello işleri düzenli tutmanıza yardımcı olabilir. Hem ücretsiz hem de profesyonel (ücretli) seçenekler sunar. Uzak ekipler Trello'yu aşağıdaki amaçlar için etkili bir şekilde kullanabilir:</a:t>
            </a:r>
          </a:p>
          <a:p>
            <a:pPr marL="742950" lvl="1" indent="-285750" algn="just">
              <a:lnSpc>
                <a:spcPct val="100000"/>
              </a:lnSpc>
              <a:spcBef>
                <a:spcPts val="0"/>
              </a:spcBef>
              <a:buFont typeface="Arial,Sans-Serif" panose="020B0604020202020204" pitchFamily="34" charset="0"/>
              <a:buChar char="•"/>
            </a:pPr>
            <a:r>
              <a:rPr lang="en-GB" sz="1600" dirty="0">
                <a:solidFill>
                  <a:schemeClr val="bg1"/>
                </a:solidFill>
                <a:latin typeface="Raleway"/>
              </a:rPr>
              <a:t>Çevrimiçi görev organizasyonu için yapılacaklar listesi oluşturma,</a:t>
            </a:r>
          </a:p>
          <a:p>
            <a:pPr marL="742950" lvl="1" indent="-285750" algn="just">
              <a:lnSpc>
                <a:spcPct val="100000"/>
              </a:lnSpc>
              <a:spcBef>
                <a:spcPts val="0"/>
              </a:spcBef>
              <a:buFont typeface="Arial,Sans-Serif" panose="020B0604020202020204" pitchFamily="34" charset="0"/>
              <a:buChar char="•"/>
            </a:pPr>
            <a:r>
              <a:rPr lang="en-GB" sz="1600" dirty="0">
                <a:solidFill>
                  <a:schemeClr val="bg1"/>
                </a:solidFill>
                <a:latin typeface="Raleway"/>
              </a:rPr>
              <a:t>Proje ve faaliyet planlaması,</a:t>
            </a:r>
          </a:p>
          <a:p>
            <a:pPr marL="742950" lvl="1" indent="-285750" algn="just">
              <a:lnSpc>
                <a:spcPct val="100000"/>
              </a:lnSpc>
              <a:spcBef>
                <a:spcPts val="0"/>
              </a:spcBef>
              <a:buFont typeface="Arial,Sans-Serif" panose="020B0604020202020204" pitchFamily="34" charset="0"/>
              <a:buChar char="•"/>
            </a:pPr>
            <a:r>
              <a:rPr lang="en-GB" sz="1600" dirty="0">
                <a:solidFill>
                  <a:schemeClr val="bg1"/>
                </a:solidFill>
                <a:latin typeface="Raleway"/>
              </a:rPr>
              <a:t>Ekip-görev dağılımının izlenmesi.</a:t>
            </a:r>
          </a:p>
          <a:p>
            <a:pPr marL="0" indent="0">
              <a:buNone/>
            </a:pPr>
            <a:r>
              <a:rPr lang="en-GB" sz="1600" b="0" dirty="0">
                <a:solidFill>
                  <a:schemeClr val="accent1"/>
                </a:solidFill>
              </a:rPr>
              <a:t>Bu özellikleriyle Trello, uzaktaki ekiplerin bir ofis ortamındaymış gibi birlikte çalışmasına olanak tanır.</a:t>
            </a:r>
          </a:p>
        </p:txBody>
      </p:sp>
      <p:pic>
        <p:nvPicPr>
          <p:cNvPr id="4" name="Immagine 3" descr="trello demo">
            <a:extLst>
              <a:ext uri="{FF2B5EF4-FFF2-40B4-BE49-F238E27FC236}">
                <a16:creationId xmlns:a16="http://schemas.microsoft.com/office/drawing/2014/main" id="{E8C8B8CC-86E5-CF33-156E-B2E26702ADDD}"/>
              </a:ext>
            </a:extLst>
          </p:cNvPr>
          <p:cNvPicPr>
            <a:picLocks noChangeAspect="1"/>
          </p:cNvPicPr>
          <p:nvPr/>
        </p:nvPicPr>
        <p:blipFill>
          <a:blip r:embed="rId3"/>
          <a:stretch>
            <a:fillRect/>
          </a:stretch>
        </p:blipFill>
        <p:spPr>
          <a:xfrm>
            <a:off x="7403710" y="774728"/>
            <a:ext cx="3815991" cy="2217745"/>
          </a:xfrm>
          <a:prstGeom prst="rect">
            <a:avLst/>
          </a:prstGeom>
        </p:spPr>
      </p:pic>
      <p:sp>
        <p:nvSpPr>
          <p:cNvPr id="5" name="CasellaDiTesto 4">
            <a:extLst>
              <a:ext uri="{FF2B5EF4-FFF2-40B4-BE49-F238E27FC236}">
                <a16:creationId xmlns:a16="http://schemas.microsoft.com/office/drawing/2014/main" id="{BA7BE4AE-4EBA-6853-155E-F7D825A742F9}"/>
              </a:ext>
            </a:extLst>
          </p:cNvPr>
          <p:cNvSpPr txBox="1"/>
          <p:nvPr/>
        </p:nvSpPr>
        <p:spPr>
          <a:xfrm>
            <a:off x="92524" y="771850"/>
            <a:ext cx="7060569" cy="233910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just"/>
            <a:r>
              <a:rPr lang="en-GB" sz="1600" b="1" dirty="0" err="1">
                <a:solidFill>
                  <a:schemeClr val="bg1"/>
                </a:solidFill>
                <a:latin typeface="Raleway"/>
              </a:rPr>
              <a:t>Genel</a:t>
            </a:r>
            <a:r>
              <a:rPr lang="en-GB" sz="1600" b="1" dirty="0">
                <a:solidFill>
                  <a:schemeClr val="bg1"/>
                </a:solidFill>
                <a:latin typeface="Raleway"/>
              </a:rPr>
              <a:t> </a:t>
            </a:r>
            <a:r>
              <a:rPr lang="en-GB" sz="1600" b="1" dirty="0" err="1">
                <a:solidFill>
                  <a:schemeClr val="bg1"/>
                </a:solidFill>
                <a:latin typeface="Raleway"/>
              </a:rPr>
              <a:t>çerçeve</a:t>
            </a:r>
            <a:r>
              <a:rPr lang="en-GB" sz="1600" b="1" dirty="0">
                <a:solidFill>
                  <a:schemeClr val="bg1"/>
                </a:solidFill>
                <a:latin typeface="Raleway"/>
              </a:rPr>
              <a:t>: </a:t>
            </a:r>
          </a:p>
          <a:p>
            <a:pPr algn="just"/>
            <a:r>
              <a:rPr lang="en-GB" sz="1600" dirty="0">
                <a:solidFill>
                  <a:srgbClr val="1D1D1B"/>
                </a:solidFill>
                <a:latin typeface="Raleway"/>
              </a:rPr>
              <a:t>Zaman yönetimi ve planlama, Trello, Slack ve World Time Buddy gibi işbirliği araçları kullanılarak geliştirilen dijital ekip çalışması </a:t>
            </a:r>
            <a:r>
              <a:rPr lang="en-GB" sz="1600" dirty="0" err="1">
                <a:solidFill>
                  <a:srgbClr val="1D1D1B"/>
                </a:solidFill>
                <a:latin typeface="Raleway"/>
              </a:rPr>
              <a:t>becerileri</a:t>
            </a:r>
            <a:r>
              <a:rPr lang="en-GB" sz="1600" dirty="0">
                <a:solidFill>
                  <a:srgbClr val="1D1D1B"/>
                </a:solidFill>
                <a:latin typeface="Raleway"/>
              </a:rPr>
              <a:t> </a:t>
            </a:r>
            <a:r>
              <a:rPr lang="tr-TR" sz="1600" dirty="0">
                <a:solidFill>
                  <a:srgbClr val="1D1D1B"/>
                </a:solidFill>
                <a:latin typeface="Raleway"/>
              </a:rPr>
              <a:t>önemlidir</a:t>
            </a:r>
            <a:r>
              <a:rPr lang="en-GB" sz="1600" dirty="0">
                <a:solidFill>
                  <a:srgbClr val="1D1D1B"/>
                </a:solidFill>
                <a:latin typeface="Raleway"/>
              </a:rPr>
              <a:t>. Bu platformlarla uygulamalı pratik yaparak, görevleri nasıl organize edeceğinizi, iletişimi nasıl kolaylaştıracağınızı ve farklı zaman dilimlerinde etkili bir şekilde nasıl koordine edeceğinizi öğrenecek ve verimli bir uzaktan çalışma ortamını teşvik edeceksiniz.</a:t>
            </a:r>
          </a:p>
          <a:p>
            <a:pPr algn="just"/>
            <a:endParaRPr lang="tr-TR" sz="1600" dirty="0">
              <a:latin typeface="Segoe UI"/>
              <a:cs typeface="Segoe UI"/>
            </a:endParaRPr>
          </a:p>
          <a:p>
            <a:pPr algn="l"/>
            <a:endParaRPr lang="it-IT" dirty="0"/>
          </a:p>
        </p:txBody>
      </p:sp>
      <p:sp>
        <p:nvSpPr>
          <p:cNvPr id="6" name="CasellaDiTesto 5">
            <a:extLst>
              <a:ext uri="{FF2B5EF4-FFF2-40B4-BE49-F238E27FC236}">
                <a16:creationId xmlns:a16="http://schemas.microsoft.com/office/drawing/2014/main" id="{E599D616-4E7D-2E02-3816-2FB6558AF0E3}"/>
              </a:ext>
            </a:extLst>
          </p:cNvPr>
          <p:cNvSpPr txBox="1"/>
          <p:nvPr/>
        </p:nvSpPr>
        <p:spPr>
          <a:xfrm>
            <a:off x="7409434" y="2994749"/>
            <a:ext cx="3259174" cy="24622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1000" dirty="0">
                <a:solidFill>
                  <a:schemeClr val="accent1"/>
                </a:solidFill>
              </a:rPr>
              <a:t>Görüntü kaynağı: Trello Platformu</a:t>
            </a:r>
          </a:p>
        </p:txBody>
      </p:sp>
    </p:spTree>
    <p:extLst>
      <p:ext uri="{BB962C8B-B14F-4D97-AF65-F5344CB8AC3E}">
        <p14:creationId xmlns:p14="http://schemas.microsoft.com/office/powerpoint/2010/main" val="281557236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Elemento grafico 8" descr="Clessidra finita con riempimento a tinta unita">
            <a:extLst>
              <a:ext uri="{FF2B5EF4-FFF2-40B4-BE49-F238E27FC236}">
                <a16:creationId xmlns:a16="http://schemas.microsoft.com/office/drawing/2014/main" id="{EF663F67-3D12-9B12-1B6F-11A4893BC627}"/>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rot="21180000">
            <a:off x="7287879" y="4526141"/>
            <a:ext cx="670170" cy="699478"/>
          </a:xfrm>
          <a:prstGeom prst="rect">
            <a:avLst/>
          </a:prstGeom>
        </p:spPr>
      </p:pic>
      <p:sp>
        <p:nvSpPr>
          <p:cNvPr id="2" name="Titolo 1">
            <a:extLst>
              <a:ext uri="{FF2B5EF4-FFF2-40B4-BE49-F238E27FC236}">
                <a16:creationId xmlns:a16="http://schemas.microsoft.com/office/drawing/2014/main" id="{2D6C4247-4773-6339-F2C2-D7349115063C}"/>
              </a:ext>
            </a:extLst>
          </p:cNvPr>
          <p:cNvSpPr>
            <a:spLocks noGrp="1"/>
          </p:cNvSpPr>
          <p:nvPr>
            <p:ph type="title"/>
          </p:nvPr>
        </p:nvSpPr>
        <p:spPr>
          <a:xfrm>
            <a:off x="449292" y="175914"/>
            <a:ext cx="11538728" cy="1325563"/>
          </a:xfrm>
        </p:spPr>
        <p:txBody>
          <a:bodyPr/>
          <a:lstStyle/>
          <a:p>
            <a:r>
              <a:rPr lang="en-GB" sz="3400" dirty="0"/>
              <a:t>Pomodoro tekniği &amp; </a:t>
            </a:r>
            <a:br>
              <a:rPr lang="en-GB" sz="3400" dirty="0"/>
            </a:br>
            <a:r>
              <a:rPr lang="en-GB" sz="3400" dirty="0"/>
              <a:t>Parkinson Yasası</a:t>
            </a:r>
          </a:p>
        </p:txBody>
      </p:sp>
      <p:sp>
        <p:nvSpPr>
          <p:cNvPr id="3" name="Segnaposto contenuto 2">
            <a:extLst>
              <a:ext uri="{FF2B5EF4-FFF2-40B4-BE49-F238E27FC236}">
                <a16:creationId xmlns:a16="http://schemas.microsoft.com/office/drawing/2014/main" id="{8F02444F-729F-EF13-4D67-887CA984398E}"/>
              </a:ext>
            </a:extLst>
          </p:cNvPr>
          <p:cNvSpPr>
            <a:spLocks noGrp="1"/>
          </p:cNvSpPr>
          <p:nvPr>
            <p:ph idx="1"/>
          </p:nvPr>
        </p:nvSpPr>
        <p:spPr>
          <a:xfrm>
            <a:off x="457200" y="1839356"/>
            <a:ext cx="6304006" cy="1220961"/>
          </a:xfrm>
        </p:spPr>
        <p:txBody>
          <a:bodyPr vert="horz" lIns="91440" tIns="45720" rIns="91440" bIns="45720" rtlCol="0" anchor="t">
            <a:normAutofit/>
          </a:bodyPr>
          <a:lstStyle/>
          <a:p>
            <a:pPr marL="0" indent="0" algn="just">
              <a:buNone/>
            </a:pPr>
            <a:r>
              <a:rPr lang="en-GB" sz="1600" b="0" dirty="0">
                <a:solidFill>
                  <a:schemeClr val="accent1"/>
                </a:solidFill>
              </a:rPr>
              <a:t>Bu teknik, çalışmanızı her biri Pomodoro olarak bilinen aralıklara bölmek için bir zamanlayıcı kullanmanızı sağlar. </a:t>
            </a:r>
            <a:endParaRPr lang="it-IT" sz="1600" b="0" dirty="0">
              <a:solidFill>
                <a:schemeClr val="accent1"/>
              </a:solidFill>
            </a:endParaRPr>
          </a:p>
          <a:p>
            <a:pPr marL="0" indent="0" algn="just">
              <a:buNone/>
            </a:pPr>
            <a:r>
              <a:rPr lang="en-GB" sz="1600" dirty="0">
                <a:solidFill>
                  <a:schemeClr val="accent1"/>
                </a:solidFill>
              </a:rPr>
              <a:t>Tükenmiş olabileceklerini düşünen insanlara yardımcı olabilir.</a:t>
            </a:r>
          </a:p>
        </p:txBody>
      </p:sp>
      <p:pic>
        <p:nvPicPr>
          <p:cNvPr id="4" name="Immagine 3" descr="Immagine che contiene testo, frutto, schermata, Cibo naturale&#10;&#10;Descrizione generata automaticamente">
            <a:extLst>
              <a:ext uri="{FF2B5EF4-FFF2-40B4-BE49-F238E27FC236}">
                <a16:creationId xmlns:a16="http://schemas.microsoft.com/office/drawing/2014/main" id="{90777216-FF1D-BEA2-0D5B-C2383654CE6C}"/>
              </a:ext>
            </a:extLst>
          </p:cNvPr>
          <p:cNvPicPr>
            <a:picLocks noChangeAspect="1"/>
          </p:cNvPicPr>
          <p:nvPr/>
        </p:nvPicPr>
        <p:blipFill>
          <a:blip r:embed="rId4"/>
          <a:stretch>
            <a:fillRect/>
          </a:stretch>
        </p:blipFill>
        <p:spPr>
          <a:xfrm>
            <a:off x="7806817" y="1108854"/>
            <a:ext cx="3497938" cy="2682948"/>
          </a:xfrm>
          <a:prstGeom prst="rect">
            <a:avLst/>
          </a:prstGeom>
        </p:spPr>
      </p:pic>
      <p:sp>
        <p:nvSpPr>
          <p:cNvPr id="6" name="Segnaposto contenuto 2">
            <a:extLst>
              <a:ext uri="{FF2B5EF4-FFF2-40B4-BE49-F238E27FC236}">
                <a16:creationId xmlns:a16="http://schemas.microsoft.com/office/drawing/2014/main" id="{248FCF38-A0FE-1C14-5AB1-DDBCE4E9C8C7}"/>
              </a:ext>
            </a:extLst>
          </p:cNvPr>
          <p:cNvSpPr txBox="1">
            <a:spLocks/>
          </p:cNvSpPr>
          <p:nvPr/>
        </p:nvSpPr>
        <p:spPr>
          <a:xfrm>
            <a:off x="445372" y="4366207"/>
            <a:ext cx="6314303" cy="1519582"/>
          </a:xfrm>
          <a:prstGeom prst="rect">
            <a:avLst/>
          </a:prstGeom>
        </p:spPr>
        <p:txBody>
          <a:bodyPr vert="horz" lIns="91440" tIns="45720" rIns="91440" bIns="45720" rtlCol="0" anchor="t">
            <a:normAutofit/>
          </a:bodyPr>
          <a:lstStyle>
            <a:lvl1pPr marL="514350" indent="-514350" algn="l" defTabSz="914400" rtl="0" eaLnBrk="1" latinLnBrk="0" hangingPunct="1">
              <a:lnSpc>
                <a:spcPct val="90000"/>
              </a:lnSpc>
              <a:spcBef>
                <a:spcPts val="1000"/>
              </a:spcBef>
              <a:buFont typeface="Arial" panose="020B0604020202020204" pitchFamily="34" charset="0"/>
              <a:buAutoNum type="arabicPeriod"/>
              <a:defRPr sz="2800" b="1" kern="1200">
                <a:solidFill>
                  <a:schemeClr val="bg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b="1" kern="1200">
                <a:solidFill>
                  <a:schemeClr val="tx2"/>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2"/>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buNone/>
            </a:pPr>
            <a:r>
              <a:rPr lang="en-GB" sz="1600" b="0" dirty="0">
                <a:solidFill>
                  <a:schemeClr val="accent1"/>
                </a:solidFill>
              </a:rPr>
              <a:t>Bu yasa, bir görevi tamamlamak için kendinize verdiğiniz sürenin, o görevi tamamlamanız için gereken süre olduğu fikrine dayanır. </a:t>
            </a:r>
            <a:endParaRPr lang="it-IT" sz="1600" b="0" dirty="0">
              <a:solidFill>
                <a:schemeClr val="accent1"/>
              </a:solidFill>
            </a:endParaRPr>
          </a:p>
          <a:p>
            <a:pPr marL="0" indent="0" algn="just">
              <a:buNone/>
            </a:pPr>
            <a:r>
              <a:rPr lang="en-GB" sz="1600" dirty="0">
                <a:solidFill>
                  <a:schemeClr val="accent1"/>
                </a:solidFill>
              </a:rPr>
              <a:t>Bu teknik erteleyiciler ve baskı altında iyi çalışan insanlar için işe yarar</a:t>
            </a:r>
            <a:endParaRPr lang="it-IT" sz="1600" dirty="0">
              <a:solidFill>
                <a:schemeClr val="accent1"/>
              </a:solidFill>
            </a:endParaRPr>
          </a:p>
        </p:txBody>
      </p:sp>
      <p:sp>
        <p:nvSpPr>
          <p:cNvPr id="7" name="Freccia a destra 6">
            <a:extLst>
              <a:ext uri="{FF2B5EF4-FFF2-40B4-BE49-F238E27FC236}">
                <a16:creationId xmlns:a16="http://schemas.microsoft.com/office/drawing/2014/main" id="{729974A0-BA03-C80C-2735-3F48900A46DF}"/>
              </a:ext>
            </a:extLst>
          </p:cNvPr>
          <p:cNvSpPr/>
          <p:nvPr/>
        </p:nvSpPr>
        <p:spPr>
          <a:xfrm>
            <a:off x="6985654" y="2249898"/>
            <a:ext cx="527625" cy="386067"/>
          </a:xfrm>
          <a:prstGeom prst="rightArrow">
            <a:avLst/>
          </a:prstGeom>
          <a:solidFill>
            <a:srgbClr val="ED7D3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pic>
        <p:nvPicPr>
          <p:cNvPr id="10" name="Elemento grafico 9" descr="Clessidra finita con riempimento a tinta unita">
            <a:extLst>
              <a:ext uri="{FF2B5EF4-FFF2-40B4-BE49-F238E27FC236}">
                <a16:creationId xmlns:a16="http://schemas.microsoft.com/office/drawing/2014/main" id="{D453CD83-9BF9-C1B5-E156-349ACBE7EDDE}"/>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rot="-2040000" flipH="1">
            <a:off x="7938604" y="4647785"/>
            <a:ext cx="814752" cy="719016"/>
          </a:xfrm>
          <a:prstGeom prst="rect">
            <a:avLst/>
          </a:prstGeom>
        </p:spPr>
      </p:pic>
      <p:pic>
        <p:nvPicPr>
          <p:cNvPr id="11" name="Elemento grafico 10" descr="Clessidra finita con riempimento a tinta unita">
            <a:extLst>
              <a:ext uri="{FF2B5EF4-FFF2-40B4-BE49-F238E27FC236}">
                <a16:creationId xmlns:a16="http://schemas.microsoft.com/office/drawing/2014/main" id="{39E0BA43-5139-2640-4A29-A665D395033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rot="240000">
            <a:off x="8684877" y="5161140"/>
            <a:ext cx="670170" cy="699478"/>
          </a:xfrm>
          <a:prstGeom prst="rect">
            <a:avLst/>
          </a:prstGeom>
        </p:spPr>
      </p:pic>
      <p:sp>
        <p:nvSpPr>
          <p:cNvPr id="8" name="CasellaDiTesto 7">
            <a:extLst>
              <a:ext uri="{FF2B5EF4-FFF2-40B4-BE49-F238E27FC236}">
                <a16:creationId xmlns:a16="http://schemas.microsoft.com/office/drawing/2014/main" id="{49CFEE05-7B74-9CDE-D067-B9C807FF45C0}"/>
              </a:ext>
            </a:extLst>
          </p:cNvPr>
          <p:cNvSpPr txBox="1"/>
          <p:nvPr/>
        </p:nvSpPr>
        <p:spPr>
          <a:xfrm>
            <a:off x="7809972" y="3784196"/>
            <a:ext cx="3259174" cy="24622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1000" dirty="0">
                <a:solidFill>
                  <a:schemeClr val="accent1"/>
                </a:solidFill>
              </a:rPr>
              <a:t>Görüntü kaynağı: Pomodoro tekniği</a:t>
            </a:r>
          </a:p>
        </p:txBody>
      </p:sp>
    </p:spTree>
    <p:extLst>
      <p:ext uri="{BB962C8B-B14F-4D97-AF65-F5344CB8AC3E}">
        <p14:creationId xmlns:p14="http://schemas.microsoft.com/office/powerpoint/2010/main" val="94232573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asellaDiTesto 3">
            <a:extLst>
              <a:ext uri="{FF2B5EF4-FFF2-40B4-BE49-F238E27FC236}">
                <a16:creationId xmlns:a16="http://schemas.microsoft.com/office/drawing/2014/main" id="{CB7B10C2-7B80-A1CD-723A-B6229507551F}"/>
              </a:ext>
            </a:extLst>
          </p:cNvPr>
          <p:cNvSpPr txBox="1"/>
          <p:nvPr/>
        </p:nvSpPr>
        <p:spPr>
          <a:xfrm>
            <a:off x="332099" y="-3725"/>
            <a:ext cx="11103429" cy="2161938"/>
          </a:xfrm>
          <a:prstGeom prst="rect">
            <a:avLst/>
          </a:prstGeom>
          <a:noFill/>
        </p:spPr>
        <p:txBody>
          <a:bodyPr wrap="square" lIns="91440" tIns="45720" rIns="91440" bIns="45720" anchor="t">
            <a:spAutoFit/>
          </a:bodyPr>
          <a:lstStyle/>
          <a:p>
            <a:pPr>
              <a:lnSpc>
                <a:spcPct val="150000"/>
              </a:lnSpc>
            </a:pPr>
            <a:endParaRPr lang="en-US">
              <a:solidFill>
                <a:schemeClr val="accent1"/>
              </a:solidFill>
            </a:endParaRPr>
          </a:p>
          <a:p>
            <a:pPr algn="ctr">
              <a:lnSpc>
                <a:spcPct val="150000"/>
              </a:lnSpc>
            </a:pPr>
            <a:r>
              <a:rPr lang="en-GB" sz="3400" dirty="0">
                <a:solidFill>
                  <a:schemeClr val="bg2"/>
                </a:solidFill>
                <a:latin typeface="Raleway SemiBold"/>
              </a:rPr>
              <a:t>Zaman yönetimi hakkında daha fazla ipucu </a:t>
            </a:r>
          </a:p>
          <a:p>
            <a:pPr algn="ctr">
              <a:lnSpc>
                <a:spcPct val="150000"/>
              </a:lnSpc>
            </a:pPr>
            <a:r>
              <a:rPr lang="en-GB" sz="2000" b="1">
                <a:solidFill>
                  <a:schemeClr val="bg2"/>
                </a:solidFill>
              </a:rPr>
              <a:t>Zamanınızı Nasıl İyi Yöneteceğinizi Gerçekten Biliyor musunuz?</a:t>
            </a:r>
            <a:endParaRPr lang="en-GB">
              <a:solidFill>
                <a:schemeClr val="bg2"/>
              </a:solidFill>
            </a:endParaRPr>
          </a:p>
          <a:p>
            <a:pPr>
              <a:lnSpc>
                <a:spcPct val="150000"/>
              </a:lnSpc>
            </a:pPr>
            <a:endParaRPr lang="en-US" sz="2000" b="1">
              <a:solidFill>
                <a:schemeClr val="bg1">
                  <a:lumMod val="75000"/>
                </a:schemeClr>
              </a:solidFill>
            </a:endParaRPr>
          </a:p>
        </p:txBody>
      </p:sp>
      <p:sp>
        <p:nvSpPr>
          <p:cNvPr id="2" name="Freccia in giù 1">
            <a:extLst>
              <a:ext uri="{FF2B5EF4-FFF2-40B4-BE49-F238E27FC236}">
                <a16:creationId xmlns:a16="http://schemas.microsoft.com/office/drawing/2014/main" id="{0EAC8468-0F23-D201-F207-51A8D6E074CD}"/>
              </a:ext>
            </a:extLst>
          </p:cNvPr>
          <p:cNvSpPr/>
          <p:nvPr/>
        </p:nvSpPr>
        <p:spPr>
          <a:xfrm>
            <a:off x="5645553" y="2853705"/>
            <a:ext cx="477936" cy="450288"/>
          </a:xfrm>
          <a:prstGeom prst="downArrow">
            <a:avLst/>
          </a:prstGeom>
          <a:solidFill>
            <a:schemeClr val="bg2"/>
          </a:solidFill>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it-IT"/>
          </a:p>
        </p:txBody>
      </p:sp>
      <p:pic>
        <p:nvPicPr>
          <p:cNvPr id="6" name="Elementi multimediali online 5" title="How to Become More Productive at Work">
            <a:hlinkClick r:id="" action="ppaction://media"/>
            <a:extLst>
              <a:ext uri="{FF2B5EF4-FFF2-40B4-BE49-F238E27FC236}">
                <a16:creationId xmlns:a16="http://schemas.microsoft.com/office/drawing/2014/main" id="{C9A5459E-166F-318C-9848-54CCC19721DB}"/>
              </a:ext>
            </a:extLst>
          </p:cNvPr>
          <p:cNvPicPr>
            <a:picLocks noRot="1" noChangeAspect="1"/>
          </p:cNvPicPr>
          <p:nvPr>
            <a:videoFile r:link="rId1"/>
          </p:nvPr>
        </p:nvPicPr>
        <p:blipFill>
          <a:blip r:embed="rId3"/>
          <a:stretch>
            <a:fillRect/>
          </a:stretch>
        </p:blipFill>
        <p:spPr>
          <a:xfrm>
            <a:off x="3778343" y="3576465"/>
            <a:ext cx="4214456" cy="2379306"/>
          </a:xfrm>
          <a:prstGeom prst="rect">
            <a:avLst/>
          </a:prstGeom>
        </p:spPr>
      </p:pic>
      <p:sp>
        <p:nvSpPr>
          <p:cNvPr id="5" name="CasellaDiTesto 4">
            <a:extLst>
              <a:ext uri="{FF2B5EF4-FFF2-40B4-BE49-F238E27FC236}">
                <a16:creationId xmlns:a16="http://schemas.microsoft.com/office/drawing/2014/main" id="{A11997F4-7049-871D-66B2-915ABDA18DAC}"/>
              </a:ext>
            </a:extLst>
          </p:cNvPr>
          <p:cNvSpPr txBox="1"/>
          <p:nvPr/>
        </p:nvSpPr>
        <p:spPr>
          <a:xfrm>
            <a:off x="2680305" y="6091162"/>
            <a:ext cx="5863771"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GB" sz="1000" dirty="0">
                <a:solidFill>
                  <a:srgbClr val="1D1D1B"/>
                </a:solidFill>
                <a:cs typeface="Segoe UI"/>
              </a:rPr>
              <a:t>Kaynak: İş yerinde nasıl daha üretken olunur</a:t>
            </a:r>
            <a:r>
              <a:rPr lang="en-GB" sz="1000" dirty="0">
                <a:cs typeface="Segoe UI"/>
              </a:rPr>
              <a:t>?</a:t>
            </a:r>
          </a:p>
          <a:p>
            <a:pPr algn="ctr"/>
            <a:r>
              <a:rPr lang="en-GB" sz="1000" dirty="0">
                <a:solidFill>
                  <a:srgbClr val="1D1D1B"/>
                </a:solidFill>
                <a:cs typeface="Segoe UI"/>
              </a:rPr>
              <a:t>Harvard İşletme Okulu </a:t>
            </a:r>
          </a:p>
        </p:txBody>
      </p:sp>
      <p:sp>
        <p:nvSpPr>
          <p:cNvPr id="8" name="Rettangolo con angoli arrotondati 7">
            <a:extLst>
              <a:ext uri="{FF2B5EF4-FFF2-40B4-BE49-F238E27FC236}">
                <a16:creationId xmlns:a16="http://schemas.microsoft.com/office/drawing/2014/main" id="{EF78AE45-A1DC-3DFF-B669-5DCC7E908927}"/>
              </a:ext>
            </a:extLst>
          </p:cNvPr>
          <p:cNvSpPr/>
          <p:nvPr/>
        </p:nvSpPr>
        <p:spPr>
          <a:xfrm>
            <a:off x="4419721" y="1912017"/>
            <a:ext cx="2923817" cy="783388"/>
          </a:xfrm>
          <a:prstGeom prst="roundRect">
            <a:avLst/>
          </a:prstGeom>
          <a:solidFill>
            <a:schemeClr val="bg2"/>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GB" sz="1600" dirty="0">
                <a:solidFill>
                  <a:schemeClr val="accent1"/>
                </a:solidFill>
              </a:rPr>
              <a:t>Bu videoyu izleyerek iş yerinde nasıl daha üretken olabileceğinizi öğrenin </a:t>
            </a:r>
            <a:endParaRPr lang="en-GB" dirty="0">
              <a:solidFill>
                <a:schemeClr val="accent1"/>
              </a:solidFill>
            </a:endParaRPr>
          </a:p>
        </p:txBody>
      </p:sp>
    </p:spTree>
    <p:extLst>
      <p:ext uri="{BB962C8B-B14F-4D97-AF65-F5344CB8AC3E}">
        <p14:creationId xmlns:p14="http://schemas.microsoft.com/office/powerpoint/2010/main" val="11885075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6"/>
                </p:tgtEl>
              </p:cMediaNode>
            </p:video>
            <p:seq concurrent="1" nextAc="seek">
              <p:cTn id="8" restart="whenNotActive" fill="hold" evtFilter="cancelBubble" nodeType="interactiveSeq">
                <p:stCondLst>
                  <p:cond evt="onClick" delay="0">
                    <p:tgtEl>
                      <p:spTgt spid="6"/>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6"/>
                                        </p:tgtEl>
                                      </p:cBhvr>
                                    </p:cmd>
                                  </p:childTnLst>
                                </p:cTn>
                              </p:par>
                            </p:childTnLst>
                          </p:cTn>
                        </p:par>
                      </p:childTnLst>
                    </p:cTn>
                  </p:par>
                </p:childTnLst>
              </p:cTn>
              <p:nextCondLst>
                <p:cond evt="onClick" delay="0">
                  <p:tgtEl>
                    <p:spTgt spid="6"/>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asellaDiTesto 2">
            <a:extLst>
              <a:ext uri="{FF2B5EF4-FFF2-40B4-BE49-F238E27FC236}">
                <a16:creationId xmlns:a16="http://schemas.microsoft.com/office/drawing/2014/main" id="{EEA42171-5884-FE06-C203-C460957BC41C}"/>
              </a:ext>
            </a:extLst>
          </p:cNvPr>
          <p:cNvSpPr txBox="1"/>
          <p:nvPr/>
        </p:nvSpPr>
        <p:spPr>
          <a:xfrm>
            <a:off x="-327566" y="588618"/>
            <a:ext cx="12845857" cy="615553"/>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GB" sz="3400" b="1" dirty="0">
                <a:solidFill>
                  <a:srgbClr val="0E9094"/>
                </a:solidFill>
                <a:latin typeface="Raleway SemiBold"/>
                <a:cs typeface="Segoe UI"/>
              </a:rPr>
              <a:t> Pratik Uygulamalar için Yapay Zeka ve Diğer Araçlar: </a:t>
            </a:r>
            <a:r>
              <a:rPr lang="en-GB" sz="3400" b="1" dirty="0" err="1">
                <a:solidFill>
                  <a:srgbClr val="0E9094"/>
                </a:solidFill>
                <a:latin typeface="Raleway SemiBold"/>
                <a:cs typeface="Segoe UI"/>
              </a:rPr>
              <a:t>PrometAI</a:t>
            </a:r>
            <a:endParaRPr lang="en-GB" sz="3400" b="1" dirty="0" err="1">
              <a:latin typeface="Raleway SemiBold"/>
              <a:cs typeface="Segoe UI"/>
            </a:endParaRPr>
          </a:p>
        </p:txBody>
      </p:sp>
      <p:sp>
        <p:nvSpPr>
          <p:cNvPr id="5" name="Titolo 1">
            <a:extLst>
              <a:ext uri="{FF2B5EF4-FFF2-40B4-BE49-F238E27FC236}">
                <a16:creationId xmlns:a16="http://schemas.microsoft.com/office/drawing/2014/main" id="{1CEEF4C6-3929-957A-CB83-F56A0C3A7C1E}"/>
              </a:ext>
            </a:extLst>
          </p:cNvPr>
          <p:cNvSpPr txBox="1">
            <a:spLocks/>
          </p:cNvSpPr>
          <p:nvPr/>
        </p:nvSpPr>
        <p:spPr>
          <a:xfrm>
            <a:off x="314568" y="1889010"/>
            <a:ext cx="7200658" cy="4283190"/>
          </a:xfrm>
          <a:prstGeom prst="rect">
            <a:avLst/>
          </a:prstGeom>
        </p:spPr>
        <p:txBody>
          <a:bodyPr lIns="91440" tIns="45720" rIns="91440" bIns="45720" anchor="t">
            <a:noAutofit/>
          </a:bodyPr>
          <a:lstStyle>
            <a:lvl1pPr marL="0" indent="0" algn="l" defTabSz="914400" rtl="0" eaLnBrk="1" latinLnBrk="0" hangingPunct="1">
              <a:lnSpc>
                <a:spcPct val="90000"/>
              </a:lnSpc>
              <a:spcBef>
                <a:spcPts val="1000"/>
              </a:spcBef>
              <a:buFont typeface="Arial" panose="020B0604020202020204" pitchFamily="34" charset="0"/>
              <a:buNone/>
              <a:defRPr sz="2800" b="1" kern="1200">
                <a:solidFill>
                  <a:schemeClr val="bg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b="1" kern="1200">
                <a:solidFill>
                  <a:schemeClr val="tx2"/>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2"/>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lnSpc>
                <a:spcPct val="150000"/>
              </a:lnSpc>
              <a:defRPr/>
            </a:pPr>
            <a:r>
              <a:rPr lang="en-GB" sz="1600" dirty="0">
                <a:ea typeface="+mn-lt"/>
                <a:cs typeface="+mn-lt"/>
                <a:hlinkClick r:id="rId3">
                  <a:extLst>
                    <a:ext uri="{A12FA001-AC4F-418D-AE19-62706E023703}">
                      <ahyp:hlinkClr xmlns:ahyp="http://schemas.microsoft.com/office/drawing/2018/hyperlinkcolor" val="tx"/>
                    </a:ext>
                  </a:extLst>
                </a:hlinkClick>
              </a:rPr>
              <a:t>PrometAI</a:t>
            </a:r>
            <a:r>
              <a:rPr lang="en-GB" sz="1600" b="0" dirty="0">
                <a:solidFill>
                  <a:srgbClr val="1D1D1B"/>
                </a:solidFill>
                <a:ea typeface="+mn-lt"/>
                <a:cs typeface="+mn-lt"/>
              </a:rPr>
              <a:t>, stratejik </a:t>
            </a:r>
            <a:r>
              <a:rPr lang="en-GB" sz="1600" b="0" dirty="0" err="1">
                <a:solidFill>
                  <a:srgbClr val="1D1D1B"/>
                </a:solidFill>
                <a:ea typeface="+mn-lt"/>
                <a:cs typeface="+mn-lt"/>
              </a:rPr>
              <a:t>planlamayı</a:t>
            </a:r>
            <a:r>
              <a:rPr lang="en-GB" sz="1600" b="0" dirty="0">
                <a:solidFill>
                  <a:srgbClr val="1D1D1B"/>
                </a:solidFill>
                <a:ea typeface="+mn-lt"/>
                <a:cs typeface="+mn-lt"/>
              </a:rPr>
              <a:t> </a:t>
            </a:r>
            <a:r>
              <a:rPr lang="tr-TR" sz="1600" b="0" dirty="0">
                <a:solidFill>
                  <a:srgbClr val="1D1D1B"/>
                </a:solidFill>
                <a:ea typeface="+mn-lt"/>
                <a:cs typeface="+mn-lt"/>
              </a:rPr>
              <a:t>şu</a:t>
            </a:r>
            <a:r>
              <a:rPr lang="en-GB" sz="1600" b="0" dirty="0">
                <a:solidFill>
                  <a:srgbClr val="1D1D1B"/>
                </a:solidFill>
                <a:ea typeface="+mn-lt"/>
                <a:cs typeface="+mn-lt"/>
              </a:rPr>
              <a:t> yöntemlerle optimize ed</a:t>
            </a:r>
            <a:r>
              <a:rPr lang="tr-TR" sz="1600" b="0" dirty="0">
                <a:solidFill>
                  <a:srgbClr val="1D1D1B"/>
                </a:solidFill>
                <a:ea typeface="+mn-lt"/>
                <a:cs typeface="+mn-lt"/>
              </a:rPr>
              <a:t>ile</a:t>
            </a:r>
            <a:r>
              <a:rPr lang="en-GB" sz="1600" b="0" dirty="0">
                <a:solidFill>
                  <a:srgbClr val="1D1D1B"/>
                </a:solidFill>
                <a:ea typeface="+mn-lt"/>
                <a:cs typeface="+mn-lt"/>
              </a:rPr>
              <a:t>n yenilikçi </a:t>
            </a:r>
            <a:r>
              <a:rPr lang="en-GB" sz="1600" b="0" dirty="0" err="1">
                <a:solidFill>
                  <a:srgbClr val="1D1D1B"/>
                </a:solidFill>
                <a:ea typeface="+mn-lt"/>
                <a:cs typeface="+mn-lt"/>
              </a:rPr>
              <a:t>bir</a:t>
            </a:r>
            <a:r>
              <a:rPr lang="en-GB" sz="1600" b="0" dirty="0">
                <a:solidFill>
                  <a:srgbClr val="1D1D1B"/>
                </a:solidFill>
                <a:ea typeface="+mn-lt"/>
                <a:cs typeface="+mn-lt"/>
              </a:rPr>
              <a:t> </a:t>
            </a:r>
            <a:r>
              <a:rPr lang="en-GB" sz="1600" b="0" dirty="0" err="1">
                <a:solidFill>
                  <a:srgbClr val="1D1D1B"/>
                </a:solidFill>
                <a:ea typeface="+mn-lt"/>
                <a:cs typeface="+mn-lt"/>
              </a:rPr>
              <a:t>platformdur</a:t>
            </a:r>
            <a:r>
              <a:rPr lang="tr-TR" sz="1600" b="0" dirty="0">
                <a:solidFill>
                  <a:srgbClr val="1D1D1B"/>
                </a:solidFill>
                <a:ea typeface="+mn-lt"/>
                <a:cs typeface="+mn-lt"/>
              </a:rPr>
              <a:t>.: v</a:t>
            </a:r>
            <a:r>
              <a:rPr lang="en-GB" sz="1600" b="0" dirty="0" err="1">
                <a:solidFill>
                  <a:srgbClr val="1D1D1B"/>
                </a:solidFill>
                <a:ea typeface="+mn-lt"/>
                <a:cs typeface="+mn-lt"/>
              </a:rPr>
              <a:t>eri</a:t>
            </a:r>
            <a:r>
              <a:rPr lang="en-GB" sz="1600" b="0" dirty="0">
                <a:solidFill>
                  <a:srgbClr val="1D1D1B"/>
                </a:solidFill>
                <a:ea typeface="+mn-lt"/>
                <a:cs typeface="+mn-lt"/>
              </a:rPr>
              <a:t> analizi, görselleştirme </a:t>
            </a:r>
            <a:r>
              <a:rPr lang="en-GB" sz="1600" b="0" dirty="0" err="1">
                <a:solidFill>
                  <a:srgbClr val="1D1D1B"/>
                </a:solidFill>
                <a:ea typeface="+mn-lt"/>
                <a:cs typeface="+mn-lt"/>
              </a:rPr>
              <a:t>ve</a:t>
            </a:r>
            <a:r>
              <a:rPr lang="en-GB" sz="1600" b="0" dirty="0">
                <a:solidFill>
                  <a:srgbClr val="1D1D1B"/>
                </a:solidFill>
                <a:ea typeface="+mn-lt"/>
                <a:cs typeface="+mn-lt"/>
              </a:rPr>
              <a:t> </a:t>
            </a:r>
            <a:r>
              <a:rPr lang="en-GB" sz="1600" b="0" dirty="0" err="1">
                <a:solidFill>
                  <a:srgbClr val="1D1D1B"/>
                </a:solidFill>
                <a:ea typeface="+mn-lt"/>
                <a:cs typeface="+mn-lt"/>
              </a:rPr>
              <a:t>iş</a:t>
            </a:r>
            <a:r>
              <a:rPr lang="tr-TR" sz="1600" b="0" dirty="0">
                <a:solidFill>
                  <a:srgbClr val="1D1D1B"/>
                </a:solidFill>
                <a:ea typeface="+mn-lt"/>
                <a:cs typeface="+mn-lt"/>
              </a:rPr>
              <a:t> </a:t>
            </a:r>
            <a:r>
              <a:rPr lang="en-GB" sz="1600" b="0" dirty="0" err="1">
                <a:solidFill>
                  <a:srgbClr val="1D1D1B"/>
                </a:solidFill>
                <a:ea typeface="+mn-lt"/>
                <a:cs typeface="+mn-lt"/>
              </a:rPr>
              <a:t>birliği</a:t>
            </a:r>
            <a:r>
              <a:rPr lang="tr-TR" sz="1600" b="0" dirty="0">
                <a:solidFill>
                  <a:srgbClr val="1D1D1B"/>
                </a:solidFill>
                <a:ea typeface="+mn-lt"/>
                <a:cs typeface="+mn-lt"/>
              </a:rPr>
              <a:t>. </a:t>
            </a:r>
            <a:r>
              <a:rPr lang="en-GB" sz="1600" b="0" dirty="0" err="1">
                <a:solidFill>
                  <a:srgbClr val="1D1D1B"/>
                </a:solidFill>
                <a:ea typeface="+mn-lt"/>
                <a:cs typeface="+mn-lt"/>
              </a:rPr>
              <a:t>Kullanıcıların</a:t>
            </a:r>
            <a:r>
              <a:rPr lang="tr-TR" sz="1600" b="0" dirty="0">
                <a:solidFill>
                  <a:srgbClr val="1D1D1B"/>
                </a:solidFill>
                <a:ea typeface="+mn-lt"/>
                <a:cs typeface="+mn-lt"/>
              </a:rPr>
              <a:t> </a:t>
            </a:r>
            <a:r>
              <a:rPr lang="en-GB" sz="1600" b="0" dirty="0">
                <a:solidFill>
                  <a:srgbClr val="1D1D1B"/>
                </a:solidFill>
                <a:ea typeface="+mn-lt"/>
                <a:cs typeface="+mn-lt"/>
              </a:rPr>
              <a:t>net </a:t>
            </a:r>
            <a:r>
              <a:rPr lang="en-GB" sz="1600" b="0" dirty="0" err="1">
                <a:solidFill>
                  <a:srgbClr val="1D1D1B"/>
                </a:solidFill>
                <a:ea typeface="+mn-lt"/>
                <a:cs typeface="+mn-lt"/>
              </a:rPr>
              <a:t>hedefler</a:t>
            </a:r>
            <a:r>
              <a:rPr lang="en-GB" sz="1600" b="0" dirty="0">
                <a:solidFill>
                  <a:srgbClr val="1D1D1B"/>
                </a:solidFill>
                <a:ea typeface="+mn-lt"/>
                <a:cs typeface="+mn-lt"/>
              </a:rPr>
              <a:t> </a:t>
            </a:r>
            <a:r>
              <a:rPr lang="en-GB" sz="1600" b="0" dirty="0" err="1">
                <a:solidFill>
                  <a:srgbClr val="1D1D1B"/>
                </a:solidFill>
                <a:ea typeface="+mn-lt"/>
                <a:cs typeface="+mn-lt"/>
              </a:rPr>
              <a:t>belirleme</a:t>
            </a:r>
            <a:r>
              <a:rPr lang="tr-TR" sz="1600" b="0" dirty="0">
                <a:solidFill>
                  <a:srgbClr val="1D1D1B"/>
                </a:solidFill>
                <a:ea typeface="+mn-lt"/>
                <a:cs typeface="+mn-lt"/>
              </a:rPr>
              <a:t>si,</a:t>
            </a:r>
            <a:r>
              <a:rPr lang="en-GB" sz="1600" b="0" dirty="0">
                <a:solidFill>
                  <a:srgbClr val="1D1D1B"/>
                </a:solidFill>
                <a:ea typeface="+mn-lt"/>
                <a:cs typeface="+mn-lt"/>
              </a:rPr>
              <a:t> </a:t>
            </a:r>
            <a:r>
              <a:rPr lang="en-GB" sz="1600" b="0" dirty="0" err="1">
                <a:solidFill>
                  <a:srgbClr val="1D1D1B"/>
                </a:solidFill>
                <a:ea typeface="+mn-lt"/>
                <a:cs typeface="+mn-lt"/>
              </a:rPr>
              <a:t>kilit</a:t>
            </a:r>
            <a:r>
              <a:rPr lang="en-GB" sz="1600" b="0" dirty="0">
                <a:solidFill>
                  <a:srgbClr val="1D1D1B"/>
                </a:solidFill>
                <a:ea typeface="+mn-lt"/>
                <a:cs typeface="+mn-lt"/>
              </a:rPr>
              <a:t> </a:t>
            </a:r>
            <a:r>
              <a:rPr lang="en-GB" sz="1600" b="0" dirty="0" err="1">
                <a:solidFill>
                  <a:srgbClr val="1D1D1B"/>
                </a:solidFill>
                <a:ea typeface="+mn-lt"/>
                <a:cs typeface="+mn-lt"/>
              </a:rPr>
              <a:t>performans</a:t>
            </a:r>
            <a:r>
              <a:rPr lang="en-GB" sz="1600" b="0" dirty="0">
                <a:solidFill>
                  <a:srgbClr val="1D1D1B"/>
                </a:solidFill>
                <a:ea typeface="+mn-lt"/>
                <a:cs typeface="+mn-lt"/>
              </a:rPr>
              <a:t> </a:t>
            </a:r>
            <a:r>
              <a:rPr lang="tr-TR" sz="1600" b="0" dirty="0">
                <a:solidFill>
                  <a:srgbClr val="1D1D1B"/>
                </a:solidFill>
                <a:ea typeface="+mn-lt"/>
                <a:cs typeface="+mn-lt"/>
              </a:rPr>
              <a:t>göstergeleri (KPI) </a:t>
            </a:r>
            <a:r>
              <a:rPr lang="en-GB" sz="1600" b="0" dirty="0" err="1">
                <a:solidFill>
                  <a:srgbClr val="1D1D1B"/>
                </a:solidFill>
                <a:ea typeface="+mn-lt"/>
                <a:cs typeface="+mn-lt"/>
              </a:rPr>
              <a:t>aracılığıyla</a:t>
            </a:r>
            <a:r>
              <a:rPr lang="en-GB" sz="1600" b="0" dirty="0">
                <a:solidFill>
                  <a:srgbClr val="1D1D1B"/>
                </a:solidFill>
                <a:ea typeface="+mn-lt"/>
                <a:cs typeface="+mn-lt"/>
              </a:rPr>
              <a:t> </a:t>
            </a:r>
            <a:r>
              <a:rPr lang="en-GB" sz="1600" b="0" dirty="0" err="1">
                <a:solidFill>
                  <a:srgbClr val="1D1D1B"/>
                </a:solidFill>
                <a:ea typeface="+mn-lt"/>
                <a:cs typeface="+mn-lt"/>
              </a:rPr>
              <a:t>ilerlemeyi</a:t>
            </a:r>
            <a:r>
              <a:rPr lang="en-GB" sz="1600" b="0" dirty="0">
                <a:solidFill>
                  <a:srgbClr val="1D1D1B"/>
                </a:solidFill>
                <a:ea typeface="+mn-lt"/>
                <a:cs typeface="+mn-lt"/>
              </a:rPr>
              <a:t> </a:t>
            </a:r>
            <a:r>
              <a:rPr lang="en-GB" sz="1600" b="0" dirty="0" err="1">
                <a:solidFill>
                  <a:srgbClr val="1D1D1B"/>
                </a:solidFill>
                <a:ea typeface="+mn-lt"/>
                <a:cs typeface="+mn-lt"/>
              </a:rPr>
              <a:t>izleme</a:t>
            </a:r>
            <a:r>
              <a:rPr lang="tr-TR" sz="1600" b="0" dirty="0" err="1">
                <a:solidFill>
                  <a:srgbClr val="1D1D1B"/>
                </a:solidFill>
                <a:ea typeface="+mn-lt"/>
                <a:cs typeface="+mn-lt"/>
              </a:rPr>
              <a:t>leri</a:t>
            </a:r>
            <a:r>
              <a:rPr lang="tr-TR" sz="1600" b="0" dirty="0">
                <a:solidFill>
                  <a:srgbClr val="1D1D1B"/>
                </a:solidFill>
                <a:ea typeface="+mn-lt"/>
                <a:cs typeface="+mn-lt"/>
              </a:rPr>
              <a:t>, </a:t>
            </a:r>
            <a:r>
              <a:rPr lang="en-GB" sz="1600" b="0" dirty="0" err="1">
                <a:solidFill>
                  <a:srgbClr val="1D1D1B"/>
                </a:solidFill>
                <a:ea typeface="+mn-lt"/>
                <a:cs typeface="+mn-lt"/>
              </a:rPr>
              <a:t>gerçek</a:t>
            </a:r>
            <a:r>
              <a:rPr lang="en-GB" sz="1600" b="0" dirty="0">
                <a:solidFill>
                  <a:srgbClr val="1D1D1B"/>
                </a:solidFill>
                <a:ea typeface="+mn-lt"/>
                <a:cs typeface="+mn-lt"/>
              </a:rPr>
              <a:t> zamanlı olarak bilinçli karar </a:t>
            </a:r>
            <a:r>
              <a:rPr lang="en-GB" sz="1600" b="0" dirty="0" err="1">
                <a:solidFill>
                  <a:srgbClr val="1D1D1B"/>
                </a:solidFill>
                <a:ea typeface="+mn-lt"/>
                <a:cs typeface="+mn-lt"/>
              </a:rPr>
              <a:t>verme</a:t>
            </a:r>
            <a:r>
              <a:rPr lang="en-GB" sz="1600" b="0" dirty="0">
                <a:solidFill>
                  <a:srgbClr val="1D1D1B"/>
                </a:solidFill>
                <a:ea typeface="+mn-lt"/>
                <a:cs typeface="+mn-lt"/>
              </a:rPr>
              <a:t> </a:t>
            </a:r>
            <a:r>
              <a:rPr lang="en-GB" sz="1600" b="0" dirty="0" err="1">
                <a:solidFill>
                  <a:srgbClr val="1D1D1B"/>
                </a:solidFill>
                <a:ea typeface="+mn-lt"/>
                <a:cs typeface="+mn-lt"/>
              </a:rPr>
              <a:t>olanağı</a:t>
            </a:r>
            <a:r>
              <a:rPr lang="tr-TR" sz="1600" b="0" dirty="0" err="1">
                <a:solidFill>
                  <a:srgbClr val="1D1D1B"/>
                </a:solidFill>
                <a:ea typeface="+mn-lt"/>
                <a:cs typeface="+mn-lt"/>
              </a:rPr>
              <a:t>nı</a:t>
            </a:r>
            <a:r>
              <a:rPr lang="tr-TR" sz="1600" b="0" dirty="0">
                <a:solidFill>
                  <a:srgbClr val="1D1D1B"/>
                </a:solidFill>
                <a:ea typeface="+mn-lt"/>
                <a:cs typeface="+mn-lt"/>
              </a:rPr>
              <a:t> </a:t>
            </a:r>
            <a:r>
              <a:rPr lang="en-GB" sz="1600" b="0" dirty="0" err="1">
                <a:solidFill>
                  <a:srgbClr val="1D1D1B"/>
                </a:solidFill>
                <a:ea typeface="+mn-lt"/>
                <a:cs typeface="+mn-lt"/>
              </a:rPr>
              <a:t>sağlar</a:t>
            </a:r>
            <a:r>
              <a:rPr lang="en-GB" sz="1600" b="0" dirty="0">
                <a:solidFill>
                  <a:srgbClr val="1D1D1B"/>
                </a:solidFill>
                <a:ea typeface="+mn-lt"/>
                <a:cs typeface="+mn-lt"/>
              </a:rPr>
              <a:t>. </a:t>
            </a:r>
            <a:endParaRPr lang="en-GB" sz="1600" dirty="0">
              <a:solidFill>
                <a:srgbClr val="F3B75B"/>
              </a:solidFill>
              <a:ea typeface="+mn-lt"/>
              <a:cs typeface="+mn-lt"/>
            </a:endParaRPr>
          </a:p>
          <a:p>
            <a:pPr indent="-285750">
              <a:lnSpc>
                <a:spcPct val="150000"/>
              </a:lnSpc>
              <a:defRPr/>
            </a:pPr>
            <a:r>
              <a:rPr lang="en-GB" sz="1600" b="0" dirty="0">
                <a:solidFill>
                  <a:srgbClr val="1D1D1B"/>
                </a:solidFill>
                <a:ea typeface="+mn-lt"/>
                <a:cs typeface="+mn-lt"/>
              </a:rPr>
              <a:t>Sezgisel </a:t>
            </a:r>
            <a:r>
              <a:rPr lang="en-GB" sz="1600" b="0" dirty="0" err="1">
                <a:solidFill>
                  <a:srgbClr val="1D1D1B"/>
                </a:solidFill>
                <a:ea typeface="+mn-lt"/>
                <a:cs typeface="+mn-lt"/>
              </a:rPr>
              <a:t>arayüzü</a:t>
            </a:r>
            <a:r>
              <a:rPr lang="en-GB" sz="1600" b="0" dirty="0">
                <a:solidFill>
                  <a:srgbClr val="1D1D1B"/>
                </a:solidFill>
                <a:ea typeface="+mn-lt"/>
                <a:cs typeface="+mn-lt"/>
              </a:rPr>
              <a:t> </a:t>
            </a:r>
            <a:r>
              <a:rPr lang="tr-TR" sz="1600" b="0" dirty="0">
                <a:solidFill>
                  <a:srgbClr val="1D1D1B"/>
                </a:solidFill>
                <a:ea typeface="+mn-lt"/>
                <a:cs typeface="+mn-lt"/>
              </a:rPr>
              <a:t>sayesinde</a:t>
            </a:r>
            <a:r>
              <a:rPr lang="en-GB" sz="1600" b="0" dirty="0">
                <a:solidFill>
                  <a:srgbClr val="1D1D1B"/>
                </a:solidFill>
                <a:ea typeface="+mn-lt"/>
                <a:cs typeface="+mn-lt"/>
              </a:rPr>
              <a:t> </a:t>
            </a:r>
            <a:r>
              <a:rPr lang="en-GB" sz="1600" b="0" dirty="0" err="1">
                <a:solidFill>
                  <a:srgbClr val="1D1D1B"/>
                </a:solidFill>
                <a:ea typeface="+mn-lt"/>
                <a:cs typeface="+mn-lt"/>
              </a:rPr>
              <a:t>etkileşimli</a:t>
            </a:r>
            <a:r>
              <a:rPr lang="en-GB" sz="1600" b="0" dirty="0">
                <a:solidFill>
                  <a:srgbClr val="1D1D1B"/>
                </a:solidFill>
                <a:ea typeface="+mn-lt"/>
                <a:cs typeface="+mn-lt"/>
              </a:rPr>
              <a:t> </a:t>
            </a:r>
            <a:r>
              <a:rPr lang="en-GB" sz="1600" b="0" dirty="0" err="1">
                <a:solidFill>
                  <a:srgbClr val="1D1D1B"/>
                </a:solidFill>
                <a:ea typeface="+mn-lt"/>
                <a:cs typeface="+mn-lt"/>
              </a:rPr>
              <a:t>araçlar</a:t>
            </a:r>
            <a:r>
              <a:rPr lang="tr-TR" sz="1600" b="0" dirty="0">
                <a:solidFill>
                  <a:srgbClr val="1D1D1B"/>
                </a:solidFill>
                <a:ea typeface="+mn-lt"/>
                <a:cs typeface="+mn-lt"/>
              </a:rPr>
              <a:t>  ile </a:t>
            </a:r>
            <a:r>
              <a:rPr lang="en-GB" sz="1600" b="0" dirty="0" err="1">
                <a:solidFill>
                  <a:srgbClr val="1D1D1B"/>
                </a:solidFill>
                <a:ea typeface="+mn-lt"/>
                <a:cs typeface="+mn-lt"/>
              </a:rPr>
              <a:t>etkili</a:t>
            </a:r>
            <a:r>
              <a:rPr lang="en-GB" sz="1600" b="0" dirty="0">
                <a:solidFill>
                  <a:srgbClr val="1D1D1B"/>
                </a:solidFill>
                <a:ea typeface="+mn-lt"/>
                <a:cs typeface="+mn-lt"/>
              </a:rPr>
              <a:t> etkileşim </a:t>
            </a:r>
            <a:r>
              <a:rPr lang="en-GB" sz="1600" b="0" dirty="0" err="1">
                <a:solidFill>
                  <a:srgbClr val="1D1D1B"/>
                </a:solidFill>
                <a:ea typeface="+mn-lt"/>
                <a:cs typeface="+mn-lt"/>
              </a:rPr>
              <a:t>sağlar</a:t>
            </a:r>
            <a:r>
              <a:rPr lang="en-GB" sz="1600" b="0" dirty="0">
                <a:solidFill>
                  <a:srgbClr val="1D1D1B"/>
                </a:solidFill>
                <a:ea typeface="+mn-lt"/>
                <a:cs typeface="+mn-lt"/>
              </a:rPr>
              <a:t> </a:t>
            </a:r>
            <a:r>
              <a:rPr lang="tr-TR" sz="1600" b="0" dirty="0">
                <a:solidFill>
                  <a:srgbClr val="1D1D1B"/>
                </a:solidFill>
                <a:ea typeface="+mn-lt"/>
                <a:cs typeface="+mn-lt"/>
              </a:rPr>
              <a:t>.Ve böylece </a:t>
            </a:r>
            <a:r>
              <a:rPr lang="en-GB" sz="1600" b="0" dirty="0" err="1">
                <a:solidFill>
                  <a:srgbClr val="1D1D1B"/>
                </a:solidFill>
                <a:ea typeface="+mn-lt"/>
                <a:cs typeface="+mn-lt"/>
              </a:rPr>
              <a:t>tüm</a:t>
            </a:r>
            <a:r>
              <a:rPr lang="en-GB" sz="1600" b="0" dirty="0">
                <a:solidFill>
                  <a:srgbClr val="1D1D1B"/>
                </a:solidFill>
                <a:ea typeface="+mn-lt"/>
                <a:cs typeface="+mn-lt"/>
              </a:rPr>
              <a:t> </a:t>
            </a:r>
            <a:r>
              <a:rPr lang="en-GB" sz="1600" b="0" dirty="0" err="1">
                <a:solidFill>
                  <a:srgbClr val="1D1D1B"/>
                </a:solidFill>
                <a:ea typeface="+mn-lt"/>
                <a:cs typeface="+mn-lt"/>
              </a:rPr>
              <a:t>paydaşların</a:t>
            </a:r>
            <a:r>
              <a:rPr lang="en-GB" sz="1600" b="0" dirty="0">
                <a:solidFill>
                  <a:srgbClr val="1D1D1B"/>
                </a:solidFill>
                <a:ea typeface="+mn-lt"/>
                <a:cs typeface="+mn-lt"/>
              </a:rPr>
              <a:t> </a:t>
            </a:r>
            <a:r>
              <a:rPr lang="en-GB" sz="1600" b="0" dirty="0" err="1">
                <a:solidFill>
                  <a:srgbClr val="1D1D1B"/>
                </a:solidFill>
                <a:ea typeface="+mn-lt"/>
                <a:cs typeface="+mn-lt"/>
              </a:rPr>
              <a:t>katılımı</a:t>
            </a:r>
            <a:r>
              <a:rPr lang="tr-TR" sz="1600" b="0" dirty="0" err="1">
                <a:solidFill>
                  <a:srgbClr val="1D1D1B"/>
                </a:solidFill>
                <a:ea typeface="+mn-lt"/>
                <a:cs typeface="+mn-lt"/>
              </a:rPr>
              <a:t>nı</a:t>
            </a:r>
            <a:r>
              <a:rPr lang="tr-TR" sz="1600" b="0" dirty="0">
                <a:solidFill>
                  <a:srgbClr val="1D1D1B"/>
                </a:solidFill>
                <a:ea typeface="+mn-lt"/>
                <a:cs typeface="+mn-lt"/>
              </a:rPr>
              <a:t> etkinleştirir. Bu,</a:t>
            </a:r>
            <a:r>
              <a:rPr lang="en-GB" sz="1600" dirty="0">
                <a:solidFill>
                  <a:srgbClr val="1D1D1B"/>
                </a:solidFill>
                <a:ea typeface="+mn-lt"/>
                <a:cs typeface="+mn-lt"/>
              </a:rPr>
              <a:t> sürecin basitleştirilmesi ve </a:t>
            </a:r>
            <a:r>
              <a:rPr lang="en-GB" sz="1600" dirty="0" err="1">
                <a:solidFill>
                  <a:srgbClr val="1D1D1B"/>
                </a:solidFill>
                <a:ea typeface="+mn-lt"/>
                <a:cs typeface="+mn-lt"/>
              </a:rPr>
              <a:t>organizasyonel</a:t>
            </a:r>
            <a:r>
              <a:rPr lang="en-GB" sz="1600" dirty="0">
                <a:solidFill>
                  <a:srgbClr val="1D1D1B"/>
                </a:solidFill>
                <a:ea typeface="+mn-lt"/>
                <a:cs typeface="+mn-lt"/>
              </a:rPr>
              <a:t> </a:t>
            </a:r>
            <a:r>
              <a:rPr lang="tr-TR" sz="1600" dirty="0">
                <a:solidFill>
                  <a:srgbClr val="1D1D1B"/>
                </a:solidFill>
                <a:ea typeface="+mn-lt"/>
                <a:cs typeface="+mn-lt"/>
              </a:rPr>
              <a:t>e</a:t>
            </a:r>
            <a:r>
              <a:rPr lang="en-GB" sz="1600" dirty="0" err="1">
                <a:solidFill>
                  <a:srgbClr val="1D1D1B"/>
                </a:solidFill>
                <a:ea typeface="+mn-lt"/>
                <a:cs typeface="+mn-lt"/>
              </a:rPr>
              <a:t>tkililik</a:t>
            </a:r>
            <a:r>
              <a:rPr lang="tr-TR" sz="1600" dirty="0">
                <a:solidFill>
                  <a:srgbClr val="1D1D1B"/>
                </a:solidFill>
                <a:ea typeface="+mn-lt"/>
                <a:cs typeface="+mn-lt"/>
              </a:rPr>
              <a:t> için önemlidir.</a:t>
            </a:r>
            <a:r>
              <a:rPr lang="en-GB" sz="1600" dirty="0">
                <a:solidFill>
                  <a:srgbClr val="1D1D1B"/>
                </a:solidFill>
                <a:ea typeface="+mn-lt"/>
                <a:cs typeface="+mn-lt"/>
              </a:rPr>
              <a:t>     </a:t>
            </a:r>
            <a:r>
              <a:rPr lang="en-US" sz="1600" dirty="0">
                <a:solidFill>
                  <a:schemeClr val="accent1"/>
                </a:solidFill>
                <a:ea typeface="+mn-lt"/>
                <a:cs typeface="+mn-lt"/>
              </a:rPr>
              <a:t>                                                                                                                                                                                                                          </a:t>
            </a:r>
            <a:endParaRPr lang="en-US" sz="1200" b="0" i="1" dirty="0">
              <a:solidFill>
                <a:schemeClr val="accent1"/>
              </a:solidFill>
            </a:endParaRPr>
          </a:p>
          <a:p>
            <a:pPr>
              <a:defRPr/>
            </a:pPr>
            <a:endParaRPr lang="en-US" sz="1500" b="0" dirty="0">
              <a:solidFill>
                <a:schemeClr val="accent1"/>
              </a:solidFill>
            </a:endParaRPr>
          </a:p>
          <a:p>
            <a:endParaRPr lang="it-IT" b="0" dirty="0">
              <a:solidFill>
                <a:srgbClr val="F3B75B"/>
              </a:solidFill>
            </a:endParaRPr>
          </a:p>
        </p:txBody>
      </p:sp>
      <p:pic>
        <p:nvPicPr>
          <p:cNvPr id="2" name="Elementi multimediali online 1" title="Business planning just got fun with PrometAI">
            <a:hlinkClick r:id="" action="ppaction://media"/>
            <a:extLst>
              <a:ext uri="{FF2B5EF4-FFF2-40B4-BE49-F238E27FC236}">
                <a16:creationId xmlns:a16="http://schemas.microsoft.com/office/drawing/2014/main" id="{64D2AC33-8E6E-7417-B02F-2BAE6615408A}"/>
              </a:ext>
            </a:extLst>
          </p:cNvPr>
          <p:cNvPicPr>
            <a:picLocks noRot="1" noChangeAspect="1"/>
          </p:cNvPicPr>
          <p:nvPr>
            <a:videoFile r:link="rId1"/>
          </p:nvPr>
        </p:nvPicPr>
        <p:blipFill>
          <a:blip r:embed="rId4"/>
          <a:stretch>
            <a:fillRect/>
          </a:stretch>
        </p:blipFill>
        <p:spPr>
          <a:xfrm>
            <a:off x="15734652" y="-435409"/>
            <a:ext cx="186807" cy="101531"/>
          </a:xfrm>
          <a:prstGeom prst="rect">
            <a:avLst/>
          </a:prstGeom>
        </p:spPr>
      </p:pic>
      <p:pic>
        <p:nvPicPr>
          <p:cNvPr id="4" name="Slika 3" descr="PrometAI: AI-Powered Business Plan Generator | Deepgram">
            <a:extLst>
              <a:ext uri="{FF2B5EF4-FFF2-40B4-BE49-F238E27FC236}">
                <a16:creationId xmlns:a16="http://schemas.microsoft.com/office/drawing/2014/main" id="{48211FA6-5EF5-06B6-2BFC-0CE207447865}"/>
              </a:ext>
            </a:extLst>
          </p:cNvPr>
          <p:cNvPicPr>
            <a:picLocks noChangeAspect="1"/>
          </p:cNvPicPr>
          <p:nvPr/>
        </p:nvPicPr>
        <p:blipFill>
          <a:blip r:embed="rId5"/>
          <a:stretch>
            <a:fillRect/>
          </a:stretch>
        </p:blipFill>
        <p:spPr>
          <a:xfrm>
            <a:off x="8284460" y="2199244"/>
            <a:ext cx="3456971" cy="1831361"/>
          </a:xfrm>
          <a:prstGeom prst="rect">
            <a:avLst/>
          </a:prstGeom>
        </p:spPr>
      </p:pic>
      <p:sp>
        <p:nvSpPr>
          <p:cNvPr id="6" name="PoljeZBesedilom 5">
            <a:extLst>
              <a:ext uri="{FF2B5EF4-FFF2-40B4-BE49-F238E27FC236}">
                <a16:creationId xmlns:a16="http://schemas.microsoft.com/office/drawing/2014/main" id="{08E1E3F2-8E9F-3D13-2893-AA5E67813EC0}"/>
              </a:ext>
            </a:extLst>
          </p:cNvPr>
          <p:cNvSpPr txBox="1"/>
          <p:nvPr/>
        </p:nvSpPr>
        <p:spPr>
          <a:xfrm>
            <a:off x="8466438" y="4470978"/>
            <a:ext cx="2745287" cy="24622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sl-SI" sz="1000" dirty="0">
                <a:solidFill>
                  <a:schemeClr val="accent1"/>
                </a:solidFill>
              </a:rPr>
              <a:t>Görüntü kaynağı: Deepgram.com</a:t>
            </a:r>
          </a:p>
        </p:txBody>
      </p:sp>
    </p:spTree>
    <p:extLst>
      <p:ext uri="{BB962C8B-B14F-4D97-AF65-F5344CB8AC3E}">
        <p14:creationId xmlns:p14="http://schemas.microsoft.com/office/powerpoint/2010/main" val="174264553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sellaDiTesto 1">
            <a:extLst>
              <a:ext uri="{FF2B5EF4-FFF2-40B4-BE49-F238E27FC236}">
                <a16:creationId xmlns:a16="http://schemas.microsoft.com/office/drawing/2014/main" id="{2E2523D0-8F63-DB9E-7D8B-1F7AFAB4803B}"/>
              </a:ext>
            </a:extLst>
          </p:cNvPr>
          <p:cNvSpPr txBox="1"/>
          <p:nvPr/>
        </p:nvSpPr>
        <p:spPr>
          <a:xfrm>
            <a:off x="251185" y="285560"/>
            <a:ext cx="7950423" cy="566821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nSpc>
                <a:spcPct val="90000"/>
              </a:lnSpc>
              <a:spcBef>
                <a:spcPts val="1000"/>
              </a:spcBef>
            </a:pPr>
            <a:r>
              <a:rPr lang="en-GB" sz="3400" dirty="0">
                <a:solidFill>
                  <a:schemeClr val="bg2"/>
                </a:solidFill>
                <a:latin typeface="Raleway SemiBold"/>
              </a:rPr>
              <a:t>Zaman yönetimi hakkında ipuçları </a:t>
            </a:r>
            <a:endParaRPr lang="sl-SI" dirty="0">
              <a:solidFill>
                <a:schemeClr val="bg2"/>
              </a:solidFill>
            </a:endParaRPr>
          </a:p>
          <a:p>
            <a:pPr>
              <a:lnSpc>
                <a:spcPct val="90000"/>
              </a:lnSpc>
              <a:spcBef>
                <a:spcPts val="1000"/>
              </a:spcBef>
            </a:pPr>
            <a:endParaRPr lang="en-GB" sz="1600" b="1" dirty="0">
              <a:solidFill>
                <a:srgbClr val="F3B75B"/>
              </a:solidFill>
            </a:endParaRPr>
          </a:p>
          <a:p>
            <a:pPr>
              <a:lnSpc>
                <a:spcPct val="90000"/>
              </a:lnSpc>
              <a:spcBef>
                <a:spcPts val="1000"/>
              </a:spcBef>
            </a:pPr>
            <a:r>
              <a:rPr lang="en-GB" sz="1600" b="1" dirty="0">
                <a:solidFill>
                  <a:srgbClr val="F3B75B"/>
                </a:solidFill>
              </a:rPr>
              <a:t>İpuçlarımız </a:t>
            </a:r>
            <a:endParaRPr lang="en-GB" dirty="0"/>
          </a:p>
          <a:p>
            <a:pPr marL="285750" indent="-285750">
              <a:lnSpc>
                <a:spcPct val="90000"/>
              </a:lnSpc>
              <a:spcBef>
                <a:spcPts val="1000"/>
              </a:spcBef>
              <a:buFont typeface="Arial,Sans-Serif"/>
              <a:buChar char="•"/>
            </a:pPr>
            <a:r>
              <a:rPr lang="en-GB" sz="1600" b="1" dirty="0">
                <a:solidFill>
                  <a:srgbClr val="1D1D1B"/>
                </a:solidFill>
              </a:rPr>
              <a:t>Net Hedefler Tanımlayın:</a:t>
            </a:r>
            <a:r>
              <a:rPr lang="en-GB" sz="1600" dirty="0">
                <a:solidFill>
                  <a:srgbClr val="1D1D1B"/>
                </a:solidFill>
              </a:rPr>
              <a:t> İlerlemeyi izlemek için belirli hedefler ve KPI'lar belirleyin. </a:t>
            </a:r>
            <a:endParaRPr lang="en-GB" sz="1600" dirty="0"/>
          </a:p>
          <a:p>
            <a:pPr marL="285750" indent="-285750">
              <a:lnSpc>
                <a:spcPct val="90000"/>
              </a:lnSpc>
              <a:spcBef>
                <a:spcPts val="1000"/>
              </a:spcBef>
              <a:buFont typeface="Arial,Sans-Serif"/>
              <a:buChar char="•"/>
            </a:pPr>
            <a:r>
              <a:rPr lang="en-GB" sz="1600" b="1" dirty="0">
                <a:solidFill>
                  <a:srgbClr val="1D1D1B"/>
                </a:solidFill>
              </a:rPr>
              <a:t>Veri Analizinden Yararlanın:</a:t>
            </a:r>
            <a:r>
              <a:rPr lang="en-GB" sz="1600" dirty="0">
                <a:solidFill>
                  <a:srgbClr val="1D1D1B"/>
                </a:solidFill>
              </a:rPr>
              <a:t> Stratejik kararları bilgilendirmek için faydalı içgörüler toplayın. </a:t>
            </a:r>
            <a:endParaRPr lang="en-GB" sz="1600" dirty="0"/>
          </a:p>
          <a:p>
            <a:pPr marL="285750" indent="-285750">
              <a:lnSpc>
                <a:spcPct val="90000"/>
              </a:lnSpc>
              <a:spcBef>
                <a:spcPts val="1000"/>
              </a:spcBef>
              <a:buFont typeface="Arial,Sans-Serif"/>
              <a:buChar char="•"/>
            </a:pPr>
            <a:r>
              <a:rPr lang="en-GB" sz="1600" b="1" dirty="0">
                <a:solidFill>
                  <a:srgbClr val="1D1D1B"/>
                </a:solidFill>
              </a:rPr>
              <a:t>Görselleştirmelerden Yararlanın:</a:t>
            </a:r>
            <a:r>
              <a:rPr lang="en-GB" sz="1600" dirty="0">
                <a:solidFill>
                  <a:srgbClr val="1D1D1B"/>
                </a:solidFill>
              </a:rPr>
              <a:t> Etkili iletişim için etkileşimli gösterge tabloları oluşturun.</a:t>
            </a:r>
            <a:endParaRPr lang="en-GB" sz="1600" dirty="0"/>
          </a:p>
          <a:p>
            <a:pPr marL="285750" indent="-285750">
              <a:lnSpc>
                <a:spcPct val="90000"/>
              </a:lnSpc>
              <a:spcBef>
                <a:spcPts val="1000"/>
              </a:spcBef>
              <a:buFont typeface="Arial,Sans-Serif"/>
              <a:buChar char="•"/>
            </a:pPr>
            <a:r>
              <a:rPr lang="en-GB" sz="1600" b="1" dirty="0">
                <a:solidFill>
                  <a:srgbClr val="1D1D1B"/>
                </a:solidFill>
              </a:rPr>
              <a:t>İşbirliğini Teşvik Edin:</a:t>
            </a:r>
            <a:r>
              <a:rPr lang="en-GB" sz="1600" dirty="0">
                <a:solidFill>
                  <a:srgbClr val="1D1D1B"/>
                </a:solidFill>
              </a:rPr>
              <a:t> Ekibi planlama sürecine aktif olarak dahil edin.</a:t>
            </a:r>
            <a:endParaRPr lang="en-GB" sz="1600" dirty="0"/>
          </a:p>
          <a:p>
            <a:pPr marL="285750" indent="-285750">
              <a:lnSpc>
                <a:spcPct val="90000"/>
              </a:lnSpc>
              <a:spcBef>
                <a:spcPts val="1000"/>
              </a:spcBef>
              <a:buFont typeface="Arial,Sans-Serif"/>
              <a:buChar char="•"/>
            </a:pPr>
            <a:r>
              <a:rPr lang="en-GB" sz="1600" b="1" dirty="0">
                <a:solidFill>
                  <a:srgbClr val="1D1D1B"/>
                </a:solidFill>
              </a:rPr>
              <a:t>İlerlemeyi İzleyin:</a:t>
            </a:r>
            <a:r>
              <a:rPr lang="en-GB" sz="1600" dirty="0">
                <a:solidFill>
                  <a:srgbClr val="1D1D1B"/>
                </a:solidFill>
              </a:rPr>
              <a:t> KPI'ları düzenli olarak değerlendirin ve stratejileri gerektiği gibi ayarlayın.</a:t>
            </a:r>
            <a:endParaRPr lang="en-GB" sz="1600" dirty="0"/>
          </a:p>
          <a:p>
            <a:pPr marL="285750" indent="-285750">
              <a:lnSpc>
                <a:spcPct val="90000"/>
              </a:lnSpc>
              <a:spcBef>
                <a:spcPts val="1000"/>
              </a:spcBef>
              <a:buFont typeface="Arial,Sans-Serif"/>
              <a:buChar char="•"/>
            </a:pPr>
            <a:r>
              <a:rPr lang="en-GB" sz="1600" b="1" dirty="0">
                <a:solidFill>
                  <a:srgbClr val="1D1D1B"/>
                </a:solidFill>
              </a:rPr>
              <a:t>Geri Bildirimi Teşvik Edin:</a:t>
            </a:r>
            <a:r>
              <a:rPr lang="en-GB" sz="1600" dirty="0">
                <a:solidFill>
                  <a:srgbClr val="1D1D1B"/>
                </a:solidFill>
              </a:rPr>
              <a:t> </a:t>
            </a:r>
            <a:r>
              <a:rPr lang="en-GB" sz="1600" dirty="0" err="1">
                <a:solidFill>
                  <a:srgbClr val="1D1D1B"/>
                </a:solidFill>
              </a:rPr>
              <a:t>Sürekli</a:t>
            </a:r>
            <a:r>
              <a:rPr lang="en-GB" sz="1600" dirty="0">
                <a:solidFill>
                  <a:srgbClr val="1D1D1B"/>
                </a:solidFill>
              </a:rPr>
              <a:t> </a:t>
            </a:r>
            <a:r>
              <a:rPr lang="en-GB" sz="1600" dirty="0" err="1">
                <a:solidFill>
                  <a:srgbClr val="1D1D1B"/>
                </a:solidFill>
              </a:rPr>
              <a:t>geri</a:t>
            </a:r>
            <a:r>
              <a:rPr lang="en-GB" sz="1600" dirty="0">
                <a:solidFill>
                  <a:srgbClr val="1D1D1B"/>
                </a:solidFill>
              </a:rPr>
              <a:t> </a:t>
            </a:r>
            <a:r>
              <a:rPr lang="en-GB" sz="1600" dirty="0" err="1">
                <a:solidFill>
                  <a:srgbClr val="1D1D1B"/>
                </a:solidFill>
              </a:rPr>
              <a:t>bildirim</a:t>
            </a:r>
            <a:r>
              <a:rPr lang="tr-TR" sz="1600" dirty="0">
                <a:solidFill>
                  <a:srgbClr val="1D1D1B"/>
                </a:solidFill>
              </a:rPr>
              <a:t> ve iyileştirme</a:t>
            </a:r>
            <a:r>
              <a:rPr lang="en-GB" sz="1600" dirty="0">
                <a:solidFill>
                  <a:srgbClr val="1D1D1B"/>
                </a:solidFill>
              </a:rPr>
              <a:t> için geri bildirim dostu bir ortamı teşvik edin</a:t>
            </a:r>
            <a:endParaRPr lang="en-GB" sz="1600" dirty="0">
              <a:solidFill>
                <a:srgbClr val="DACDAC"/>
              </a:solidFill>
            </a:endParaRPr>
          </a:p>
          <a:p>
            <a:pPr>
              <a:lnSpc>
                <a:spcPct val="90000"/>
              </a:lnSpc>
              <a:spcBef>
                <a:spcPts val="1000"/>
              </a:spcBef>
            </a:pPr>
            <a:r>
              <a:rPr lang="tr-TR" sz="1600" dirty="0">
                <a:solidFill>
                  <a:srgbClr val="1D1D1B"/>
                </a:solidFill>
              </a:rPr>
              <a:t> </a:t>
            </a:r>
            <a:r>
              <a:rPr lang="en-GB" sz="1600" dirty="0">
                <a:solidFill>
                  <a:srgbClr val="1D1D1B"/>
                </a:solidFill>
              </a:rPr>
              <a:t>.</a:t>
            </a:r>
            <a:endParaRPr lang="en-GB" sz="1600" dirty="0"/>
          </a:p>
          <a:p>
            <a:pPr>
              <a:lnSpc>
                <a:spcPct val="90000"/>
              </a:lnSpc>
              <a:spcBef>
                <a:spcPts val="1000"/>
              </a:spcBef>
            </a:pPr>
            <a:r>
              <a:rPr lang="en-GB" sz="1600" dirty="0">
                <a:solidFill>
                  <a:srgbClr val="1D1D1B"/>
                </a:solidFill>
              </a:rPr>
              <a:t>Bu yaklaşımlar, kuruluşların </a:t>
            </a:r>
            <a:r>
              <a:rPr lang="en-GB" sz="1600" dirty="0" err="1">
                <a:solidFill>
                  <a:srgbClr val="1D1D1B"/>
                </a:solidFill>
              </a:rPr>
              <a:t>PrometAI'nin</a:t>
            </a:r>
            <a:r>
              <a:rPr lang="en-GB" sz="1600" dirty="0">
                <a:solidFill>
                  <a:srgbClr val="1D1D1B"/>
                </a:solidFill>
              </a:rPr>
              <a:t> faydalarını en üst düzeye çıkarmasına ve pazardaki zorlukları başarıyla aşmasına yardımcı olur. </a:t>
            </a:r>
            <a:endParaRPr lang="en-GB" sz="1600" dirty="0"/>
          </a:p>
          <a:p>
            <a:pPr algn="l"/>
            <a:endParaRPr lang="it-IT" dirty="0"/>
          </a:p>
        </p:txBody>
      </p:sp>
      <p:pic>
        <p:nvPicPr>
          <p:cNvPr id="4" name="Elementi multimediali online 1" title="Business planning just got fun with PrometAI">
            <a:hlinkClick r:id="" action="ppaction://media"/>
            <a:extLst>
              <a:ext uri="{FF2B5EF4-FFF2-40B4-BE49-F238E27FC236}">
                <a16:creationId xmlns:a16="http://schemas.microsoft.com/office/drawing/2014/main" id="{05E7D211-F0BD-174F-8584-FE7B2DBC38C4}"/>
              </a:ext>
            </a:extLst>
          </p:cNvPr>
          <p:cNvPicPr>
            <a:picLocks noRot="1" noChangeAspect="1"/>
          </p:cNvPicPr>
          <p:nvPr>
            <a:videoFile r:link="rId1"/>
          </p:nvPr>
        </p:nvPicPr>
        <p:blipFill>
          <a:blip r:embed="rId3"/>
          <a:stretch>
            <a:fillRect/>
          </a:stretch>
        </p:blipFill>
        <p:spPr>
          <a:xfrm>
            <a:off x="8380521" y="1846100"/>
            <a:ext cx="3525092" cy="2012577"/>
          </a:xfrm>
          <a:prstGeom prst="rect">
            <a:avLst/>
          </a:prstGeom>
        </p:spPr>
      </p:pic>
      <p:sp>
        <p:nvSpPr>
          <p:cNvPr id="6" name="CasellaDiTesto 5">
            <a:extLst>
              <a:ext uri="{FF2B5EF4-FFF2-40B4-BE49-F238E27FC236}">
                <a16:creationId xmlns:a16="http://schemas.microsoft.com/office/drawing/2014/main" id="{357613AA-54A5-18CD-09EA-2A9C06144343}"/>
              </a:ext>
            </a:extLst>
          </p:cNvPr>
          <p:cNvSpPr txBox="1"/>
          <p:nvPr/>
        </p:nvSpPr>
        <p:spPr>
          <a:xfrm>
            <a:off x="8094134" y="4076595"/>
            <a:ext cx="4097866" cy="24622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1000" dirty="0">
                <a:solidFill>
                  <a:srgbClr val="1D1D1B"/>
                </a:solidFill>
              </a:rPr>
              <a:t> Kaynak: </a:t>
            </a:r>
            <a:r>
              <a:rPr lang="en-GB" sz="1000" dirty="0" err="1">
                <a:solidFill>
                  <a:srgbClr val="1D1D1B"/>
                </a:solidFill>
              </a:rPr>
              <a:t>PrometAI </a:t>
            </a:r>
            <a:r>
              <a:rPr lang="en-GB" sz="1000" dirty="0">
                <a:solidFill>
                  <a:srgbClr val="1D1D1B"/>
                </a:solidFill>
              </a:rPr>
              <a:t>ileiş planlaması artık daha eğlenceli PrometAI </a:t>
            </a:r>
            <a:endParaRPr lang="en-GB" sz="1000" dirty="0"/>
          </a:p>
        </p:txBody>
      </p:sp>
    </p:spTree>
    <p:extLst>
      <p:ext uri="{BB962C8B-B14F-4D97-AF65-F5344CB8AC3E}">
        <p14:creationId xmlns:p14="http://schemas.microsoft.com/office/powerpoint/2010/main" val="388403239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olo 1">
            <a:extLst>
              <a:ext uri="{FF2B5EF4-FFF2-40B4-BE49-F238E27FC236}">
                <a16:creationId xmlns:a16="http://schemas.microsoft.com/office/drawing/2014/main" id="{F79B2D59-A61A-7071-1363-9FFC8B2839A6}"/>
              </a:ext>
            </a:extLst>
          </p:cNvPr>
          <p:cNvSpPr txBox="1">
            <a:spLocks/>
          </p:cNvSpPr>
          <p:nvPr/>
        </p:nvSpPr>
        <p:spPr>
          <a:xfrm>
            <a:off x="496277" y="344974"/>
            <a:ext cx="10515600" cy="475640"/>
          </a:xfrm>
          <a:prstGeom prst="rect">
            <a:avLst/>
          </a:prstGeom>
        </p:spPr>
        <p:txBody>
          <a:bodyPr lIns="91440" tIns="45720" rIns="91440" bIns="45720" anchor="t">
            <a:noAutofit/>
          </a:bodyPr>
          <a:lstStyle>
            <a:lvl1pPr algn="l" defTabSz="914400" rtl="0" eaLnBrk="1" latinLnBrk="0" hangingPunct="1">
              <a:lnSpc>
                <a:spcPct val="90000"/>
              </a:lnSpc>
              <a:spcBef>
                <a:spcPct val="0"/>
              </a:spcBef>
              <a:buNone/>
              <a:defRPr sz="4000" kern="1200">
                <a:solidFill>
                  <a:schemeClr val="bg2"/>
                </a:solidFill>
                <a:latin typeface="+mj-lt"/>
                <a:ea typeface="+mj-ea"/>
                <a:cs typeface="+mj-cs"/>
              </a:defRPr>
            </a:lvl1pPr>
          </a:lstStyle>
          <a:p>
            <a:r>
              <a:rPr lang="tr-TR" sz="3400" dirty="0"/>
              <a:t>Ü</a:t>
            </a:r>
            <a:r>
              <a:rPr lang="en-GB" sz="3400" dirty="0" err="1"/>
              <a:t>nitenin</a:t>
            </a:r>
            <a:r>
              <a:rPr lang="en-GB" sz="3400" dirty="0"/>
              <a:t> sözlüğü</a:t>
            </a:r>
          </a:p>
        </p:txBody>
      </p:sp>
      <p:sp>
        <p:nvSpPr>
          <p:cNvPr id="5" name="Segnaposto contenuto 2">
            <a:extLst>
              <a:ext uri="{FF2B5EF4-FFF2-40B4-BE49-F238E27FC236}">
                <a16:creationId xmlns:a16="http://schemas.microsoft.com/office/drawing/2014/main" id="{9642394A-1ECD-D8D0-586F-852B49593885}"/>
              </a:ext>
            </a:extLst>
          </p:cNvPr>
          <p:cNvSpPr txBox="1">
            <a:spLocks/>
          </p:cNvSpPr>
          <p:nvPr/>
        </p:nvSpPr>
        <p:spPr>
          <a:xfrm>
            <a:off x="501395" y="1294178"/>
            <a:ext cx="11658600" cy="5064492"/>
          </a:xfrm>
          <a:prstGeom prst="rect">
            <a:avLst/>
          </a:prstGeom>
        </p:spPr>
        <p:txBody>
          <a:bodyPr vert="horz" lIns="91440" tIns="45720" rIns="91440" bIns="45720" rtlCol="0" anchor="t">
            <a:noAutofit/>
          </a:bodyPr>
          <a:lstStyle>
            <a:lvl1pPr marL="0" indent="0" algn="l" defTabSz="914400" rtl="0" eaLnBrk="1" latinLnBrk="0" hangingPunct="1">
              <a:lnSpc>
                <a:spcPct val="90000"/>
              </a:lnSpc>
              <a:spcBef>
                <a:spcPts val="1000"/>
              </a:spcBef>
              <a:buFont typeface="Arial" panose="020B0604020202020204" pitchFamily="34" charset="0"/>
              <a:buNone/>
              <a:defRPr sz="2800" b="1" kern="1200">
                <a:solidFill>
                  <a:schemeClr val="bg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b="1" kern="1200">
                <a:solidFill>
                  <a:schemeClr val="tx2"/>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2"/>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85750" indent="-285750">
              <a:buFont typeface="Arial" panose="020B0604020202020204" pitchFamily="34" charset="0"/>
              <a:buChar char="•"/>
            </a:pPr>
            <a:r>
              <a:rPr lang="en-GB" sz="1400" dirty="0">
                <a:solidFill>
                  <a:schemeClr val="accent1"/>
                </a:solidFill>
              </a:rPr>
              <a:t>Risk yönetimi: </a:t>
            </a:r>
            <a:r>
              <a:rPr lang="en-GB" sz="1400" b="0" dirty="0">
                <a:solidFill>
                  <a:schemeClr val="accent1"/>
                </a:solidFill>
              </a:rPr>
              <a:t>riskin belirlenmesi ve değerlendirilmesine yönelik sistematik yaklaşım</a:t>
            </a:r>
            <a:endParaRPr lang="en-GB" sz="1400" dirty="0">
              <a:solidFill>
                <a:schemeClr val="accent1"/>
              </a:solidFill>
            </a:endParaRPr>
          </a:p>
          <a:p>
            <a:pPr marL="285750" indent="-285750">
              <a:lnSpc>
                <a:spcPct val="150000"/>
              </a:lnSpc>
              <a:spcBef>
                <a:spcPts val="0"/>
              </a:spcBef>
              <a:buFont typeface="Arial" panose="020B0604020202020204" pitchFamily="34" charset="0"/>
              <a:buChar char="•"/>
            </a:pPr>
            <a:r>
              <a:rPr lang="en-GB" sz="1400" dirty="0">
                <a:solidFill>
                  <a:schemeClr val="accent1"/>
                </a:solidFill>
              </a:rPr>
              <a:t>Proaktif yaklaşım: </a:t>
            </a:r>
            <a:r>
              <a:rPr lang="en-GB" sz="1400" b="0" dirty="0">
                <a:solidFill>
                  <a:schemeClr val="accent1"/>
                </a:solidFill>
              </a:rPr>
              <a:t>Riski azaltmak için bir sorun yaşanmadan önce alınan önlemler.</a:t>
            </a:r>
          </a:p>
          <a:p>
            <a:pPr marL="285750" indent="-285750">
              <a:lnSpc>
                <a:spcPct val="150000"/>
              </a:lnSpc>
              <a:spcBef>
                <a:spcPts val="0"/>
              </a:spcBef>
              <a:buFont typeface="Arial" panose="020B0604020202020204" pitchFamily="34" charset="0"/>
              <a:buChar char="•"/>
            </a:pPr>
            <a:r>
              <a:rPr lang="en-GB" sz="1400" dirty="0">
                <a:solidFill>
                  <a:schemeClr val="accent1"/>
                </a:solidFill>
              </a:rPr>
              <a:t>Reaktif yaklaşım: </a:t>
            </a:r>
            <a:r>
              <a:rPr lang="en-GB" sz="1400" b="0" dirty="0">
                <a:solidFill>
                  <a:schemeClr val="accent1"/>
                </a:solidFill>
              </a:rPr>
              <a:t>Bir sorun ortaya çıktıktan sonra etkilerini hafifletmek için alınan önlemler.</a:t>
            </a:r>
            <a:endParaRPr lang="en-GB" sz="1400" dirty="0">
              <a:solidFill>
                <a:schemeClr val="accent1"/>
              </a:solidFill>
            </a:endParaRPr>
          </a:p>
          <a:p>
            <a:pPr marL="285750" indent="-285750">
              <a:lnSpc>
                <a:spcPct val="150000"/>
              </a:lnSpc>
              <a:spcBef>
                <a:spcPts val="0"/>
              </a:spcBef>
              <a:buFont typeface="Arial" panose="020B0604020202020204" pitchFamily="34" charset="0"/>
              <a:buChar char="•"/>
            </a:pPr>
            <a:r>
              <a:rPr lang="en-GB" sz="1400" dirty="0">
                <a:solidFill>
                  <a:schemeClr val="accent1"/>
                </a:solidFill>
              </a:rPr>
              <a:t>Risk yönetim planı: </a:t>
            </a:r>
            <a:r>
              <a:rPr lang="en-GB" sz="1400" b="0" dirty="0">
                <a:solidFill>
                  <a:schemeClr val="accent1"/>
                </a:solidFill>
              </a:rPr>
              <a:t>Riski</a:t>
            </a:r>
            <a:r>
              <a:rPr lang="en-GB" sz="1400" dirty="0">
                <a:solidFill>
                  <a:schemeClr val="accent1"/>
                </a:solidFill>
              </a:rPr>
              <a:t> </a:t>
            </a:r>
            <a:r>
              <a:rPr lang="en-GB" sz="1400" b="0" dirty="0" err="1">
                <a:solidFill>
                  <a:schemeClr val="accent1"/>
                </a:solidFill>
              </a:rPr>
              <a:t>analiz </a:t>
            </a:r>
            <a:r>
              <a:rPr lang="en-GB" sz="1400" b="0" dirty="0">
                <a:solidFill>
                  <a:schemeClr val="accent1"/>
                </a:solidFill>
              </a:rPr>
              <a:t>etmek ve azaltmak için atılacak adımların not edildiği plan </a:t>
            </a:r>
            <a:endParaRPr lang="en-GB" sz="1400" dirty="0">
              <a:solidFill>
                <a:schemeClr val="accent1"/>
              </a:solidFill>
            </a:endParaRPr>
          </a:p>
          <a:p>
            <a:pPr marL="285750" indent="-285750">
              <a:lnSpc>
                <a:spcPct val="150000"/>
              </a:lnSpc>
              <a:spcBef>
                <a:spcPts val="0"/>
              </a:spcBef>
              <a:buFont typeface="Arial" panose="020B0604020202020204" pitchFamily="34" charset="0"/>
              <a:buChar char="•"/>
            </a:pPr>
            <a:r>
              <a:rPr lang="en-GB" sz="1400" dirty="0">
                <a:solidFill>
                  <a:schemeClr val="accent1"/>
                </a:solidFill>
              </a:rPr>
              <a:t>Kalite yönetimi: </a:t>
            </a:r>
            <a:r>
              <a:rPr lang="en-GB" sz="1400" b="0" dirty="0">
                <a:solidFill>
                  <a:srgbClr val="1D1D1B"/>
                </a:solidFill>
              </a:rPr>
              <a:t>Bir kuruluşun ürün veya hizmetlerinin belirli kalite standartlarını karşıladığından emin olmak için tasarlanmış faaliyetler ve süreçler bütünü. </a:t>
            </a:r>
            <a:endParaRPr lang="en-GB" sz="1400" b="0" dirty="0">
              <a:solidFill>
                <a:srgbClr val="DACDAC"/>
              </a:solidFill>
            </a:endParaRPr>
          </a:p>
          <a:p>
            <a:pPr marL="285750" indent="-285750">
              <a:lnSpc>
                <a:spcPct val="150000"/>
              </a:lnSpc>
              <a:spcBef>
                <a:spcPts val="0"/>
              </a:spcBef>
              <a:buFont typeface="Arial" panose="020B0604020202020204" pitchFamily="34" charset="0"/>
              <a:buChar char="•"/>
            </a:pPr>
            <a:r>
              <a:rPr lang="en-GB" sz="1400" dirty="0">
                <a:solidFill>
                  <a:schemeClr val="accent1"/>
                </a:solidFill>
              </a:rPr>
              <a:t>Kalite planlaması: </a:t>
            </a:r>
            <a:r>
              <a:rPr lang="en-GB" sz="1400" b="0" dirty="0">
                <a:solidFill>
                  <a:schemeClr val="accent1"/>
                </a:solidFill>
              </a:rPr>
              <a:t>bir ürün, hizmet veya sürecin karşılaması gereken belirli kalite standartlarının ve kriterlerinin tanımlanması. </a:t>
            </a:r>
          </a:p>
          <a:p>
            <a:pPr marL="285750" indent="-285750">
              <a:lnSpc>
                <a:spcPct val="150000"/>
              </a:lnSpc>
              <a:spcBef>
                <a:spcPts val="0"/>
              </a:spcBef>
              <a:buFont typeface="Arial" panose="020B0604020202020204" pitchFamily="34" charset="0"/>
              <a:buChar char="•"/>
            </a:pPr>
            <a:r>
              <a:rPr lang="en-GB" sz="1400" dirty="0">
                <a:solidFill>
                  <a:schemeClr val="accent1"/>
                </a:solidFill>
              </a:rPr>
              <a:t>Kalite kontrol: </a:t>
            </a:r>
            <a:r>
              <a:rPr lang="en-GB" sz="1400" b="0" dirty="0">
                <a:solidFill>
                  <a:schemeClr val="accent1"/>
                </a:solidFill>
              </a:rPr>
              <a:t>bir ürün veya hizmetin kalitesinin değerlendirilmesi.</a:t>
            </a:r>
          </a:p>
          <a:p>
            <a:pPr marL="285750" indent="-285750">
              <a:lnSpc>
                <a:spcPct val="150000"/>
              </a:lnSpc>
              <a:spcBef>
                <a:spcPts val="0"/>
              </a:spcBef>
              <a:buFont typeface="Arial" panose="020B0604020202020204" pitchFamily="34" charset="0"/>
              <a:buChar char="•"/>
            </a:pPr>
            <a:r>
              <a:rPr lang="en-GB" sz="1400" dirty="0">
                <a:solidFill>
                  <a:schemeClr val="accent1"/>
                </a:solidFill>
              </a:rPr>
              <a:t>Kalite güvencesi: </a:t>
            </a:r>
            <a:r>
              <a:rPr lang="en-GB" sz="1400" b="0" dirty="0">
                <a:solidFill>
                  <a:schemeClr val="accent1"/>
                </a:solidFill>
              </a:rPr>
              <a:t>malların üretiminde veya hizmetlerin sunumunda kusur ve hataların önlenmesini sağlamak</a:t>
            </a:r>
          </a:p>
          <a:p>
            <a:pPr marL="285750" indent="-285750">
              <a:lnSpc>
                <a:spcPct val="150000"/>
              </a:lnSpc>
              <a:spcBef>
                <a:spcPts val="0"/>
              </a:spcBef>
              <a:buFont typeface="Arial" panose="020B0604020202020204" pitchFamily="34" charset="0"/>
              <a:buChar char="•"/>
            </a:pPr>
            <a:r>
              <a:rPr lang="en-GB" sz="1400" dirty="0">
                <a:solidFill>
                  <a:schemeClr val="accent1"/>
                </a:solidFill>
              </a:rPr>
              <a:t>Kalite iyileştirme: </a:t>
            </a:r>
            <a:r>
              <a:rPr lang="en-GB" sz="1400" b="0" dirty="0">
                <a:solidFill>
                  <a:schemeClr val="accent1"/>
                </a:solidFill>
              </a:rPr>
              <a:t>sonuçları ölçün ve iyileştirme fırsatlarını belirleyin.</a:t>
            </a:r>
          </a:p>
          <a:p>
            <a:pPr marL="285750" indent="-285750">
              <a:lnSpc>
                <a:spcPct val="150000"/>
              </a:lnSpc>
              <a:spcBef>
                <a:spcPts val="0"/>
              </a:spcBef>
              <a:buFont typeface="Arial" panose="020B0604020202020204" pitchFamily="34" charset="0"/>
              <a:buChar char="•"/>
            </a:pPr>
            <a:r>
              <a:rPr lang="en-GB" sz="1400" dirty="0">
                <a:solidFill>
                  <a:schemeClr val="accent1"/>
                </a:solidFill>
              </a:rPr>
              <a:t>Zaman yönetimi ve planlama: </a:t>
            </a:r>
            <a:r>
              <a:rPr lang="en-GB" sz="1400" b="0" dirty="0">
                <a:solidFill>
                  <a:schemeClr val="accent1"/>
                </a:solidFill>
              </a:rPr>
              <a:t>etkinliği ve üretkenliği artırmak için belirli faaliyetlere ne kadar zaman harcanacağını planlama ve kontrol etme</a:t>
            </a:r>
            <a:endParaRPr lang="en-GB" sz="1400" dirty="0">
              <a:solidFill>
                <a:schemeClr val="accent1"/>
              </a:solidFill>
            </a:endParaRPr>
          </a:p>
          <a:p>
            <a:pPr marL="285750" indent="-285750">
              <a:lnSpc>
                <a:spcPct val="150000"/>
              </a:lnSpc>
              <a:spcBef>
                <a:spcPts val="0"/>
              </a:spcBef>
              <a:buFont typeface="Arial" panose="020B0604020202020204" pitchFamily="34" charset="0"/>
              <a:buChar char="•"/>
            </a:pPr>
            <a:r>
              <a:rPr lang="en-GB" sz="1400" dirty="0">
                <a:solidFill>
                  <a:schemeClr val="accent1"/>
                </a:solidFill>
              </a:rPr>
              <a:t>En iyi uygulamalar: </a:t>
            </a:r>
            <a:r>
              <a:rPr lang="en-GB" sz="1400" b="0" dirty="0">
                <a:solidFill>
                  <a:schemeClr val="accent1"/>
                </a:solidFill>
              </a:rPr>
              <a:t>izlenecek doğru ve etkili prosedürler </a:t>
            </a:r>
          </a:p>
          <a:p>
            <a:pPr marL="285750" indent="-285750">
              <a:lnSpc>
                <a:spcPct val="150000"/>
              </a:lnSpc>
              <a:spcBef>
                <a:spcPts val="0"/>
              </a:spcBef>
              <a:buFont typeface="Arial" panose="020B0604020202020204" pitchFamily="34" charset="0"/>
              <a:buChar char="•"/>
            </a:pPr>
            <a:endParaRPr lang="en-US" dirty="0">
              <a:solidFill>
                <a:srgbClr val="1D1D1B"/>
              </a:solidFill>
            </a:endParaRPr>
          </a:p>
        </p:txBody>
      </p:sp>
    </p:spTree>
    <p:extLst>
      <p:ext uri="{BB962C8B-B14F-4D97-AF65-F5344CB8AC3E}">
        <p14:creationId xmlns:p14="http://schemas.microsoft.com/office/powerpoint/2010/main" val="33509335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olo 1">
            <a:extLst>
              <a:ext uri="{FF2B5EF4-FFF2-40B4-BE49-F238E27FC236}">
                <a16:creationId xmlns:a16="http://schemas.microsoft.com/office/drawing/2014/main" id="{E039DA5C-9368-D0B2-219D-B9DCBD4BB6ED}"/>
              </a:ext>
            </a:extLst>
          </p:cNvPr>
          <p:cNvSpPr txBox="1">
            <a:spLocks/>
          </p:cNvSpPr>
          <p:nvPr/>
        </p:nvSpPr>
        <p:spPr>
          <a:xfrm>
            <a:off x="369276" y="178898"/>
            <a:ext cx="10515600" cy="475640"/>
          </a:xfrm>
          <a:prstGeom prst="rect">
            <a:avLst/>
          </a:prstGeom>
        </p:spPr>
        <p:txBody>
          <a:bodyPr lIns="91440" tIns="45720" rIns="91440" bIns="45720" anchor="t">
            <a:noAutofit/>
          </a:bodyPr>
          <a:lstStyle>
            <a:lvl1pPr algn="l" defTabSz="914400" rtl="0" eaLnBrk="1" latinLnBrk="0" hangingPunct="1">
              <a:lnSpc>
                <a:spcPct val="90000"/>
              </a:lnSpc>
              <a:spcBef>
                <a:spcPct val="0"/>
              </a:spcBef>
              <a:buNone/>
              <a:defRPr sz="4000" kern="1200">
                <a:solidFill>
                  <a:schemeClr val="bg2"/>
                </a:solidFill>
                <a:latin typeface="+mj-lt"/>
                <a:ea typeface="+mj-ea"/>
                <a:cs typeface="+mj-cs"/>
              </a:defRPr>
            </a:lvl1pPr>
          </a:lstStyle>
          <a:p>
            <a:r>
              <a:rPr lang="tr-TR" sz="3400" dirty="0"/>
              <a:t>Ü</a:t>
            </a:r>
            <a:r>
              <a:rPr lang="en-GB" sz="3400" dirty="0" err="1"/>
              <a:t>nite</a:t>
            </a:r>
            <a:r>
              <a:rPr lang="en-GB" sz="3400" dirty="0"/>
              <a:t> araçları </a:t>
            </a:r>
          </a:p>
        </p:txBody>
      </p:sp>
      <p:sp>
        <p:nvSpPr>
          <p:cNvPr id="5" name="Segnaposto contenuto 2">
            <a:extLst>
              <a:ext uri="{FF2B5EF4-FFF2-40B4-BE49-F238E27FC236}">
                <a16:creationId xmlns:a16="http://schemas.microsoft.com/office/drawing/2014/main" id="{ADBED3DF-F8B7-3891-3264-FDEC6402F9E8}"/>
              </a:ext>
            </a:extLst>
          </p:cNvPr>
          <p:cNvSpPr txBox="1">
            <a:spLocks/>
          </p:cNvSpPr>
          <p:nvPr/>
        </p:nvSpPr>
        <p:spPr>
          <a:xfrm>
            <a:off x="368347" y="1139730"/>
            <a:ext cx="11209214" cy="5181723"/>
          </a:xfrm>
          <a:prstGeom prst="rect">
            <a:avLst/>
          </a:prstGeom>
        </p:spPr>
        <p:txBody>
          <a:bodyPr vert="horz" lIns="91440" tIns="45720" rIns="91440" bIns="45720" rtlCol="0" anchor="t">
            <a:noAutofit/>
          </a:bodyPr>
          <a:lstStyle>
            <a:lvl1pPr marL="0" indent="0" algn="l" defTabSz="914400" rtl="0" eaLnBrk="1" latinLnBrk="0" hangingPunct="1">
              <a:lnSpc>
                <a:spcPct val="90000"/>
              </a:lnSpc>
              <a:spcBef>
                <a:spcPts val="1000"/>
              </a:spcBef>
              <a:buFont typeface="Arial" panose="020B0604020202020204" pitchFamily="34" charset="0"/>
              <a:buNone/>
              <a:defRPr sz="2800" b="1" kern="1200">
                <a:solidFill>
                  <a:schemeClr val="bg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b="1" kern="1200">
                <a:solidFill>
                  <a:schemeClr val="tx2"/>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2"/>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85750" indent="-285750">
              <a:buFont typeface="Arial" panose="020B0604020202020204" pitchFamily="34" charset="0"/>
              <a:buChar char="•"/>
            </a:pPr>
            <a:r>
              <a:rPr lang="en-GB" sz="1400" dirty="0">
                <a:solidFill>
                  <a:schemeClr val="accent1"/>
                </a:solidFill>
              </a:rPr>
              <a:t>Excel</a:t>
            </a:r>
            <a:r>
              <a:rPr lang="en-GB" sz="1400" dirty="0"/>
              <a:t>: </a:t>
            </a:r>
            <a:r>
              <a:rPr lang="en-GB" sz="1400" b="0" dirty="0">
                <a:solidFill>
                  <a:schemeClr val="accent1"/>
                </a:solidFill>
              </a:rPr>
              <a:t>MS Office'te işi organize etmek için kullanılan operasyonel araç </a:t>
            </a:r>
          </a:p>
          <a:p>
            <a:pPr marL="285750" indent="-285750">
              <a:buFont typeface="Arial" panose="020B0604020202020204" pitchFamily="34" charset="0"/>
              <a:buChar char="•"/>
            </a:pPr>
            <a:r>
              <a:rPr lang="en-GB" sz="1400" dirty="0">
                <a:solidFill>
                  <a:schemeClr val="accent1"/>
                </a:solidFill>
              </a:rPr>
              <a:t>Eylem Planı: </a:t>
            </a:r>
            <a:r>
              <a:rPr lang="en-GB" sz="1400" b="0" dirty="0">
                <a:solidFill>
                  <a:schemeClr val="accent1"/>
                </a:solidFill>
              </a:rPr>
              <a:t>risk yönetiminin en iyi şekilde gerçekleştirilmesi için pratik kılavuzlar </a:t>
            </a:r>
          </a:p>
          <a:p>
            <a:pPr marL="285750" indent="-285750">
              <a:lnSpc>
                <a:spcPct val="150000"/>
              </a:lnSpc>
              <a:buFont typeface="Arial" panose="020B0604020202020204" pitchFamily="34" charset="0"/>
              <a:buChar char="•"/>
            </a:pPr>
            <a:r>
              <a:rPr lang="en-GB" sz="1400" dirty="0">
                <a:solidFill>
                  <a:schemeClr val="accent1"/>
                </a:solidFill>
              </a:rPr>
              <a:t>Akış şeması: </a:t>
            </a:r>
            <a:r>
              <a:rPr lang="en-GB" sz="1400" b="0" dirty="0">
                <a:solidFill>
                  <a:schemeClr val="accent1"/>
                </a:solidFill>
              </a:rPr>
              <a:t>bir sürecin akışını veya sırasını tasvir eden görsel yardımcı </a:t>
            </a:r>
          </a:p>
          <a:p>
            <a:pPr marL="285750" indent="-285750">
              <a:lnSpc>
                <a:spcPct val="150000"/>
              </a:lnSpc>
              <a:buFont typeface="Arial" panose="020B0604020202020204" pitchFamily="34" charset="0"/>
              <a:buChar char="•"/>
            </a:pPr>
            <a:r>
              <a:rPr lang="en-GB" sz="1400" dirty="0">
                <a:solidFill>
                  <a:schemeClr val="accent1"/>
                </a:solidFill>
              </a:rPr>
              <a:t>Kontrol sayfaları: </a:t>
            </a:r>
            <a:r>
              <a:rPr lang="en-GB" sz="1400" b="0" dirty="0">
                <a:solidFill>
                  <a:schemeClr val="accent1"/>
                </a:solidFill>
              </a:rPr>
              <a:t>veri toplamak için kullanılan form veya kayıt sayfası</a:t>
            </a:r>
            <a:endParaRPr lang="en-GB" sz="1400" dirty="0">
              <a:solidFill>
                <a:schemeClr val="accent1"/>
              </a:solidFill>
            </a:endParaRPr>
          </a:p>
          <a:p>
            <a:pPr marL="285750" indent="-285750">
              <a:lnSpc>
                <a:spcPct val="150000"/>
              </a:lnSpc>
              <a:buFont typeface="Arial" panose="020B0604020202020204" pitchFamily="34" charset="0"/>
              <a:buChar char="•"/>
            </a:pPr>
            <a:r>
              <a:rPr lang="en-GB" sz="1400" dirty="0">
                <a:solidFill>
                  <a:schemeClr val="accent1"/>
                </a:solidFill>
              </a:rPr>
              <a:t>Pereto Grafiği: </a:t>
            </a:r>
            <a:r>
              <a:rPr lang="en-GB" sz="1400" b="0" dirty="0">
                <a:solidFill>
                  <a:schemeClr val="accent1"/>
                </a:solidFill>
              </a:rPr>
              <a:t>Sorunları veya nedenleri azalan önem sırasına göre sıralayan çubuk grafik</a:t>
            </a:r>
            <a:endParaRPr lang="en-GB" sz="1400" dirty="0">
              <a:solidFill>
                <a:schemeClr val="accent1"/>
              </a:solidFill>
            </a:endParaRPr>
          </a:p>
          <a:p>
            <a:pPr marL="285750" indent="-285750">
              <a:lnSpc>
                <a:spcPct val="150000"/>
              </a:lnSpc>
              <a:buChar char="•"/>
            </a:pPr>
            <a:r>
              <a:rPr lang="en-GB" sz="1400" dirty="0">
                <a:solidFill>
                  <a:schemeClr val="accent1"/>
                </a:solidFill>
              </a:rPr>
              <a:t>Neden-sonuç diyagramı: </a:t>
            </a:r>
            <a:r>
              <a:rPr lang="en-GB" sz="1400" b="0" dirty="0">
                <a:solidFill>
                  <a:schemeClr val="accent1"/>
                </a:solidFill>
              </a:rPr>
              <a:t>Bir sorunun veya istenmeyen bir durumun potansiyel nedenlerini belirlemeye yardımcı olan diyagram. </a:t>
            </a:r>
          </a:p>
          <a:p>
            <a:pPr marL="285750" indent="-285750">
              <a:lnSpc>
                <a:spcPct val="150000"/>
              </a:lnSpc>
              <a:buChar char="•"/>
            </a:pPr>
            <a:r>
              <a:rPr lang="en-GB" sz="1400" b="0" dirty="0">
                <a:solidFill>
                  <a:schemeClr val="accent1"/>
                </a:solidFill>
              </a:rPr>
              <a:t>Saçılım diyagramları: iki değişken arasındaki ilişkiyi temsil eden grafik.</a:t>
            </a:r>
          </a:p>
          <a:p>
            <a:pPr marL="285750" indent="-285750">
              <a:lnSpc>
                <a:spcPct val="150000"/>
              </a:lnSpc>
              <a:buChar char="•"/>
            </a:pPr>
            <a:r>
              <a:rPr lang="en-GB" sz="1400" dirty="0">
                <a:solidFill>
                  <a:schemeClr val="accent1"/>
                </a:solidFill>
              </a:rPr>
              <a:t>Histogram: </a:t>
            </a:r>
            <a:r>
              <a:rPr lang="en-GB" sz="1400" b="0" dirty="0">
                <a:solidFill>
                  <a:schemeClr val="accent1"/>
                </a:solidFill>
              </a:rPr>
              <a:t>belirli bir aralıktaki verilerin dağılımını temsil eden grafik.</a:t>
            </a:r>
            <a:endParaRPr lang="en-GB" sz="1400" dirty="0">
              <a:solidFill>
                <a:schemeClr val="accent1"/>
              </a:solidFill>
            </a:endParaRPr>
          </a:p>
          <a:p>
            <a:pPr marL="285750" indent="-285750">
              <a:lnSpc>
                <a:spcPct val="150000"/>
              </a:lnSpc>
              <a:buChar char="•"/>
            </a:pPr>
            <a:r>
              <a:rPr lang="en-GB" sz="1400" dirty="0">
                <a:solidFill>
                  <a:schemeClr val="accent1"/>
                </a:solidFill>
              </a:rPr>
              <a:t>Kontrol çizelgeleri: </a:t>
            </a:r>
            <a:r>
              <a:rPr lang="en-GB" sz="1400" b="0" dirty="0">
                <a:solidFill>
                  <a:schemeClr val="accent1"/>
                </a:solidFill>
              </a:rPr>
              <a:t>Zaman içinde ölçümlerdeki değişimleri izleyen çizelge.</a:t>
            </a:r>
            <a:endParaRPr lang="en-GB" sz="1400" dirty="0">
              <a:solidFill>
                <a:schemeClr val="accent1"/>
              </a:solidFill>
            </a:endParaRPr>
          </a:p>
          <a:p>
            <a:pPr marL="285750" indent="-285750">
              <a:buChar char="•"/>
            </a:pPr>
            <a:r>
              <a:rPr lang="en-GB" sz="1400" dirty="0">
                <a:solidFill>
                  <a:schemeClr val="accent1"/>
                </a:solidFill>
              </a:rPr>
              <a:t>Trello: </a:t>
            </a:r>
            <a:r>
              <a:rPr lang="en-GB" sz="1400" b="0" dirty="0">
                <a:solidFill>
                  <a:srgbClr val="1D1D1B"/>
                </a:solidFill>
              </a:rPr>
              <a:t>Uzaktan çalışırken görev paylaşımı ve yönetiminin zorluklarının üstesinden gelmek için platform.</a:t>
            </a:r>
          </a:p>
          <a:p>
            <a:pPr marL="285750" indent="-285750">
              <a:buChar char="•"/>
            </a:pPr>
            <a:r>
              <a:rPr lang="en-GB" sz="1400" dirty="0">
                <a:solidFill>
                  <a:schemeClr val="accent1"/>
                </a:solidFill>
              </a:rPr>
              <a:t>Pomodoro tekniği: </a:t>
            </a:r>
            <a:r>
              <a:rPr lang="en-GB" sz="1400" b="0" dirty="0">
                <a:solidFill>
                  <a:schemeClr val="accent1"/>
                </a:solidFill>
              </a:rPr>
              <a:t>çalışmanızı aralıklara bölmek için</a:t>
            </a:r>
          </a:p>
          <a:p>
            <a:pPr marL="285750" indent="-285750">
              <a:buChar char="•"/>
            </a:pPr>
            <a:r>
              <a:rPr lang="en-GB" sz="1400" dirty="0" err="1">
                <a:solidFill>
                  <a:schemeClr val="accent1"/>
                </a:solidFill>
              </a:rPr>
              <a:t>PromotAI</a:t>
            </a:r>
            <a:r>
              <a:rPr lang="en-GB" sz="1400" dirty="0">
                <a:solidFill>
                  <a:schemeClr val="accent1"/>
                </a:solidFill>
              </a:rPr>
              <a:t>: </a:t>
            </a:r>
            <a:r>
              <a:rPr lang="en-GB" sz="1400" b="0" dirty="0">
                <a:solidFill>
                  <a:srgbClr val="1D1D1B"/>
                </a:solidFill>
              </a:rPr>
              <a:t>net hedefler belirlemek ve temel performans aracılığıyla ilerlemeyi izlemek için platform</a:t>
            </a:r>
            <a:endParaRPr lang="en-GB" sz="1400" b="0" dirty="0">
              <a:solidFill>
                <a:srgbClr val="000000"/>
              </a:solidFill>
            </a:endParaRPr>
          </a:p>
          <a:p>
            <a:pPr marL="285750" indent="-285750">
              <a:buChar char="•"/>
            </a:pPr>
            <a:endParaRPr lang="en-GB" sz="1400" dirty="0"/>
          </a:p>
          <a:p>
            <a:pPr marL="285750" indent="-285750">
              <a:lnSpc>
                <a:spcPct val="150000"/>
              </a:lnSpc>
              <a:spcBef>
                <a:spcPts val="0"/>
              </a:spcBef>
              <a:buChar char="•"/>
            </a:pPr>
            <a:endParaRPr lang="en-US" dirty="0">
              <a:solidFill>
                <a:schemeClr val="accent1"/>
              </a:solidFill>
            </a:endParaRPr>
          </a:p>
        </p:txBody>
      </p:sp>
    </p:spTree>
    <p:extLst>
      <p:ext uri="{BB962C8B-B14F-4D97-AF65-F5344CB8AC3E}">
        <p14:creationId xmlns:p14="http://schemas.microsoft.com/office/powerpoint/2010/main" val="201551477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A8CA2A01-FEBB-2999-71E2-A85F43AAA972}"/>
              </a:ext>
            </a:extLst>
          </p:cNvPr>
          <p:cNvSpPr>
            <a:spLocks noGrp="1"/>
          </p:cNvSpPr>
          <p:nvPr>
            <p:ph type="title"/>
          </p:nvPr>
        </p:nvSpPr>
        <p:spPr>
          <a:xfrm>
            <a:off x="294313" y="-5820"/>
            <a:ext cx="10058400" cy="858415"/>
          </a:xfrm>
        </p:spPr>
        <p:txBody>
          <a:bodyPr>
            <a:normAutofit/>
          </a:bodyPr>
          <a:lstStyle/>
          <a:p>
            <a:r>
              <a:rPr lang="en-GB" sz="3400" dirty="0"/>
              <a:t>Keşfedilecek daha fazla şey </a:t>
            </a:r>
          </a:p>
        </p:txBody>
      </p:sp>
      <p:sp>
        <p:nvSpPr>
          <p:cNvPr id="3" name="Segnaposto contenuto 2">
            <a:extLst>
              <a:ext uri="{FF2B5EF4-FFF2-40B4-BE49-F238E27FC236}">
                <a16:creationId xmlns:a16="http://schemas.microsoft.com/office/drawing/2014/main" id="{807B0497-91CD-1A34-8D17-EC644DEC2FC5}"/>
              </a:ext>
            </a:extLst>
          </p:cNvPr>
          <p:cNvSpPr>
            <a:spLocks noGrp="1"/>
          </p:cNvSpPr>
          <p:nvPr>
            <p:ph idx="1"/>
          </p:nvPr>
        </p:nvSpPr>
        <p:spPr>
          <a:xfrm>
            <a:off x="294313" y="852595"/>
            <a:ext cx="11899640" cy="6077298"/>
          </a:xfrm>
        </p:spPr>
        <p:txBody>
          <a:bodyPr vert="horz" lIns="91440" tIns="45720" rIns="91440" bIns="45720" rtlCol="0" anchor="t">
            <a:normAutofit/>
          </a:bodyPr>
          <a:lstStyle/>
          <a:p>
            <a:pPr marL="0" indent="0">
              <a:lnSpc>
                <a:spcPct val="100000"/>
              </a:lnSpc>
              <a:buNone/>
            </a:pPr>
            <a:r>
              <a:rPr lang="en-GB" sz="1600" u="sng" dirty="0">
                <a:solidFill>
                  <a:srgbClr val="F3B75B"/>
                </a:solidFill>
                <a:latin typeface="Raleway"/>
                <a:hlinkClick r:id="rId2">
                  <a:extLst>
                    <a:ext uri="{A12FA001-AC4F-418D-AE19-62706E023703}">
                      <ahyp:hlinkClr xmlns:ahyp="http://schemas.microsoft.com/office/drawing/2018/hyperlinkcolor" val="tx"/>
                    </a:ext>
                  </a:extLst>
                </a:hlinkClick>
              </a:rPr>
              <a:t>1° </a:t>
            </a:r>
            <a:r>
              <a:rPr lang="en-GB" sz="1600" u="sng" dirty="0">
                <a:solidFill>
                  <a:srgbClr val="F3B75B"/>
                </a:solidFill>
                <a:latin typeface="Raleway"/>
              </a:rPr>
              <a:t>Bölüm</a:t>
            </a:r>
          </a:p>
          <a:p>
            <a:pPr marL="514350" marR="0" lvl="0" indent="-514350" algn="l" defTabSz="914400" rtl="0" eaLnBrk="1" fontAlgn="auto" latinLnBrk="0" hangingPunct="1">
              <a:lnSpc>
                <a:spcPct val="100000"/>
              </a:lnSpc>
              <a:spcBef>
                <a:spcPts val="1000"/>
              </a:spcBef>
              <a:spcAft>
                <a:spcPts val="0"/>
              </a:spcAft>
              <a:buClrTx/>
              <a:buSzTx/>
              <a:buFont typeface="Courier New" panose="02070309020205020404" pitchFamily="49" charset="0"/>
              <a:buChar char="o"/>
              <a:tabLst/>
              <a:defRPr/>
            </a:pPr>
            <a:r>
              <a:rPr kumimoji="0" lang="en-GB" sz="1400" b="0" i="1" u="none" strike="noStrike" kern="1200" cap="none" spc="0" normalizeH="0" baseline="0" noProof="0" dirty="0">
                <a:ln>
                  <a:noFill/>
                </a:ln>
                <a:solidFill>
                  <a:srgbClr val="1D1D1B"/>
                </a:solidFill>
                <a:effectLst/>
                <a:uLnTx/>
                <a:uFillTx/>
                <a:ea typeface="+mn-ea"/>
                <a:cs typeface="+mn-cs"/>
              </a:rPr>
              <a:t>Risk management in entrepreneurship:</a:t>
            </a:r>
            <a:r>
              <a:rPr kumimoji="0" lang="en-GB" sz="1400" b="0" i="0" u="none" strike="noStrike" kern="1200" cap="none" spc="0" normalizeH="0" baseline="0" noProof="0" dirty="0">
                <a:ln>
                  <a:noFill/>
                </a:ln>
                <a:solidFill>
                  <a:srgbClr val="1D1D1B"/>
                </a:solidFill>
                <a:effectLst/>
                <a:uLnTx/>
                <a:uFillTx/>
                <a:ea typeface="+mn-ea"/>
                <a:cs typeface="+mn-cs"/>
              </a:rPr>
              <a:t>  </a:t>
            </a:r>
            <a:r>
              <a:rPr kumimoji="0" lang="en-GB" sz="1400" b="0" i="0" u="none" strike="noStrike" kern="1200" cap="none" spc="0" normalizeH="0" baseline="0" noProof="0" dirty="0">
                <a:ln>
                  <a:noFill/>
                </a:ln>
                <a:solidFill>
                  <a:srgbClr val="1D1D1B"/>
                </a:solidFill>
                <a:effectLst/>
                <a:uLnTx/>
                <a:uFillTx/>
                <a:ea typeface="+mn-ea"/>
                <a:cs typeface="+mn-cs"/>
                <a:hlinkClick r:id="rId3">
                  <a:extLst>
                    <a:ext uri="{A12FA001-AC4F-418D-AE19-62706E023703}">
                      <ahyp:hlinkClr xmlns:ahyp="http://schemas.microsoft.com/office/drawing/2018/hyperlinkcolor" val="tx"/>
                    </a:ext>
                  </a:extLst>
                </a:hlinkClick>
              </a:rPr>
              <a:t>https://www.academia.edu/8027143/Risk_Management_in_Entrepreneurship?email_work_card=view-paper</a:t>
            </a:r>
            <a:r>
              <a:rPr kumimoji="0" lang="en-GB" sz="1400" b="0" i="0" u="none" strike="noStrike" kern="1200" cap="none" spc="0" normalizeH="0" baseline="0" noProof="0" dirty="0">
                <a:ln>
                  <a:noFill/>
                </a:ln>
                <a:solidFill>
                  <a:srgbClr val="1D1D1B"/>
                </a:solidFill>
                <a:effectLst/>
                <a:uLnTx/>
                <a:uFillTx/>
                <a:ea typeface="+mn-ea"/>
                <a:cs typeface="+mn-cs"/>
              </a:rPr>
              <a:t>; </a:t>
            </a:r>
            <a:r>
              <a:rPr kumimoji="0" lang="en-GB" sz="1400" b="0" i="0" u="none" strike="noStrike" kern="1200" cap="none" spc="0" normalizeH="0" baseline="0" noProof="0" dirty="0">
                <a:ln>
                  <a:noFill/>
                </a:ln>
                <a:solidFill>
                  <a:srgbClr val="1D1D1B"/>
                </a:solidFill>
                <a:effectLst/>
                <a:uLnTx/>
                <a:uFillTx/>
                <a:ea typeface="+mn-ea"/>
                <a:cs typeface="+mn-cs"/>
                <a:hlinkClick r:id="rId4">
                  <a:extLst>
                    <a:ext uri="{A12FA001-AC4F-418D-AE19-62706E023703}">
                      <ahyp:hlinkClr xmlns:ahyp="http://schemas.microsoft.com/office/drawing/2018/hyperlinkcolor" val="tx"/>
                    </a:ext>
                  </a:extLst>
                </a:hlinkClick>
              </a:rPr>
              <a:t>https://www.youtube.com/watch?v=BLAEuVSAlVM</a:t>
            </a:r>
            <a:r>
              <a:rPr kumimoji="0" lang="en-GB" sz="1400" b="0" i="0" u="none" strike="noStrike" kern="1200" cap="none" spc="0" normalizeH="0" baseline="0" noProof="0" dirty="0">
                <a:ln>
                  <a:noFill/>
                </a:ln>
                <a:solidFill>
                  <a:srgbClr val="1D1D1B"/>
                </a:solidFill>
                <a:effectLst/>
                <a:uLnTx/>
                <a:uFillTx/>
                <a:ea typeface="+mn-ea"/>
                <a:cs typeface="+mn-cs"/>
              </a:rPr>
              <a:t> </a:t>
            </a:r>
            <a:endParaRPr kumimoji="0" lang="tr-TR" sz="1400" b="0" i="0" u="none" strike="noStrike" kern="1200" cap="none" spc="0" normalizeH="0" baseline="0" noProof="0" dirty="0">
              <a:ln>
                <a:noFill/>
              </a:ln>
              <a:solidFill>
                <a:srgbClr val="1D1D1B"/>
              </a:solidFill>
              <a:effectLst/>
              <a:uLnTx/>
              <a:uFillTx/>
              <a:ea typeface="+mn-ea"/>
              <a:cs typeface="+mn-cs"/>
            </a:endParaRPr>
          </a:p>
          <a:p>
            <a:pPr>
              <a:lnSpc>
                <a:spcPct val="100000"/>
              </a:lnSpc>
              <a:buFont typeface="Courier New" panose="02070309020205020404" pitchFamily="49" charset="0"/>
              <a:buChar char="o"/>
              <a:defRPr/>
            </a:pPr>
            <a:r>
              <a:rPr lang="en-GB" sz="1400" b="0" i="1" dirty="0">
                <a:solidFill>
                  <a:srgbClr val="1D1D1B"/>
                </a:solidFill>
                <a:ea typeface="+mn-lt"/>
                <a:cs typeface="+mn-lt"/>
              </a:rPr>
              <a:t>Risk management and enterprise risk management</a:t>
            </a:r>
            <a:r>
              <a:rPr lang="en-GB" sz="1400" b="0" i="1" dirty="0">
                <a:solidFill>
                  <a:srgbClr val="1D1D1B"/>
                </a:solidFill>
              </a:rPr>
              <a:t>" </a:t>
            </a:r>
            <a:r>
              <a:rPr lang="en-GB" sz="1400" b="0" dirty="0">
                <a:solidFill>
                  <a:srgbClr val="1D1D1B"/>
                </a:solidFill>
                <a:hlinkClick r:id="rId5">
                  <a:extLst>
                    <a:ext uri="{A12FA001-AC4F-418D-AE19-62706E023703}">
                      <ahyp:hlinkClr xmlns:ahyp="http://schemas.microsoft.com/office/drawing/2018/hyperlinkcolor" val="tx"/>
                    </a:ext>
                  </a:extLst>
                </a:hlinkClick>
              </a:rPr>
              <a:t>https://www.researchgate.net/publication/353444960_Risk_Management_and_Enterprise_Risk_Management</a:t>
            </a:r>
            <a:r>
              <a:rPr lang="en-GB" sz="1400" b="0" dirty="0">
                <a:solidFill>
                  <a:srgbClr val="1D1D1B"/>
                </a:solidFill>
              </a:rPr>
              <a:t> </a:t>
            </a:r>
          </a:p>
          <a:p>
            <a:pPr>
              <a:lnSpc>
                <a:spcPct val="100000"/>
              </a:lnSpc>
              <a:buFont typeface="Courier New" panose="02070309020205020404" pitchFamily="49" charset="0"/>
              <a:buChar char="o"/>
              <a:defRPr/>
            </a:pPr>
            <a:r>
              <a:rPr lang="en-GB" sz="1400" b="0" i="1" dirty="0">
                <a:solidFill>
                  <a:srgbClr val="1D1D1B"/>
                </a:solidFill>
                <a:ea typeface="+mn-lt"/>
                <a:cs typeface="+mn-lt"/>
              </a:rPr>
              <a:t>What is risk management? | Risk management process</a:t>
            </a:r>
            <a:r>
              <a:rPr lang="en-GB" sz="1400" b="0" i="1" dirty="0">
                <a:solidFill>
                  <a:srgbClr val="1D1D1B"/>
                </a:solidFill>
              </a:rPr>
              <a:t>": </a:t>
            </a:r>
            <a:r>
              <a:rPr lang="en-GB" sz="1400" b="0" dirty="0">
                <a:solidFill>
                  <a:srgbClr val="1D1D1B"/>
                </a:solidFill>
                <a:hlinkClick r:id="rId2">
                  <a:extLst>
                    <a:ext uri="{A12FA001-AC4F-418D-AE19-62706E023703}">
                      <ahyp:hlinkClr xmlns:ahyp="http://schemas.microsoft.com/office/drawing/2018/hyperlinkcolor" val="tx"/>
                    </a:ext>
                  </a:extLst>
                </a:hlinkClick>
              </a:rPr>
              <a:t>https://www.academia.edu/11684158/RISK_MANAGEMENT_PLAN</a:t>
            </a:r>
            <a:r>
              <a:rPr lang="en-GB" sz="1400" b="0" dirty="0">
                <a:solidFill>
                  <a:srgbClr val="1D1D1B"/>
                </a:solidFill>
              </a:rPr>
              <a:t>;  </a:t>
            </a:r>
            <a:r>
              <a:rPr lang="en-GB" sz="1400" b="0" dirty="0">
                <a:solidFill>
                  <a:srgbClr val="1D1D1B"/>
                </a:solidFill>
                <a:hlinkClick r:id="rId6">
                  <a:extLst>
                    <a:ext uri="{A12FA001-AC4F-418D-AE19-62706E023703}">
                      <ahyp:hlinkClr xmlns:ahyp="http://schemas.microsoft.com/office/drawing/2018/hyperlinkcolor" val="tx"/>
                    </a:ext>
                  </a:extLst>
                </a:hlinkClick>
              </a:rPr>
              <a:t>https://www.pmi.org/learning/library/risk-management-9096</a:t>
            </a:r>
            <a:r>
              <a:rPr lang="en-GB" sz="1400" b="0" dirty="0">
                <a:solidFill>
                  <a:srgbClr val="1D1D1B"/>
                </a:solidFill>
              </a:rPr>
              <a:t> </a:t>
            </a:r>
            <a:endParaRPr lang="en-GB" sz="1400" b="0" dirty="0">
              <a:solidFill>
                <a:srgbClr val="1D1D1B"/>
              </a:solidFill>
              <a:ea typeface="+mn-lt"/>
              <a:cs typeface="+mn-lt"/>
            </a:endParaRPr>
          </a:p>
          <a:p>
            <a:pPr marL="0" indent="0">
              <a:lnSpc>
                <a:spcPct val="100000"/>
              </a:lnSpc>
              <a:buNone/>
            </a:pPr>
            <a:r>
              <a:rPr lang="en-GB" sz="1600" u="sng" dirty="0">
                <a:solidFill>
                  <a:srgbClr val="F3B75B"/>
                </a:solidFill>
              </a:rPr>
              <a:t>2° Bölüm</a:t>
            </a:r>
          </a:p>
          <a:p>
            <a:pPr>
              <a:lnSpc>
                <a:spcPct val="100000"/>
              </a:lnSpc>
              <a:buFont typeface="Courier New" panose="02070309020205020404" pitchFamily="49" charset="0"/>
              <a:buChar char="o"/>
              <a:defRPr/>
            </a:pPr>
            <a:r>
              <a:rPr lang="en-GB" sz="1400" b="0" i="1" dirty="0">
                <a:solidFill>
                  <a:srgbClr val="1D1D1B"/>
                </a:solidFill>
              </a:rPr>
              <a:t>History of quality management:</a:t>
            </a:r>
            <a:r>
              <a:rPr lang="en-GB" sz="1400" b="0" dirty="0">
                <a:solidFill>
                  <a:srgbClr val="1D1D1B"/>
                </a:solidFill>
              </a:rPr>
              <a:t> </a:t>
            </a:r>
            <a:r>
              <a:rPr lang="en-GB" sz="1400" b="0" dirty="0">
                <a:solidFill>
                  <a:srgbClr val="1D1D1B"/>
                </a:solidFill>
                <a:hlinkClick r:id="rId7">
                  <a:extLst>
                    <a:ext uri="{A12FA001-AC4F-418D-AE19-62706E023703}">
                      <ahyp:hlinkClr xmlns:ahyp="http://schemas.microsoft.com/office/drawing/2018/hyperlinkcolor" val="tx"/>
                    </a:ext>
                  </a:extLst>
                </a:hlinkClick>
              </a:rPr>
              <a:t>https://www.youtube.com/watch?v=UXChmphBrw0</a:t>
            </a:r>
            <a:r>
              <a:rPr lang="en-GB" sz="1400" b="0" dirty="0">
                <a:solidFill>
                  <a:srgbClr val="1D1D1B"/>
                </a:solidFill>
              </a:rPr>
              <a:t> </a:t>
            </a:r>
          </a:p>
          <a:p>
            <a:pPr marL="514350" marR="0" lvl="0" indent="-514350" algn="l" defTabSz="914400" rtl="0" eaLnBrk="1" fontAlgn="auto" latinLnBrk="0" hangingPunct="1">
              <a:lnSpc>
                <a:spcPct val="100000"/>
              </a:lnSpc>
              <a:spcBef>
                <a:spcPts val="1000"/>
              </a:spcBef>
              <a:spcAft>
                <a:spcPts val="0"/>
              </a:spcAft>
              <a:buClrTx/>
              <a:buSzTx/>
              <a:buFont typeface="Courier New" panose="02070309020205020404" pitchFamily="49" charset="0"/>
              <a:buChar char="o"/>
              <a:tabLst/>
              <a:defRPr/>
            </a:pPr>
            <a:r>
              <a:rPr kumimoji="0" lang="en-GB" sz="1400" b="0" i="1" u="none" strike="noStrike" kern="1200" cap="none" spc="0" normalizeH="0" baseline="0" noProof="0" dirty="0">
                <a:ln>
                  <a:noFill/>
                </a:ln>
                <a:solidFill>
                  <a:srgbClr val="1D1D1B"/>
                </a:solidFill>
                <a:effectLst/>
                <a:uLnTx/>
                <a:uFillTx/>
                <a:ea typeface="+mn-ea"/>
                <a:cs typeface="+mn-cs"/>
              </a:rPr>
              <a:t>The concept of TMQ: </a:t>
            </a:r>
            <a:r>
              <a:rPr kumimoji="0" lang="en-GB" sz="1400" b="0" i="0" u="none" strike="noStrike" kern="1200" cap="none" spc="0" normalizeH="0" baseline="0" noProof="0" dirty="0">
                <a:ln>
                  <a:noFill/>
                </a:ln>
                <a:solidFill>
                  <a:srgbClr val="1D1D1B"/>
                </a:solidFill>
                <a:effectLst/>
                <a:uLnTx/>
                <a:uFillTx/>
                <a:ea typeface="+mn-ea"/>
                <a:cs typeface="+mn-cs"/>
              </a:rPr>
              <a:t> </a:t>
            </a:r>
            <a:r>
              <a:rPr kumimoji="0" lang="en-GB" sz="1400" b="0" i="0" u="none" strike="noStrike" kern="1200" cap="none" spc="0" normalizeH="0" baseline="0" noProof="0" dirty="0">
                <a:ln>
                  <a:noFill/>
                </a:ln>
                <a:solidFill>
                  <a:srgbClr val="1D1D1B"/>
                </a:solidFill>
                <a:effectLst/>
                <a:uLnTx/>
                <a:uFillTx/>
                <a:ea typeface="+mn-ea"/>
                <a:cs typeface="+mn-cs"/>
                <a:hlinkClick r:id="rId8">
                  <a:extLst>
                    <a:ext uri="{A12FA001-AC4F-418D-AE19-62706E023703}">
                      <ahyp:hlinkClr xmlns:ahyp="http://schemas.microsoft.com/office/drawing/2018/hyperlinkcolor" val="tx"/>
                    </a:ext>
                  </a:extLst>
                </a:hlinkClick>
              </a:rPr>
              <a:t>https://www.academia.edu/8985099/The_concept_of_TQM_Total_Quality_Management</a:t>
            </a:r>
            <a:endParaRPr kumimoji="0" lang="en-GB" sz="1400" b="0" i="0" u="none" strike="noStrike" kern="1200" cap="none" spc="0" normalizeH="0" baseline="0" noProof="0" dirty="0">
              <a:ln>
                <a:noFill/>
              </a:ln>
              <a:solidFill>
                <a:srgbClr val="1D1D1B"/>
              </a:solidFill>
              <a:effectLst/>
              <a:uLnTx/>
              <a:uFillTx/>
              <a:ea typeface="+mn-ea"/>
              <a:cs typeface="+mn-cs"/>
            </a:endParaRPr>
          </a:p>
          <a:p>
            <a:pPr marL="514350" marR="0" lvl="0" indent="-514350" algn="l" defTabSz="914400" rtl="0" eaLnBrk="1" fontAlgn="auto" latinLnBrk="0" hangingPunct="1">
              <a:lnSpc>
                <a:spcPct val="100000"/>
              </a:lnSpc>
              <a:spcBef>
                <a:spcPts val="1000"/>
              </a:spcBef>
              <a:spcAft>
                <a:spcPts val="0"/>
              </a:spcAft>
              <a:buClrTx/>
              <a:buSzTx/>
              <a:buFont typeface="Courier New" panose="02070309020205020404" pitchFamily="49" charset="0"/>
              <a:buChar char="o"/>
              <a:tabLst/>
              <a:defRPr/>
            </a:pPr>
            <a:r>
              <a:rPr kumimoji="0" lang="en-GB" sz="1400" b="0" i="1" u="none" strike="noStrike" kern="1200" cap="none" spc="0" normalizeH="0" baseline="0" noProof="0" dirty="0">
                <a:ln>
                  <a:noFill/>
                </a:ln>
                <a:solidFill>
                  <a:srgbClr val="1D1D1B"/>
                </a:solidFill>
                <a:effectLst/>
                <a:uLnTx/>
                <a:uFillTx/>
                <a:ea typeface="+mn-ea"/>
                <a:cs typeface="+mn-cs"/>
              </a:rPr>
              <a:t>The role of quality management in startups</a:t>
            </a:r>
            <a:r>
              <a:rPr kumimoji="0" lang="en-GB" sz="1400" b="0" i="0" u="none" strike="noStrike" kern="1200" cap="none" spc="0" normalizeH="0" baseline="0" noProof="0" dirty="0">
                <a:ln>
                  <a:noFill/>
                </a:ln>
                <a:solidFill>
                  <a:srgbClr val="1D1D1B"/>
                </a:solidFill>
                <a:effectLst/>
                <a:uLnTx/>
                <a:uFillTx/>
                <a:ea typeface="+mn-ea"/>
                <a:cs typeface="+mn-cs"/>
              </a:rPr>
              <a:t>: </a:t>
            </a:r>
            <a:r>
              <a:rPr kumimoji="0" lang="en-GB" sz="1400" b="0" i="0" u="none" strike="noStrike" kern="1200" cap="none" spc="0" normalizeH="0" baseline="0" noProof="0" dirty="0">
                <a:ln>
                  <a:noFill/>
                </a:ln>
                <a:solidFill>
                  <a:srgbClr val="1D1D1B"/>
                </a:solidFill>
                <a:effectLst/>
                <a:uLnTx/>
                <a:uFillTx/>
                <a:ea typeface="+mn-ea"/>
                <a:cs typeface="+mn-cs"/>
                <a:hlinkClick r:id="rId9">
                  <a:extLst>
                    <a:ext uri="{A12FA001-AC4F-418D-AE19-62706E023703}">
                      <ahyp:hlinkClr xmlns:ahyp="http://schemas.microsoft.com/office/drawing/2018/hyperlinkcolor" val="tx"/>
                    </a:ext>
                  </a:extLst>
                </a:hlinkClick>
              </a:rPr>
              <a:t>https://download.garuda.kemdikbud.go.id/article.php?article=207058&amp;val=24923&amp;title=THE%20ROLE%20OF%20QUALITY%20MANAGEMENT%20IN%20INNOVATION%20PERFORMANCE%20IN%20STARTUPS%20A%20LITERATURE%20REVIEW</a:t>
            </a:r>
            <a:endParaRPr kumimoji="0" lang="en-GB" sz="1400" b="0" i="0" u="none" strike="noStrike" kern="1200" cap="none" spc="0" normalizeH="0" baseline="0" noProof="0" dirty="0">
              <a:ln>
                <a:noFill/>
              </a:ln>
              <a:solidFill>
                <a:srgbClr val="1D1D1B"/>
              </a:solidFill>
              <a:effectLst/>
              <a:uLnTx/>
              <a:uFillTx/>
              <a:ea typeface="+mn-ea"/>
              <a:cs typeface="+mn-cs"/>
            </a:endParaRPr>
          </a:p>
          <a:p>
            <a:pPr marL="0" indent="0">
              <a:lnSpc>
                <a:spcPct val="100000"/>
              </a:lnSpc>
              <a:buNone/>
            </a:pPr>
            <a:r>
              <a:rPr lang="en-GB" sz="1600" u="sng" dirty="0">
                <a:solidFill>
                  <a:srgbClr val="F3B75B"/>
                </a:solidFill>
              </a:rPr>
              <a:t>3° Bölüm</a:t>
            </a:r>
          </a:p>
          <a:p>
            <a:pPr marL="514350" marR="0" lvl="0" indent="-514350" algn="l" defTabSz="914400" rtl="0" eaLnBrk="1" fontAlgn="auto" latinLnBrk="0" hangingPunct="1">
              <a:lnSpc>
                <a:spcPct val="100000"/>
              </a:lnSpc>
              <a:spcBef>
                <a:spcPts val="1000"/>
              </a:spcBef>
              <a:spcAft>
                <a:spcPts val="0"/>
              </a:spcAft>
              <a:buClrTx/>
              <a:buSzTx/>
              <a:buFont typeface="Courier New" panose="02070309020205020404" pitchFamily="49" charset="0"/>
              <a:buChar char="o"/>
              <a:tabLst/>
              <a:defRPr/>
            </a:pPr>
            <a:r>
              <a:rPr kumimoji="0" lang="en-GB" sz="1400" b="0" i="1" u="none" strike="noStrike" kern="1200" cap="none" spc="0" normalizeH="0" baseline="0" noProof="0" dirty="0">
                <a:ln>
                  <a:noFill/>
                </a:ln>
                <a:solidFill>
                  <a:srgbClr val="1D1D1B"/>
                </a:solidFill>
                <a:effectLst/>
                <a:uLnTx/>
                <a:uFillTx/>
                <a:ea typeface="+mn-ea"/>
                <a:cs typeface="+mn-cs"/>
              </a:rPr>
              <a:t>Importance of time management</a:t>
            </a:r>
            <a:r>
              <a:rPr kumimoji="0" lang="en-GB" sz="1400" b="0" i="0" u="none" strike="noStrike" kern="1200" cap="none" spc="0" normalizeH="0" baseline="0" noProof="0" dirty="0">
                <a:ln>
                  <a:noFill/>
                </a:ln>
                <a:solidFill>
                  <a:srgbClr val="1D1D1B"/>
                </a:solidFill>
                <a:effectLst/>
                <a:uLnTx/>
                <a:uFillTx/>
                <a:ea typeface="+mn-ea"/>
                <a:cs typeface="+mn-cs"/>
              </a:rPr>
              <a:t>: </a:t>
            </a:r>
            <a:r>
              <a:rPr kumimoji="0" lang="en-GB" sz="1400" b="0" i="0" u="none" strike="noStrike" kern="1200" cap="none" spc="0" normalizeH="0" baseline="0" noProof="0" dirty="0">
                <a:ln>
                  <a:noFill/>
                </a:ln>
                <a:solidFill>
                  <a:srgbClr val="1D1D1B"/>
                </a:solidFill>
                <a:effectLst/>
                <a:uLnTx/>
                <a:uFillTx/>
                <a:ea typeface="+mn-ea"/>
                <a:cs typeface="+mn-cs"/>
                <a:hlinkClick r:id="rId10">
                  <a:extLst>
                    <a:ext uri="{A12FA001-AC4F-418D-AE19-62706E023703}">
                      <ahyp:hlinkClr xmlns:ahyp="http://schemas.microsoft.com/office/drawing/2018/hyperlinkcolor" val="tx"/>
                    </a:ext>
                  </a:extLst>
                </a:hlinkClick>
              </a:rPr>
              <a:t>https://www.academia.edu/4096564/IMPORTANCE_OF_TIME_MANAGEMENT</a:t>
            </a:r>
            <a:endParaRPr kumimoji="0" lang="en-GB" sz="1400" b="0" i="0" u="none" strike="noStrike" kern="1200" cap="none" spc="0" normalizeH="0" baseline="0" noProof="0" dirty="0">
              <a:ln>
                <a:noFill/>
              </a:ln>
              <a:solidFill>
                <a:srgbClr val="1D1D1B"/>
              </a:solidFill>
              <a:effectLst/>
              <a:uLnTx/>
              <a:uFillTx/>
              <a:ea typeface="+mn-ea"/>
              <a:cs typeface="+mn-cs"/>
            </a:endParaRPr>
          </a:p>
          <a:p>
            <a:pPr marL="514350" marR="0" lvl="0" indent="-514350" algn="l" defTabSz="914400" rtl="0" eaLnBrk="1" fontAlgn="auto" latinLnBrk="0" hangingPunct="1">
              <a:lnSpc>
                <a:spcPct val="100000"/>
              </a:lnSpc>
              <a:spcBef>
                <a:spcPts val="1000"/>
              </a:spcBef>
              <a:spcAft>
                <a:spcPts val="0"/>
              </a:spcAft>
              <a:buClrTx/>
              <a:buSzTx/>
              <a:buFont typeface="Courier New" panose="02070309020205020404" pitchFamily="49" charset="0"/>
              <a:buChar char="o"/>
              <a:tabLst/>
              <a:defRPr/>
            </a:pPr>
            <a:r>
              <a:rPr kumimoji="0" lang="en-GB" sz="1400" b="0" i="1" u="none" strike="noStrike" kern="1200" cap="none" spc="0" normalizeH="0" baseline="0" noProof="0" dirty="0">
                <a:ln>
                  <a:noFill/>
                </a:ln>
                <a:solidFill>
                  <a:srgbClr val="1D1D1B"/>
                </a:solidFill>
                <a:effectLst/>
                <a:uLnTx/>
                <a:uFillTx/>
                <a:ea typeface="+mn-ea"/>
                <a:cs typeface="+mn-cs"/>
              </a:rPr>
              <a:t>Time management: </a:t>
            </a:r>
            <a:r>
              <a:rPr kumimoji="0" lang="en-GB" sz="1400" b="0" i="0" u="none" strike="noStrike" kern="1200" cap="none" spc="0" normalizeH="0" baseline="0" noProof="0" dirty="0">
                <a:ln>
                  <a:noFill/>
                </a:ln>
                <a:solidFill>
                  <a:srgbClr val="1D1D1B"/>
                </a:solidFill>
                <a:effectLst/>
                <a:uLnTx/>
                <a:uFillTx/>
                <a:ea typeface="+mn-ea"/>
                <a:cs typeface="+mn-cs"/>
              </a:rPr>
              <a:t> </a:t>
            </a:r>
            <a:r>
              <a:rPr kumimoji="0" lang="en-GB" sz="1400" b="0" i="0" u="none" strike="noStrike" kern="1200" cap="none" spc="0" normalizeH="0" baseline="0" noProof="0" dirty="0">
                <a:ln>
                  <a:noFill/>
                </a:ln>
                <a:solidFill>
                  <a:srgbClr val="1D1D1B"/>
                </a:solidFill>
                <a:effectLst/>
                <a:uLnTx/>
                <a:uFillTx/>
                <a:ea typeface="+mn-ea"/>
                <a:cs typeface="+mn-cs"/>
                <a:hlinkClick r:id="rId11">
                  <a:extLst>
                    <a:ext uri="{A12FA001-AC4F-418D-AE19-62706E023703}">
                      <ahyp:hlinkClr xmlns:ahyp="http://schemas.microsoft.com/office/drawing/2018/hyperlinkcolor" val="tx"/>
                    </a:ext>
                  </a:extLst>
                </a:hlinkClick>
              </a:rPr>
              <a:t>https://libguides.avondale.edu.au/academicsupporthub/timemanagement</a:t>
            </a:r>
            <a:endParaRPr kumimoji="0" lang="en-GB" sz="1400" b="0" i="0" u="none" strike="noStrike" kern="1200" cap="none" spc="0" normalizeH="0" baseline="0" noProof="0" dirty="0">
              <a:ln>
                <a:noFill/>
              </a:ln>
              <a:solidFill>
                <a:srgbClr val="1D1D1B"/>
              </a:solidFill>
              <a:effectLst/>
              <a:uLnTx/>
              <a:uFillTx/>
              <a:ea typeface="+mn-ea"/>
              <a:cs typeface="+mn-cs"/>
            </a:endParaRPr>
          </a:p>
          <a:p>
            <a:pPr marL="514350" marR="0" lvl="0" indent="-514350" algn="l" defTabSz="914400" rtl="0" eaLnBrk="1" fontAlgn="auto" latinLnBrk="0" hangingPunct="1">
              <a:lnSpc>
                <a:spcPct val="100000"/>
              </a:lnSpc>
              <a:spcBef>
                <a:spcPts val="1000"/>
              </a:spcBef>
              <a:spcAft>
                <a:spcPts val="0"/>
              </a:spcAft>
              <a:buClrTx/>
              <a:buSzTx/>
              <a:buFont typeface="Courier New" panose="02070309020205020404" pitchFamily="49" charset="0"/>
              <a:buChar char="o"/>
              <a:tabLst/>
              <a:defRPr/>
            </a:pPr>
            <a:r>
              <a:rPr kumimoji="0" lang="en-GB" sz="1400" b="0" i="1" u="none" strike="noStrike" kern="1200" cap="none" spc="0" normalizeH="0" baseline="0" noProof="0" dirty="0">
                <a:ln>
                  <a:noFill/>
                </a:ln>
                <a:solidFill>
                  <a:srgbClr val="1D1D1B"/>
                </a:solidFill>
                <a:effectLst/>
                <a:uLnTx/>
                <a:uFillTx/>
                <a:ea typeface="+mn-ea"/>
                <a:cs typeface="+mn-cs"/>
              </a:rPr>
              <a:t>10 Time management tips to boost your productivity</a:t>
            </a:r>
            <a:r>
              <a:rPr kumimoji="0" lang="en-GB" sz="1400" b="0" i="0" u="none" strike="noStrike" kern="1200" cap="none" spc="0" normalizeH="0" baseline="0" noProof="0" dirty="0">
                <a:ln>
                  <a:noFill/>
                </a:ln>
                <a:solidFill>
                  <a:srgbClr val="1D1D1B"/>
                </a:solidFill>
                <a:effectLst/>
                <a:uLnTx/>
                <a:uFillTx/>
                <a:ea typeface="+mn-ea"/>
                <a:cs typeface="+mn-cs"/>
              </a:rPr>
              <a:t>: </a:t>
            </a:r>
            <a:r>
              <a:rPr kumimoji="0" lang="en-GB" sz="1400" b="0" i="0" u="none" strike="noStrike" kern="1200" cap="none" spc="0" normalizeH="0" baseline="0" noProof="0" dirty="0">
                <a:ln>
                  <a:noFill/>
                </a:ln>
                <a:solidFill>
                  <a:srgbClr val="1D1D1B"/>
                </a:solidFill>
                <a:effectLst/>
                <a:uLnTx/>
                <a:uFillTx/>
                <a:ea typeface="+mn-ea"/>
                <a:cs typeface="+mn-cs"/>
                <a:hlinkClick r:id="rId12">
                  <a:extLst>
                    <a:ext uri="{A12FA001-AC4F-418D-AE19-62706E023703}">
                      <ahyp:hlinkClr xmlns:ahyp="http://schemas.microsoft.com/office/drawing/2018/hyperlinkcolor" val="tx"/>
                    </a:ext>
                  </a:extLst>
                </a:hlinkClick>
              </a:rPr>
              <a:t>https://www.youtube.com/watch?v=xgp6eELYY1M</a:t>
            </a:r>
            <a:r>
              <a:rPr kumimoji="0" lang="en-GB" sz="1400" b="0" i="0" u="none" strike="noStrike" kern="1200" cap="none" spc="0" normalizeH="0" baseline="0" noProof="0" dirty="0">
                <a:ln>
                  <a:noFill/>
                </a:ln>
                <a:solidFill>
                  <a:srgbClr val="1D1D1B"/>
                </a:solidFill>
                <a:effectLst/>
                <a:uLnTx/>
                <a:uFillTx/>
                <a:ea typeface="+mn-ea"/>
                <a:cs typeface="+mn-cs"/>
              </a:rPr>
              <a:t> </a:t>
            </a:r>
          </a:p>
        </p:txBody>
      </p:sp>
    </p:spTree>
    <p:extLst>
      <p:ext uri="{BB962C8B-B14F-4D97-AF65-F5344CB8AC3E}">
        <p14:creationId xmlns:p14="http://schemas.microsoft.com/office/powerpoint/2010/main" val="182167308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D1FA6C79-B804-ABC5-686B-1894D0168E33}"/>
              </a:ext>
            </a:extLst>
          </p:cNvPr>
          <p:cNvSpPr>
            <a:spLocks noGrp="1"/>
          </p:cNvSpPr>
          <p:nvPr>
            <p:ph type="title"/>
          </p:nvPr>
        </p:nvSpPr>
        <p:spPr>
          <a:xfrm>
            <a:off x="679580" y="447869"/>
            <a:ext cx="10414518" cy="737120"/>
          </a:xfrm>
        </p:spPr>
        <p:txBody>
          <a:bodyPr>
            <a:normAutofit fontScale="90000"/>
          </a:bodyPr>
          <a:lstStyle/>
          <a:p>
            <a:r>
              <a:rPr lang="en-GB" sz="3400" dirty="0"/>
              <a:t>Bu üniteyi oluşturmak için kullanılan kaynaklar</a:t>
            </a:r>
            <a:br>
              <a:rPr lang="en-US" dirty="0"/>
            </a:br>
            <a:endParaRPr lang="it-IT"/>
          </a:p>
        </p:txBody>
      </p:sp>
      <p:sp>
        <p:nvSpPr>
          <p:cNvPr id="3" name="Segnaposto contenuto 2">
            <a:extLst>
              <a:ext uri="{FF2B5EF4-FFF2-40B4-BE49-F238E27FC236}">
                <a16:creationId xmlns:a16="http://schemas.microsoft.com/office/drawing/2014/main" id="{AB797823-5999-9D6B-38B3-975575D2B263}"/>
              </a:ext>
            </a:extLst>
          </p:cNvPr>
          <p:cNvSpPr>
            <a:spLocks noGrp="1"/>
          </p:cNvSpPr>
          <p:nvPr>
            <p:ph idx="1"/>
          </p:nvPr>
        </p:nvSpPr>
        <p:spPr>
          <a:xfrm>
            <a:off x="519929" y="1188560"/>
            <a:ext cx="10956258" cy="5617029"/>
          </a:xfrm>
        </p:spPr>
        <p:txBody>
          <a:bodyPr vert="horz" lIns="91440" tIns="45720" rIns="91440" bIns="45720" rtlCol="0" anchor="t">
            <a:normAutofit fontScale="92500"/>
          </a:bodyPr>
          <a:lstStyle/>
          <a:p>
            <a:pPr marL="0" indent="0">
              <a:lnSpc>
                <a:spcPct val="150000"/>
              </a:lnSpc>
              <a:buNone/>
            </a:pPr>
            <a:r>
              <a:rPr lang="en-GB" sz="1600" u="sng" dirty="0">
                <a:latin typeface="Raleway"/>
                <a:hlinkClick r:id="rId2">
                  <a:extLst>
                    <a:ext uri="{A12FA001-AC4F-418D-AE19-62706E023703}">
                      <ahyp:hlinkClr xmlns:ahyp="http://schemas.microsoft.com/office/drawing/2018/hyperlinkcolor" val="tx"/>
                    </a:ext>
                  </a:extLst>
                </a:hlinkClick>
              </a:rPr>
              <a:t>1° </a:t>
            </a:r>
            <a:r>
              <a:rPr lang="en-GB" sz="1600" u="sng" dirty="0">
                <a:latin typeface="Raleway"/>
              </a:rPr>
              <a:t>Bölüm </a:t>
            </a:r>
          </a:p>
          <a:p>
            <a:pPr marL="285750" indent="-285750">
              <a:lnSpc>
                <a:spcPct val="150000"/>
              </a:lnSpc>
              <a:buFont typeface="Courier New" panose="02070309020205020404" pitchFamily="49" charset="0"/>
              <a:buChar char="o"/>
              <a:defRPr/>
            </a:pPr>
            <a:r>
              <a:rPr lang="en-GB" sz="1600" b="0" dirty="0">
                <a:solidFill>
                  <a:srgbClr val="1D1D1B"/>
                </a:solidFill>
                <a:ea typeface="+mn-lt"/>
                <a:cs typeface="+mn-lt"/>
              </a:rPr>
              <a:t>Allianz Trade</a:t>
            </a:r>
            <a:r>
              <a:rPr lang="tr-TR" sz="1600" b="0" dirty="0">
                <a:solidFill>
                  <a:srgbClr val="1D1D1B"/>
                </a:solidFill>
                <a:ea typeface="+mn-lt"/>
                <a:cs typeface="+mn-lt"/>
              </a:rPr>
              <a:t>,</a:t>
            </a:r>
            <a:r>
              <a:rPr lang="en-GB" sz="1600" b="0" dirty="0">
                <a:solidFill>
                  <a:srgbClr val="1D1D1B"/>
                </a:solidFill>
                <a:ea typeface="+mn-lt"/>
                <a:cs typeface="+mn-lt"/>
              </a:rPr>
              <a:t> 2024, </a:t>
            </a:r>
            <a:r>
              <a:rPr lang="en-GB" sz="1600" b="0" i="1" dirty="0">
                <a:solidFill>
                  <a:srgbClr val="1D1D1B"/>
                </a:solidFill>
                <a:ea typeface="+mn-lt"/>
                <a:cs typeface="+mn-lt"/>
              </a:rPr>
              <a:t>Risk management plan.</a:t>
            </a:r>
            <a:r>
              <a:rPr lang="en-GB" sz="1600" b="0" dirty="0">
                <a:solidFill>
                  <a:srgbClr val="1D1D1B"/>
                </a:solidFill>
                <a:ea typeface="+mn-lt"/>
                <a:cs typeface="+mn-lt"/>
              </a:rPr>
              <a:t> Allianz Trade. </a:t>
            </a:r>
            <a:r>
              <a:rPr lang="en-GB" sz="1600" b="0" dirty="0">
                <a:solidFill>
                  <a:srgbClr val="1D1D1B"/>
                </a:solidFill>
                <a:ea typeface="+mn-lt"/>
                <a:cs typeface="+mn-lt"/>
                <a:hlinkClick r:id="rId3">
                  <a:extLst>
                    <a:ext uri="{A12FA001-AC4F-418D-AE19-62706E023703}">
                      <ahyp:hlinkClr xmlns:ahyp="http://schemas.microsoft.com/office/drawing/2018/hyperlinkcolor" val="tx"/>
                    </a:ext>
                  </a:extLst>
                </a:hlinkClick>
              </a:rPr>
              <a:t>https://www.allianz-trade.com/en_US/insights/risk-managementplan.html#:~:text=A%20Risk%20Management%20Plan%20will,reduce%20or%20prevent%20unfavorable%20outcomes</a:t>
            </a:r>
            <a:r>
              <a:rPr lang="en-GB" sz="1600" b="0" dirty="0">
                <a:solidFill>
                  <a:srgbClr val="1D1D1B"/>
                </a:solidFill>
                <a:ea typeface="+mn-lt"/>
                <a:cs typeface="+mn-lt"/>
              </a:rPr>
              <a:t> </a:t>
            </a:r>
          </a:p>
          <a:p>
            <a:pPr marL="285750" marR="0" lvl="0" indent="-285750" algn="l" defTabSz="914400" rtl="0" eaLnBrk="1" fontAlgn="auto" latinLnBrk="0" hangingPunct="1">
              <a:lnSpc>
                <a:spcPct val="150000"/>
              </a:lnSpc>
              <a:spcBef>
                <a:spcPts val="1000"/>
              </a:spcBef>
              <a:spcAft>
                <a:spcPts val="0"/>
              </a:spcAft>
              <a:buClrTx/>
              <a:buSzTx/>
              <a:buFont typeface="Courier New" panose="02070309020205020404" pitchFamily="49" charset="0"/>
              <a:buChar char="o"/>
              <a:tabLst/>
              <a:defRPr/>
            </a:pPr>
            <a:r>
              <a:rPr kumimoji="0" lang="en-GB" sz="1600" b="0" i="0" u="none" strike="noStrike" kern="1200" cap="none" spc="0" normalizeH="0" baseline="0" noProof="0" dirty="0">
                <a:ln>
                  <a:noFill/>
                </a:ln>
                <a:solidFill>
                  <a:srgbClr val="1D1D1B"/>
                </a:solidFill>
                <a:effectLst/>
                <a:uLnTx/>
                <a:uFillTx/>
                <a:latin typeface="Raleway"/>
                <a:ea typeface="+mn-lt"/>
                <a:cs typeface="+mn-lt"/>
              </a:rPr>
              <a:t>MYS. 2021. </a:t>
            </a:r>
            <a:r>
              <a:rPr kumimoji="0" lang="en-GB" sz="1600" b="0" i="1" u="none" strike="noStrike" kern="1200" cap="none" spc="0" normalizeH="0" baseline="0" noProof="0" dirty="0">
                <a:ln>
                  <a:noFill/>
                </a:ln>
                <a:solidFill>
                  <a:srgbClr val="1D1D1B"/>
                </a:solidFill>
                <a:effectLst/>
                <a:uLnTx/>
                <a:uFillTx/>
                <a:latin typeface="Raleway"/>
                <a:ea typeface="+mn-lt"/>
                <a:cs typeface="+mn-lt"/>
              </a:rPr>
              <a:t>The principles of the AGILE and SCRUM methods and the benefits of adopting them in our organization.</a:t>
            </a:r>
            <a:r>
              <a:rPr kumimoji="0" lang="en-GB" sz="1600" b="0" i="0" u="none" strike="noStrike" kern="1200" cap="none" spc="0" normalizeH="0" baseline="0" noProof="0" dirty="0">
                <a:ln>
                  <a:noFill/>
                </a:ln>
                <a:solidFill>
                  <a:srgbClr val="1D1D1B"/>
                </a:solidFill>
                <a:effectLst/>
                <a:uLnTx/>
                <a:uFillTx/>
                <a:latin typeface="Raleway"/>
                <a:ea typeface="+mn-lt"/>
                <a:cs typeface="+mn-lt"/>
              </a:rPr>
              <a:t> MYS.</a:t>
            </a:r>
            <a:r>
              <a:rPr kumimoji="0" lang="en-GB" sz="1600" b="0" i="0" u="none" strike="noStrike" kern="1200" cap="none" spc="0" normalizeH="0" baseline="0" noProof="0" dirty="0">
                <a:ln>
                  <a:noFill/>
                </a:ln>
                <a:solidFill>
                  <a:srgbClr val="1D1D1B"/>
                </a:solidFill>
                <a:effectLst/>
                <a:uLnTx/>
                <a:uFillTx/>
                <a:latin typeface="Raleway"/>
                <a:ea typeface="+mn-ea"/>
                <a:cs typeface="+mn-cs"/>
              </a:rPr>
              <a:t> </a:t>
            </a:r>
            <a:r>
              <a:rPr kumimoji="0" lang="en-GB" sz="1600" b="0" i="0" u="none" strike="noStrike" kern="1200" cap="none" spc="0" normalizeH="0" baseline="0" noProof="0" dirty="0">
                <a:ln>
                  <a:noFill/>
                </a:ln>
                <a:solidFill>
                  <a:srgbClr val="1D1D1B"/>
                </a:solidFill>
                <a:effectLst/>
                <a:uLnTx/>
                <a:uFillTx/>
                <a:latin typeface="Raleway"/>
                <a:ea typeface="+mn-ea"/>
                <a:cs typeface="+mn-cs"/>
                <a:hlinkClick r:id="rId4">
                  <a:extLst>
                    <a:ext uri="{A12FA001-AC4F-418D-AE19-62706E023703}">
                      <ahyp:hlinkClr xmlns:ahyp="http://schemas.microsoft.com/office/drawing/2018/hyperlinkcolor" val="tx"/>
                    </a:ext>
                  </a:extLst>
                </a:hlinkClick>
              </a:rPr>
              <a:t>https://www.mys.it/I-principi-del-metodo-AGILE-e-SCRUM-e-i-vantaggi-nelladozione-nella-nostra-organizzazione-1</a:t>
            </a:r>
            <a:endParaRPr kumimoji="0" lang="en-GB" sz="1600" b="0" i="0" u="none" strike="noStrike" kern="1200" cap="none" spc="0" normalizeH="0" baseline="0" noProof="0" dirty="0">
              <a:ln>
                <a:noFill/>
              </a:ln>
              <a:solidFill>
                <a:srgbClr val="1D1D1B"/>
              </a:solidFill>
              <a:effectLst/>
              <a:uLnTx/>
              <a:uFillTx/>
              <a:latin typeface="Raleway"/>
              <a:ea typeface="+mn-ea"/>
              <a:cs typeface="+mn-cs"/>
            </a:endParaRPr>
          </a:p>
          <a:p>
            <a:pPr marL="285750" marR="0" lvl="0" indent="-285750" algn="l" defTabSz="914400" rtl="0" eaLnBrk="1" fontAlgn="auto" latinLnBrk="0" hangingPunct="1">
              <a:lnSpc>
                <a:spcPct val="150000"/>
              </a:lnSpc>
              <a:spcBef>
                <a:spcPts val="1000"/>
              </a:spcBef>
              <a:spcAft>
                <a:spcPts val="0"/>
              </a:spcAft>
              <a:buClrTx/>
              <a:buSzTx/>
              <a:buFont typeface="Courier New" panose="02070309020205020404" pitchFamily="49" charset="0"/>
              <a:buChar char="o"/>
              <a:tabLst/>
              <a:defRPr/>
            </a:pPr>
            <a:r>
              <a:rPr kumimoji="0" lang="en-GB" sz="1600" b="0" i="0" u="none" strike="noStrike" kern="1200" cap="none" spc="0" normalizeH="0" baseline="0" noProof="0" dirty="0">
                <a:ln>
                  <a:noFill/>
                </a:ln>
                <a:solidFill>
                  <a:srgbClr val="1D1D1B"/>
                </a:solidFill>
                <a:effectLst/>
                <a:uLnTx/>
                <a:uFillTx/>
                <a:latin typeface="Raleway"/>
                <a:ea typeface="+mn-lt"/>
                <a:cs typeface="+mn-lt"/>
              </a:rPr>
              <a:t>Vanderbilt University</a:t>
            </a:r>
            <a:r>
              <a:rPr kumimoji="0" lang="tr-TR" sz="1600" b="0" i="0" u="none" strike="noStrike" kern="1200" cap="none" spc="0" normalizeH="0" baseline="0" noProof="0" dirty="0">
                <a:ln>
                  <a:noFill/>
                </a:ln>
                <a:solidFill>
                  <a:srgbClr val="1D1D1B"/>
                </a:solidFill>
                <a:effectLst/>
                <a:uLnTx/>
                <a:uFillTx/>
                <a:latin typeface="Raleway"/>
                <a:ea typeface="+mn-lt"/>
                <a:cs typeface="+mn-lt"/>
              </a:rPr>
              <a:t>,</a:t>
            </a:r>
            <a:r>
              <a:rPr kumimoji="0" lang="en-GB" sz="1600" b="0" i="0" u="none" strike="noStrike" kern="1200" cap="none" spc="0" normalizeH="0" baseline="0" noProof="0" dirty="0">
                <a:ln>
                  <a:noFill/>
                </a:ln>
                <a:solidFill>
                  <a:srgbClr val="1D1D1B"/>
                </a:solidFill>
                <a:effectLst/>
                <a:uLnTx/>
                <a:uFillTx/>
                <a:latin typeface="Raleway"/>
                <a:ea typeface="+mn-lt"/>
                <a:cs typeface="+mn-lt"/>
              </a:rPr>
              <a:t> 2020. </a:t>
            </a:r>
            <a:r>
              <a:rPr kumimoji="0" lang="en-GB" sz="1600" b="0" i="1" u="none" strike="noStrike" kern="1200" cap="none" spc="0" normalizeH="0" baseline="0" noProof="0" dirty="0">
                <a:ln>
                  <a:noFill/>
                </a:ln>
                <a:solidFill>
                  <a:srgbClr val="1D1D1B"/>
                </a:solidFill>
                <a:effectLst/>
                <a:uLnTx/>
                <a:uFillTx/>
                <a:latin typeface="Raleway"/>
                <a:ea typeface="+mn-lt"/>
                <a:cs typeface="+mn-lt"/>
              </a:rPr>
              <a:t>Risk management power-point presentation.</a:t>
            </a:r>
            <a:r>
              <a:rPr kumimoji="0" lang="en-GB" sz="1600" b="0" i="0" u="none" strike="noStrike" kern="1200" cap="none" spc="0" normalizeH="0" baseline="0" noProof="0" dirty="0">
                <a:ln>
                  <a:noFill/>
                </a:ln>
                <a:solidFill>
                  <a:srgbClr val="1D1D1B"/>
                </a:solidFill>
                <a:effectLst/>
                <a:uLnTx/>
                <a:uFillTx/>
                <a:latin typeface="Raleway"/>
                <a:ea typeface="+mn-lt"/>
                <a:cs typeface="+mn-lt"/>
              </a:rPr>
              <a:t> Vanderbilt University. </a:t>
            </a:r>
            <a:r>
              <a:rPr kumimoji="0" lang="en-GB" sz="1600" b="0" i="0" u="none" strike="noStrike" kern="1200" cap="none" spc="0" normalizeH="0" baseline="0" noProof="0" dirty="0">
                <a:ln>
                  <a:noFill/>
                </a:ln>
                <a:solidFill>
                  <a:srgbClr val="1D1D1B"/>
                </a:solidFill>
                <a:effectLst/>
                <a:uLnTx/>
                <a:uFillTx/>
                <a:latin typeface="Raleway"/>
                <a:ea typeface="+mn-lt"/>
                <a:cs typeface="+mn-lt"/>
                <a:hlinkClick r:id="rId5">
                  <a:extLst>
                    <a:ext uri="{A12FA001-AC4F-418D-AE19-62706E023703}">
                      <ahyp:hlinkClr xmlns:ahyp="http://schemas.microsoft.com/office/drawing/2018/hyperlinkcolor" val="tx"/>
                    </a:ext>
                  </a:extLst>
                </a:hlinkClick>
              </a:rPr>
              <a:t>https://www.vanderbilt.edu/risk-education/wp-content/uploads/sites/292/2020/05/Risk-Management-PPT.pptx</a:t>
            </a:r>
            <a:r>
              <a:rPr kumimoji="0" lang="en-GB" sz="1600" b="0" i="0" u="none" strike="noStrike" kern="1200" cap="none" spc="0" normalizeH="0" baseline="0" noProof="0" dirty="0">
                <a:ln>
                  <a:noFill/>
                </a:ln>
                <a:solidFill>
                  <a:srgbClr val="1D1D1B"/>
                </a:solidFill>
                <a:effectLst/>
                <a:uLnTx/>
                <a:uFillTx/>
                <a:latin typeface="Raleway"/>
                <a:ea typeface="+mn-lt"/>
                <a:cs typeface="+mn-lt"/>
              </a:rPr>
              <a:t>. </a:t>
            </a:r>
          </a:p>
          <a:p>
            <a:pPr marL="285750" marR="0" lvl="0" indent="-285750" algn="l" defTabSz="914400" rtl="0" eaLnBrk="1" fontAlgn="auto" latinLnBrk="0" hangingPunct="1">
              <a:lnSpc>
                <a:spcPct val="150000"/>
              </a:lnSpc>
              <a:spcBef>
                <a:spcPts val="1000"/>
              </a:spcBef>
              <a:spcAft>
                <a:spcPts val="0"/>
              </a:spcAft>
              <a:buClrTx/>
              <a:buSzTx/>
              <a:buFont typeface="Courier New" panose="02070309020205020404" pitchFamily="49" charset="0"/>
              <a:buChar char="o"/>
              <a:tabLst/>
              <a:defRPr/>
            </a:pPr>
            <a:r>
              <a:rPr kumimoji="0" lang="en-GB" sz="1600" b="0" i="0" u="none" strike="noStrike" kern="1200" cap="none" spc="0" normalizeH="0" baseline="0" noProof="0" dirty="0">
                <a:ln>
                  <a:noFill/>
                </a:ln>
                <a:solidFill>
                  <a:srgbClr val="1D1D1B"/>
                </a:solidFill>
                <a:effectLst/>
                <a:uLnTx/>
                <a:uFillTx/>
                <a:latin typeface="Raleway"/>
                <a:ea typeface="+mn-lt"/>
                <a:cs typeface="+mn-lt"/>
              </a:rPr>
              <a:t>YouTube</a:t>
            </a:r>
            <a:r>
              <a:rPr kumimoji="0" lang="tr-TR" sz="1600" b="0" i="0" u="none" strike="noStrike" kern="1200" cap="none" spc="0" normalizeH="0" baseline="0" noProof="0" dirty="0">
                <a:ln>
                  <a:noFill/>
                </a:ln>
                <a:solidFill>
                  <a:srgbClr val="1D1D1B"/>
                </a:solidFill>
                <a:effectLst/>
                <a:uLnTx/>
                <a:uFillTx/>
                <a:latin typeface="Raleway"/>
                <a:ea typeface="+mn-lt"/>
                <a:cs typeface="+mn-lt"/>
              </a:rPr>
              <a:t>,</a:t>
            </a:r>
            <a:r>
              <a:rPr kumimoji="0" lang="en-GB" sz="1600" b="0" i="0" u="none" strike="noStrike" kern="1200" cap="none" spc="0" normalizeH="0" baseline="0" noProof="0" dirty="0">
                <a:ln>
                  <a:noFill/>
                </a:ln>
                <a:solidFill>
                  <a:srgbClr val="1D1D1B"/>
                </a:solidFill>
                <a:effectLst/>
                <a:uLnTx/>
                <a:uFillTx/>
                <a:latin typeface="Raleway"/>
                <a:ea typeface="+mn-lt"/>
                <a:cs typeface="+mn-lt"/>
              </a:rPr>
              <a:t> 2021, </a:t>
            </a:r>
            <a:r>
              <a:rPr kumimoji="0" lang="en-GB" sz="1600" b="0" i="1" u="none" strike="noStrike" kern="1200" cap="none" spc="0" normalizeH="0" baseline="0" noProof="0" dirty="0">
                <a:ln>
                  <a:noFill/>
                </a:ln>
                <a:solidFill>
                  <a:srgbClr val="1D1D1B"/>
                </a:solidFill>
                <a:effectLst/>
                <a:uLnTx/>
                <a:uFillTx/>
                <a:latin typeface="Raleway"/>
                <a:ea typeface="+mn-lt"/>
                <a:cs typeface="+mn-lt"/>
              </a:rPr>
              <a:t>How to create a risk management plan.</a:t>
            </a:r>
            <a:r>
              <a:rPr kumimoji="0" lang="en-GB" sz="1600" b="0" i="0" u="none" strike="noStrike" kern="1200" cap="none" spc="0" normalizeH="0" baseline="0" noProof="0" dirty="0">
                <a:ln>
                  <a:noFill/>
                </a:ln>
                <a:solidFill>
                  <a:srgbClr val="1D1D1B"/>
                </a:solidFill>
                <a:effectLst/>
                <a:uLnTx/>
                <a:uFillTx/>
                <a:latin typeface="Raleway"/>
                <a:ea typeface="+mn-lt"/>
                <a:cs typeface="+mn-lt"/>
              </a:rPr>
              <a:t> YouTube. </a:t>
            </a:r>
            <a:r>
              <a:rPr kumimoji="0" lang="en-GB" sz="1600" b="0" i="0" u="none" strike="noStrike" kern="1200" cap="none" spc="0" normalizeH="0" baseline="0" noProof="0" dirty="0">
                <a:ln>
                  <a:noFill/>
                </a:ln>
                <a:solidFill>
                  <a:srgbClr val="1D1D1B"/>
                </a:solidFill>
                <a:effectLst/>
                <a:uLnTx/>
                <a:uFillTx/>
                <a:latin typeface="Raleway"/>
                <a:ea typeface="+mn-lt"/>
                <a:cs typeface="+mn-lt"/>
                <a:hlinkClick r:id="rId6">
                  <a:extLst>
                    <a:ext uri="{A12FA001-AC4F-418D-AE19-62706E023703}">
                      <ahyp:hlinkClr xmlns:ahyp="http://schemas.microsoft.com/office/drawing/2018/hyperlinkcolor" val="tx"/>
                    </a:ext>
                  </a:extLst>
                </a:hlinkClick>
              </a:rPr>
              <a:t>https://www.youtube.com/watch?v=9MAHX2Wv8pk</a:t>
            </a:r>
            <a:r>
              <a:rPr kumimoji="0" lang="en-GB" sz="1600" b="0" i="0" u="none" strike="noStrike" kern="1200" cap="none" spc="0" normalizeH="0" baseline="0" noProof="0" dirty="0">
                <a:ln>
                  <a:noFill/>
                </a:ln>
                <a:solidFill>
                  <a:srgbClr val="1D1D1B"/>
                </a:solidFill>
                <a:effectLst/>
                <a:uLnTx/>
                <a:uFillTx/>
                <a:latin typeface="Raleway"/>
                <a:ea typeface="+mn-lt"/>
                <a:cs typeface="+mn-lt"/>
              </a:rPr>
              <a:t>. </a:t>
            </a:r>
            <a:endParaRPr kumimoji="0" lang="en-GB" sz="1600" b="0" i="0" u="none" strike="noStrike" kern="1200" cap="none" spc="0" normalizeH="0" baseline="0" noProof="0" dirty="0">
              <a:ln>
                <a:noFill/>
              </a:ln>
              <a:solidFill>
                <a:srgbClr val="1D1D1B"/>
              </a:solidFill>
              <a:effectLst/>
              <a:uLnTx/>
              <a:uFillTx/>
              <a:latin typeface="Raleway"/>
              <a:ea typeface="+mn-ea"/>
              <a:cs typeface="+mn-cs"/>
            </a:endParaRPr>
          </a:p>
          <a:p>
            <a:pPr marL="285750" marR="0" lvl="0" indent="-285750" algn="l" defTabSz="914400" rtl="0" eaLnBrk="1" fontAlgn="auto" latinLnBrk="0" hangingPunct="1">
              <a:lnSpc>
                <a:spcPct val="150000"/>
              </a:lnSpc>
              <a:spcBef>
                <a:spcPts val="1000"/>
              </a:spcBef>
              <a:spcAft>
                <a:spcPts val="0"/>
              </a:spcAft>
              <a:buClrTx/>
              <a:buSzTx/>
              <a:buFont typeface="Courier New" panose="02070309020205020404" pitchFamily="49" charset="0"/>
              <a:buChar char="o"/>
              <a:tabLst/>
              <a:defRPr/>
            </a:pPr>
            <a:r>
              <a:rPr kumimoji="0" lang="en-GB" sz="1600" b="0" i="0" u="none" strike="noStrike" kern="1200" cap="none" spc="0" normalizeH="0" baseline="0" noProof="0" dirty="0">
                <a:ln>
                  <a:noFill/>
                </a:ln>
                <a:solidFill>
                  <a:srgbClr val="1D1D1B"/>
                </a:solidFill>
                <a:effectLst/>
                <a:uLnTx/>
                <a:uFillTx/>
                <a:latin typeface="Raleway"/>
                <a:ea typeface="+mn-lt"/>
                <a:cs typeface="+mn-lt"/>
              </a:rPr>
              <a:t>YouTube</a:t>
            </a:r>
            <a:r>
              <a:rPr kumimoji="0" lang="tr-TR" sz="1600" b="0" i="0" u="none" strike="noStrike" kern="1200" cap="none" spc="0" normalizeH="0" baseline="0" noProof="0" dirty="0">
                <a:ln>
                  <a:noFill/>
                </a:ln>
                <a:solidFill>
                  <a:srgbClr val="1D1D1B"/>
                </a:solidFill>
                <a:effectLst/>
                <a:uLnTx/>
                <a:uFillTx/>
                <a:latin typeface="Raleway"/>
                <a:ea typeface="+mn-lt"/>
                <a:cs typeface="+mn-lt"/>
              </a:rPr>
              <a:t>,</a:t>
            </a:r>
            <a:r>
              <a:rPr kumimoji="0" lang="en-GB" sz="1600" b="0" i="0" u="none" strike="noStrike" kern="1200" cap="none" spc="0" normalizeH="0" baseline="0" noProof="0" dirty="0">
                <a:ln>
                  <a:noFill/>
                </a:ln>
                <a:solidFill>
                  <a:srgbClr val="1D1D1B"/>
                </a:solidFill>
                <a:effectLst/>
                <a:uLnTx/>
                <a:uFillTx/>
                <a:latin typeface="Raleway"/>
                <a:ea typeface="+mn-lt"/>
                <a:cs typeface="+mn-lt"/>
              </a:rPr>
              <a:t> 2022, </a:t>
            </a:r>
            <a:r>
              <a:rPr kumimoji="0" lang="en-GB" sz="1600" b="0" i="1" u="none" strike="noStrike" kern="1200" cap="none" spc="0" normalizeH="0" baseline="0" noProof="0" dirty="0">
                <a:ln>
                  <a:noFill/>
                </a:ln>
                <a:solidFill>
                  <a:srgbClr val="1D1D1B"/>
                </a:solidFill>
                <a:effectLst/>
                <a:uLnTx/>
                <a:uFillTx/>
                <a:latin typeface="Raleway"/>
                <a:ea typeface="+mn-lt"/>
                <a:cs typeface="+mn-lt"/>
              </a:rPr>
              <a:t>How to make a risk assessment in Excel.</a:t>
            </a:r>
            <a:r>
              <a:rPr kumimoji="0" lang="en-GB" sz="1600" b="0" i="0" u="none" strike="noStrike" kern="1200" cap="none" spc="0" normalizeH="0" baseline="0" noProof="0" dirty="0">
                <a:ln>
                  <a:noFill/>
                </a:ln>
                <a:solidFill>
                  <a:srgbClr val="1D1D1B"/>
                </a:solidFill>
                <a:effectLst/>
                <a:uLnTx/>
                <a:uFillTx/>
                <a:latin typeface="Raleway"/>
                <a:ea typeface="+mn-lt"/>
                <a:cs typeface="+mn-lt"/>
              </a:rPr>
              <a:t> YouTube. </a:t>
            </a:r>
            <a:r>
              <a:rPr kumimoji="0" lang="en-GB" sz="1600" b="0" i="0" u="none" strike="noStrike" kern="1200" cap="none" spc="0" normalizeH="0" baseline="0" noProof="0" dirty="0">
                <a:ln>
                  <a:noFill/>
                </a:ln>
                <a:solidFill>
                  <a:srgbClr val="1D1D1B"/>
                </a:solidFill>
                <a:effectLst/>
                <a:uLnTx/>
                <a:uFillTx/>
                <a:latin typeface="Raleway"/>
                <a:ea typeface="+mn-lt"/>
                <a:cs typeface="+mn-lt"/>
                <a:hlinkClick r:id="rId7">
                  <a:extLst>
                    <a:ext uri="{A12FA001-AC4F-418D-AE19-62706E023703}">
                      <ahyp:hlinkClr xmlns:ahyp="http://schemas.microsoft.com/office/drawing/2018/hyperlinkcolor" val="tx"/>
                    </a:ext>
                  </a:extLst>
                </a:hlinkClick>
              </a:rPr>
              <a:t>https://www.youtube.com/watch?v=KIS4L4kn0RM</a:t>
            </a:r>
            <a:endParaRPr kumimoji="0" lang="en-GB" sz="1600" b="0" i="0" u="none" strike="noStrike" kern="1200" cap="none" spc="0" normalizeH="0" baseline="0" noProof="0" dirty="0">
              <a:ln>
                <a:noFill/>
              </a:ln>
              <a:solidFill>
                <a:srgbClr val="1D1D1B"/>
              </a:solidFill>
              <a:effectLst/>
              <a:uLnTx/>
              <a:uFillTx/>
              <a:latin typeface="Raleway"/>
              <a:ea typeface="+mn-ea"/>
              <a:cs typeface="+mn-cs"/>
            </a:endParaRPr>
          </a:p>
          <a:p>
            <a:pPr marL="0" indent="0">
              <a:lnSpc>
                <a:spcPct val="150000"/>
              </a:lnSpc>
              <a:buNone/>
            </a:pPr>
            <a:r>
              <a:rPr lang="it-IT" sz="1400" b="0" dirty="0">
                <a:solidFill>
                  <a:schemeClr val="accent1"/>
                </a:solidFill>
              </a:rPr>
              <a:t> </a:t>
            </a:r>
          </a:p>
          <a:p>
            <a:pPr marL="285750" indent="-285750">
              <a:lnSpc>
                <a:spcPct val="150000"/>
              </a:lnSpc>
              <a:buFont typeface="Courier New" panose="02070309020205020404" pitchFamily="49" charset="0"/>
              <a:buChar char="o"/>
            </a:pPr>
            <a:endParaRPr lang="it-IT" sz="1600" b="0" dirty="0">
              <a:solidFill>
                <a:schemeClr val="accent1"/>
              </a:solidFill>
            </a:endParaRPr>
          </a:p>
          <a:p>
            <a:pPr marL="285750" indent="-285750">
              <a:lnSpc>
                <a:spcPct val="150000"/>
              </a:lnSpc>
              <a:buFont typeface="Courier New" panose="02070309020205020404" pitchFamily="49" charset="0"/>
              <a:buChar char="o"/>
            </a:pPr>
            <a:endParaRPr lang="it-IT" sz="1600" b="0" dirty="0">
              <a:solidFill>
                <a:schemeClr val="accent1"/>
              </a:solidFill>
            </a:endParaRPr>
          </a:p>
        </p:txBody>
      </p:sp>
    </p:spTree>
    <p:extLst>
      <p:ext uri="{BB962C8B-B14F-4D97-AF65-F5344CB8AC3E}">
        <p14:creationId xmlns:p14="http://schemas.microsoft.com/office/powerpoint/2010/main" val="3119389221"/>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a:extLst>
              <a:ext uri="{FF2B5EF4-FFF2-40B4-BE49-F238E27FC236}">
                <a16:creationId xmlns:a16="http://schemas.microsoft.com/office/drawing/2014/main" id="{DB24CFCA-BF07-305C-DE4C-C3DD795BF6BF}"/>
              </a:ext>
            </a:extLst>
          </p:cNvPr>
          <p:cNvSpPr>
            <a:spLocks noGrp="1"/>
          </p:cNvSpPr>
          <p:nvPr>
            <p:ph idx="1"/>
          </p:nvPr>
        </p:nvSpPr>
        <p:spPr>
          <a:xfrm>
            <a:off x="105509" y="372878"/>
            <a:ext cx="11986964" cy="6119247"/>
          </a:xfrm>
        </p:spPr>
        <p:txBody>
          <a:bodyPr vert="horz" lIns="91440" tIns="45720" rIns="91440" bIns="45720" rtlCol="0" anchor="t">
            <a:noAutofit/>
          </a:bodyPr>
          <a:lstStyle/>
          <a:p>
            <a:pPr marL="0" marR="0" lvl="0" indent="0" defTabSz="914400" rtl="0" eaLnBrk="1" fontAlgn="auto" latinLnBrk="0" hangingPunct="1">
              <a:lnSpc>
                <a:spcPct val="150000"/>
              </a:lnSpc>
              <a:spcBef>
                <a:spcPts val="1000"/>
              </a:spcBef>
              <a:spcAft>
                <a:spcPts val="0"/>
              </a:spcAft>
              <a:buClrTx/>
              <a:buSzTx/>
              <a:buNone/>
              <a:tabLst/>
              <a:defRPr/>
            </a:pPr>
            <a:r>
              <a:rPr kumimoji="0" lang="en-GB" sz="1600" b="1" i="0" u="sng" strike="noStrike" kern="1200" cap="none" spc="0" normalizeH="0" baseline="0" noProof="0" dirty="0">
                <a:ln>
                  <a:noFill/>
                </a:ln>
                <a:solidFill>
                  <a:srgbClr val="F3B75B"/>
                </a:solidFill>
                <a:effectLst/>
                <a:uLnTx/>
                <a:uFillTx/>
                <a:latin typeface="Raleway"/>
                <a:ea typeface="+mn-ea"/>
                <a:cs typeface="+mn-cs"/>
              </a:rPr>
              <a:t>2° </a:t>
            </a:r>
            <a:r>
              <a:rPr lang="en-GB" sz="1600" u="sng" dirty="0">
                <a:solidFill>
                  <a:srgbClr val="F3B75B"/>
                </a:solidFill>
                <a:latin typeface="Raleway"/>
              </a:rPr>
              <a:t>Bölüm</a:t>
            </a:r>
            <a:endParaRPr lang="en-GB" sz="1600" b="0" i="0" u="sng" strike="noStrike" kern="1200" cap="none" spc="0" normalizeH="0" baseline="0" noProof="0" dirty="0">
              <a:ln>
                <a:noFill/>
              </a:ln>
              <a:solidFill>
                <a:srgbClr val="F3B75B"/>
              </a:solidFill>
              <a:effectLst/>
              <a:uLnTx/>
              <a:uFillTx/>
              <a:latin typeface="Raleway"/>
            </a:endParaRPr>
          </a:p>
          <a:p>
            <a:pPr marL="285750" indent="-285750">
              <a:lnSpc>
                <a:spcPct val="170000"/>
              </a:lnSpc>
              <a:buChar char="•"/>
              <a:defRPr/>
            </a:pPr>
            <a:r>
              <a:rPr lang="en-GB" sz="1400" dirty="0" err="1">
                <a:solidFill>
                  <a:srgbClr val="1D1D1B"/>
                </a:solidFill>
                <a:ea typeface="+mn-lt"/>
                <a:cs typeface="+mn-lt"/>
              </a:rPr>
              <a:t>Lucidchart</a:t>
            </a:r>
            <a:r>
              <a:rPr lang="en-GB" sz="1400" dirty="0">
                <a:solidFill>
                  <a:srgbClr val="1D1D1B"/>
                </a:solidFill>
                <a:ea typeface="+mn-lt"/>
                <a:cs typeface="+mn-lt"/>
              </a:rPr>
              <a:t>.</a:t>
            </a:r>
            <a:r>
              <a:rPr lang="en-GB" sz="1400" b="0" dirty="0">
                <a:solidFill>
                  <a:srgbClr val="1D1D1B"/>
                </a:solidFill>
                <a:ea typeface="+mn-lt"/>
                <a:cs typeface="+mn-lt"/>
              </a:rPr>
              <a:t> 2024. </a:t>
            </a:r>
            <a:r>
              <a:rPr lang="en-GB" sz="1400" b="0" i="1" dirty="0">
                <a:solidFill>
                  <a:srgbClr val="1D1D1B"/>
                </a:solidFill>
                <a:ea typeface="+mn-lt"/>
                <a:cs typeface="+mn-lt"/>
              </a:rPr>
              <a:t>What are the 7 basic quality tools?</a:t>
            </a:r>
            <a:r>
              <a:rPr lang="en-GB" sz="1400" b="0" dirty="0">
                <a:solidFill>
                  <a:srgbClr val="1D1D1B"/>
                </a:solidFill>
                <a:ea typeface="+mn-lt"/>
                <a:cs typeface="+mn-lt"/>
              </a:rPr>
              <a:t> </a:t>
            </a:r>
            <a:r>
              <a:rPr lang="en-GB" sz="1400" b="0" dirty="0" err="1">
                <a:solidFill>
                  <a:srgbClr val="1D1D1B"/>
                </a:solidFill>
                <a:ea typeface="+mn-lt"/>
                <a:cs typeface="+mn-lt"/>
              </a:rPr>
              <a:t>Lucidchart</a:t>
            </a:r>
            <a:r>
              <a:rPr lang="en-GB" sz="1400" b="0" dirty="0">
                <a:solidFill>
                  <a:srgbClr val="1D1D1B"/>
                </a:solidFill>
                <a:ea typeface="+mn-lt"/>
                <a:cs typeface="+mn-lt"/>
              </a:rPr>
              <a:t>. </a:t>
            </a:r>
            <a:r>
              <a:rPr kumimoji="0" lang="en-GB" sz="1400" b="0" i="0" u="none" strike="noStrike" kern="1200" cap="none" spc="0" normalizeH="0" baseline="0" noProof="0" dirty="0">
                <a:ln>
                  <a:noFill/>
                </a:ln>
                <a:solidFill>
                  <a:srgbClr val="1D1D1B"/>
                </a:solidFill>
                <a:effectLst/>
                <a:uLnTx/>
                <a:uFillTx/>
                <a:ea typeface="+mn-lt"/>
                <a:cs typeface="+mn-lt"/>
                <a:hlinkClick r:id="rId2">
                  <a:extLst>
                    <a:ext uri="{A12FA001-AC4F-418D-AE19-62706E023703}">
                      <ahyp:hlinkClr xmlns:ahyp="http://schemas.microsoft.com/office/drawing/2018/hyperlinkcolor" val="tx"/>
                    </a:ext>
                  </a:extLst>
                </a:hlinkClick>
              </a:rPr>
              <a:t>https://www.lucidchart.com/blog/what-are-the-7-basic-quality-tools</a:t>
            </a:r>
            <a:endParaRPr lang="en-GB" sz="1400" b="0" i="0" u="none" strike="noStrike" kern="1200" cap="none" spc="0" normalizeH="0" baseline="0" noProof="0" dirty="0">
              <a:ln>
                <a:noFill/>
              </a:ln>
              <a:solidFill>
                <a:srgbClr val="1D1D1B"/>
              </a:solidFill>
              <a:effectLst/>
              <a:uLnTx/>
              <a:uFillTx/>
              <a:ea typeface="+mn-lt"/>
              <a:cs typeface="+mn-lt"/>
            </a:endParaRPr>
          </a:p>
          <a:p>
            <a:pPr marL="285750" indent="-285750">
              <a:lnSpc>
                <a:spcPct val="170000"/>
              </a:lnSpc>
              <a:buChar char="•"/>
              <a:defRPr/>
            </a:pPr>
            <a:r>
              <a:rPr lang="en-GB" sz="1400" dirty="0">
                <a:solidFill>
                  <a:srgbClr val="1D1D1B"/>
                </a:solidFill>
                <a:ea typeface="+mn-lt"/>
                <a:cs typeface="+mn-lt"/>
              </a:rPr>
              <a:t>SlideShare.</a:t>
            </a:r>
            <a:r>
              <a:rPr lang="en-GB" sz="1400" b="0" dirty="0">
                <a:solidFill>
                  <a:srgbClr val="1D1D1B"/>
                </a:solidFill>
                <a:ea typeface="+mn-lt"/>
                <a:cs typeface="+mn-lt"/>
              </a:rPr>
              <a:t> 2024. </a:t>
            </a:r>
            <a:r>
              <a:rPr lang="en-GB" sz="1400" b="0" i="1" dirty="0">
                <a:solidFill>
                  <a:srgbClr val="1D1D1B"/>
                </a:solidFill>
                <a:ea typeface="+mn-lt"/>
                <a:cs typeface="+mn-lt"/>
              </a:rPr>
              <a:t>Quality management.</a:t>
            </a:r>
            <a:r>
              <a:rPr lang="en-GB" sz="1400" b="0" dirty="0">
                <a:solidFill>
                  <a:srgbClr val="1D1D1B"/>
                </a:solidFill>
                <a:ea typeface="+mn-lt"/>
                <a:cs typeface="+mn-lt"/>
              </a:rPr>
              <a:t> </a:t>
            </a:r>
            <a:r>
              <a:rPr lang="en-GB" sz="1400" b="0" dirty="0" err="1">
                <a:solidFill>
                  <a:srgbClr val="1D1D1B"/>
                </a:solidFill>
                <a:ea typeface="+mn-lt"/>
                <a:cs typeface="+mn-lt"/>
              </a:rPr>
              <a:t>Slideshare</a:t>
            </a:r>
            <a:r>
              <a:rPr lang="en-GB" sz="1400" b="0" dirty="0">
                <a:solidFill>
                  <a:srgbClr val="1D1D1B"/>
                </a:solidFill>
                <a:ea typeface="+mn-lt"/>
                <a:cs typeface="+mn-lt"/>
              </a:rPr>
              <a:t>. </a:t>
            </a:r>
            <a:r>
              <a:rPr lang="en-GB" sz="1400" b="0" dirty="0">
                <a:solidFill>
                  <a:srgbClr val="1D1D1B"/>
                </a:solidFill>
                <a:ea typeface="+mn-lt"/>
                <a:cs typeface="+mn-lt"/>
                <a:hlinkClick r:id="rId3">
                  <a:extLst>
                    <a:ext uri="{A12FA001-AC4F-418D-AE19-62706E023703}">
                      <ahyp:hlinkClr xmlns:ahyp="http://schemas.microsoft.com/office/drawing/2018/hyperlinkcolor" val="tx"/>
                    </a:ext>
                  </a:extLst>
                </a:hlinkClick>
              </a:rPr>
              <a:t>https://www.slideshare.net/slideshow/quality-management-72844193/72844193</a:t>
            </a:r>
            <a:endParaRPr lang="en-GB" sz="1400" b="0" i="0" u="none" strike="noStrike" kern="1200" cap="none" spc="0" normalizeH="0" baseline="0" noProof="0" dirty="0">
              <a:ln>
                <a:noFill/>
              </a:ln>
              <a:solidFill>
                <a:srgbClr val="1D1D1B"/>
              </a:solidFill>
              <a:effectLst/>
              <a:uLnTx/>
              <a:uFillTx/>
              <a:latin typeface="Raleway"/>
            </a:endParaRPr>
          </a:p>
          <a:p>
            <a:pPr marL="285750" indent="-285750">
              <a:lnSpc>
                <a:spcPct val="170000"/>
              </a:lnSpc>
              <a:buChar char="•"/>
              <a:defRPr/>
            </a:pPr>
            <a:r>
              <a:rPr lang="en-GB" sz="1400" dirty="0">
                <a:solidFill>
                  <a:srgbClr val="1D1D1B"/>
                </a:solidFill>
                <a:ea typeface="+mn-lt"/>
                <a:cs typeface="+mn-lt"/>
              </a:rPr>
              <a:t>IEOM Society.</a:t>
            </a:r>
            <a:r>
              <a:rPr lang="en-GB" sz="1400" b="0" dirty="0">
                <a:solidFill>
                  <a:srgbClr val="1D1D1B"/>
                </a:solidFill>
                <a:ea typeface="+mn-lt"/>
                <a:cs typeface="+mn-lt"/>
              </a:rPr>
              <a:t> 2022. </a:t>
            </a:r>
            <a:r>
              <a:rPr lang="en-GB" sz="1400" b="0" i="1" dirty="0">
                <a:solidFill>
                  <a:srgbClr val="1D1D1B"/>
                </a:solidFill>
                <a:ea typeface="+mn-lt"/>
                <a:cs typeface="+mn-lt"/>
              </a:rPr>
              <a:t>Proceedings of the 2022 Malaysia Conference, </a:t>
            </a:r>
            <a:r>
              <a:rPr lang="en-GB" sz="1400" b="0" dirty="0">
                <a:solidFill>
                  <a:srgbClr val="1D1D1B"/>
                </a:solidFill>
                <a:ea typeface="+mn-lt"/>
                <a:cs typeface="+mn-lt"/>
              </a:rPr>
              <a:t>EOM Society.</a:t>
            </a:r>
            <a:r>
              <a:rPr lang="en-GB" sz="1400" b="0" dirty="0">
                <a:solidFill>
                  <a:schemeClr val="accent1"/>
                </a:solidFill>
                <a:ea typeface="+mn-lt"/>
                <a:cs typeface="+mn-lt"/>
              </a:rPr>
              <a:t> </a:t>
            </a:r>
            <a:r>
              <a:rPr lang="en-GB" sz="1400" b="0" dirty="0">
                <a:solidFill>
                  <a:schemeClr val="accent1"/>
                </a:solidFill>
                <a:ea typeface="+mn-lt"/>
                <a:cs typeface="+mn-lt"/>
                <a:hlinkClick r:id="rId4">
                  <a:extLst>
                    <a:ext uri="{A12FA001-AC4F-418D-AE19-62706E023703}">
                      <ahyp:hlinkClr xmlns:ahyp="http://schemas.microsoft.com/office/drawing/2018/hyperlinkcolor" val="tx"/>
                    </a:ext>
                  </a:extLst>
                </a:hlinkClick>
              </a:rPr>
              <a:t>https://ieomsociety.org/proceedings/2022malaysia/150.pdf</a:t>
            </a:r>
            <a:r>
              <a:rPr lang="en-GB" sz="1400" b="0" dirty="0">
                <a:solidFill>
                  <a:schemeClr val="accent1"/>
                </a:solidFill>
                <a:ea typeface="+mn-lt"/>
                <a:cs typeface="+mn-lt"/>
              </a:rPr>
              <a:t>.</a:t>
            </a:r>
            <a:endParaRPr lang="en-GB" sz="1400" b="0" i="0" u="none" strike="noStrike" kern="1200" cap="none" spc="0" normalizeH="0" baseline="0" noProof="0" dirty="0">
              <a:ln>
                <a:noFill/>
              </a:ln>
              <a:solidFill>
                <a:schemeClr val="accent1"/>
              </a:solidFill>
              <a:effectLst/>
              <a:uLnTx/>
              <a:uFillTx/>
              <a:latin typeface="Raleway"/>
            </a:endParaRPr>
          </a:p>
          <a:p>
            <a:pPr marL="0" marR="0" lvl="0" indent="0" defTabSz="914400" rtl="0" eaLnBrk="1" fontAlgn="auto" latinLnBrk="0" hangingPunct="1">
              <a:lnSpc>
                <a:spcPct val="170000"/>
              </a:lnSpc>
              <a:spcBef>
                <a:spcPts val="1000"/>
              </a:spcBef>
              <a:spcAft>
                <a:spcPts val="0"/>
              </a:spcAft>
              <a:buClrTx/>
              <a:buSzTx/>
              <a:buNone/>
              <a:tabLst/>
              <a:defRPr/>
            </a:pPr>
            <a:r>
              <a:rPr kumimoji="0" lang="en-GB" sz="1600" b="1" i="0" u="sng" strike="noStrike" kern="1200" cap="none" spc="0" normalizeH="0" baseline="0" noProof="0" dirty="0">
                <a:ln>
                  <a:noFill/>
                </a:ln>
                <a:solidFill>
                  <a:srgbClr val="F3B75B"/>
                </a:solidFill>
                <a:effectLst/>
                <a:uLnTx/>
                <a:uFillTx/>
                <a:latin typeface="Raleway"/>
                <a:ea typeface="+mn-ea"/>
                <a:cs typeface="+mn-cs"/>
              </a:rPr>
              <a:t>3° </a:t>
            </a:r>
            <a:r>
              <a:rPr lang="en-GB" sz="1600" u="sng" dirty="0">
                <a:solidFill>
                  <a:srgbClr val="F3B75B"/>
                </a:solidFill>
                <a:latin typeface="Raleway"/>
              </a:rPr>
              <a:t>Bölüm</a:t>
            </a:r>
            <a:endParaRPr lang="en-GB" sz="1600" b="0" i="0" u="sng" strike="noStrike" kern="1200" cap="none" spc="0" normalizeH="0" baseline="0" noProof="0" dirty="0">
              <a:ln>
                <a:noFill/>
              </a:ln>
              <a:solidFill>
                <a:srgbClr val="F3B75B"/>
              </a:solidFill>
              <a:effectLst/>
              <a:uLnTx/>
              <a:uFillTx/>
              <a:latin typeface="Raleway"/>
            </a:endParaRPr>
          </a:p>
          <a:p>
            <a:pPr marL="285750" indent="-285750">
              <a:lnSpc>
                <a:spcPct val="170000"/>
              </a:lnSpc>
              <a:buChar char="•"/>
            </a:pPr>
            <a:r>
              <a:rPr lang="en-GB" sz="1400" dirty="0">
                <a:solidFill>
                  <a:schemeClr val="accent1"/>
                </a:solidFill>
                <a:ea typeface="+mn-lt"/>
                <a:cs typeface="+mn-lt"/>
              </a:rPr>
              <a:t>OER Commons.</a:t>
            </a:r>
            <a:r>
              <a:rPr lang="en-GB" sz="1400" b="0" dirty="0">
                <a:solidFill>
                  <a:schemeClr val="accent1"/>
                </a:solidFill>
                <a:ea typeface="+mn-lt"/>
                <a:cs typeface="+mn-lt"/>
              </a:rPr>
              <a:t> 2024. </a:t>
            </a:r>
            <a:r>
              <a:rPr lang="en-GB" sz="1400" b="0" i="1" dirty="0">
                <a:solidFill>
                  <a:schemeClr val="accent1"/>
                </a:solidFill>
                <a:ea typeface="+mn-lt"/>
                <a:cs typeface="+mn-lt"/>
              </a:rPr>
              <a:t>PMF Chapter 7: time estimation.</a:t>
            </a:r>
            <a:r>
              <a:rPr lang="en-GB" sz="1400" b="0" dirty="0">
                <a:solidFill>
                  <a:schemeClr val="accent1"/>
                </a:solidFill>
                <a:ea typeface="+mn-lt"/>
                <a:cs typeface="+mn-lt"/>
              </a:rPr>
              <a:t> OER Commons. </a:t>
            </a:r>
            <a:r>
              <a:rPr lang="en-GB" sz="1400" b="0" dirty="0">
                <a:solidFill>
                  <a:schemeClr val="accent1"/>
                </a:solidFill>
                <a:ea typeface="+mn-lt"/>
                <a:cs typeface="+mn-lt"/>
                <a:hlinkClick r:id="rId5">
                  <a:extLst>
                    <a:ext uri="{A12FA001-AC4F-418D-AE19-62706E023703}">
                      <ahyp:hlinkClr xmlns:ahyp="http://schemas.microsoft.com/office/drawing/2018/hyperlinkcolor" val="tx"/>
                    </a:ext>
                  </a:extLst>
                </a:hlinkClick>
              </a:rPr>
              <a:t>https://oercommons.s3.amazonaws.com/media/courseware/relatedresource/file/5-1-1-PMF-chap7-time-estimation_T50EEnh.pdf</a:t>
            </a:r>
            <a:r>
              <a:rPr lang="en-GB" sz="1400" b="0" dirty="0">
                <a:solidFill>
                  <a:schemeClr val="accent1"/>
                </a:solidFill>
                <a:ea typeface="+mn-lt"/>
                <a:cs typeface="+mn-lt"/>
              </a:rPr>
              <a:t>.</a:t>
            </a:r>
            <a:r>
              <a:rPr lang="en-GB" sz="1400" b="0" dirty="0">
                <a:solidFill>
                  <a:schemeClr val="accent1"/>
                </a:solidFill>
              </a:rPr>
              <a:t> </a:t>
            </a:r>
          </a:p>
          <a:p>
            <a:pPr marL="285750" indent="-285750">
              <a:lnSpc>
                <a:spcPct val="170000"/>
              </a:lnSpc>
              <a:buChar char="•"/>
            </a:pPr>
            <a:r>
              <a:rPr lang="en-GB" sz="1400" dirty="0">
                <a:solidFill>
                  <a:schemeClr val="accent1"/>
                </a:solidFill>
                <a:ea typeface="+mn-lt"/>
                <a:cs typeface="+mn-lt"/>
              </a:rPr>
              <a:t>YouTube.</a:t>
            </a:r>
            <a:r>
              <a:rPr lang="en-GB" sz="1400" b="0" dirty="0">
                <a:solidFill>
                  <a:schemeClr val="accent1"/>
                </a:solidFill>
                <a:ea typeface="+mn-lt"/>
                <a:cs typeface="+mn-lt"/>
              </a:rPr>
              <a:t> 2013. How to become more productive at work, YouTube. </a:t>
            </a:r>
            <a:r>
              <a:rPr lang="en-GB" sz="1400" b="0" dirty="0">
                <a:solidFill>
                  <a:schemeClr val="accent1"/>
                </a:solidFill>
                <a:ea typeface="+mn-lt"/>
                <a:cs typeface="+mn-lt"/>
                <a:hlinkClick r:id="rId6">
                  <a:extLst>
                    <a:ext uri="{A12FA001-AC4F-418D-AE19-62706E023703}">
                      <ahyp:hlinkClr xmlns:ahyp="http://schemas.microsoft.com/office/drawing/2018/hyperlinkcolor" val="tx"/>
                    </a:ext>
                  </a:extLst>
                </a:hlinkClick>
              </a:rPr>
              <a:t>https://www.youtube.com/watch?v=qRIcX0oJ1k4</a:t>
            </a:r>
            <a:r>
              <a:rPr lang="en-GB" sz="1400" b="0" dirty="0">
                <a:solidFill>
                  <a:schemeClr val="accent1"/>
                </a:solidFill>
                <a:ea typeface="+mn-lt"/>
                <a:cs typeface="+mn-lt"/>
              </a:rPr>
              <a:t>.</a:t>
            </a:r>
          </a:p>
          <a:p>
            <a:pPr marL="285750" indent="-285750">
              <a:lnSpc>
                <a:spcPct val="170000"/>
              </a:lnSpc>
              <a:buChar char="•"/>
            </a:pPr>
            <a:r>
              <a:rPr lang="en-GB" sz="1400" dirty="0">
                <a:solidFill>
                  <a:schemeClr val="accent1"/>
                </a:solidFill>
                <a:ea typeface="+mn-lt"/>
                <a:cs typeface="+mn-lt"/>
              </a:rPr>
              <a:t>YouTube.</a:t>
            </a:r>
            <a:r>
              <a:rPr lang="en-GB" sz="1400" b="0" dirty="0">
                <a:solidFill>
                  <a:schemeClr val="accent1"/>
                </a:solidFill>
                <a:ea typeface="+mn-lt"/>
                <a:cs typeface="+mn-lt"/>
              </a:rPr>
              <a:t> 2019. How to manage your time better, YouTube. </a:t>
            </a:r>
            <a:r>
              <a:rPr lang="en-GB" sz="1400" b="0" dirty="0">
                <a:solidFill>
                  <a:schemeClr val="accent1"/>
                </a:solidFill>
                <a:ea typeface="+mn-lt"/>
                <a:cs typeface="+mn-lt"/>
                <a:hlinkClick r:id="rId7">
                  <a:extLst>
                    <a:ext uri="{A12FA001-AC4F-418D-AE19-62706E023703}">
                      <ahyp:hlinkClr xmlns:ahyp="http://schemas.microsoft.com/office/drawing/2018/hyperlinkcolor" val="tx"/>
                    </a:ext>
                  </a:extLst>
                </a:hlinkClick>
              </a:rPr>
              <a:t>https://www.youtube.com/watch?v=QDNoO9fR_M4&amp;t=48s</a:t>
            </a:r>
            <a:endParaRPr lang="en-GB" sz="1400" b="0" dirty="0">
              <a:solidFill>
                <a:schemeClr val="accent1"/>
              </a:solidFill>
            </a:endParaRPr>
          </a:p>
          <a:p>
            <a:pPr marL="285750" indent="-285750">
              <a:lnSpc>
                <a:spcPct val="170000"/>
              </a:lnSpc>
              <a:buChar char="•"/>
            </a:pPr>
            <a:r>
              <a:rPr lang="en-GB" sz="1400" dirty="0">
                <a:solidFill>
                  <a:schemeClr val="accent1"/>
                </a:solidFill>
                <a:ea typeface="+mn-lt"/>
                <a:cs typeface="+mn-lt"/>
              </a:rPr>
              <a:t>MindTools.</a:t>
            </a:r>
            <a:r>
              <a:rPr lang="en-GB" sz="1400" b="0" dirty="0">
                <a:solidFill>
                  <a:schemeClr val="accent1"/>
                </a:solidFill>
                <a:ea typeface="+mn-lt"/>
                <a:cs typeface="+mn-lt"/>
              </a:rPr>
              <a:t> 2024. </a:t>
            </a:r>
            <a:r>
              <a:rPr lang="en-GB" sz="1400" b="0" i="1" dirty="0">
                <a:solidFill>
                  <a:schemeClr val="accent1"/>
                </a:solidFill>
                <a:ea typeface="+mn-lt"/>
                <a:cs typeface="+mn-lt"/>
              </a:rPr>
              <a:t>How good is your time management?</a:t>
            </a:r>
            <a:r>
              <a:rPr lang="en-GB" sz="1400" b="0" dirty="0">
                <a:solidFill>
                  <a:schemeClr val="accent1"/>
                </a:solidFill>
                <a:ea typeface="+mn-lt"/>
                <a:cs typeface="+mn-lt"/>
              </a:rPr>
              <a:t> MindTools. </a:t>
            </a:r>
            <a:r>
              <a:rPr lang="en-GB" sz="1400" b="0" dirty="0">
                <a:solidFill>
                  <a:schemeClr val="accent1"/>
                </a:solidFill>
                <a:ea typeface="+mn-lt"/>
                <a:cs typeface="+mn-lt"/>
                <a:hlinkClick r:id="rId8">
                  <a:extLst>
                    <a:ext uri="{A12FA001-AC4F-418D-AE19-62706E023703}">
                      <ahyp:hlinkClr xmlns:ahyp="http://schemas.microsoft.com/office/drawing/2018/hyperlinkcolor" val="tx"/>
                    </a:ext>
                  </a:extLst>
                </a:hlinkClick>
              </a:rPr>
              <a:t>https://www.mindtools.com/aavjrgg/how-good-is-your-time-management</a:t>
            </a:r>
            <a:r>
              <a:rPr lang="en-GB" sz="1400" b="0" dirty="0">
                <a:solidFill>
                  <a:schemeClr val="accent1"/>
                </a:solidFill>
                <a:ea typeface="+mn-lt"/>
                <a:cs typeface="+mn-lt"/>
              </a:rPr>
              <a:t> </a:t>
            </a:r>
          </a:p>
        </p:txBody>
      </p:sp>
    </p:spTree>
    <p:extLst>
      <p:ext uri="{BB962C8B-B14F-4D97-AF65-F5344CB8AC3E}">
        <p14:creationId xmlns:p14="http://schemas.microsoft.com/office/powerpoint/2010/main" val="158007879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ítulo 4">
            <a:extLst>
              <a:ext uri="{FF2B5EF4-FFF2-40B4-BE49-F238E27FC236}">
                <a16:creationId xmlns:a16="http://schemas.microsoft.com/office/drawing/2014/main" id="{A7D5D871-3E99-FD69-62E9-BF69DA13EE4B}"/>
              </a:ext>
            </a:extLst>
          </p:cNvPr>
          <p:cNvSpPr>
            <a:spLocks noGrp="1"/>
          </p:cNvSpPr>
          <p:nvPr>
            <p:ph type="title"/>
          </p:nvPr>
        </p:nvSpPr>
        <p:spPr>
          <a:xfrm>
            <a:off x="730738" y="-3334"/>
            <a:ext cx="11619947" cy="959822"/>
          </a:xfrm>
        </p:spPr>
        <p:txBody>
          <a:bodyPr>
            <a:noAutofit/>
          </a:bodyPr>
          <a:lstStyle/>
          <a:p>
            <a:r>
              <a:rPr lang="en-US" sz="3400" b="1" dirty="0"/>
              <a:t>1° Bölüm: İş risklerinin belirlenmesi ve azaltılması</a:t>
            </a:r>
          </a:p>
        </p:txBody>
      </p:sp>
      <p:sp>
        <p:nvSpPr>
          <p:cNvPr id="2" name="CasellaDiTesto 1">
            <a:extLst>
              <a:ext uri="{FF2B5EF4-FFF2-40B4-BE49-F238E27FC236}">
                <a16:creationId xmlns:a16="http://schemas.microsoft.com/office/drawing/2014/main" id="{50ABC507-E7F2-965E-C444-0827B238DD41}"/>
              </a:ext>
            </a:extLst>
          </p:cNvPr>
          <p:cNvSpPr txBox="1"/>
          <p:nvPr/>
        </p:nvSpPr>
        <p:spPr>
          <a:xfrm>
            <a:off x="727748" y="778133"/>
            <a:ext cx="10610461" cy="4850430"/>
          </a:xfrm>
          <a:prstGeom prst="rect">
            <a:avLst/>
          </a:prstGeom>
          <a:noFill/>
        </p:spPr>
        <p:txBody>
          <a:bodyPr wrap="square" lIns="91440" tIns="45720" rIns="91440" bIns="45720" rtlCol="0" anchor="t">
            <a:spAutoFit/>
          </a:bodyPr>
          <a:lstStyle/>
          <a:p>
            <a:pPr>
              <a:lnSpc>
                <a:spcPct val="150000"/>
              </a:lnSpc>
            </a:pPr>
            <a:r>
              <a:rPr lang="en-GB" sz="1600" b="1" dirty="0">
                <a:solidFill>
                  <a:schemeClr val="bg1"/>
                </a:solidFill>
              </a:rPr>
              <a:t>RİSK YÖNETİMİNİN TANIMI</a:t>
            </a:r>
          </a:p>
          <a:p>
            <a:pPr>
              <a:lnSpc>
                <a:spcPct val="150000"/>
              </a:lnSpc>
            </a:pPr>
            <a:r>
              <a:rPr lang="en-GB" sz="1600" b="1" dirty="0">
                <a:solidFill>
                  <a:schemeClr val="accent1"/>
                </a:solidFill>
              </a:rPr>
              <a:t>Risk yönetimi</a:t>
            </a:r>
            <a:r>
              <a:rPr lang="en-GB" sz="1600" dirty="0">
                <a:solidFill>
                  <a:schemeClr val="accent1"/>
                </a:solidFill>
              </a:rPr>
              <a:t>, riskin tanımlanması ve değerlendirilmesine yönelik sistematik bir yaklaşımdır. Etkili risk yönetimi teknikleri, bireylerin riskleri tanımlamasına ve değerlendirmesine </a:t>
            </a:r>
            <a:r>
              <a:rPr lang="en-GB" sz="1600" dirty="0" err="1">
                <a:solidFill>
                  <a:schemeClr val="accent1"/>
                </a:solidFill>
              </a:rPr>
              <a:t>yardımcı</a:t>
            </a:r>
            <a:r>
              <a:rPr lang="en-GB" sz="1600" dirty="0">
                <a:solidFill>
                  <a:schemeClr val="accent1"/>
                </a:solidFill>
              </a:rPr>
              <a:t> </a:t>
            </a:r>
            <a:r>
              <a:rPr lang="en-GB" sz="1600" dirty="0" err="1">
                <a:solidFill>
                  <a:schemeClr val="accent1"/>
                </a:solidFill>
              </a:rPr>
              <a:t>olur</a:t>
            </a:r>
            <a:endParaRPr lang="en-GB" sz="1600" dirty="0">
              <a:solidFill>
                <a:schemeClr val="accent1"/>
              </a:solidFill>
            </a:endParaRPr>
          </a:p>
          <a:p>
            <a:pPr>
              <a:lnSpc>
                <a:spcPct val="150000"/>
              </a:lnSpc>
            </a:pPr>
            <a:r>
              <a:rPr lang="en-GB" sz="1600" dirty="0">
                <a:solidFill>
                  <a:schemeClr val="accent1"/>
                </a:solidFill>
              </a:rPr>
              <a:t>ve daha sonra bu anlayışı kararları ve eylemleri bilgilendirmek için kullanmak </a:t>
            </a:r>
          </a:p>
          <a:p>
            <a:pPr>
              <a:lnSpc>
                <a:spcPct val="150000"/>
              </a:lnSpc>
            </a:pPr>
            <a:r>
              <a:rPr lang="en-GB" sz="1600" dirty="0">
                <a:solidFill>
                  <a:schemeClr val="accent1"/>
                </a:solidFill>
              </a:rPr>
              <a:t>riski azaltır.</a:t>
            </a:r>
          </a:p>
          <a:p>
            <a:pPr>
              <a:lnSpc>
                <a:spcPct val="150000"/>
              </a:lnSpc>
            </a:pPr>
            <a:r>
              <a:rPr lang="en-GB" sz="1600" b="1" dirty="0">
                <a:solidFill>
                  <a:schemeClr val="accent1"/>
                </a:solidFill>
              </a:rPr>
              <a:t>Risk yönetimi </a:t>
            </a:r>
            <a:r>
              <a:rPr lang="en-GB" sz="1600" dirty="0">
                <a:solidFill>
                  <a:schemeClr val="accent1"/>
                </a:solidFill>
              </a:rPr>
              <a:t>zararı azaltmayı amaçlar. İyileştirebiliriz </a:t>
            </a:r>
          </a:p>
          <a:p>
            <a:pPr>
              <a:lnSpc>
                <a:spcPct val="150000"/>
              </a:lnSpc>
            </a:pPr>
            <a:r>
              <a:rPr lang="en-GB" sz="1600" dirty="0">
                <a:solidFill>
                  <a:schemeClr val="accent1"/>
                </a:solidFill>
              </a:rPr>
              <a:t>riski etkin bir şekilde yöneterek güvenliğimizi sağlar. </a:t>
            </a:r>
            <a:endParaRPr lang="tr-TR" sz="1600" dirty="0">
              <a:solidFill>
                <a:schemeClr val="accent1"/>
              </a:solidFill>
            </a:endParaRPr>
          </a:p>
          <a:p>
            <a:pPr>
              <a:lnSpc>
                <a:spcPct val="150000"/>
              </a:lnSpc>
            </a:pPr>
            <a:r>
              <a:rPr lang="tr-TR" sz="1600" dirty="0">
                <a:solidFill>
                  <a:schemeClr val="accent1"/>
                </a:solidFill>
              </a:rPr>
              <a:t>R</a:t>
            </a:r>
            <a:r>
              <a:rPr lang="en-GB" sz="1600" dirty="0" err="1">
                <a:solidFill>
                  <a:schemeClr val="accent1"/>
                </a:solidFill>
              </a:rPr>
              <a:t>iskin</a:t>
            </a:r>
            <a:r>
              <a:rPr lang="en-GB" sz="1600" dirty="0">
                <a:solidFill>
                  <a:schemeClr val="accent1"/>
                </a:solidFill>
              </a:rPr>
              <a:t> temel olarak üç ana unsurdan </a:t>
            </a:r>
            <a:r>
              <a:rPr lang="en-GB" sz="1600" dirty="0" err="1">
                <a:solidFill>
                  <a:schemeClr val="accent1"/>
                </a:solidFill>
              </a:rPr>
              <a:t>etkilendiğini</a:t>
            </a:r>
            <a:r>
              <a:rPr lang="en-GB" sz="1600" dirty="0">
                <a:solidFill>
                  <a:schemeClr val="accent1"/>
                </a:solidFill>
              </a:rPr>
              <a:t> </a:t>
            </a:r>
            <a:r>
              <a:rPr lang="en-GB" sz="1600" dirty="0" err="1">
                <a:solidFill>
                  <a:schemeClr val="accent1"/>
                </a:solidFill>
              </a:rPr>
              <a:t>unutmayın</a:t>
            </a:r>
            <a:endParaRPr lang="en-GB" sz="1600" dirty="0">
              <a:solidFill>
                <a:schemeClr val="accent1"/>
              </a:solidFill>
            </a:endParaRPr>
          </a:p>
          <a:p>
            <a:pPr>
              <a:lnSpc>
                <a:spcPct val="150000"/>
              </a:lnSpc>
            </a:pPr>
            <a:r>
              <a:rPr lang="en-GB" sz="1600" dirty="0">
                <a:solidFill>
                  <a:schemeClr val="accent1"/>
                </a:solidFill>
              </a:rPr>
              <a:t>faktörler, yani tehlikeler, maruziyet ve kırılganlık. </a:t>
            </a:r>
          </a:p>
          <a:p>
            <a:pPr>
              <a:lnSpc>
                <a:spcPct val="150000"/>
              </a:lnSpc>
            </a:pPr>
            <a:r>
              <a:rPr lang="en-GB" sz="1600" dirty="0">
                <a:solidFill>
                  <a:schemeClr val="accent1"/>
                </a:solidFill>
              </a:rPr>
              <a:t>Amacımız, </a:t>
            </a:r>
            <a:r>
              <a:rPr lang="en-GB" sz="1600" b="1" dirty="0" err="1">
                <a:solidFill>
                  <a:schemeClr val="accent1"/>
                </a:solidFill>
              </a:rPr>
              <a:t>kırılganlık</a:t>
            </a:r>
            <a:r>
              <a:rPr lang="en-GB" sz="1600" b="1" dirty="0">
                <a:solidFill>
                  <a:schemeClr val="accent1"/>
                </a:solidFill>
              </a:rPr>
              <a:t> </a:t>
            </a:r>
            <a:r>
              <a:rPr lang="en-GB" sz="1600" dirty="0">
                <a:solidFill>
                  <a:schemeClr val="accent1"/>
                </a:solidFill>
              </a:rPr>
              <a:t>veya </a:t>
            </a:r>
            <a:r>
              <a:rPr lang="en-GB" sz="1600" b="1" dirty="0" err="1">
                <a:solidFill>
                  <a:schemeClr val="accent1"/>
                </a:solidFill>
              </a:rPr>
              <a:t>maruz</a:t>
            </a:r>
            <a:r>
              <a:rPr lang="en-GB" sz="1600" b="1" dirty="0">
                <a:solidFill>
                  <a:schemeClr val="accent1"/>
                </a:solidFill>
              </a:rPr>
              <a:t> </a:t>
            </a:r>
            <a:r>
              <a:rPr lang="en-GB" sz="1600" b="1" dirty="0" err="1">
                <a:solidFill>
                  <a:schemeClr val="accent1"/>
                </a:solidFill>
              </a:rPr>
              <a:t>kalma</a:t>
            </a:r>
            <a:r>
              <a:rPr lang="tr-TR" sz="1600" b="1" dirty="0" err="1">
                <a:solidFill>
                  <a:schemeClr val="accent1"/>
                </a:solidFill>
              </a:rPr>
              <a:t>yı</a:t>
            </a:r>
            <a:r>
              <a:rPr lang="tr-TR" sz="1600" b="1" dirty="0">
                <a:solidFill>
                  <a:schemeClr val="accent1"/>
                </a:solidFill>
              </a:rPr>
              <a:t> azaltmaktır</a:t>
            </a:r>
            <a:r>
              <a:rPr lang="en-GB" sz="1600" dirty="0">
                <a:solidFill>
                  <a:schemeClr val="accent1"/>
                </a:solidFill>
              </a:rPr>
              <a:t>, çünkü bunlar</a:t>
            </a:r>
          </a:p>
          <a:p>
            <a:pPr>
              <a:lnSpc>
                <a:spcPct val="150000"/>
              </a:lnSpc>
            </a:pPr>
            <a:r>
              <a:rPr lang="en-GB" sz="1600" dirty="0">
                <a:solidFill>
                  <a:schemeClr val="accent1"/>
                </a:solidFill>
              </a:rPr>
              <a:t>kontrol edilebilen faktörlerdir. </a:t>
            </a:r>
            <a:r>
              <a:rPr lang="tr-TR" sz="1600" dirty="0">
                <a:solidFill>
                  <a:schemeClr val="accent1"/>
                </a:solidFill>
              </a:rPr>
              <a:t>Kontrol etmediğimiz riskler tehlikedir ve</a:t>
            </a:r>
            <a:endParaRPr lang="en-GB" sz="1600" dirty="0">
              <a:solidFill>
                <a:schemeClr val="accent1"/>
              </a:solidFill>
            </a:endParaRPr>
          </a:p>
          <a:p>
            <a:pPr>
              <a:lnSpc>
                <a:spcPct val="150000"/>
              </a:lnSpc>
            </a:pPr>
            <a:r>
              <a:rPr lang="en-GB" sz="1600" dirty="0">
                <a:solidFill>
                  <a:schemeClr val="accent1"/>
                </a:solidFill>
              </a:rPr>
              <a:t>tehlikenin </a:t>
            </a:r>
            <a:r>
              <a:rPr lang="en-GB" sz="1600" dirty="0" err="1">
                <a:solidFill>
                  <a:schemeClr val="accent1"/>
                </a:solidFill>
              </a:rPr>
              <a:t>şiddetini</a:t>
            </a:r>
            <a:r>
              <a:rPr lang="en-GB" sz="1600" dirty="0">
                <a:solidFill>
                  <a:schemeClr val="accent1"/>
                </a:solidFill>
              </a:rPr>
              <a:t> </a:t>
            </a:r>
            <a:r>
              <a:rPr lang="en-GB" sz="1600" dirty="0" err="1">
                <a:solidFill>
                  <a:schemeClr val="accent1"/>
                </a:solidFill>
              </a:rPr>
              <a:t>değiştirebilir</a:t>
            </a:r>
            <a:r>
              <a:rPr lang="tr-TR" sz="1600" dirty="0">
                <a:solidFill>
                  <a:schemeClr val="accent1"/>
                </a:solidFill>
              </a:rPr>
              <a:t>. </a:t>
            </a:r>
          </a:p>
          <a:p>
            <a:pPr>
              <a:lnSpc>
                <a:spcPct val="150000"/>
              </a:lnSpc>
            </a:pPr>
            <a:r>
              <a:rPr lang="en-GB" sz="1600" dirty="0">
                <a:solidFill>
                  <a:schemeClr val="accent1"/>
                </a:solidFill>
              </a:rPr>
              <a:t>Bu</a:t>
            </a:r>
            <a:r>
              <a:rPr lang="tr-TR" sz="1600" dirty="0">
                <a:solidFill>
                  <a:schemeClr val="accent1"/>
                </a:solidFill>
              </a:rPr>
              <a:t> nedenle risklerde</a:t>
            </a:r>
            <a:r>
              <a:rPr lang="en-GB" sz="1600" dirty="0">
                <a:solidFill>
                  <a:schemeClr val="accent1"/>
                </a:solidFill>
              </a:rPr>
              <a:t> kaçınma veya buna hazırlıklı </a:t>
            </a:r>
            <a:r>
              <a:rPr lang="en-GB" sz="1600" dirty="0" err="1">
                <a:solidFill>
                  <a:schemeClr val="accent1"/>
                </a:solidFill>
              </a:rPr>
              <a:t>olma</a:t>
            </a:r>
            <a:r>
              <a:rPr lang="en-GB" sz="1600" dirty="0">
                <a:solidFill>
                  <a:schemeClr val="accent1"/>
                </a:solidFill>
              </a:rPr>
              <a:t> </a:t>
            </a:r>
            <a:r>
              <a:rPr lang="tr-TR" sz="1600" dirty="0">
                <a:solidFill>
                  <a:schemeClr val="accent1"/>
                </a:solidFill>
              </a:rPr>
              <a:t>esastır</a:t>
            </a:r>
            <a:r>
              <a:rPr lang="en-GB" sz="1600" dirty="0">
                <a:solidFill>
                  <a:schemeClr val="accent1"/>
                </a:solidFill>
              </a:rPr>
              <a:t> </a:t>
            </a:r>
          </a:p>
        </p:txBody>
      </p:sp>
      <p:pic>
        <p:nvPicPr>
          <p:cNvPr id="3" name="Elementi multimediali online 2" title="What is Risk Management? | Risk Management process">
            <a:hlinkClick r:id="" action="ppaction://media"/>
            <a:extLst>
              <a:ext uri="{FF2B5EF4-FFF2-40B4-BE49-F238E27FC236}">
                <a16:creationId xmlns:a16="http://schemas.microsoft.com/office/drawing/2014/main" id="{A3D4DFF3-062F-2B17-F6B6-BE8C0B732814}"/>
              </a:ext>
            </a:extLst>
          </p:cNvPr>
          <p:cNvPicPr>
            <a:picLocks noRot="1" noChangeAspect="1"/>
          </p:cNvPicPr>
          <p:nvPr>
            <a:videoFile r:link="rId1"/>
          </p:nvPr>
        </p:nvPicPr>
        <p:blipFill>
          <a:blip r:embed="rId3"/>
          <a:stretch>
            <a:fillRect/>
          </a:stretch>
        </p:blipFill>
        <p:spPr>
          <a:xfrm>
            <a:off x="7783285" y="3514490"/>
            <a:ext cx="4245428" cy="2396791"/>
          </a:xfrm>
          <a:prstGeom prst="rect">
            <a:avLst/>
          </a:prstGeom>
        </p:spPr>
      </p:pic>
      <p:sp>
        <p:nvSpPr>
          <p:cNvPr id="6" name="Rettangolo con angoli arrotondati 5">
            <a:extLst>
              <a:ext uri="{FF2B5EF4-FFF2-40B4-BE49-F238E27FC236}">
                <a16:creationId xmlns:a16="http://schemas.microsoft.com/office/drawing/2014/main" id="{EB11BF46-431B-3205-D430-AEF0751A0D23}"/>
              </a:ext>
            </a:extLst>
          </p:cNvPr>
          <p:cNvSpPr/>
          <p:nvPr/>
        </p:nvSpPr>
        <p:spPr>
          <a:xfrm>
            <a:off x="8161175" y="2171176"/>
            <a:ext cx="3489649" cy="959822"/>
          </a:xfrm>
          <a:prstGeom prst="roundRect">
            <a:avLst/>
          </a:prstGeom>
          <a:solidFill>
            <a:schemeClr val="bg2"/>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1400">
                <a:solidFill>
                  <a:schemeClr val="accent1"/>
                </a:solidFill>
              </a:rPr>
              <a:t>Risk yönetimi hakkında daha fazla bilgi edinin ve riskleri nasıl belirleyeceğinizi ve nasıl daha iyi yöneteceğinizi öğrenmek için bu videoyu izleyin.</a:t>
            </a:r>
            <a:endParaRPr lang="it-IT" sz="1400">
              <a:solidFill>
                <a:schemeClr val="accent1"/>
              </a:solidFill>
            </a:endParaRPr>
          </a:p>
        </p:txBody>
      </p:sp>
      <p:sp>
        <p:nvSpPr>
          <p:cNvPr id="7" name="Freccia in giù 6">
            <a:extLst>
              <a:ext uri="{FF2B5EF4-FFF2-40B4-BE49-F238E27FC236}">
                <a16:creationId xmlns:a16="http://schemas.microsoft.com/office/drawing/2014/main" id="{4C8D10B1-F56D-0F09-FB46-F6A2B517A439}"/>
              </a:ext>
            </a:extLst>
          </p:cNvPr>
          <p:cNvSpPr/>
          <p:nvPr/>
        </p:nvSpPr>
        <p:spPr>
          <a:xfrm>
            <a:off x="9697227" y="3188654"/>
            <a:ext cx="317241" cy="325836"/>
          </a:xfrm>
          <a:prstGeom prst="downArrow">
            <a:avLst/>
          </a:prstGeom>
          <a:solidFill>
            <a:schemeClr val="bg2"/>
          </a:solidFill>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endParaRPr lang="it-IT"/>
          </a:p>
        </p:txBody>
      </p:sp>
      <p:sp>
        <p:nvSpPr>
          <p:cNvPr id="8" name="CasellaDiTesto 7">
            <a:extLst>
              <a:ext uri="{FF2B5EF4-FFF2-40B4-BE49-F238E27FC236}">
                <a16:creationId xmlns:a16="http://schemas.microsoft.com/office/drawing/2014/main" id="{744F0D38-A291-0073-2C87-B6F7C7DA5F9D}"/>
              </a:ext>
            </a:extLst>
          </p:cNvPr>
          <p:cNvSpPr txBox="1"/>
          <p:nvPr/>
        </p:nvSpPr>
        <p:spPr>
          <a:xfrm>
            <a:off x="7747000" y="5984874"/>
            <a:ext cx="4127500"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1000" dirty="0">
                <a:solidFill>
                  <a:schemeClr val="accent1"/>
                </a:solidFill>
                <a:ea typeface="+mn-lt"/>
                <a:cs typeface="+mn-lt"/>
              </a:rPr>
              <a:t>Kaynak: Risk yönetimi nedir? Eğitim Yaprakları'na göre risk yönetimi süreci</a:t>
            </a:r>
            <a:endParaRPr lang="en-GB" sz="1000" dirty="0" err="1">
              <a:solidFill>
                <a:schemeClr val="accent1"/>
              </a:solidFill>
            </a:endParaRPr>
          </a:p>
        </p:txBody>
      </p:sp>
    </p:spTree>
    <p:extLst>
      <p:ext uri="{BB962C8B-B14F-4D97-AF65-F5344CB8AC3E}">
        <p14:creationId xmlns:p14="http://schemas.microsoft.com/office/powerpoint/2010/main" val="26226862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ítulo 2">
            <a:extLst>
              <a:ext uri="{FF2B5EF4-FFF2-40B4-BE49-F238E27FC236}">
                <a16:creationId xmlns:a16="http://schemas.microsoft.com/office/drawing/2014/main" id="{2F5A40CF-DD24-6590-A30B-3E7EA8E3796C}"/>
              </a:ext>
            </a:extLst>
          </p:cNvPr>
          <p:cNvSpPr>
            <a:spLocks noGrp="1"/>
          </p:cNvSpPr>
          <p:nvPr>
            <p:ph type="title"/>
          </p:nvPr>
        </p:nvSpPr>
        <p:spPr>
          <a:xfrm>
            <a:off x="838200" y="303342"/>
            <a:ext cx="10515600" cy="1253414"/>
          </a:xfrm>
        </p:spPr>
        <p:txBody>
          <a:bodyPr/>
          <a:lstStyle/>
          <a:p>
            <a:endParaRPr lang="en-US"/>
          </a:p>
        </p:txBody>
      </p:sp>
      <p:sp>
        <p:nvSpPr>
          <p:cNvPr id="2" name="CasellaDiTesto 1">
            <a:extLst>
              <a:ext uri="{FF2B5EF4-FFF2-40B4-BE49-F238E27FC236}">
                <a16:creationId xmlns:a16="http://schemas.microsoft.com/office/drawing/2014/main" id="{6F188D67-A4FD-5D9C-E738-1C70F902003D}"/>
              </a:ext>
            </a:extLst>
          </p:cNvPr>
          <p:cNvSpPr txBox="1"/>
          <p:nvPr/>
        </p:nvSpPr>
        <p:spPr>
          <a:xfrm>
            <a:off x="6811348" y="2424013"/>
            <a:ext cx="4990322" cy="2221827"/>
          </a:xfrm>
          <a:prstGeom prst="rect">
            <a:avLst/>
          </a:prstGeom>
          <a:noFill/>
        </p:spPr>
        <p:txBody>
          <a:bodyPr wrap="square" lIns="91440" tIns="45720" rIns="91440" bIns="45720" rtlCol="0" anchor="t">
            <a:spAutoFit/>
          </a:bodyPr>
          <a:lstStyle/>
          <a:p>
            <a:pPr>
              <a:lnSpc>
                <a:spcPct val="150000"/>
              </a:lnSpc>
            </a:pPr>
            <a:r>
              <a:rPr lang="en-GB" sz="3200" b="1" dirty="0">
                <a:solidFill>
                  <a:schemeClr val="bg1"/>
                </a:solidFill>
              </a:rPr>
              <a:t>Bu </a:t>
            </a:r>
            <a:r>
              <a:rPr lang="en-GB" sz="3200" b="1" dirty="0" err="1">
                <a:solidFill>
                  <a:schemeClr val="bg1"/>
                </a:solidFill>
              </a:rPr>
              <a:t>ünite</a:t>
            </a:r>
            <a:r>
              <a:rPr lang="tr-TR" sz="3200" b="1" dirty="0">
                <a:solidFill>
                  <a:schemeClr val="bg1"/>
                </a:solidFill>
              </a:rPr>
              <a:t>y</a:t>
            </a:r>
            <a:r>
              <a:rPr lang="en-GB" sz="3200" b="1" dirty="0" err="1">
                <a:solidFill>
                  <a:schemeClr val="bg1"/>
                </a:solidFill>
              </a:rPr>
              <a:t>i</a:t>
            </a:r>
            <a:r>
              <a:rPr lang="en-GB" sz="3200" b="1" dirty="0">
                <a:solidFill>
                  <a:schemeClr val="bg1"/>
                </a:solidFill>
              </a:rPr>
              <a:t> tamamladığınız için teşekkür ederiz!</a:t>
            </a:r>
          </a:p>
        </p:txBody>
      </p:sp>
    </p:spTree>
    <p:extLst>
      <p:ext uri="{BB962C8B-B14F-4D97-AF65-F5344CB8AC3E}">
        <p14:creationId xmlns:p14="http://schemas.microsoft.com/office/powerpoint/2010/main" val="36162351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0937FAFC-A5E7-13FB-EF58-194941F44C39}"/>
              </a:ext>
            </a:extLst>
          </p:cNvPr>
          <p:cNvSpPr>
            <a:spLocks noGrp="1"/>
          </p:cNvSpPr>
          <p:nvPr>
            <p:ph type="title"/>
          </p:nvPr>
        </p:nvSpPr>
        <p:spPr>
          <a:xfrm>
            <a:off x="541176" y="337134"/>
            <a:ext cx="11234544" cy="1211748"/>
          </a:xfrm>
        </p:spPr>
        <p:txBody>
          <a:bodyPr>
            <a:normAutofit/>
          </a:bodyPr>
          <a:lstStyle/>
          <a:p>
            <a:r>
              <a:rPr lang="en-GB" sz="3400" b="1" dirty="0"/>
              <a:t>Risk yönetimine yaklaşım nedir? </a:t>
            </a:r>
          </a:p>
        </p:txBody>
      </p:sp>
      <p:sp>
        <p:nvSpPr>
          <p:cNvPr id="3" name="CasellaDiTesto 2">
            <a:extLst>
              <a:ext uri="{FF2B5EF4-FFF2-40B4-BE49-F238E27FC236}">
                <a16:creationId xmlns:a16="http://schemas.microsoft.com/office/drawing/2014/main" id="{3FA24321-240E-937E-F076-EEE551D6E689}"/>
              </a:ext>
            </a:extLst>
          </p:cNvPr>
          <p:cNvSpPr txBox="1"/>
          <p:nvPr/>
        </p:nvSpPr>
        <p:spPr>
          <a:xfrm>
            <a:off x="541176" y="1690688"/>
            <a:ext cx="10310326" cy="3003771"/>
          </a:xfrm>
          <a:prstGeom prst="rect">
            <a:avLst/>
          </a:prstGeom>
          <a:noFill/>
        </p:spPr>
        <p:txBody>
          <a:bodyPr wrap="square" lIns="91440" tIns="45720" rIns="91440" bIns="45720" rtlCol="0" anchor="t">
            <a:spAutoFit/>
          </a:bodyPr>
          <a:lstStyle/>
          <a:p>
            <a:pPr>
              <a:lnSpc>
                <a:spcPct val="150000"/>
              </a:lnSpc>
            </a:pPr>
            <a:r>
              <a:rPr lang="en-GB" sz="1600" dirty="0">
                <a:solidFill>
                  <a:schemeClr val="accent1"/>
                </a:solidFill>
              </a:rPr>
              <a:t>Risk </a:t>
            </a:r>
            <a:r>
              <a:rPr lang="en-GB" sz="1600" dirty="0" err="1">
                <a:solidFill>
                  <a:schemeClr val="accent1"/>
                </a:solidFill>
              </a:rPr>
              <a:t>yönetimine</a:t>
            </a:r>
            <a:r>
              <a:rPr lang="en-GB" sz="1600" dirty="0">
                <a:solidFill>
                  <a:schemeClr val="accent1"/>
                </a:solidFill>
              </a:rPr>
              <a:t> </a:t>
            </a:r>
            <a:r>
              <a:rPr lang="en-GB" sz="1600" dirty="0" err="1">
                <a:solidFill>
                  <a:schemeClr val="accent1"/>
                </a:solidFill>
              </a:rPr>
              <a:t>ilişkin</a:t>
            </a:r>
            <a:r>
              <a:rPr lang="en-GB" sz="1600" dirty="0">
                <a:solidFill>
                  <a:schemeClr val="accent1"/>
                </a:solidFill>
              </a:rPr>
              <a:t> </a:t>
            </a:r>
            <a:r>
              <a:rPr lang="en-GB" sz="1600" dirty="0" err="1">
                <a:solidFill>
                  <a:schemeClr val="accent1"/>
                </a:solidFill>
              </a:rPr>
              <a:t>iki</a:t>
            </a:r>
            <a:r>
              <a:rPr lang="en-GB" sz="1600" dirty="0">
                <a:solidFill>
                  <a:schemeClr val="accent1"/>
                </a:solidFill>
              </a:rPr>
              <a:t> </a:t>
            </a:r>
            <a:r>
              <a:rPr lang="en-GB" sz="1600" dirty="0" err="1">
                <a:solidFill>
                  <a:schemeClr val="accent1"/>
                </a:solidFill>
              </a:rPr>
              <a:t>temel</a:t>
            </a:r>
            <a:r>
              <a:rPr lang="en-GB" sz="1600" dirty="0">
                <a:solidFill>
                  <a:schemeClr val="accent1"/>
                </a:solidFill>
              </a:rPr>
              <a:t> </a:t>
            </a:r>
            <a:r>
              <a:rPr lang="en-GB" sz="1600" dirty="0" err="1">
                <a:solidFill>
                  <a:schemeClr val="accent1"/>
                </a:solidFill>
              </a:rPr>
              <a:t>yaklaşım</a:t>
            </a:r>
            <a:r>
              <a:rPr lang="en-GB" sz="1600" dirty="0">
                <a:solidFill>
                  <a:schemeClr val="accent1"/>
                </a:solidFill>
              </a:rPr>
              <a:t> </a:t>
            </a:r>
            <a:r>
              <a:rPr lang="en-GB" sz="1600" dirty="0" err="1">
                <a:solidFill>
                  <a:schemeClr val="accent1"/>
                </a:solidFill>
              </a:rPr>
              <a:t>vardır</a:t>
            </a:r>
            <a:r>
              <a:rPr lang="en-GB" sz="1600" dirty="0">
                <a:solidFill>
                  <a:schemeClr val="accent1"/>
                </a:solidFill>
              </a:rPr>
              <a:t>: </a:t>
            </a:r>
          </a:p>
          <a:p>
            <a:pPr>
              <a:lnSpc>
                <a:spcPct val="150000"/>
              </a:lnSpc>
            </a:pPr>
            <a:r>
              <a:rPr lang="en-GB" sz="1600" b="1" dirty="0">
                <a:solidFill>
                  <a:schemeClr val="accent1"/>
                </a:solidFill>
              </a:rPr>
              <a:t>Proaktif </a:t>
            </a:r>
            <a:r>
              <a:rPr lang="en-GB" sz="1600" dirty="0">
                <a:solidFill>
                  <a:schemeClr val="accent1"/>
                </a:solidFill>
              </a:rPr>
              <a:t>ve </a:t>
            </a:r>
            <a:r>
              <a:rPr lang="en-GB" sz="1600" b="1" dirty="0">
                <a:solidFill>
                  <a:schemeClr val="accent1"/>
                </a:solidFill>
              </a:rPr>
              <a:t>Reaktif.</a:t>
            </a:r>
          </a:p>
          <a:p>
            <a:pPr>
              <a:lnSpc>
                <a:spcPct val="150000"/>
              </a:lnSpc>
            </a:pPr>
            <a:endParaRPr lang="en-GB" sz="1600" dirty="0">
              <a:solidFill>
                <a:schemeClr val="accent1"/>
              </a:solidFill>
            </a:endParaRPr>
          </a:p>
          <a:p>
            <a:pPr>
              <a:lnSpc>
                <a:spcPct val="150000"/>
              </a:lnSpc>
            </a:pPr>
            <a:r>
              <a:rPr lang="en-GB" sz="1600" b="1" dirty="0">
                <a:solidFill>
                  <a:schemeClr val="bg1"/>
                </a:solidFill>
              </a:rPr>
              <a:t>PROAKTİF TANIM: </a:t>
            </a:r>
            <a:r>
              <a:rPr lang="en-GB" sz="1600" dirty="0">
                <a:solidFill>
                  <a:schemeClr val="accent1"/>
                </a:solidFill>
              </a:rPr>
              <a:t>Bir sorun ortaya </a:t>
            </a:r>
            <a:r>
              <a:rPr lang="en-GB" sz="1600" dirty="0" err="1">
                <a:solidFill>
                  <a:schemeClr val="accent1"/>
                </a:solidFill>
              </a:rPr>
              <a:t>çıkmadan</a:t>
            </a:r>
            <a:r>
              <a:rPr lang="en-GB" sz="1600" dirty="0">
                <a:solidFill>
                  <a:schemeClr val="accent1"/>
                </a:solidFill>
              </a:rPr>
              <a:t> </a:t>
            </a:r>
            <a:r>
              <a:rPr lang="en-GB" sz="1600" dirty="0" err="1">
                <a:solidFill>
                  <a:schemeClr val="accent1"/>
                </a:solidFill>
              </a:rPr>
              <a:t>önce</a:t>
            </a:r>
            <a:r>
              <a:rPr lang="tr-TR" sz="1600" dirty="0">
                <a:solidFill>
                  <a:schemeClr val="accent1"/>
                </a:solidFill>
              </a:rPr>
              <a:t> </a:t>
            </a:r>
            <a:r>
              <a:rPr lang="en-GB" sz="1600" dirty="0" err="1">
                <a:solidFill>
                  <a:schemeClr val="accent1"/>
                </a:solidFill>
              </a:rPr>
              <a:t>riski</a:t>
            </a:r>
            <a:r>
              <a:rPr lang="en-GB" sz="1600" dirty="0">
                <a:solidFill>
                  <a:schemeClr val="accent1"/>
                </a:solidFill>
              </a:rPr>
              <a:t> </a:t>
            </a:r>
            <a:r>
              <a:rPr lang="en-GB" sz="1600" dirty="0" err="1">
                <a:solidFill>
                  <a:schemeClr val="accent1"/>
                </a:solidFill>
              </a:rPr>
              <a:t>azaltmak</a:t>
            </a:r>
            <a:r>
              <a:rPr lang="en-GB" sz="1600" dirty="0">
                <a:solidFill>
                  <a:schemeClr val="accent1"/>
                </a:solidFill>
              </a:rPr>
              <a:t> </a:t>
            </a:r>
            <a:endParaRPr lang="tr-TR" sz="1600" dirty="0">
              <a:solidFill>
                <a:schemeClr val="accent1"/>
              </a:solidFill>
            </a:endParaRPr>
          </a:p>
          <a:p>
            <a:pPr>
              <a:lnSpc>
                <a:spcPct val="150000"/>
              </a:lnSpc>
            </a:pPr>
            <a:r>
              <a:rPr lang="en-GB" sz="1600" dirty="0" err="1">
                <a:solidFill>
                  <a:schemeClr val="accent1"/>
                </a:solidFill>
              </a:rPr>
              <a:t>için</a:t>
            </a:r>
            <a:r>
              <a:rPr lang="en-GB" sz="1600" dirty="0">
                <a:solidFill>
                  <a:schemeClr val="accent1"/>
                </a:solidFill>
              </a:rPr>
              <a:t> </a:t>
            </a:r>
            <a:r>
              <a:rPr lang="en-GB" sz="1600" dirty="0" err="1">
                <a:solidFill>
                  <a:schemeClr val="accent1"/>
                </a:solidFill>
              </a:rPr>
              <a:t>alınan</a:t>
            </a:r>
            <a:r>
              <a:rPr lang="en-GB" sz="1600" dirty="0">
                <a:solidFill>
                  <a:schemeClr val="accent1"/>
                </a:solidFill>
              </a:rPr>
              <a:t> </a:t>
            </a:r>
            <a:r>
              <a:rPr lang="en-GB" sz="1600" dirty="0" err="1">
                <a:solidFill>
                  <a:schemeClr val="accent1"/>
                </a:solidFill>
              </a:rPr>
              <a:t>önlemler</a:t>
            </a:r>
            <a:r>
              <a:rPr lang="tr-TR" sz="1600" dirty="0" err="1">
                <a:solidFill>
                  <a:schemeClr val="accent1"/>
                </a:solidFill>
              </a:rPr>
              <a:t>dir</a:t>
            </a:r>
            <a:r>
              <a:rPr lang="tr-TR" sz="1600" dirty="0">
                <a:solidFill>
                  <a:schemeClr val="accent1"/>
                </a:solidFill>
              </a:rPr>
              <a:t>.</a:t>
            </a:r>
            <a:endParaRPr lang="en-GB" sz="1600" dirty="0">
              <a:solidFill>
                <a:schemeClr val="accent1"/>
              </a:solidFill>
            </a:endParaRPr>
          </a:p>
          <a:p>
            <a:pPr>
              <a:lnSpc>
                <a:spcPct val="150000"/>
              </a:lnSpc>
            </a:pPr>
            <a:endParaRPr lang="en-GB" sz="1600" dirty="0">
              <a:solidFill>
                <a:schemeClr val="accent1"/>
              </a:solidFill>
            </a:endParaRPr>
          </a:p>
          <a:p>
            <a:pPr>
              <a:lnSpc>
                <a:spcPct val="150000"/>
              </a:lnSpc>
            </a:pPr>
            <a:r>
              <a:rPr lang="en-GB" sz="1600" b="1" dirty="0">
                <a:solidFill>
                  <a:schemeClr val="bg1"/>
                </a:solidFill>
              </a:rPr>
              <a:t>REAKTİF TANIM:</a:t>
            </a:r>
            <a:r>
              <a:rPr lang="en-GB" sz="1600" dirty="0">
                <a:solidFill>
                  <a:schemeClr val="accent1"/>
                </a:solidFill>
              </a:rPr>
              <a:t> Bir </a:t>
            </a:r>
            <a:r>
              <a:rPr lang="en-GB" sz="1600" dirty="0" err="1">
                <a:solidFill>
                  <a:schemeClr val="accent1"/>
                </a:solidFill>
              </a:rPr>
              <a:t>sorun</a:t>
            </a:r>
            <a:r>
              <a:rPr lang="tr-TR" sz="1600" dirty="0">
                <a:solidFill>
                  <a:schemeClr val="accent1"/>
                </a:solidFill>
              </a:rPr>
              <a:t>un ortaya çıkmasından</a:t>
            </a:r>
            <a:r>
              <a:rPr lang="en-GB" sz="1600" dirty="0">
                <a:solidFill>
                  <a:schemeClr val="accent1"/>
                </a:solidFill>
              </a:rPr>
              <a:t> </a:t>
            </a:r>
            <a:r>
              <a:rPr lang="en-GB" sz="1600" dirty="0" err="1">
                <a:solidFill>
                  <a:schemeClr val="accent1"/>
                </a:solidFill>
              </a:rPr>
              <a:t>sonra</a:t>
            </a:r>
            <a:r>
              <a:rPr lang="en-GB" sz="1600" dirty="0">
                <a:solidFill>
                  <a:schemeClr val="accent1"/>
                </a:solidFill>
              </a:rPr>
              <a:t> </a:t>
            </a:r>
            <a:r>
              <a:rPr lang="en-GB" sz="1600" dirty="0" err="1">
                <a:solidFill>
                  <a:schemeClr val="accent1"/>
                </a:solidFill>
              </a:rPr>
              <a:t>alınan</a:t>
            </a:r>
            <a:r>
              <a:rPr lang="en-GB" sz="1600" dirty="0">
                <a:solidFill>
                  <a:schemeClr val="accent1"/>
                </a:solidFill>
              </a:rPr>
              <a:t> </a:t>
            </a:r>
            <a:endParaRPr lang="tr-TR" sz="1600" dirty="0">
              <a:solidFill>
                <a:schemeClr val="accent1"/>
              </a:solidFill>
            </a:endParaRPr>
          </a:p>
          <a:p>
            <a:pPr>
              <a:lnSpc>
                <a:spcPct val="150000"/>
              </a:lnSpc>
            </a:pPr>
            <a:r>
              <a:rPr lang="en-GB" sz="1600" dirty="0" err="1">
                <a:solidFill>
                  <a:schemeClr val="accent1"/>
                </a:solidFill>
              </a:rPr>
              <a:t>önlemler</a:t>
            </a:r>
            <a:r>
              <a:rPr lang="tr-TR" sz="1600" dirty="0" err="1">
                <a:solidFill>
                  <a:schemeClr val="accent1"/>
                </a:solidFill>
              </a:rPr>
              <a:t>dir</a:t>
            </a:r>
            <a:r>
              <a:rPr lang="tr-TR" sz="1600" dirty="0">
                <a:solidFill>
                  <a:schemeClr val="accent1"/>
                </a:solidFill>
              </a:rPr>
              <a:t> ve sorunun </a:t>
            </a:r>
            <a:r>
              <a:rPr lang="en-GB" sz="1600" dirty="0" err="1">
                <a:solidFill>
                  <a:schemeClr val="accent1"/>
                </a:solidFill>
              </a:rPr>
              <a:t>etkilerini</a:t>
            </a:r>
            <a:r>
              <a:rPr lang="en-GB" sz="1600" dirty="0">
                <a:solidFill>
                  <a:schemeClr val="accent1"/>
                </a:solidFill>
              </a:rPr>
              <a:t> </a:t>
            </a:r>
            <a:r>
              <a:rPr lang="en-GB" sz="1600" dirty="0" err="1">
                <a:solidFill>
                  <a:schemeClr val="accent1"/>
                </a:solidFill>
              </a:rPr>
              <a:t>hafifletme</a:t>
            </a:r>
            <a:r>
              <a:rPr lang="tr-TR" sz="1600" dirty="0" err="1">
                <a:solidFill>
                  <a:schemeClr val="accent1"/>
                </a:solidFill>
              </a:rPr>
              <a:t>yi</a:t>
            </a:r>
            <a:r>
              <a:rPr lang="tr-TR" sz="1600" dirty="0">
                <a:solidFill>
                  <a:schemeClr val="accent1"/>
                </a:solidFill>
              </a:rPr>
              <a:t> amaçlamaktadır.</a:t>
            </a:r>
            <a:endParaRPr lang="en-GB" sz="1600" dirty="0">
              <a:solidFill>
                <a:schemeClr val="accent1"/>
              </a:solidFill>
            </a:endParaRPr>
          </a:p>
        </p:txBody>
      </p:sp>
      <p:pic>
        <p:nvPicPr>
          <p:cNvPr id="6" name="Immagine 5">
            <a:extLst>
              <a:ext uri="{FF2B5EF4-FFF2-40B4-BE49-F238E27FC236}">
                <a16:creationId xmlns:a16="http://schemas.microsoft.com/office/drawing/2014/main" id="{37131BF5-7C69-2EAF-9FA6-88FFA186A1DC}"/>
              </a:ext>
            </a:extLst>
          </p:cNvPr>
          <p:cNvPicPr>
            <a:picLocks noChangeAspect="1"/>
          </p:cNvPicPr>
          <p:nvPr/>
        </p:nvPicPr>
        <p:blipFill>
          <a:blip r:embed="rId2"/>
          <a:stretch>
            <a:fillRect/>
          </a:stretch>
        </p:blipFill>
        <p:spPr>
          <a:xfrm>
            <a:off x="7501813" y="1690688"/>
            <a:ext cx="3945002" cy="3945002"/>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5" name="CasellaDiTesto 4">
            <a:extLst>
              <a:ext uri="{FF2B5EF4-FFF2-40B4-BE49-F238E27FC236}">
                <a16:creationId xmlns:a16="http://schemas.microsoft.com/office/drawing/2014/main" id="{B662C0C1-9334-6EBE-F622-55457612399E}"/>
              </a:ext>
            </a:extLst>
          </p:cNvPr>
          <p:cNvSpPr txBox="1"/>
          <p:nvPr/>
        </p:nvSpPr>
        <p:spPr>
          <a:xfrm>
            <a:off x="7762521" y="5767633"/>
            <a:ext cx="3248982" cy="24622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tr-TR" sz="1000" dirty="0" err="1">
                <a:solidFill>
                  <a:schemeClr val="accent1"/>
                </a:solidFill>
              </a:rPr>
              <a:t>Resimin</a:t>
            </a:r>
            <a:r>
              <a:rPr lang="tr-TR" sz="1000" dirty="0">
                <a:solidFill>
                  <a:schemeClr val="accent1"/>
                </a:solidFill>
              </a:rPr>
              <a:t> </a:t>
            </a:r>
            <a:r>
              <a:rPr lang="en-GB" sz="1000" dirty="0" err="1">
                <a:solidFill>
                  <a:schemeClr val="accent1"/>
                </a:solidFill>
              </a:rPr>
              <a:t>kaynağı</a:t>
            </a:r>
            <a:r>
              <a:rPr lang="en-GB" sz="1000" dirty="0">
                <a:solidFill>
                  <a:schemeClr val="accent1"/>
                </a:solidFill>
              </a:rPr>
              <a:t>: Yapay </a:t>
            </a:r>
            <a:r>
              <a:rPr lang="en-GB" sz="1000" dirty="0" err="1">
                <a:solidFill>
                  <a:schemeClr val="accent1"/>
                </a:solidFill>
              </a:rPr>
              <a:t>zeka</a:t>
            </a:r>
            <a:r>
              <a:rPr lang="en-GB" sz="1000" dirty="0">
                <a:solidFill>
                  <a:schemeClr val="accent1"/>
                </a:solidFill>
              </a:rPr>
              <a:t> </a:t>
            </a:r>
            <a:r>
              <a:rPr lang="tr-TR" sz="1000" dirty="0">
                <a:solidFill>
                  <a:schemeClr val="accent1"/>
                </a:solidFill>
              </a:rPr>
              <a:t>ile </a:t>
            </a:r>
            <a:r>
              <a:rPr lang="en-GB" sz="1000" dirty="0" err="1">
                <a:solidFill>
                  <a:schemeClr val="accent1"/>
                </a:solidFill>
              </a:rPr>
              <a:t>oluşturuldu</a:t>
            </a:r>
            <a:endParaRPr lang="en-GB" sz="1050" dirty="0">
              <a:solidFill>
                <a:schemeClr val="accent1"/>
              </a:solidFill>
            </a:endParaRPr>
          </a:p>
        </p:txBody>
      </p:sp>
    </p:spTree>
    <p:extLst>
      <p:ext uri="{BB962C8B-B14F-4D97-AF65-F5344CB8AC3E}">
        <p14:creationId xmlns:p14="http://schemas.microsoft.com/office/powerpoint/2010/main" val="283673083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4043A42C-A1D8-09B2-B726-F3F32A4D58B6}"/>
              </a:ext>
            </a:extLst>
          </p:cNvPr>
          <p:cNvSpPr>
            <a:spLocks noGrp="1"/>
          </p:cNvSpPr>
          <p:nvPr>
            <p:ph type="title"/>
          </p:nvPr>
        </p:nvSpPr>
        <p:spPr>
          <a:xfrm>
            <a:off x="427891" y="3198"/>
            <a:ext cx="11002347" cy="1325563"/>
          </a:xfrm>
        </p:spPr>
        <p:txBody>
          <a:bodyPr>
            <a:normAutofit/>
          </a:bodyPr>
          <a:lstStyle/>
          <a:p>
            <a:r>
              <a:rPr lang="en-GB" sz="3400" b="1" dirty="0"/>
              <a:t>Risk yönetimi eylem planı nasıl oluşturulur?</a:t>
            </a:r>
          </a:p>
        </p:txBody>
      </p:sp>
      <p:sp>
        <p:nvSpPr>
          <p:cNvPr id="11" name="CasellaDiTesto 10">
            <a:extLst>
              <a:ext uri="{FF2B5EF4-FFF2-40B4-BE49-F238E27FC236}">
                <a16:creationId xmlns:a16="http://schemas.microsoft.com/office/drawing/2014/main" id="{9B0AF7E4-0F57-634E-1619-42F0241F3D70}"/>
              </a:ext>
            </a:extLst>
          </p:cNvPr>
          <p:cNvSpPr txBox="1"/>
          <p:nvPr/>
        </p:nvSpPr>
        <p:spPr>
          <a:xfrm>
            <a:off x="427891" y="994641"/>
            <a:ext cx="6095680" cy="5282343"/>
          </a:xfrm>
          <a:prstGeom prst="rect">
            <a:avLst/>
          </a:prstGeom>
          <a:noFill/>
        </p:spPr>
        <p:txBody>
          <a:bodyPr wrap="square" lIns="91440" tIns="45720" rIns="91440" bIns="45720" rtlCol="0" anchor="t">
            <a:spAutoFit/>
          </a:bodyPr>
          <a:lstStyle/>
          <a:p>
            <a:pPr marL="457200" marR="0" lvl="0" indent="-457200" algn="l" defTabSz="914400" rtl="0" eaLnBrk="1" fontAlgn="auto" latinLnBrk="0" hangingPunct="1">
              <a:lnSpc>
                <a:spcPct val="170000"/>
              </a:lnSpc>
              <a:spcBef>
                <a:spcPts val="1000"/>
              </a:spcBef>
              <a:spcAft>
                <a:spcPts val="0"/>
              </a:spcAft>
              <a:buClrTx/>
              <a:buSzTx/>
              <a:buFont typeface="Wingdings" panose="05000000000000000000" pitchFamily="2" charset="2"/>
              <a:buChar char="v"/>
              <a:tabLst/>
              <a:defRPr/>
            </a:pPr>
            <a:r>
              <a:rPr kumimoji="0" lang="en-GB" sz="1600" b="1" i="0" u="none" strike="noStrike" kern="1200" cap="none" spc="0" normalizeH="0" baseline="0" noProof="0" dirty="0">
                <a:ln>
                  <a:noFill/>
                </a:ln>
                <a:solidFill>
                  <a:schemeClr val="bg1"/>
                </a:solidFill>
                <a:effectLst/>
                <a:uLnTx/>
                <a:uFillTx/>
                <a:latin typeface="Raleway"/>
                <a:ea typeface="+mn-ea"/>
                <a:cs typeface="+mn-cs"/>
              </a:rPr>
              <a:t> 1° ADIM</a:t>
            </a:r>
            <a:endParaRPr lang="en-GB" sz="1600" b="1" i="0" u="none" strike="noStrike" kern="1200" cap="none" spc="0" normalizeH="0" baseline="0" noProof="0" dirty="0">
              <a:ln>
                <a:noFill/>
              </a:ln>
              <a:solidFill>
                <a:schemeClr val="bg1"/>
              </a:solidFill>
              <a:effectLst/>
              <a:uLnTx/>
              <a:uFillTx/>
              <a:latin typeface="Raleway"/>
            </a:endParaRPr>
          </a:p>
          <a:p>
            <a:pPr marR="0" lvl="0" algn="l" defTabSz="914400" rtl="0" eaLnBrk="1" fontAlgn="auto" latinLnBrk="0" hangingPunct="1">
              <a:lnSpc>
                <a:spcPct val="170000"/>
              </a:lnSpc>
              <a:spcBef>
                <a:spcPts val="1000"/>
              </a:spcBef>
              <a:spcAft>
                <a:spcPts val="0"/>
              </a:spcAft>
              <a:buClrTx/>
              <a:buSzTx/>
              <a:tabLst/>
              <a:defRPr/>
            </a:pPr>
            <a:r>
              <a:rPr kumimoji="0" lang="en-GB" sz="1600" b="1" i="0" u="none" strike="noStrike" kern="1200" cap="none" spc="0" normalizeH="0" baseline="0" noProof="0" dirty="0">
                <a:ln>
                  <a:noFill/>
                </a:ln>
                <a:solidFill>
                  <a:srgbClr val="1D1D1B"/>
                </a:solidFill>
                <a:effectLst/>
                <a:uLnTx/>
                <a:uFillTx/>
                <a:latin typeface="Raleway"/>
                <a:ea typeface="+mn-ea"/>
                <a:cs typeface="+mn-cs"/>
              </a:rPr>
              <a:t> Risk Belirleme </a:t>
            </a:r>
            <a:r>
              <a:rPr kumimoji="0" lang="en-GB" sz="1600" b="0" i="0" u="none" strike="noStrike" kern="1200" cap="none" spc="0" normalizeH="0" baseline="0" noProof="0" dirty="0">
                <a:ln>
                  <a:noFill/>
                </a:ln>
                <a:solidFill>
                  <a:srgbClr val="1D1D1B"/>
                </a:solidFill>
                <a:effectLst/>
                <a:uLnTx/>
                <a:uFillTx/>
                <a:latin typeface="Raleway"/>
                <a:ea typeface="+mn-ea"/>
                <a:cs typeface="+mn-cs"/>
              </a:rPr>
              <a:t>Bu aşamada çeşitli faktörler göz önünde bulundurulmalıdır:</a:t>
            </a:r>
            <a:endParaRPr lang="en-GB" sz="1600" b="0" i="0" u="none" strike="noStrike" kern="1200" cap="none" spc="0" normalizeH="0" baseline="0" noProof="0" dirty="0">
              <a:ln>
                <a:noFill/>
              </a:ln>
              <a:solidFill>
                <a:srgbClr val="1D1D1B"/>
              </a:solidFill>
              <a:effectLst/>
              <a:uLnTx/>
              <a:uFillTx/>
              <a:latin typeface="Raleway"/>
            </a:endParaRPr>
          </a:p>
          <a:p>
            <a:pPr marL="457200" marR="0" lvl="0" indent="-457200" algn="l" defTabSz="914400" rtl="0" eaLnBrk="1" fontAlgn="auto" latinLnBrk="0" hangingPunct="1">
              <a:lnSpc>
                <a:spcPct val="170000"/>
              </a:lnSpc>
              <a:spcBef>
                <a:spcPts val="1000"/>
              </a:spcBef>
              <a:spcAft>
                <a:spcPts val="0"/>
              </a:spcAft>
              <a:buClrTx/>
              <a:buSzTx/>
              <a:buFont typeface="Wingdings" panose="05000000000000000000" pitchFamily="2" charset="2"/>
              <a:buChar char="§"/>
              <a:tabLst/>
              <a:defRPr/>
            </a:pPr>
            <a:r>
              <a:rPr kumimoji="0" lang="en-GB" sz="1600" b="1" i="0" u="none" strike="noStrike" kern="1200" cap="none" spc="0" normalizeH="0" baseline="0" noProof="0" dirty="0">
                <a:ln>
                  <a:noFill/>
                </a:ln>
                <a:solidFill>
                  <a:srgbClr val="1D1D1B"/>
                </a:solidFill>
                <a:effectLst/>
                <a:uLnTx/>
                <a:uFillTx/>
                <a:latin typeface="Raleway"/>
                <a:ea typeface="+mn-ea"/>
                <a:cs typeface="+mn-cs"/>
              </a:rPr>
              <a:t>Ortaklar</a:t>
            </a:r>
            <a:r>
              <a:rPr kumimoji="0" lang="en-GB" sz="1600" b="0" i="0" u="none" strike="noStrike" kern="1200" cap="none" spc="0" normalizeH="0" baseline="0" noProof="0" dirty="0">
                <a:ln>
                  <a:noFill/>
                </a:ln>
                <a:solidFill>
                  <a:srgbClr val="1D1D1B"/>
                </a:solidFill>
                <a:effectLst/>
                <a:uLnTx/>
                <a:uFillTx/>
                <a:latin typeface="Raleway"/>
                <a:ea typeface="+mn-ea"/>
                <a:cs typeface="+mn-cs"/>
              </a:rPr>
              <a:t>: Bağlılık, uyum, uyumluluk, kişisel ve mesleki çıkarlar.</a:t>
            </a:r>
            <a:endParaRPr lang="en-GB" sz="1600" b="0" i="0" u="none" strike="noStrike" kern="1200" cap="none" spc="0" normalizeH="0" baseline="0" noProof="0" dirty="0">
              <a:ln>
                <a:noFill/>
              </a:ln>
              <a:solidFill>
                <a:srgbClr val="1D1D1B"/>
              </a:solidFill>
              <a:effectLst/>
              <a:uLnTx/>
              <a:uFillTx/>
              <a:latin typeface="Raleway"/>
            </a:endParaRPr>
          </a:p>
          <a:p>
            <a:pPr marL="457200" marR="0" lvl="0" indent="-457200" algn="l" defTabSz="914400" rtl="0" eaLnBrk="1" fontAlgn="auto" latinLnBrk="0" hangingPunct="1">
              <a:lnSpc>
                <a:spcPct val="170000"/>
              </a:lnSpc>
              <a:spcBef>
                <a:spcPts val="1000"/>
              </a:spcBef>
              <a:spcAft>
                <a:spcPts val="0"/>
              </a:spcAft>
              <a:buClrTx/>
              <a:buSzTx/>
              <a:buFont typeface="Wingdings" panose="05000000000000000000" pitchFamily="2" charset="2"/>
              <a:buChar char="§"/>
              <a:tabLst/>
              <a:defRPr/>
            </a:pPr>
            <a:r>
              <a:rPr kumimoji="0" lang="en-GB" sz="1600" b="1" i="0" u="none" strike="noStrike" kern="1200" cap="none" spc="0" normalizeH="0" baseline="0" noProof="0" dirty="0">
                <a:ln>
                  <a:noFill/>
                </a:ln>
                <a:solidFill>
                  <a:srgbClr val="1D1D1B"/>
                </a:solidFill>
                <a:effectLst/>
                <a:uLnTx/>
                <a:uFillTx/>
                <a:latin typeface="Raleway"/>
                <a:ea typeface="+mn-ea"/>
                <a:cs typeface="+mn-cs"/>
              </a:rPr>
              <a:t>Çevre</a:t>
            </a:r>
            <a:r>
              <a:rPr kumimoji="0" lang="en-GB" sz="1600" b="0" i="0" u="none" strike="noStrike" kern="1200" cap="none" spc="0" normalizeH="0" baseline="0" noProof="0" dirty="0">
                <a:ln>
                  <a:noFill/>
                </a:ln>
                <a:solidFill>
                  <a:srgbClr val="1D1D1B"/>
                </a:solidFill>
                <a:effectLst/>
                <a:uLnTx/>
                <a:uFillTx/>
                <a:latin typeface="Raleway"/>
                <a:ea typeface="+mn-ea"/>
                <a:cs typeface="+mn-cs"/>
              </a:rPr>
              <a:t>: Başlangıç konumu ve insan kaynaklarının çekiciliği.</a:t>
            </a:r>
            <a:endParaRPr lang="en-GB" sz="1600" b="0" i="0" u="none" strike="noStrike" kern="1200" cap="none" spc="0" normalizeH="0" baseline="0" noProof="0" dirty="0">
              <a:ln>
                <a:noFill/>
              </a:ln>
              <a:solidFill>
                <a:srgbClr val="1D1D1B"/>
              </a:solidFill>
              <a:effectLst/>
              <a:uLnTx/>
              <a:uFillTx/>
              <a:latin typeface="Raleway"/>
            </a:endParaRPr>
          </a:p>
          <a:p>
            <a:pPr marL="457200" marR="0" lvl="0" indent="-457200" algn="l" defTabSz="914400" rtl="0" eaLnBrk="1" fontAlgn="auto" latinLnBrk="0" hangingPunct="1">
              <a:lnSpc>
                <a:spcPct val="170000"/>
              </a:lnSpc>
              <a:spcBef>
                <a:spcPts val="1000"/>
              </a:spcBef>
              <a:spcAft>
                <a:spcPts val="0"/>
              </a:spcAft>
              <a:buClrTx/>
              <a:buSzTx/>
              <a:buFont typeface="Wingdings" panose="05000000000000000000" pitchFamily="2" charset="2"/>
              <a:buChar char="§"/>
              <a:tabLst/>
              <a:defRPr/>
            </a:pPr>
            <a:r>
              <a:rPr kumimoji="0" lang="en-GB" sz="1600" b="1" i="0" u="none" strike="noStrike" kern="1200" cap="none" spc="0" normalizeH="0" baseline="0" noProof="0" dirty="0">
                <a:ln>
                  <a:noFill/>
                </a:ln>
                <a:solidFill>
                  <a:srgbClr val="1D1D1B"/>
                </a:solidFill>
                <a:effectLst/>
                <a:uLnTx/>
                <a:uFillTx/>
                <a:latin typeface="Raleway"/>
                <a:ea typeface="+mn-ea"/>
                <a:cs typeface="+mn-cs"/>
              </a:rPr>
              <a:t>Ekonomik Yönler</a:t>
            </a:r>
            <a:r>
              <a:rPr kumimoji="0" lang="en-GB" sz="1600" b="0" i="0" u="none" strike="noStrike" kern="1200" cap="none" spc="0" normalizeH="0" baseline="0" noProof="0" dirty="0">
                <a:ln>
                  <a:noFill/>
                </a:ln>
                <a:solidFill>
                  <a:srgbClr val="1D1D1B"/>
                </a:solidFill>
                <a:effectLst/>
                <a:uLnTx/>
                <a:uFillTx/>
                <a:latin typeface="Raleway"/>
                <a:ea typeface="+mn-ea"/>
                <a:cs typeface="+mn-cs"/>
              </a:rPr>
              <a:t>: Ürün/hizmet kabulü ve yatırılan sermaye.</a:t>
            </a:r>
            <a:endParaRPr lang="en-GB" sz="1600" b="0" i="0" u="none" strike="noStrike" kern="1200" cap="none" spc="0" normalizeH="0" baseline="0" noProof="0" dirty="0">
              <a:ln>
                <a:noFill/>
              </a:ln>
              <a:solidFill>
                <a:srgbClr val="1D1D1B"/>
              </a:solidFill>
              <a:effectLst/>
              <a:uLnTx/>
              <a:uFillTx/>
              <a:latin typeface="Raleway"/>
            </a:endParaRPr>
          </a:p>
          <a:p>
            <a:pPr marL="457200" marR="0" lvl="0" indent="-457200" algn="l" defTabSz="914400" rtl="0" eaLnBrk="1" fontAlgn="auto" latinLnBrk="0" hangingPunct="1">
              <a:lnSpc>
                <a:spcPct val="170000"/>
              </a:lnSpc>
              <a:spcBef>
                <a:spcPts val="1000"/>
              </a:spcBef>
              <a:spcAft>
                <a:spcPts val="0"/>
              </a:spcAft>
              <a:buClrTx/>
              <a:buSzTx/>
              <a:buFont typeface="Wingdings" panose="05000000000000000000" pitchFamily="2" charset="2"/>
              <a:buChar char="§"/>
              <a:tabLst/>
              <a:defRPr/>
            </a:pPr>
            <a:r>
              <a:rPr kumimoji="0" lang="en-GB" sz="1600" b="0" i="0" u="none" strike="noStrike" kern="1200" cap="none" spc="0" normalizeH="0" baseline="0" noProof="0" dirty="0">
                <a:ln>
                  <a:noFill/>
                </a:ln>
                <a:solidFill>
                  <a:srgbClr val="1D1D1B"/>
                </a:solidFill>
                <a:effectLst/>
                <a:uLnTx/>
                <a:uFillTx/>
                <a:latin typeface="Raleway"/>
                <a:ea typeface="+mn-ea"/>
                <a:cs typeface="+mn-cs"/>
              </a:rPr>
              <a:t>Ayrıca, girişimi etkileyebilecek </a:t>
            </a:r>
            <a:r>
              <a:rPr kumimoji="0" lang="en-GB" sz="1600" b="1" i="0" u="none" strike="noStrike" kern="1200" cap="none" spc="0" normalizeH="0" baseline="0" noProof="0" dirty="0">
                <a:ln>
                  <a:noFill/>
                </a:ln>
                <a:solidFill>
                  <a:srgbClr val="1D1D1B"/>
                </a:solidFill>
                <a:effectLst/>
                <a:uLnTx/>
                <a:uFillTx/>
                <a:latin typeface="Raleway"/>
                <a:ea typeface="+mn-ea"/>
                <a:cs typeface="+mn-cs"/>
              </a:rPr>
              <a:t>siyasi, teknolojik ve yasal hususları </a:t>
            </a:r>
            <a:r>
              <a:rPr kumimoji="0" lang="en-GB" sz="1600" b="0" i="0" u="none" strike="noStrike" kern="1200" cap="none" spc="0" normalizeH="0" baseline="0" noProof="0" dirty="0">
                <a:ln>
                  <a:noFill/>
                </a:ln>
                <a:solidFill>
                  <a:srgbClr val="1D1D1B"/>
                </a:solidFill>
                <a:effectLst/>
                <a:uLnTx/>
                <a:uFillTx/>
                <a:latin typeface="Raleway"/>
                <a:ea typeface="+mn-ea"/>
                <a:cs typeface="+mn-cs"/>
              </a:rPr>
              <a:t>da göz önünde bulundurmak önemlidir.</a:t>
            </a:r>
            <a:endParaRPr lang="en-GB" sz="1600" b="0" i="0" u="none" strike="noStrike" kern="1200" cap="none" spc="0" normalizeH="0" baseline="0" noProof="0" dirty="0">
              <a:ln>
                <a:noFill/>
              </a:ln>
              <a:solidFill>
                <a:srgbClr val="1D1D1B"/>
              </a:solidFill>
              <a:effectLst/>
              <a:uLnTx/>
              <a:uFillTx/>
              <a:latin typeface="Raleway"/>
            </a:endParaRPr>
          </a:p>
        </p:txBody>
      </p:sp>
      <p:pic>
        <p:nvPicPr>
          <p:cNvPr id="9" name="Immagine 8">
            <a:extLst>
              <a:ext uri="{FF2B5EF4-FFF2-40B4-BE49-F238E27FC236}">
                <a16:creationId xmlns:a16="http://schemas.microsoft.com/office/drawing/2014/main" id="{70901966-EA9B-6D80-FF98-E1FD775A506B}"/>
              </a:ext>
            </a:extLst>
          </p:cNvPr>
          <p:cNvPicPr>
            <a:picLocks noChangeAspect="1"/>
          </p:cNvPicPr>
          <p:nvPr/>
        </p:nvPicPr>
        <p:blipFill>
          <a:blip r:embed="rId2"/>
          <a:stretch>
            <a:fillRect/>
          </a:stretch>
        </p:blipFill>
        <p:spPr>
          <a:xfrm>
            <a:off x="6781799" y="1489955"/>
            <a:ext cx="4652477" cy="4652477"/>
          </a:xfrm>
          <a:prstGeom prst="rect">
            <a:avLst/>
          </a:prstGeom>
        </p:spPr>
      </p:pic>
      <p:sp>
        <p:nvSpPr>
          <p:cNvPr id="4" name="CasellaDiTesto 3">
            <a:extLst>
              <a:ext uri="{FF2B5EF4-FFF2-40B4-BE49-F238E27FC236}">
                <a16:creationId xmlns:a16="http://schemas.microsoft.com/office/drawing/2014/main" id="{03D0B485-394E-5860-3D89-9044C07FCD43}"/>
              </a:ext>
            </a:extLst>
          </p:cNvPr>
          <p:cNvSpPr txBox="1"/>
          <p:nvPr/>
        </p:nvSpPr>
        <p:spPr>
          <a:xfrm>
            <a:off x="7217836" y="5997946"/>
            <a:ext cx="3218759" cy="24622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tr-TR" sz="1000" dirty="0" err="1">
                <a:solidFill>
                  <a:schemeClr val="accent1"/>
                </a:solidFill>
              </a:rPr>
              <a:t>Resimin</a:t>
            </a:r>
            <a:r>
              <a:rPr lang="tr-TR" sz="1000" dirty="0">
                <a:solidFill>
                  <a:schemeClr val="accent1"/>
                </a:solidFill>
              </a:rPr>
              <a:t> </a:t>
            </a:r>
            <a:r>
              <a:rPr lang="en-GB" sz="1000" dirty="0" err="1">
                <a:solidFill>
                  <a:schemeClr val="accent1"/>
                </a:solidFill>
              </a:rPr>
              <a:t>kaynağı</a:t>
            </a:r>
            <a:r>
              <a:rPr lang="en-GB" sz="1000" dirty="0">
                <a:solidFill>
                  <a:schemeClr val="accent1"/>
                </a:solidFill>
              </a:rPr>
              <a:t>: </a:t>
            </a:r>
            <a:r>
              <a:rPr lang="en-GB" sz="1000" dirty="0" err="1">
                <a:solidFill>
                  <a:schemeClr val="accent1"/>
                </a:solidFill>
              </a:rPr>
              <a:t>Yapay</a:t>
            </a:r>
            <a:r>
              <a:rPr lang="en-GB" sz="1000" dirty="0">
                <a:solidFill>
                  <a:schemeClr val="accent1"/>
                </a:solidFill>
              </a:rPr>
              <a:t> </a:t>
            </a:r>
            <a:r>
              <a:rPr lang="en-GB" sz="1000" dirty="0" err="1">
                <a:solidFill>
                  <a:schemeClr val="accent1"/>
                </a:solidFill>
              </a:rPr>
              <a:t>zeka</a:t>
            </a:r>
            <a:r>
              <a:rPr lang="en-GB" sz="1000" dirty="0">
                <a:solidFill>
                  <a:schemeClr val="accent1"/>
                </a:solidFill>
              </a:rPr>
              <a:t> </a:t>
            </a:r>
            <a:r>
              <a:rPr lang="tr-TR" sz="1000" dirty="0">
                <a:solidFill>
                  <a:schemeClr val="accent1"/>
                </a:solidFill>
              </a:rPr>
              <a:t>ile </a:t>
            </a:r>
            <a:r>
              <a:rPr lang="en-GB" sz="1000" dirty="0" err="1">
                <a:solidFill>
                  <a:schemeClr val="accent1"/>
                </a:solidFill>
              </a:rPr>
              <a:t>oluşturuldu</a:t>
            </a:r>
            <a:endParaRPr lang="en-GB" sz="1050" dirty="0">
              <a:solidFill>
                <a:schemeClr val="accent1"/>
              </a:solidFill>
            </a:endParaRPr>
          </a:p>
        </p:txBody>
      </p:sp>
    </p:spTree>
    <p:extLst>
      <p:ext uri="{BB962C8B-B14F-4D97-AF65-F5344CB8AC3E}">
        <p14:creationId xmlns:p14="http://schemas.microsoft.com/office/powerpoint/2010/main" val="343180561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a:extLst>
              <a:ext uri="{FF2B5EF4-FFF2-40B4-BE49-F238E27FC236}">
                <a16:creationId xmlns:a16="http://schemas.microsoft.com/office/drawing/2014/main" id="{146C5554-E90D-4AD3-7C9A-D7FB23712D9B}"/>
              </a:ext>
            </a:extLst>
          </p:cNvPr>
          <p:cNvSpPr>
            <a:spLocks noGrp="1"/>
          </p:cNvSpPr>
          <p:nvPr>
            <p:ph sz="half" idx="1"/>
          </p:nvPr>
        </p:nvSpPr>
        <p:spPr>
          <a:xfrm>
            <a:off x="838200" y="625151"/>
            <a:ext cx="5181600" cy="5551812"/>
          </a:xfrm>
        </p:spPr>
        <p:txBody>
          <a:bodyPr vert="horz" lIns="91440" tIns="45720" rIns="91440" bIns="45720" rtlCol="0" anchor="t">
            <a:normAutofit/>
          </a:bodyPr>
          <a:lstStyle/>
          <a:p>
            <a:pPr marL="171450" marR="0" lvl="0" indent="-171450" algn="l" defTabSz="914400" rtl="0" eaLnBrk="1" fontAlgn="auto" latinLnBrk="0" hangingPunct="1">
              <a:lnSpc>
                <a:spcPct val="170000"/>
              </a:lnSpc>
              <a:spcBef>
                <a:spcPts val="1000"/>
              </a:spcBef>
              <a:spcAft>
                <a:spcPts val="0"/>
              </a:spcAft>
              <a:buClrTx/>
              <a:buSzTx/>
              <a:buFont typeface="Wingdings" panose="05000000000000000000" pitchFamily="2" charset="2"/>
              <a:buChar char="v"/>
              <a:tabLst/>
              <a:defRPr/>
            </a:pPr>
            <a:r>
              <a:rPr kumimoji="0" lang="en-GB" sz="1600" b="1" i="0" u="none" strike="noStrike" kern="1200" cap="none" spc="0" normalizeH="0" baseline="0" noProof="0" dirty="0">
                <a:ln>
                  <a:noFill/>
                </a:ln>
                <a:solidFill>
                  <a:srgbClr val="F3B75B"/>
                </a:solidFill>
                <a:effectLst/>
                <a:uLnTx/>
                <a:uFillTx/>
                <a:latin typeface="Raleway"/>
                <a:ea typeface="+mn-ea"/>
                <a:cs typeface="+mn-cs"/>
              </a:rPr>
              <a:t> 2° ADIM </a:t>
            </a:r>
            <a:endParaRPr lang="en-GB" sz="1600" b="1" i="0" u="none" strike="noStrike" kern="1200" cap="none" spc="0" normalizeH="0" baseline="0" noProof="0" dirty="0">
              <a:ln>
                <a:noFill/>
              </a:ln>
              <a:solidFill>
                <a:srgbClr val="F3B75B"/>
              </a:solidFill>
              <a:effectLst/>
              <a:uLnTx/>
              <a:uFillTx/>
              <a:latin typeface="Raleway"/>
            </a:endParaRPr>
          </a:p>
          <a:p>
            <a:pPr marL="0" marR="0" lvl="0" indent="0" algn="l" defTabSz="914400" rtl="0" eaLnBrk="1" fontAlgn="auto" latinLnBrk="0" hangingPunct="1">
              <a:lnSpc>
                <a:spcPct val="170000"/>
              </a:lnSpc>
              <a:spcBef>
                <a:spcPts val="1000"/>
              </a:spcBef>
              <a:spcAft>
                <a:spcPts val="0"/>
              </a:spcAft>
              <a:buClrTx/>
              <a:buSzTx/>
              <a:buFont typeface="Arial" panose="020B0604020202020204" pitchFamily="34" charset="0"/>
              <a:buNone/>
              <a:tabLst/>
              <a:defRPr/>
            </a:pPr>
            <a:r>
              <a:rPr kumimoji="0" lang="en-GB" sz="1600" b="1" i="0" u="none" strike="noStrike" kern="1200" cap="none" spc="0" normalizeH="0" baseline="0" noProof="0" dirty="0">
                <a:ln>
                  <a:noFill/>
                </a:ln>
                <a:solidFill>
                  <a:srgbClr val="1D1D1B"/>
                </a:solidFill>
                <a:effectLst/>
                <a:uLnTx/>
                <a:uFillTx/>
                <a:latin typeface="Raleway"/>
                <a:ea typeface="+mn-ea"/>
                <a:cs typeface="+mn-cs"/>
              </a:rPr>
              <a:t>Risk </a:t>
            </a:r>
            <a:r>
              <a:rPr lang="en-GB" sz="1600" dirty="0">
                <a:solidFill>
                  <a:srgbClr val="1D1D1B"/>
                </a:solidFill>
                <a:latin typeface="Raleway"/>
              </a:rPr>
              <a:t>analizi </a:t>
            </a:r>
            <a:r>
              <a:rPr kumimoji="0" lang="en-GB" sz="1600" b="1" i="0" u="none" strike="noStrike" kern="1200" cap="none" spc="0" normalizeH="0" baseline="0" noProof="0" dirty="0">
                <a:ln>
                  <a:noFill/>
                </a:ln>
                <a:solidFill>
                  <a:srgbClr val="1D1D1B"/>
                </a:solidFill>
                <a:effectLst/>
                <a:uLnTx/>
                <a:uFillTx/>
                <a:latin typeface="Raleway"/>
                <a:ea typeface="+mn-ea"/>
                <a:cs typeface="+mn-cs"/>
              </a:rPr>
              <a:t>ve değerlendirmesi </a:t>
            </a:r>
            <a:endParaRPr lang="en-GB" sz="1600" b="1" i="0" u="none" strike="noStrike" kern="1200" cap="none" spc="0" normalizeH="0" baseline="0" noProof="0" dirty="0">
              <a:ln>
                <a:noFill/>
              </a:ln>
              <a:solidFill>
                <a:srgbClr val="1D1D1B"/>
              </a:solidFill>
              <a:effectLst/>
              <a:uLnTx/>
              <a:uFillTx/>
              <a:latin typeface="Raleway"/>
            </a:endParaRPr>
          </a:p>
          <a:p>
            <a:pPr marL="0" marR="0" lvl="0" indent="0" algn="l" defTabSz="914400" rtl="0" eaLnBrk="1" fontAlgn="auto" latinLnBrk="0" hangingPunct="1">
              <a:lnSpc>
                <a:spcPct val="170000"/>
              </a:lnSpc>
              <a:spcBef>
                <a:spcPts val="1000"/>
              </a:spcBef>
              <a:spcAft>
                <a:spcPts val="0"/>
              </a:spcAft>
              <a:buClrTx/>
              <a:buSzTx/>
              <a:buFont typeface="Arial" panose="020B0604020202020204" pitchFamily="34" charset="0"/>
              <a:buNone/>
              <a:tabLst/>
              <a:defRPr/>
            </a:pPr>
            <a:r>
              <a:rPr kumimoji="0" lang="en-GB" sz="1600" b="0" i="0" u="none" strike="noStrike" kern="1200" cap="none" spc="0" normalizeH="0" baseline="0" noProof="0" dirty="0">
                <a:ln>
                  <a:noFill/>
                </a:ln>
                <a:solidFill>
                  <a:srgbClr val="1D1D1B"/>
                </a:solidFill>
                <a:effectLst/>
                <a:uLnTx/>
                <a:uFillTx/>
                <a:latin typeface="Raleway"/>
                <a:ea typeface="+mn-ea"/>
                <a:cs typeface="+mn-cs"/>
              </a:rPr>
              <a:t>Startup'lar genellikle somut gerçekler veya veriler yerine fikirlere ve duygulara dayanır. </a:t>
            </a:r>
            <a:endParaRPr lang="en-GB" sz="1600" b="0" i="0" u="none" strike="noStrike" kern="1200" cap="none" spc="0" normalizeH="0" baseline="0" noProof="0" dirty="0">
              <a:ln>
                <a:noFill/>
              </a:ln>
              <a:solidFill>
                <a:srgbClr val="1D1D1B"/>
              </a:solidFill>
              <a:effectLst/>
              <a:uLnTx/>
              <a:uFillTx/>
              <a:latin typeface="Raleway"/>
            </a:endParaRPr>
          </a:p>
          <a:p>
            <a:pPr marL="0" marR="0" lvl="0" indent="0" algn="l" defTabSz="914400" rtl="0" eaLnBrk="1" fontAlgn="auto" latinLnBrk="0" hangingPunct="1">
              <a:lnSpc>
                <a:spcPct val="170000"/>
              </a:lnSpc>
              <a:spcBef>
                <a:spcPts val="1000"/>
              </a:spcBef>
              <a:spcAft>
                <a:spcPts val="0"/>
              </a:spcAft>
              <a:buClrTx/>
              <a:buSzTx/>
              <a:buFont typeface="Arial" panose="020B0604020202020204" pitchFamily="34" charset="0"/>
              <a:buNone/>
              <a:tabLst/>
              <a:defRPr/>
            </a:pPr>
            <a:r>
              <a:rPr kumimoji="0" lang="en-GB" sz="1600" i="0" u="none" strike="noStrike" kern="1200" cap="none" spc="0" normalizeH="0" baseline="0" noProof="0" dirty="0">
                <a:ln>
                  <a:noFill/>
                </a:ln>
                <a:solidFill>
                  <a:srgbClr val="1D1D1B"/>
                </a:solidFill>
                <a:effectLst/>
                <a:uLnTx/>
                <a:uFillTx/>
                <a:latin typeface="Raleway"/>
                <a:ea typeface="+mn-ea"/>
                <a:cs typeface="+mn-cs"/>
              </a:rPr>
              <a:t>Paydaşların görüşlerini düzenli olarak toplamak </a:t>
            </a:r>
            <a:r>
              <a:rPr kumimoji="0" lang="en-GB" sz="1600" b="0" i="0" u="none" strike="noStrike" kern="1200" cap="none" spc="0" normalizeH="0" baseline="0" noProof="0" dirty="0">
                <a:ln>
                  <a:noFill/>
                </a:ln>
                <a:solidFill>
                  <a:srgbClr val="1D1D1B"/>
                </a:solidFill>
                <a:effectLst/>
                <a:uLnTx/>
                <a:uFillTx/>
                <a:latin typeface="Raleway"/>
                <a:ea typeface="+mn-ea"/>
                <a:cs typeface="+mn-cs"/>
              </a:rPr>
              <a:t>ve belirlenen her riskin sonuçlarını değerlendirmek </a:t>
            </a:r>
            <a:r>
              <a:rPr kumimoji="0" lang="en-GB" sz="1600" i="0" u="none" strike="noStrike" kern="1200" cap="none" spc="0" normalizeH="0" baseline="0" noProof="0" dirty="0">
                <a:ln>
                  <a:noFill/>
                </a:ln>
                <a:solidFill>
                  <a:srgbClr val="1D1D1B"/>
                </a:solidFill>
                <a:effectLst/>
                <a:uLnTx/>
                <a:uFillTx/>
                <a:latin typeface="Raleway"/>
                <a:ea typeface="+mn-ea"/>
                <a:cs typeface="+mn-cs"/>
              </a:rPr>
              <a:t>çok </a:t>
            </a:r>
            <a:r>
              <a:rPr kumimoji="0" lang="en-GB" sz="1600" b="0" i="0" u="none" strike="noStrike" kern="1200" cap="none" spc="0" normalizeH="0" baseline="0" noProof="0" dirty="0">
                <a:ln>
                  <a:noFill/>
                </a:ln>
                <a:solidFill>
                  <a:srgbClr val="1D1D1B"/>
                </a:solidFill>
                <a:effectLst/>
                <a:uLnTx/>
                <a:uFillTx/>
                <a:latin typeface="Raleway"/>
                <a:ea typeface="+mn-ea"/>
                <a:cs typeface="+mn-cs"/>
              </a:rPr>
              <a:t>önemlidir.</a:t>
            </a:r>
            <a:endParaRPr lang="en-GB" sz="1600" b="0" i="0" u="none" strike="noStrike" kern="1200" cap="none" spc="0" normalizeH="0" baseline="0" noProof="0" dirty="0">
              <a:ln>
                <a:noFill/>
              </a:ln>
              <a:solidFill>
                <a:srgbClr val="1D1D1B"/>
              </a:solidFill>
              <a:effectLst/>
              <a:uLnTx/>
              <a:uFillTx/>
              <a:latin typeface="Raleway"/>
            </a:endParaRPr>
          </a:p>
          <a:p>
            <a:endParaRPr lang="it-IT"/>
          </a:p>
        </p:txBody>
      </p:sp>
      <p:sp>
        <p:nvSpPr>
          <p:cNvPr id="4" name="Segnaposto contenuto 3">
            <a:extLst>
              <a:ext uri="{FF2B5EF4-FFF2-40B4-BE49-F238E27FC236}">
                <a16:creationId xmlns:a16="http://schemas.microsoft.com/office/drawing/2014/main" id="{150E2B44-05FF-6881-7F64-3864A90BF62C}"/>
              </a:ext>
            </a:extLst>
          </p:cNvPr>
          <p:cNvSpPr>
            <a:spLocks noGrp="1"/>
          </p:cNvSpPr>
          <p:nvPr>
            <p:ph sz="half" idx="2"/>
          </p:nvPr>
        </p:nvSpPr>
        <p:spPr>
          <a:xfrm>
            <a:off x="6562969" y="625151"/>
            <a:ext cx="5181600" cy="5551812"/>
          </a:xfrm>
        </p:spPr>
        <p:txBody>
          <a:bodyPr vert="horz" lIns="91440" tIns="45720" rIns="91440" bIns="45720" rtlCol="0" anchor="t">
            <a:normAutofit/>
          </a:bodyPr>
          <a:lstStyle/>
          <a:p>
            <a:pPr marL="171450" marR="0" lvl="0" indent="-171450" algn="l" defTabSz="914400" rtl="0" eaLnBrk="1" fontAlgn="auto" latinLnBrk="0" hangingPunct="1">
              <a:lnSpc>
                <a:spcPct val="170000"/>
              </a:lnSpc>
              <a:spcBef>
                <a:spcPts val="1000"/>
              </a:spcBef>
              <a:spcAft>
                <a:spcPts val="0"/>
              </a:spcAft>
              <a:buClrTx/>
              <a:buSzTx/>
              <a:buFont typeface="Wingdings" panose="05000000000000000000" pitchFamily="2" charset="2"/>
              <a:buChar char="v"/>
              <a:tabLst/>
              <a:defRPr/>
            </a:pPr>
            <a:r>
              <a:rPr kumimoji="0" lang="en-GB" sz="1600" b="1" i="0" u="none" strike="noStrike" kern="1200" cap="none" spc="0" normalizeH="0" baseline="0" noProof="0" dirty="0">
                <a:ln>
                  <a:noFill/>
                </a:ln>
                <a:solidFill>
                  <a:srgbClr val="F3B75B"/>
                </a:solidFill>
                <a:effectLst/>
                <a:uLnTx/>
                <a:uFillTx/>
                <a:latin typeface="Raleway"/>
                <a:ea typeface="+mn-ea"/>
                <a:cs typeface="+mn-cs"/>
              </a:rPr>
              <a:t>3° ADIM </a:t>
            </a:r>
            <a:endParaRPr lang="en-GB" sz="1600" b="1" i="0" u="none" strike="noStrike" kern="1200" cap="none" spc="0" normalizeH="0" baseline="0" noProof="0" dirty="0">
              <a:ln>
                <a:noFill/>
              </a:ln>
              <a:solidFill>
                <a:srgbClr val="F3B75B"/>
              </a:solidFill>
              <a:effectLst/>
              <a:uLnTx/>
              <a:uFillTx/>
              <a:latin typeface="Raleway"/>
            </a:endParaRPr>
          </a:p>
          <a:p>
            <a:pPr marL="0" marR="0" lvl="0" indent="0" algn="l" defTabSz="914400" rtl="0" eaLnBrk="1" fontAlgn="auto" latinLnBrk="0" hangingPunct="1">
              <a:lnSpc>
                <a:spcPct val="170000"/>
              </a:lnSpc>
              <a:spcBef>
                <a:spcPts val="1000"/>
              </a:spcBef>
              <a:spcAft>
                <a:spcPts val="0"/>
              </a:spcAft>
              <a:buClrTx/>
              <a:buSzTx/>
              <a:buFont typeface="Arial" panose="020B0604020202020204" pitchFamily="34" charset="0"/>
              <a:buNone/>
              <a:tabLst/>
              <a:defRPr/>
            </a:pPr>
            <a:r>
              <a:rPr kumimoji="0" lang="en-GB" sz="1600" b="1" i="0" u="none" strike="noStrike" kern="1200" cap="none" spc="0" normalizeH="0" baseline="0" noProof="0" dirty="0">
                <a:ln>
                  <a:noFill/>
                </a:ln>
                <a:solidFill>
                  <a:srgbClr val="1D1D1B"/>
                </a:solidFill>
                <a:effectLst/>
                <a:uLnTx/>
                <a:uFillTx/>
                <a:latin typeface="Raleway"/>
                <a:ea typeface="+mn-ea"/>
                <a:cs typeface="+mn-cs"/>
              </a:rPr>
              <a:t>Risk tedavisi </a:t>
            </a:r>
            <a:endParaRPr lang="en-GB" sz="1600" b="1" i="0" u="none" strike="noStrike" kern="1200" cap="none" spc="0" normalizeH="0" baseline="0" noProof="0" dirty="0">
              <a:ln>
                <a:noFill/>
              </a:ln>
              <a:solidFill>
                <a:srgbClr val="1D1D1B"/>
              </a:solidFill>
              <a:effectLst/>
              <a:uLnTx/>
              <a:uFillTx/>
              <a:latin typeface="Raleway"/>
            </a:endParaRPr>
          </a:p>
          <a:p>
            <a:pPr marL="0" marR="0" lvl="0" indent="0" algn="l" defTabSz="914400" rtl="0" eaLnBrk="1" fontAlgn="auto" latinLnBrk="0" hangingPunct="1">
              <a:lnSpc>
                <a:spcPct val="170000"/>
              </a:lnSpc>
              <a:spcBef>
                <a:spcPts val="1000"/>
              </a:spcBef>
              <a:spcAft>
                <a:spcPts val="0"/>
              </a:spcAft>
              <a:buClrTx/>
              <a:buSzTx/>
              <a:buFont typeface="Arial" panose="020B0604020202020204" pitchFamily="34" charset="0"/>
              <a:buNone/>
              <a:tabLst/>
              <a:defRPr/>
            </a:pPr>
            <a:r>
              <a:rPr kumimoji="0" lang="en-GB" sz="1600" b="0" i="0" u="none" strike="noStrike" kern="1200" cap="none" spc="0" normalizeH="0" baseline="0" noProof="0" dirty="0">
                <a:ln>
                  <a:noFill/>
                </a:ln>
                <a:solidFill>
                  <a:srgbClr val="1D1D1B"/>
                </a:solidFill>
                <a:effectLst/>
                <a:uLnTx/>
                <a:uFillTx/>
                <a:latin typeface="Raleway"/>
                <a:ea typeface="+mn-ea"/>
                <a:cs typeface="+mn-cs"/>
              </a:rPr>
              <a:t>Risk tedavisi iki aşamada gerçekleştirilmelidir </a:t>
            </a:r>
            <a:endParaRPr lang="en-GB" sz="1600" b="0" i="0" u="none" strike="noStrike" kern="1200" cap="none" spc="0" normalizeH="0" baseline="0" noProof="0" dirty="0">
              <a:ln>
                <a:noFill/>
              </a:ln>
              <a:solidFill>
                <a:srgbClr val="1D1D1B"/>
              </a:solidFill>
              <a:effectLst/>
              <a:uLnTx/>
              <a:uFillTx/>
              <a:latin typeface="Raleway"/>
            </a:endParaRPr>
          </a:p>
          <a:p>
            <a:pPr marL="0" marR="0" lvl="0" indent="0" algn="l" defTabSz="914400" rtl="0" eaLnBrk="1" fontAlgn="auto" latinLnBrk="0" hangingPunct="1">
              <a:lnSpc>
                <a:spcPct val="170000"/>
              </a:lnSpc>
              <a:spcBef>
                <a:spcPts val="1000"/>
              </a:spcBef>
              <a:spcAft>
                <a:spcPts val="0"/>
              </a:spcAft>
              <a:buClrTx/>
              <a:buSzTx/>
              <a:buFont typeface="Arial" panose="020B0604020202020204" pitchFamily="34" charset="0"/>
              <a:buNone/>
              <a:tabLst/>
              <a:defRPr/>
            </a:pPr>
            <a:r>
              <a:rPr kumimoji="0" lang="en-GB" sz="1600" b="0" i="0" u="none" strike="noStrike" kern="1200" cap="none" spc="0" normalizeH="0" baseline="0" noProof="0" dirty="0">
                <a:ln>
                  <a:noFill/>
                </a:ln>
                <a:solidFill>
                  <a:srgbClr val="1D1D1B"/>
                </a:solidFill>
                <a:effectLst/>
                <a:uLnTx/>
                <a:uFillTx/>
                <a:latin typeface="Raleway"/>
                <a:ea typeface="+mn-ea"/>
                <a:cs typeface="+mn-cs"/>
              </a:rPr>
              <a:t>Periyodik yönetici </a:t>
            </a:r>
            <a:r>
              <a:rPr kumimoji="0" lang="en-GB" sz="1600" b="0" i="0" u="none" strike="noStrike" kern="1200" cap="none" spc="0" normalizeH="0" baseline="0" noProof="0" dirty="0" err="1">
                <a:ln>
                  <a:noFill/>
                </a:ln>
                <a:solidFill>
                  <a:srgbClr val="1D1D1B"/>
                </a:solidFill>
                <a:effectLst/>
                <a:uLnTx/>
                <a:uFillTx/>
                <a:latin typeface="Raleway"/>
                <a:ea typeface="+mn-ea"/>
                <a:cs typeface="+mn-cs"/>
              </a:rPr>
              <a:t>toplantıları</a:t>
            </a:r>
            <a:r>
              <a:rPr kumimoji="0" lang="en-GB" sz="1600" b="0" i="0" u="none" strike="noStrike" kern="1200" cap="none" spc="0" normalizeH="0" baseline="0" noProof="0" dirty="0">
                <a:ln>
                  <a:noFill/>
                </a:ln>
                <a:solidFill>
                  <a:srgbClr val="1D1D1B"/>
                </a:solidFill>
                <a:effectLst/>
                <a:uLnTx/>
                <a:uFillTx/>
                <a:latin typeface="Raleway"/>
                <a:ea typeface="+mn-ea"/>
                <a:cs typeface="+mn-cs"/>
              </a:rPr>
              <a:t> </a:t>
            </a:r>
            <a:r>
              <a:rPr kumimoji="0" lang="en-GB" sz="1600" b="0" i="0" u="none" strike="noStrike" kern="1200" cap="none" spc="0" normalizeH="0" baseline="0" noProof="0" dirty="0" err="1">
                <a:ln>
                  <a:noFill/>
                </a:ln>
                <a:solidFill>
                  <a:srgbClr val="1D1D1B"/>
                </a:solidFill>
                <a:effectLst/>
                <a:uLnTx/>
                <a:uFillTx/>
                <a:latin typeface="Raleway"/>
                <a:ea typeface="+mn-ea"/>
                <a:cs typeface="+mn-cs"/>
              </a:rPr>
              <a:t>sırasında</a:t>
            </a:r>
            <a:r>
              <a:rPr kumimoji="0" lang="tr-TR" sz="1600" b="0" i="0" u="none" strike="noStrike" kern="1200" cap="none" spc="0" normalizeH="0" baseline="0" noProof="0" dirty="0">
                <a:ln>
                  <a:noFill/>
                </a:ln>
                <a:solidFill>
                  <a:srgbClr val="1D1D1B"/>
                </a:solidFill>
                <a:effectLst/>
                <a:uLnTx/>
                <a:uFillTx/>
                <a:latin typeface="Raleway"/>
                <a:ea typeface="+mn-ea"/>
                <a:cs typeface="+mn-cs"/>
              </a:rPr>
              <a:t> </a:t>
            </a:r>
            <a:r>
              <a:rPr kumimoji="0" lang="en-GB" sz="1600" b="0" i="0" u="none" strike="noStrike" kern="1200" cap="none" spc="0" normalizeH="0" baseline="0" noProof="0" dirty="0" err="1">
                <a:ln>
                  <a:noFill/>
                </a:ln>
                <a:solidFill>
                  <a:srgbClr val="1D1D1B"/>
                </a:solidFill>
                <a:effectLst/>
                <a:uLnTx/>
                <a:uFillTx/>
                <a:latin typeface="Raleway"/>
                <a:ea typeface="+mn-ea"/>
                <a:cs typeface="+mn-cs"/>
              </a:rPr>
              <a:t>gerçekleştirilen</a:t>
            </a:r>
            <a:r>
              <a:rPr kumimoji="0" lang="en-GB" sz="1600" b="0" i="0" u="none" strike="noStrike" kern="1200" cap="none" spc="0" normalizeH="0" baseline="0" noProof="0" dirty="0">
                <a:ln>
                  <a:noFill/>
                </a:ln>
                <a:solidFill>
                  <a:srgbClr val="1D1D1B"/>
                </a:solidFill>
                <a:effectLst/>
                <a:uLnTx/>
                <a:uFillTx/>
                <a:latin typeface="Raleway"/>
                <a:ea typeface="+mn-ea"/>
                <a:cs typeface="+mn-cs"/>
              </a:rPr>
              <a:t> aşamalar.</a:t>
            </a:r>
            <a:endParaRPr lang="en-GB" sz="1600" b="0" i="0" u="none" strike="noStrike" kern="1200" cap="none" spc="0" normalizeH="0" baseline="0" noProof="0" dirty="0">
              <a:ln>
                <a:noFill/>
              </a:ln>
              <a:solidFill>
                <a:srgbClr val="1D1D1B"/>
              </a:solidFill>
              <a:effectLst/>
              <a:uLnTx/>
              <a:uFillTx/>
              <a:latin typeface="Raleway"/>
            </a:endParaRPr>
          </a:p>
          <a:p>
            <a:pPr marL="171450" marR="0" lvl="0" indent="-171450" algn="l" defTabSz="914400" rtl="0" eaLnBrk="1" fontAlgn="auto" latinLnBrk="0" hangingPunct="1">
              <a:lnSpc>
                <a:spcPct val="170000"/>
              </a:lnSpc>
              <a:spcBef>
                <a:spcPts val="1000"/>
              </a:spcBef>
              <a:spcAft>
                <a:spcPts val="0"/>
              </a:spcAft>
              <a:buClrTx/>
              <a:buSzTx/>
              <a:buFont typeface="Wingdings" panose="05000000000000000000" pitchFamily="2" charset="2"/>
              <a:buChar char="§"/>
              <a:tabLst/>
              <a:defRPr/>
            </a:pPr>
            <a:r>
              <a:rPr kumimoji="0" lang="en-GB" sz="1600" i="0" u="none" strike="noStrike" kern="1200" cap="none" spc="0" normalizeH="0" baseline="0" noProof="0" dirty="0">
                <a:ln>
                  <a:noFill/>
                </a:ln>
                <a:solidFill>
                  <a:srgbClr val="1D1D1B"/>
                </a:solidFill>
                <a:effectLst/>
                <a:uLnTx/>
                <a:uFillTx/>
                <a:latin typeface="Raleway"/>
                <a:ea typeface="+mn-ea"/>
                <a:cs typeface="+mn-cs"/>
              </a:rPr>
              <a:t>Her bir risk için gerçekleştirilecek eylemi tanımlayın: </a:t>
            </a:r>
            <a:r>
              <a:rPr kumimoji="0" lang="en-GB" sz="1600" b="0" i="0" u="none" strike="noStrike" kern="1200" cap="none" spc="0" normalizeH="0" baseline="0" noProof="0" dirty="0">
                <a:ln>
                  <a:noFill/>
                </a:ln>
                <a:solidFill>
                  <a:srgbClr val="1D1D1B"/>
                </a:solidFill>
                <a:effectLst/>
                <a:uLnTx/>
                <a:uFillTx/>
                <a:latin typeface="Raleway"/>
                <a:ea typeface="+mn-ea"/>
                <a:cs typeface="+mn-cs"/>
              </a:rPr>
              <a:t>azaltın, kaçının, kabul edin veya aktarın.</a:t>
            </a:r>
            <a:endParaRPr lang="en-GB" sz="1600" b="0" i="0" u="none" strike="noStrike" kern="1200" cap="none" spc="0" normalizeH="0" baseline="0" noProof="0" dirty="0">
              <a:ln>
                <a:noFill/>
              </a:ln>
              <a:solidFill>
                <a:srgbClr val="1D1D1B"/>
              </a:solidFill>
              <a:effectLst/>
              <a:uLnTx/>
              <a:uFillTx/>
              <a:latin typeface="Raleway"/>
            </a:endParaRPr>
          </a:p>
          <a:p>
            <a:pPr marL="171450" marR="0" lvl="0" indent="-171450" algn="l" defTabSz="914400" rtl="0" eaLnBrk="1" fontAlgn="auto" latinLnBrk="0" hangingPunct="1">
              <a:lnSpc>
                <a:spcPct val="170000"/>
              </a:lnSpc>
              <a:spcBef>
                <a:spcPts val="1000"/>
              </a:spcBef>
              <a:spcAft>
                <a:spcPts val="0"/>
              </a:spcAft>
              <a:buClrTx/>
              <a:buSzTx/>
              <a:buFont typeface="Wingdings" panose="05000000000000000000" pitchFamily="2" charset="2"/>
              <a:buChar char="§"/>
              <a:tabLst/>
              <a:defRPr/>
            </a:pPr>
            <a:r>
              <a:rPr kumimoji="0" lang="en-GB" sz="1600" i="0" u="none" strike="noStrike" kern="1200" cap="none" spc="0" normalizeH="0" baseline="0" noProof="0" dirty="0">
                <a:ln>
                  <a:noFill/>
                </a:ln>
                <a:solidFill>
                  <a:srgbClr val="1D1D1B"/>
                </a:solidFill>
                <a:effectLst/>
                <a:uLnTx/>
                <a:uFillTx/>
                <a:latin typeface="Raleway"/>
                <a:ea typeface="+mn-ea"/>
                <a:cs typeface="+mn-cs"/>
              </a:rPr>
              <a:t>Eylem planlarını tanımlayın ve uygulayın.</a:t>
            </a:r>
            <a:endParaRPr lang="en-GB" sz="1600" i="0" u="none" strike="noStrike" kern="1200" cap="none" spc="0" normalizeH="0" baseline="0" noProof="0" dirty="0">
              <a:ln>
                <a:noFill/>
              </a:ln>
              <a:solidFill>
                <a:srgbClr val="1D1D1B"/>
              </a:solidFill>
              <a:effectLst/>
              <a:uLnTx/>
              <a:uFillTx/>
              <a:latin typeface="Raleway"/>
            </a:endParaRPr>
          </a:p>
          <a:p>
            <a:endParaRPr lang="it-IT" sz="1600" dirty="0"/>
          </a:p>
        </p:txBody>
      </p:sp>
    </p:spTree>
    <p:extLst>
      <p:ext uri="{BB962C8B-B14F-4D97-AF65-F5344CB8AC3E}">
        <p14:creationId xmlns:p14="http://schemas.microsoft.com/office/powerpoint/2010/main" val="193160444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a:extLst>
              <a:ext uri="{FF2B5EF4-FFF2-40B4-BE49-F238E27FC236}">
                <a16:creationId xmlns:a16="http://schemas.microsoft.com/office/drawing/2014/main" id="{6EA409F3-B3CE-20D5-D95A-16DA3A712F61}"/>
              </a:ext>
            </a:extLst>
          </p:cNvPr>
          <p:cNvSpPr>
            <a:spLocks noGrp="1"/>
          </p:cNvSpPr>
          <p:nvPr>
            <p:ph idx="1"/>
          </p:nvPr>
        </p:nvSpPr>
        <p:spPr>
          <a:xfrm>
            <a:off x="481093" y="907129"/>
            <a:ext cx="3781480" cy="5950969"/>
          </a:xfrm>
        </p:spPr>
        <p:txBody>
          <a:bodyPr vert="horz" lIns="91440" tIns="45720" rIns="91440" bIns="45720" rtlCol="0" anchor="t">
            <a:normAutofit/>
          </a:bodyPr>
          <a:lstStyle/>
          <a:p>
            <a:pPr marL="171450" marR="0" lvl="0" indent="-171450" algn="l" defTabSz="914400" rtl="0" eaLnBrk="1" fontAlgn="auto" latinLnBrk="0" hangingPunct="1">
              <a:lnSpc>
                <a:spcPct val="170000"/>
              </a:lnSpc>
              <a:spcBef>
                <a:spcPts val="1000"/>
              </a:spcBef>
              <a:spcAft>
                <a:spcPts val="0"/>
              </a:spcAft>
              <a:buClrTx/>
              <a:buSzTx/>
              <a:buFont typeface="Wingdings" panose="05000000000000000000" pitchFamily="2" charset="2"/>
              <a:buChar char="v"/>
              <a:tabLst/>
              <a:defRPr/>
            </a:pPr>
            <a:r>
              <a:rPr kumimoji="0" lang="en-GB" sz="1600" i="0" u="none" strike="noStrike" kern="1200" cap="none" spc="0" normalizeH="0" baseline="0" noProof="0" dirty="0">
                <a:ln>
                  <a:noFill/>
                </a:ln>
                <a:effectLst/>
                <a:uLnTx/>
                <a:uFillTx/>
                <a:latin typeface="Raleway"/>
                <a:ea typeface="+mn-ea"/>
                <a:cs typeface="+mn-cs"/>
              </a:rPr>
              <a:t> 4° ADIM </a:t>
            </a:r>
            <a:endParaRPr lang="en-GB" sz="1600" i="0" u="none" strike="noStrike" kern="1200" cap="none" spc="0" normalizeH="0" baseline="0" noProof="0" dirty="0">
              <a:ln>
                <a:noFill/>
              </a:ln>
              <a:effectLst/>
              <a:uLnTx/>
              <a:uFillTx/>
              <a:latin typeface="Raleway"/>
            </a:endParaRPr>
          </a:p>
          <a:p>
            <a:pPr marL="0" marR="0" lvl="0" indent="0" algn="l" defTabSz="914400" rtl="0" eaLnBrk="1" fontAlgn="auto" latinLnBrk="0" hangingPunct="1">
              <a:lnSpc>
                <a:spcPct val="170000"/>
              </a:lnSpc>
              <a:spcBef>
                <a:spcPts val="1000"/>
              </a:spcBef>
              <a:spcAft>
                <a:spcPts val="0"/>
              </a:spcAft>
              <a:buClrTx/>
              <a:buSzTx/>
              <a:buNone/>
              <a:tabLst/>
              <a:defRPr/>
            </a:pPr>
            <a:r>
              <a:rPr kumimoji="0" lang="en-GB" sz="1600" i="0" u="none" strike="noStrike" kern="1200" cap="none" spc="0" normalizeH="0" baseline="0" noProof="0" dirty="0">
                <a:ln>
                  <a:noFill/>
                </a:ln>
                <a:solidFill>
                  <a:srgbClr val="1D1D1B"/>
                </a:solidFill>
                <a:effectLst/>
                <a:uLnTx/>
                <a:uFillTx/>
                <a:latin typeface="Raleway"/>
                <a:ea typeface="+mn-ea"/>
                <a:cs typeface="+mn-cs"/>
              </a:rPr>
              <a:t>Kararlı </a:t>
            </a:r>
            <a:r>
              <a:rPr lang="en-GB" sz="1600" dirty="0" err="1">
                <a:solidFill>
                  <a:srgbClr val="1D1D1B"/>
                </a:solidFill>
                <a:latin typeface="Raleway"/>
              </a:rPr>
              <a:t>stratejik</a:t>
            </a:r>
            <a:r>
              <a:rPr lang="en-GB" sz="1600" dirty="0">
                <a:solidFill>
                  <a:srgbClr val="1D1D1B"/>
                </a:solidFill>
                <a:latin typeface="Raleway"/>
              </a:rPr>
              <a:t> </a:t>
            </a:r>
            <a:r>
              <a:rPr lang="en-GB" sz="1600" dirty="0" err="1">
                <a:solidFill>
                  <a:srgbClr val="1D1D1B"/>
                </a:solidFill>
                <a:latin typeface="Raleway"/>
              </a:rPr>
              <a:t>yanıt</a:t>
            </a:r>
            <a:r>
              <a:rPr lang="tr-TR" sz="1600" dirty="0" err="1">
                <a:solidFill>
                  <a:srgbClr val="1D1D1B"/>
                </a:solidFill>
                <a:latin typeface="Raleway"/>
              </a:rPr>
              <a:t>lar</a:t>
            </a:r>
            <a:r>
              <a:rPr lang="tr-TR" sz="1600" dirty="0">
                <a:solidFill>
                  <a:srgbClr val="1D1D1B"/>
                </a:solidFill>
                <a:latin typeface="Raleway"/>
              </a:rPr>
              <a:t> ortaya koyun</a:t>
            </a:r>
            <a:r>
              <a:rPr lang="en-GB" sz="1600" dirty="0">
                <a:solidFill>
                  <a:srgbClr val="1D1D1B"/>
                </a:solidFill>
                <a:latin typeface="Raleway"/>
              </a:rPr>
              <a:t>:</a:t>
            </a:r>
          </a:p>
          <a:p>
            <a:pPr marL="285750" marR="0" lvl="0" indent="-285750" algn="l" defTabSz="914400" rtl="0" eaLnBrk="1" fontAlgn="auto" latinLnBrk="0" hangingPunct="1">
              <a:lnSpc>
                <a:spcPct val="170000"/>
              </a:lnSpc>
              <a:spcBef>
                <a:spcPts val="1000"/>
              </a:spcBef>
              <a:spcAft>
                <a:spcPts val="0"/>
              </a:spcAft>
              <a:buClrTx/>
              <a:buSzTx/>
              <a:buFont typeface="Wingdings" panose="05000000000000000000" pitchFamily="2" charset="2"/>
              <a:buChar char="§"/>
              <a:tabLst/>
              <a:defRPr/>
            </a:pPr>
            <a:r>
              <a:rPr kumimoji="0" lang="en-GB" sz="1600" b="0" i="0" u="none" strike="noStrike" kern="1200" cap="none" spc="0" normalizeH="0" baseline="0" noProof="0" dirty="0">
                <a:ln>
                  <a:noFill/>
                </a:ln>
                <a:solidFill>
                  <a:srgbClr val="1D1D1B"/>
                </a:solidFill>
                <a:effectLst/>
                <a:uLnTx/>
                <a:uFillTx/>
                <a:latin typeface="Raleway"/>
                <a:ea typeface="+mn-ea"/>
                <a:cs typeface="+mn-cs"/>
              </a:rPr>
              <a:t>Ortadan kaldırmak</a:t>
            </a:r>
            <a:endParaRPr lang="en-GB" sz="1600" b="0" i="0" u="none" strike="noStrike" kern="1200" cap="none" spc="0" normalizeH="0" baseline="0" noProof="0" dirty="0">
              <a:ln>
                <a:noFill/>
              </a:ln>
              <a:solidFill>
                <a:srgbClr val="1D1D1B"/>
              </a:solidFill>
              <a:effectLst/>
              <a:uLnTx/>
              <a:uFillTx/>
              <a:latin typeface="Raleway"/>
            </a:endParaRPr>
          </a:p>
          <a:p>
            <a:pPr marL="285750" marR="0" lvl="0" indent="-285750" algn="l" defTabSz="914400" rtl="0" eaLnBrk="1" fontAlgn="auto" latinLnBrk="0" hangingPunct="1">
              <a:lnSpc>
                <a:spcPct val="170000"/>
              </a:lnSpc>
              <a:spcBef>
                <a:spcPts val="1000"/>
              </a:spcBef>
              <a:spcAft>
                <a:spcPts val="0"/>
              </a:spcAft>
              <a:buClrTx/>
              <a:buSzTx/>
              <a:buFont typeface="Wingdings" panose="05000000000000000000" pitchFamily="2" charset="2"/>
              <a:buChar char="§"/>
              <a:tabLst/>
              <a:defRPr/>
            </a:pPr>
            <a:r>
              <a:rPr lang="en-GB" sz="1600" b="0" dirty="0">
                <a:solidFill>
                  <a:srgbClr val="1D1D1B"/>
                </a:solidFill>
                <a:latin typeface="Raleway"/>
              </a:rPr>
              <a:t>Olasılığı Azaltın</a:t>
            </a:r>
          </a:p>
          <a:p>
            <a:pPr marL="285750" marR="0" lvl="0" indent="-285750" algn="l" defTabSz="914400" rtl="0" eaLnBrk="1" fontAlgn="auto" latinLnBrk="0" hangingPunct="1">
              <a:lnSpc>
                <a:spcPct val="170000"/>
              </a:lnSpc>
              <a:spcBef>
                <a:spcPts val="1000"/>
              </a:spcBef>
              <a:spcAft>
                <a:spcPts val="0"/>
              </a:spcAft>
              <a:buClrTx/>
              <a:buSzTx/>
              <a:buFont typeface="Wingdings" panose="05000000000000000000" pitchFamily="2" charset="2"/>
              <a:buChar char="§"/>
              <a:tabLst/>
              <a:defRPr/>
            </a:pPr>
            <a:r>
              <a:rPr lang="en-GB" sz="1600" b="0" dirty="0">
                <a:solidFill>
                  <a:srgbClr val="1D1D1B"/>
                </a:solidFill>
                <a:latin typeface="Raleway"/>
              </a:rPr>
              <a:t>Etkiyi Azaltın </a:t>
            </a:r>
          </a:p>
          <a:p>
            <a:pPr marL="285750" marR="0" lvl="0" indent="-285750" algn="l" defTabSz="914400" rtl="0" eaLnBrk="1" fontAlgn="auto" latinLnBrk="0" hangingPunct="1">
              <a:lnSpc>
                <a:spcPct val="170000"/>
              </a:lnSpc>
              <a:spcBef>
                <a:spcPts val="1000"/>
              </a:spcBef>
              <a:spcAft>
                <a:spcPts val="0"/>
              </a:spcAft>
              <a:buClrTx/>
              <a:buSzTx/>
              <a:buFont typeface="Wingdings" panose="05000000000000000000" pitchFamily="2" charset="2"/>
              <a:buChar char="§"/>
              <a:tabLst/>
              <a:defRPr/>
            </a:pPr>
            <a:r>
              <a:rPr lang="en-GB" sz="1600" b="0" dirty="0">
                <a:solidFill>
                  <a:srgbClr val="1D1D1B"/>
                </a:solidFill>
                <a:latin typeface="Raleway"/>
              </a:rPr>
              <a:t>Transfer</a:t>
            </a:r>
            <a:r>
              <a:rPr lang="tr-TR" sz="1600" b="0" dirty="0">
                <a:solidFill>
                  <a:srgbClr val="1D1D1B"/>
                </a:solidFill>
                <a:latin typeface="Raleway"/>
              </a:rPr>
              <a:t> edin</a:t>
            </a:r>
            <a:endParaRPr lang="en-GB" sz="1600" b="0" dirty="0">
              <a:solidFill>
                <a:srgbClr val="1D1D1B"/>
              </a:solidFill>
              <a:latin typeface="Raleway"/>
            </a:endParaRPr>
          </a:p>
          <a:p>
            <a:pPr marL="285750" marR="0" lvl="0" indent="-285750" algn="l" defTabSz="914400" rtl="0" eaLnBrk="1" fontAlgn="auto" latinLnBrk="0" hangingPunct="1">
              <a:lnSpc>
                <a:spcPct val="170000"/>
              </a:lnSpc>
              <a:spcBef>
                <a:spcPts val="1000"/>
              </a:spcBef>
              <a:spcAft>
                <a:spcPts val="0"/>
              </a:spcAft>
              <a:buClrTx/>
              <a:buSzTx/>
              <a:buFont typeface="Wingdings" panose="05000000000000000000" pitchFamily="2" charset="2"/>
              <a:buChar char="§"/>
              <a:tabLst/>
              <a:defRPr/>
            </a:pPr>
            <a:r>
              <a:rPr lang="en-GB" sz="1600" b="0" dirty="0">
                <a:solidFill>
                  <a:srgbClr val="1D1D1B"/>
                </a:solidFill>
                <a:latin typeface="Raleway"/>
              </a:rPr>
              <a:t>Acil Durum </a:t>
            </a:r>
            <a:r>
              <a:rPr lang="en-GB" sz="1600" b="0" dirty="0" err="1">
                <a:solidFill>
                  <a:srgbClr val="1D1D1B"/>
                </a:solidFill>
                <a:latin typeface="Raleway"/>
              </a:rPr>
              <a:t>Planı</a:t>
            </a:r>
            <a:r>
              <a:rPr lang="en-GB" sz="1600" b="0" dirty="0">
                <a:solidFill>
                  <a:srgbClr val="1D1D1B"/>
                </a:solidFill>
                <a:latin typeface="Raleway"/>
              </a:rPr>
              <a:t> </a:t>
            </a:r>
            <a:r>
              <a:rPr lang="tr-TR" sz="1600" b="0" dirty="0">
                <a:solidFill>
                  <a:srgbClr val="1D1D1B"/>
                </a:solidFill>
                <a:latin typeface="Raleway"/>
              </a:rPr>
              <a:t>hazırlayın</a:t>
            </a:r>
            <a:endParaRPr lang="en-GB" sz="1600" b="0" dirty="0">
              <a:solidFill>
                <a:srgbClr val="1D1D1B"/>
              </a:solidFill>
              <a:latin typeface="Raleway"/>
            </a:endParaRPr>
          </a:p>
          <a:p>
            <a:pPr marL="285750" marR="0" lvl="0" indent="-285750" algn="l" defTabSz="914400" rtl="0" eaLnBrk="1" fontAlgn="auto" latinLnBrk="0" hangingPunct="1">
              <a:lnSpc>
                <a:spcPct val="170000"/>
              </a:lnSpc>
              <a:spcBef>
                <a:spcPts val="1000"/>
              </a:spcBef>
              <a:spcAft>
                <a:spcPts val="0"/>
              </a:spcAft>
              <a:buClrTx/>
              <a:buSzTx/>
              <a:buFont typeface="Wingdings" panose="05000000000000000000" pitchFamily="2" charset="2"/>
              <a:buChar char="§"/>
              <a:tabLst/>
              <a:defRPr/>
            </a:pPr>
            <a:r>
              <a:rPr kumimoji="0" lang="en-GB" sz="1600" b="0" i="0" u="none" strike="noStrike" kern="1200" cap="none" spc="0" normalizeH="0" baseline="0" noProof="0" dirty="0">
                <a:ln>
                  <a:noFill/>
                </a:ln>
                <a:solidFill>
                  <a:srgbClr val="1D1D1B"/>
                </a:solidFill>
                <a:effectLst/>
                <a:uLnTx/>
                <a:uFillTx/>
                <a:latin typeface="Raleway"/>
                <a:ea typeface="+mn-ea"/>
                <a:cs typeface="+mn-cs"/>
              </a:rPr>
              <a:t>Kabul e</a:t>
            </a:r>
            <a:r>
              <a:rPr kumimoji="0" lang="tr-TR" sz="1600" b="0" i="0" u="none" strike="noStrike" kern="1200" cap="none" spc="0" normalizeH="0" baseline="0" noProof="0" dirty="0">
                <a:ln>
                  <a:noFill/>
                </a:ln>
                <a:solidFill>
                  <a:srgbClr val="1D1D1B"/>
                </a:solidFill>
                <a:effectLst/>
                <a:uLnTx/>
                <a:uFillTx/>
                <a:latin typeface="Raleway"/>
                <a:ea typeface="+mn-ea"/>
                <a:cs typeface="+mn-cs"/>
              </a:rPr>
              <a:t>din</a:t>
            </a:r>
            <a:r>
              <a:rPr kumimoji="0" lang="en-GB" sz="1600" b="0" i="0" u="none" strike="noStrike" kern="1200" cap="none" spc="0" normalizeH="0" baseline="0" noProof="0" dirty="0">
                <a:ln>
                  <a:noFill/>
                </a:ln>
                <a:solidFill>
                  <a:srgbClr val="1D1D1B"/>
                </a:solidFill>
                <a:effectLst/>
                <a:uLnTx/>
                <a:uFillTx/>
                <a:latin typeface="Raleway"/>
                <a:ea typeface="+mn-ea"/>
                <a:cs typeface="+mn-cs"/>
              </a:rPr>
              <a:t> </a:t>
            </a:r>
            <a:endParaRPr lang="en-GB" sz="1600" b="0" i="0" u="none" strike="noStrike" kern="1200" cap="none" spc="0" normalizeH="0" baseline="0" noProof="0" dirty="0">
              <a:ln>
                <a:noFill/>
              </a:ln>
              <a:solidFill>
                <a:srgbClr val="1D1D1B"/>
              </a:solidFill>
              <a:effectLst/>
              <a:uLnTx/>
              <a:uFillTx/>
              <a:latin typeface="Raleway"/>
            </a:endParaRPr>
          </a:p>
        </p:txBody>
      </p:sp>
      <p:sp>
        <p:nvSpPr>
          <p:cNvPr id="10" name="CasellaDiTesto 9">
            <a:extLst>
              <a:ext uri="{FF2B5EF4-FFF2-40B4-BE49-F238E27FC236}">
                <a16:creationId xmlns:a16="http://schemas.microsoft.com/office/drawing/2014/main" id="{088B3332-7E18-E328-1760-0A6E78C8086F}"/>
              </a:ext>
            </a:extLst>
          </p:cNvPr>
          <p:cNvSpPr txBox="1"/>
          <p:nvPr/>
        </p:nvSpPr>
        <p:spPr>
          <a:xfrm>
            <a:off x="4776362" y="903839"/>
            <a:ext cx="3370304" cy="4331942"/>
          </a:xfrm>
          <a:prstGeom prst="rect">
            <a:avLst/>
          </a:prstGeom>
          <a:noFill/>
        </p:spPr>
        <p:txBody>
          <a:bodyPr wrap="square" lIns="91440" tIns="45720" rIns="91440" bIns="45720" rtlCol="0" anchor="t">
            <a:spAutoFit/>
          </a:bodyPr>
          <a:lstStyle/>
          <a:p>
            <a:pPr marL="171450" marR="0" lvl="0" indent="-171450" algn="l" defTabSz="914400" rtl="0" eaLnBrk="1" fontAlgn="auto" latinLnBrk="0" hangingPunct="1">
              <a:lnSpc>
                <a:spcPct val="170000"/>
              </a:lnSpc>
              <a:spcBef>
                <a:spcPts val="1000"/>
              </a:spcBef>
              <a:spcAft>
                <a:spcPts val="0"/>
              </a:spcAft>
              <a:buClrTx/>
              <a:buSzTx/>
              <a:buFont typeface="Wingdings" panose="05000000000000000000" pitchFamily="2" charset="2"/>
              <a:buChar char="v"/>
              <a:tabLst/>
              <a:defRPr/>
            </a:pPr>
            <a:r>
              <a:rPr kumimoji="0" lang="en-GB" sz="1600" b="1" i="0" u="none" strike="noStrike" kern="1200" cap="none" spc="0" normalizeH="0" baseline="0" noProof="0" dirty="0">
                <a:ln>
                  <a:noFill/>
                </a:ln>
                <a:solidFill>
                  <a:schemeClr val="bg1"/>
                </a:solidFill>
                <a:effectLst/>
                <a:uLnTx/>
                <a:uFillTx/>
                <a:latin typeface="Raleway"/>
                <a:ea typeface="+mn-ea"/>
                <a:cs typeface="+mn-cs"/>
              </a:rPr>
              <a:t> 5° ADIM</a:t>
            </a:r>
            <a:endParaRPr lang="en-GB" sz="1600" b="1" i="0" u="none" strike="noStrike" kern="1200" cap="none" spc="0" normalizeH="0" baseline="0" noProof="0" dirty="0">
              <a:ln>
                <a:noFill/>
              </a:ln>
              <a:solidFill>
                <a:schemeClr val="bg1"/>
              </a:solidFill>
              <a:effectLst/>
              <a:uLnTx/>
              <a:uFillTx/>
              <a:latin typeface="Raleway"/>
            </a:endParaRPr>
          </a:p>
          <a:p>
            <a:pPr marR="0" lvl="0" algn="l" defTabSz="914400" rtl="0" eaLnBrk="1" fontAlgn="auto" latinLnBrk="0" hangingPunct="1">
              <a:lnSpc>
                <a:spcPct val="170000"/>
              </a:lnSpc>
              <a:spcBef>
                <a:spcPts val="1000"/>
              </a:spcBef>
              <a:spcAft>
                <a:spcPts val="0"/>
              </a:spcAft>
              <a:buClrTx/>
              <a:buSzTx/>
              <a:tabLst/>
              <a:defRPr/>
            </a:pPr>
            <a:r>
              <a:rPr lang="en-GB" sz="1600" b="1" dirty="0">
                <a:solidFill>
                  <a:srgbClr val="1D1D1B"/>
                </a:solidFill>
                <a:latin typeface="Raleway"/>
              </a:rPr>
              <a:t>Eylem </a:t>
            </a:r>
            <a:r>
              <a:rPr lang="en-GB" sz="1600" b="1" dirty="0" err="1">
                <a:solidFill>
                  <a:srgbClr val="1D1D1B"/>
                </a:solidFill>
                <a:latin typeface="Raleway"/>
              </a:rPr>
              <a:t>planınızı</a:t>
            </a:r>
            <a:r>
              <a:rPr lang="en-GB" sz="1600" b="1" dirty="0">
                <a:solidFill>
                  <a:srgbClr val="1D1D1B"/>
                </a:solidFill>
                <a:latin typeface="Raleway"/>
              </a:rPr>
              <a:t> </a:t>
            </a:r>
            <a:r>
              <a:rPr lang="tr-TR" sz="1600" b="1" dirty="0">
                <a:solidFill>
                  <a:srgbClr val="1D1D1B"/>
                </a:solidFill>
                <a:latin typeface="Raleway"/>
              </a:rPr>
              <a:t>şunlarla </a:t>
            </a:r>
            <a:r>
              <a:rPr lang="en-GB" sz="1600" b="1" dirty="0" err="1">
                <a:solidFill>
                  <a:srgbClr val="1D1D1B"/>
                </a:solidFill>
                <a:latin typeface="Raleway"/>
              </a:rPr>
              <a:t>yazın</a:t>
            </a:r>
            <a:endParaRPr lang="en-GB" sz="1600" b="1" dirty="0">
              <a:solidFill>
                <a:srgbClr val="1D1D1B"/>
              </a:solidFill>
              <a:latin typeface="Raleway"/>
            </a:endParaRPr>
          </a:p>
          <a:p>
            <a:pPr marL="285750" marR="0" lvl="0" indent="-285750" algn="l" defTabSz="914400" rtl="0" eaLnBrk="1" fontAlgn="auto" latinLnBrk="0" hangingPunct="1">
              <a:lnSpc>
                <a:spcPct val="170000"/>
              </a:lnSpc>
              <a:spcBef>
                <a:spcPts val="1000"/>
              </a:spcBef>
              <a:spcAft>
                <a:spcPts val="0"/>
              </a:spcAft>
              <a:buClrTx/>
              <a:buSzTx/>
              <a:buFont typeface="Wingdings" panose="05000000000000000000" pitchFamily="2" charset="2"/>
              <a:buChar char="§"/>
              <a:tabLst/>
              <a:defRPr/>
            </a:pPr>
            <a:r>
              <a:rPr lang="en-GB" sz="1600" dirty="0">
                <a:solidFill>
                  <a:srgbClr val="1D1D1B"/>
                </a:solidFill>
                <a:latin typeface="Raleway"/>
              </a:rPr>
              <a:t>Ne</a:t>
            </a:r>
          </a:p>
          <a:p>
            <a:pPr marL="285750" marR="0" lvl="0" indent="-285750" algn="l" defTabSz="914400" rtl="0" eaLnBrk="1" fontAlgn="auto" latinLnBrk="0" hangingPunct="1">
              <a:lnSpc>
                <a:spcPct val="170000"/>
              </a:lnSpc>
              <a:spcBef>
                <a:spcPts val="1000"/>
              </a:spcBef>
              <a:spcAft>
                <a:spcPts val="0"/>
              </a:spcAft>
              <a:buClrTx/>
              <a:buSzTx/>
              <a:buFont typeface="Wingdings" panose="05000000000000000000" pitchFamily="2" charset="2"/>
              <a:buChar char="§"/>
              <a:tabLst/>
              <a:defRPr/>
            </a:pPr>
            <a:r>
              <a:rPr lang="tr-TR" sz="1600" dirty="0">
                <a:solidFill>
                  <a:srgbClr val="1D1D1B"/>
                </a:solidFill>
                <a:latin typeface="Raleway"/>
              </a:rPr>
              <a:t>Ne zaman</a:t>
            </a:r>
            <a:endParaRPr lang="en-GB" sz="1600" dirty="0">
              <a:solidFill>
                <a:srgbClr val="1D1D1B"/>
              </a:solidFill>
              <a:latin typeface="Raleway"/>
            </a:endParaRPr>
          </a:p>
          <a:p>
            <a:pPr marL="285750" marR="0" lvl="0" indent="-285750" algn="l" defTabSz="914400" rtl="0" eaLnBrk="1" fontAlgn="auto" latinLnBrk="0" hangingPunct="1">
              <a:lnSpc>
                <a:spcPct val="170000"/>
              </a:lnSpc>
              <a:spcBef>
                <a:spcPts val="1000"/>
              </a:spcBef>
              <a:spcAft>
                <a:spcPts val="0"/>
              </a:spcAft>
              <a:buClrTx/>
              <a:buSzTx/>
              <a:buFont typeface="Wingdings" panose="05000000000000000000" pitchFamily="2" charset="2"/>
              <a:buChar char="§"/>
              <a:tabLst/>
              <a:defRPr/>
            </a:pPr>
            <a:r>
              <a:rPr lang="en-GB" sz="1600" dirty="0">
                <a:solidFill>
                  <a:srgbClr val="1D1D1B"/>
                </a:solidFill>
                <a:latin typeface="Raleway"/>
              </a:rPr>
              <a:t>Sorumluluk</a:t>
            </a:r>
          </a:p>
          <a:p>
            <a:pPr marL="285750" marR="0" lvl="0" indent="-285750" algn="l" defTabSz="914400" rtl="0" eaLnBrk="1" fontAlgn="auto" latinLnBrk="0" hangingPunct="1">
              <a:lnSpc>
                <a:spcPct val="170000"/>
              </a:lnSpc>
              <a:spcBef>
                <a:spcPts val="1000"/>
              </a:spcBef>
              <a:spcAft>
                <a:spcPts val="0"/>
              </a:spcAft>
              <a:buClrTx/>
              <a:buSzTx/>
              <a:buFont typeface="Wingdings" panose="05000000000000000000" pitchFamily="2" charset="2"/>
              <a:buChar char="§"/>
              <a:tabLst/>
              <a:defRPr/>
            </a:pPr>
            <a:r>
              <a:rPr lang="en-GB" sz="1600" dirty="0">
                <a:solidFill>
                  <a:srgbClr val="1D1D1B"/>
                </a:solidFill>
                <a:latin typeface="Raleway"/>
              </a:rPr>
              <a:t>Kaynaklar</a:t>
            </a:r>
          </a:p>
          <a:p>
            <a:pPr marL="285750" marR="0" lvl="0" indent="-285750" algn="l" defTabSz="914400" rtl="0" eaLnBrk="1" fontAlgn="auto" latinLnBrk="0" hangingPunct="1">
              <a:lnSpc>
                <a:spcPct val="170000"/>
              </a:lnSpc>
              <a:spcBef>
                <a:spcPts val="1000"/>
              </a:spcBef>
              <a:spcAft>
                <a:spcPts val="0"/>
              </a:spcAft>
              <a:buClrTx/>
              <a:buSzTx/>
              <a:buFont typeface="Wingdings" panose="05000000000000000000" pitchFamily="2" charset="2"/>
              <a:buChar char="§"/>
              <a:tabLst/>
              <a:defRPr/>
            </a:pPr>
            <a:r>
              <a:rPr lang="en-GB" sz="1600" dirty="0">
                <a:solidFill>
                  <a:srgbClr val="1D1D1B"/>
                </a:solidFill>
                <a:latin typeface="Raleway"/>
              </a:rPr>
              <a:t>Bütçe</a:t>
            </a:r>
          </a:p>
          <a:p>
            <a:pPr marL="285750" marR="0" lvl="0" indent="-285750" algn="l" defTabSz="914400" rtl="0" eaLnBrk="1" fontAlgn="auto" latinLnBrk="0" hangingPunct="1">
              <a:lnSpc>
                <a:spcPct val="170000"/>
              </a:lnSpc>
              <a:spcBef>
                <a:spcPts val="1000"/>
              </a:spcBef>
              <a:spcAft>
                <a:spcPts val="0"/>
              </a:spcAft>
              <a:buClrTx/>
              <a:buSzTx/>
              <a:buFont typeface="Wingdings" panose="05000000000000000000" pitchFamily="2" charset="2"/>
              <a:buChar char="§"/>
              <a:tabLst/>
              <a:defRPr/>
            </a:pPr>
            <a:r>
              <a:rPr kumimoji="0" lang="en-US" sz="1600" i="0" u="none" strike="noStrike" kern="1200" cap="none" spc="0" normalizeH="0" baseline="0" noProof="0" dirty="0">
                <a:ln>
                  <a:noFill/>
                </a:ln>
                <a:solidFill>
                  <a:srgbClr val="1D1D1B"/>
                </a:solidFill>
                <a:effectLst/>
                <a:uLnTx/>
                <a:uFillTx/>
                <a:latin typeface="Raleway"/>
                <a:ea typeface="+mn-ea"/>
                <a:cs typeface="+mn-cs"/>
              </a:rPr>
              <a:t>Yorumlar   </a:t>
            </a:r>
            <a:endParaRPr lang="en-US" sz="1600" i="0" u="none" strike="noStrike" kern="1200" cap="none" spc="0" normalizeH="0" baseline="0" noProof="0" dirty="0">
              <a:ln>
                <a:noFill/>
              </a:ln>
              <a:solidFill>
                <a:srgbClr val="1D1D1B"/>
              </a:solidFill>
              <a:effectLst/>
              <a:uLnTx/>
              <a:uFillTx/>
              <a:latin typeface="Raleway"/>
            </a:endParaRPr>
          </a:p>
        </p:txBody>
      </p:sp>
      <p:pic>
        <p:nvPicPr>
          <p:cNvPr id="11" name="Immagine 10">
            <a:extLst>
              <a:ext uri="{FF2B5EF4-FFF2-40B4-BE49-F238E27FC236}">
                <a16:creationId xmlns:a16="http://schemas.microsoft.com/office/drawing/2014/main" id="{0783E6FD-6899-C62B-E4FC-6D4BFDE927C6}"/>
              </a:ext>
            </a:extLst>
          </p:cNvPr>
          <p:cNvPicPr>
            <a:picLocks noChangeAspect="1"/>
          </p:cNvPicPr>
          <p:nvPr/>
        </p:nvPicPr>
        <p:blipFill>
          <a:blip r:embed="rId2"/>
          <a:stretch>
            <a:fillRect/>
          </a:stretch>
        </p:blipFill>
        <p:spPr>
          <a:xfrm>
            <a:off x="8748377" y="391107"/>
            <a:ext cx="2999492" cy="5151566"/>
          </a:xfrm>
          <a:prstGeom prst="rect">
            <a:avLst/>
          </a:prstGeom>
        </p:spPr>
      </p:pic>
      <p:sp>
        <p:nvSpPr>
          <p:cNvPr id="2" name="CasellaDiTesto 1">
            <a:extLst>
              <a:ext uri="{FF2B5EF4-FFF2-40B4-BE49-F238E27FC236}">
                <a16:creationId xmlns:a16="http://schemas.microsoft.com/office/drawing/2014/main" id="{1699F585-5DF2-2361-8962-9382A2DDDAD1}"/>
              </a:ext>
            </a:extLst>
          </p:cNvPr>
          <p:cNvSpPr txBox="1"/>
          <p:nvPr/>
        </p:nvSpPr>
        <p:spPr>
          <a:xfrm>
            <a:off x="8413448" y="5546876"/>
            <a:ext cx="3783390" cy="24622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tr-TR" sz="1000" dirty="0" err="1">
                <a:solidFill>
                  <a:schemeClr val="accent1"/>
                </a:solidFill>
              </a:rPr>
              <a:t>Resimin</a:t>
            </a:r>
            <a:r>
              <a:rPr lang="tr-TR" sz="1000" dirty="0">
                <a:solidFill>
                  <a:schemeClr val="accent1"/>
                </a:solidFill>
              </a:rPr>
              <a:t> </a:t>
            </a:r>
            <a:r>
              <a:rPr lang="en-GB" sz="1000" dirty="0" err="1">
                <a:solidFill>
                  <a:schemeClr val="accent1"/>
                </a:solidFill>
              </a:rPr>
              <a:t>kaynağı</a:t>
            </a:r>
            <a:r>
              <a:rPr lang="en-GB" sz="1000" dirty="0">
                <a:solidFill>
                  <a:schemeClr val="accent1"/>
                </a:solidFill>
              </a:rPr>
              <a:t>: </a:t>
            </a:r>
            <a:r>
              <a:rPr lang="en-GB" sz="1000" dirty="0" err="1">
                <a:solidFill>
                  <a:schemeClr val="accent1"/>
                </a:solidFill>
              </a:rPr>
              <a:t>Yapay</a:t>
            </a:r>
            <a:r>
              <a:rPr lang="en-GB" sz="1000" dirty="0">
                <a:solidFill>
                  <a:schemeClr val="accent1"/>
                </a:solidFill>
              </a:rPr>
              <a:t> </a:t>
            </a:r>
            <a:r>
              <a:rPr lang="en-GB" sz="1000" dirty="0" err="1">
                <a:solidFill>
                  <a:schemeClr val="accent1"/>
                </a:solidFill>
              </a:rPr>
              <a:t>zeka</a:t>
            </a:r>
            <a:r>
              <a:rPr lang="en-GB" sz="1000" dirty="0">
                <a:solidFill>
                  <a:schemeClr val="accent1"/>
                </a:solidFill>
              </a:rPr>
              <a:t> </a:t>
            </a:r>
            <a:r>
              <a:rPr lang="tr-TR" sz="1000" dirty="0">
                <a:solidFill>
                  <a:schemeClr val="accent1"/>
                </a:solidFill>
              </a:rPr>
              <a:t>ile </a:t>
            </a:r>
            <a:r>
              <a:rPr lang="en-GB" sz="1000" dirty="0" err="1">
                <a:solidFill>
                  <a:schemeClr val="accent1"/>
                </a:solidFill>
              </a:rPr>
              <a:t>oluşturuldu</a:t>
            </a:r>
            <a:endParaRPr lang="en-GB" sz="1050" dirty="0">
              <a:solidFill>
                <a:schemeClr val="accent1"/>
              </a:solidFill>
            </a:endParaRPr>
          </a:p>
        </p:txBody>
      </p:sp>
    </p:spTree>
    <p:extLst>
      <p:ext uri="{BB962C8B-B14F-4D97-AF65-F5344CB8AC3E}">
        <p14:creationId xmlns:p14="http://schemas.microsoft.com/office/powerpoint/2010/main" val="167266265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Elementi multimediali online 3" title="How to Create a Risk Management Plan">
            <a:hlinkClick r:id="" action="ppaction://media"/>
            <a:extLst>
              <a:ext uri="{FF2B5EF4-FFF2-40B4-BE49-F238E27FC236}">
                <a16:creationId xmlns:a16="http://schemas.microsoft.com/office/drawing/2014/main" id="{F0B695EE-A94D-A141-AB9C-3F93B4BDF1CF}"/>
              </a:ext>
            </a:extLst>
          </p:cNvPr>
          <p:cNvPicPr>
            <a:picLocks noRot="1" noChangeAspect="1"/>
          </p:cNvPicPr>
          <p:nvPr>
            <a:videoFile r:link="rId1"/>
          </p:nvPr>
        </p:nvPicPr>
        <p:blipFill>
          <a:blip r:embed="rId3"/>
          <a:stretch>
            <a:fillRect/>
          </a:stretch>
        </p:blipFill>
        <p:spPr>
          <a:xfrm>
            <a:off x="6393273" y="2167508"/>
            <a:ext cx="5062842" cy="2858342"/>
          </a:xfrm>
          <a:prstGeom prst="rect">
            <a:avLst/>
          </a:prstGeom>
        </p:spPr>
      </p:pic>
      <p:sp>
        <p:nvSpPr>
          <p:cNvPr id="6" name="Freccia in giù 5">
            <a:extLst>
              <a:ext uri="{FF2B5EF4-FFF2-40B4-BE49-F238E27FC236}">
                <a16:creationId xmlns:a16="http://schemas.microsoft.com/office/drawing/2014/main" id="{DCBB1AE3-58C8-9EE2-58AE-0D4DF6EB95A4}"/>
              </a:ext>
            </a:extLst>
          </p:cNvPr>
          <p:cNvSpPr/>
          <p:nvPr/>
        </p:nvSpPr>
        <p:spPr>
          <a:xfrm rot="16200000">
            <a:off x="5356338" y="3024012"/>
            <a:ext cx="342792" cy="1147663"/>
          </a:xfrm>
          <a:prstGeom prst="downArrow">
            <a:avLst/>
          </a:prstGeom>
          <a:solidFill>
            <a:schemeClr val="bg2"/>
          </a:solidFill>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endParaRPr lang="it-IT"/>
          </a:p>
        </p:txBody>
      </p:sp>
      <p:sp>
        <p:nvSpPr>
          <p:cNvPr id="8" name="CasellaDiTesto 7">
            <a:extLst>
              <a:ext uri="{FF2B5EF4-FFF2-40B4-BE49-F238E27FC236}">
                <a16:creationId xmlns:a16="http://schemas.microsoft.com/office/drawing/2014/main" id="{79D38EB3-140B-4914-005A-59A1174B2D3C}"/>
              </a:ext>
            </a:extLst>
          </p:cNvPr>
          <p:cNvSpPr txBox="1"/>
          <p:nvPr/>
        </p:nvSpPr>
        <p:spPr>
          <a:xfrm>
            <a:off x="742820" y="816622"/>
            <a:ext cx="10695214" cy="615553"/>
          </a:xfrm>
          <a:prstGeom prst="rect">
            <a:avLst/>
          </a:prstGeom>
          <a:noFill/>
        </p:spPr>
        <p:txBody>
          <a:bodyPr wrap="square" lIns="91440" tIns="45720" rIns="91440" bIns="45720" anchor="t">
            <a:spAutoFit/>
          </a:bodyPr>
          <a:lstStyle/>
          <a:p>
            <a:r>
              <a:rPr lang="en-GB" sz="3400" b="1">
                <a:solidFill>
                  <a:srgbClr val="0E9094"/>
                </a:solidFill>
                <a:latin typeface="Raleway SemiBold"/>
                <a:ea typeface="+mj-ea"/>
                <a:cs typeface="+mj-cs"/>
              </a:rPr>
              <a:t>Risk yönetim planı hakkında daha fazla bilgi</a:t>
            </a:r>
            <a:endParaRPr lang="en-GB" sz="3400" b="1"/>
          </a:p>
        </p:txBody>
      </p:sp>
      <p:sp>
        <p:nvSpPr>
          <p:cNvPr id="2" name="CasellaDiTesto 1">
            <a:extLst>
              <a:ext uri="{FF2B5EF4-FFF2-40B4-BE49-F238E27FC236}">
                <a16:creationId xmlns:a16="http://schemas.microsoft.com/office/drawing/2014/main" id="{89D02B57-F12E-FDA4-4065-D6EB0AC77CAE}"/>
              </a:ext>
            </a:extLst>
          </p:cNvPr>
          <p:cNvSpPr txBox="1"/>
          <p:nvPr/>
        </p:nvSpPr>
        <p:spPr>
          <a:xfrm>
            <a:off x="7070876" y="5292877"/>
            <a:ext cx="4170438"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GB" sz="1000" dirty="0">
                <a:solidFill>
                  <a:srgbClr val="1D1D1B"/>
                </a:solidFill>
                <a:cs typeface="Segoe UI"/>
              </a:rPr>
              <a:t>Kaynak: Risk Yönetim Planı Nasıl </a:t>
            </a:r>
            <a:r>
              <a:rPr lang="en-GB" sz="1000" dirty="0">
                <a:cs typeface="Segoe UI"/>
              </a:rPr>
              <a:t>Oluşturulur</a:t>
            </a:r>
            <a:r>
              <a:rPr lang="en-GB" sz="1000" dirty="0">
                <a:solidFill>
                  <a:srgbClr val="1D1D1B"/>
                </a:solidFill>
                <a:cs typeface="Segoe UI"/>
              </a:rPr>
              <a:t>?</a:t>
            </a:r>
          </a:p>
          <a:p>
            <a:pPr algn="ctr"/>
            <a:r>
              <a:rPr lang="en-GB" sz="1000" dirty="0">
                <a:solidFill>
                  <a:srgbClr val="1D1D1B"/>
                </a:solidFill>
                <a:cs typeface="Segoe UI"/>
              </a:rPr>
              <a:t>Mike Clayton'dan Online PM Kursları </a:t>
            </a:r>
          </a:p>
        </p:txBody>
      </p:sp>
      <p:sp>
        <p:nvSpPr>
          <p:cNvPr id="5" name="Rettangolo con angoli arrotondati 4">
            <a:extLst>
              <a:ext uri="{FF2B5EF4-FFF2-40B4-BE49-F238E27FC236}">
                <a16:creationId xmlns:a16="http://schemas.microsoft.com/office/drawing/2014/main" id="{AFBB57E5-6036-A754-D0E6-34058706994A}"/>
              </a:ext>
            </a:extLst>
          </p:cNvPr>
          <p:cNvSpPr/>
          <p:nvPr/>
        </p:nvSpPr>
        <p:spPr>
          <a:xfrm>
            <a:off x="1303175" y="3126700"/>
            <a:ext cx="3489649" cy="959822"/>
          </a:xfrm>
          <a:prstGeom prst="roundRect">
            <a:avLst/>
          </a:prstGeom>
          <a:solidFill>
            <a:schemeClr val="bg2"/>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GB" sz="1600" dirty="0">
                <a:solidFill>
                  <a:schemeClr val="accent1"/>
                </a:solidFill>
              </a:rPr>
              <a:t>Bir Risk Yönetim Planı oluşturmanın doğru yolu </a:t>
            </a:r>
            <a:r>
              <a:rPr lang="en-US" sz="1600" dirty="0">
                <a:solidFill>
                  <a:schemeClr val="accent1"/>
                </a:solidFill>
              </a:rPr>
              <a:t>hakkında daha fazla bilgi edinin</a:t>
            </a:r>
          </a:p>
        </p:txBody>
      </p:sp>
    </p:spTree>
    <p:extLst>
      <p:ext uri="{BB962C8B-B14F-4D97-AF65-F5344CB8AC3E}">
        <p14:creationId xmlns:p14="http://schemas.microsoft.com/office/powerpoint/2010/main" val="37397270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4"/>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4"/>
                                        </p:tgtEl>
                                      </p:cBhvr>
                                    </p:cmd>
                                  </p:childTnLst>
                                </p:cTn>
                              </p:par>
                            </p:childTnLst>
                          </p:cTn>
                        </p:par>
                      </p:childTnLst>
                    </p:cTn>
                  </p:par>
                </p:childTnLst>
              </p:cTn>
              <p:nextCondLst>
                <p:cond evt="onClick" delay="0">
                  <p:tgtEl>
                    <p:spTgt spid="4"/>
                  </p:tgtEl>
                </p:cond>
              </p:nextCondLst>
            </p:seq>
            <p:video>
              <p:cMediaNode vol="80000">
                <p:cTn id="12" fill="hold" display="0">
                  <p:stCondLst>
                    <p:cond delay="indefinite"/>
                  </p:stCondLst>
                </p:cTn>
                <p:tgtEl>
                  <p:spTgt spid="4"/>
                </p:tgtEl>
              </p:cMediaNode>
            </p:video>
          </p:childTnLst>
        </p:cTn>
      </p:par>
    </p:tnLst>
  </p:timing>
</p:sld>
</file>

<file path=ppt/theme/theme1.xml><?xml version="1.0" encoding="utf-8"?>
<a:theme xmlns:a="http://schemas.openxmlformats.org/drawingml/2006/main" name="Tema de Office">
  <a:themeElements>
    <a:clrScheme name="FEM UP">
      <a:dk1>
        <a:srgbClr val="DACDAC"/>
      </a:dk1>
      <a:lt1>
        <a:srgbClr val="F3B75B"/>
      </a:lt1>
      <a:dk2>
        <a:srgbClr val="F85741"/>
      </a:dk2>
      <a:lt2>
        <a:srgbClr val="0E9094"/>
      </a:lt2>
      <a:accent1>
        <a:srgbClr val="1D1D1B"/>
      </a:accent1>
      <a:accent2>
        <a:srgbClr val="009DD9"/>
      </a:accent2>
      <a:accent3>
        <a:srgbClr val="0BD0D9"/>
      </a:accent3>
      <a:accent4>
        <a:srgbClr val="10CF9B"/>
      </a:accent4>
      <a:accent5>
        <a:srgbClr val="90C685"/>
      </a:accent5>
      <a:accent6>
        <a:srgbClr val="A5C249"/>
      </a:accent6>
      <a:hlink>
        <a:srgbClr val="F49100"/>
      </a:hlink>
      <a:folHlink>
        <a:srgbClr val="85DFD0"/>
      </a:folHlink>
    </a:clrScheme>
    <a:fontScheme name="Personalizado 1">
      <a:majorFont>
        <a:latin typeface="Raleway SemiBold"/>
        <a:ea typeface=""/>
        <a:cs typeface=""/>
      </a:majorFont>
      <a:minorFont>
        <a:latin typeface="Raleway"/>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ema de Office">
  <a:themeElements>
    <a:clrScheme name="FEM UP">
      <a:dk1>
        <a:srgbClr val="DACDAC"/>
      </a:dk1>
      <a:lt1>
        <a:srgbClr val="F3B75B"/>
      </a:lt1>
      <a:dk2>
        <a:srgbClr val="F85741"/>
      </a:dk2>
      <a:lt2>
        <a:srgbClr val="0E9094"/>
      </a:lt2>
      <a:accent1>
        <a:srgbClr val="1D1D1B"/>
      </a:accent1>
      <a:accent2>
        <a:srgbClr val="009DD9"/>
      </a:accent2>
      <a:accent3>
        <a:srgbClr val="0BD0D9"/>
      </a:accent3>
      <a:accent4>
        <a:srgbClr val="10CF9B"/>
      </a:accent4>
      <a:accent5>
        <a:srgbClr val="90C685"/>
      </a:accent5>
      <a:accent6>
        <a:srgbClr val="A5C249"/>
      </a:accent6>
      <a:hlink>
        <a:srgbClr val="F49100"/>
      </a:hlink>
      <a:folHlink>
        <a:srgbClr val="85DFD0"/>
      </a:folHlink>
    </a:clrScheme>
    <a:fontScheme name="Personalizado 1">
      <a:majorFont>
        <a:latin typeface="Raleway SemiBold"/>
        <a:ea typeface=""/>
        <a:cs typeface=""/>
      </a:majorFont>
      <a:minorFont>
        <a:latin typeface="Raleway"/>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TaxCatchAll xmlns="984ff08c-af25-4174-ad80-e934fe4fddf1" xsi:nil="true"/>
    <lcf76f155ced4ddcb4097134ff3c332f xmlns="26a10de0-e0bd-466a-87c8-f0d3f8c6fbe9">
      <Terms xmlns="http://schemas.microsoft.com/office/infopath/2007/PartnerControls"/>
    </lcf76f155ced4ddcb4097134ff3c332f>
  </documentManagement>
</p:properties>
</file>

<file path=customXml/item3.xml><?xml version="1.0" encoding="utf-8"?>
<ct:contentTypeSchema xmlns:ct="http://schemas.microsoft.com/office/2006/metadata/contentType" xmlns:ma="http://schemas.microsoft.com/office/2006/metadata/properties/metaAttributes" ct:_="" ma:_="" ma:contentTypeName="Dokument" ma:contentTypeID="0x01010028B3D6815C772C4D81C6B76302BCB0B9" ma:contentTypeVersion="15" ma:contentTypeDescription="Ustvari nov dokument." ma:contentTypeScope="" ma:versionID="01bf95649eb9cd7bf912b09c6947a021">
  <xsd:schema xmlns:xsd="http://www.w3.org/2001/XMLSchema" xmlns:xs="http://www.w3.org/2001/XMLSchema" xmlns:p="http://schemas.microsoft.com/office/2006/metadata/properties" xmlns:ns2="26a10de0-e0bd-466a-87c8-f0d3f8c6fbe9" xmlns:ns3="984ff08c-af25-4174-ad80-e934fe4fddf1" targetNamespace="http://schemas.microsoft.com/office/2006/metadata/properties" ma:root="true" ma:fieldsID="a294edcc01627a6f1e6a55137358a1ca" ns2:_="" ns3:_="">
    <xsd:import namespace="26a10de0-e0bd-466a-87c8-f0d3f8c6fbe9"/>
    <xsd:import namespace="984ff08c-af25-4174-ad80-e934fe4fddf1"/>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3:SharedWithUsers" minOccurs="0"/>
                <xsd:element ref="ns3:SharedWithDetails" minOccurs="0"/>
                <xsd:element ref="ns2:MediaServiceDateTaken"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element ref="ns2: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6a10de0-e0bd-466a-87c8-f0d3f8c6fbe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MediaServiceDateTaken" ma:index="14" nillable="true" ma:displayName="MediaServiceDateTaken" ma:hidden="true" ma:indexed="true" ma:internalName="MediaServiceDateTaken"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LengthInSeconds" ma:index="17" nillable="true" ma:displayName="MediaLengthInSeconds" ma:hidden="true" ma:internalName="MediaLengthInSeconds" ma:readOnly="true">
      <xsd:simpleType>
        <xsd:restriction base="dms:Unknown"/>
      </xsd:simpleType>
    </xsd:element>
    <xsd:element name="lcf76f155ced4ddcb4097134ff3c332f" ma:index="19" nillable="true" ma:taxonomy="true" ma:internalName="lcf76f155ced4ddcb4097134ff3c332f" ma:taxonomyFieldName="MediaServiceImageTags" ma:displayName="Oznake slike" ma:readOnly="false" ma:fieldId="{5cf76f15-5ced-4ddc-b409-7134ff3c332f}" ma:taxonomyMulti="true" ma:sspId="4acd71ca-110c-4d21-a77c-071988bedaea" ma:termSetId="09814cd3-568e-fe90-9814-8d621ff8fb84" ma:anchorId="fba54fb3-c3e1-fe81-a776-ca4b69148c4d" ma:open="true" ma:isKeyword="false">
      <xsd:complexType>
        <xsd:sequence>
          <xsd:element ref="pc:Terms" minOccurs="0" maxOccurs="1"/>
        </xsd:sequence>
      </xsd:complexType>
    </xsd:element>
    <xsd:element name="MediaServiceOCR" ma:index="21" nillable="true" ma:displayName="Extracted Text" ma:internalName="MediaServiceOCR" ma:readOnly="true">
      <xsd:simpleType>
        <xsd:restriction base="dms:Note">
          <xsd:maxLength value="255"/>
        </xsd:restriction>
      </xsd:simpleType>
    </xsd:element>
    <xsd:element name="MediaServiceLocation" ma:index="22" nillable="true" ma:displayName="Location" ma:indexed="true"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984ff08c-af25-4174-ad80-e934fe4fddf1" elementFormDefault="qualified">
    <xsd:import namespace="http://schemas.microsoft.com/office/2006/documentManagement/types"/>
    <xsd:import namespace="http://schemas.microsoft.com/office/infopath/2007/PartnerControls"/>
    <xsd:element name="SharedWithUsers" ma:index="12" nillable="true" ma:displayName="V skupni rabi z"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V skupni rabi s podrobnostmi" ma:internalName="SharedWithDetails" ma:readOnly="true">
      <xsd:simpleType>
        <xsd:restriction base="dms:Note">
          <xsd:maxLength value="255"/>
        </xsd:restriction>
      </xsd:simpleType>
    </xsd:element>
    <xsd:element name="TaxCatchAll" ma:index="20" nillable="true" ma:displayName="Taxonomy Catch All Column" ma:hidden="true" ma:list="{0df84a63-77eb-4ea5-a186-9a683fab0359}" ma:internalName="TaxCatchAll" ma:showField="CatchAllData" ma:web="984ff08c-af25-4174-ad80-e934fe4fddf1">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Vrsta vsebine"/>
        <xsd:element ref="dc:title" minOccurs="0" maxOccurs="1" ma:index="4" ma:displayName="Naslov"/>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FE3E453B-9058-4FEA-9C49-5E34D11CFB72}">
  <ds:schemaRefs>
    <ds:schemaRef ds:uri="http://schemas.microsoft.com/sharepoint/v3/contenttype/forms"/>
  </ds:schemaRefs>
</ds:datastoreItem>
</file>

<file path=customXml/itemProps2.xml><?xml version="1.0" encoding="utf-8"?>
<ds:datastoreItem xmlns:ds="http://schemas.openxmlformats.org/officeDocument/2006/customXml" ds:itemID="{E8BAA0A9-8593-42AF-A19C-07E55EA366BA}">
  <ds:schemaRefs>
    <ds:schemaRef ds:uri="26a10de0-e0bd-466a-87c8-f0d3f8c6fbe9"/>
    <ds:schemaRef ds:uri="984ff08c-af25-4174-ad80-e934fe4fddf1"/>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3.xml><?xml version="1.0" encoding="utf-8"?>
<ds:datastoreItem xmlns:ds="http://schemas.openxmlformats.org/officeDocument/2006/customXml" ds:itemID="{A46A4D5A-4866-41D7-819C-7D2E9C9BF93D}"/>
</file>

<file path=docProps/app.xml><?xml version="1.0" encoding="utf-8"?>
<Properties xmlns="http://schemas.openxmlformats.org/officeDocument/2006/extended-properties" xmlns:vt="http://schemas.openxmlformats.org/officeDocument/2006/docPropsVTypes">
  <TotalTime>84</TotalTime>
  <Words>4317</Words>
  <Application>Microsoft Office PowerPoint</Application>
  <PresentationFormat>Geniş ekran</PresentationFormat>
  <Paragraphs>356</Paragraphs>
  <Slides>40</Slides>
  <Notes>0</Notes>
  <HiddenSlides>0</HiddenSlides>
  <MMClips>10</MMClips>
  <ScaleCrop>false</ScaleCrop>
  <HeadingPairs>
    <vt:vector size="6" baseType="variant">
      <vt:variant>
        <vt:lpstr>Kullanılan Yazı Tipleri</vt:lpstr>
      </vt:variant>
      <vt:variant>
        <vt:i4>9</vt:i4>
      </vt:variant>
      <vt:variant>
        <vt:lpstr>Tema</vt:lpstr>
      </vt:variant>
      <vt:variant>
        <vt:i4>2</vt:i4>
      </vt:variant>
      <vt:variant>
        <vt:lpstr>Slayt Başlıkları</vt:lpstr>
      </vt:variant>
      <vt:variant>
        <vt:i4>40</vt:i4>
      </vt:variant>
    </vt:vector>
  </HeadingPairs>
  <TitlesOfParts>
    <vt:vector size="51" baseType="lpstr">
      <vt:lpstr>Arial</vt:lpstr>
      <vt:lpstr>Arial,Sans-Serif</vt:lpstr>
      <vt:lpstr>Courier New</vt:lpstr>
      <vt:lpstr>Raleway</vt:lpstr>
      <vt:lpstr>Raleway Medium</vt:lpstr>
      <vt:lpstr>Raleway SemiBold</vt:lpstr>
      <vt:lpstr>Segoe UI</vt:lpstr>
      <vt:lpstr>TT Firs Neue</vt:lpstr>
      <vt:lpstr>Wingdings</vt:lpstr>
      <vt:lpstr>Tema de Office</vt:lpstr>
      <vt:lpstr>Tema de Office</vt:lpstr>
      <vt:lpstr>Kalite Güvence ve Risk Yönetimi </vt:lpstr>
      <vt:lpstr>Bu ünitenin amacı</vt:lpstr>
      <vt:lpstr>Bu ünitenin öğrenme çıktıları:  </vt:lpstr>
      <vt:lpstr>1° Bölüm: İş risklerinin belirlenmesi ve azaltılması</vt:lpstr>
      <vt:lpstr>Risk yönetimine yaklaşım nedir? </vt:lpstr>
      <vt:lpstr>Risk yönetimi eylem planı nasıl oluşturulur?</vt:lpstr>
      <vt:lpstr>PowerPoint Sunusu</vt:lpstr>
      <vt:lpstr>PowerPoint Sunusu</vt:lpstr>
      <vt:lpstr>PowerPoint Sunusu</vt:lpstr>
      <vt:lpstr>Risk yönetimi en iyi uygulamaları ve akılda tutulması gerekenler </vt:lpstr>
      <vt:lpstr>Herhangi bir tavsiyeniz var mı? Excel'de risk değerlendirmeleri </vt:lpstr>
      <vt:lpstr>Risk yönetimi öz yansıması</vt:lpstr>
      <vt:lpstr>2°Bölüm: Kalite yönetimi ve kalite güvencesi  </vt:lpstr>
      <vt:lpstr>Kalite yönetiminin bileşenleri  </vt:lpstr>
      <vt:lpstr>PowerPoint Sunusu</vt:lpstr>
      <vt:lpstr>PowerPoint Sunusu</vt:lpstr>
      <vt:lpstr>7 kalite kontrol aracı  </vt:lpstr>
      <vt:lpstr>PowerPoint Sunusu</vt:lpstr>
      <vt:lpstr>PowerPoint Sunusu</vt:lpstr>
      <vt:lpstr>PowerPoint Sunusu</vt:lpstr>
      <vt:lpstr>PowerPoint Sunusu</vt:lpstr>
      <vt:lpstr>Kalite yönetimi öz yansıması</vt:lpstr>
      <vt:lpstr>PowerPoint Sunusu</vt:lpstr>
      <vt:lpstr>Girişimciler için zaman yönetiminin önemi</vt:lpstr>
      <vt:lpstr>PowerPoint Sunusu</vt:lpstr>
      <vt:lpstr>PowerPoint Sunusu</vt:lpstr>
      <vt:lpstr>PowerPoint Sunusu</vt:lpstr>
      <vt:lpstr>PowerPoint Sunusu</vt:lpstr>
      <vt:lpstr>PowerPoint Sunusu</vt:lpstr>
      <vt:lpstr>Büyüme ve zaman planlaması için işbirliği ve ekip çalışması</vt:lpstr>
      <vt:lpstr>Pomodoro tekniği &amp;  Parkinson Yasası</vt:lpstr>
      <vt:lpstr>PowerPoint Sunusu</vt:lpstr>
      <vt:lpstr>PowerPoint Sunusu</vt:lpstr>
      <vt:lpstr>PowerPoint Sunusu</vt:lpstr>
      <vt:lpstr>PowerPoint Sunusu</vt:lpstr>
      <vt:lpstr>PowerPoint Sunusu</vt:lpstr>
      <vt:lpstr>Keşfedilecek daha fazla şey </vt:lpstr>
      <vt:lpstr>Bu üniteyi oluşturmak için kullanılan kaynaklar </vt:lpstr>
      <vt:lpstr>PowerPoint Sunusu</vt:lpstr>
      <vt:lpstr>PowerPoint Sunusu</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Laure Raso</dc:creator>
  <cp:keywords>, docId:B47F5B2CD8FFEA521BBACD649D42C9DC</cp:keywords>
  <cp:lastModifiedBy>Ezgi Ünal</cp:lastModifiedBy>
  <cp:revision>694</cp:revision>
  <dcterms:created xsi:type="dcterms:W3CDTF">2023-12-21T13:42:43Z</dcterms:created>
  <dcterms:modified xsi:type="dcterms:W3CDTF">2025-07-22T15:10:43Z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0x01010028B3D6815C772C4D81C6B76302BCB0B9</vt:lpwstr>
  </property>
  <property fmtid="{D5CDD505-2E9C-101B-9397-08002B2CF9AE}" pid="3" name="MediaServiceImageTags">
    <vt:lpwstr/>
  </property>
</Properties>
</file>