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305" r:id="rId6"/>
    <p:sldId id="257" r:id="rId7"/>
    <p:sldId id="258" r:id="rId8"/>
    <p:sldId id="259" r:id="rId9"/>
    <p:sldId id="260" r:id="rId10"/>
    <p:sldId id="261" r:id="rId11"/>
    <p:sldId id="307" r:id="rId12"/>
    <p:sldId id="308" r:id="rId13"/>
    <p:sldId id="264" r:id="rId14"/>
    <p:sldId id="265" r:id="rId15"/>
    <p:sldId id="273" r:id="rId16"/>
    <p:sldId id="269" r:id="rId17"/>
    <p:sldId id="272" r:id="rId18"/>
    <p:sldId id="271" r:id="rId19"/>
    <p:sldId id="278" r:id="rId20"/>
    <p:sldId id="281" r:id="rId21"/>
    <p:sldId id="268" r:id="rId22"/>
    <p:sldId id="296" r:id="rId23"/>
    <p:sldId id="267" r:id="rId24"/>
    <p:sldId id="266" r:id="rId25"/>
    <p:sldId id="279" r:id="rId26"/>
    <p:sldId id="283" r:id="rId27"/>
    <p:sldId id="287" r:id="rId28"/>
    <p:sldId id="280" r:id="rId29"/>
    <p:sldId id="288" r:id="rId30"/>
    <p:sldId id="291" r:id="rId31"/>
    <p:sldId id="292" r:id="rId32"/>
    <p:sldId id="294" r:id="rId33"/>
    <p:sldId id="298" r:id="rId34"/>
    <p:sldId id="262" r:id="rId35"/>
    <p:sldId id="293" r:id="rId36"/>
    <p:sldId id="263"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F94794D-C50E-41C0-B45F-B9EB863CEF8B}" v="17" dt="2025-07-22T14:57:45.280"/>
    <p1510:client id="{CAC3FCC8-2D35-430B-9125-BCB95AE69A24}" v="46" dt="2025-07-22T14:29:52.848"/>
    <p1510:client id="{D866270E-F3D8-4745-9236-EC41BA637892}" v="226" dt="2025-07-22T14:53:09.64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798"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5/10/relationships/revisionInfo" Target="revisionInfo.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teja Geder, DOBA" userId="S::mateja.geder@doba.si::ccfd40d0-487c-4fcf-87d0-5a1ee1eda87d" providerId="AD" clId="Web-{CAC3FCC8-2D35-430B-9125-BCB95AE69A24}"/>
    <pc:docChg chg="modSld">
      <pc:chgData name="Mateja Geder, DOBA" userId="S::mateja.geder@doba.si::ccfd40d0-487c-4fcf-87d0-5a1ee1eda87d" providerId="AD" clId="Web-{CAC3FCC8-2D35-430B-9125-BCB95AE69A24}" dt="2025-07-22T14:29:52.848" v="29" actId="1076"/>
      <pc:docMkLst>
        <pc:docMk/>
      </pc:docMkLst>
      <pc:sldChg chg="modSp">
        <pc:chgData name="Mateja Geder, DOBA" userId="S::mateja.geder@doba.si::ccfd40d0-487c-4fcf-87d0-5a1ee1eda87d" providerId="AD" clId="Web-{CAC3FCC8-2D35-430B-9125-BCB95AE69A24}" dt="2025-07-22T14:27:02.889" v="3" actId="20577"/>
        <pc:sldMkLst>
          <pc:docMk/>
          <pc:sldMk cId="1326018968" sldId="256"/>
        </pc:sldMkLst>
        <pc:spChg chg="mod">
          <ac:chgData name="Mateja Geder, DOBA" userId="S::mateja.geder@doba.si::ccfd40d0-487c-4fcf-87d0-5a1ee1eda87d" providerId="AD" clId="Web-{CAC3FCC8-2D35-430B-9125-BCB95AE69A24}" dt="2025-07-22T14:27:02.889" v="3" actId="20577"/>
          <ac:spMkLst>
            <pc:docMk/>
            <pc:sldMk cId="1326018968" sldId="256"/>
            <ac:spMk id="2" creationId="{6914FE02-1D5B-5285-03EF-401433043FA6}"/>
          </ac:spMkLst>
        </pc:spChg>
      </pc:sldChg>
      <pc:sldChg chg="modSp">
        <pc:chgData name="Mateja Geder, DOBA" userId="S::mateja.geder@doba.si::ccfd40d0-487c-4fcf-87d0-5a1ee1eda87d" providerId="AD" clId="Web-{CAC3FCC8-2D35-430B-9125-BCB95AE69A24}" dt="2025-07-22T14:28:01.516" v="15" actId="20577"/>
        <pc:sldMkLst>
          <pc:docMk/>
          <pc:sldMk cId="1177726443" sldId="257"/>
        </pc:sldMkLst>
        <pc:spChg chg="mod">
          <ac:chgData name="Mateja Geder, DOBA" userId="S::mateja.geder@doba.si::ccfd40d0-487c-4fcf-87d0-5a1ee1eda87d" providerId="AD" clId="Web-{CAC3FCC8-2D35-430B-9125-BCB95AE69A24}" dt="2025-07-22T14:27:14.468" v="10" actId="20577"/>
          <ac:spMkLst>
            <pc:docMk/>
            <pc:sldMk cId="1177726443" sldId="257"/>
            <ac:spMk id="4" creationId="{04667B6A-CF28-DC5E-2735-5F7E68284B51}"/>
          </ac:spMkLst>
        </pc:spChg>
        <pc:spChg chg="mod">
          <ac:chgData name="Mateja Geder, DOBA" userId="S::mateja.geder@doba.si::ccfd40d0-487c-4fcf-87d0-5a1ee1eda87d" providerId="AD" clId="Web-{CAC3FCC8-2D35-430B-9125-BCB95AE69A24}" dt="2025-07-22T14:28:01.516" v="15" actId="20577"/>
          <ac:spMkLst>
            <pc:docMk/>
            <pc:sldMk cId="1177726443" sldId="257"/>
            <ac:spMk id="5" creationId="{3FA2BF17-B7BC-AE6D-4D5F-EABC14EB66A4}"/>
          </ac:spMkLst>
        </pc:spChg>
      </pc:sldChg>
      <pc:sldChg chg="modSp">
        <pc:chgData name="Mateja Geder, DOBA" userId="S::mateja.geder@doba.si::ccfd40d0-487c-4fcf-87d0-5a1ee1eda87d" providerId="AD" clId="Web-{CAC3FCC8-2D35-430B-9125-BCB95AE69A24}" dt="2025-07-22T14:29:11.628" v="28" actId="20577"/>
        <pc:sldMkLst>
          <pc:docMk/>
          <pc:sldMk cId="1337608970" sldId="259"/>
        </pc:sldMkLst>
        <pc:spChg chg="mod">
          <ac:chgData name="Mateja Geder, DOBA" userId="S::mateja.geder@doba.si::ccfd40d0-487c-4fcf-87d0-5a1ee1eda87d" providerId="AD" clId="Web-{CAC3FCC8-2D35-430B-9125-BCB95AE69A24}" dt="2025-07-22T14:29:11.628" v="28" actId="20577"/>
          <ac:spMkLst>
            <pc:docMk/>
            <pc:sldMk cId="1337608970" sldId="259"/>
            <ac:spMk id="4" creationId="{BA8E7178-6E5C-AA12-E6DB-08A66035EBC3}"/>
          </ac:spMkLst>
        </pc:spChg>
      </pc:sldChg>
      <pc:sldChg chg="modSp">
        <pc:chgData name="Mateja Geder, DOBA" userId="S::mateja.geder@doba.si::ccfd40d0-487c-4fcf-87d0-5a1ee1eda87d" providerId="AD" clId="Web-{CAC3FCC8-2D35-430B-9125-BCB95AE69A24}" dt="2025-07-22T14:29:52.848" v="29" actId="1076"/>
        <pc:sldMkLst>
          <pc:docMk/>
          <pc:sldMk cId="2319837887" sldId="261"/>
        </pc:sldMkLst>
        <pc:spChg chg="mod">
          <ac:chgData name="Mateja Geder, DOBA" userId="S::mateja.geder@doba.si::ccfd40d0-487c-4fcf-87d0-5a1ee1eda87d" providerId="AD" clId="Web-{CAC3FCC8-2D35-430B-9125-BCB95AE69A24}" dt="2025-07-22T14:29:52.848" v="29" actId="1076"/>
          <ac:spMkLst>
            <pc:docMk/>
            <pc:sldMk cId="2319837887" sldId="261"/>
            <ac:spMk id="8" creationId="{2474DE6B-611F-5AF3-1D0C-8F90E9AA2E8F}"/>
          </ac:spMkLst>
        </pc:spChg>
      </pc:sldChg>
    </pc:docChg>
  </pc:docChgLst>
  <pc:docChgLst>
    <pc:chgData name="Mateja Geder, DOBA" userId="S::mateja.geder@doba.si::ccfd40d0-487c-4fcf-87d0-5a1ee1eda87d" providerId="AD" clId="Web-{6F94794D-C50E-41C0-B45F-B9EB863CEF8B}"/>
    <pc:docChg chg="modSld">
      <pc:chgData name="Mateja Geder, DOBA" userId="S::mateja.geder@doba.si::ccfd40d0-487c-4fcf-87d0-5a1ee1eda87d" providerId="AD" clId="Web-{6F94794D-C50E-41C0-B45F-B9EB863CEF8B}" dt="2025-07-22T14:57:45.280" v="15" actId="1076"/>
      <pc:docMkLst>
        <pc:docMk/>
      </pc:docMkLst>
      <pc:sldChg chg="modSp">
        <pc:chgData name="Mateja Geder, DOBA" userId="S::mateja.geder@doba.si::ccfd40d0-487c-4fcf-87d0-5a1ee1eda87d" providerId="AD" clId="Web-{6F94794D-C50E-41C0-B45F-B9EB863CEF8B}" dt="2025-07-22T14:57:45.280" v="15" actId="1076"/>
        <pc:sldMkLst>
          <pc:docMk/>
          <pc:sldMk cId="1326018968" sldId="256"/>
        </pc:sldMkLst>
        <pc:spChg chg="mod">
          <ac:chgData name="Mateja Geder, DOBA" userId="S::mateja.geder@doba.si::ccfd40d0-487c-4fcf-87d0-5a1ee1eda87d" providerId="AD" clId="Web-{6F94794D-C50E-41C0-B45F-B9EB863CEF8B}" dt="2025-07-22T14:57:45.280" v="15" actId="1076"/>
          <ac:spMkLst>
            <pc:docMk/>
            <pc:sldMk cId="1326018968" sldId="256"/>
            <ac:spMk id="2" creationId="{6914FE02-1D5B-5285-03EF-401433043FA6}"/>
          </ac:spMkLst>
        </pc:spChg>
      </pc:sldChg>
    </pc:docChg>
  </pc:docChgLst>
  <pc:docChgLst>
    <pc:chgData name="Mateja Geder, DOBA" userId="S::mateja.geder@doba.si::ccfd40d0-487c-4fcf-87d0-5a1ee1eda87d" providerId="AD" clId="Web-{D866270E-F3D8-4745-9236-EC41BA637892}"/>
    <pc:docChg chg="modSld">
      <pc:chgData name="Mateja Geder, DOBA" userId="S::mateja.geder@doba.si::ccfd40d0-487c-4fcf-87d0-5a1ee1eda87d" providerId="AD" clId="Web-{D866270E-F3D8-4745-9236-EC41BA637892}" dt="2025-07-22T14:53:00.414" v="208" actId="20577"/>
      <pc:docMkLst>
        <pc:docMk/>
      </pc:docMkLst>
      <pc:sldChg chg="modSp">
        <pc:chgData name="Mateja Geder, DOBA" userId="S::mateja.geder@doba.si::ccfd40d0-487c-4fcf-87d0-5a1ee1eda87d" providerId="AD" clId="Web-{D866270E-F3D8-4745-9236-EC41BA637892}" dt="2025-07-22T14:39:17.474" v="47" actId="1076"/>
        <pc:sldMkLst>
          <pc:docMk/>
          <pc:sldMk cId="1969540776" sldId="264"/>
        </pc:sldMkLst>
        <pc:picChg chg="mod">
          <ac:chgData name="Mateja Geder, DOBA" userId="S::mateja.geder@doba.si::ccfd40d0-487c-4fcf-87d0-5a1ee1eda87d" providerId="AD" clId="Web-{D866270E-F3D8-4745-9236-EC41BA637892}" dt="2025-07-22T14:39:17.474" v="47" actId="1076"/>
          <ac:picMkLst>
            <pc:docMk/>
            <pc:sldMk cId="1969540776" sldId="264"/>
            <ac:picMk id="4" creationId="{AF5DE497-0859-966A-36C2-7A86A94BED38}"/>
          </ac:picMkLst>
        </pc:picChg>
      </pc:sldChg>
      <pc:sldChg chg="modSp">
        <pc:chgData name="Mateja Geder, DOBA" userId="S::mateja.geder@doba.si::ccfd40d0-487c-4fcf-87d0-5a1ee1eda87d" providerId="AD" clId="Web-{D866270E-F3D8-4745-9236-EC41BA637892}" dt="2025-07-22T14:40:43.839" v="68" actId="20577"/>
        <pc:sldMkLst>
          <pc:docMk/>
          <pc:sldMk cId="312193480" sldId="265"/>
        </pc:sldMkLst>
        <pc:spChg chg="mod">
          <ac:chgData name="Mateja Geder, DOBA" userId="S::mateja.geder@doba.si::ccfd40d0-487c-4fcf-87d0-5a1ee1eda87d" providerId="AD" clId="Web-{D866270E-F3D8-4745-9236-EC41BA637892}" dt="2025-07-22T14:40:43.839" v="68" actId="20577"/>
          <ac:spMkLst>
            <pc:docMk/>
            <pc:sldMk cId="312193480" sldId="265"/>
            <ac:spMk id="3" creationId="{AC82C0F3-CD1A-06D2-231A-73CDECCAE0B1}"/>
          </ac:spMkLst>
        </pc:spChg>
      </pc:sldChg>
      <pc:sldChg chg="modSp">
        <pc:chgData name="Mateja Geder, DOBA" userId="S::mateja.geder@doba.si::ccfd40d0-487c-4fcf-87d0-5a1ee1eda87d" providerId="AD" clId="Web-{D866270E-F3D8-4745-9236-EC41BA637892}" dt="2025-07-22T14:47:38.161" v="149" actId="20577"/>
        <pc:sldMkLst>
          <pc:docMk/>
          <pc:sldMk cId="1920296977" sldId="266"/>
        </pc:sldMkLst>
        <pc:spChg chg="mod">
          <ac:chgData name="Mateja Geder, DOBA" userId="S::mateja.geder@doba.si::ccfd40d0-487c-4fcf-87d0-5a1ee1eda87d" providerId="AD" clId="Web-{D866270E-F3D8-4745-9236-EC41BA637892}" dt="2025-07-22T14:47:38.161" v="149" actId="20577"/>
          <ac:spMkLst>
            <pc:docMk/>
            <pc:sldMk cId="1920296977" sldId="266"/>
            <ac:spMk id="3" creationId="{6E6486CF-3181-A79C-F9F4-B67544B29F0D}"/>
          </ac:spMkLst>
        </pc:spChg>
      </pc:sldChg>
      <pc:sldChg chg="modSp">
        <pc:chgData name="Mateja Geder, DOBA" userId="S::mateja.geder@doba.si::ccfd40d0-487c-4fcf-87d0-5a1ee1eda87d" providerId="AD" clId="Web-{D866270E-F3D8-4745-9236-EC41BA637892}" dt="2025-07-22T14:47:17.206" v="147" actId="20577"/>
        <pc:sldMkLst>
          <pc:docMk/>
          <pc:sldMk cId="1806747422" sldId="267"/>
        </pc:sldMkLst>
        <pc:spChg chg="mod">
          <ac:chgData name="Mateja Geder, DOBA" userId="S::mateja.geder@doba.si::ccfd40d0-487c-4fcf-87d0-5a1ee1eda87d" providerId="AD" clId="Web-{D866270E-F3D8-4745-9236-EC41BA637892}" dt="2025-07-22T14:47:17.206" v="147" actId="20577"/>
          <ac:spMkLst>
            <pc:docMk/>
            <pc:sldMk cId="1806747422" sldId="267"/>
            <ac:spMk id="2" creationId="{E5E05121-28A5-A1BB-1D1D-D95EBF63955C}"/>
          </ac:spMkLst>
        </pc:spChg>
      </pc:sldChg>
      <pc:sldChg chg="modSp">
        <pc:chgData name="Mateja Geder, DOBA" userId="S::mateja.geder@doba.si::ccfd40d0-487c-4fcf-87d0-5a1ee1eda87d" providerId="AD" clId="Web-{D866270E-F3D8-4745-9236-EC41BA637892}" dt="2025-07-22T14:46:19.062" v="145" actId="1076"/>
        <pc:sldMkLst>
          <pc:docMk/>
          <pc:sldMk cId="2111935720" sldId="268"/>
        </pc:sldMkLst>
        <pc:spChg chg="mod">
          <ac:chgData name="Mateja Geder, DOBA" userId="S::mateja.geder@doba.si::ccfd40d0-487c-4fcf-87d0-5a1ee1eda87d" providerId="AD" clId="Web-{D866270E-F3D8-4745-9236-EC41BA637892}" dt="2025-07-22T14:46:19.062" v="145" actId="1076"/>
          <ac:spMkLst>
            <pc:docMk/>
            <pc:sldMk cId="2111935720" sldId="268"/>
            <ac:spMk id="10" creationId="{1794669F-DBF9-D6C4-67BA-028E4F2A1EFE}"/>
          </ac:spMkLst>
        </pc:spChg>
      </pc:sldChg>
      <pc:sldChg chg="modSp">
        <pc:chgData name="Mateja Geder, DOBA" userId="S::mateja.geder@doba.si::ccfd40d0-487c-4fcf-87d0-5a1ee1eda87d" providerId="AD" clId="Web-{D866270E-F3D8-4745-9236-EC41BA637892}" dt="2025-07-22T14:41:32.373" v="71" actId="20577"/>
        <pc:sldMkLst>
          <pc:docMk/>
          <pc:sldMk cId="2101650078" sldId="269"/>
        </pc:sldMkLst>
        <pc:spChg chg="mod">
          <ac:chgData name="Mateja Geder, DOBA" userId="S::mateja.geder@doba.si::ccfd40d0-487c-4fcf-87d0-5a1ee1eda87d" providerId="AD" clId="Web-{D866270E-F3D8-4745-9236-EC41BA637892}" dt="2025-07-22T14:41:32.373" v="71" actId="20577"/>
          <ac:spMkLst>
            <pc:docMk/>
            <pc:sldMk cId="2101650078" sldId="269"/>
            <ac:spMk id="4" creationId="{FE3E8BBD-EB08-2AD4-981F-1B8088A10F21}"/>
          </ac:spMkLst>
        </pc:spChg>
      </pc:sldChg>
      <pc:sldChg chg="modSp">
        <pc:chgData name="Mateja Geder, DOBA" userId="S::mateja.geder@doba.si::ccfd40d0-487c-4fcf-87d0-5a1ee1eda87d" providerId="AD" clId="Web-{D866270E-F3D8-4745-9236-EC41BA637892}" dt="2025-07-22T14:42:07.719" v="72" actId="20577"/>
        <pc:sldMkLst>
          <pc:docMk/>
          <pc:sldMk cId="4280368316" sldId="271"/>
        </pc:sldMkLst>
        <pc:spChg chg="mod">
          <ac:chgData name="Mateja Geder, DOBA" userId="S::mateja.geder@doba.si::ccfd40d0-487c-4fcf-87d0-5a1ee1eda87d" providerId="AD" clId="Web-{D866270E-F3D8-4745-9236-EC41BA637892}" dt="2025-07-22T14:42:07.719" v="72" actId="20577"/>
          <ac:spMkLst>
            <pc:docMk/>
            <pc:sldMk cId="4280368316" sldId="271"/>
            <ac:spMk id="2" creationId="{473C6D11-57DE-CE53-DE22-EED64C74869A}"/>
          </ac:spMkLst>
        </pc:spChg>
      </pc:sldChg>
      <pc:sldChg chg="modSp">
        <pc:chgData name="Mateja Geder, DOBA" userId="S::mateja.geder@doba.si::ccfd40d0-487c-4fcf-87d0-5a1ee1eda87d" providerId="AD" clId="Web-{D866270E-F3D8-4745-9236-EC41BA637892}" dt="2025-07-22T14:40:53.621" v="69" actId="1076"/>
        <pc:sldMkLst>
          <pc:docMk/>
          <pc:sldMk cId="618426598" sldId="273"/>
        </pc:sldMkLst>
        <pc:spChg chg="mod">
          <ac:chgData name="Mateja Geder, DOBA" userId="S::mateja.geder@doba.si::ccfd40d0-487c-4fcf-87d0-5a1ee1eda87d" providerId="AD" clId="Web-{D866270E-F3D8-4745-9236-EC41BA637892}" dt="2025-07-22T14:40:53.621" v="69" actId="1076"/>
          <ac:spMkLst>
            <pc:docMk/>
            <pc:sldMk cId="618426598" sldId="273"/>
            <ac:spMk id="2" creationId="{4F873FB5-6FA2-F51F-05E8-2A0354C36038}"/>
          </ac:spMkLst>
        </pc:spChg>
      </pc:sldChg>
      <pc:sldChg chg="modSp">
        <pc:chgData name="Mateja Geder, DOBA" userId="S::mateja.geder@doba.si::ccfd40d0-487c-4fcf-87d0-5a1ee1eda87d" providerId="AD" clId="Web-{D866270E-F3D8-4745-9236-EC41BA637892}" dt="2025-07-22T14:45:45.341" v="143" actId="20577"/>
        <pc:sldMkLst>
          <pc:docMk/>
          <pc:sldMk cId="2413889089" sldId="278"/>
        </pc:sldMkLst>
        <pc:spChg chg="mod">
          <ac:chgData name="Mateja Geder, DOBA" userId="S::mateja.geder@doba.si::ccfd40d0-487c-4fcf-87d0-5a1ee1eda87d" providerId="AD" clId="Web-{D866270E-F3D8-4745-9236-EC41BA637892}" dt="2025-07-22T14:45:45.341" v="143" actId="20577"/>
          <ac:spMkLst>
            <pc:docMk/>
            <pc:sldMk cId="2413889089" sldId="278"/>
            <ac:spMk id="3" creationId="{114DF3B0-B8CB-7F7F-126A-63BE961A6AF9}"/>
          </ac:spMkLst>
        </pc:spChg>
      </pc:sldChg>
      <pc:sldChg chg="modSp">
        <pc:chgData name="Mateja Geder, DOBA" userId="S::mateja.geder@doba.si::ccfd40d0-487c-4fcf-87d0-5a1ee1eda87d" providerId="AD" clId="Web-{D866270E-F3D8-4745-9236-EC41BA637892}" dt="2025-07-22T14:50:25.405" v="175" actId="1076"/>
        <pc:sldMkLst>
          <pc:docMk/>
          <pc:sldMk cId="897402456" sldId="280"/>
        </pc:sldMkLst>
        <pc:spChg chg="mod">
          <ac:chgData name="Mateja Geder, DOBA" userId="S::mateja.geder@doba.si::ccfd40d0-487c-4fcf-87d0-5a1ee1eda87d" providerId="AD" clId="Web-{D866270E-F3D8-4745-9236-EC41BA637892}" dt="2025-07-22T14:50:25.405" v="175" actId="1076"/>
          <ac:spMkLst>
            <pc:docMk/>
            <pc:sldMk cId="897402456" sldId="280"/>
            <ac:spMk id="3" creationId="{13A824C9-485C-0057-616B-EFB14AB3EE75}"/>
          </ac:spMkLst>
        </pc:spChg>
      </pc:sldChg>
      <pc:sldChg chg="modSp">
        <pc:chgData name="Mateja Geder, DOBA" userId="S::mateja.geder@doba.si::ccfd40d0-487c-4fcf-87d0-5a1ee1eda87d" providerId="AD" clId="Web-{D866270E-F3D8-4745-9236-EC41BA637892}" dt="2025-07-22T14:43:37.693" v="92" actId="20577"/>
        <pc:sldMkLst>
          <pc:docMk/>
          <pc:sldMk cId="3413694737" sldId="281"/>
        </pc:sldMkLst>
        <pc:spChg chg="mod">
          <ac:chgData name="Mateja Geder, DOBA" userId="S::mateja.geder@doba.si::ccfd40d0-487c-4fcf-87d0-5a1ee1eda87d" providerId="AD" clId="Web-{D866270E-F3D8-4745-9236-EC41BA637892}" dt="2025-07-22T14:43:37.693" v="92" actId="20577"/>
          <ac:spMkLst>
            <pc:docMk/>
            <pc:sldMk cId="3413694737" sldId="281"/>
            <ac:spMk id="3" creationId="{18401053-4DA8-76D8-5E77-9B1CDAD388C7}"/>
          </ac:spMkLst>
        </pc:spChg>
      </pc:sldChg>
      <pc:sldChg chg="modSp">
        <pc:chgData name="Mateja Geder, DOBA" userId="S::mateja.geder@doba.si::ccfd40d0-487c-4fcf-87d0-5a1ee1eda87d" providerId="AD" clId="Web-{D866270E-F3D8-4745-9236-EC41BA637892}" dt="2025-07-22T14:49:37.449" v="164" actId="20577"/>
        <pc:sldMkLst>
          <pc:docMk/>
          <pc:sldMk cId="4188030740" sldId="283"/>
        </pc:sldMkLst>
        <pc:spChg chg="mod">
          <ac:chgData name="Mateja Geder, DOBA" userId="S::mateja.geder@doba.si::ccfd40d0-487c-4fcf-87d0-5a1ee1eda87d" providerId="AD" clId="Web-{D866270E-F3D8-4745-9236-EC41BA637892}" dt="2025-07-22T14:49:37.449" v="164" actId="20577"/>
          <ac:spMkLst>
            <pc:docMk/>
            <pc:sldMk cId="4188030740" sldId="283"/>
            <ac:spMk id="3" creationId="{6D4737CE-E08E-1637-03F5-49D17411FE4D}"/>
          </ac:spMkLst>
        </pc:spChg>
      </pc:sldChg>
      <pc:sldChg chg="modSp">
        <pc:chgData name="Mateja Geder, DOBA" userId="S::mateja.geder@doba.si::ccfd40d0-487c-4fcf-87d0-5a1ee1eda87d" providerId="AD" clId="Web-{D866270E-F3D8-4745-9236-EC41BA637892}" dt="2025-07-22T14:50:54.219" v="184" actId="20577"/>
        <pc:sldMkLst>
          <pc:docMk/>
          <pc:sldMk cId="1151573899" sldId="288"/>
        </pc:sldMkLst>
        <pc:spChg chg="mod">
          <ac:chgData name="Mateja Geder, DOBA" userId="S::mateja.geder@doba.si::ccfd40d0-487c-4fcf-87d0-5a1ee1eda87d" providerId="AD" clId="Web-{D866270E-F3D8-4745-9236-EC41BA637892}" dt="2025-07-22T14:50:40.062" v="176" actId="20577"/>
          <ac:spMkLst>
            <pc:docMk/>
            <pc:sldMk cId="1151573899" sldId="288"/>
            <ac:spMk id="2" creationId="{E2997C28-4B93-196F-113B-074F7FF51399}"/>
          </ac:spMkLst>
        </pc:spChg>
        <pc:spChg chg="mod">
          <ac:chgData name="Mateja Geder, DOBA" userId="S::mateja.geder@doba.si::ccfd40d0-487c-4fcf-87d0-5a1ee1eda87d" providerId="AD" clId="Web-{D866270E-F3D8-4745-9236-EC41BA637892}" dt="2025-07-22T14:50:54.219" v="184" actId="20577"/>
          <ac:spMkLst>
            <pc:docMk/>
            <pc:sldMk cId="1151573899" sldId="288"/>
            <ac:spMk id="3" creationId="{96BA1EF4-5F05-6014-789B-4B8550C4FF5C}"/>
          </ac:spMkLst>
        </pc:spChg>
      </pc:sldChg>
      <pc:sldChg chg="modSp">
        <pc:chgData name="Mateja Geder, DOBA" userId="S::mateja.geder@doba.si::ccfd40d0-487c-4fcf-87d0-5a1ee1eda87d" providerId="AD" clId="Web-{D866270E-F3D8-4745-9236-EC41BA637892}" dt="2025-07-22T14:51:42.300" v="191" actId="20577"/>
        <pc:sldMkLst>
          <pc:docMk/>
          <pc:sldMk cId="375314826" sldId="291"/>
        </pc:sldMkLst>
        <pc:spChg chg="mod">
          <ac:chgData name="Mateja Geder, DOBA" userId="S::mateja.geder@doba.si::ccfd40d0-487c-4fcf-87d0-5a1ee1eda87d" providerId="AD" clId="Web-{D866270E-F3D8-4745-9236-EC41BA637892}" dt="2025-07-22T14:51:42.300" v="191" actId="20577"/>
          <ac:spMkLst>
            <pc:docMk/>
            <pc:sldMk cId="375314826" sldId="291"/>
            <ac:spMk id="3" creationId="{9BE965BB-B2D2-AD13-3BF5-95D5D6BEB9C5}"/>
          </ac:spMkLst>
        </pc:spChg>
      </pc:sldChg>
      <pc:sldChg chg="modSp">
        <pc:chgData name="Mateja Geder, DOBA" userId="S::mateja.geder@doba.si::ccfd40d0-487c-4fcf-87d0-5a1ee1eda87d" providerId="AD" clId="Web-{D866270E-F3D8-4745-9236-EC41BA637892}" dt="2025-07-22T14:51:53.551" v="193" actId="20577"/>
        <pc:sldMkLst>
          <pc:docMk/>
          <pc:sldMk cId="3266969768" sldId="292"/>
        </pc:sldMkLst>
        <pc:spChg chg="mod">
          <ac:chgData name="Mateja Geder, DOBA" userId="S::mateja.geder@doba.si::ccfd40d0-487c-4fcf-87d0-5a1ee1eda87d" providerId="AD" clId="Web-{D866270E-F3D8-4745-9236-EC41BA637892}" dt="2025-07-22T14:51:53.551" v="193" actId="20577"/>
          <ac:spMkLst>
            <pc:docMk/>
            <pc:sldMk cId="3266969768" sldId="292"/>
            <ac:spMk id="3" creationId="{69520EC0-C596-6112-D030-7E15C2722B3F}"/>
          </ac:spMkLst>
        </pc:spChg>
      </pc:sldChg>
      <pc:sldChg chg="modSp">
        <pc:chgData name="Mateja Geder, DOBA" userId="S::mateja.geder@doba.si::ccfd40d0-487c-4fcf-87d0-5a1ee1eda87d" providerId="AD" clId="Web-{D866270E-F3D8-4745-9236-EC41BA637892}" dt="2025-07-22T14:52:21.428" v="197" actId="20577"/>
        <pc:sldMkLst>
          <pc:docMk/>
          <pc:sldMk cId="3778894418" sldId="294"/>
        </pc:sldMkLst>
        <pc:spChg chg="mod">
          <ac:chgData name="Mateja Geder, DOBA" userId="S::mateja.geder@doba.si::ccfd40d0-487c-4fcf-87d0-5a1ee1eda87d" providerId="AD" clId="Web-{D866270E-F3D8-4745-9236-EC41BA637892}" dt="2025-07-22T14:52:21.428" v="197" actId="20577"/>
          <ac:spMkLst>
            <pc:docMk/>
            <pc:sldMk cId="3778894418" sldId="294"/>
            <ac:spMk id="2" creationId="{22FE4F76-4B73-F22C-A80A-847444D609E6}"/>
          </ac:spMkLst>
        </pc:spChg>
      </pc:sldChg>
      <pc:sldChg chg="modSp">
        <pc:chgData name="Mateja Geder, DOBA" userId="S::mateja.geder@doba.si::ccfd40d0-487c-4fcf-87d0-5a1ee1eda87d" providerId="AD" clId="Web-{D866270E-F3D8-4745-9236-EC41BA637892}" dt="2025-07-22T14:53:00.414" v="208" actId="20577"/>
        <pc:sldMkLst>
          <pc:docMk/>
          <pc:sldMk cId="2009451156" sldId="298"/>
        </pc:sldMkLst>
        <pc:spChg chg="mod">
          <ac:chgData name="Mateja Geder, DOBA" userId="S::mateja.geder@doba.si::ccfd40d0-487c-4fcf-87d0-5a1ee1eda87d" providerId="AD" clId="Web-{D866270E-F3D8-4745-9236-EC41BA637892}" dt="2025-07-22T14:52:39.710" v="199" actId="20577"/>
          <ac:spMkLst>
            <pc:docMk/>
            <pc:sldMk cId="2009451156" sldId="298"/>
            <ac:spMk id="2" creationId="{26B9078C-83A7-2BD7-F8F3-22F361D07D26}"/>
          </ac:spMkLst>
        </pc:spChg>
        <pc:spChg chg="mod">
          <ac:chgData name="Mateja Geder, DOBA" userId="S::mateja.geder@doba.si::ccfd40d0-487c-4fcf-87d0-5a1ee1eda87d" providerId="AD" clId="Web-{D866270E-F3D8-4745-9236-EC41BA637892}" dt="2025-07-22T14:53:00.414" v="208" actId="20577"/>
          <ac:spMkLst>
            <pc:docMk/>
            <pc:sldMk cId="2009451156" sldId="298"/>
            <ac:spMk id="3" creationId="{5A751297-DA17-FE27-DC0D-D11C588D1D2D}"/>
          </ac:spMkLst>
        </pc:spChg>
      </pc:sldChg>
      <pc:sldChg chg="modSp">
        <pc:chgData name="Mateja Geder, DOBA" userId="S::mateja.geder@doba.si::ccfd40d0-487c-4fcf-87d0-5a1ee1eda87d" providerId="AD" clId="Web-{D866270E-F3D8-4745-9236-EC41BA637892}" dt="2025-07-22T14:38:25.987" v="46" actId="20577"/>
        <pc:sldMkLst>
          <pc:docMk/>
          <pc:sldMk cId="2710904856" sldId="307"/>
        </pc:sldMkLst>
        <pc:spChg chg="mod">
          <ac:chgData name="Mateja Geder, DOBA" userId="S::mateja.geder@doba.si::ccfd40d0-487c-4fcf-87d0-5a1ee1eda87d" providerId="AD" clId="Web-{D866270E-F3D8-4745-9236-EC41BA637892}" dt="2025-07-22T14:38:25.987" v="46" actId="20577"/>
          <ac:spMkLst>
            <pc:docMk/>
            <pc:sldMk cId="2710904856" sldId="307"/>
            <ac:spMk id="3" creationId="{B5A9E49A-D1B2-9AB1-8C9B-B2AF5774F407}"/>
          </ac:spMkLst>
        </pc:spChg>
        <pc:spChg chg="mod">
          <ac:chgData name="Mateja Geder, DOBA" userId="S::mateja.geder@doba.si::ccfd40d0-487c-4fcf-87d0-5a1ee1eda87d" providerId="AD" clId="Web-{D866270E-F3D8-4745-9236-EC41BA637892}" dt="2025-07-22T14:38:02.782" v="41" actId="20577"/>
          <ac:spMkLst>
            <pc:docMk/>
            <pc:sldMk cId="2710904856" sldId="307"/>
            <ac:spMk id="4" creationId="{900007D0-7625-8B49-8E4B-483756C88B3E}"/>
          </ac:spMkLst>
        </pc:spChg>
      </pc:sld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5.pn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4764347" y="3962251"/>
            <a:ext cx="6838766" cy="2219419"/>
          </a:xfrm>
        </p:spPr>
        <p:txBody>
          <a:bodyPr anchor="b">
            <a:normAutofit/>
          </a:bodyPr>
          <a:lstStyle>
            <a:lvl1pPr algn="ctr">
              <a:defRPr sz="5000"/>
            </a:lvl1pPr>
          </a:lstStyle>
          <a:p>
            <a:r>
              <a:rPr lang="es-ES"/>
              <a:t>Haga clic para modificar el estilo de título del patrón</a:t>
            </a:r>
            <a:endParaRPr lang="en-US"/>
          </a:p>
        </p:txBody>
      </p:sp>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pic>
        <p:nvPicPr>
          <p:cNvPr id="4" name="Imagen 3" descr="Icono">
            <a:extLst>
              <a:ext uri="{FF2B5EF4-FFF2-40B4-BE49-F238E27FC236}">
                <a16:creationId xmlns:a16="http://schemas.microsoft.com/office/drawing/2014/main" id="{2741E621-CA59-6EE8-B4A7-DE7FB6D261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776594"/>
          </a:xfrm>
          <a:prstGeom prst="rect">
            <a:avLst/>
          </a:prstGeom>
          <a:effectLst>
            <a:reflection blurRad="6350" stA="50000" endA="300" endPos="55000" dir="5400000" sy="-100000" algn="bl" rotWithShape="0"/>
          </a:effectLst>
        </p:spPr>
      </p:pic>
    </p:spTree>
    <p:extLst>
      <p:ext uri="{BB962C8B-B14F-4D97-AF65-F5344CB8AC3E}">
        <p14:creationId xmlns:p14="http://schemas.microsoft.com/office/powerpoint/2010/main" val="31106448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4764347" y="3962251"/>
            <a:ext cx="6838766" cy="2219419"/>
          </a:xfrm>
        </p:spPr>
        <p:txBody>
          <a:bodyPr anchor="b">
            <a:normAutofit/>
          </a:bodyPr>
          <a:lstStyle>
            <a:lvl1pPr algn="ctr">
              <a:defRPr sz="5000"/>
            </a:lvl1pPr>
          </a:lstStyle>
          <a:p>
            <a:r>
              <a:rPr lang="en-GB"/>
              <a:t>Click to edit Master title style</a:t>
            </a:r>
            <a:endParaRPr lang="en-US"/>
          </a:p>
        </p:txBody>
      </p:sp>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r>
              <a:rPr lang="en-GB"/>
              <a:t>Click icon to add picture</a:t>
            </a:r>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pic>
        <p:nvPicPr>
          <p:cNvPr id="4" name="Imagen 3" descr="Icono">
            <a:extLst>
              <a:ext uri="{FF2B5EF4-FFF2-40B4-BE49-F238E27FC236}">
                <a16:creationId xmlns:a16="http://schemas.microsoft.com/office/drawing/2014/main" id="{2741E621-CA59-6EE8-B4A7-DE7FB6D261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2776594"/>
          </a:xfrm>
          <a:prstGeom prst="rect">
            <a:avLst/>
          </a:prstGeom>
          <a:effectLst>
            <a:reflection blurRad="6350" stA="50000" endA="300" endPos="55000" dir="5400000" sy="-100000" algn="bl" rotWithShape="0"/>
          </a:effectLst>
        </p:spPr>
      </p:pic>
      <p:pic>
        <p:nvPicPr>
          <p:cNvPr id="3" name="Imagen 8">
            <a:extLst>
              <a:ext uri="{FF2B5EF4-FFF2-40B4-BE49-F238E27FC236}">
                <a16:creationId xmlns:a16="http://schemas.microsoft.com/office/drawing/2014/main" id="{03EC8EDD-1A34-6962-BC46-D3D460E80C4F}"/>
              </a:ext>
            </a:extLst>
          </p:cNvPr>
          <p:cNvPicPr>
            <a:picLocks noChangeAspect="1"/>
          </p:cNvPicPr>
          <p:nvPr userDrawn="1"/>
        </p:nvPicPr>
        <p:blipFill rotWithShape="1">
          <a:blip r:embed="rId4">
            <a:alphaModFix amt="70000"/>
          </a:blip>
          <a:srcRect l="10900"/>
          <a:stretch/>
        </p:blipFill>
        <p:spPr>
          <a:xfrm>
            <a:off x="0" y="-310256"/>
            <a:ext cx="12191999" cy="7168256"/>
          </a:xfrm>
          <a:prstGeom prst="rect">
            <a:avLst/>
          </a:prstGeom>
          <a:effectLst>
            <a:glow rad="127000">
              <a:schemeClr val="accent1">
                <a:alpha val="0"/>
              </a:schemeClr>
            </a:glow>
            <a:outerShdw blurRad="1270000" dist="50800" dir="5400000" algn="ctr" rotWithShape="0">
              <a:srgbClr val="000000">
                <a:alpha val="0"/>
              </a:srgbClr>
            </a:outerShdw>
            <a:reflection stA="31000" endPos="65000" dist="50800" dir="5400000" sy="-100000" algn="bl" rotWithShape="0"/>
            <a:softEdge rad="12700"/>
          </a:effectLst>
        </p:spPr>
      </p:pic>
      <p:pic>
        <p:nvPicPr>
          <p:cNvPr id="5" name="Imagen 6" descr="Texto, Logotipo&#10;&#10;Descripción generada automáticamente">
            <a:extLst>
              <a:ext uri="{FF2B5EF4-FFF2-40B4-BE49-F238E27FC236}">
                <a16:creationId xmlns:a16="http://schemas.microsoft.com/office/drawing/2014/main" id="{942BEA9D-22F9-BCCA-6252-C3CA3CAED31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73932" y="366434"/>
            <a:ext cx="3473719" cy="2099569"/>
          </a:xfrm>
          <a:prstGeom prst="rect">
            <a:avLst/>
          </a:prstGeom>
        </p:spPr>
      </p:pic>
      <p:pic>
        <p:nvPicPr>
          <p:cNvPr id="6" name="Imagen 9" descr="Texto&#10;&#10;Descripción generada automáticamente">
            <a:extLst>
              <a:ext uri="{FF2B5EF4-FFF2-40B4-BE49-F238E27FC236}">
                <a16:creationId xmlns:a16="http://schemas.microsoft.com/office/drawing/2014/main" id="{41A8ECB5-AE79-5CAF-7778-1909AC48B5D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spTree>
    <p:extLst>
      <p:ext uri="{BB962C8B-B14F-4D97-AF65-F5344CB8AC3E}">
        <p14:creationId xmlns:p14="http://schemas.microsoft.com/office/powerpoint/2010/main" val="27482398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p:nvPr>
        </p:nvSpPr>
        <p:spPr/>
        <p:txBody>
          <a:bodyPr/>
          <a:lstStyle/>
          <a:p>
            <a:r>
              <a:rPr lang="en-GB"/>
              <a:t>Click to edit Master title style</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p:nvPr>
        </p:nvSpPr>
        <p:spPr/>
        <p:txBody>
          <a:bodyPr/>
          <a:lstStyle/>
          <a:p>
            <a:pPr lvl="0"/>
            <a:r>
              <a:rPr lang="en-GB"/>
              <a:t>Click to edit Master text styles</a:t>
            </a:r>
          </a:p>
          <a:p>
            <a:pPr lvl="1"/>
            <a:r>
              <a:rPr lang="en-GB"/>
              <a:t>Second level</a:t>
            </a:r>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4" name="Imagen 6" descr="Texto, Logotipo&#10;&#10;Descripción generada automáticamente">
            <a:extLst>
              <a:ext uri="{FF2B5EF4-FFF2-40B4-BE49-F238E27FC236}">
                <a16:creationId xmlns:a16="http://schemas.microsoft.com/office/drawing/2014/main" id="{1B144AD8-F9D0-A2C5-80AD-612D266AC19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9717520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normAutofit/>
          </a:bodyPr>
          <a:lstStyle>
            <a:lvl1pPr>
              <a:defRPr sz="5000"/>
            </a:lvl1pPr>
          </a:lstStyle>
          <a:p>
            <a:r>
              <a:rPr lang="en-GB"/>
              <a:t>Click to edit Master title style</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4" name="Imagen 6" descr="Texto, Logotipo&#10;&#10;Descripción generada automáticamente">
            <a:extLst>
              <a:ext uri="{FF2B5EF4-FFF2-40B4-BE49-F238E27FC236}">
                <a16:creationId xmlns:a16="http://schemas.microsoft.com/office/drawing/2014/main" id="{1858E56E-28B0-9EC2-4380-7FD80F625B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885385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n-GB"/>
              <a:t>Click to edit Master title style</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5" name="Imagen 7" descr="Texto, Logotipo&#10;&#10;Descripción generada automáticamente">
            <a:extLst>
              <a:ext uri="{FF2B5EF4-FFF2-40B4-BE49-F238E27FC236}">
                <a16:creationId xmlns:a16="http://schemas.microsoft.com/office/drawing/2014/main" id="{D6E25C91-38BF-74DC-BAE3-28BF7AF41C5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38421878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hasCustomPrompt="1"/>
          </p:nvPr>
        </p:nvSpPr>
        <p:spPr>
          <a:xfrm>
            <a:off x="839788" y="2505075"/>
            <a:ext cx="5157787"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hasCustomPrompt="1"/>
          </p:nvPr>
        </p:nvSpPr>
        <p:spPr>
          <a:xfrm>
            <a:off x="6172200" y="2505075"/>
            <a:ext cx="5183188"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7" name="Imagen 9" descr="Texto, Logotipo&#10;&#10;Descripción generada automáticamente">
            <a:extLst>
              <a:ext uri="{FF2B5EF4-FFF2-40B4-BE49-F238E27FC236}">
                <a16:creationId xmlns:a16="http://schemas.microsoft.com/office/drawing/2014/main" id="{B42FC0A1-93EC-1F95-593C-208DA1D4412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37045928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n-GB"/>
              <a:t>Click to edit Master title style</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3" name="Imagen 5" descr="Texto, Logotipo&#10;&#10;Descripción generada automáticamente">
            <a:extLst>
              <a:ext uri="{FF2B5EF4-FFF2-40B4-BE49-F238E27FC236}">
                <a16:creationId xmlns:a16="http://schemas.microsoft.com/office/drawing/2014/main" id="{307819E8-5D14-1654-901E-4AF72A16DA4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9071880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n-GB"/>
              <a:t>Click to edit Master title style</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r>
              <a:rPr lang="en-GB"/>
              <a:t>Click icon to add chart</a:t>
            </a:r>
            <a:endParaRPr lang="en-US"/>
          </a:p>
        </p:txBody>
      </p:sp>
    </p:spTree>
    <p:extLst>
      <p:ext uri="{BB962C8B-B14F-4D97-AF65-F5344CB8AC3E}">
        <p14:creationId xmlns:p14="http://schemas.microsoft.com/office/powerpoint/2010/main" val="27212178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p:nvPr>
        </p:nvSpPr>
        <p:spPr/>
        <p:txBody>
          <a:bodyPr/>
          <a:lstStyle/>
          <a:p>
            <a:pPr lvl="0"/>
            <a:r>
              <a:rPr lang="es-ES"/>
              <a:t>Haga clic para modificar los estilos de texto del patrón</a:t>
            </a:r>
          </a:p>
          <a:p>
            <a:pPr lvl="1"/>
            <a:r>
              <a:rPr lang="es-ES"/>
              <a:t>Segundo nivel</a:t>
            </a:r>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2" name="Imagen 4" descr="Texto, Logotipo&#10;&#10;Descripción generada automáticamente">
            <a:extLst>
              <a:ext uri="{FF2B5EF4-FFF2-40B4-BE49-F238E27FC236}">
                <a16:creationId xmlns:a16="http://schemas.microsoft.com/office/drawing/2014/main" id="{35CCBA0C-BC5B-7E26-F909-009A9233272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373559407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5" name="Imagen 7" descr="Texto, Logotipo&#10;&#10;Descripción generada automáticamente">
            <a:extLst>
              <a:ext uri="{FF2B5EF4-FFF2-40B4-BE49-F238E27FC236}">
                <a16:creationId xmlns:a16="http://schemas.microsoft.com/office/drawing/2014/main" id="{CEA8934D-1E0F-084E-A3FE-7D295DD4A8D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6001527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5" name="Imagen 7" descr="Texto, Logotipo&#10;&#10;Descripción generada automáticamente">
            <a:extLst>
              <a:ext uri="{FF2B5EF4-FFF2-40B4-BE49-F238E27FC236}">
                <a16:creationId xmlns:a16="http://schemas.microsoft.com/office/drawing/2014/main" id="{B008D60F-DDCD-8EF6-340E-78B0CFA5879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3211787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n-GB"/>
              <a:t>Click to edit Master title style</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4" name="Imagen 6" descr="Texto, Logotipo&#10;&#10;Descripción generada automáticamente">
            <a:extLst>
              <a:ext uri="{FF2B5EF4-FFF2-40B4-BE49-F238E27FC236}">
                <a16:creationId xmlns:a16="http://schemas.microsoft.com/office/drawing/2014/main" id="{3B7F8B1B-8185-9730-579C-79AC208F226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44145631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pic>
        <p:nvPicPr>
          <p:cNvPr id="4" name="Imagen 2" descr="Interfaz de usuario gráfica&#10;&#10;Descripción generada automáticamente">
            <a:extLst>
              <a:ext uri="{FF2B5EF4-FFF2-40B4-BE49-F238E27FC236}">
                <a16:creationId xmlns:a16="http://schemas.microsoft.com/office/drawing/2014/main" id="{817FAAC6-B868-AFAA-D49F-A84A050CAF3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7" name="Segnaposto testo 9">
            <a:extLst>
              <a:ext uri="{FF2B5EF4-FFF2-40B4-BE49-F238E27FC236}">
                <a16:creationId xmlns:a16="http://schemas.microsoft.com/office/drawing/2014/main" id="{4685CA93-1C3A-D32A-FD9D-BE3CEB884FED}"/>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8" name="Imagen 5" descr="Texto, Logotipo&#10;&#10;Descripción generada automáticamente">
            <a:extLst>
              <a:ext uri="{FF2B5EF4-FFF2-40B4-BE49-F238E27FC236}">
                <a16:creationId xmlns:a16="http://schemas.microsoft.com/office/drawing/2014/main" id="{58CCEBD8-A4ED-0369-A362-0CB2BCC5D8C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cxnSp>
        <p:nvCxnSpPr>
          <p:cNvPr id="10" name="Conector recto 7">
            <a:extLst>
              <a:ext uri="{FF2B5EF4-FFF2-40B4-BE49-F238E27FC236}">
                <a16:creationId xmlns:a16="http://schemas.microsoft.com/office/drawing/2014/main" id="{B803E3AE-33A8-780F-F382-DD6741445586}"/>
              </a:ext>
            </a:extLst>
          </p:cNvPr>
          <p:cNvCxnSpPr>
            <a:cxnSpLocks/>
          </p:cNvCxnSpPr>
          <p:nvPr userDrawn="1"/>
        </p:nvCxnSpPr>
        <p:spPr>
          <a:xfrm>
            <a:off x="958049" y="1349405"/>
            <a:ext cx="10395751" cy="0"/>
          </a:xfrm>
          <a:prstGeom prst="line">
            <a:avLst/>
          </a:prstGeom>
          <a:ln w="31750">
            <a:solidFill>
              <a:schemeClr val="bg2"/>
            </a:solidFill>
          </a:ln>
        </p:spPr>
        <p:style>
          <a:lnRef idx="3">
            <a:schemeClr val="accent2"/>
          </a:lnRef>
          <a:fillRef idx="0">
            <a:schemeClr val="accent2"/>
          </a:fillRef>
          <a:effectRef idx="2">
            <a:schemeClr val="accent2"/>
          </a:effectRef>
          <a:fontRef idx="minor">
            <a:schemeClr val="tx1"/>
          </a:fontRef>
        </p:style>
      </p:cxnSp>
      <p:pic>
        <p:nvPicPr>
          <p:cNvPr id="11" name="Imagen 8" descr="Texto&#10;&#10;Descripción generada automáticamente">
            <a:extLst>
              <a:ext uri="{FF2B5EF4-FFF2-40B4-BE49-F238E27FC236}">
                <a16:creationId xmlns:a16="http://schemas.microsoft.com/office/drawing/2014/main" id="{9AD6EA38-C2B1-E968-F994-BDF95FA43A3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316866778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Diapositiva de título">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D165D029-E66A-32D9-C3FF-044788A75B64}"/>
              </a:ext>
            </a:extLst>
          </p:cNvPr>
          <p:cNvPicPr>
            <a:picLocks noChangeAspect="1"/>
          </p:cNvPicPr>
          <p:nvPr userDrawn="1"/>
        </p:nvPicPr>
        <p:blipFill rotWithShape="1">
          <a:blip r:embed="rId2">
            <a:alphaModFix amt="70000"/>
          </a:blip>
          <a:srcRect l="10900"/>
          <a:stretch/>
        </p:blipFill>
        <p:spPr>
          <a:xfrm>
            <a:off x="0" y="-310256"/>
            <a:ext cx="12191999" cy="7168256"/>
          </a:xfrm>
          <a:prstGeom prst="rect">
            <a:avLst/>
          </a:prstGeom>
          <a:effectLst>
            <a:glow rad="127000">
              <a:schemeClr val="accent1">
                <a:alpha val="0"/>
              </a:schemeClr>
            </a:glow>
            <a:outerShdw blurRad="1270000" dist="50800" dir="5400000" algn="ctr" rotWithShape="0">
              <a:srgbClr val="000000">
                <a:alpha val="0"/>
              </a:srgbClr>
            </a:outerShdw>
            <a:reflection stA="31000" endPos="65000" dist="50800" dir="5400000" sy="-100000" algn="bl" rotWithShape="0"/>
            <a:softEdge rad="12700"/>
          </a:effectLst>
        </p:spPr>
      </p:pic>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3619128" y="3142693"/>
            <a:ext cx="6838766" cy="2219419"/>
          </a:xfrm>
        </p:spPr>
        <p:txBody>
          <a:bodyPr anchor="b">
            <a:normAutofit/>
          </a:bodyPr>
          <a:lstStyle>
            <a:lvl1pPr algn="ctr">
              <a:defRPr sz="5000"/>
            </a:lvl1pPr>
          </a:lstStyle>
          <a:p>
            <a:r>
              <a:rPr lang="es-ES"/>
              <a:t>Haga clic para modificar el estilo de título del patrón</a:t>
            </a:r>
            <a:endParaRPr lang="en-US"/>
          </a:p>
        </p:txBody>
      </p:sp>
      <p:pic>
        <p:nvPicPr>
          <p:cNvPr id="7" name="Imagen 6" descr="Texto, Logotipo&#10;&#10;Descripción generada automáticamente">
            <a:extLst>
              <a:ext uri="{FF2B5EF4-FFF2-40B4-BE49-F238E27FC236}">
                <a16:creationId xmlns:a16="http://schemas.microsoft.com/office/drawing/2014/main" id="{54200AE8-07C5-D418-ECDB-ACD192FF22B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3932" y="366434"/>
            <a:ext cx="3473719" cy="2099569"/>
          </a:xfrm>
          <a:prstGeom prst="rect">
            <a:avLst/>
          </a:prstGeom>
        </p:spPr>
      </p:pic>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spTree>
    <p:extLst>
      <p:ext uri="{BB962C8B-B14F-4D97-AF65-F5344CB8AC3E}">
        <p14:creationId xmlns:p14="http://schemas.microsoft.com/office/powerpoint/2010/main" val="311064488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A0FEB-AEFC-5EC7-F61D-7D547C4E5E53}"/>
              </a:ext>
            </a:extLst>
          </p:cNvPr>
          <p:cNvSpPr>
            <a:spLocks noGrp="1"/>
          </p:cNvSpPr>
          <p:nvPr>
            <p:ph type="title" hasCustomPrompt="1"/>
          </p:nvPr>
        </p:nvSpPr>
        <p:spPr/>
        <p:txBody>
          <a:bodyPr/>
          <a:lstStyle>
            <a:lvl1pPr>
              <a:defRPr/>
            </a:lvl1pPr>
          </a:lstStyle>
          <a:p>
            <a:r>
              <a:rPr lang="en-GB"/>
              <a:t>Click to ed</a:t>
            </a:r>
            <a:r>
              <a:rPr lang="sl-SI"/>
              <a:t>fdfd</a:t>
            </a:r>
            <a:r>
              <a:rPr lang="en-GB"/>
              <a:t>it Master title style</a:t>
            </a:r>
            <a:endParaRPr lang="sl-SI"/>
          </a:p>
        </p:txBody>
      </p:sp>
    </p:spTree>
    <p:extLst>
      <p:ext uri="{BB962C8B-B14F-4D97-AF65-F5344CB8AC3E}">
        <p14:creationId xmlns:p14="http://schemas.microsoft.com/office/powerpoint/2010/main" val="297109397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cxnSp>
        <p:nvCxnSpPr>
          <p:cNvPr id="8" name="Conector recto 7">
            <a:extLst>
              <a:ext uri="{FF2B5EF4-FFF2-40B4-BE49-F238E27FC236}">
                <a16:creationId xmlns:a16="http://schemas.microsoft.com/office/drawing/2014/main" id="{1DCBB72E-B9A1-0813-B627-4613AE8DA088}"/>
              </a:ext>
            </a:extLst>
          </p:cNvPr>
          <p:cNvCxnSpPr>
            <a:cxnSpLocks/>
          </p:cNvCxnSpPr>
          <p:nvPr userDrawn="1"/>
        </p:nvCxnSpPr>
        <p:spPr>
          <a:xfrm>
            <a:off x="958049" y="1349405"/>
            <a:ext cx="10395751" cy="0"/>
          </a:xfrm>
          <a:prstGeom prst="line">
            <a:avLst/>
          </a:prstGeom>
          <a:ln w="31750">
            <a:solidFill>
              <a:schemeClr val="bg2"/>
            </a:solidFill>
          </a:ln>
        </p:spPr>
        <p:style>
          <a:lnRef idx="3">
            <a:schemeClr val="accent2"/>
          </a:lnRef>
          <a:fillRef idx="0">
            <a:schemeClr val="accent2"/>
          </a:fillRef>
          <a:effectRef idx="2">
            <a:schemeClr val="accent2"/>
          </a:effectRef>
          <a:fontRef idx="minor">
            <a:schemeClr val="tx1"/>
          </a:fontRef>
        </p:style>
      </p:cxnSp>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normAutofit/>
          </a:bodyPr>
          <a:lstStyle>
            <a:lvl1pPr>
              <a:defRPr sz="5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hasCustomPrompt="1"/>
          </p:nvPr>
        </p:nvSpPr>
        <p:spPr>
          <a:xfrm>
            <a:off x="839788" y="2505075"/>
            <a:ext cx="5157787"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hasCustomPrompt="1"/>
          </p:nvPr>
        </p:nvSpPr>
        <p:spPr>
          <a:xfrm>
            <a:off x="6172200" y="2505075"/>
            <a:ext cx="5183188"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60" r:id="rId7"/>
    <p:sldLayoutId id="2147483655" r:id="rId8"/>
    <p:sldLayoutId id="2147483656" r:id="rId9"/>
    <p:sldLayoutId id="2147483657" r:id="rId10"/>
    <p:sldLayoutId id="2147483658" r:id="rId11"/>
    <p:sldLayoutId id="2147483659" r:id="rId12"/>
    <p:sldLayoutId id="2147483675" r:id="rId13"/>
    <p:sldLayoutId id="2147483676" r:id="rId14"/>
    <p:sldLayoutId id="2147483677" r:id="rId15"/>
    <p:sldLayoutId id="2147483678" r:id="rId16"/>
    <p:sldLayoutId id="2147483679" r:id="rId17"/>
    <p:sldLayoutId id="2147483680" r:id="rId18"/>
    <p:sldLayoutId id="2147483681" r:id="rId19"/>
    <p:sldLayoutId id="2147483682" r:id="rId20"/>
    <p:sldLayoutId id="2147483683" r:id="rId21"/>
    <p:sldLayoutId id="2147483684" r:id="rId22"/>
    <p:sldLayoutId id="2147483685" r:id="rId23"/>
    <p:sldLayoutId id="2147483686" r:id="rId24"/>
    <p:sldLayoutId id="2147483687" r:id="rId25"/>
    <p:sldLayoutId id="2147483661" r:id="rId26"/>
    <p:sldLayoutId id="2147483688" r:id="rId27"/>
    <p:sldLayoutId id="2147483689" r:id="rId28"/>
  </p:sldLayoutIdLst>
  <p:txStyles>
    <p:titleStyle>
      <a:lvl1pPr algn="l" defTabSz="914400" rtl="0" eaLnBrk="1" latinLnBrk="0" hangingPunct="1">
        <a:lnSpc>
          <a:spcPct val="90000"/>
        </a:lnSpc>
        <a:spcBef>
          <a:spcPct val="0"/>
        </a:spcBef>
        <a:buNone/>
        <a:defRPr sz="38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4.xml"/><Relationship Id="rId1" Type="http://schemas.openxmlformats.org/officeDocument/2006/relationships/video" Target="https://www.youtube.com/embed/IfOqyuxb5S0?feature=oembed" TargetMode="External"/><Relationship Id="rId4" Type="http://schemas.openxmlformats.org/officeDocument/2006/relationships/hyperlink" Target="../Gender%20Equity%20Now"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video" Target="https://www.youtube.com/embed/nLjFTHTgEVU?feature=oembed"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s://implicit.harvard.edu/implicit/takeatest.html" TargetMode="Externa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4.xml"/><Relationship Id="rId1" Type="http://schemas.openxmlformats.org/officeDocument/2006/relationships/video" Target="https://www.youtube.com/embed/fvHSYGXZ3aQ?feature=oembed"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4.xml"/><Relationship Id="rId1" Type="http://schemas.openxmlformats.org/officeDocument/2006/relationships/video" Target="https://www.youtube.com/embed/hl6FME2XWb0?feature=oembed"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4.xml"/><Relationship Id="rId1" Type="http://schemas.openxmlformats.org/officeDocument/2006/relationships/video" Target="https://www.youtube.com/embed/bzNke_GYGHg?feature=oembed"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4.xml"/><Relationship Id="rId1" Type="http://schemas.openxmlformats.org/officeDocument/2006/relationships/video" Target="https://www.youtube.com/embed/KHq_EDi2PE8?feature=oembed"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hyperlink" Target="https://textio.com/" TargetMode="External"/><Relationship Id="rId2" Type="http://schemas.openxmlformats.org/officeDocument/2006/relationships/slideLayout" Target="../slideLayouts/slideLayout2.xml"/><Relationship Id="rId1" Type="http://schemas.openxmlformats.org/officeDocument/2006/relationships/video" Target="https://www.youtube.com/embed/YVphFCWPg8o?feature=oembed" TargetMode="External"/><Relationship Id="rId4" Type="http://schemas.openxmlformats.org/officeDocument/2006/relationships/image" Target="../media/image16.jpeg"/></Relationships>
</file>

<file path=ppt/slides/_rels/slide31.xml.rels><?xml version="1.0" encoding="UTF-8" standalone="yes"?>
<Relationships xmlns="http://schemas.openxmlformats.org/package/2006/relationships"><Relationship Id="rId8" Type="http://schemas.openxmlformats.org/officeDocument/2006/relationships/hyperlink" Target="https://www.youtube.com/watch?v=fvHSYGXZ3aQ&amp;t" TargetMode="External"/><Relationship Id="rId3" Type="http://schemas.openxmlformats.org/officeDocument/2006/relationships/hyperlink" Target="https://www.youtube.com/watch?v=bzNke_GYGHg" TargetMode="External"/><Relationship Id="rId7" Type="http://schemas.openxmlformats.org/officeDocument/2006/relationships/hyperlink" Target="https://doi.org/10.1146/annurev-orgpsych-110721-034105" TargetMode="External"/><Relationship Id="rId2" Type="http://schemas.openxmlformats.org/officeDocument/2006/relationships/hyperlink" Target="https://www.ilo.org/media/421401/download" TargetMode="External"/><Relationship Id="rId1" Type="http://schemas.openxmlformats.org/officeDocument/2006/relationships/slideLayout" Target="../slideLayouts/slideLayout2.xml"/><Relationship Id="rId6" Type="http://schemas.openxmlformats.org/officeDocument/2006/relationships/hyperlink" Target="https://www.youtube.com/watch?v=nLjFTHTgEVU" TargetMode="External"/><Relationship Id="rId5" Type="http://schemas.openxmlformats.org/officeDocument/2006/relationships/hyperlink" Target="https://www.youtube.com/watch?v=KHq_EDi2PE8" TargetMode="External"/><Relationship Id="rId4" Type="http://schemas.openxmlformats.org/officeDocument/2006/relationships/hyperlink" Target="https://www.youtube.com/watch?v=hl6FME2XWb0&amp;t" TargetMode="External"/></Relationships>
</file>

<file path=ppt/slides/_rels/slide32.xml.rels><?xml version="1.0" encoding="UTF-8" standalone="yes"?>
<Relationships xmlns="http://schemas.openxmlformats.org/package/2006/relationships"><Relationship Id="rId8" Type="http://schemas.openxmlformats.org/officeDocument/2006/relationships/hyperlink" Target="https://www.youtube.com/watch?v=IfOqyuxb5S0&amp;t" TargetMode="External"/><Relationship Id="rId3" Type="http://schemas.openxmlformats.org/officeDocument/2006/relationships/hyperlink" Target="https://mind.help/topic/gender-bias/" TargetMode="External"/><Relationship Id="rId7" Type="http://schemas.openxmlformats.org/officeDocument/2006/relationships/hyperlink" Target="https://www.youtube.com/watch?v=18uDutylDa4" TargetMode="External"/><Relationship Id="rId12" Type="http://schemas.openxmlformats.org/officeDocument/2006/relationships/hyperlink" Target="https://doi.org/10.1038/s41398-018-0148-0" TargetMode="External"/><Relationship Id="rId2" Type="http://schemas.openxmlformats.org/officeDocument/2006/relationships/hyperlink" Target="https://doi.org/10.3390/ijerph16193531" TargetMode="External"/><Relationship Id="rId1" Type="http://schemas.openxmlformats.org/officeDocument/2006/relationships/slideLayout" Target="../slideLayouts/slideLayout2.xml"/><Relationship Id="rId6" Type="http://schemas.openxmlformats.org/officeDocument/2006/relationships/hyperlink" Target="https://annabartholomew.com/sustainability-in-business-a-guide-for-women-entrepreneurs" TargetMode="External"/><Relationship Id="rId11" Type="http://schemas.openxmlformats.org/officeDocument/2006/relationships/hyperlink" Target="https://www.youtube.com/watch?v=rJ3mZwQ3ha4&amp;t" TargetMode="External"/><Relationship Id="rId5" Type="http://schemas.openxmlformats.org/officeDocument/2006/relationships/hyperlink" Target="https://mind.help/topic/gender-bias" TargetMode="External"/><Relationship Id="rId10" Type="http://schemas.openxmlformats.org/officeDocument/2006/relationships/hyperlink" Target="https://doi.org/10.1348/135910709X457423" TargetMode="External"/><Relationship Id="rId4" Type="http://schemas.openxmlformats.org/officeDocument/2006/relationships/hyperlink" Target="https://doi.org/10.1037/ser0000346" TargetMode="External"/><Relationship Id="rId9" Type="http://schemas.openxmlformats.org/officeDocument/2006/relationships/hyperlink" Target="https://www.youtube.com/watch?v=YVphFCWPg8o"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9.xml"/><Relationship Id="rId1" Type="http://schemas.openxmlformats.org/officeDocument/2006/relationships/video" Target="https://www.youtube.com/embed/rJ3mZwQ3ha4?feature=oembed"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914FE02-1D5B-5285-03EF-401433043FA6}"/>
              </a:ext>
            </a:extLst>
          </p:cNvPr>
          <p:cNvSpPr>
            <a:spLocks noGrp="1"/>
          </p:cNvSpPr>
          <p:nvPr>
            <p:ph type="ctrTitle"/>
          </p:nvPr>
        </p:nvSpPr>
        <p:spPr>
          <a:xfrm>
            <a:off x="3774730" y="3819913"/>
            <a:ext cx="7954218" cy="2619604"/>
          </a:xfrm>
        </p:spPr>
        <p:txBody>
          <a:bodyPr>
            <a:normAutofit fontScale="90000"/>
          </a:bodyPr>
          <a:lstStyle/>
          <a:p>
            <a:pPr algn="l"/>
            <a:r>
              <a:rPr lang="en-US" dirty="0"/>
              <a:t>Opolnomočenje </a:t>
            </a:r>
            <a:r>
              <a:rPr lang="en-US" dirty="0" err="1"/>
              <a:t>žensk</a:t>
            </a:r>
            <a:r>
              <a:rPr lang="en-US" dirty="0"/>
              <a:t> v </a:t>
            </a:r>
            <a:r>
              <a:rPr lang="en-US" dirty="0" err="1"/>
              <a:t>podjetništvu</a:t>
            </a:r>
            <a:r>
              <a:rPr lang="en-US" dirty="0"/>
              <a:t>: </a:t>
            </a:r>
            <a:r>
              <a:rPr lang="en-US" dirty="0" err="1"/>
              <a:t>Premagovanje</a:t>
            </a:r>
            <a:r>
              <a:rPr lang="en-US" dirty="0"/>
              <a:t> </a:t>
            </a:r>
            <a:r>
              <a:rPr lang="en-US" dirty="0" err="1"/>
              <a:t>spolne</a:t>
            </a:r>
            <a:r>
              <a:rPr lang="en-US" dirty="0"/>
              <a:t> </a:t>
            </a:r>
            <a:r>
              <a:rPr lang="en-US" dirty="0" err="1"/>
              <a:t>pristranskosti</a:t>
            </a:r>
            <a:r>
              <a:rPr lang="en-US" dirty="0"/>
              <a:t> in </a:t>
            </a:r>
            <a:r>
              <a:rPr lang="en-US" dirty="0" err="1"/>
              <a:t>spodbujanje</a:t>
            </a:r>
            <a:r>
              <a:rPr lang="en-US" dirty="0"/>
              <a:t> </a:t>
            </a:r>
            <a:r>
              <a:rPr lang="en-US" dirty="0" err="1"/>
              <a:t>vključenosti</a:t>
            </a:r>
            <a:endParaRPr lang="en-US" dirty="0"/>
          </a:p>
        </p:txBody>
      </p:sp>
      <p:sp>
        <p:nvSpPr>
          <p:cNvPr id="6" name="Marcador de posición de imagen 2">
            <a:extLst>
              <a:ext uri="{FF2B5EF4-FFF2-40B4-BE49-F238E27FC236}">
                <a16:creationId xmlns:a16="http://schemas.microsoft.com/office/drawing/2014/main" id="{73B06CFA-549F-BF01-84DA-E23DFB02BD4F}"/>
              </a:ext>
            </a:extLst>
          </p:cNvPr>
          <p:cNvSpPr>
            <a:spLocks noGrp="1"/>
          </p:cNvSpPr>
          <p:nvPr/>
        </p:nvSpPr>
        <p:spPr>
          <a:xfrm>
            <a:off x="6415682" y="3211786"/>
            <a:ext cx="4259262" cy="1658937"/>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t-IT" sz="2000" b="0" dirty="0">
                <a:solidFill>
                  <a:schemeClr val="accent1"/>
                </a:solidFill>
                <a:latin typeface="+mj-lt"/>
              </a:rPr>
              <a:t>DOBRODOŠLI V ENOTI</a:t>
            </a:r>
            <a:endParaRPr lang="it-IT" dirty="0">
              <a:solidFill>
                <a:schemeClr val="accent1"/>
              </a:solidFill>
              <a:latin typeface="+mj-lt"/>
            </a:endParaRPr>
          </a:p>
        </p:txBody>
      </p:sp>
      <p:sp>
        <p:nvSpPr>
          <p:cNvPr id="3" name="Marcador de posición de imagen 2">
            <a:extLst>
              <a:ext uri="{FF2B5EF4-FFF2-40B4-BE49-F238E27FC236}">
                <a16:creationId xmlns:a16="http://schemas.microsoft.com/office/drawing/2014/main" id="{73B06CFA-549F-BF01-84DA-E23DFB02BD4F}"/>
              </a:ext>
            </a:extLst>
          </p:cNvPr>
          <p:cNvSpPr>
            <a:spLocks noGrp="1"/>
          </p:cNvSpPr>
          <p:nvPr/>
        </p:nvSpPr>
        <p:spPr>
          <a:xfrm>
            <a:off x="9784681" y="2596751"/>
            <a:ext cx="2735262" cy="1658937"/>
          </a:xfrm>
          <a:prstGeom prst="rect">
            <a:avLst/>
          </a:prstGeom>
        </p:spPr>
        <p:txBody>
          <a:bodyPr vert="horz" lIns="91440" tIns="45720" rIns="91440" bIns="45720" rtlCol="0" anchor="t">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sl-SI" sz="2400" b="1" dirty="0">
              <a:solidFill>
                <a:schemeClr val="bg1"/>
              </a:solidFill>
            </a:endParaRPr>
          </a:p>
        </p:txBody>
      </p:sp>
    </p:spTree>
    <p:extLst>
      <p:ext uri="{BB962C8B-B14F-4D97-AF65-F5344CB8AC3E}">
        <p14:creationId xmlns:p14="http://schemas.microsoft.com/office/powerpoint/2010/main" val="13260189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0CC6CE50-60CD-7B63-5E65-B783CF54FFE4}"/>
              </a:ext>
            </a:extLst>
          </p:cNvPr>
          <p:cNvSpPr>
            <a:spLocks noGrp="1"/>
          </p:cNvSpPr>
          <p:nvPr>
            <p:ph type="title"/>
          </p:nvPr>
        </p:nvSpPr>
        <p:spPr>
          <a:xfrm>
            <a:off x="389351" y="386003"/>
            <a:ext cx="10515600" cy="825500"/>
          </a:xfrm>
        </p:spPr>
        <p:txBody>
          <a:bodyPr/>
          <a:lstStyle/>
          <a:p>
            <a:r>
              <a:rPr lang="sl-SI" sz="3400" dirty="0"/>
              <a:t>Vpliv spolne pristranskosti na delovnem mestu</a:t>
            </a:r>
            <a:endParaRPr lang="en-US" sz="3400" dirty="0"/>
          </a:p>
        </p:txBody>
      </p:sp>
      <p:pic>
        <p:nvPicPr>
          <p:cNvPr id="4" name="Predstavnost v spletu 3" title="How to design gender bias out of your workplace | Sara Sanford">
            <a:hlinkClick r:id="" action="ppaction://media"/>
            <a:extLst>
              <a:ext uri="{FF2B5EF4-FFF2-40B4-BE49-F238E27FC236}">
                <a16:creationId xmlns:a16="http://schemas.microsoft.com/office/drawing/2014/main" id="{AF5DE497-0859-966A-36C2-7A86A94BED38}"/>
              </a:ext>
            </a:extLst>
          </p:cNvPr>
          <p:cNvPicPr>
            <a:picLocks noGrp="1" noRot="1" noChangeAspect="1"/>
          </p:cNvPicPr>
          <p:nvPr>
            <p:ph sz="half" idx="1"/>
            <a:videoFile r:link="rId1"/>
          </p:nvPr>
        </p:nvPicPr>
        <p:blipFill>
          <a:blip r:embed="rId3"/>
          <a:stretch>
            <a:fillRect/>
          </a:stretch>
        </p:blipFill>
        <p:spPr>
          <a:xfrm>
            <a:off x="386714" y="1794821"/>
            <a:ext cx="5826299" cy="3265315"/>
          </a:xfrm>
          <a:prstGeom prst="rect">
            <a:avLst/>
          </a:prstGeom>
        </p:spPr>
      </p:pic>
      <p:sp>
        <p:nvSpPr>
          <p:cNvPr id="5" name="Označba mesta vsebine 4">
            <a:extLst>
              <a:ext uri="{FF2B5EF4-FFF2-40B4-BE49-F238E27FC236}">
                <a16:creationId xmlns:a16="http://schemas.microsoft.com/office/drawing/2014/main" id="{1C19B2AE-A275-F7CF-E5DC-3C604A8077B0}"/>
              </a:ext>
            </a:extLst>
          </p:cNvPr>
          <p:cNvSpPr>
            <a:spLocks noGrp="1"/>
          </p:cNvSpPr>
          <p:nvPr>
            <p:ph sz="half" idx="2"/>
          </p:nvPr>
        </p:nvSpPr>
        <p:spPr>
          <a:xfrm>
            <a:off x="6556920" y="1714992"/>
            <a:ext cx="5522304" cy="4351338"/>
          </a:xfrm>
        </p:spPr>
        <p:txBody>
          <a:bodyPr vert="horz" lIns="91440" tIns="45720" rIns="91440" bIns="45720" rtlCol="0" anchor="t">
            <a:noAutofit/>
          </a:bodyPr>
          <a:lstStyle/>
          <a:p>
            <a:pPr>
              <a:lnSpc>
                <a:spcPct val="130000"/>
              </a:lnSpc>
              <a:spcBef>
                <a:spcPts val="0"/>
              </a:spcBef>
            </a:pPr>
            <a:r>
              <a:rPr lang="sl-SI" sz="1600" b="0" dirty="0">
                <a:solidFill>
                  <a:schemeClr val="accent1"/>
                </a:solidFill>
              </a:rPr>
              <a:t>V videu Sare </a:t>
            </a:r>
            <a:r>
              <a:rPr lang="sl-SI" sz="1600" b="0" dirty="0" err="1">
                <a:solidFill>
                  <a:schemeClr val="accent1"/>
                </a:solidFill>
              </a:rPr>
              <a:t>Sanford</a:t>
            </a:r>
            <a:r>
              <a:rPr lang="sl-SI" sz="1600" b="0" dirty="0">
                <a:solidFill>
                  <a:schemeClr val="accent1"/>
                </a:solidFill>
              </a:rPr>
              <a:t> "Kako oblikovati spolno pristranskost iz svojega delovnega mesta" ustanoviteljica </a:t>
            </a:r>
            <a:r>
              <a:rPr lang="sl-SI" sz="1600" b="0" dirty="0" err="1">
                <a:solidFill>
                  <a:schemeClr val="accent1"/>
                </a:solidFill>
                <a:hlinkClick r:id="rId4" action="ppaction://hlinkfile"/>
              </a:rPr>
              <a:t>Gender</a:t>
            </a:r>
            <a:r>
              <a:rPr lang="sl-SI" sz="1600" b="0" dirty="0">
                <a:solidFill>
                  <a:schemeClr val="accent1"/>
                </a:solidFill>
                <a:hlinkClick r:id="rId4" action="ppaction://hlinkfile"/>
              </a:rPr>
              <a:t> </a:t>
            </a:r>
            <a:r>
              <a:rPr lang="sl-SI" sz="1600" b="0" dirty="0" err="1">
                <a:solidFill>
                  <a:schemeClr val="accent1"/>
                </a:solidFill>
                <a:hlinkClick r:id="rId4" action="ppaction://hlinkfile"/>
              </a:rPr>
              <a:t>Equity</a:t>
            </a:r>
            <a:r>
              <a:rPr lang="sl-SI" sz="1600" b="0" dirty="0">
                <a:solidFill>
                  <a:schemeClr val="accent1"/>
                </a:solidFill>
                <a:hlinkClick r:id="rId4" action="ppaction://hlinkfile"/>
              </a:rPr>
              <a:t> </a:t>
            </a:r>
            <a:r>
              <a:rPr lang="sl-SI" sz="1600" b="0" dirty="0" err="1">
                <a:solidFill>
                  <a:schemeClr val="accent1"/>
                </a:solidFill>
                <a:hlinkClick r:id="rId4" action="ppaction://hlinkfile"/>
              </a:rPr>
              <a:t>Now</a:t>
            </a:r>
            <a:r>
              <a:rPr lang="sl-SI" sz="1600" b="0" dirty="0">
                <a:solidFill>
                  <a:schemeClr val="accent1"/>
                </a:solidFill>
              </a:rPr>
              <a:t> razpravlja o strategijah za odpravo spolne pristranskosti v organizacijah. </a:t>
            </a:r>
            <a:r>
              <a:rPr lang="sl-SI" sz="1600" b="0" dirty="0" err="1">
                <a:solidFill>
                  <a:schemeClr val="accent1"/>
                </a:solidFill>
              </a:rPr>
              <a:t>Sanford</a:t>
            </a:r>
            <a:r>
              <a:rPr lang="sl-SI" sz="1600" b="0" dirty="0">
                <a:solidFill>
                  <a:schemeClr val="accent1"/>
                </a:solidFill>
              </a:rPr>
              <a:t> poudarja pomen uporabe podatkovnih pristopov za prepoznavanje in ublažitev pristranskosti, pri čemer se zavzema za strukturirane procese pri zaposlovanju, napredovanju in ocenjevanju. Poudarja tudi vlogo preglednosti in odgovornosti pri spodbujanju vključujočega delovnega mesta. S praktičnimi primeri in vpogledi </a:t>
            </a:r>
            <a:r>
              <a:rPr lang="sl-SI" sz="1600" b="0" dirty="0" err="1">
                <a:solidFill>
                  <a:schemeClr val="accent1"/>
                </a:solidFill>
              </a:rPr>
              <a:t>Sanford</a:t>
            </a:r>
            <a:r>
              <a:rPr lang="sl-SI" sz="1600" b="0" dirty="0">
                <a:solidFill>
                  <a:schemeClr val="accent1"/>
                </a:solidFill>
              </a:rPr>
              <a:t> ponazarja, kako lahko organizacije preoblikujejo svoje sisteme, da zagotovijo pravičnost in enakost za vse zaposlene.</a:t>
            </a:r>
          </a:p>
        </p:txBody>
      </p:sp>
      <p:sp>
        <p:nvSpPr>
          <p:cNvPr id="6" name="PoljeZBesedilom 5">
            <a:extLst>
              <a:ext uri="{FF2B5EF4-FFF2-40B4-BE49-F238E27FC236}">
                <a16:creationId xmlns:a16="http://schemas.microsoft.com/office/drawing/2014/main" id="{995CF4B2-0BCF-495D-6CBA-865EDBE47803}"/>
              </a:ext>
            </a:extLst>
          </p:cNvPr>
          <p:cNvSpPr txBox="1"/>
          <p:nvPr/>
        </p:nvSpPr>
        <p:spPr>
          <a:xfrm>
            <a:off x="389351" y="5143698"/>
            <a:ext cx="6868586" cy="246221"/>
          </a:xfrm>
          <a:prstGeom prst="rect">
            <a:avLst/>
          </a:prstGeom>
          <a:noFill/>
        </p:spPr>
        <p:txBody>
          <a:bodyPr wrap="square" lIns="91440" tIns="45720" rIns="91440" bIns="45720" rtlCol="0" anchor="t">
            <a:spAutoFit/>
          </a:bodyPr>
          <a:lstStyle/>
          <a:p>
            <a:r>
              <a:rPr lang="sl-SI" sz="1000" dirty="0">
                <a:solidFill>
                  <a:schemeClr val="accent1"/>
                </a:solidFill>
              </a:rPr>
              <a:t>Vir: TED: </a:t>
            </a:r>
            <a:r>
              <a:rPr lang="sl-SI" sz="1000" b="0" i="0" u="none" strike="noStrike" dirty="0">
                <a:solidFill>
                  <a:srgbClr val="1D1D1B"/>
                </a:solidFill>
                <a:effectLst/>
                <a:latin typeface="Raleway" pitchFamily="2" charset="-18"/>
              </a:rPr>
              <a:t>How to design </a:t>
            </a:r>
            <a:r>
              <a:rPr lang="sl-SI" sz="1000" b="0" i="0" u="none" strike="noStrike" dirty="0" err="1">
                <a:solidFill>
                  <a:srgbClr val="1D1D1B"/>
                </a:solidFill>
                <a:effectLst/>
                <a:latin typeface="Raleway" pitchFamily="2" charset="-18"/>
              </a:rPr>
              <a:t>gender</a:t>
            </a:r>
            <a:r>
              <a:rPr lang="sl-SI" sz="1000" b="0" i="0" u="none" strike="noStrike" dirty="0">
                <a:solidFill>
                  <a:srgbClr val="1D1D1B"/>
                </a:solidFill>
                <a:effectLst/>
                <a:latin typeface="Raleway" pitchFamily="2" charset="-18"/>
              </a:rPr>
              <a:t> </a:t>
            </a:r>
            <a:r>
              <a:rPr lang="sl-SI" sz="1000" b="0" i="0" u="none" strike="noStrike" dirty="0" err="1">
                <a:solidFill>
                  <a:srgbClr val="1D1D1B"/>
                </a:solidFill>
                <a:effectLst/>
                <a:latin typeface="Raleway" pitchFamily="2" charset="-18"/>
              </a:rPr>
              <a:t>bias</a:t>
            </a:r>
            <a:r>
              <a:rPr lang="sl-SI" sz="1000" b="0" i="0" u="none" strike="noStrike" dirty="0">
                <a:solidFill>
                  <a:srgbClr val="1D1D1B"/>
                </a:solidFill>
                <a:effectLst/>
                <a:latin typeface="Raleway" pitchFamily="2" charset="-18"/>
              </a:rPr>
              <a:t> out </a:t>
            </a:r>
            <a:r>
              <a:rPr lang="sl-SI" sz="1000" b="0" i="0" u="none" strike="noStrike" dirty="0" err="1">
                <a:solidFill>
                  <a:srgbClr val="1D1D1B"/>
                </a:solidFill>
                <a:effectLst/>
                <a:latin typeface="Raleway" pitchFamily="2" charset="-18"/>
              </a:rPr>
              <a:t>of</a:t>
            </a:r>
            <a:r>
              <a:rPr lang="sl-SI" sz="1000" b="0" i="0" u="none" strike="noStrike" dirty="0">
                <a:solidFill>
                  <a:srgbClr val="1D1D1B"/>
                </a:solidFill>
                <a:effectLst/>
                <a:latin typeface="Raleway" pitchFamily="2" charset="-18"/>
              </a:rPr>
              <a:t> </a:t>
            </a:r>
            <a:r>
              <a:rPr lang="sl-SI" sz="1000" b="0" i="0" u="none" strike="noStrike" dirty="0" err="1">
                <a:solidFill>
                  <a:srgbClr val="1D1D1B"/>
                </a:solidFill>
                <a:effectLst/>
                <a:latin typeface="Raleway" pitchFamily="2" charset="-18"/>
              </a:rPr>
              <a:t>your</a:t>
            </a:r>
            <a:r>
              <a:rPr lang="sl-SI" sz="1000" b="0" i="0" u="none" strike="noStrike" dirty="0">
                <a:solidFill>
                  <a:srgbClr val="1D1D1B"/>
                </a:solidFill>
                <a:effectLst/>
                <a:latin typeface="Raleway" pitchFamily="2" charset="-18"/>
              </a:rPr>
              <a:t> </a:t>
            </a:r>
            <a:r>
              <a:rPr lang="sl-SI" sz="1000" b="0" i="0" u="none" strike="noStrike" dirty="0" err="1">
                <a:solidFill>
                  <a:srgbClr val="1D1D1B"/>
                </a:solidFill>
                <a:effectLst/>
                <a:latin typeface="Raleway" pitchFamily="2" charset="-18"/>
              </a:rPr>
              <a:t>workplace</a:t>
            </a:r>
            <a:r>
              <a:rPr lang="sl-SI" sz="1000" b="0" i="0" u="none" strike="noStrike" dirty="0">
                <a:solidFill>
                  <a:srgbClr val="1D1D1B"/>
                </a:solidFill>
                <a:effectLst/>
                <a:latin typeface="Raleway" pitchFamily="2" charset="-18"/>
              </a:rPr>
              <a:t> </a:t>
            </a:r>
            <a:endParaRPr lang="sl-SI" sz="1000" dirty="0">
              <a:solidFill>
                <a:schemeClr val="accent1"/>
              </a:solidFill>
            </a:endParaRPr>
          </a:p>
        </p:txBody>
      </p:sp>
    </p:spTree>
    <p:extLst>
      <p:ext uri="{BB962C8B-B14F-4D97-AF65-F5344CB8AC3E}">
        <p14:creationId xmlns:p14="http://schemas.microsoft.com/office/powerpoint/2010/main" val="1969540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a:extLst>
              <a:ext uri="{FF2B5EF4-FFF2-40B4-BE49-F238E27FC236}">
                <a16:creationId xmlns:a16="http://schemas.microsoft.com/office/drawing/2014/main" id="{AC82C0F3-CD1A-06D2-231A-73CDECCAE0B1}"/>
              </a:ext>
            </a:extLst>
          </p:cNvPr>
          <p:cNvSpPr>
            <a:spLocks noGrp="1"/>
          </p:cNvSpPr>
          <p:nvPr>
            <p:ph idx="1"/>
          </p:nvPr>
        </p:nvSpPr>
        <p:spPr>
          <a:xfrm>
            <a:off x="838200" y="393192"/>
            <a:ext cx="9487864" cy="5783771"/>
          </a:xfrm>
        </p:spPr>
        <p:txBody>
          <a:bodyPr vert="horz" lIns="91440" tIns="45720" rIns="91440" bIns="45720" rtlCol="0" anchor="t">
            <a:normAutofit/>
          </a:bodyPr>
          <a:lstStyle/>
          <a:p>
            <a:r>
              <a:rPr lang="en-GB" sz="3400" b="0" err="1">
                <a:solidFill>
                  <a:schemeClr val="bg2"/>
                </a:solidFill>
                <a:latin typeface="+mj-lt"/>
                <a:ea typeface="+mj-ea"/>
                <a:cs typeface="+mj-cs"/>
              </a:rPr>
              <a:t>Naloga</a:t>
            </a:r>
            <a:r>
              <a:rPr lang="en-GB" sz="3400" b="0" dirty="0">
                <a:solidFill>
                  <a:schemeClr val="bg2"/>
                </a:solidFill>
                <a:latin typeface="+mj-lt"/>
                <a:ea typeface="+mj-ea"/>
                <a:cs typeface="+mj-cs"/>
              </a:rPr>
              <a:t> 1</a:t>
            </a:r>
            <a:r>
              <a:rPr lang="sl-SI" sz="3400" b="0" dirty="0">
                <a:solidFill>
                  <a:schemeClr val="bg2"/>
                </a:solidFill>
                <a:latin typeface="+mj-lt"/>
                <a:ea typeface="+mj-ea"/>
                <a:cs typeface="+mj-cs"/>
              </a:rPr>
              <a:t>:</a:t>
            </a:r>
            <a:r>
              <a:rPr lang="sl-SI" sz="3400" dirty="0">
                <a:solidFill>
                  <a:schemeClr val="bg2"/>
                </a:solidFill>
                <a:latin typeface="+mj-lt"/>
                <a:ea typeface="+mj-ea"/>
                <a:cs typeface="+mj-cs"/>
              </a:rPr>
              <a:t> </a:t>
            </a:r>
            <a:br>
              <a:rPr lang="en-US" sz="3400" dirty="0">
                <a:solidFill>
                  <a:schemeClr val="bg2"/>
                </a:solidFill>
                <a:latin typeface="+mj-lt"/>
                <a:ea typeface="+mj-ea"/>
                <a:cs typeface="+mj-cs"/>
              </a:rPr>
            </a:br>
            <a:endParaRPr lang="sl-SI" sz="3400" dirty="0">
              <a:solidFill>
                <a:schemeClr val="bg2"/>
              </a:solidFill>
              <a:latin typeface="Raleway SemiBold"/>
            </a:endParaRPr>
          </a:p>
          <a:p>
            <a:pPr>
              <a:lnSpc>
                <a:spcPct val="140000"/>
              </a:lnSpc>
              <a:spcBef>
                <a:spcPts val="0"/>
              </a:spcBef>
            </a:pPr>
            <a:r>
              <a:rPr lang="sl-SI" sz="1800" b="0" dirty="0">
                <a:solidFill>
                  <a:schemeClr val="accent1"/>
                </a:solidFill>
              </a:rPr>
              <a:t>Poskusite opazovati interakcije, odločitve in komunikacije na delovnem mestu ali v katerem koli drugem okolju.</a:t>
            </a:r>
          </a:p>
          <a:p>
            <a:pPr>
              <a:lnSpc>
                <a:spcPct val="140000"/>
              </a:lnSpc>
              <a:spcBef>
                <a:spcPts val="0"/>
              </a:spcBef>
            </a:pPr>
            <a:endParaRPr lang="sl-SI" sz="1800" b="0" dirty="0">
              <a:solidFill>
                <a:schemeClr val="accent1"/>
              </a:solidFill>
            </a:endParaRPr>
          </a:p>
          <a:p>
            <a:pPr>
              <a:lnSpc>
                <a:spcPct val="140000"/>
              </a:lnSpc>
              <a:spcBef>
                <a:spcPts val="0"/>
              </a:spcBef>
            </a:pPr>
            <a:r>
              <a:rPr lang="sl-SI" sz="1800" b="0" dirty="0">
                <a:solidFill>
                  <a:schemeClr val="accent1"/>
                </a:solidFill>
              </a:rPr>
              <a:t>Vnos v dnevnik: Vodite dnevnik svojih opazovanj s poudarkom na:</a:t>
            </a:r>
            <a:endParaRPr lang="sl-SI" dirty="0">
              <a:solidFill>
                <a:schemeClr val="accent1"/>
              </a:solidFill>
            </a:endParaRPr>
          </a:p>
          <a:p>
            <a:pPr marL="1085850" lvl="1" indent="-285750">
              <a:lnSpc>
                <a:spcPct val="140000"/>
              </a:lnSpc>
              <a:spcBef>
                <a:spcPts val="0"/>
              </a:spcBef>
              <a:buFont typeface="Arial" panose="020B0604020202020204" pitchFamily="34" charset="0"/>
              <a:buChar char="•"/>
            </a:pPr>
            <a:r>
              <a:rPr lang="sl-SI" sz="1800" dirty="0">
                <a:solidFill>
                  <a:schemeClr val="accent1"/>
                </a:solidFill>
                <a:latin typeface="Raleway Medium"/>
              </a:rPr>
              <a:t>Uporabljenem jeziku (na sestankih in e-poštnih sporočilih).</a:t>
            </a:r>
          </a:p>
          <a:p>
            <a:pPr marL="1085850" lvl="1" indent="-285750">
              <a:lnSpc>
                <a:spcPct val="140000"/>
              </a:lnSpc>
              <a:spcBef>
                <a:spcPts val="0"/>
              </a:spcBef>
              <a:buFont typeface="Arial" panose="020B0604020202020204" pitchFamily="34" charset="0"/>
              <a:buChar char="•"/>
            </a:pPr>
            <a:r>
              <a:rPr lang="sl-SI" sz="1800" dirty="0">
                <a:solidFill>
                  <a:schemeClr val="accent1"/>
                </a:solidFill>
                <a:latin typeface="Raleway Medium"/>
              </a:rPr>
              <a:t>Kako se izvajajo naloge.</a:t>
            </a:r>
            <a:endParaRPr lang="sl-SI" dirty="0">
              <a:solidFill>
                <a:schemeClr val="accent1"/>
              </a:solidFill>
            </a:endParaRPr>
          </a:p>
          <a:p>
            <a:pPr marL="1085850" lvl="1" indent="-285750">
              <a:lnSpc>
                <a:spcPct val="140000"/>
              </a:lnSpc>
              <a:spcBef>
                <a:spcPts val="0"/>
              </a:spcBef>
              <a:buFont typeface="Arial" panose="020B0604020202020204" pitchFamily="34" charset="0"/>
              <a:buChar char="•"/>
            </a:pPr>
            <a:r>
              <a:rPr lang="sl-SI" sz="1800" dirty="0">
                <a:solidFill>
                  <a:schemeClr val="accent1"/>
                </a:solidFill>
                <a:latin typeface="Raleway Medium"/>
              </a:rPr>
              <a:t>Kako se izvajajo ocene uspešnosti.</a:t>
            </a:r>
            <a:endParaRPr lang="sl-SI" dirty="0">
              <a:solidFill>
                <a:schemeClr val="accent1"/>
              </a:solidFill>
            </a:endParaRPr>
          </a:p>
          <a:p>
            <a:pPr marL="1085850" lvl="1" indent="-285750">
              <a:lnSpc>
                <a:spcPct val="140000"/>
              </a:lnSpc>
              <a:spcBef>
                <a:spcPts val="0"/>
              </a:spcBef>
              <a:buFont typeface="Arial" panose="020B0604020202020204" pitchFamily="34" charset="0"/>
              <a:buChar char="•"/>
            </a:pPr>
            <a:r>
              <a:rPr lang="sl-SI" sz="1800" dirty="0">
                <a:solidFill>
                  <a:schemeClr val="accent1"/>
                </a:solidFill>
                <a:latin typeface="Raleway Medium"/>
              </a:rPr>
              <a:t>Interakcijah med mreženjem ali družabnimi dogodki.</a:t>
            </a:r>
            <a:endParaRPr lang="sl-SI" dirty="0">
              <a:solidFill>
                <a:schemeClr val="accent1"/>
              </a:solidFill>
            </a:endParaRPr>
          </a:p>
          <a:p>
            <a:pPr marL="1085850" lvl="1" indent="-285750">
              <a:lnSpc>
                <a:spcPct val="140000"/>
              </a:lnSpc>
              <a:spcBef>
                <a:spcPts val="0"/>
              </a:spcBef>
              <a:buFont typeface="Arial" panose="020B0604020202020204" pitchFamily="34" charset="0"/>
              <a:buChar char="•"/>
            </a:pPr>
            <a:r>
              <a:rPr lang="sl-SI" sz="1800" dirty="0">
                <a:solidFill>
                  <a:schemeClr val="accent1"/>
                </a:solidFill>
                <a:latin typeface="Raleway Medium"/>
              </a:rPr>
              <a:t>Zabeležite vse primere, ko opazite morebitno spolno (ali katero koli drugo vrsto) pristranskosti, na primer razlike v tem, kako so sodelavci obravnavani glede na spol.</a:t>
            </a:r>
            <a:endParaRPr lang="sl-SI">
              <a:solidFill>
                <a:schemeClr val="accent1"/>
              </a:solidFill>
            </a:endParaRPr>
          </a:p>
        </p:txBody>
      </p:sp>
    </p:spTree>
    <p:extLst>
      <p:ext uri="{BB962C8B-B14F-4D97-AF65-F5344CB8AC3E}">
        <p14:creationId xmlns:p14="http://schemas.microsoft.com/office/powerpoint/2010/main" val="3121934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4F873FB5-6FA2-F51F-05E8-2A0354C36038}"/>
              </a:ext>
            </a:extLst>
          </p:cNvPr>
          <p:cNvSpPr>
            <a:spLocks noGrp="1"/>
          </p:cNvSpPr>
          <p:nvPr>
            <p:ph type="title"/>
          </p:nvPr>
        </p:nvSpPr>
        <p:spPr>
          <a:xfrm>
            <a:off x="751114" y="408669"/>
            <a:ext cx="10515600" cy="673562"/>
          </a:xfrm>
        </p:spPr>
        <p:txBody>
          <a:bodyPr/>
          <a:lstStyle/>
          <a:p>
            <a:r>
              <a:rPr lang="en-GB" sz="3400" dirty="0" err="1"/>
              <a:t>Nezavedna</a:t>
            </a:r>
            <a:r>
              <a:rPr lang="en-GB" sz="3400" dirty="0"/>
              <a:t> </a:t>
            </a:r>
            <a:r>
              <a:rPr lang="en-GB" sz="3400" dirty="0" err="1"/>
              <a:t>pristranskost</a:t>
            </a:r>
            <a:endParaRPr lang="en-GB" sz="3400" dirty="0"/>
          </a:p>
        </p:txBody>
      </p:sp>
      <p:pic>
        <p:nvPicPr>
          <p:cNvPr id="4" name="Predstavnost v spletu 3" title="Unconscious Bias @ Work | Google Ventures">
            <a:hlinkClick r:id="" action="ppaction://media"/>
            <a:extLst>
              <a:ext uri="{FF2B5EF4-FFF2-40B4-BE49-F238E27FC236}">
                <a16:creationId xmlns:a16="http://schemas.microsoft.com/office/drawing/2014/main" id="{291BF447-FF88-4C17-6501-1B991409161E}"/>
              </a:ext>
            </a:extLst>
          </p:cNvPr>
          <p:cNvPicPr>
            <a:picLocks noGrp="1" noRot="1" noChangeAspect="1"/>
          </p:cNvPicPr>
          <p:nvPr>
            <p:ph idx="1"/>
            <a:videoFile r:link="rId1"/>
          </p:nvPr>
        </p:nvPicPr>
        <p:blipFill>
          <a:blip r:embed="rId3"/>
          <a:stretch>
            <a:fillRect/>
          </a:stretch>
        </p:blipFill>
        <p:spPr>
          <a:xfrm>
            <a:off x="749908" y="1362456"/>
            <a:ext cx="7062851" cy="3990780"/>
          </a:xfrm>
          <a:prstGeom prst="rect">
            <a:avLst/>
          </a:prstGeom>
        </p:spPr>
      </p:pic>
      <p:sp>
        <p:nvSpPr>
          <p:cNvPr id="5" name="PoljeZBesedilom 4">
            <a:extLst>
              <a:ext uri="{FF2B5EF4-FFF2-40B4-BE49-F238E27FC236}">
                <a16:creationId xmlns:a16="http://schemas.microsoft.com/office/drawing/2014/main" id="{699DDC12-9066-EE2E-E8D8-05FB2DFE31FC}"/>
              </a:ext>
            </a:extLst>
          </p:cNvPr>
          <p:cNvSpPr txBox="1"/>
          <p:nvPr/>
        </p:nvSpPr>
        <p:spPr>
          <a:xfrm>
            <a:off x="749908" y="5445848"/>
            <a:ext cx="6868586" cy="246221"/>
          </a:xfrm>
          <a:prstGeom prst="rect">
            <a:avLst/>
          </a:prstGeom>
          <a:noFill/>
        </p:spPr>
        <p:txBody>
          <a:bodyPr wrap="square" lIns="91440" tIns="45720" rIns="91440" bIns="45720" rtlCol="0" anchor="t">
            <a:spAutoFit/>
          </a:bodyPr>
          <a:lstStyle/>
          <a:p>
            <a:r>
              <a:rPr lang="sl-SI" sz="1000" dirty="0">
                <a:solidFill>
                  <a:schemeClr val="accent1"/>
                </a:solidFill>
              </a:rPr>
              <a:t>Vir: Google </a:t>
            </a:r>
            <a:r>
              <a:rPr lang="sl-SI" sz="1000" dirty="0" err="1">
                <a:solidFill>
                  <a:schemeClr val="accent1"/>
                </a:solidFill>
              </a:rPr>
              <a:t>Ventures</a:t>
            </a:r>
            <a:r>
              <a:rPr lang="sl-SI" sz="1000" dirty="0">
                <a:solidFill>
                  <a:schemeClr val="accent1"/>
                </a:solidFill>
              </a:rPr>
              <a:t>: </a:t>
            </a:r>
            <a:r>
              <a:rPr lang="sl-SI" sz="1000" b="0" i="0" u="none" strike="noStrike" dirty="0" err="1">
                <a:solidFill>
                  <a:srgbClr val="1D1D1B"/>
                </a:solidFill>
                <a:effectLst/>
                <a:latin typeface="Raleway" pitchFamily="2" charset="-18"/>
              </a:rPr>
              <a:t>Unconscious</a:t>
            </a:r>
            <a:r>
              <a:rPr lang="sl-SI" sz="1000" b="0" i="0" u="none" strike="noStrike" dirty="0">
                <a:solidFill>
                  <a:srgbClr val="1D1D1B"/>
                </a:solidFill>
                <a:effectLst/>
                <a:latin typeface="Raleway" pitchFamily="2" charset="-18"/>
              </a:rPr>
              <a:t> </a:t>
            </a:r>
            <a:r>
              <a:rPr lang="sl-SI" sz="1000" b="0" i="0" u="none" strike="noStrike" dirty="0" err="1">
                <a:solidFill>
                  <a:srgbClr val="1D1D1B"/>
                </a:solidFill>
                <a:effectLst/>
                <a:latin typeface="Raleway" pitchFamily="2" charset="-18"/>
              </a:rPr>
              <a:t>bias</a:t>
            </a:r>
            <a:r>
              <a:rPr lang="sl-SI" sz="1000" b="0" i="0" u="none" strike="noStrike" dirty="0">
                <a:solidFill>
                  <a:srgbClr val="1D1D1B"/>
                </a:solidFill>
                <a:effectLst/>
                <a:latin typeface="Raleway" pitchFamily="2" charset="-18"/>
              </a:rPr>
              <a:t> at </a:t>
            </a:r>
            <a:r>
              <a:rPr lang="sl-SI" sz="1000" b="0" i="0" u="none" strike="noStrike" dirty="0" err="1">
                <a:solidFill>
                  <a:srgbClr val="1D1D1B"/>
                </a:solidFill>
                <a:effectLst/>
                <a:latin typeface="Raleway" pitchFamily="2" charset="-18"/>
              </a:rPr>
              <a:t>work</a:t>
            </a:r>
            <a:endParaRPr lang="sl-SI" sz="1000" dirty="0">
              <a:solidFill>
                <a:schemeClr val="accent1"/>
              </a:solidFill>
            </a:endParaRPr>
          </a:p>
        </p:txBody>
      </p:sp>
      <p:sp>
        <p:nvSpPr>
          <p:cNvPr id="6" name="PoljeZBesedilom 5">
            <a:extLst>
              <a:ext uri="{FF2B5EF4-FFF2-40B4-BE49-F238E27FC236}">
                <a16:creationId xmlns:a16="http://schemas.microsoft.com/office/drawing/2014/main" id="{E606DC34-1A01-F19D-1FF7-33B33BD938D8}"/>
              </a:ext>
            </a:extLst>
          </p:cNvPr>
          <p:cNvSpPr txBox="1"/>
          <p:nvPr/>
        </p:nvSpPr>
        <p:spPr>
          <a:xfrm>
            <a:off x="7982712" y="1223282"/>
            <a:ext cx="4108141" cy="4222566"/>
          </a:xfrm>
          <a:prstGeom prst="rect">
            <a:avLst/>
          </a:prstGeom>
          <a:noFill/>
        </p:spPr>
        <p:txBody>
          <a:bodyPr wrap="square" lIns="91440" tIns="45720" rIns="91440" bIns="45720" rtlCol="0" anchor="t">
            <a:spAutoFit/>
          </a:bodyPr>
          <a:lstStyle/>
          <a:p>
            <a:pPr>
              <a:lnSpc>
                <a:spcPct val="130000"/>
              </a:lnSpc>
            </a:pPr>
            <a:r>
              <a:rPr lang="sl-SI" sz="1600" dirty="0">
                <a:solidFill>
                  <a:srgbClr val="131313"/>
                </a:solidFill>
                <a:ea typeface="Roboto"/>
                <a:cs typeface="Roboto"/>
              </a:rPr>
              <a:t>Nezavedne pristranskosti ustvarjajo in krepijo naša okolja in izkušnje. Naš um nenehno obdeluje informacije, pogosto brez našega zavestnega zavedanja. Ko se premikamo hitro ali nam primanjkuje vseh podatkov, naše nezavedne pristranskosti zapolnijo vrzeli in vplivajo na vse, od odločitev o izdelkih do naših interakcij s sodelavci. Obstaja vse več raziskav - ki jih vodijo znanstveniki pri Googlu - o nezavedni pristranskosti in o tem, kako lahko preprečimo, da bi negativno vplivala na naše odločanje</a:t>
            </a:r>
            <a:r>
              <a:rPr lang="sl-SI" sz="1600" b="0" i="0" dirty="0">
                <a:solidFill>
                  <a:srgbClr val="131313"/>
                </a:solidFill>
                <a:effectLst/>
                <a:latin typeface="Raleway"/>
                <a:ea typeface="Roboto"/>
                <a:cs typeface="Roboto"/>
              </a:rPr>
              <a:t>.</a:t>
            </a:r>
            <a:endParaRPr lang="sl-SI" sz="1600" dirty="0">
              <a:latin typeface="Raleway"/>
              <a:ea typeface="Roboto"/>
              <a:cs typeface="Roboto"/>
            </a:endParaRPr>
          </a:p>
        </p:txBody>
      </p:sp>
    </p:spTree>
    <p:extLst>
      <p:ext uri="{BB962C8B-B14F-4D97-AF65-F5344CB8AC3E}">
        <p14:creationId xmlns:p14="http://schemas.microsoft.com/office/powerpoint/2010/main" val="618426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slov 3">
            <a:extLst>
              <a:ext uri="{FF2B5EF4-FFF2-40B4-BE49-F238E27FC236}">
                <a16:creationId xmlns:a16="http://schemas.microsoft.com/office/drawing/2014/main" id="{FE3E8BBD-EB08-2AD4-981F-1B8088A10F21}"/>
              </a:ext>
            </a:extLst>
          </p:cNvPr>
          <p:cNvSpPr>
            <a:spLocks noGrp="1"/>
          </p:cNvSpPr>
          <p:nvPr>
            <p:ph type="title"/>
          </p:nvPr>
        </p:nvSpPr>
        <p:spPr>
          <a:xfrm>
            <a:off x="839788" y="457200"/>
            <a:ext cx="3932237" cy="530225"/>
          </a:xfrm>
        </p:spPr>
        <p:txBody>
          <a:bodyPr vert="horz" lIns="91440" tIns="45720" rIns="91440" bIns="45720" rtlCol="0" anchor="b">
            <a:noAutofit/>
          </a:bodyPr>
          <a:lstStyle/>
          <a:p>
            <a:r>
              <a:rPr lang="en-GB" sz="3400" err="1">
                <a:latin typeface="Raleway SemiBold"/>
              </a:rPr>
              <a:t>Naloga</a:t>
            </a:r>
            <a:r>
              <a:rPr lang="en-GB" sz="3400" dirty="0">
                <a:latin typeface="Raleway SemiBold"/>
              </a:rPr>
              <a:t> 2:</a:t>
            </a:r>
            <a:r>
              <a:rPr lang="sl-SI" sz="3400" dirty="0">
                <a:latin typeface="Raleway SemiBold"/>
              </a:rPr>
              <a:t> </a:t>
            </a:r>
            <a:endParaRPr lang="en-GB" sz="3400" dirty="0">
              <a:latin typeface="Raleway SemiBold"/>
            </a:endParaRPr>
          </a:p>
        </p:txBody>
      </p:sp>
      <p:sp>
        <p:nvSpPr>
          <p:cNvPr id="3" name="Označba mesta vsebine 2">
            <a:extLst>
              <a:ext uri="{FF2B5EF4-FFF2-40B4-BE49-F238E27FC236}">
                <a16:creationId xmlns:a16="http://schemas.microsoft.com/office/drawing/2014/main" id="{C52DB546-8570-58A3-C8CA-037FCC03D9DF}"/>
              </a:ext>
            </a:extLst>
          </p:cNvPr>
          <p:cNvSpPr>
            <a:spLocks noGrp="1"/>
          </p:cNvSpPr>
          <p:nvPr>
            <p:ph type="body" sz="half" idx="2"/>
          </p:nvPr>
        </p:nvSpPr>
        <p:spPr>
          <a:xfrm>
            <a:off x="839788" y="1172385"/>
            <a:ext cx="4786404" cy="4892343"/>
          </a:xfrm>
        </p:spPr>
        <p:txBody>
          <a:bodyPr vert="horz" lIns="91440" tIns="45720" rIns="91440" bIns="45720" rtlCol="0" anchor="t">
            <a:normAutofit/>
          </a:bodyPr>
          <a:lstStyle/>
          <a:p>
            <a:pPr>
              <a:lnSpc>
                <a:spcPct val="130000"/>
              </a:lnSpc>
              <a:spcBef>
                <a:spcPts val="0"/>
              </a:spcBef>
            </a:pPr>
            <a:r>
              <a:rPr lang="sl-SI" dirty="0"/>
              <a:t>Test implicitne asociacije (IAT)</a:t>
            </a:r>
          </a:p>
          <a:p>
            <a:pPr>
              <a:lnSpc>
                <a:spcPct val="130000"/>
              </a:lnSpc>
              <a:spcBef>
                <a:spcPts val="0"/>
              </a:spcBef>
            </a:pPr>
            <a:r>
              <a:rPr lang="sl-SI" b="0" dirty="0">
                <a:solidFill>
                  <a:schemeClr val="accent1"/>
                </a:solidFill>
              </a:rPr>
              <a:t>Test implicitne asociacije (IAT) meri moč samodejnih povezav med koncepti v vašem umu, na primer med spolom in kariernimi vlogami. Pomaga razkriti implicitne pristranskosti, tako da vas prosi, da hitro kategorizirate besede in slike, razkrijete nezavedne preference in stereotipe, ki lahko vplivajo na vedenje. IAT lahko poudari pristranskost, ki se jih posamezniki morda ne zavedajo, in zagotavlja vpogled v implicitne odnose do različnih družbenih skupin, kot so tiste, ki temeljijo na spolu, rasi ali spolni usmerjenosti.</a:t>
            </a:r>
          </a:p>
        </p:txBody>
      </p:sp>
      <p:sp>
        <p:nvSpPr>
          <p:cNvPr id="2" name="PoljeZBesedilom 1">
            <a:extLst>
              <a:ext uri="{FF2B5EF4-FFF2-40B4-BE49-F238E27FC236}">
                <a16:creationId xmlns:a16="http://schemas.microsoft.com/office/drawing/2014/main" id="{949FA851-D655-5D64-D07B-15C1641EDE4D}"/>
              </a:ext>
            </a:extLst>
          </p:cNvPr>
          <p:cNvSpPr txBox="1"/>
          <p:nvPr/>
        </p:nvSpPr>
        <p:spPr>
          <a:xfrm>
            <a:off x="8144520" y="5252327"/>
            <a:ext cx="2724410"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dirty="0">
                <a:solidFill>
                  <a:schemeClr val="accent1"/>
                </a:solidFill>
              </a:rPr>
              <a:t>Vir slike: PowerPoint</a:t>
            </a:r>
          </a:p>
        </p:txBody>
      </p:sp>
      <p:sp>
        <p:nvSpPr>
          <p:cNvPr id="5" name="PoljeZBesedilom 4">
            <a:extLst>
              <a:ext uri="{FF2B5EF4-FFF2-40B4-BE49-F238E27FC236}">
                <a16:creationId xmlns:a16="http://schemas.microsoft.com/office/drawing/2014/main" id="{EA1778D1-225C-62C6-61C0-C906A25BAED6}"/>
              </a:ext>
            </a:extLst>
          </p:cNvPr>
          <p:cNvSpPr txBox="1"/>
          <p:nvPr/>
        </p:nvSpPr>
        <p:spPr>
          <a:xfrm>
            <a:off x="2033286" y="5685615"/>
            <a:ext cx="3592906"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dirty="0" err="1">
                <a:solidFill>
                  <a:srgbClr val="FFC000"/>
                </a:solidFill>
                <a:hlinkClick r:id="rId2"/>
              </a:rPr>
              <a:t>Začnite</a:t>
            </a:r>
            <a:r>
              <a:rPr lang="en-US" sz="1600" dirty="0">
                <a:solidFill>
                  <a:srgbClr val="FFC000"/>
                </a:solidFill>
                <a:hlinkClick r:id="rId2"/>
              </a:rPr>
              <a:t> z </a:t>
            </a:r>
            <a:r>
              <a:rPr lang="en-US" sz="1600" dirty="0" err="1">
                <a:solidFill>
                  <a:srgbClr val="FFC000"/>
                </a:solidFill>
                <a:hlinkClick r:id="rId2"/>
              </a:rPr>
              <a:t>reševanjem</a:t>
            </a:r>
            <a:r>
              <a:rPr lang="en-US" sz="1600" dirty="0">
                <a:solidFill>
                  <a:srgbClr val="FFC000"/>
                </a:solidFill>
                <a:hlinkClick r:id="rId2"/>
              </a:rPr>
              <a:t> </a:t>
            </a:r>
            <a:r>
              <a:rPr lang="en-US" sz="1600" dirty="0" err="1">
                <a:solidFill>
                  <a:srgbClr val="FFC000"/>
                </a:solidFill>
                <a:hlinkClick r:id="rId2"/>
              </a:rPr>
              <a:t>testa</a:t>
            </a:r>
            <a:endParaRPr lang="en-US" sz="1600" dirty="0">
              <a:solidFill>
                <a:srgbClr val="FFC000"/>
              </a:solidFill>
            </a:endParaRPr>
          </a:p>
        </p:txBody>
      </p:sp>
      <p:pic>
        <p:nvPicPr>
          <p:cNvPr id="10" name="Slika 9" descr="Woman working at home office desk">
            <a:extLst>
              <a:ext uri="{FF2B5EF4-FFF2-40B4-BE49-F238E27FC236}">
                <a16:creationId xmlns:a16="http://schemas.microsoft.com/office/drawing/2014/main" id="{7BD3C300-6F04-0C54-F797-D483E4813DAF}"/>
              </a:ext>
            </a:extLst>
          </p:cNvPr>
          <p:cNvPicPr>
            <a:picLocks noChangeAspect="1"/>
          </p:cNvPicPr>
          <p:nvPr/>
        </p:nvPicPr>
        <p:blipFill>
          <a:blip r:embed="rId3"/>
          <a:stretch>
            <a:fillRect/>
          </a:stretch>
        </p:blipFill>
        <p:spPr>
          <a:xfrm>
            <a:off x="5626192" y="1344506"/>
            <a:ext cx="5739114" cy="3858811"/>
          </a:xfrm>
          <a:prstGeom prst="rect">
            <a:avLst/>
          </a:prstGeom>
        </p:spPr>
      </p:pic>
    </p:spTree>
    <p:extLst>
      <p:ext uri="{BB962C8B-B14F-4D97-AF65-F5344CB8AC3E}">
        <p14:creationId xmlns:p14="http://schemas.microsoft.com/office/powerpoint/2010/main" val="21016500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9CD12620-8E26-BFB8-75A0-4260DF346F3C}"/>
              </a:ext>
            </a:extLst>
          </p:cNvPr>
          <p:cNvSpPr>
            <a:spLocks noGrp="1"/>
          </p:cNvSpPr>
          <p:nvPr>
            <p:ph type="title"/>
          </p:nvPr>
        </p:nvSpPr>
        <p:spPr>
          <a:xfrm>
            <a:off x="396461" y="421315"/>
            <a:ext cx="11227860" cy="817563"/>
          </a:xfrm>
        </p:spPr>
        <p:txBody>
          <a:bodyPr>
            <a:normAutofit/>
          </a:bodyPr>
          <a:lstStyle/>
          <a:p>
            <a:r>
              <a:rPr lang="sl-SI" sz="3400" dirty="0"/>
              <a:t>Premagovanje nezavedne spolne pristranskosti</a:t>
            </a:r>
            <a:endParaRPr lang="en-GB" sz="3400" dirty="0"/>
          </a:p>
        </p:txBody>
      </p:sp>
      <p:sp>
        <p:nvSpPr>
          <p:cNvPr id="3" name="Označba mesta vsebine 2">
            <a:extLst>
              <a:ext uri="{FF2B5EF4-FFF2-40B4-BE49-F238E27FC236}">
                <a16:creationId xmlns:a16="http://schemas.microsoft.com/office/drawing/2014/main" id="{28F7DCC7-FE51-25AB-D0A3-4EC2DE57B4FD}"/>
              </a:ext>
            </a:extLst>
          </p:cNvPr>
          <p:cNvSpPr>
            <a:spLocks noGrp="1"/>
          </p:cNvSpPr>
          <p:nvPr>
            <p:ph idx="1"/>
          </p:nvPr>
        </p:nvSpPr>
        <p:spPr>
          <a:xfrm>
            <a:off x="396461" y="1481225"/>
            <a:ext cx="11227861" cy="5276102"/>
          </a:xfrm>
        </p:spPr>
        <p:txBody>
          <a:bodyPr vert="horz" lIns="91440" tIns="45720" rIns="91440" bIns="45720" rtlCol="0" anchor="t">
            <a:normAutofit/>
          </a:bodyPr>
          <a:lstStyle/>
          <a:p>
            <a:pPr>
              <a:lnSpc>
                <a:spcPct val="140000"/>
              </a:lnSpc>
              <a:spcBef>
                <a:spcPts val="0"/>
              </a:spcBef>
            </a:pPr>
            <a:r>
              <a:rPr lang="sl-SI" sz="1800" dirty="0">
                <a:ea typeface="+mn-lt"/>
                <a:cs typeface="+mn-lt"/>
              </a:rPr>
              <a:t>Načini podpore podjetjem in posameznikom</a:t>
            </a:r>
            <a:endParaRPr lang="sl-SI" sz="1800" dirty="0"/>
          </a:p>
          <a:p>
            <a:pPr marL="285750">
              <a:lnSpc>
                <a:spcPct val="140000"/>
              </a:lnSpc>
              <a:spcBef>
                <a:spcPts val="0"/>
              </a:spcBef>
            </a:pPr>
            <a:r>
              <a:rPr lang="sl-SI" sz="1800" dirty="0">
                <a:solidFill>
                  <a:schemeClr val="accent1"/>
                </a:solidFill>
                <a:ea typeface="+mn-lt"/>
                <a:cs typeface="+mn-lt"/>
              </a:rPr>
              <a:t>Analiza:</a:t>
            </a:r>
            <a:endParaRPr lang="sl-SI" sz="1800" dirty="0">
              <a:solidFill>
                <a:schemeClr val="accent1"/>
              </a:solidFill>
              <a:latin typeface="Raleway Medium"/>
              <a:ea typeface="+mn-lt"/>
              <a:cs typeface="+mn-lt"/>
            </a:endParaRPr>
          </a:p>
          <a:p>
            <a:pPr marL="571500" indent="-285750">
              <a:lnSpc>
                <a:spcPct val="140000"/>
              </a:lnSpc>
              <a:spcBef>
                <a:spcPts val="0"/>
              </a:spcBef>
              <a:buFont typeface="Arial" panose="020B0604020202020204" pitchFamily="34" charset="0"/>
              <a:buChar char="•"/>
            </a:pPr>
            <a:r>
              <a:rPr lang="sl-SI" sz="1800" b="0" dirty="0">
                <a:solidFill>
                  <a:schemeClr val="accent1"/>
                </a:solidFill>
                <a:ea typeface="+mn-lt"/>
                <a:cs typeface="+mn-lt"/>
              </a:rPr>
              <a:t>Uporabite diagnostična orodja za oceno tveganj, pri čemer se osredotočite na velikost organizacije, razmerja med spoloma, kadrovske prakse in norme na delovnem mestu.
Spremlja</a:t>
            </a:r>
            <a:r>
              <a:rPr lang="en-US" sz="1800" b="0" dirty="0" err="1">
                <a:solidFill>
                  <a:schemeClr val="accent1"/>
                </a:solidFill>
                <a:ea typeface="+mn-lt"/>
                <a:cs typeface="+mn-lt"/>
              </a:rPr>
              <a:t>jte</a:t>
            </a:r>
            <a:r>
              <a:rPr lang="sl-SI" sz="1800" b="0" dirty="0">
                <a:solidFill>
                  <a:schemeClr val="accent1"/>
                </a:solidFill>
                <a:ea typeface="+mn-lt"/>
                <a:cs typeface="+mn-lt"/>
              </a:rPr>
              <a:t> </a:t>
            </a:r>
            <a:r>
              <a:rPr lang="sl-SI" sz="1800" b="0" dirty="0" err="1">
                <a:solidFill>
                  <a:schemeClr val="accent1"/>
                </a:solidFill>
                <a:ea typeface="+mn-lt"/>
                <a:cs typeface="+mn-lt"/>
              </a:rPr>
              <a:t>napred</a:t>
            </a:r>
            <a:r>
              <a:rPr lang="en-US" sz="1800" b="0" dirty="0">
                <a:solidFill>
                  <a:schemeClr val="accent1"/>
                </a:solidFill>
                <a:ea typeface="+mn-lt"/>
                <a:cs typeface="+mn-lt"/>
              </a:rPr>
              <a:t>ek</a:t>
            </a:r>
            <a:r>
              <a:rPr lang="sl-SI" sz="1800" b="0" dirty="0">
                <a:solidFill>
                  <a:schemeClr val="accent1"/>
                </a:solidFill>
                <a:ea typeface="+mn-lt"/>
                <a:cs typeface="+mn-lt"/>
              </a:rPr>
              <a:t> pri raznolikosti spolov s kvalitativnimi in kvantitativnimi kazalniki</a:t>
            </a:r>
            <a:r>
              <a:rPr lang="sl-SI" sz="1800" b="0" dirty="0">
                <a:solidFill>
                  <a:schemeClr val="accent1"/>
                </a:solidFill>
                <a:latin typeface="+mn-lt"/>
                <a:ea typeface="+mn-lt"/>
                <a:cs typeface="+mn-lt"/>
              </a:rPr>
              <a:t>.</a:t>
            </a:r>
            <a:endParaRPr lang="sl-SI" sz="1800" dirty="0">
              <a:solidFill>
                <a:schemeClr val="accent1"/>
              </a:solidFill>
            </a:endParaRPr>
          </a:p>
          <a:p>
            <a:pPr marL="285750">
              <a:lnSpc>
                <a:spcPct val="140000"/>
              </a:lnSpc>
              <a:spcBef>
                <a:spcPts val="0"/>
              </a:spcBef>
            </a:pPr>
            <a:r>
              <a:rPr lang="sl-SI" sz="1800" dirty="0">
                <a:solidFill>
                  <a:schemeClr val="accent1"/>
                </a:solidFill>
                <a:ea typeface="+mn-lt"/>
                <a:cs typeface="+mn-lt"/>
              </a:rPr>
              <a:t>Usposabljanje:</a:t>
            </a:r>
            <a:endParaRPr lang="sl-SI" sz="1800" dirty="0">
              <a:solidFill>
                <a:schemeClr val="accent1"/>
              </a:solidFill>
              <a:latin typeface="Raleway Medium"/>
            </a:endParaRPr>
          </a:p>
          <a:p>
            <a:pPr marL="571500" indent="-285750">
              <a:lnSpc>
                <a:spcPct val="140000"/>
              </a:lnSpc>
              <a:spcBef>
                <a:spcPts val="0"/>
              </a:spcBef>
              <a:buFont typeface="Arial" panose="020B0604020202020204" pitchFamily="34" charset="0"/>
              <a:buChar char="•"/>
            </a:pPr>
            <a:r>
              <a:rPr lang="sl-SI" sz="1800" b="0" dirty="0">
                <a:solidFill>
                  <a:schemeClr val="accent1"/>
                </a:solidFill>
                <a:ea typeface="+mn-lt"/>
                <a:cs typeface="+mn-lt"/>
              </a:rPr>
              <a:t>Izvajajte programe, ki ciljajo na implicitne in strukturne pristranskosti, z uporabo orodij, kot so študije primerov in smernice za učinkovito usposabljanje</a:t>
            </a:r>
            <a:r>
              <a:rPr lang="sl-SI" sz="1800" b="0" dirty="0">
                <a:solidFill>
                  <a:schemeClr val="accent1"/>
                </a:solidFill>
                <a:latin typeface="+mn-lt"/>
                <a:ea typeface="+mn-lt"/>
                <a:cs typeface="+mn-lt"/>
              </a:rPr>
              <a:t>.</a:t>
            </a:r>
            <a:endParaRPr lang="sl-SI" sz="1800" dirty="0">
              <a:solidFill>
                <a:schemeClr val="accent1"/>
              </a:solidFill>
              <a:latin typeface="Raleway Medium"/>
              <a:ea typeface="+mn-lt"/>
              <a:cs typeface="+mn-lt"/>
            </a:endParaRPr>
          </a:p>
          <a:p>
            <a:pPr marL="285750">
              <a:lnSpc>
                <a:spcPct val="140000"/>
              </a:lnSpc>
              <a:spcBef>
                <a:spcPts val="0"/>
              </a:spcBef>
            </a:pPr>
            <a:r>
              <a:rPr lang="sl-SI" sz="1800" dirty="0">
                <a:solidFill>
                  <a:schemeClr val="accent1"/>
                </a:solidFill>
                <a:ea typeface="+mn-lt"/>
                <a:cs typeface="+mn-lt"/>
              </a:rPr>
              <a:t>Nasveti za izvajanje</a:t>
            </a:r>
            <a:r>
              <a:rPr lang="sl-SI" sz="1800" dirty="0">
                <a:solidFill>
                  <a:schemeClr val="accent1"/>
                </a:solidFill>
                <a:latin typeface="+mn-lt"/>
                <a:ea typeface="+mn-lt"/>
                <a:cs typeface="+mn-lt"/>
              </a:rPr>
              <a:t>:</a:t>
            </a:r>
            <a:endParaRPr lang="sl-SI" sz="1800" dirty="0">
              <a:solidFill>
                <a:schemeClr val="accent1"/>
              </a:solidFill>
              <a:latin typeface="Raleway Medium"/>
            </a:endParaRPr>
          </a:p>
          <a:p>
            <a:pPr marL="571500" indent="-285750">
              <a:lnSpc>
                <a:spcPct val="140000"/>
              </a:lnSpc>
              <a:spcBef>
                <a:spcPts val="0"/>
              </a:spcBef>
              <a:buFont typeface="Arial" panose="020B0604020202020204" pitchFamily="34" charset="0"/>
              <a:buChar char="•"/>
            </a:pPr>
            <a:r>
              <a:rPr lang="sl-SI" sz="1800" b="0" dirty="0">
                <a:solidFill>
                  <a:schemeClr val="accent1"/>
                </a:solidFill>
                <a:ea typeface="+mn-lt"/>
                <a:cs typeface="+mn-lt"/>
              </a:rPr>
              <a:t>Lokalizirajte orodja s prispevki lokalnih organizacij in strokovnjakov.
</a:t>
            </a:r>
            <a:r>
              <a:rPr lang="sl-SI" sz="1800" b="0" dirty="0" err="1">
                <a:solidFill>
                  <a:schemeClr val="accent1"/>
                </a:solidFill>
                <a:ea typeface="+mn-lt"/>
                <a:cs typeface="+mn-lt"/>
              </a:rPr>
              <a:t>Zagot</a:t>
            </a:r>
            <a:r>
              <a:rPr lang="en-US" sz="1800" b="0" dirty="0" err="1">
                <a:solidFill>
                  <a:schemeClr val="accent1"/>
                </a:solidFill>
                <a:ea typeface="+mn-lt"/>
                <a:cs typeface="+mn-lt"/>
              </a:rPr>
              <a:t>ovite</a:t>
            </a:r>
            <a:r>
              <a:rPr lang="en-US" sz="1800" b="0" dirty="0">
                <a:solidFill>
                  <a:schemeClr val="accent1"/>
                </a:solidFill>
                <a:ea typeface="+mn-lt"/>
                <a:cs typeface="+mn-lt"/>
              </a:rPr>
              <a:t> </a:t>
            </a:r>
            <a:r>
              <a:rPr lang="en-US" sz="1800" b="0" dirty="0" err="1">
                <a:solidFill>
                  <a:schemeClr val="accent1"/>
                </a:solidFill>
                <a:ea typeface="+mn-lt"/>
                <a:cs typeface="+mn-lt"/>
              </a:rPr>
              <a:t>si</a:t>
            </a:r>
            <a:r>
              <a:rPr lang="sl-SI" sz="1800" b="0" dirty="0">
                <a:solidFill>
                  <a:schemeClr val="accent1"/>
                </a:solidFill>
                <a:ea typeface="+mn-lt"/>
                <a:cs typeface="+mn-lt"/>
              </a:rPr>
              <a:t> </a:t>
            </a:r>
            <a:r>
              <a:rPr lang="sl-SI" sz="1800" b="0" dirty="0" err="1">
                <a:solidFill>
                  <a:schemeClr val="accent1"/>
                </a:solidFill>
                <a:ea typeface="+mn-lt"/>
                <a:cs typeface="+mn-lt"/>
              </a:rPr>
              <a:t>staln</a:t>
            </a:r>
            <a:r>
              <a:rPr lang="en-US" sz="1800" b="0" dirty="0">
                <a:solidFill>
                  <a:schemeClr val="accent1"/>
                </a:solidFill>
                <a:ea typeface="+mn-lt"/>
                <a:cs typeface="+mn-lt"/>
              </a:rPr>
              <a:t>o</a:t>
            </a:r>
            <a:r>
              <a:rPr lang="sl-SI" sz="1800" b="0" dirty="0">
                <a:solidFill>
                  <a:schemeClr val="accent1"/>
                </a:solidFill>
                <a:ea typeface="+mn-lt"/>
                <a:cs typeface="+mn-lt"/>
              </a:rPr>
              <a:t> podpor</a:t>
            </a:r>
            <a:r>
              <a:rPr lang="en-US" sz="1800" b="0" dirty="0">
                <a:solidFill>
                  <a:schemeClr val="accent1"/>
                </a:solidFill>
                <a:ea typeface="+mn-lt"/>
                <a:cs typeface="+mn-lt"/>
              </a:rPr>
              <a:t>o</a:t>
            </a:r>
            <a:r>
              <a:rPr lang="sl-SI" sz="1800" b="0" dirty="0">
                <a:solidFill>
                  <a:schemeClr val="accent1"/>
                </a:solidFill>
                <a:ea typeface="+mn-lt"/>
                <a:cs typeface="+mn-lt"/>
              </a:rPr>
              <a:t> in usposabljanj</a:t>
            </a:r>
            <a:r>
              <a:rPr lang="en-US" sz="1800" b="0" dirty="0">
                <a:solidFill>
                  <a:schemeClr val="accent1"/>
                </a:solidFill>
                <a:ea typeface="+mn-lt"/>
                <a:cs typeface="+mn-lt"/>
              </a:rPr>
              <a:t>e</a:t>
            </a:r>
            <a:r>
              <a:rPr lang="sl-SI" sz="1800" b="0" dirty="0">
                <a:solidFill>
                  <a:schemeClr val="accent1"/>
                </a:solidFill>
                <a:ea typeface="+mn-lt"/>
                <a:cs typeface="+mn-lt"/>
              </a:rPr>
              <a:t> za ohranjanje napredka in reševanje novih izzivov.</a:t>
            </a:r>
            <a:endParaRPr lang="sl-SI" sz="1800" dirty="0">
              <a:solidFill>
                <a:schemeClr val="accent1"/>
              </a:solidFill>
            </a:endParaRPr>
          </a:p>
          <a:p>
            <a:pPr marL="285750" indent="-285750">
              <a:lnSpc>
                <a:spcPct val="140000"/>
              </a:lnSpc>
              <a:spcBef>
                <a:spcPts val="0"/>
              </a:spcBef>
              <a:buFont typeface="Arial" panose="020B0604020202020204" pitchFamily="34" charset="0"/>
              <a:buChar char="•"/>
            </a:pPr>
            <a:endParaRPr lang="sl-SI" sz="1800" dirty="0">
              <a:solidFill>
                <a:schemeClr val="bg2"/>
              </a:solidFill>
            </a:endParaRPr>
          </a:p>
          <a:p>
            <a:pPr>
              <a:lnSpc>
                <a:spcPct val="150000"/>
              </a:lnSpc>
              <a:spcBef>
                <a:spcPts val="600"/>
              </a:spcBef>
              <a:spcAft>
                <a:spcPts val="600"/>
              </a:spcAft>
            </a:pPr>
            <a:endParaRPr lang="en-GB" dirty="0"/>
          </a:p>
        </p:txBody>
      </p:sp>
    </p:spTree>
    <p:extLst>
      <p:ext uri="{BB962C8B-B14F-4D97-AF65-F5344CB8AC3E}">
        <p14:creationId xmlns:p14="http://schemas.microsoft.com/office/powerpoint/2010/main" val="39337029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473C6D11-57DE-CE53-DE22-EED64C74869A}"/>
              </a:ext>
            </a:extLst>
          </p:cNvPr>
          <p:cNvSpPr>
            <a:spLocks noGrp="1"/>
          </p:cNvSpPr>
          <p:nvPr>
            <p:ph type="title"/>
          </p:nvPr>
        </p:nvSpPr>
        <p:spPr>
          <a:xfrm>
            <a:off x="838200" y="343393"/>
            <a:ext cx="11108266" cy="1337658"/>
          </a:xfrm>
        </p:spPr>
        <p:txBody>
          <a:bodyPr>
            <a:normAutofit/>
          </a:bodyPr>
          <a:lstStyle/>
          <a:p>
            <a:r>
              <a:rPr lang="en-US" sz="3400" dirty="0"/>
              <a:t>2. </a:t>
            </a:r>
            <a:r>
              <a:rPr lang="en-US" sz="3400" dirty="0" err="1"/>
              <a:t>Krepitev</a:t>
            </a:r>
            <a:r>
              <a:rPr lang="en-US" sz="3400" dirty="0"/>
              <a:t> </a:t>
            </a:r>
            <a:r>
              <a:rPr lang="en-US" sz="3400" dirty="0" err="1"/>
              <a:t>zaupanja</a:t>
            </a:r>
            <a:r>
              <a:rPr lang="en-US" sz="3400" dirty="0"/>
              <a:t> in </a:t>
            </a:r>
            <a:r>
              <a:rPr lang="en-US" sz="3400" dirty="0" err="1"/>
              <a:t>odpornosti</a:t>
            </a:r>
            <a:br>
              <a:rPr lang="en-US" sz="3400" b="1" dirty="0"/>
            </a:br>
            <a:br>
              <a:rPr lang="en-US" sz="3400" b="1" dirty="0"/>
            </a:br>
            <a:r>
              <a:rPr lang="en-GB" sz="2000" dirty="0" err="1">
                <a:solidFill>
                  <a:schemeClr val="bg1"/>
                </a:solidFill>
              </a:rPr>
              <a:t>Psihološke</a:t>
            </a:r>
            <a:r>
              <a:rPr lang="en-GB" sz="2000" dirty="0">
                <a:solidFill>
                  <a:schemeClr val="bg1"/>
                </a:solidFill>
              </a:rPr>
              <a:t> </a:t>
            </a:r>
            <a:r>
              <a:rPr lang="en-GB" sz="2000" dirty="0" err="1">
                <a:solidFill>
                  <a:schemeClr val="bg1"/>
                </a:solidFill>
              </a:rPr>
              <a:t>intervencije</a:t>
            </a:r>
            <a:r>
              <a:rPr lang="en-GB" sz="2000" dirty="0">
                <a:solidFill>
                  <a:schemeClr val="bg1"/>
                </a:solidFill>
              </a:rPr>
              <a:t> za </a:t>
            </a:r>
            <a:r>
              <a:rPr lang="en-GB" sz="2000" dirty="0" err="1">
                <a:solidFill>
                  <a:schemeClr val="bg1"/>
                </a:solidFill>
              </a:rPr>
              <a:t>boj</a:t>
            </a:r>
            <a:r>
              <a:rPr lang="en-GB" sz="2000" dirty="0">
                <a:solidFill>
                  <a:schemeClr val="bg1"/>
                </a:solidFill>
              </a:rPr>
              <a:t> </a:t>
            </a:r>
            <a:r>
              <a:rPr lang="en-GB" sz="2000" dirty="0" err="1">
                <a:solidFill>
                  <a:schemeClr val="bg1"/>
                </a:solidFill>
              </a:rPr>
              <a:t>proti</a:t>
            </a:r>
            <a:r>
              <a:rPr lang="en-GB" sz="2000" dirty="0">
                <a:solidFill>
                  <a:schemeClr val="bg1"/>
                </a:solidFill>
              </a:rPr>
              <a:t> </a:t>
            </a:r>
            <a:r>
              <a:rPr lang="en-GB" sz="2000" dirty="0" err="1">
                <a:solidFill>
                  <a:schemeClr val="bg1"/>
                </a:solidFill>
              </a:rPr>
              <a:t>spolni</a:t>
            </a:r>
            <a:r>
              <a:rPr lang="en-GB" sz="2000" dirty="0">
                <a:solidFill>
                  <a:schemeClr val="bg1"/>
                </a:solidFill>
              </a:rPr>
              <a:t> </a:t>
            </a:r>
            <a:r>
              <a:rPr lang="en-GB" sz="2000" dirty="0" err="1">
                <a:solidFill>
                  <a:schemeClr val="bg1"/>
                </a:solidFill>
              </a:rPr>
              <a:t>pristranskosti</a:t>
            </a:r>
            <a:endParaRPr lang="it-IT" sz="2000" dirty="0">
              <a:solidFill>
                <a:schemeClr val="bg1"/>
              </a:solidFill>
            </a:endParaRPr>
          </a:p>
        </p:txBody>
      </p:sp>
      <p:sp>
        <p:nvSpPr>
          <p:cNvPr id="3" name="Označba mesta vsebine 2">
            <a:extLst>
              <a:ext uri="{FF2B5EF4-FFF2-40B4-BE49-F238E27FC236}">
                <a16:creationId xmlns:a16="http://schemas.microsoft.com/office/drawing/2014/main" id="{46B81DF5-8BE8-A6BF-AC46-0850709C9A9B}"/>
              </a:ext>
            </a:extLst>
          </p:cNvPr>
          <p:cNvSpPr>
            <a:spLocks noGrp="1"/>
          </p:cNvSpPr>
          <p:nvPr>
            <p:ph sz="half" idx="1"/>
          </p:nvPr>
        </p:nvSpPr>
        <p:spPr>
          <a:xfrm>
            <a:off x="939461" y="1871345"/>
            <a:ext cx="5452872" cy="4351338"/>
          </a:xfrm>
        </p:spPr>
        <p:txBody>
          <a:bodyPr vert="horz" lIns="91440" tIns="45720" rIns="91440" bIns="45720" rtlCol="0" anchor="t">
            <a:normAutofit/>
          </a:bodyPr>
          <a:lstStyle/>
          <a:p>
            <a:pPr>
              <a:lnSpc>
                <a:spcPct val="130000"/>
              </a:lnSpc>
            </a:pPr>
            <a:r>
              <a:rPr lang="sl-SI" sz="1600" b="0" dirty="0">
                <a:solidFill>
                  <a:schemeClr val="accent1"/>
                </a:solidFill>
              </a:rPr>
              <a:t>Organizacije, ki si prizadevajo za uravnoteženo zastopanost spolov, se pogosto soočajo z velikimi izzivi, zlasti na področjih, na katerih so v preteklosti prevladovali moški. Psihološke intervencije, ki so se izkazale za učinkovite v izobraževalnih okoljih, se lahko prilagodijo poklicnemu okolju in pomagajo ženskam premagati ovire na podlagi spola. Trije ključni ukrepi, o katerih so razpravljali na konferenci INSEAD </a:t>
            </a:r>
            <a:r>
              <a:rPr lang="sl-SI" sz="1600" b="0" dirty="0" err="1">
                <a:solidFill>
                  <a:schemeClr val="accent1"/>
                </a:solidFill>
              </a:rPr>
              <a:t>Gender</a:t>
            </a:r>
            <a:r>
              <a:rPr lang="sl-SI" sz="1600" b="0" dirty="0">
                <a:solidFill>
                  <a:schemeClr val="accent1"/>
                </a:solidFill>
              </a:rPr>
              <a:t> </a:t>
            </a:r>
            <a:r>
              <a:rPr lang="sl-SI" sz="1600" b="0" dirty="0" err="1">
                <a:solidFill>
                  <a:schemeClr val="accent1"/>
                </a:solidFill>
              </a:rPr>
              <a:t>Initiative</a:t>
            </a:r>
            <a:r>
              <a:rPr lang="sl-SI" sz="1600" b="0" dirty="0">
                <a:solidFill>
                  <a:schemeClr val="accent1"/>
                </a:solidFill>
              </a:rPr>
              <a:t> </a:t>
            </a:r>
            <a:r>
              <a:rPr lang="sl-SI" sz="1600" b="0" dirty="0" err="1">
                <a:solidFill>
                  <a:schemeClr val="accent1"/>
                </a:solidFill>
              </a:rPr>
              <a:t>Women</a:t>
            </a:r>
            <a:r>
              <a:rPr lang="sl-SI" sz="1600" b="0" dirty="0">
                <a:solidFill>
                  <a:schemeClr val="accent1"/>
                </a:solidFill>
              </a:rPr>
              <a:t> at </a:t>
            </a:r>
            <a:r>
              <a:rPr lang="sl-SI" sz="1600" b="0" dirty="0" err="1">
                <a:solidFill>
                  <a:schemeClr val="accent1"/>
                </a:solidFill>
              </a:rPr>
              <a:t>Work</a:t>
            </a:r>
            <a:r>
              <a:rPr lang="sl-SI" sz="1600" b="0" dirty="0">
                <a:solidFill>
                  <a:schemeClr val="accent1"/>
                </a:solidFill>
              </a:rPr>
              <a:t>, so afirmacije vrednot, intervencije za socialno pripadnost in intervencije miselnosti rasti.</a:t>
            </a:r>
            <a:endParaRPr lang="sl-SI" sz="1600" b="0" dirty="0">
              <a:solidFill>
                <a:schemeClr val="accent1"/>
              </a:solidFill>
              <a:latin typeface="+mj-lt"/>
              <a:ea typeface="+mj-ea"/>
              <a:cs typeface="+mj-cs"/>
            </a:endParaRPr>
          </a:p>
        </p:txBody>
      </p:sp>
      <p:pic>
        <p:nvPicPr>
          <p:cNvPr id="5" name="Predstavnost v spletu 4" title="Friendships are key to workplace resilience and performance">
            <a:hlinkClick r:id="" action="ppaction://media"/>
            <a:extLst>
              <a:ext uri="{FF2B5EF4-FFF2-40B4-BE49-F238E27FC236}">
                <a16:creationId xmlns:a16="http://schemas.microsoft.com/office/drawing/2014/main" id="{7EA32F9F-9613-E1F6-A17F-728392186453}"/>
              </a:ext>
            </a:extLst>
          </p:cNvPr>
          <p:cNvPicPr>
            <a:picLocks noGrp="1" noRot="1" noChangeAspect="1"/>
          </p:cNvPicPr>
          <p:nvPr>
            <p:ph sz="half" idx="2"/>
            <a:videoFile r:link="rId1"/>
          </p:nvPr>
        </p:nvPicPr>
        <p:blipFill>
          <a:blip r:embed="rId3"/>
          <a:stretch>
            <a:fillRect/>
          </a:stretch>
        </p:blipFill>
        <p:spPr>
          <a:xfrm>
            <a:off x="6600174" y="2097209"/>
            <a:ext cx="4753628" cy="2687268"/>
          </a:xfrm>
          <a:prstGeom prst="rect">
            <a:avLst/>
          </a:prstGeom>
        </p:spPr>
      </p:pic>
      <p:sp>
        <p:nvSpPr>
          <p:cNvPr id="8" name="PoljeZBesedilom 7">
            <a:extLst>
              <a:ext uri="{FF2B5EF4-FFF2-40B4-BE49-F238E27FC236}">
                <a16:creationId xmlns:a16="http://schemas.microsoft.com/office/drawing/2014/main" id="{63C629AE-1506-30D8-A4DB-992B74600FAB}"/>
              </a:ext>
            </a:extLst>
          </p:cNvPr>
          <p:cNvSpPr txBox="1"/>
          <p:nvPr/>
        </p:nvSpPr>
        <p:spPr>
          <a:xfrm>
            <a:off x="6514404" y="4929051"/>
            <a:ext cx="6868586" cy="479618"/>
          </a:xfrm>
          <a:prstGeom prst="rect">
            <a:avLst/>
          </a:prstGeom>
          <a:noFill/>
        </p:spPr>
        <p:txBody>
          <a:bodyPr wrap="square" lIns="91440" tIns="45720" rIns="91440" bIns="45720" rtlCol="0" anchor="t">
            <a:spAutoFit/>
          </a:bodyPr>
          <a:lstStyle/>
          <a:p>
            <a:pPr algn="l" rtl="0" fontAlgn="base">
              <a:lnSpc>
                <a:spcPts val="1125"/>
              </a:lnSpc>
            </a:pPr>
            <a:r>
              <a:rPr lang="sl-SI" sz="1000" dirty="0">
                <a:solidFill>
                  <a:schemeClr val="accent1"/>
                </a:solidFill>
              </a:rPr>
              <a:t>Vir: </a:t>
            </a:r>
            <a:r>
              <a:rPr lang="sl-SI" sz="1000" dirty="0">
                <a:solidFill>
                  <a:srgbClr val="1D1D1B"/>
                </a:solidFill>
                <a:latin typeface="Raleway" pitchFamily="2" charset="-18"/>
              </a:rPr>
              <a:t>INSEAD: </a:t>
            </a:r>
            <a:r>
              <a:rPr lang="sl-SI" sz="1000" b="0" i="0" u="none" strike="noStrike" dirty="0" err="1">
                <a:solidFill>
                  <a:srgbClr val="1D1D1B"/>
                </a:solidFill>
                <a:effectLst/>
                <a:latin typeface="Raleway" pitchFamily="2" charset="-18"/>
              </a:rPr>
              <a:t>Friendships</a:t>
            </a:r>
            <a:r>
              <a:rPr lang="sl-SI" sz="1000" b="0" i="0" u="none" strike="noStrike" dirty="0">
                <a:solidFill>
                  <a:srgbClr val="1D1D1B"/>
                </a:solidFill>
                <a:effectLst/>
                <a:latin typeface="Raleway" pitchFamily="2" charset="-18"/>
              </a:rPr>
              <a:t> are </a:t>
            </a:r>
            <a:r>
              <a:rPr lang="sl-SI" sz="1000" b="0" i="0" u="none" strike="noStrike" dirty="0" err="1">
                <a:solidFill>
                  <a:srgbClr val="1D1D1B"/>
                </a:solidFill>
                <a:effectLst/>
                <a:latin typeface="Raleway" pitchFamily="2" charset="-18"/>
              </a:rPr>
              <a:t>key</a:t>
            </a:r>
            <a:r>
              <a:rPr lang="sl-SI" sz="1000" b="0" i="0" u="none" strike="noStrike" dirty="0">
                <a:solidFill>
                  <a:srgbClr val="1D1D1B"/>
                </a:solidFill>
                <a:effectLst/>
                <a:latin typeface="Raleway" pitchFamily="2" charset="-18"/>
              </a:rPr>
              <a:t> to </a:t>
            </a:r>
            <a:r>
              <a:rPr lang="sl-SI" sz="1000" b="0" i="0" u="none" strike="noStrike" dirty="0" err="1">
                <a:solidFill>
                  <a:srgbClr val="1D1D1B"/>
                </a:solidFill>
                <a:effectLst/>
                <a:latin typeface="Raleway" pitchFamily="2" charset="-18"/>
              </a:rPr>
              <a:t>workplace</a:t>
            </a:r>
            <a:r>
              <a:rPr lang="sl-SI" sz="1000" b="0" i="0" u="none" strike="noStrike" dirty="0">
                <a:solidFill>
                  <a:srgbClr val="1D1D1B"/>
                </a:solidFill>
                <a:effectLst/>
                <a:latin typeface="Raleway" pitchFamily="2" charset="-18"/>
              </a:rPr>
              <a:t> </a:t>
            </a:r>
            <a:r>
              <a:rPr lang="sl-SI" sz="1000" b="0" i="0" u="none" strike="noStrike" dirty="0" err="1">
                <a:solidFill>
                  <a:srgbClr val="1D1D1B"/>
                </a:solidFill>
                <a:effectLst/>
                <a:latin typeface="Raleway" pitchFamily="2" charset="-18"/>
              </a:rPr>
              <a:t>resilience</a:t>
            </a:r>
            <a:r>
              <a:rPr lang="sl-SI" sz="1000" b="0" i="0" u="none" strike="noStrike" dirty="0">
                <a:solidFill>
                  <a:srgbClr val="1D1D1B"/>
                </a:solidFill>
                <a:effectLst/>
                <a:latin typeface="Raleway" pitchFamily="2" charset="-18"/>
              </a:rPr>
              <a:t> </a:t>
            </a:r>
            <a:r>
              <a:rPr lang="sl-SI" sz="1000" b="0" i="0" u="none" strike="noStrike" dirty="0" err="1">
                <a:solidFill>
                  <a:srgbClr val="1D1D1B"/>
                </a:solidFill>
                <a:effectLst/>
                <a:latin typeface="Raleway" pitchFamily="2" charset="-18"/>
              </a:rPr>
              <a:t>and</a:t>
            </a:r>
            <a:r>
              <a:rPr lang="sl-SI" sz="1000" b="0" i="0" u="none" strike="noStrike" dirty="0">
                <a:solidFill>
                  <a:srgbClr val="1D1D1B"/>
                </a:solidFill>
                <a:effectLst/>
                <a:latin typeface="Raleway" pitchFamily="2" charset="-18"/>
              </a:rPr>
              <a:t> </a:t>
            </a:r>
            <a:r>
              <a:rPr lang="sl-SI" sz="1000" b="0" i="0" u="none" strike="noStrike" dirty="0" err="1">
                <a:solidFill>
                  <a:srgbClr val="1D1D1B"/>
                </a:solidFill>
                <a:effectLst/>
                <a:latin typeface="Raleway" pitchFamily="2" charset="-18"/>
              </a:rPr>
              <a:t>performance</a:t>
            </a:r>
            <a:r>
              <a:rPr lang="sl-SI" sz="1000" b="0" i="0" u="none" strike="noStrike" dirty="0">
                <a:solidFill>
                  <a:srgbClr val="1D1D1B"/>
                </a:solidFill>
                <a:effectLst/>
                <a:latin typeface="Raleway" pitchFamily="2" charset="-18"/>
              </a:rPr>
              <a:t> </a:t>
            </a:r>
            <a:r>
              <a:rPr lang="sl-SI" sz="1000" b="0" i="0" dirty="0">
                <a:solidFill>
                  <a:srgbClr val="DACDAC"/>
                </a:solidFill>
                <a:effectLst/>
                <a:latin typeface="Raleway" pitchFamily="2" charset="-18"/>
              </a:rPr>
              <a:t>​</a:t>
            </a:r>
            <a:endParaRPr lang="sl-SI" sz="1000" b="0" i="0" dirty="0">
              <a:solidFill>
                <a:srgbClr val="DACDAC"/>
              </a:solidFill>
              <a:effectLst/>
              <a:latin typeface="Segoe UI" panose="020B0502040204020203" pitchFamily="34" charset="0"/>
            </a:endParaRPr>
          </a:p>
          <a:p>
            <a:endParaRPr lang="sl-SI" sz="1600" dirty="0">
              <a:solidFill>
                <a:schemeClr val="accent1"/>
              </a:solidFill>
            </a:endParaRPr>
          </a:p>
        </p:txBody>
      </p:sp>
    </p:spTree>
    <p:extLst>
      <p:ext uri="{BB962C8B-B14F-4D97-AF65-F5344CB8AC3E}">
        <p14:creationId xmlns:p14="http://schemas.microsoft.com/office/powerpoint/2010/main" val="4280368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70F8C783-97DB-B0AD-69A8-E022350AE332}"/>
              </a:ext>
            </a:extLst>
          </p:cNvPr>
          <p:cNvSpPr>
            <a:spLocks noGrp="1"/>
          </p:cNvSpPr>
          <p:nvPr>
            <p:ph type="title"/>
          </p:nvPr>
        </p:nvSpPr>
        <p:spPr>
          <a:xfrm>
            <a:off x="243214" y="177235"/>
            <a:ext cx="10515600" cy="922137"/>
          </a:xfrm>
        </p:spPr>
        <p:txBody>
          <a:bodyPr/>
          <a:lstStyle/>
          <a:p>
            <a:r>
              <a:rPr lang="sl-SI" sz="3400" dirty="0"/>
              <a:t>Uporaba na delovnem mestu</a:t>
            </a:r>
            <a:endParaRPr lang="en-GB" sz="3400" dirty="0"/>
          </a:p>
        </p:txBody>
      </p:sp>
      <p:sp>
        <p:nvSpPr>
          <p:cNvPr id="3" name="Označba mesta vsebine 2">
            <a:extLst>
              <a:ext uri="{FF2B5EF4-FFF2-40B4-BE49-F238E27FC236}">
                <a16:creationId xmlns:a16="http://schemas.microsoft.com/office/drawing/2014/main" id="{114DF3B0-B8CB-7F7F-126A-63BE961A6AF9}"/>
              </a:ext>
            </a:extLst>
          </p:cNvPr>
          <p:cNvSpPr>
            <a:spLocks noGrp="1"/>
          </p:cNvSpPr>
          <p:nvPr>
            <p:ph idx="1"/>
          </p:nvPr>
        </p:nvSpPr>
        <p:spPr>
          <a:xfrm>
            <a:off x="402379" y="1212604"/>
            <a:ext cx="10933133" cy="5165527"/>
          </a:xfrm>
        </p:spPr>
        <p:txBody>
          <a:bodyPr vert="horz" lIns="91440" tIns="45720" rIns="91440" bIns="45720" rtlCol="0" anchor="t">
            <a:noAutofit/>
          </a:bodyPr>
          <a:lstStyle/>
          <a:p>
            <a:pPr>
              <a:lnSpc>
                <a:spcPct val="130000"/>
              </a:lnSpc>
              <a:spcBef>
                <a:spcPts val="0"/>
              </a:spcBef>
            </a:pPr>
            <a:r>
              <a:rPr lang="sl-SI" sz="1800" dirty="0"/>
              <a:t>Afirmacije vrednot:</a:t>
            </a:r>
          </a:p>
          <a:p>
            <a:pPr marL="628650" indent="-285750">
              <a:lnSpc>
                <a:spcPct val="130000"/>
              </a:lnSpc>
              <a:spcBef>
                <a:spcPts val="0"/>
              </a:spcBef>
              <a:buFont typeface="Arial" panose="020B0604020202020204" pitchFamily="34" charset="0"/>
              <a:buChar char="•"/>
            </a:pPr>
            <a:r>
              <a:rPr lang="sl-SI" sz="1800" b="0" dirty="0">
                <a:solidFill>
                  <a:schemeClr val="accent1"/>
                </a:solidFill>
              </a:rPr>
              <a:t>Izvajajte vaje za pisanje med </a:t>
            </a:r>
            <a:r>
              <a:rPr lang="en-US" sz="1800" b="0" dirty="0" err="1">
                <a:solidFill>
                  <a:schemeClr val="accent1"/>
                </a:solidFill>
              </a:rPr>
              <a:t>timskimi</a:t>
            </a:r>
            <a:r>
              <a:rPr lang="sl-SI" sz="1800" b="0" dirty="0">
                <a:solidFill>
                  <a:schemeClr val="accent1"/>
                </a:solidFill>
              </a:rPr>
              <a:t> ali orientacijskimi sestanki.</a:t>
            </a:r>
          </a:p>
          <a:p>
            <a:pPr marL="628650" indent="-285750">
              <a:lnSpc>
                <a:spcPct val="130000"/>
              </a:lnSpc>
              <a:spcBef>
                <a:spcPts val="0"/>
              </a:spcBef>
              <a:buFont typeface="Arial" panose="020B0604020202020204" pitchFamily="34" charset="0"/>
              <a:buChar char="•"/>
            </a:pPr>
            <a:r>
              <a:rPr lang="sl-SI" sz="1800" b="0" dirty="0">
                <a:solidFill>
                  <a:schemeClr val="accent1"/>
                </a:solidFill>
              </a:rPr>
              <a:t>Spodbujajte zaposlene, da razmislijo o svojih osebnih vrednotah, da okrepijo odpornost in socialne povezave.</a:t>
            </a:r>
            <a:endParaRPr lang="sl-SI">
              <a:solidFill>
                <a:schemeClr val="accent1"/>
              </a:solidFill>
            </a:endParaRPr>
          </a:p>
          <a:p>
            <a:pPr>
              <a:lnSpc>
                <a:spcPct val="130000"/>
              </a:lnSpc>
              <a:spcBef>
                <a:spcPts val="0"/>
              </a:spcBef>
            </a:pPr>
            <a:r>
              <a:rPr lang="sl-SI" sz="1800" dirty="0"/>
              <a:t>Intervencije za socialno pripadnost:</a:t>
            </a:r>
          </a:p>
          <a:p>
            <a:pPr marL="628650" indent="-285750">
              <a:lnSpc>
                <a:spcPct val="130000"/>
              </a:lnSpc>
              <a:spcBef>
                <a:spcPts val="0"/>
              </a:spcBef>
              <a:buFont typeface="Arial" panose="020B0604020202020204" pitchFamily="34" charset="0"/>
              <a:buChar char="•"/>
            </a:pPr>
            <a:r>
              <a:rPr lang="sl-SI" sz="1800" b="0" dirty="0">
                <a:solidFill>
                  <a:schemeClr val="accent1"/>
                </a:solidFill>
              </a:rPr>
              <a:t>Ustvarite uvajalne programe, ki vključujejo vaje za razmislek in svetovanje.</a:t>
            </a:r>
          </a:p>
          <a:p>
            <a:pPr marL="628650" indent="-285750">
              <a:lnSpc>
                <a:spcPct val="130000"/>
              </a:lnSpc>
              <a:spcBef>
                <a:spcPts val="0"/>
              </a:spcBef>
              <a:buFont typeface="Arial" panose="020B0604020202020204" pitchFamily="34" charset="0"/>
              <a:buChar char="•"/>
            </a:pPr>
            <a:r>
              <a:rPr lang="sl-SI" sz="1800" b="0" dirty="0">
                <a:solidFill>
                  <a:schemeClr val="accent1"/>
                </a:solidFill>
              </a:rPr>
              <a:t>Uporabite pripovedovanje zgodb dolgoletnih zaposlenih, da boste novincem pomagali pri integraciji.</a:t>
            </a:r>
            <a:endParaRPr lang="sl-SI">
              <a:solidFill>
                <a:schemeClr val="accent1"/>
              </a:solidFill>
            </a:endParaRPr>
          </a:p>
          <a:p>
            <a:pPr>
              <a:lnSpc>
                <a:spcPct val="130000"/>
              </a:lnSpc>
              <a:spcBef>
                <a:spcPts val="0"/>
              </a:spcBef>
            </a:pPr>
            <a:r>
              <a:rPr lang="sl-SI" sz="1800" dirty="0"/>
              <a:t>Intervencije miselnosti rasti:</a:t>
            </a:r>
          </a:p>
          <a:p>
            <a:pPr marL="628650" indent="-285750">
              <a:lnSpc>
                <a:spcPct val="130000"/>
              </a:lnSpc>
              <a:spcBef>
                <a:spcPts val="0"/>
              </a:spcBef>
              <a:buFont typeface="Arial" panose="020B0604020202020204" pitchFamily="34" charset="0"/>
              <a:buChar char="•"/>
            </a:pPr>
            <a:r>
              <a:rPr lang="sl-SI" sz="1800" b="0" dirty="0">
                <a:solidFill>
                  <a:schemeClr val="accent1"/>
                </a:solidFill>
              </a:rPr>
              <a:t>Ponudite usposabljanja o načelih miselnosti rasti.</a:t>
            </a:r>
          </a:p>
          <a:p>
            <a:pPr marL="628650" indent="-285750">
              <a:lnSpc>
                <a:spcPct val="130000"/>
              </a:lnSpc>
              <a:spcBef>
                <a:spcPts val="0"/>
              </a:spcBef>
              <a:buFont typeface="Arial" panose="020B0604020202020204" pitchFamily="34" charset="0"/>
              <a:buChar char="•"/>
            </a:pPr>
            <a:r>
              <a:rPr lang="sl-SI" sz="1800" b="0" dirty="0">
                <a:solidFill>
                  <a:schemeClr val="accent1"/>
                </a:solidFill>
              </a:rPr>
              <a:t>Spodbujajte zaposlene, da izzive vidijo kot priložnosti za razvoj in zagotovijo konstruktivne povratne informacije.</a:t>
            </a:r>
            <a:endParaRPr lang="sl-SI">
              <a:solidFill>
                <a:schemeClr val="accent1"/>
              </a:solidFill>
            </a:endParaRPr>
          </a:p>
        </p:txBody>
      </p:sp>
    </p:spTree>
    <p:extLst>
      <p:ext uri="{BB962C8B-B14F-4D97-AF65-F5344CB8AC3E}">
        <p14:creationId xmlns:p14="http://schemas.microsoft.com/office/powerpoint/2010/main" val="24138890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6071B6C2-BBE0-6208-4D02-B172D7CDC531}"/>
              </a:ext>
            </a:extLst>
          </p:cNvPr>
          <p:cNvSpPr>
            <a:spLocks noGrp="1"/>
          </p:cNvSpPr>
          <p:nvPr>
            <p:ph type="title"/>
          </p:nvPr>
        </p:nvSpPr>
        <p:spPr>
          <a:xfrm>
            <a:off x="410227" y="207339"/>
            <a:ext cx="11477118" cy="1116796"/>
          </a:xfrm>
        </p:spPr>
        <p:txBody>
          <a:bodyPr/>
          <a:lstStyle/>
          <a:p>
            <a:r>
              <a:rPr lang="en-US" sz="3400" dirty="0" err="1"/>
              <a:t>Strategije</a:t>
            </a:r>
            <a:r>
              <a:rPr lang="en-US" sz="3400" dirty="0"/>
              <a:t> za </a:t>
            </a:r>
            <a:r>
              <a:rPr lang="en-US" sz="3400" dirty="0" err="1"/>
              <a:t>krepitev</a:t>
            </a:r>
            <a:r>
              <a:rPr lang="en-US" sz="3400" dirty="0"/>
              <a:t> </a:t>
            </a:r>
            <a:r>
              <a:rPr lang="en-US" sz="3400" dirty="0" err="1"/>
              <a:t>zaupanja</a:t>
            </a:r>
            <a:r>
              <a:rPr lang="en-US" sz="3400" dirty="0"/>
              <a:t> in </a:t>
            </a:r>
            <a:r>
              <a:rPr lang="en-US" sz="3400" dirty="0" err="1"/>
              <a:t>odpornosti</a:t>
            </a:r>
            <a:r>
              <a:rPr lang="en-US" sz="3400" dirty="0"/>
              <a:t> </a:t>
            </a:r>
            <a:r>
              <a:rPr lang="en-US" sz="3400" dirty="0" err="1"/>
              <a:t>na</a:t>
            </a:r>
            <a:r>
              <a:rPr lang="en-US" sz="3400" dirty="0"/>
              <a:t> </a:t>
            </a:r>
            <a:r>
              <a:rPr lang="en-US" sz="3400" dirty="0" err="1"/>
              <a:t>delovnem</a:t>
            </a:r>
            <a:r>
              <a:rPr lang="en-US" sz="3400" dirty="0"/>
              <a:t> </a:t>
            </a:r>
            <a:r>
              <a:rPr lang="en-US" sz="3400" dirty="0" err="1"/>
              <a:t>mestu</a:t>
            </a:r>
            <a:endParaRPr lang="en-GB" sz="3400" dirty="0"/>
          </a:p>
        </p:txBody>
      </p:sp>
      <p:sp>
        <p:nvSpPr>
          <p:cNvPr id="3" name="Označba mesta vsebine 2">
            <a:extLst>
              <a:ext uri="{FF2B5EF4-FFF2-40B4-BE49-F238E27FC236}">
                <a16:creationId xmlns:a16="http://schemas.microsoft.com/office/drawing/2014/main" id="{18401053-4DA8-76D8-5E77-9B1CDAD388C7}"/>
              </a:ext>
            </a:extLst>
          </p:cNvPr>
          <p:cNvSpPr>
            <a:spLocks noGrp="1"/>
          </p:cNvSpPr>
          <p:nvPr>
            <p:ph idx="1"/>
          </p:nvPr>
        </p:nvSpPr>
        <p:spPr>
          <a:xfrm>
            <a:off x="410227" y="1483688"/>
            <a:ext cx="11256721" cy="5249269"/>
          </a:xfrm>
        </p:spPr>
        <p:txBody>
          <a:bodyPr vert="horz" lIns="91440" tIns="45720" rIns="91440" bIns="45720" rtlCol="0" anchor="t">
            <a:noAutofit/>
          </a:bodyPr>
          <a:lstStyle/>
          <a:p>
            <a:pPr marL="342900" indent="-342900">
              <a:lnSpc>
                <a:spcPct val="130000"/>
              </a:lnSpc>
              <a:spcBef>
                <a:spcPts val="0"/>
              </a:spcBef>
              <a:buAutoNum type="arabicPeriod"/>
            </a:pPr>
            <a:r>
              <a:rPr lang="sl-SI" sz="1800" dirty="0">
                <a:solidFill>
                  <a:schemeClr val="accent1"/>
                </a:solidFill>
                <a:ea typeface="+mn-lt"/>
                <a:cs typeface="+mn-lt"/>
              </a:rPr>
              <a:t>Ozaveščanje in izobraževanje</a:t>
            </a:r>
            <a:r>
              <a:rPr lang="sl-SI" sz="1800" dirty="0">
                <a:solidFill>
                  <a:schemeClr val="accent1"/>
                </a:solidFill>
                <a:latin typeface="Raleway"/>
                <a:ea typeface="+mn-lt"/>
                <a:cs typeface="+mn-lt"/>
              </a:rPr>
              <a:t>:</a:t>
            </a:r>
            <a:r>
              <a:rPr lang="sl-SI" sz="1800" b="0" dirty="0">
                <a:solidFill>
                  <a:schemeClr val="accent1"/>
                </a:solidFill>
                <a:latin typeface="Raleway"/>
                <a:ea typeface="+mn-lt"/>
                <a:cs typeface="+mn-lt"/>
              </a:rPr>
              <a:t> </a:t>
            </a:r>
            <a:r>
              <a:rPr lang="sl-SI" sz="1800" b="0" dirty="0">
                <a:solidFill>
                  <a:schemeClr val="accent1"/>
                </a:solidFill>
                <a:ea typeface="+mn-lt"/>
                <a:cs typeface="+mn-lt"/>
              </a:rPr>
              <a:t>Izvajajte usposabljanje o pristranskosti, delavnice in vire o enakosti spolov, da povečate ozaveščenost in vključenost med zaposlenimi.</a:t>
            </a:r>
            <a:endParaRPr lang="sl-SI" sz="1800" dirty="0">
              <a:solidFill>
                <a:schemeClr val="accent1"/>
              </a:solidFill>
              <a:ea typeface="+mn-lt"/>
              <a:cs typeface="+mn-lt"/>
            </a:endParaRPr>
          </a:p>
          <a:p>
            <a:pPr marL="342900" indent="-342900">
              <a:lnSpc>
                <a:spcPct val="130000"/>
              </a:lnSpc>
              <a:spcBef>
                <a:spcPts val="0"/>
              </a:spcBef>
              <a:buAutoNum type="arabicPeriod"/>
            </a:pPr>
            <a:r>
              <a:rPr lang="sl-SI" sz="1800" dirty="0">
                <a:solidFill>
                  <a:schemeClr val="accent1"/>
                </a:solidFill>
                <a:ea typeface="+mn-lt"/>
                <a:cs typeface="+mn-lt"/>
              </a:rPr>
              <a:t>Mentorstvo in razvoj spretnosti</a:t>
            </a:r>
            <a:r>
              <a:rPr lang="sl-SI" sz="1800" b="0" dirty="0">
                <a:solidFill>
                  <a:schemeClr val="accent1"/>
                </a:solidFill>
                <a:ea typeface="+mn-lt"/>
                <a:cs typeface="+mn-lt"/>
              </a:rPr>
              <a:t>: Vzpostavite mentorske programe in skupine za zaposlene, hkrati pa ponudite delavnice za vodenje in krepitev spretnosti za premalo zastopane spole.</a:t>
            </a:r>
            <a:endParaRPr lang="sl-SI" sz="1800" dirty="0">
              <a:solidFill>
                <a:schemeClr val="accent1"/>
              </a:solidFill>
              <a:ea typeface="+mn-lt"/>
              <a:cs typeface="+mn-lt"/>
            </a:endParaRPr>
          </a:p>
          <a:p>
            <a:pPr marL="342900" indent="-342900">
              <a:lnSpc>
                <a:spcPct val="130000"/>
              </a:lnSpc>
              <a:spcBef>
                <a:spcPts val="0"/>
              </a:spcBef>
              <a:buAutoNum type="arabicPeriod"/>
            </a:pPr>
            <a:r>
              <a:rPr lang="sl-SI" sz="1800" dirty="0">
                <a:solidFill>
                  <a:schemeClr val="accent1"/>
                </a:solidFill>
                <a:ea typeface="+mn-lt"/>
                <a:cs typeface="+mn-lt"/>
              </a:rPr>
              <a:t>Spremembe politike in prakse</a:t>
            </a:r>
            <a:r>
              <a:rPr lang="sl-SI" sz="1800" b="0" dirty="0">
                <a:solidFill>
                  <a:schemeClr val="accent1"/>
                </a:solidFill>
                <a:ea typeface="+mn-lt"/>
                <a:cs typeface="+mn-lt"/>
              </a:rPr>
              <a:t>: Zagotovite pregledna merila za napredovanje in sprejeti prožne ureditve dela za podporo usklajevanju poklicnega in zasebnega življenja.</a:t>
            </a:r>
            <a:endParaRPr lang="sl-SI" sz="1800" dirty="0">
              <a:solidFill>
                <a:schemeClr val="accent1"/>
              </a:solidFill>
              <a:ea typeface="+mn-lt"/>
              <a:cs typeface="+mn-lt"/>
            </a:endParaRPr>
          </a:p>
          <a:p>
            <a:pPr marL="342900" indent="-342900">
              <a:lnSpc>
                <a:spcPct val="130000"/>
              </a:lnSpc>
              <a:spcBef>
                <a:spcPts val="0"/>
              </a:spcBef>
              <a:buAutoNum type="arabicPeriod"/>
            </a:pPr>
            <a:r>
              <a:rPr lang="sl-SI" sz="1800" dirty="0">
                <a:solidFill>
                  <a:schemeClr val="accent1"/>
                </a:solidFill>
                <a:ea typeface="+mn-lt"/>
                <a:cs typeface="+mn-lt"/>
              </a:rPr>
              <a:t>Pozitivno okolje</a:t>
            </a:r>
            <a:r>
              <a:rPr lang="sl-SI" sz="1800" b="0" dirty="0">
                <a:solidFill>
                  <a:schemeClr val="accent1"/>
                </a:solidFill>
                <a:ea typeface="+mn-lt"/>
                <a:cs typeface="+mn-lt"/>
              </a:rPr>
              <a:t>: Spodbujajte vključenost s programi priznanj, ki </a:t>
            </a:r>
            <a:r>
              <a:rPr lang="en-US" sz="1800" b="0" dirty="0" err="1">
                <a:solidFill>
                  <a:schemeClr val="accent1"/>
                </a:solidFill>
                <a:ea typeface="+mn-lt"/>
                <a:cs typeface="+mn-lt"/>
              </a:rPr>
              <a:t>cenijo</a:t>
            </a:r>
            <a:r>
              <a:rPr lang="sl-SI" sz="1800" b="0" dirty="0">
                <a:solidFill>
                  <a:schemeClr val="accent1"/>
                </a:solidFill>
                <a:ea typeface="+mn-lt"/>
                <a:cs typeface="+mn-lt"/>
              </a:rPr>
              <a:t> različne dosežke in spodbujajo uporabo vključujočega jezika v komunikaciji na delovnem mestu.</a:t>
            </a:r>
            <a:endParaRPr lang="sl-SI" sz="1800" dirty="0">
              <a:solidFill>
                <a:schemeClr val="accent1"/>
              </a:solidFill>
              <a:ea typeface="+mn-lt"/>
              <a:cs typeface="+mn-lt"/>
            </a:endParaRPr>
          </a:p>
          <a:p>
            <a:pPr marL="342900" indent="-342900">
              <a:lnSpc>
                <a:spcPct val="130000"/>
              </a:lnSpc>
              <a:spcBef>
                <a:spcPts val="0"/>
              </a:spcBef>
              <a:buAutoNum type="arabicPeriod"/>
            </a:pPr>
            <a:r>
              <a:rPr lang="sl-SI" sz="1800" dirty="0">
                <a:solidFill>
                  <a:schemeClr val="accent1"/>
                </a:solidFill>
                <a:ea typeface="+mn-lt"/>
                <a:cs typeface="+mn-lt"/>
              </a:rPr>
              <a:t>Osebno </a:t>
            </a:r>
            <a:r>
              <a:rPr lang="sl-SI" sz="1800" dirty="0" err="1">
                <a:solidFill>
                  <a:schemeClr val="accent1"/>
                </a:solidFill>
                <a:ea typeface="+mn-lt"/>
                <a:cs typeface="+mn-lt"/>
              </a:rPr>
              <a:t>opolnomočenje</a:t>
            </a:r>
            <a:r>
              <a:rPr lang="sl-SI" sz="1800" b="0" dirty="0">
                <a:solidFill>
                  <a:schemeClr val="accent1"/>
                </a:solidFill>
                <a:ea typeface="+mn-lt"/>
                <a:cs typeface="+mn-lt"/>
              </a:rPr>
              <a:t>: Opolnomočite zaposlene z usposabljanjem za </a:t>
            </a:r>
            <a:r>
              <a:rPr lang="sl-SI" sz="1800" b="0" dirty="0" err="1">
                <a:solidFill>
                  <a:schemeClr val="accent1"/>
                </a:solidFill>
                <a:ea typeface="+mn-lt"/>
                <a:cs typeface="+mn-lt"/>
              </a:rPr>
              <a:t>samozagovorništvo</a:t>
            </a:r>
            <a:r>
              <a:rPr lang="sl-SI" sz="1800" b="0" dirty="0">
                <a:solidFill>
                  <a:schemeClr val="accent1"/>
                </a:solidFill>
                <a:ea typeface="+mn-lt"/>
                <a:cs typeface="+mn-lt"/>
              </a:rPr>
              <a:t>, programi za krepitev odpornosti in strategijami obvladovanja stresa.</a:t>
            </a:r>
            <a:endParaRPr lang="sl-SI" sz="1800" dirty="0">
              <a:solidFill>
                <a:schemeClr val="accent1"/>
              </a:solidFill>
              <a:ea typeface="+mn-lt"/>
              <a:cs typeface="+mn-lt"/>
            </a:endParaRPr>
          </a:p>
          <a:p>
            <a:pPr marL="342900" indent="-342900">
              <a:lnSpc>
                <a:spcPct val="130000"/>
              </a:lnSpc>
              <a:spcBef>
                <a:spcPts val="0"/>
              </a:spcBef>
              <a:buAutoNum type="arabicPeriod"/>
            </a:pPr>
            <a:r>
              <a:rPr lang="sl-SI" sz="1800" dirty="0">
                <a:solidFill>
                  <a:schemeClr val="accent1"/>
                </a:solidFill>
                <a:ea typeface="+mn-lt"/>
                <a:cs typeface="+mn-lt"/>
              </a:rPr>
              <a:t>Povratne informacije in odgovornost</a:t>
            </a:r>
            <a:r>
              <a:rPr lang="sl-SI" sz="1800" b="0" dirty="0">
                <a:solidFill>
                  <a:schemeClr val="accent1"/>
                </a:solidFill>
                <a:ea typeface="+mn-lt"/>
                <a:cs typeface="+mn-lt"/>
              </a:rPr>
              <a:t>: Zagotovite redne povratne informacije za rast zaposlenih in vodstvo odgovarja za spodbujanje pravičnosti z doslednimi ocenami</a:t>
            </a:r>
            <a:r>
              <a:rPr lang="sl-SI" sz="1800" b="0" dirty="0">
                <a:solidFill>
                  <a:schemeClr val="accent1"/>
                </a:solidFill>
                <a:latin typeface="Raleway"/>
                <a:ea typeface="+mn-lt"/>
                <a:cs typeface="+mn-lt"/>
              </a:rPr>
              <a:t>.</a:t>
            </a:r>
            <a:endParaRPr lang="sl-SI" sz="1800">
              <a:solidFill>
                <a:schemeClr val="accent1"/>
              </a:solidFill>
              <a:latin typeface="Raleway"/>
            </a:endParaRPr>
          </a:p>
          <a:p>
            <a:pPr marL="285750" indent="-285750">
              <a:buAutoNum type="arabicPeriod"/>
            </a:pPr>
            <a:endParaRPr lang="en-US" sz="1400" b="0" dirty="0">
              <a:solidFill>
                <a:srgbClr val="F3B75B"/>
              </a:solidFill>
            </a:endParaRPr>
          </a:p>
          <a:p>
            <a:pPr>
              <a:lnSpc>
                <a:spcPct val="120000"/>
              </a:lnSpc>
              <a:spcBef>
                <a:spcPts val="600"/>
              </a:spcBef>
              <a:spcAft>
                <a:spcPts val="600"/>
              </a:spcAft>
            </a:pPr>
            <a:endParaRPr lang="en-US" sz="1400" dirty="0">
              <a:solidFill>
                <a:srgbClr val="F3B75B"/>
              </a:solidFill>
            </a:endParaRPr>
          </a:p>
        </p:txBody>
      </p:sp>
    </p:spTree>
    <p:extLst>
      <p:ext uri="{BB962C8B-B14F-4D97-AF65-F5344CB8AC3E}">
        <p14:creationId xmlns:p14="http://schemas.microsoft.com/office/powerpoint/2010/main" val="34136947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Naslov 8">
            <a:extLst>
              <a:ext uri="{FF2B5EF4-FFF2-40B4-BE49-F238E27FC236}">
                <a16:creationId xmlns:a16="http://schemas.microsoft.com/office/drawing/2014/main" id="{A39F4054-E244-D495-3380-548668700DF8}"/>
              </a:ext>
            </a:extLst>
          </p:cNvPr>
          <p:cNvSpPr>
            <a:spLocks noGrp="1"/>
          </p:cNvSpPr>
          <p:nvPr>
            <p:ph type="title"/>
          </p:nvPr>
        </p:nvSpPr>
        <p:spPr>
          <a:xfrm>
            <a:off x="838200" y="143528"/>
            <a:ext cx="11149584" cy="1028669"/>
          </a:xfrm>
        </p:spPr>
        <p:txBody>
          <a:bodyPr>
            <a:normAutofit fontScale="90000"/>
          </a:bodyPr>
          <a:lstStyle/>
          <a:p>
            <a:r>
              <a:rPr lang="en-GB" dirty="0" err="1"/>
              <a:t>Krepitev</a:t>
            </a:r>
            <a:r>
              <a:rPr lang="en-GB" dirty="0"/>
              <a:t> </a:t>
            </a:r>
            <a:r>
              <a:rPr lang="en-GB" dirty="0" err="1"/>
              <a:t>zaupanja</a:t>
            </a:r>
            <a:r>
              <a:rPr lang="en-GB" dirty="0"/>
              <a:t> in </a:t>
            </a:r>
            <a:r>
              <a:rPr lang="en-GB" dirty="0" err="1"/>
              <a:t>odpornosti</a:t>
            </a:r>
            <a:r>
              <a:rPr lang="en-GB" dirty="0"/>
              <a:t> v </a:t>
            </a:r>
            <a:r>
              <a:rPr lang="en-GB" dirty="0" err="1"/>
              <a:t>zagonskih</a:t>
            </a:r>
            <a:r>
              <a:rPr lang="en-GB" dirty="0"/>
              <a:t> </a:t>
            </a:r>
            <a:r>
              <a:rPr lang="en-GB" dirty="0" err="1"/>
              <a:t>podjetjih</a:t>
            </a:r>
            <a:endParaRPr lang="en-GB" dirty="0"/>
          </a:p>
        </p:txBody>
      </p:sp>
      <p:sp>
        <p:nvSpPr>
          <p:cNvPr id="10" name="Označba mesta vsebine 9">
            <a:extLst>
              <a:ext uri="{FF2B5EF4-FFF2-40B4-BE49-F238E27FC236}">
                <a16:creationId xmlns:a16="http://schemas.microsoft.com/office/drawing/2014/main" id="{1794669F-DBF9-D6C4-67BA-028E4F2A1EFE}"/>
              </a:ext>
            </a:extLst>
          </p:cNvPr>
          <p:cNvSpPr>
            <a:spLocks noGrp="1"/>
          </p:cNvSpPr>
          <p:nvPr>
            <p:ph sz="half" idx="1"/>
          </p:nvPr>
        </p:nvSpPr>
        <p:spPr>
          <a:xfrm>
            <a:off x="889000" y="1172197"/>
            <a:ext cx="5526024" cy="5007006"/>
          </a:xfrm>
        </p:spPr>
        <p:txBody>
          <a:bodyPr vert="horz" lIns="91440" tIns="45720" rIns="91440" bIns="45720" rtlCol="0" anchor="t">
            <a:normAutofit fontScale="92500" lnSpcReduction="10000"/>
          </a:bodyPr>
          <a:lstStyle/>
          <a:p>
            <a:pPr>
              <a:lnSpc>
                <a:spcPct val="140000"/>
              </a:lnSpc>
              <a:spcBef>
                <a:spcPts val="0"/>
              </a:spcBef>
            </a:pPr>
            <a:r>
              <a:rPr lang="sl-SI" sz="1600" dirty="0">
                <a:solidFill>
                  <a:srgbClr val="131313"/>
                </a:solidFill>
                <a:ea typeface="Roboto"/>
                <a:cs typeface="Roboto"/>
              </a:rPr>
              <a:t>Ključni zaključki</a:t>
            </a:r>
            <a:r>
              <a:rPr lang="sl-SI" sz="1600" i="0" dirty="0">
                <a:solidFill>
                  <a:srgbClr val="131313"/>
                </a:solidFill>
                <a:effectLst/>
                <a:latin typeface="Raleway"/>
                <a:ea typeface="Roboto"/>
                <a:cs typeface="Roboto"/>
              </a:rPr>
              <a:t>: </a:t>
            </a:r>
            <a:endParaRPr lang="sl-SI" sz="1600" i="0">
              <a:solidFill>
                <a:srgbClr val="131313"/>
              </a:solidFill>
              <a:effectLst/>
              <a:latin typeface="Raleway"/>
              <a:ea typeface="Roboto"/>
              <a:cs typeface="Roboto"/>
            </a:endParaRPr>
          </a:p>
          <a:p>
            <a:pPr>
              <a:lnSpc>
                <a:spcPct val="140000"/>
              </a:lnSpc>
              <a:spcBef>
                <a:spcPts val="0"/>
              </a:spcBef>
            </a:pPr>
            <a:endParaRPr lang="sl-SI" sz="1600" i="0" dirty="0">
              <a:solidFill>
                <a:srgbClr val="131313"/>
              </a:solidFill>
              <a:effectLst/>
              <a:latin typeface="Raleway"/>
              <a:ea typeface="Roboto"/>
              <a:cs typeface="Roboto"/>
            </a:endParaRPr>
          </a:p>
          <a:p>
            <a:pPr marL="457200" indent="-457200">
              <a:lnSpc>
                <a:spcPct val="140000"/>
              </a:lnSpc>
              <a:spcBef>
                <a:spcPts val="0"/>
              </a:spcBef>
              <a:buAutoNum type="arabicPeriod"/>
            </a:pPr>
            <a:r>
              <a:rPr lang="sl-SI" sz="1600" b="0" dirty="0">
                <a:solidFill>
                  <a:srgbClr val="131313"/>
                </a:solidFill>
                <a:ea typeface="Roboto"/>
                <a:cs typeface="Roboto"/>
              </a:rPr>
              <a:t>Vrzel v financiranju med spoloma je zapleteno vprašanje, ki vključuje pristranskost, pomanjkanje dostopa in vrzeli v zaupanju.</a:t>
            </a:r>
            <a:endParaRPr lang="sl-SI" sz="1600" b="0">
              <a:solidFill>
                <a:srgbClr val="131313"/>
              </a:solidFill>
              <a:ea typeface="Roboto"/>
              <a:cs typeface="Roboto"/>
            </a:endParaRPr>
          </a:p>
          <a:p>
            <a:pPr marL="457200" indent="-457200">
              <a:lnSpc>
                <a:spcPct val="140000"/>
              </a:lnSpc>
              <a:spcBef>
                <a:spcPts val="0"/>
              </a:spcBef>
              <a:buAutoNum type="arabicPeriod"/>
            </a:pPr>
            <a:r>
              <a:rPr lang="sl-SI" sz="1600" b="0" dirty="0">
                <a:solidFill>
                  <a:srgbClr val="131313"/>
                </a:solidFill>
                <a:ea typeface="Roboto"/>
                <a:cs typeface="Roboto"/>
              </a:rPr>
              <a:t>Raznolike ekipe ustvarjajo več prihodkov in imajo boljše odločanje in izvajanje.</a:t>
            </a:r>
            <a:endParaRPr lang="sl-SI" sz="1600">
              <a:solidFill>
                <a:srgbClr val="F3B75B"/>
              </a:solidFill>
              <a:ea typeface="Roboto"/>
              <a:cs typeface="Roboto"/>
            </a:endParaRPr>
          </a:p>
          <a:p>
            <a:pPr marL="457200" indent="-457200">
              <a:lnSpc>
                <a:spcPct val="140000"/>
              </a:lnSpc>
              <a:spcBef>
                <a:spcPts val="0"/>
              </a:spcBef>
              <a:buAutoNum type="arabicPeriod"/>
            </a:pPr>
            <a:r>
              <a:rPr lang="sl-SI" sz="1600" b="0" dirty="0">
                <a:solidFill>
                  <a:srgbClr val="131313"/>
                </a:solidFill>
                <a:ea typeface="Roboto"/>
                <a:cs typeface="Roboto"/>
              </a:rPr>
              <a:t>Tako vlagatelji kot ustanovitelji si morajo dejavno prizadevati za odpravo vrzeli v financiranju med spoloma.</a:t>
            </a:r>
            <a:endParaRPr lang="sl-SI" sz="1600">
              <a:solidFill>
                <a:srgbClr val="F3B75B"/>
              </a:solidFill>
              <a:ea typeface="Roboto"/>
              <a:cs typeface="Roboto"/>
            </a:endParaRPr>
          </a:p>
          <a:p>
            <a:pPr marL="457200" indent="-457200">
              <a:lnSpc>
                <a:spcPct val="140000"/>
              </a:lnSpc>
              <a:spcBef>
                <a:spcPts val="0"/>
              </a:spcBef>
              <a:buAutoNum type="arabicPeriod"/>
            </a:pPr>
            <a:r>
              <a:rPr lang="sl-SI" sz="1600" b="0" dirty="0">
                <a:solidFill>
                  <a:srgbClr val="131313"/>
                </a:solidFill>
                <a:ea typeface="Roboto"/>
                <a:cs typeface="Roboto"/>
              </a:rPr>
              <a:t>Ustanoviteljice lahko zgradijo samozavest in odpornost z usposabljanjem za miselnost in s podpornimi mrežami.</a:t>
            </a:r>
            <a:endParaRPr lang="sl-SI" sz="1600">
              <a:solidFill>
                <a:srgbClr val="F3B75B"/>
              </a:solidFill>
              <a:ea typeface="Roboto"/>
              <a:cs typeface="Roboto"/>
            </a:endParaRPr>
          </a:p>
          <a:p>
            <a:pPr marL="457200" indent="-457200">
              <a:lnSpc>
                <a:spcPct val="140000"/>
              </a:lnSpc>
              <a:spcBef>
                <a:spcPts val="0"/>
              </a:spcBef>
              <a:buAutoNum type="arabicPeriod"/>
            </a:pPr>
            <a:r>
              <a:rPr lang="sl-SI" sz="1600" b="0" dirty="0">
                <a:solidFill>
                  <a:srgbClr val="131313"/>
                </a:solidFill>
                <a:ea typeface="Roboto"/>
                <a:cs typeface="Roboto"/>
              </a:rPr>
              <a:t>Regulativne spremembe, kot je razkritje naložbenih praks, lahko pomagajo odpraviti vrzel v financiranju med spoloma</a:t>
            </a:r>
            <a:r>
              <a:rPr lang="sl-SI" sz="1600" b="0" i="0" dirty="0">
                <a:solidFill>
                  <a:srgbClr val="131313"/>
                </a:solidFill>
                <a:effectLst/>
                <a:latin typeface="Raleway"/>
                <a:ea typeface="Roboto"/>
                <a:cs typeface="Roboto"/>
              </a:rPr>
              <a:t>.</a:t>
            </a:r>
            <a:endParaRPr lang="sl-SI"/>
          </a:p>
          <a:p>
            <a:pPr>
              <a:lnSpc>
                <a:spcPct val="170000"/>
              </a:lnSpc>
            </a:pPr>
            <a:endParaRPr lang="en-US" sz="1400" b="0" dirty="0">
              <a:solidFill>
                <a:srgbClr val="131313"/>
              </a:solidFill>
              <a:latin typeface="Raleway"/>
              <a:ea typeface="Roboto"/>
              <a:cs typeface="Roboto"/>
            </a:endParaRPr>
          </a:p>
        </p:txBody>
      </p:sp>
      <p:pic>
        <p:nvPicPr>
          <p:cNvPr id="12" name="Predstavnost v spletu 11" title="Building Confidence and Resilience in Female Founders with Victoria Yampolsky">
            <a:hlinkClick r:id="" action="ppaction://media"/>
            <a:extLst>
              <a:ext uri="{FF2B5EF4-FFF2-40B4-BE49-F238E27FC236}">
                <a16:creationId xmlns:a16="http://schemas.microsoft.com/office/drawing/2014/main" id="{1AC7A746-DE81-AB11-4DCE-1357DDA681E6}"/>
              </a:ext>
            </a:extLst>
          </p:cNvPr>
          <p:cNvPicPr>
            <a:picLocks noGrp="1" noRot="1" noChangeAspect="1"/>
          </p:cNvPicPr>
          <p:nvPr>
            <p:ph sz="half" idx="2"/>
            <a:videoFile r:link="rId1"/>
          </p:nvPr>
        </p:nvPicPr>
        <p:blipFill>
          <a:blip r:embed="rId3"/>
          <a:stretch>
            <a:fillRect/>
          </a:stretch>
        </p:blipFill>
        <p:spPr>
          <a:xfrm>
            <a:off x="6983260" y="2233998"/>
            <a:ext cx="4696849" cy="2653707"/>
          </a:xfrm>
          <a:prstGeom prst="rect">
            <a:avLst/>
          </a:prstGeom>
        </p:spPr>
      </p:pic>
      <p:sp>
        <p:nvSpPr>
          <p:cNvPr id="13" name="PoljeZBesedilom 12">
            <a:extLst>
              <a:ext uri="{FF2B5EF4-FFF2-40B4-BE49-F238E27FC236}">
                <a16:creationId xmlns:a16="http://schemas.microsoft.com/office/drawing/2014/main" id="{FB1C3351-AB3C-C579-51CC-E3F41CAE8085}"/>
              </a:ext>
            </a:extLst>
          </p:cNvPr>
          <p:cNvSpPr txBox="1"/>
          <p:nvPr/>
        </p:nvSpPr>
        <p:spPr>
          <a:xfrm>
            <a:off x="6983260" y="5109302"/>
            <a:ext cx="4696849" cy="746358"/>
          </a:xfrm>
          <a:prstGeom prst="rect">
            <a:avLst/>
          </a:prstGeom>
          <a:noFill/>
        </p:spPr>
        <p:txBody>
          <a:bodyPr wrap="square" lIns="91440" tIns="45720" rIns="91440" bIns="45720" rtlCol="0" anchor="t">
            <a:spAutoFit/>
          </a:bodyPr>
          <a:lstStyle/>
          <a:p>
            <a:pPr algn="l" rtl="0" fontAlgn="base">
              <a:lnSpc>
                <a:spcPts val="1125"/>
              </a:lnSpc>
            </a:pPr>
            <a:r>
              <a:rPr lang="sl-SI" sz="1000" dirty="0">
                <a:solidFill>
                  <a:schemeClr val="accent1"/>
                </a:solidFill>
              </a:rPr>
              <a:t>Vir:</a:t>
            </a:r>
            <a:r>
              <a:rPr lang="sl-SI" sz="1000" dirty="0">
                <a:solidFill>
                  <a:srgbClr val="1D1D1B"/>
                </a:solidFill>
                <a:latin typeface="Raleway" pitchFamily="2" charset="-18"/>
              </a:rPr>
              <a:t> </a:t>
            </a:r>
            <a:r>
              <a:rPr lang="sl-SI" sz="1000" dirty="0" err="1">
                <a:solidFill>
                  <a:srgbClr val="1D1D1B"/>
                </a:solidFill>
                <a:latin typeface="Raleway" pitchFamily="2" charset="-18"/>
              </a:rPr>
              <a:t>Doug</a:t>
            </a:r>
            <a:r>
              <a:rPr lang="sl-SI" sz="1000" dirty="0">
                <a:solidFill>
                  <a:srgbClr val="1D1D1B"/>
                </a:solidFill>
                <a:latin typeface="Raleway" pitchFamily="2" charset="-18"/>
              </a:rPr>
              <a:t> </a:t>
            </a:r>
            <a:r>
              <a:rPr lang="sl-SI" sz="1000" dirty="0" err="1">
                <a:solidFill>
                  <a:srgbClr val="1D1D1B"/>
                </a:solidFill>
                <a:latin typeface="Raleway" pitchFamily="2" charset="-18"/>
              </a:rPr>
              <a:t>Crowe</a:t>
            </a:r>
            <a:r>
              <a:rPr lang="sl-SI" sz="1000" dirty="0">
                <a:solidFill>
                  <a:srgbClr val="1D1D1B"/>
                </a:solidFill>
                <a:latin typeface="Raleway" pitchFamily="2" charset="-18"/>
              </a:rPr>
              <a:t>: </a:t>
            </a:r>
            <a:r>
              <a:rPr lang="sl-SI" sz="1000" b="0" i="0" u="none" strike="noStrike" dirty="0" err="1">
                <a:solidFill>
                  <a:srgbClr val="1D1D1B"/>
                </a:solidFill>
                <a:effectLst/>
                <a:latin typeface="Raleway" pitchFamily="2" charset="-18"/>
              </a:rPr>
              <a:t>Building</a:t>
            </a:r>
            <a:r>
              <a:rPr lang="sl-SI" sz="1000" b="0" i="0" u="none" strike="noStrike" dirty="0">
                <a:solidFill>
                  <a:srgbClr val="1D1D1B"/>
                </a:solidFill>
                <a:effectLst/>
                <a:latin typeface="Raleway" pitchFamily="2" charset="-18"/>
              </a:rPr>
              <a:t> </a:t>
            </a:r>
            <a:r>
              <a:rPr lang="sl-SI" sz="1000" b="0" i="0" u="none" strike="noStrike" dirty="0" err="1">
                <a:solidFill>
                  <a:srgbClr val="1D1D1B"/>
                </a:solidFill>
                <a:effectLst/>
                <a:latin typeface="Raleway" pitchFamily="2" charset="-18"/>
              </a:rPr>
              <a:t>Confidence</a:t>
            </a:r>
            <a:r>
              <a:rPr lang="sl-SI" sz="1000" b="0" i="0" u="none" strike="noStrike" dirty="0">
                <a:solidFill>
                  <a:srgbClr val="1D1D1B"/>
                </a:solidFill>
                <a:effectLst/>
                <a:latin typeface="Raleway" pitchFamily="2" charset="-18"/>
              </a:rPr>
              <a:t> </a:t>
            </a:r>
            <a:r>
              <a:rPr lang="sl-SI" sz="1000" b="0" i="0" u="none" strike="noStrike" dirty="0" err="1">
                <a:solidFill>
                  <a:srgbClr val="1D1D1B"/>
                </a:solidFill>
                <a:effectLst/>
                <a:latin typeface="Raleway" pitchFamily="2" charset="-18"/>
              </a:rPr>
              <a:t>and</a:t>
            </a:r>
            <a:r>
              <a:rPr lang="sl-SI" sz="1000" b="0" i="0" u="none" strike="noStrike" dirty="0">
                <a:solidFill>
                  <a:srgbClr val="1D1D1B"/>
                </a:solidFill>
                <a:effectLst/>
                <a:latin typeface="Raleway" pitchFamily="2" charset="-18"/>
              </a:rPr>
              <a:t> </a:t>
            </a:r>
            <a:r>
              <a:rPr lang="sl-SI" sz="1000" b="0" i="0" u="none" strike="noStrike" dirty="0" err="1">
                <a:solidFill>
                  <a:srgbClr val="1D1D1B"/>
                </a:solidFill>
                <a:effectLst/>
                <a:latin typeface="Raleway" pitchFamily="2" charset="-18"/>
              </a:rPr>
              <a:t>Resilience</a:t>
            </a:r>
            <a:r>
              <a:rPr lang="sl-SI" sz="1000" b="0" i="0" u="none" strike="noStrike" dirty="0">
                <a:solidFill>
                  <a:srgbClr val="1D1D1B"/>
                </a:solidFill>
                <a:effectLst/>
                <a:latin typeface="Raleway" pitchFamily="2" charset="-18"/>
              </a:rPr>
              <a:t> in </a:t>
            </a:r>
            <a:r>
              <a:rPr lang="sl-SI" sz="1000" b="0" i="0" u="none" strike="noStrike" dirty="0" err="1">
                <a:solidFill>
                  <a:srgbClr val="1D1D1B"/>
                </a:solidFill>
                <a:effectLst/>
                <a:latin typeface="Raleway" pitchFamily="2" charset="-18"/>
              </a:rPr>
              <a:t>Female</a:t>
            </a:r>
            <a:r>
              <a:rPr lang="sl-SI" sz="1000" b="0" i="0" u="none" strike="noStrike" dirty="0">
                <a:solidFill>
                  <a:srgbClr val="1D1D1B"/>
                </a:solidFill>
                <a:effectLst/>
                <a:latin typeface="Raleway" pitchFamily="2" charset="-18"/>
              </a:rPr>
              <a:t> </a:t>
            </a:r>
            <a:r>
              <a:rPr lang="sl-SI" sz="1000" b="0" i="0" u="none" strike="noStrike" dirty="0" err="1">
                <a:solidFill>
                  <a:srgbClr val="1D1D1B"/>
                </a:solidFill>
                <a:effectLst/>
                <a:latin typeface="Raleway" pitchFamily="2" charset="-18"/>
              </a:rPr>
              <a:t>Founders</a:t>
            </a:r>
            <a:r>
              <a:rPr lang="sl-SI" sz="1000" b="0" i="0" u="none" strike="noStrike" dirty="0">
                <a:solidFill>
                  <a:srgbClr val="1D1D1B"/>
                </a:solidFill>
                <a:effectLst/>
                <a:latin typeface="Raleway" pitchFamily="2" charset="-18"/>
              </a:rPr>
              <a:t> </a:t>
            </a:r>
            <a:r>
              <a:rPr lang="en-US" sz="1000" b="0" i="0" dirty="0">
                <a:solidFill>
                  <a:srgbClr val="DACDAC"/>
                </a:solidFill>
                <a:effectLst/>
                <a:latin typeface="Raleway" pitchFamily="2" charset="-18"/>
              </a:rPr>
              <a:t>​</a:t>
            </a:r>
            <a:r>
              <a:rPr lang="sl-SI" sz="1000" b="0" i="0" u="none" strike="noStrike" dirty="0" err="1">
                <a:solidFill>
                  <a:srgbClr val="1D1D1B"/>
                </a:solidFill>
                <a:effectLst/>
                <a:latin typeface="Raleway" pitchFamily="2" charset="-18"/>
              </a:rPr>
              <a:t>with</a:t>
            </a:r>
            <a:r>
              <a:rPr lang="sl-SI" sz="1000" b="0" i="0" u="none" strike="noStrike" dirty="0">
                <a:solidFill>
                  <a:srgbClr val="1D1D1B"/>
                </a:solidFill>
                <a:effectLst/>
                <a:latin typeface="Raleway" pitchFamily="2" charset="-18"/>
              </a:rPr>
              <a:t> </a:t>
            </a:r>
            <a:r>
              <a:rPr lang="sl-SI" sz="1000" b="0" i="0" u="none" strike="noStrike" dirty="0" err="1">
                <a:solidFill>
                  <a:srgbClr val="1D1D1B"/>
                </a:solidFill>
                <a:effectLst/>
                <a:latin typeface="Raleway" pitchFamily="2" charset="-18"/>
              </a:rPr>
              <a:t>Victoria</a:t>
            </a:r>
            <a:r>
              <a:rPr lang="sl-SI" sz="1000" b="0" i="0" u="none" strike="noStrike" dirty="0">
                <a:solidFill>
                  <a:srgbClr val="1D1D1B"/>
                </a:solidFill>
                <a:effectLst/>
                <a:latin typeface="Raleway" pitchFamily="2" charset="-18"/>
              </a:rPr>
              <a:t> </a:t>
            </a:r>
            <a:r>
              <a:rPr lang="sl-SI" sz="1000" b="0" i="0" u="none" strike="noStrike" dirty="0" err="1">
                <a:solidFill>
                  <a:srgbClr val="1D1D1B"/>
                </a:solidFill>
                <a:effectLst/>
                <a:latin typeface="Raleway" pitchFamily="2" charset="-18"/>
              </a:rPr>
              <a:t>Yampolsky</a:t>
            </a:r>
            <a:r>
              <a:rPr lang="sl-SI" sz="1000" b="0" i="0" u="none" strike="noStrike" dirty="0">
                <a:solidFill>
                  <a:srgbClr val="1D1D1B"/>
                </a:solidFill>
                <a:effectLst/>
                <a:latin typeface="Raleway" pitchFamily="2" charset="-18"/>
              </a:rPr>
              <a:t> </a:t>
            </a:r>
            <a:r>
              <a:rPr lang="sl-SI" sz="1000" b="0" i="0" dirty="0">
                <a:solidFill>
                  <a:srgbClr val="DACDAC"/>
                </a:solidFill>
                <a:effectLst/>
                <a:latin typeface="Raleway" pitchFamily="2" charset="-18"/>
              </a:rPr>
              <a:t>​</a:t>
            </a:r>
            <a:endParaRPr lang="sl-SI" sz="1000" b="0" i="0" dirty="0">
              <a:solidFill>
                <a:srgbClr val="DACDAC"/>
              </a:solidFill>
              <a:effectLst/>
              <a:latin typeface="Segoe UI" panose="020B0502040204020203" pitchFamily="34" charset="0"/>
            </a:endParaRPr>
          </a:p>
          <a:p>
            <a:pPr algn="l" rtl="0" fontAlgn="base">
              <a:lnSpc>
                <a:spcPts val="1725"/>
              </a:lnSpc>
            </a:pPr>
            <a:r>
              <a:rPr lang="sl-SI" sz="1000" b="0" i="0" dirty="0">
                <a:solidFill>
                  <a:srgbClr val="DACDAC"/>
                </a:solidFill>
                <a:effectLst/>
                <a:latin typeface="Raleway" pitchFamily="2" charset="-18"/>
              </a:rPr>
              <a:t>​</a:t>
            </a:r>
            <a:endParaRPr lang="sl-SI" sz="1000" b="0" i="0" dirty="0">
              <a:solidFill>
                <a:srgbClr val="DACDAC"/>
              </a:solidFill>
              <a:effectLst/>
              <a:latin typeface="Segoe UI" panose="020B0502040204020203" pitchFamily="34" charset="0"/>
            </a:endParaRPr>
          </a:p>
          <a:p>
            <a:endParaRPr lang="sl-SI" sz="1000" dirty="0">
              <a:solidFill>
                <a:schemeClr val="accent1"/>
              </a:solidFill>
            </a:endParaRPr>
          </a:p>
        </p:txBody>
      </p:sp>
    </p:spTree>
    <p:extLst>
      <p:ext uri="{BB962C8B-B14F-4D97-AF65-F5344CB8AC3E}">
        <p14:creationId xmlns:p14="http://schemas.microsoft.com/office/powerpoint/2010/main" val="2111935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2"/>
                </p:tgtEl>
              </p:cMediaNode>
            </p:video>
            <p:seq concurrent="1" nextAc="seek">
              <p:cTn id="8" restart="whenNotActive" fill="hold" evtFilter="cancelBubble" nodeType="interactiveSeq">
                <p:stCondLst>
                  <p:cond evt="onClick" delay="0">
                    <p:tgtEl>
                      <p:spTgt spid="1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2"/>
                                        </p:tgtEl>
                                      </p:cBhvr>
                                    </p:cmd>
                                  </p:childTnLst>
                                </p:cTn>
                              </p:par>
                            </p:childTnLst>
                          </p:cTn>
                        </p:par>
                      </p:childTnLst>
                    </p:cTn>
                  </p:par>
                </p:childTnLst>
              </p:cTn>
              <p:nextCondLst>
                <p:cond evt="onClick" delay="0">
                  <p:tgtEl>
                    <p:spTgt spid="12"/>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redstavnost v spletu 3" title="Michelle Obama has advice for girl's battling self-doubt">
            <a:hlinkClick r:id="" action="ppaction://media"/>
            <a:extLst>
              <a:ext uri="{FF2B5EF4-FFF2-40B4-BE49-F238E27FC236}">
                <a16:creationId xmlns:a16="http://schemas.microsoft.com/office/drawing/2014/main" id="{B2B45BC6-83AE-3A0C-605A-99D489B495F5}"/>
              </a:ext>
            </a:extLst>
          </p:cNvPr>
          <p:cNvPicPr>
            <a:picLocks noGrp="1" noRot="1" noChangeAspect="1"/>
          </p:cNvPicPr>
          <p:nvPr>
            <p:ph sz="half" idx="1"/>
            <a:videoFile r:link="rId1"/>
          </p:nvPr>
        </p:nvPicPr>
        <p:blipFill>
          <a:blip r:embed="rId3"/>
          <a:stretch>
            <a:fillRect/>
          </a:stretch>
        </p:blipFill>
        <p:spPr>
          <a:xfrm>
            <a:off x="530051" y="1884950"/>
            <a:ext cx="5814313" cy="3319059"/>
          </a:xfrm>
          <a:prstGeom prst="rect">
            <a:avLst/>
          </a:prstGeom>
        </p:spPr>
      </p:pic>
      <p:sp>
        <p:nvSpPr>
          <p:cNvPr id="6" name="Označba mesta vsebine 5">
            <a:extLst>
              <a:ext uri="{FF2B5EF4-FFF2-40B4-BE49-F238E27FC236}">
                <a16:creationId xmlns:a16="http://schemas.microsoft.com/office/drawing/2014/main" id="{B6ECB082-6295-84DF-E925-AD39BC3C9AE7}"/>
              </a:ext>
            </a:extLst>
          </p:cNvPr>
          <p:cNvSpPr>
            <a:spLocks noGrp="1"/>
          </p:cNvSpPr>
          <p:nvPr>
            <p:ph sz="half" idx="2"/>
          </p:nvPr>
        </p:nvSpPr>
        <p:spPr>
          <a:xfrm>
            <a:off x="6757417" y="1884951"/>
            <a:ext cx="4818888" cy="3528298"/>
          </a:xfrm>
        </p:spPr>
        <p:txBody>
          <a:bodyPr>
            <a:normAutofit fontScale="70000" lnSpcReduction="20000"/>
          </a:bodyPr>
          <a:lstStyle/>
          <a:p>
            <a:pPr>
              <a:lnSpc>
                <a:spcPct val="150000"/>
              </a:lnSpc>
              <a:spcBef>
                <a:spcPts val="0"/>
              </a:spcBef>
            </a:pPr>
            <a:r>
              <a:rPr lang="sl-SI" b="0" dirty="0">
                <a:solidFill>
                  <a:schemeClr val="accent1"/>
                </a:solidFill>
              </a:rPr>
              <a:t>Videoposnetek obravnava </a:t>
            </a:r>
            <a:r>
              <a:rPr lang="sl-SI" dirty="0">
                <a:solidFill>
                  <a:schemeClr val="accent1"/>
                </a:solidFill>
              </a:rPr>
              <a:t>premagovanje dvoma vase</a:t>
            </a:r>
            <a:r>
              <a:rPr lang="sl-SI" b="0" dirty="0">
                <a:solidFill>
                  <a:schemeClr val="accent1"/>
                </a:solidFill>
              </a:rPr>
              <a:t>, poudarja, da je to običajen in naraven občutek. Spodbuja </a:t>
            </a:r>
            <a:r>
              <a:rPr lang="sl-SI" dirty="0">
                <a:solidFill>
                  <a:schemeClr val="accent1"/>
                </a:solidFill>
              </a:rPr>
              <a:t>premagovanje dvomov</a:t>
            </a:r>
            <a:r>
              <a:rPr lang="sl-SI" b="0" dirty="0">
                <a:solidFill>
                  <a:schemeClr val="accent1"/>
                </a:solidFill>
              </a:rPr>
              <a:t>, dajanje prednosti izobraževanju in obkroženje z </a:t>
            </a:r>
            <a:r>
              <a:rPr lang="sl-SI" dirty="0">
                <a:solidFill>
                  <a:schemeClr val="accent1"/>
                </a:solidFill>
              </a:rPr>
              <a:t>podpornimi ljudmi</a:t>
            </a:r>
            <a:r>
              <a:rPr lang="sl-SI" b="0" dirty="0">
                <a:solidFill>
                  <a:schemeClr val="accent1"/>
                </a:solidFill>
              </a:rPr>
              <a:t>. Vsebina poudarja pomen </a:t>
            </a:r>
            <a:r>
              <a:rPr lang="sl-SI" dirty="0">
                <a:solidFill>
                  <a:schemeClr val="accent1"/>
                </a:solidFill>
              </a:rPr>
              <a:t>trdega dela </a:t>
            </a:r>
            <a:r>
              <a:rPr lang="sl-SI" b="0" dirty="0">
                <a:solidFill>
                  <a:schemeClr val="accent1"/>
                </a:solidFill>
              </a:rPr>
              <a:t>in vztrajnosti pri doseganju ciljev ter poudarja, da dvom vase ne sme ovirati napredka ali </a:t>
            </a:r>
            <a:r>
              <a:rPr lang="sl-SI" dirty="0">
                <a:solidFill>
                  <a:schemeClr val="accent1"/>
                </a:solidFill>
              </a:rPr>
              <a:t>uspeha</a:t>
            </a:r>
            <a:r>
              <a:rPr lang="sl-SI" b="0" dirty="0">
                <a:solidFill>
                  <a:schemeClr val="accent1"/>
                </a:solidFill>
              </a:rPr>
              <a:t>. Splošno sporočilo je o </a:t>
            </a:r>
            <a:r>
              <a:rPr lang="sl-SI" dirty="0">
                <a:solidFill>
                  <a:schemeClr val="accent1"/>
                </a:solidFill>
              </a:rPr>
              <a:t>odpornosti</a:t>
            </a:r>
            <a:r>
              <a:rPr lang="sl-SI" b="0" dirty="0">
                <a:solidFill>
                  <a:schemeClr val="accent1"/>
                </a:solidFill>
              </a:rPr>
              <a:t> in osredotočenosti na </a:t>
            </a:r>
            <a:r>
              <a:rPr lang="sl-SI" dirty="0">
                <a:solidFill>
                  <a:schemeClr val="accent1"/>
                </a:solidFill>
              </a:rPr>
              <a:t>osebno rast </a:t>
            </a:r>
            <a:r>
              <a:rPr lang="sl-SI" b="0" dirty="0">
                <a:solidFill>
                  <a:schemeClr val="accent1"/>
                </a:solidFill>
              </a:rPr>
              <a:t>in razvoj.</a:t>
            </a:r>
          </a:p>
        </p:txBody>
      </p:sp>
      <p:sp>
        <p:nvSpPr>
          <p:cNvPr id="7" name="PoljeZBesedilom 6">
            <a:extLst>
              <a:ext uri="{FF2B5EF4-FFF2-40B4-BE49-F238E27FC236}">
                <a16:creationId xmlns:a16="http://schemas.microsoft.com/office/drawing/2014/main" id="{15797B8F-46D1-F2FD-85B6-FC5293D775F8}"/>
              </a:ext>
            </a:extLst>
          </p:cNvPr>
          <p:cNvSpPr txBox="1"/>
          <p:nvPr/>
        </p:nvSpPr>
        <p:spPr>
          <a:xfrm>
            <a:off x="530050" y="5345482"/>
            <a:ext cx="5814313" cy="387286"/>
          </a:xfrm>
          <a:prstGeom prst="rect">
            <a:avLst/>
          </a:prstGeom>
          <a:noFill/>
        </p:spPr>
        <p:txBody>
          <a:bodyPr wrap="square" lIns="91440" tIns="45720" rIns="91440" bIns="45720" rtlCol="0" anchor="t">
            <a:spAutoFit/>
          </a:bodyPr>
          <a:lstStyle/>
          <a:p>
            <a:pPr algn="l" rtl="0" fontAlgn="base">
              <a:lnSpc>
                <a:spcPts val="1125"/>
              </a:lnSpc>
            </a:pPr>
            <a:r>
              <a:rPr lang="sl-SI" sz="1000" dirty="0">
                <a:solidFill>
                  <a:schemeClr val="accent1"/>
                </a:solidFill>
              </a:rPr>
              <a:t>Vir: CNN:</a:t>
            </a:r>
            <a:r>
              <a:rPr lang="en-US" sz="1000" dirty="0">
                <a:solidFill>
                  <a:schemeClr val="accent1"/>
                </a:solidFill>
              </a:rPr>
              <a:t> </a:t>
            </a:r>
            <a:r>
              <a:rPr lang="sl-SI" sz="1000" b="0" i="0" u="none" strike="noStrike" dirty="0">
                <a:solidFill>
                  <a:srgbClr val="0F0F0F"/>
                </a:solidFill>
                <a:effectLst/>
                <a:latin typeface="Raleway" pitchFamily="2" charset="-18"/>
              </a:rPr>
              <a:t>Michelle Obama </a:t>
            </a:r>
            <a:r>
              <a:rPr lang="sl-SI" sz="1000" b="0" i="0" u="none" strike="noStrike" dirty="0" err="1">
                <a:solidFill>
                  <a:srgbClr val="0F0F0F"/>
                </a:solidFill>
                <a:effectLst/>
                <a:latin typeface="Raleway" pitchFamily="2" charset="-18"/>
              </a:rPr>
              <a:t>has</a:t>
            </a:r>
            <a:r>
              <a:rPr lang="sl-SI" sz="1000" b="0" i="0" u="none" strike="noStrike" dirty="0">
                <a:solidFill>
                  <a:srgbClr val="0F0F0F"/>
                </a:solidFill>
                <a:effectLst/>
                <a:latin typeface="Raleway" pitchFamily="2" charset="-18"/>
              </a:rPr>
              <a:t> </a:t>
            </a:r>
            <a:r>
              <a:rPr lang="sl-SI" sz="1000" b="0" i="0" u="none" strike="noStrike" dirty="0" err="1">
                <a:solidFill>
                  <a:srgbClr val="0F0F0F"/>
                </a:solidFill>
                <a:effectLst/>
                <a:latin typeface="Raleway" pitchFamily="2" charset="-18"/>
              </a:rPr>
              <a:t>advice</a:t>
            </a:r>
            <a:r>
              <a:rPr lang="sl-SI" sz="1000" b="0" i="0" u="none" strike="noStrike" dirty="0">
                <a:solidFill>
                  <a:srgbClr val="0F0F0F"/>
                </a:solidFill>
                <a:effectLst/>
                <a:latin typeface="Raleway" pitchFamily="2" charset="-18"/>
              </a:rPr>
              <a:t> </a:t>
            </a:r>
            <a:r>
              <a:rPr lang="sl-SI" sz="1000" b="0" i="0" u="none" strike="noStrike" dirty="0" err="1">
                <a:solidFill>
                  <a:srgbClr val="0F0F0F"/>
                </a:solidFill>
                <a:effectLst/>
                <a:latin typeface="Raleway" pitchFamily="2" charset="-18"/>
              </a:rPr>
              <a:t>for</a:t>
            </a:r>
            <a:r>
              <a:rPr lang="sl-SI" sz="1000" b="0" i="0" u="none" strike="noStrike" dirty="0">
                <a:solidFill>
                  <a:srgbClr val="0F0F0F"/>
                </a:solidFill>
                <a:effectLst/>
                <a:latin typeface="Raleway" pitchFamily="2" charset="-18"/>
              </a:rPr>
              <a:t> </a:t>
            </a:r>
            <a:r>
              <a:rPr lang="sl-SI" sz="1000" b="0" i="0" u="none" strike="noStrike" dirty="0" err="1">
                <a:solidFill>
                  <a:srgbClr val="0F0F0F"/>
                </a:solidFill>
                <a:effectLst/>
                <a:latin typeface="Raleway" pitchFamily="2" charset="-18"/>
              </a:rPr>
              <a:t>girl's</a:t>
            </a:r>
            <a:r>
              <a:rPr lang="sl-SI" sz="1000" b="0" i="0" u="none" strike="noStrike" dirty="0">
                <a:solidFill>
                  <a:srgbClr val="0F0F0F"/>
                </a:solidFill>
                <a:effectLst/>
                <a:latin typeface="Raleway" pitchFamily="2" charset="-18"/>
              </a:rPr>
              <a:t> </a:t>
            </a:r>
            <a:r>
              <a:rPr lang="sl-SI" sz="1000" b="0" i="0" u="none" strike="noStrike" dirty="0" err="1">
                <a:solidFill>
                  <a:srgbClr val="0F0F0F"/>
                </a:solidFill>
                <a:effectLst/>
                <a:latin typeface="Raleway" pitchFamily="2" charset="-18"/>
              </a:rPr>
              <a:t>battling</a:t>
            </a:r>
            <a:r>
              <a:rPr lang="sl-SI" sz="1000" b="0" i="0" u="none" strike="noStrike" dirty="0">
                <a:solidFill>
                  <a:srgbClr val="0F0F0F"/>
                </a:solidFill>
                <a:effectLst/>
                <a:latin typeface="Raleway" pitchFamily="2" charset="-18"/>
              </a:rPr>
              <a:t> </a:t>
            </a:r>
            <a:r>
              <a:rPr lang="sl-SI" sz="1000" b="0" i="0" u="none" strike="noStrike" dirty="0" err="1">
                <a:solidFill>
                  <a:srgbClr val="0F0F0F"/>
                </a:solidFill>
                <a:effectLst/>
                <a:latin typeface="Raleway" pitchFamily="2" charset="-18"/>
              </a:rPr>
              <a:t>self-doubt</a:t>
            </a:r>
            <a:r>
              <a:rPr lang="sl-SI" sz="1000" b="0" i="0" dirty="0">
                <a:solidFill>
                  <a:srgbClr val="DACDAC"/>
                </a:solidFill>
                <a:effectLst/>
                <a:latin typeface="Raleway" pitchFamily="2" charset="-18"/>
              </a:rPr>
              <a:t>​</a:t>
            </a:r>
            <a:endParaRPr lang="en-US" sz="1000" b="0" i="0" dirty="0">
              <a:solidFill>
                <a:srgbClr val="DACDAC"/>
              </a:solidFill>
              <a:effectLst/>
              <a:latin typeface="Segoe UI" panose="020B0502040204020203" pitchFamily="34" charset="0"/>
            </a:endParaRPr>
          </a:p>
          <a:p>
            <a:endParaRPr lang="sl-SI" sz="1000" dirty="0">
              <a:solidFill>
                <a:schemeClr val="accent1"/>
              </a:solidFill>
            </a:endParaRPr>
          </a:p>
        </p:txBody>
      </p:sp>
      <p:sp>
        <p:nvSpPr>
          <p:cNvPr id="2" name="PoljeZBesedilom 1">
            <a:extLst>
              <a:ext uri="{FF2B5EF4-FFF2-40B4-BE49-F238E27FC236}">
                <a16:creationId xmlns:a16="http://schemas.microsoft.com/office/drawing/2014/main" id="{20481AD0-7DDC-0C8F-EC9F-34E664C29CAF}"/>
              </a:ext>
            </a:extLst>
          </p:cNvPr>
          <p:cNvSpPr txBox="1"/>
          <p:nvPr/>
        </p:nvSpPr>
        <p:spPr>
          <a:xfrm>
            <a:off x="365342" y="313150"/>
            <a:ext cx="9968630" cy="11387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400" dirty="0" err="1">
                <a:solidFill>
                  <a:srgbClr val="0E9094"/>
                </a:solidFill>
                <a:latin typeface="Raleway SemiBold"/>
              </a:rPr>
              <a:t>Krepitev</a:t>
            </a:r>
            <a:r>
              <a:rPr lang="en-GB" sz="3400" dirty="0">
                <a:solidFill>
                  <a:srgbClr val="0E9094"/>
                </a:solidFill>
                <a:latin typeface="Raleway SemiBold"/>
              </a:rPr>
              <a:t> </a:t>
            </a:r>
            <a:r>
              <a:rPr lang="en-GB" sz="3400" dirty="0" err="1">
                <a:solidFill>
                  <a:srgbClr val="0E9094"/>
                </a:solidFill>
                <a:latin typeface="Raleway SemiBold"/>
              </a:rPr>
              <a:t>zaupanja</a:t>
            </a:r>
            <a:r>
              <a:rPr lang="en-GB" sz="3400" dirty="0">
                <a:solidFill>
                  <a:srgbClr val="0E9094"/>
                </a:solidFill>
                <a:latin typeface="Raleway SemiBold"/>
              </a:rPr>
              <a:t> in </a:t>
            </a:r>
            <a:r>
              <a:rPr lang="en-GB" sz="3400" dirty="0" err="1">
                <a:solidFill>
                  <a:srgbClr val="0E9094"/>
                </a:solidFill>
                <a:latin typeface="Raleway SemiBold"/>
              </a:rPr>
              <a:t>odpornosti</a:t>
            </a:r>
            <a:r>
              <a:rPr lang="en-GB" sz="3400" dirty="0">
                <a:solidFill>
                  <a:srgbClr val="0E9094"/>
                </a:solidFill>
                <a:latin typeface="Raleway SemiBold"/>
              </a:rPr>
              <a:t> v </a:t>
            </a:r>
            <a:r>
              <a:rPr lang="en-GB" sz="3400" dirty="0" err="1">
                <a:solidFill>
                  <a:srgbClr val="0E9094"/>
                </a:solidFill>
                <a:latin typeface="Raleway SemiBold"/>
              </a:rPr>
              <a:t>zagonskih</a:t>
            </a:r>
            <a:r>
              <a:rPr lang="en-GB" sz="3400" dirty="0">
                <a:solidFill>
                  <a:srgbClr val="0E9094"/>
                </a:solidFill>
                <a:latin typeface="Raleway SemiBold"/>
              </a:rPr>
              <a:t> </a:t>
            </a:r>
            <a:r>
              <a:rPr lang="en-GB" sz="3400" dirty="0" err="1">
                <a:solidFill>
                  <a:srgbClr val="0E9094"/>
                </a:solidFill>
                <a:latin typeface="Raleway SemiBold"/>
              </a:rPr>
              <a:t>podjetjih</a:t>
            </a:r>
            <a:endParaRPr lang="sl-SI" dirty="0"/>
          </a:p>
        </p:txBody>
      </p:sp>
    </p:spTree>
    <p:extLst>
      <p:ext uri="{BB962C8B-B14F-4D97-AF65-F5344CB8AC3E}">
        <p14:creationId xmlns:p14="http://schemas.microsoft.com/office/powerpoint/2010/main" val="3139701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48F65B3-814F-8187-24CB-70D06104D414}"/>
              </a:ext>
            </a:extLst>
          </p:cNvPr>
          <p:cNvSpPr>
            <a:spLocks noGrp="1"/>
          </p:cNvSpPr>
          <p:nvPr>
            <p:ph idx="1"/>
          </p:nvPr>
        </p:nvSpPr>
        <p:spPr>
          <a:xfrm>
            <a:off x="249734" y="1345051"/>
            <a:ext cx="11353800" cy="5409212"/>
          </a:xfrm>
        </p:spPr>
        <p:txBody>
          <a:bodyPr vert="horz" lIns="91440" tIns="45720" rIns="91440" bIns="45720" rtlCol="0" anchor="t">
            <a:normAutofit/>
          </a:bodyPr>
          <a:lstStyle/>
          <a:p>
            <a:pPr>
              <a:lnSpc>
                <a:spcPct val="150000"/>
              </a:lnSpc>
            </a:pPr>
            <a:r>
              <a:rPr lang="sl-SI" sz="1600" dirty="0"/>
              <a:t>Splošni cilj:</a:t>
            </a:r>
            <a:endParaRPr lang="sl-SI" sz="1600" dirty="0">
              <a:ea typeface="+mn-lt"/>
              <a:cs typeface="+mn-lt"/>
            </a:endParaRPr>
          </a:p>
          <a:p>
            <a:pPr>
              <a:lnSpc>
                <a:spcPct val="150000"/>
              </a:lnSpc>
              <a:spcBef>
                <a:spcPts val="600"/>
              </a:spcBef>
              <a:spcAft>
                <a:spcPts val="600"/>
              </a:spcAft>
            </a:pPr>
            <a:r>
              <a:rPr lang="sl-SI" sz="1600" b="0" dirty="0">
                <a:solidFill>
                  <a:schemeClr val="accent1"/>
                </a:solidFill>
                <a:ea typeface="+mn-lt"/>
                <a:cs typeface="+mn-lt"/>
              </a:rPr>
              <a:t>V tej enoti boste raziskali učinkovite strategije za </a:t>
            </a:r>
            <a:r>
              <a:rPr lang="sl-SI" sz="1600" dirty="0">
                <a:solidFill>
                  <a:schemeClr val="accent1"/>
                </a:solidFill>
                <a:ea typeface="+mn-lt"/>
                <a:cs typeface="+mn-lt"/>
              </a:rPr>
              <a:t>zmanjšanje spolne pristranskosti </a:t>
            </a:r>
            <a:r>
              <a:rPr lang="sl-SI" sz="1600" b="0" dirty="0">
                <a:solidFill>
                  <a:schemeClr val="accent1"/>
                </a:solidFill>
                <a:ea typeface="+mn-lt"/>
                <a:cs typeface="+mn-lt"/>
              </a:rPr>
              <a:t>na delovnem mestu, okrepitev </a:t>
            </a:r>
            <a:r>
              <a:rPr lang="sl-SI" sz="1600" dirty="0">
                <a:solidFill>
                  <a:schemeClr val="accent1"/>
                </a:solidFill>
                <a:ea typeface="+mn-lt"/>
                <a:cs typeface="+mn-lt"/>
              </a:rPr>
              <a:t>zaupanja in odpornosti</a:t>
            </a:r>
            <a:r>
              <a:rPr lang="sl-SI" sz="1600" b="0" dirty="0">
                <a:solidFill>
                  <a:schemeClr val="accent1"/>
                </a:solidFill>
                <a:ea typeface="+mn-lt"/>
                <a:cs typeface="+mn-lt"/>
              </a:rPr>
              <a:t> in ustvarjanje </a:t>
            </a:r>
            <a:r>
              <a:rPr lang="sl-SI" sz="1600" dirty="0">
                <a:solidFill>
                  <a:schemeClr val="accent1"/>
                </a:solidFill>
                <a:ea typeface="+mn-lt"/>
                <a:cs typeface="+mn-lt"/>
              </a:rPr>
              <a:t>vključujočega okolja, </a:t>
            </a:r>
            <a:r>
              <a:rPr lang="sl-SI" sz="1600" b="0" dirty="0">
                <a:solidFill>
                  <a:schemeClr val="accent1"/>
                </a:solidFill>
                <a:ea typeface="+mn-lt"/>
                <a:cs typeface="+mn-lt"/>
              </a:rPr>
              <a:t>ki sprejema in ceni različne perspektive. S praktičnimi orodji in uporabnimi vpogledi vam bo ta enota pomagala prepoznati in odpraviti sistemske ovire, ki ovirajo pravičnost in vključenost. S spodbujanjem globljega razumevanja teh vprašanj si enota prizadeva </a:t>
            </a:r>
            <a:r>
              <a:rPr lang="sl-SI" sz="1600" dirty="0">
                <a:solidFill>
                  <a:schemeClr val="accent1"/>
                </a:solidFill>
                <a:ea typeface="+mn-lt"/>
                <a:cs typeface="+mn-lt"/>
              </a:rPr>
              <a:t>opolnomočiti ženske, da so uspešne v vodstvenih vlogah,</a:t>
            </a:r>
            <a:r>
              <a:rPr lang="sl-SI" sz="1600" b="0" dirty="0">
                <a:solidFill>
                  <a:schemeClr val="accent1"/>
                </a:solidFill>
                <a:ea typeface="+mn-lt"/>
                <a:cs typeface="+mn-lt"/>
              </a:rPr>
              <a:t> spodbujajo pomembne prispevke v njihovih organizacijah in se zavzemajo za napredek v smeri pravičnejšega in bolj </a:t>
            </a:r>
            <a:r>
              <a:rPr lang="sl-SI" sz="1600" dirty="0">
                <a:solidFill>
                  <a:schemeClr val="accent1"/>
                </a:solidFill>
                <a:ea typeface="+mn-lt"/>
                <a:cs typeface="+mn-lt"/>
              </a:rPr>
              <a:t>vključujočega poslovnega okolja, </a:t>
            </a:r>
            <a:r>
              <a:rPr lang="sl-SI" sz="1600" b="0" dirty="0">
                <a:solidFill>
                  <a:schemeClr val="accent1"/>
                </a:solidFill>
                <a:ea typeface="+mn-lt"/>
                <a:cs typeface="+mn-lt"/>
              </a:rPr>
              <a:t>kjer je lahko vsakdo uspešen.</a:t>
            </a:r>
            <a:endParaRPr lang="sl-SI" sz="1600" dirty="0">
              <a:solidFill>
                <a:schemeClr val="accent1"/>
              </a:solidFill>
            </a:endParaRPr>
          </a:p>
          <a:p>
            <a:pPr>
              <a:lnSpc>
                <a:spcPct val="150000"/>
              </a:lnSpc>
            </a:pPr>
            <a:r>
              <a:rPr lang="sl-SI" sz="1600" dirty="0"/>
              <a:t>Trajanje enote:</a:t>
            </a:r>
            <a:r>
              <a:rPr lang="sl-SI" sz="1600" b="0" dirty="0"/>
              <a:t> </a:t>
            </a:r>
            <a:r>
              <a:rPr lang="sl-SI" sz="1600" b="0" dirty="0">
                <a:solidFill>
                  <a:schemeClr val="accent1"/>
                </a:solidFill>
              </a:rPr>
              <a:t>1 teden</a:t>
            </a:r>
          </a:p>
          <a:p>
            <a:pPr>
              <a:lnSpc>
                <a:spcPct val="150000"/>
              </a:lnSpc>
            </a:pPr>
            <a:r>
              <a:rPr lang="sl-SI" sz="1600" dirty="0"/>
              <a:t>Predviden obseg dela: </a:t>
            </a:r>
            <a:r>
              <a:rPr lang="sl-SI" sz="1600" b="0" dirty="0">
                <a:solidFill>
                  <a:schemeClr val="accent1"/>
                </a:solidFill>
              </a:rPr>
              <a:t>7 ur</a:t>
            </a:r>
          </a:p>
          <a:p>
            <a:pPr>
              <a:lnSpc>
                <a:spcPct val="150000"/>
              </a:lnSpc>
            </a:pPr>
            <a:r>
              <a:rPr lang="sl-SI" sz="1600" dirty="0"/>
              <a:t>Metoda preverjanja in ocenjevanja:</a:t>
            </a:r>
            <a:r>
              <a:rPr lang="sl-SI" sz="1600" dirty="0">
                <a:solidFill>
                  <a:schemeClr val="accent1"/>
                </a:solidFill>
              </a:rPr>
              <a:t> </a:t>
            </a:r>
            <a:r>
              <a:rPr lang="sl-SI" sz="1600" b="0" dirty="0">
                <a:solidFill>
                  <a:schemeClr val="accent1"/>
                </a:solidFill>
              </a:rPr>
              <a:t>Test za </a:t>
            </a:r>
            <a:r>
              <a:rPr lang="sl-SI" sz="1600" b="0" dirty="0" err="1">
                <a:solidFill>
                  <a:schemeClr val="accent1"/>
                </a:solidFill>
              </a:rPr>
              <a:t>samopreverjanje</a:t>
            </a:r>
            <a:r>
              <a:rPr lang="en-US" sz="1600" b="0" dirty="0">
                <a:solidFill>
                  <a:schemeClr val="accent1"/>
                </a:solidFill>
              </a:rPr>
              <a:t> in </a:t>
            </a:r>
            <a:r>
              <a:rPr lang="en-US" sz="1600" b="0" dirty="0" err="1">
                <a:solidFill>
                  <a:schemeClr val="accent1"/>
                </a:solidFill>
              </a:rPr>
              <a:t>praktične</a:t>
            </a:r>
            <a:r>
              <a:rPr lang="en-US" sz="1600" b="0" dirty="0">
                <a:solidFill>
                  <a:schemeClr val="accent1"/>
                </a:solidFill>
              </a:rPr>
              <a:t> </a:t>
            </a:r>
            <a:r>
              <a:rPr lang="en-US" sz="1600" b="0" dirty="0" err="1">
                <a:solidFill>
                  <a:schemeClr val="accent1"/>
                </a:solidFill>
              </a:rPr>
              <a:t>naloge</a:t>
            </a:r>
            <a:r>
              <a:rPr lang="en-US" sz="1600" b="0" dirty="0">
                <a:solidFill>
                  <a:schemeClr val="accent1"/>
                </a:solidFill>
              </a:rPr>
              <a:t> za </a:t>
            </a:r>
            <a:r>
              <a:rPr lang="en-US" sz="1600" b="0">
                <a:solidFill>
                  <a:schemeClr val="accent1"/>
                </a:solidFill>
              </a:rPr>
              <a:t>refleksijo</a:t>
            </a:r>
            <a:endParaRPr lang="sl-SI" sz="1600" b="0" dirty="0">
              <a:solidFill>
                <a:schemeClr val="accent1"/>
              </a:solidFill>
            </a:endParaRPr>
          </a:p>
        </p:txBody>
      </p:sp>
      <p:sp>
        <p:nvSpPr>
          <p:cNvPr id="6" name="Title 1">
            <a:extLst>
              <a:ext uri="{FF2B5EF4-FFF2-40B4-BE49-F238E27FC236}">
                <a16:creationId xmlns:a16="http://schemas.microsoft.com/office/drawing/2014/main" id="{5F785082-F47E-1F39-01A3-1B5F21801EB5}"/>
              </a:ext>
            </a:extLst>
          </p:cNvPr>
          <p:cNvSpPr>
            <a:spLocks noGrp="1"/>
          </p:cNvSpPr>
          <p:nvPr/>
        </p:nvSpPr>
        <p:spPr>
          <a:xfrm>
            <a:off x="246464" y="519240"/>
            <a:ext cx="10179170" cy="568894"/>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800" kern="1200">
                <a:solidFill>
                  <a:schemeClr val="bg2"/>
                </a:solidFill>
                <a:latin typeface="+mj-lt"/>
                <a:ea typeface="+mj-ea"/>
                <a:cs typeface="+mj-cs"/>
              </a:defRPr>
            </a:lvl1pPr>
          </a:lstStyle>
          <a:p>
            <a:r>
              <a:rPr lang="sl-SI" dirty="0"/>
              <a:t>Cilj te enote</a:t>
            </a:r>
          </a:p>
        </p:txBody>
      </p:sp>
    </p:spTree>
    <p:extLst>
      <p:ext uri="{BB962C8B-B14F-4D97-AF65-F5344CB8AC3E}">
        <p14:creationId xmlns:p14="http://schemas.microsoft.com/office/powerpoint/2010/main" val="10430912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E5E05121-28A5-A1BB-1D1D-D95EBF63955C}"/>
              </a:ext>
            </a:extLst>
          </p:cNvPr>
          <p:cNvSpPr>
            <a:spLocks noGrp="1"/>
          </p:cNvSpPr>
          <p:nvPr>
            <p:ph type="title"/>
          </p:nvPr>
        </p:nvSpPr>
        <p:spPr/>
        <p:txBody>
          <a:bodyPr>
            <a:normAutofit/>
          </a:bodyPr>
          <a:lstStyle/>
          <a:p>
            <a:r>
              <a:rPr lang="sl-SI" sz="3400" kern="0" dirty="0">
                <a:ea typeface="Times New Roman" panose="02020603050405020304" pitchFamily="18" charset="0"/>
                <a:cs typeface="Times New Roman"/>
              </a:rPr>
              <a:t>3</a:t>
            </a:r>
            <a:r>
              <a:rPr lang="en-US" sz="3400" kern="0" dirty="0">
                <a:ea typeface="Times New Roman" panose="02020603050405020304" pitchFamily="18" charset="0"/>
                <a:cs typeface="Times New Roman"/>
              </a:rPr>
              <a:t>.</a:t>
            </a:r>
            <a:r>
              <a:rPr lang="sl-SI" sz="3400" kern="0" dirty="0">
                <a:ea typeface="Times New Roman" panose="02020603050405020304" pitchFamily="18" charset="0"/>
                <a:cs typeface="Times New Roman"/>
              </a:rPr>
              <a:t> Ustvarjanje vključujočih delovnih mest</a:t>
            </a:r>
            <a:br>
              <a:rPr lang="sl-SI" sz="3400" kern="0" dirty="0">
                <a:ea typeface="Times New Roman" panose="02020603050405020304" pitchFamily="18" charset="0"/>
                <a:cs typeface="Times New Roman"/>
              </a:rPr>
            </a:br>
            <a:br>
              <a:rPr lang="sl-SI" sz="3400" kern="0" dirty="0">
                <a:ea typeface="Times New Roman" panose="02020603050405020304" pitchFamily="18" charset="0"/>
                <a:cs typeface="Times New Roman"/>
              </a:rPr>
            </a:br>
            <a:r>
              <a:rPr lang="it-IT" sz="2000" kern="0" err="1">
                <a:cs typeface="Times New Roman"/>
              </a:rPr>
              <a:t>Pomen</a:t>
            </a:r>
            <a:r>
              <a:rPr lang="it-IT" sz="2000" kern="0" dirty="0">
                <a:cs typeface="Times New Roman"/>
              </a:rPr>
              <a:t> </a:t>
            </a:r>
            <a:r>
              <a:rPr lang="it-IT" sz="2000" kern="0" err="1">
                <a:cs typeface="Times New Roman"/>
              </a:rPr>
              <a:t>raznolikosti</a:t>
            </a:r>
            <a:r>
              <a:rPr lang="it-IT" sz="2000" kern="0" dirty="0">
                <a:cs typeface="Times New Roman"/>
              </a:rPr>
              <a:t>, </a:t>
            </a:r>
            <a:r>
              <a:rPr lang="it-IT" sz="2000" kern="0" err="1">
                <a:cs typeface="Times New Roman"/>
              </a:rPr>
              <a:t>pravičnosti</a:t>
            </a:r>
            <a:r>
              <a:rPr lang="it-IT" sz="2000" kern="0" dirty="0">
                <a:cs typeface="Times New Roman"/>
              </a:rPr>
              <a:t> in </a:t>
            </a:r>
            <a:r>
              <a:rPr lang="it-IT" sz="2000" kern="0" err="1">
                <a:cs typeface="Times New Roman"/>
              </a:rPr>
              <a:t>vključenosti</a:t>
            </a:r>
            <a:r>
              <a:rPr lang="it-IT" sz="2000" kern="0" dirty="0">
                <a:cs typeface="Times New Roman"/>
              </a:rPr>
              <a:t> (RPV)</a:t>
            </a:r>
            <a:endParaRPr lang="en-GB" sz="2000" kern="0" dirty="0">
              <a:cs typeface="Times New Roman"/>
            </a:endParaRPr>
          </a:p>
        </p:txBody>
      </p:sp>
      <p:sp>
        <p:nvSpPr>
          <p:cNvPr id="3" name="Označba mesta vsebine 2">
            <a:extLst>
              <a:ext uri="{FF2B5EF4-FFF2-40B4-BE49-F238E27FC236}">
                <a16:creationId xmlns:a16="http://schemas.microsoft.com/office/drawing/2014/main" id="{39076C24-799A-8D2A-2DA4-22032426AD63}"/>
              </a:ext>
            </a:extLst>
          </p:cNvPr>
          <p:cNvSpPr>
            <a:spLocks noGrp="1"/>
          </p:cNvSpPr>
          <p:nvPr>
            <p:ph idx="1"/>
          </p:nvPr>
        </p:nvSpPr>
        <p:spPr>
          <a:xfrm>
            <a:off x="838200" y="1853057"/>
            <a:ext cx="10515600" cy="4351338"/>
          </a:xfrm>
        </p:spPr>
        <p:txBody>
          <a:bodyPr>
            <a:normAutofit/>
          </a:bodyPr>
          <a:lstStyle/>
          <a:p>
            <a:pPr>
              <a:lnSpc>
                <a:spcPct val="150000"/>
              </a:lnSpc>
              <a:spcBef>
                <a:spcPts val="0"/>
              </a:spcBef>
            </a:pPr>
            <a:r>
              <a:rPr lang="sl-SI" sz="1800" b="0" dirty="0">
                <a:solidFill>
                  <a:schemeClr val="accent1"/>
                </a:solidFill>
              </a:rPr>
              <a:t>Raznolikost, pravičnost in vključenost so medsebojno povezani koncepti, vendar se razlikujejo v svojem osredotočenosti. </a:t>
            </a:r>
          </a:p>
          <a:p>
            <a:pPr>
              <a:lnSpc>
                <a:spcPct val="150000"/>
              </a:lnSpc>
              <a:spcBef>
                <a:spcPts val="0"/>
              </a:spcBef>
            </a:pPr>
            <a:r>
              <a:rPr lang="sl-SI" sz="1800" dirty="0">
                <a:solidFill>
                  <a:schemeClr val="accent1"/>
                </a:solidFill>
              </a:rPr>
              <a:t>Raznolikost </a:t>
            </a:r>
            <a:r>
              <a:rPr lang="sl-SI" sz="1800" b="0" dirty="0">
                <a:solidFill>
                  <a:schemeClr val="accent1"/>
                </a:solidFill>
              </a:rPr>
              <a:t>poudarja zastopanost različnih spolov, ras, narodnosti in spolnih usmeritev v entiteti. </a:t>
            </a:r>
          </a:p>
          <a:p>
            <a:pPr>
              <a:lnSpc>
                <a:spcPct val="150000"/>
              </a:lnSpc>
              <a:spcBef>
                <a:spcPts val="0"/>
              </a:spcBef>
            </a:pPr>
            <a:r>
              <a:rPr lang="sl-SI" sz="1800" dirty="0">
                <a:solidFill>
                  <a:schemeClr val="accent1"/>
                </a:solidFill>
              </a:rPr>
              <a:t>Vključitev</a:t>
            </a:r>
            <a:r>
              <a:rPr lang="sl-SI" sz="1800" b="0" dirty="0">
                <a:solidFill>
                  <a:schemeClr val="accent1"/>
                </a:solidFill>
              </a:rPr>
              <a:t> govori o tem, kako dobro so prispevki in perspektive teh različnih skupin cenjeni in integrirani. </a:t>
            </a:r>
          </a:p>
          <a:p>
            <a:pPr>
              <a:lnSpc>
                <a:spcPct val="150000"/>
              </a:lnSpc>
              <a:spcBef>
                <a:spcPts val="0"/>
              </a:spcBef>
            </a:pPr>
            <a:r>
              <a:rPr lang="sl-SI" sz="1800" dirty="0">
                <a:solidFill>
                  <a:schemeClr val="accent1"/>
                </a:solidFill>
              </a:rPr>
              <a:t>Kapital </a:t>
            </a:r>
            <a:r>
              <a:rPr lang="sl-SI" sz="1800" b="0" dirty="0">
                <a:solidFill>
                  <a:schemeClr val="accent1"/>
                </a:solidFill>
              </a:rPr>
              <a:t>zagotavlja pravično obravnavo, dostop in priložnosti z odpravljanjem in premagovanjem sistemskih ovir. Okolje z različnimi demografskimi podatki, vendar so cenjene le perspektive določenih skupin, je lahko raznoliko, vendar ni resnično vključujoče ali pravično. </a:t>
            </a:r>
          </a:p>
          <a:p>
            <a:pPr>
              <a:lnSpc>
                <a:spcPct val="150000"/>
              </a:lnSpc>
              <a:spcBef>
                <a:spcPts val="0"/>
              </a:spcBef>
            </a:pPr>
            <a:endParaRPr lang="sl-SI" sz="1800" b="0" dirty="0">
              <a:solidFill>
                <a:schemeClr val="accent1"/>
              </a:solidFill>
            </a:endParaRPr>
          </a:p>
          <a:p>
            <a:pPr algn="ctr">
              <a:lnSpc>
                <a:spcPct val="150000"/>
              </a:lnSpc>
              <a:spcBef>
                <a:spcPts val="0"/>
              </a:spcBef>
            </a:pPr>
            <a:r>
              <a:rPr lang="sl-SI" sz="1800" dirty="0">
                <a:solidFill>
                  <a:schemeClr val="accent1"/>
                </a:solidFill>
              </a:rPr>
              <a:t>Vsi trije vidiki so bistveni za resnično vključujoče in pravično okolje.</a:t>
            </a:r>
          </a:p>
        </p:txBody>
      </p:sp>
    </p:spTree>
    <p:extLst>
      <p:ext uri="{BB962C8B-B14F-4D97-AF65-F5344CB8AC3E}">
        <p14:creationId xmlns:p14="http://schemas.microsoft.com/office/powerpoint/2010/main" val="18067474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a:extLst>
              <a:ext uri="{FF2B5EF4-FFF2-40B4-BE49-F238E27FC236}">
                <a16:creationId xmlns:a16="http://schemas.microsoft.com/office/drawing/2014/main" id="{6E6486CF-3181-A79C-F9F4-B67544B29F0D}"/>
              </a:ext>
            </a:extLst>
          </p:cNvPr>
          <p:cNvSpPr>
            <a:spLocks noGrp="1"/>
          </p:cNvSpPr>
          <p:nvPr>
            <p:ph idx="1"/>
          </p:nvPr>
        </p:nvSpPr>
        <p:spPr>
          <a:xfrm>
            <a:off x="838200" y="542426"/>
            <a:ext cx="10911840" cy="5360217"/>
          </a:xfrm>
        </p:spPr>
        <p:txBody>
          <a:bodyPr vert="horz" lIns="91440" tIns="45720" rIns="91440" bIns="45720" rtlCol="0" anchor="t">
            <a:normAutofit fontScale="92500"/>
          </a:bodyPr>
          <a:lstStyle/>
          <a:p>
            <a:r>
              <a:rPr lang="pl-PL" sz="3400" b="0" dirty="0">
                <a:solidFill>
                  <a:schemeClr val="bg2"/>
                </a:solidFill>
                <a:latin typeface="Raleway SemiBold"/>
              </a:rPr>
              <a:t>Zakaj je </a:t>
            </a:r>
            <a:r>
              <a:rPr lang="en-US" sz="3400" b="0" dirty="0">
                <a:solidFill>
                  <a:schemeClr val="bg2"/>
                </a:solidFill>
                <a:latin typeface="Raleway SemiBold"/>
              </a:rPr>
              <a:t>RPV</a:t>
            </a:r>
            <a:r>
              <a:rPr lang="pl-PL" sz="3400" b="0" dirty="0">
                <a:solidFill>
                  <a:schemeClr val="bg2"/>
                </a:solidFill>
                <a:latin typeface="Raleway SemiBold"/>
              </a:rPr>
              <a:t> pomemben za podjetja</a:t>
            </a:r>
            <a:endParaRPr lang="en-US" sz="3400" b="0" dirty="0">
              <a:solidFill>
                <a:schemeClr val="bg2"/>
              </a:solidFill>
              <a:latin typeface="Raleway SemiBold"/>
            </a:endParaRPr>
          </a:p>
          <a:p>
            <a:pPr>
              <a:lnSpc>
                <a:spcPct val="140000"/>
              </a:lnSpc>
              <a:spcBef>
                <a:spcPts val="0"/>
              </a:spcBef>
            </a:pPr>
            <a:endParaRPr lang="sl-SI" sz="1600" b="0" dirty="0">
              <a:latin typeface="Raleway SemiBold"/>
            </a:endParaRPr>
          </a:p>
          <a:p>
            <a:pPr>
              <a:lnSpc>
                <a:spcPct val="140000"/>
              </a:lnSpc>
              <a:spcBef>
                <a:spcPts val="0"/>
              </a:spcBef>
            </a:pPr>
            <a:r>
              <a:rPr lang="sl-SI" sz="1800" dirty="0"/>
              <a:t>Izboljšuje kohezijo in inovativnost ekipe</a:t>
            </a:r>
            <a:r>
              <a:rPr lang="sl-SI" sz="1800" b="1" dirty="0"/>
              <a:t>:</a:t>
            </a:r>
            <a:r>
              <a:rPr lang="sl-SI" sz="1800" dirty="0"/>
              <a:t> </a:t>
            </a:r>
            <a:r>
              <a:rPr lang="sl-SI" sz="1800" b="0" dirty="0">
                <a:solidFill>
                  <a:schemeClr val="accent1"/>
                </a:solidFill>
              </a:rPr>
              <a:t>Raznolika delovna sila združuje različne perspektive, ki spodbujajo ustvarjalnost in reševanje problemov. Ko se zaposleni počutijo vključene in pravično obravnavane, so bolj angažirani in produktivni.</a:t>
            </a:r>
            <a:endParaRPr lang="sl-SI" sz="1800" dirty="0">
              <a:solidFill>
                <a:schemeClr val="accent1"/>
              </a:solidFill>
            </a:endParaRPr>
          </a:p>
          <a:p>
            <a:pPr>
              <a:lnSpc>
                <a:spcPct val="140000"/>
              </a:lnSpc>
              <a:spcBef>
                <a:spcPts val="0"/>
              </a:spcBef>
            </a:pPr>
            <a:r>
              <a:rPr lang="sl-SI" sz="1800" dirty="0"/>
              <a:t>Izboljša razumevanje strank</a:t>
            </a:r>
            <a:r>
              <a:rPr lang="sl-SI" sz="1800" b="1" dirty="0"/>
              <a:t>:</a:t>
            </a:r>
            <a:r>
              <a:rPr lang="sl-SI" sz="1800" dirty="0"/>
              <a:t> </a:t>
            </a:r>
            <a:r>
              <a:rPr lang="sl-SI" sz="1800" b="0" dirty="0">
                <a:solidFill>
                  <a:schemeClr val="accent1"/>
                </a:solidFill>
              </a:rPr>
              <a:t>Raznolika in vključujoča organizacija bolje odraža trg, ki mu služi, kar vodi k boljšemu razumevanju strank in storitvam. Ta uskladitev lahko poveča zadovoljstvo in zvestobo strank.</a:t>
            </a:r>
          </a:p>
          <a:p>
            <a:pPr>
              <a:lnSpc>
                <a:spcPct val="140000"/>
              </a:lnSpc>
              <a:spcBef>
                <a:spcPts val="0"/>
              </a:spcBef>
            </a:pPr>
            <a:r>
              <a:rPr lang="sl-SI" sz="1800" dirty="0"/>
              <a:t>Krepi organizacijsko kulturo</a:t>
            </a:r>
            <a:r>
              <a:rPr lang="sl-SI" sz="1800" b="1" dirty="0"/>
              <a:t>:</a:t>
            </a:r>
            <a:r>
              <a:rPr lang="sl-SI" sz="1800" dirty="0"/>
              <a:t> </a:t>
            </a:r>
            <a:r>
              <a:rPr lang="sl-SI" sz="1800" b="0" dirty="0">
                <a:solidFill>
                  <a:schemeClr val="accent1"/>
                </a:solidFill>
              </a:rPr>
              <a:t>Prakse </a:t>
            </a:r>
            <a:r>
              <a:rPr lang="en-US" sz="1800" b="0" dirty="0">
                <a:solidFill>
                  <a:schemeClr val="accent1"/>
                </a:solidFill>
              </a:rPr>
              <a:t>RPV</a:t>
            </a:r>
            <a:r>
              <a:rPr lang="sl-SI" sz="1800" b="0" dirty="0">
                <a:solidFill>
                  <a:schemeClr val="accent1"/>
                </a:solidFill>
              </a:rPr>
              <a:t> gradijo kulturo integritete in spoštovanja, privabljajo vrhunske talente in zmanjšujejo promet. Ko se zaposleni vidijo zastopani na vseh ravneh organizacije, to spodbuja občutek pripadnosti in zavezanosti.</a:t>
            </a:r>
          </a:p>
          <a:p>
            <a:pPr>
              <a:lnSpc>
                <a:spcPct val="140000"/>
              </a:lnSpc>
              <a:spcBef>
                <a:spcPts val="0"/>
              </a:spcBef>
            </a:pPr>
            <a:endParaRPr lang="sl-SI" sz="1800" b="0" dirty="0">
              <a:solidFill>
                <a:schemeClr val="accent1"/>
              </a:solidFill>
            </a:endParaRPr>
          </a:p>
          <a:p>
            <a:pPr>
              <a:lnSpc>
                <a:spcPct val="140000"/>
              </a:lnSpc>
              <a:spcBef>
                <a:spcPts val="0"/>
              </a:spcBef>
            </a:pPr>
            <a:r>
              <a:rPr lang="sl-SI" sz="1800" dirty="0">
                <a:solidFill>
                  <a:schemeClr val="bg2"/>
                </a:solidFill>
              </a:rPr>
              <a:t>Vlaganje v RPV ni le moralni imperativ, ampak tudi strateška prednost. Ustvarja bolj pozitivno delovno mesto, spodbuja inovacije, izboljšuje odnose s strankami in gradi močnejšo in odpornejšo organizacijo.</a:t>
            </a:r>
          </a:p>
          <a:p>
            <a:endParaRPr lang="en-GB" dirty="0"/>
          </a:p>
        </p:txBody>
      </p:sp>
    </p:spTree>
    <p:extLst>
      <p:ext uri="{BB962C8B-B14F-4D97-AF65-F5344CB8AC3E}">
        <p14:creationId xmlns:p14="http://schemas.microsoft.com/office/powerpoint/2010/main" val="19202969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0A7C952E-CAE0-1484-D9A6-28B605E1BF89}"/>
              </a:ext>
            </a:extLst>
          </p:cNvPr>
          <p:cNvSpPr>
            <a:spLocks noGrp="1"/>
          </p:cNvSpPr>
          <p:nvPr>
            <p:ph type="title"/>
          </p:nvPr>
        </p:nvSpPr>
        <p:spPr>
          <a:xfrm>
            <a:off x="838200" y="0"/>
            <a:ext cx="10515600" cy="1580225"/>
          </a:xfrm>
        </p:spPr>
        <p:txBody>
          <a:bodyPr>
            <a:normAutofit/>
          </a:bodyPr>
          <a:lstStyle/>
          <a:p>
            <a:r>
              <a:rPr lang="pl-PL" sz="3400" kern="0" dirty="0">
                <a:ea typeface="Times New Roman" panose="02020603050405020304" pitchFamily="18" charset="0"/>
                <a:cs typeface="Times New Roman"/>
              </a:rPr>
              <a:t>Strategije za spodbujanje delovnega okolja </a:t>
            </a:r>
            <a:r>
              <a:rPr lang="en-US" sz="3400" kern="0" dirty="0">
                <a:ea typeface="Times New Roman" panose="02020603050405020304" pitchFamily="18" charset="0"/>
                <a:cs typeface="Times New Roman"/>
              </a:rPr>
              <a:t>RPV</a:t>
            </a:r>
            <a:endParaRPr lang="en-GB" sz="3400" dirty="0">
              <a:cs typeface="Times New Roman"/>
            </a:endParaRPr>
          </a:p>
        </p:txBody>
      </p:sp>
      <p:sp>
        <p:nvSpPr>
          <p:cNvPr id="3" name="Označba mesta vsebine 2">
            <a:extLst>
              <a:ext uri="{FF2B5EF4-FFF2-40B4-BE49-F238E27FC236}">
                <a16:creationId xmlns:a16="http://schemas.microsoft.com/office/drawing/2014/main" id="{13A824C9-485C-0057-616B-EFB14AB3EE75}"/>
              </a:ext>
            </a:extLst>
          </p:cNvPr>
          <p:cNvSpPr>
            <a:spLocks noGrp="1"/>
          </p:cNvSpPr>
          <p:nvPr>
            <p:ph idx="1"/>
          </p:nvPr>
        </p:nvSpPr>
        <p:spPr>
          <a:xfrm>
            <a:off x="838200" y="1337912"/>
            <a:ext cx="10515600" cy="5045133"/>
          </a:xfrm>
        </p:spPr>
        <p:txBody>
          <a:bodyPr vert="horz" lIns="91440" tIns="45720" rIns="91440" bIns="45720" rtlCol="0" anchor="t">
            <a:normAutofit/>
          </a:bodyPr>
          <a:lstStyle/>
          <a:p>
            <a:pPr>
              <a:lnSpc>
                <a:spcPct val="130000"/>
              </a:lnSpc>
              <a:spcBef>
                <a:spcPts val="0"/>
              </a:spcBef>
            </a:pPr>
            <a:r>
              <a:rPr lang="en-US" sz="1800" dirty="0" err="1">
                <a:solidFill>
                  <a:schemeClr val="accent1"/>
                </a:solidFill>
                <a:ea typeface="+mn-lt"/>
                <a:cs typeface="+mn-lt"/>
              </a:rPr>
              <a:t>Zavezanost</a:t>
            </a:r>
            <a:r>
              <a:rPr lang="en-US" sz="1800" dirty="0">
                <a:solidFill>
                  <a:schemeClr val="accent1"/>
                </a:solidFill>
                <a:ea typeface="+mn-lt"/>
                <a:cs typeface="+mn-lt"/>
              </a:rPr>
              <a:t> </a:t>
            </a:r>
            <a:r>
              <a:rPr lang="en-US" sz="1800" dirty="0" err="1">
                <a:solidFill>
                  <a:schemeClr val="accent1"/>
                </a:solidFill>
                <a:ea typeface="+mn-lt"/>
                <a:cs typeface="+mn-lt"/>
              </a:rPr>
              <a:t>na</a:t>
            </a:r>
            <a:r>
              <a:rPr lang="en-US" sz="1800" dirty="0">
                <a:solidFill>
                  <a:schemeClr val="accent1"/>
                </a:solidFill>
                <a:ea typeface="+mn-lt"/>
                <a:cs typeface="+mn-lt"/>
              </a:rPr>
              <a:t> </a:t>
            </a:r>
            <a:r>
              <a:rPr lang="en-US" sz="1800" dirty="0" err="1">
                <a:solidFill>
                  <a:schemeClr val="accent1"/>
                </a:solidFill>
                <a:ea typeface="+mn-lt"/>
                <a:cs typeface="+mn-lt"/>
              </a:rPr>
              <a:t>ravni</a:t>
            </a:r>
            <a:r>
              <a:rPr lang="en-US" sz="1800" dirty="0">
                <a:solidFill>
                  <a:schemeClr val="accent1"/>
                </a:solidFill>
                <a:ea typeface="+mn-lt"/>
                <a:cs typeface="+mn-lt"/>
              </a:rPr>
              <a:t> </a:t>
            </a:r>
            <a:r>
              <a:rPr lang="en-US" sz="1800" dirty="0" err="1">
                <a:solidFill>
                  <a:schemeClr val="accent1"/>
                </a:solidFill>
                <a:ea typeface="+mn-lt"/>
                <a:cs typeface="+mn-lt"/>
              </a:rPr>
              <a:t>vodenja</a:t>
            </a:r>
            <a:r>
              <a:rPr lang="sl-SI" sz="1800" dirty="0">
                <a:solidFill>
                  <a:schemeClr val="accent1"/>
                </a:solidFill>
                <a:ea typeface="+mn-lt"/>
                <a:cs typeface="+mn-lt"/>
              </a:rPr>
              <a:t>:</a:t>
            </a:r>
            <a:r>
              <a:rPr lang="sl-SI" sz="1800" b="0" dirty="0">
                <a:solidFill>
                  <a:schemeClr val="accent1"/>
                </a:solidFill>
                <a:ea typeface="+mn-lt"/>
                <a:cs typeface="+mn-lt"/>
              </a:rPr>
              <a:t> V</a:t>
            </a:r>
            <a:r>
              <a:rPr lang="en-US" sz="1800" b="0" dirty="0" err="1">
                <a:solidFill>
                  <a:schemeClr val="accent1"/>
                </a:solidFill>
                <a:ea typeface="+mn-lt"/>
                <a:cs typeface="+mn-lt"/>
              </a:rPr>
              <a:t>odje</a:t>
            </a:r>
            <a:r>
              <a:rPr lang="en-US" sz="1800" b="0" dirty="0">
                <a:solidFill>
                  <a:schemeClr val="accent1"/>
                </a:solidFill>
                <a:ea typeface="+mn-lt"/>
                <a:cs typeface="+mn-lt"/>
              </a:rPr>
              <a:t> </a:t>
            </a:r>
            <a:r>
              <a:rPr lang="sl-SI" sz="1800" b="0" dirty="0">
                <a:solidFill>
                  <a:schemeClr val="accent1"/>
                </a:solidFill>
                <a:ea typeface="+mn-lt"/>
                <a:cs typeface="+mn-lt"/>
              </a:rPr>
              <a:t>morajo aktivno dajati prednost </a:t>
            </a:r>
            <a:r>
              <a:rPr lang="en-US" sz="1800" b="0" dirty="0">
                <a:solidFill>
                  <a:schemeClr val="accent1"/>
                </a:solidFill>
                <a:ea typeface="+mn-lt"/>
                <a:cs typeface="+mn-lt"/>
              </a:rPr>
              <a:t>RPV</a:t>
            </a:r>
            <a:r>
              <a:rPr lang="sl-SI" sz="1800" b="0" dirty="0">
                <a:solidFill>
                  <a:schemeClr val="accent1"/>
                </a:solidFill>
                <a:ea typeface="+mn-lt"/>
                <a:cs typeface="+mn-lt"/>
              </a:rPr>
              <a:t>, kot je gostovanje rednih razprav in določanje jasnih pričakovanj. Pristna dejanja so ključnega pomena za spodbujanje zaupanja in določanje organizacijskega tona.</a:t>
            </a:r>
            <a:endParaRPr lang="en-US" sz="1800" b="0" dirty="0">
              <a:solidFill>
                <a:schemeClr val="accent1"/>
              </a:solidFill>
              <a:ea typeface="+mn-lt"/>
              <a:cs typeface="+mn-lt"/>
            </a:endParaRPr>
          </a:p>
          <a:p>
            <a:pPr>
              <a:lnSpc>
                <a:spcPct val="130000"/>
              </a:lnSpc>
              <a:spcBef>
                <a:spcPts val="0"/>
              </a:spcBef>
            </a:pPr>
            <a:endParaRPr lang="sl-SI" sz="1800" dirty="0">
              <a:solidFill>
                <a:schemeClr val="accent1"/>
              </a:solidFill>
            </a:endParaRPr>
          </a:p>
          <a:p>
            <a:pPr>
              <a:lnSpc>
                <a:spcPct val="130000"/>
              </a:lnSpc>
              <a:spcBef>
                <a:spcPts val="0"/>
              </a:spcBef>
            </a:pPr>
            <a:r>
              <a:rPr lang="sl-SI" sz="1800" dirty="0">
                <a:solidFill>
                  <a:schemeClr val="accent1"/>
                </a:solidFill>
                <a:ea typeface="+mn-lt"/>
                <a:cs typeface="+mn-lt"/>
              </a:rPr>
              <a:t>Izobraževanje in usposabljanje:</a:t>
            </a:r>
            <a:r>
              <a:rPr lang="sl-SI" sz="1800" b="0" dirty="0">
                <a:solidFill>
                  <a:schemeClr val="accent1"/>
                </a:solidFill>
                <a:ea typeface="+mn-lt"/>
                <a:cs typeface="+mn-lt"/>
              </a:rPr>
              <a:t> Ponudite stalno, interaktivno usposabljanje </a:t>
            </a:r>
            <a:r>
              <a:rPr lang="en-US" sz="1800" b="0" dirty="0">
                <a:solidFill>
                  <a:schemeClr val="accent1"/>
                </a:solidFill>
                <a:ea typeface="+mn-lt"/>
                <a:cs typeface="+mn-lt"/>
              </a:rPr>
              <a:t>RPV </a:t>
            </a:r>
            <a:r>
              <a:rPr lang="sl-SI" sz="1800" b="0" dirty="0">
                <a:solidFill>
                  <a:schemeClr val="accent1"/>
                </a:solidFill>
                <a:ea typeface="+mn-lt"/>
                <a:cs typeface="+mn-lt"/>
              </a:rPr>
              <a:t>za ozaveščanje in preprečevanje pristranskosti. Izogibajte se enkratnim sejam in obravnavajte morebitni odpor zaposlenih.</a:t>
            </a:r>
            <a:endParaRPr lang="en-US" sz="1800" b="0" dirty="0">
              <a:solidFill>
                <a:schemeClr val="accent1"/>
              </a:solidFill>
              <a:ea typeface="+mn-lt"/>
              <a:cs typeface="+mn-lt"/>
            </a:endParaRPr>
          </a:p>
          <a:p>
            <a:pPr>
              <a:lnSpc>
                <a:spcPct val="130000"/>
              </a:lnSpc>
              <a:spcBef>
                <a:spcPts val="0"/>
              </a:spcBef>
            </a:pPr>
            <a:endParaRPr lang="sl-SI" sz="1800" dirty="0">
              <a:solidFill>
                <a:schemeClr val="accent1"/>
              </a:solidFill>
            </a:endParaRPr>
          </a:p>
          <a:p>
            <a:pPr>
              <a:lnSpc>
                <a:spcPct val="130000"/>
              </a:lnSpc>
              <a:spcBef>
                <a:spcPts val="0"/>
              </a:spcBef>
            </a:pPr>
            <a:r>
              <a:rPr lang="sl-SI" sz="1800" dirty="0">
                <a:solidFill>
                  <a:schemeClr val="accent1"/>
                </a:solidFill>
                <a:ea typeface="+mn-lt"/>
                <a:cs typeface="+mn-lt"/>
              </a:rPr>
              <a:t>Različne prakse zaposlovanja:</a:t>
            </a:r>
            <a:r>
              <a:rPr lang="sl-SI" sz="1800" b="0" dirty="0">
                <a:solidFill>
                  <a:schemeClr val="accent1"/>
                </a:solidFill>
                <a:ea typeface="+mn-lt"/>
                <a:cs typeface="+mn-lt"/>
              </a:rPr>
              <a:t> Sprejmite vključujoče metode zaposlovanja, kot so slepo zaposlovanje in različni paneli za spodbujanje pravičnosti. Zagotoviti pravičnost in preprečiti simbolizem v prizadevanjih za raznolikost.</a:t>
            </a:r>
            <a:endParaRPr lang="sl-SI" sz="1800" dirty="0">
              <a:solidFill>
                <a:schemeClr val="accent1"/>
              </a:solidFill>
            </a:endParaRPr>
          </a:p>
          <a:p>
            <a:endParaRPr lang="en-US" sz="1800" dirty="0">
              <a:solidFill>
                <a:srgbClr val="F3B75B"/>
              </a:solidFill>
            </a:endParaRPr>
          </a:p>
          <a:p>
            <a:endParaRPr lang="en-GB" dirty="0"/>
          </a:p>
        </p:txBody>
      </p:sp>
    </p:spTree>
    <p:extLst>
      <p:ext uri="{BB962C8B-B14F-4D97-AF65-F5344CB8AC3E}">
        <p14:creationId xmlns:p14="http://schemas.microsoft.com/office/powerpoint/2010/main" val="12292611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a:extLst>
              <a:ext uri="{FF2B5EF4-FFF2-40B4-BE49-F238E27FC236}">
                <a16:creationId xmlns:a16="http://schemas.microsoft.com/office/drawing/2014/main" id="{6D4737CE-E08E-1637-03F5-49D17411FE4D}"/>
              </a:ext>
            </a:extLst>
          </p:cNvPr>
          <p:cNvSpPr>
            <a:spLocks noGrp="1"/>
          </p:cNvSpPr>
          <p:nvPr>
            <p:ph idx="1"/>
          </p:nvPr>
        </p:nvSpPr>
        <p:spPr>
          <a:xfrm>
            <a:off x="616352" y="420417"/>
            <a:ext cx="10737448" cy="5756546"/>
          </a:xfrm>
        </p:spPr>
        <p:txBody>
          <a:bodyPr vert="horz" lIns="91440" tIns="45720" rIns="91440" bIns="45720" rtlCol="0" anchor="t">
            <a:normAutofit fontScale="70000" lnSpcReduction="20000"/>
          </a:bodyPr>
          <a:lstStyle/>
          <a:p>
            <a:r>
              <a:rPr lang="pl-PL" sz="4400" b="0" dirty="0">
                <a:solidFill>
                  <a:srgbClr val="0E9094"/>
                </a:solidFill>
                <a:latin typeface="Raleway SemiBold"/>
                <a:ea typeface="+mn-lt"/>
                <a:cs typeface="+mn-lt"/>
              </a:rPr>
              <a:t>Strategije za spodbujanje delovnega okolja </a:t>
            </a:r>
            <a:r>
              <a:rPr lang="en-US" sz="4400" b="0" dirty="0">
                <a:solidFill>
                  <a:srgbClr val="0E9094"/>
                </a:solidFill>
                <a:latin typeface="Raleway SemiBold"/>
                <a:ea typeface="+mn-lt"/>
                <a:cs typeface="+mn-lt"/>
              </a:rPr>
              <a:t>RPV</a:t>
            </a:r>
            <a:endParaRPr lang="sl-SI"/>
          </a:p>
          <a:p>
            <a:pPr>
              <a:lnSpc>
                <a:spcPct val="150000"/>
              </a:lnSpc>
            </a:pPr>
            <a:endParaRPr lang="sl-SI" sz="2300">
              <a:solidFill>
                <a:schemeClr val="accent1"/>
              </a:solidFill>
              <a:ea typeface="+mn-lt"/>
              <a:cs typeface="+mn-lt"/>
            </a:endParaRPr>
          </a:p>
          <a:p>
            <a:pPr>
              <a:lnSpc>
                <a:spcPct val="150000"/>
              </a:lnSpc>
            </a:pPr>
            <a:r>
              <a:rPr lang="sl-SI" sz="2300" dirty="0">
                <a:solidFill>
                  <a:schemeClr val="accent1"/>
                </a:solidFill>
                <a:ea typeface="+mn-lt"/>
                <a:cs typeface="+mn-lt"/>
              </a:rPr>
              <a:t>Skupine virov zaposlenih: </a:t>
            </a:r>
            <a:r>
              <a:rPr lang="sl-SI" sz="2300" b="0" dirty="0">
                <a:solidFill>
                  <a:schemeClr val="accent1"/>
                </a:solidFill>
                <a:ea typeface="+mn-lt"/>
                <a:cs typeface="+mn-lt"/>
              </a:rPr>
              <a:t>Podpirajte </a:t>
            </a:r>
            <a:r>
              <a:rPr lang="en-US" sz="2300" b="0" dirty="0" err="1">
                <a:solidFill>
                  <a:schemeClr val="accent1"/>
                </a:solidFill>
                <a:ea typeface="+mn-lt"/>
                <a:cs typeface="+mn-lt"/>
              </a:rPr>
              <a:t>skupine</a:t>
            </a:r>
            <a:r>
              <a:rPr lang="sl-SI" sz="2300" b="0" dirty="0">
                <a:solidFill>
                  <a:schemeClr val="accent1"/>
                </a:solidFill>
                <a:ea typeface="+mn-lt"/>
                <a:cs typeface="+mn-lt"/>
              </a:rPr>
              <a:t>, kot so </a:t>
            </a:r>
            <a:r>
              <a:rPr lang="sl-SI" sz="2300" b="0" dirty="0" err="1">
                <a:solidFill>
                  <a:schemeClr val="accent1"/>
                </a:solidFill>
                <a:ea typeface="+mn-lt"/>
                <a:cs typeface="+mn-lt"/>
              </a:rPr>
              <a:t>Women</a:t>
            </a:r>
            <a:r>
              <a:rPr lang="sl-SI" sz="2300" b="0" dirty="0">
                <a:solidFill>
                  <a:schemeClr val="accent1"/>
                </a:solidFill>
                <a:ea typeface="+mn-lt"/>
                <a:cs typeface="+mn-lt"/>
              </a:rPr>
              <a:t> in </a:t>
            </a:r>
            <a:r>
              <a:rPr lang="sl-SI" sz="2300" b="0" dirty="0" err="1">
                <a:solidFill>
                  <a:schemeClr val="accent1"/>
                </a:solidFill>
                <a:ea typeface="+mn-lt"/>
                <a:cs typeface="+mn-lt"/>
              </a:rPr>
              <a:t>Tech</a:t>
            </a:r>
            <a:r>
              <a:rPr lang="sl-SI" sz="2300" b="0" dirty="0">
                <a:solidFill>
                  <a:schemeClr val="accent1"/>
                </a:solidFill>
                <a:ea typeface="+mn-lt"/>
                <a:cs typeface="+mn-lt"/>
              </a:rPr>
              <a:t> ali LGBTQ+ zavezniki, z zagotavljanjem virov in platform za izmenjavo izkušenj in predlaganje pobud. Zagotovite, da so vključeni v širšo organizacijo s podporo vodstvu.</a:t>
            </a:r>
            <a:endParaRPr lang="sl-SI" sz="2300" dirty="0">
              <a:solidFill>
                <a:schemeClr val="accent1"/>
              </a:solidFill>
              <a:ea typeface="+mn-lt"/>
              <a:cs typeface="+mn-lt"/>
            </a:endParaRPr>
          </a:p>
          <a:p>
            <a:pPr>
              <a:lnSpc>
                <a:spcPct val="150000"/>
              </a:lnSpc>
            </a:pPr>
            <a:r>
              <a:rPr lang="sl-SI" sz="2300" dirty="0">
                <a:solidFill>
                  <a:schemeClr val="accent1"/>
                </a:solidFill>
                <a:ea typeface="+mn-lt"/>
                <a:cs typeface="+mn-lt"/>
              </a:rPr>
              <a:t>Odprta komunikacija:</a:t>
            </a:r>
            <a:r>
              <a:rPr lang="sl-SI" sz="2300" b="0" dirty="0">
                <a:solidFill>
                  <a:schemeClr val="accent1"/>
                </a:solidFill>
                <a:ea typeface="+mn-lt"/>
                <a:cs typeface="+mn-lt"/>
              </a:rPr>
              <a:t> Spodbujajte preglednost z anonimnimi kanali za povratne informacije in raziskavami </a:t>
            </a:r>
            <a:r>
              <a:rPr lang="en-US" sz="2300" b="0" dirty="0">
                <a:solidFill>
                  <a:schemeClr val="accent1"/>
                </a:solidFill>
                <a:ea typeface="+mn-lt"/>
                <a:cs typeface="+mn-lt"/>
              </a:rPr>
              <a:t>RPV</a:t>
            </a:r>
            <a:r>
              <a:rPr lang="sl-SI" sz="2300" b="0" dirty="0">
                <a:solidFill>
                  <a:schemeClr val="accent1"/>
                </a:solidFill>
                <a:ea typeface="+mn-lt"/>
                <a:cs typeface="+mn-lt"/>
              </a:rPr>
              <a:t>. Ukrepajte na podlagi povratnih informacij, da zgradite zaupanje in pokažete odzivnost.</a:t>
            </a:r>
            <a:endParaRPr lang="sl-SI" sz="2300" dirty="0">
              <a:solidFill>
                <a:schemeClr val="accent1"/>
              </a:solidFill>
              <a:ea typeface="+mn-lt"/>
              <a:cs typeface="+mn-lt"/>
            </a:endParaRPr>
          </a:p>
          <a:p>
            <a:pPr>
              <a:lnSpc>
                <a:spcPct val="150000"/>
              </a:lnSpc>
            </a:pPr>
            <a:r>
              <a:rPr lang="sl-SI" sz="2300" dirty="0">
                <a:solidFill>
                  <a:schemeClr val="accent1"/>
                </a:solidFill>
                <a:ea typeface="+mn-lt"/>
                <a:cs typeface="+mn-lt"/>
              </a:rPr>
              <a:t>Vključujoča kultura:</a:t>
            </a:r>
            <a:r>
              <a:rPr lang="sl-SI" sz="2300" b="0" dirty="0">
                <a:solidFill>
                  <a:schemeClr val="accent1"/>
                </a:solidFill>
                <a:ea typeface="+mn-lt"/>
                <a:cs typeface="+mn-lt"/>
              </a:rPr>
              <a:t> Praznujte raznolikost s kulturnimi dogodki in dejavnostmi, osredotočenimi na vključevanje. Zagotovite, da so te pobude spoštljive, pristne in se izogibajte površnosti.</a:t>
            </a:r>
            <a:endParaRPr lang="sl-SI" sz="2300" dirty="0">
              <a:solidFill>
                <a:schemeClr val="accent1"/>
              </a:solidFill>
              <a:ea typeface="+mn-lt"/>
              <a:cs typeface="+mn-lt"/>
            </a:endParaRPr>
          </a:p>
          <a:p>
            <a:pPr>
              <a:lnSpc>
                <a:spcPct val="150000"/>
              </a:lnSpc>
            </a:pPr>
            <a:r>
              <a:rPr lang="sl-SI" sz="2300" dirty="0">
                <a:solidFill>
                  <a:schemeClr val="accent1"/>
                </a:solidFill>
                <a:ea typeface="+mn-lt"/>
                <a:cs typeface="+mn-lt"/>
              </a:rPr>
              <a:t>Prilagodljivost in dostopnost:</a:t>
            </a:r>
            <a:r>
              <a:rPr lang="sl-SI" sz="2300" b="0" dirty="0">
                <a:solidFill>
                  <a:schemeClr val="accent1"/>
                </a:solidFill>
                <a:ea typeface="+mn-lt"/>
                <a:cs typeface="+mn-lt"/>
              </a:rPr>
              <a:t> Zagotovite delo na daljavo, prilagodljive urnike in dostopnost v pisarniških prostorih ter digitalna orodja za podporo različnim potrebam. Politike morajo biti dosledne, ukrepi za dostopnost pa morajo biti posodobljeni.</a:t>
            </a:r>
            <a:endParaRPr lang="sl-SI" sz="2300" dirty="0">
              <a:solidFill>
                <a:schemeClr val="accent1"/>
              </a:solidFill>
              <a:ea typeface="+mn-lt"/>
              <a:cs typeface="+mn-lt"/>
            </a:endParaRPr>
          </a:p>
          <a:p>
            <a:pPr>
              <a:lnSpc>
                <a:spcPct val="150000"/>
              </a:lnSpc>
            </a:pPr>
            <a:r>
              <a:rPr lang="sl-SI" sz="2300" dirty="0">
                <a:solidFill>
                  <a:schemeClr val="accent1"/>
                </a:solidFill>
                <a:ea typeface="+mn-lt"/>
                <a:cs typeface="+mn-lt"/>
              </a:rPr>
              <a:t>Odgovornost in merjenje:</a:t>
            </a:r>
            <a:r>
              <a:rPr lang="sl-SI" sz="2300" b="0" dirty="0">
                <a:solidFill>
                  <a:schemeClr val="accent1"/>
                </a:solidFill>
                <a:ea typeface="+mn-lt"/>
                <a:cs typeface="+mn-lt"/>
              </a:rPr>
              <a:t> Določite jasne cilje </a:t>
            </a:r>
            <a:r>
              <a:rPr lang="en-US" sz="2300" b="0" dirty="0">
                <a:solidFill>
                  <a:schemeClr val="accent1"/>
                </a:solidFill>
                <a:ea typeface="+mn-lt"/>
                <a:cs typeface="+mn-lt"/>
              </a:rPr>
              <a:t>RPV</a:t>
            </a:r>
            <a:r>
              <a:rPr lang="sl-SI" sz="2300" b="0" dirty="0">
                <a:solidFill>
                  <a:schemeClr val="accent1"/>
                </a:solidFill>
                <a:ea typeface="+mn-lt"/>
                <a:cs typeface="+mn-lt"/>
              </a:rPr>
              <a:t>, sledite meritvam in objavljajte poročila, da zagotovite preglednost in spremljate napredek. Združite kvantitativna in kvalitativna merila za smiselne vpoglede.</a:t>
            </a:r>
            <a:endParaRPr lang="sl-SI" sz="2300">
              <a:solidFill>
                <a:schemeClr val="accent1"/>
              </a:solidFill>
            </a:endParaRPr>
          </a:p>
          <a:p>
            <a:pPr marL="285750" indent="-285750">
              <a:buFont typeface="Arial"/>
              <a:buChar char="•"/>
            </a:pPr>
            <a:endParaRPr lang="en-US" b="0" dirty="0">
              <a:solidFill>
                <a:srgbClr val="F3B75B"/>
              </a:solidFill>
            </a:endParaRPr>
          </a:p>
          <a:p>
            <a:endParaRPr lang="en-US" dirty="0"/>
          </a:p>
          <a:p>
            <a:endParaRPr lang="en-GB" dirty="0"/>
          </a:p>
        </p:txBody>
      </p:sp>
    </p:spTree>
    <p:extLst>
      <p:ext uri="{BB962C8B-B14F-4D97-AF65-F5344CB8AC3E}">
        <p14:creationId xmlns:p14="http://schemas.microsoft.com/office/powerpoint/2010/main" val="41880307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a:extLst>
              <a:ext uri="{FF2B5EF4-FFF2-40B4-BE49-F238E27FC236}">
                <a16:creationId xmlns:a16="http://schemas.microsoft.com/office/drawing/2014/main" id="{3A056E5A-397F-51C9-71C9-99DC2876E305}"/>
              </a:ext>
            </a:extLst>
          </p:cNvPr>
          <p:cNvSpPr>
            <a:spLocks noGrp="1"/>
          </p:cNvSpPr>
          <p:nvPr>
            <p:ph idx="1"/>
          </p:nvPr>
        </p:nvSpPr>
        <p:spPr>
          <a:xfrm>
            <a:off x="414689" y="616017"/>
            <a:ext cx="11606716" cy="5103647"/>
          </a:xfrm>
        </p:spPr>
        <p:txBody>
          <a:bodyPr vert="horz" lIns="91440" tIns="45720" rIns="91440" bIns="45720" rtlCol="0" anchor="t">
            <a:normAutofit/>
          </a:bodyPr>
          <a:lstStyle/>
          <a:p>
            <a:pPr>
              <a:lnSpc>
                <a:spcPct val="170000"/>
              </a:lnSpc>
            </a:pPr>
            <a:r>
              <a:rPr lang="pl-PL" sz="3400" b="0" dirty="0">
                <a:solidFill>
                  <a:schemeClr val="bg2"/>
                </a:solidFill>
                <a:latin typeface="+mj-lt"/>
                <a:ea typeface="+mj-ea"/>
                <a:cs typeface="+mj-cs"/>
              </a:rPr>
              <a:t>Strategije za spodbujanje delovnega okolja </a:t>
            </a:r>
            <a:r>
              <a:rPr lang="en-US" sz="3400" b="0" dirty="0">
                <a:solidFill>
                  <a:schemeClr val="bg2"/>
                </a:solidFill>
                <a:latin typeface="+mj-lt"/>
                <a:ea typeface="+mj-ea"/>
                <a:cs typeface="+mj-cs"/>
              </a:rPr>
              <a:t>RPV</a:t>
            </a:r>
          </a:p>
          <a:p>
            <a:pPr>
              <a:lnSpc>
                <a:spcPct val="170000"/>
              </a:lnSpc>
            </a:pPr>
            <a:endParaRPr lang="sl-SI" sz="2000" b="0" dirty="0">
              <a:solidFill>
                <a:schemeClr val="accent1"/>
              </a:solidFill>
              <a:ea typeface="+mj-ea"/>
              <a:cs typeface="+mj-cs"/>
            </a:endParaRPr>
          </a:p>
          <a:p>
            <a:pPr>
              <a:lnSpc>
                <a:spcPct val="130000"/>
              </a:lnSpc>
              <a:spcBef>
                <a:spcPts val="0"/>
              </a:spcBef>
            </a:pPr>
            <a:r>
              <a:rPr lang="sl-SI" sz="2000" b="0" dirty="0">
                <a:solidFill>
                  <a:schemeClr val="accent1"/>
                </a:solidFill>
                <a:ea typeface="+mj-ea"/>
                <a:cs typeface="+mj-cs"/>
              </a:rPr>
              <a:t>Učinkovito izvajanje teh strategij zahteva resnično zavezanost načelom RPV in nenehna prizadevanja. Čeprav so koristi precejšnje, je treba skrbno razmisliti, da se zagotovi, da so pobude dobro sprejete in resnično vplivne. Izogibanje pastem, kot so površno izvajanje, simbolizem in nedoslednost, je ključnega pomena za spodbujanje resnično vključujočega in pravičnega delovnega mesta.</a:t>
            </a:r>
          </a:p>
        </p:txBody>
      </p:sp>
    </p:spTree>
    <p:extLst>
      <p:ext uri="{BB962C8B-B14F-4D97-AF65-F5344CB8AC3E}">
        <p14:creationId xmlns:p14="http://schemas.microsoft.com/office/powerpoint/2010/main" val="2596745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0A7C952E-CAE0-1484-D9A6-28B605E1BF89}"/>
              </a:ext>
            </a:extLst>
          </p:cNvPr>
          <p:cNvSpPr>
            <a:spLocks noGrp="1"/>
          </p:cNvSpPr>
          <p:nvPr>
            <p:ph type="title"/>
          </p:nvPr>
        </p:nvSpPr>
        <p:spPr>
          <a:xfrm>
            <a:off x="510251" y="394062"/>
            <a:ext cx="10515600" cy="1325563"/>
          </a:xfrm>
        </p:spPr>
        <p:txBody>
          <a:bodyPr>
            <a:normAutofit/>
          </a:bodyPr>
          <a:lstStyle/>
          <a:p>
            <a:r>
              <a:rPr lang="pl-PL" sz="3400" kern="0" dirty="0">
                <a:ea typeface="Times New Roman" panose="02020603050405020304" pitchFamily="18" charset="0"/>
                <a:cs typeface="Times New Roman"/>
              </a:rPr>
              <a:t>Akcijski načrt za spodbujanje vključenosti</a:t>
            </a:r>
            <a:endParaRPr lang="en-GB" sz="3400" dirty="0">
              <a:cs typeface="Times New Roman"/>
            </a:endParaRPr>
          </a:p>
        </p:txBody>
      </p:sp>
      <p:sp>
        <p:nvSpPr>
          <p:cNvPr id="3" name="Označba mesta vsebine 2">
            <a:extLst>
              <a:ext uri="{FF2B5EF4-FFF2-40B4-BE49-F238E27FC236}">
                <a16:creationId xmlns:a16="http://schemas.microsoft.com/office/drawing/2014/main" id="{13A824C9-485C-0057-616B-EFB14AB3EE75}"/>
              </a:ext>
            </a:extLst>
          </p:cNvPr>
          <p:cNvSpPr>
            <a:spLocks noGrp="1"/>
          </p:cNvSpPr>
          <p:nvPr>
            <p:ph idx="1"/>
          </p:nvPr>
        </p:nvSpPr>
        <p:spPr>
          <a:xfrm>
            <a:off x="510251" y="1713277"/>
            <a:ext cx="10843549" cy="4775743"/>
          </a:xfrm>
        </p:spPr>
        <p:txBody>
          <a:bodyPr vert="horz" lIns="91440" tIns="45720" rIns="91440" bIns="45720" rtlCol="0" anchor="t">
            <a:normAutofit/>
          </a:bodyPr>
          <a:lstStyle/>
          <a:p>
            <a:pPr>
              <a:lnSpc>
                <a:spcPct val="150000"/>
              </a:lnSpc>
              <a:spcBef>
                <a:spcPts val="600"/>
              </a:spcBef>
              <a:spcAft>
                <a:spcPts val="600"/>
              </a:spcAft>
            </a:pPr>
            <a:r>
              <a:rPr lang="sl-SI" sz="2000" b="0" dirty="0">
                <a:solidFill>
                  <a:schemeClr val="bg2"/>
                </a:solidFill>
                <a:latin typeface="+mj-lt"/>
                <a:ea typeface="+mj-ea"/>
                <a:cs typeface="+mj-cs"/>
              </a:rPr>
              <a:t>Naloga 3</a:t>
            </a:r>
            <a:endParaRPr lang="en-US" sz="2000" i="1" dirty="0">
              <a:solidFill>
                <a:schemeClr val="bg2"/>
              </a:solidFill>
              <a:latin typeface="+mj-lt"/>
              <a:ea typeface="+mj-ea"/>
              <a:cs typeface="+mj-cs"/>
            </a:endParaRPr>
          </a:p>
          <a:p>
            <a:pPr>
              <a:lnSpc>
                <a:spcPct val="130000"/>
              </a:lnSpc>
              <a:spcBef>
                <a:spcPts val="0"/>
              </a:spcBef>
            </a:pPr>
            <a:r>
              <a:rPr lang="sl-SI" sz="1800" dirty="0"/>
              <a:t>Ustvarjanje akcijskega načrta: </a:t>
            </a:r>
          </a:p>
          <a:p>
            <a:pPr>
              <a:lnSpc>
                <a:spcPct val="130000"/>
              </a:lnSpc>
              <a:spcBef>
                <a:spcPts val="0"/>
              </a:spcBef>
            </a:pPr>
            <a:r>
              <a:rPr lang="sl-SI" sz="1800" b="0" dirty="0">
                <a:solidFill>
                  <a:schemeClr val="accent1"/>
                </a:solidFill>
              </a:rPr>
              <a:t>Na podlagi svojih izkušenj in spoznanj iz </a:t>
            </a:r>
            <a:r>
              <a:rPr lang="en-US" sz="1800" b="0" dirty="0" err="1">
                <a:solidFill>
                  <a:schemeClr val="accent1"/>
                </a:solidFill>
              </a:rPr>
              <a:t>te</a:t>
            </a:r>
            <a:r>
              <a:rPr lang="en-US" sz="1800" b="0" dirty="0">
                <a:solidFill>
                  <a:schemeClr val="accent1"/>
                </a:solidFill>
              </a:rPr>
              <a:t> </a:t>
            </a:r>
            <a:r>
              <a:rPr lang="en-US" sz="1800" b="0" dirty="0" err="1">
                <a:solidFill>
                  <a:schemeClr val="accent1"/>
                </a:solidFill>
              </a:rPr>
              <a:t>učne</a:t>
            </a:r>
            <a:r>
              <a:rPr lang="en-US" sz="1800" b="0" dirty="0">
                <a:solidFill>
                  <a:schemeClr val="accent1"/>
                </a:solidFill>
              </a:rPr>
              <a:t> </a:t>
            </a:r>
            <a:r>
              <a:rPr lang="en-US" sz="1800" b="0" dirty="0" err="1">
                <a:solidFill>
                  <a:schemeClr val="accent1"/>
                </a:solidFill>
              </a:rPr>
              <a:t>enote</a:t>
            </a:r>
            <a:r>
              <a:rPr lang="en-US" sz="1800" b="0" dirty="0">
                <a:solidFill>
                  <a:schemeClr val="accent1"/>
                </a:solidFill>
              </a:rPr>
              <a:t> </a:t>
            </a:r>
            <a:r>
              <a:rPr lang="sl-SI" sz="1800" b="0" dirty="0">
                <a:solidFill>
                  <a:schemeClr val="accent1"/>
                </a:solidFill>
              </a:rPr>
              <a:t>razvijte osebni akcijski načrt za obravnavo in zmanjšanje spolne pristranskosti v vašem okolju. Načrt mora vključevati:</a:t>
            </a:r>
          </a:p>
          <a:p>
            <a:pPr marL="1028700" lvl="1" indent="-285750">
              <a:lnSpc>
                <a:spcPct val="130000"/>
              </a:lnSpc>
              <a:spcBef>
                <a:spcPts val="0"/>
              </a:spcBef>
              <a:buFont typeface="Arial" panose="020B0604020202020204" pitchFamily="34" charset="0"/>
              <a:buChar char="•"/>
            </a:pPr>
            <a:r>
              <a:rPr lang="sl-SI" sz="1800" dirty="0">
                <a:solidFill>
                  <a:schemeClr val="accent1"/>
                </a:solidFill>
                <a:latin typeface="Raleway Medium"/>
              </a:rPr>
              <a:t>Določena dejanja, ki jih boste sprejeli, da se boste bolj zavedali svojih pristranskosti in/ali pristranskosti.</a:t>
            </a:r>
          </a:p>
          <a:p>
            <a:pPr marL="1028700" lvl="1" indent="-285750">
              <a:lnSpc>
                <a:spcPct val="130000"/>
              </a:lnSpc>
              <a:spcBef>
                <a:spcPts val="0"/>
              </a:spcBef>
              <a:buFont typeface="Arial" panose="020B0604020202020204" pitchFamily="34" charset="0"/>
              <a:buChar char="•"/>
            </a:pPr>
            <a:r>
              <a:rPr lang="sl-SI" sz="1800" dirty="0">
                <a:solidFill>
                  <a:schemeClr val="accent1"/>
                </a:solidFill>
                <a:latin typeface="Raleway Medium"/>
              </a:rPr>
              <a:t>Strategije za ustvarjanje bolj vključujočega okolja.</a:t>
            </a:r>
            <a:endParaRPr lang="sl-SI" dirty="0">
              <a:solidFill>
                <a:schemeClr val="accent1"/>
              </a:solidFill>
            </a:endParaRPr>
          </a:p>
          <a:p>
            <a:pPr marL="1028700" lvl="1" indent="-285750">
              <a:lnSpc>
                <a:spcPct val="130000"/>
              </a:lnSpc>
              <a:spcBef>
                <a:spcPts val="0"/>
              </a:spcBef>
              <a:buFont typeface="Arial" panose="020B0604020202020204" pitchFamily="34" charset="0"/>
              <a:buChar char="•"/>
            </a:pPr>
            <a:r>
              <a:rPr lang="sl-SI" sz="1800" dirty="0">
                <a:solidFill>
                  <a:schemeClr val="accent1"/>
                </a:solidFill>
                <a:latin typeface="Raleway Medium"/>
              </a:rPr>
              <a:t>Načini za podporo sodelavcem/prijateljem/družini, ki imajo morda pristranskost.</a:t>
            </a:r>
            <a:endParaRPr lang="sl-SI" dirty="0">
              <a:solidFill>
                <a:schemeClr val="accent1"/>
              </a:solidFill>
            </a:endParaRPr>
          </a:p>
          <a:p>
            <a:endParaRPr lang="en-GB" dirty="0"/>
          </a:p>
        </p:txBody>
      </p:sp>
    </p:spTree>
    <p:extLst>
      <p:ext uri="{BB962C8B-B14F-4D97-AF65-F5344CB8AC3E}">
        <p14:creationId xmlns:p14="http://schemas.microsoft.com/office/powerpoint/2010/main" val="8974024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E2997C28-4B93-196F-113B-074F7FF51399}"/>
              </a:ext>
            </a:extLst>
          </p:cNvPr>
          <p:cNvSpPr>
            <a:spLocks noGrp="1"/>
          </p:cNvSpPr>
          <p:nvPr>
            <p:ph type="title"/>
          </p:nvPr>
        </p:nvSpPr>
        <p:spPr/>
        <p:txBody>
          <a:bodyPr>
            <a:normAutofit/>
          </a:bodyPr>
          <a:lstStyle/>
          <a:p>
            <a:r>
              <a:rPr lang="sl-SI" sz="3400" dirty="0"/>
              <a:t>4</a:t>
            </a:r>
            <a:r>
              <a:rPr lang="en-US" sz="3400" dirty="0"/>
              <a:t>.</a:t>
            </a:r>
            <a:r>
              <a:rPr lang="sl-SI" sz="3400" dirty="0"/>
              <a:t> Podpora in zagovorništvo</a:t>
            </a:r>
            <a:br>
              <a:rPr lang="sl-SI" sz="3400" b="1" dirty="0"/>
            </a:br>
            <a:br>
              <a:rPr lang="sl-SI" sz="3400" b="1" dirty="0"/>
            </a:br>
            <a:r>
              <a:rPr lang="en-US" sz="2000" dirty="0" err="1"/>
              <a:t>Gradnja</a:t>
            </a:r>
            <a:r>
              <a:rPr lang="en-US" sz="2000" dirty="0"/>
              <a:t> in </a:t>
            </a:r>
            <a:r>
              <a:rPr lang="en-US" sz="2000" dirty="0" err="1"/>
              <a:t>izkoriščanje</a:t>
            </a:r>
            <a:r>
              <a:rPr lang="en-US" sz="2000" dirty="0"/>
              <a:t> </a:t>
            </a:r>
            <a:r>
              <a:rPr lang="en-US" sz="2000" dirty="0" err="1"/>
              <a:t>vaše</a:t>
            </a:r>
            <a:r>
              <a:rPr lang="en-US" sz="2000" dirty="0"/>
              <a:t> </a:t>
            </a:r>
            <a:r>
              <a:rPr lang="en-US" sz="2000" dirty="0" err="1"/>
              <a:t>skupnosti</a:t>
            </a:r>
            <a:endParaRPr lang="en-GB" sz="2000" dirty="0"/>
          </a:p>
        </p:txBody>
      </p:sp>
      <p:sp>
        <p:nvSpPr>
          <p:cNvPr id="3" name="Označba mesta vsebine 2">
            <a:extLst>
              <a:ext uri="{FF2B5EF4-FFF2-40B4-BE49-F238E27FC236}">
                <a16:creationId xmlns:a16="http://schemas.microsoft.com/office/drawing/2014/main" id="{96BA1EF4-5F05-6014-789B-4B8550C4FF5C}"/>
              </a:ext>
            </a:extLst>
          </p:cNvPr>
          <p:cNvSpPr>
            <a:spLocks noGrp="1"/>
          </p:cNvSpPr>
          <p:nvPr>
            <p:ph idx="1"/>
          </p:nvPr>
        </p:nvSpPr>
        <p:spPr>
          <a:xfrm>
            <a:off x="585910" y="1773886"/>
            <a:ext cx="10515600" cy="4351338"/>
          </a:xfrm>
        </p:spPr>
        <p:txBody>
          <a:bodyPr vert="horz" lIns="91440" tIns="45720" rIns="91440" bIns="45720" rtlCol="0" anchor="t">
            <a:normAutofit/>
          </a:bodyPr>
          <a:lstStyle/>
          <a:p>
            <a:pPr marL="285750">
              <a:lnSpc>
                <a:spcPct val="150000"/>
              </a:lnSpc>
              <a:spcBef>
                <a:spcPts val="600"/>
              </a:spcBef>
              <a:spcAft>
                <a:spcPts val="600"/>
              </a:spcAft>
            </a:pPr>
            <a:endParaRPr lang="sl-SI" sz="1600" dirty="0">
              <a:solidFill>
                <a:schemeClr val="accent1"/>
              </a:solidFill>
              <a:ea typeface="+mn-lt"/>
              <a:cs typeface="+mn-lt"/>
            </a:endParaRPr>
          </a:p>
          <a:p>
            <a:pPr marL="285750">
              <a:lnSpc>
                <a:spcPct val="150000"/>
              </a:lnSpc>
              <a:spcBef>
                <a:spcPts val="600"/>
              </a:spcBef>
              <a:spcAft>
                <a:spcPts val="600"/>
              </a:spcAft>
            </a:pPr>
            <a:r>
              <a:rPr lang="sl-SI" sz="1600" dirty="0">
                <a:solidFill>
                  <a:schemeClr val="accent1"/>
                </a:solidFill>
                <a:ea typeface="+mn-lt"/>
                <a:cs typeface="+mn-lt"/>
              </a:rPr>
              <a:t>Vzpostavite povezave: </a:t>
            </a:r>
            <a:r>
              <a:rPr lang="sl-SI" sz="1600" b="0" dirty="0">
                <a:solidFill>
                  <a:schemeClr val="accent1"/>
                </a:solidFill>
                <a:ea typeface="+mn-lt"/>
                <a:cs typeface="+mn-lt"/>
              </a:rPr>
              <a:t>Sodelujte z vodilnimi v panogi na </a:t>
            </a:r>
            <a:r>
              <a:rPr lang="sl-SI" sz="1600" b="0" dirty="0" err="1">
                <a:solidFill>
                  <a:schemeClr val="accent1"/>
                </a:solidFill>
                <a:ea typeface="+mn-lt"/>
                <a:cs typeface="+mn-lt"/>
              </a:rPr>
              <a:t>LinkedInu</a:t>
            </a:r>
            <a:r>
              <a:rPr lang="sl-SI" sz="1600" b="0" dirty="0">
                <a:solidFill>
                  <a:schemeClr val="accent1"/>
                </a:solidFill>
                <a:ea typeface="+mn-lt"/>
                <a:cs typeface="+mn-lt"/>
              </a:rPr>
              <a:t> in sodelujte na dogodkih, kot so konference in strokovne skupine</a:t>
            </a:r>
            <a:r>
              <a:rPr lang="sl-SI" sz="1600" dirty="0">
                <a:solidFill>
                  <a:schemeClr val="accent1"/>
                </a:solidFill>
                <a:ea typeface="+mn-lt"/>
                <a:cs typeface="+mn-lt"/>
              </a:rPr>
              <a:t>.</a:t>
            </a:r>
            <a:endParaRPr lang="sl-SI" dirty="0">
              <a:solidFill>
                <a:schemeClr val="accent1"/>
              </a:solidFill>
            </a:endParaRPr>
          </a:p>
          <a:p>
            <a:pPr marL="285750">
              <a:lnSpc>
                <a:spcPct val="150000"/>
              </a:lnSpc>
              <a:spcBef>
                <a:spcPts val="600"/>
              </a:spcBef>
              <a:spcAft>
                <a:spcPts val="600"/>
              </a:spcAft>
            </a:pPr>
            <a:r>
              <a:rPr lang="sl-SI" sz="1600" dirty="0">
                <a:solidFill>
                  <a:schemeClr val="accent1"/>
                </a:solidFill>
                <a:ea typeface="+mn-lt"/>
                <a:cs typeface="+mn-lt"/>
              </a:rPr>
              <a:t>Dajte prednost kakovosti: </a:t>
            </a:r>
            <a:r>
              <a:rPr lang="sl-SI" sz="1600" b="0" dirty="0">
                <a:solidFill>
                  <a:schemeClr val="accent1"/>
                </a:solidFill>
                <a:ea typeface="+mn-lt"/>
                <a:cs typeface="+mn-lt"/>
              </a:rPr>
              <a:t>Osredotočite se na smiselne odnose s tistimi, ki so usklajeni z vašimi vrednotami za medsebojno podporo</a:t>
            </a:r>
            <a:r>
              <a:rPr lang="sl-SI" sz="1600" dirty="0">
                <a:solidFill>
                  <a:schemeClr val="accent1"/>
                </a:solidFill>
                <a:ea typeface="+mn-lt"/>
                <a:cs typeface="+mn-lt"/>
              </a:rPr>
              <a:t>.
Delite strokovno znanje: </a:t>
            </a:r>
            <a:r>
              <a:rPr lang="sl-SI" sz="1600" b="0" dirty="0">
                <a:solidFill>
                  <a:schemeClr val="accent1"/>
                </a:solidFill>
                <a:ea typeface="+mn-lt"/>
                <a:cs typeface="+mn-lt"/>
              </a:rPr>
              <a:t>Prispevajte k svoji skupnosti z izmenjavo znanja prek blogov ali govorjenja na dogodkih</a:t>
            </a:r>
            <a:r>
              <a:rPr lang="sl-SI" sz="1600" dirty="0">
                <a:solidFill>
                  <a:schemeClr val="accent1"/>
                </a:solidFill>
                <a:ea typeface="+mn-lt"/>
                <a:cs typeface="+mn-lt"/>
              </a:rPr>
              <a:t>.
Poiščite podporo: </a:t>
            </a:r>
            <a:r>
              <a:rPr lang="sl-SI" sz="1600" b="0" dirty="0">
                <a:solidFill>
                  <a:schemeClr val="accent1"/>
                </a:solidFill>
                <a:ea typeface="+mn-lt"/>
                <a:cs typeface="+mn-lt"/>
              </a:rPr>
              <a:t>Izkoristite svojo mrežo za nasvete in povratne informacije o izzivih, kadar je to potrebno.</a:t>
            </a:r>
            <a:endParaRPr lang="sl-SI" sz="1600">
              <a:solidFill>
                <a:schemeClr val="accent1"/>
              </a:solidFill>
            </a:endParaRPr>
          </a:p>
          <a:p>
            <a:pPr marL="342900" indent="-342900">
              <a:buFont typeface="Arial"/>
              <a:buChar char="•"/>
            </a:pPr>
            <a:endParaRPr lang="sl-SI" b="0" dirty="0">
              <a:solidFill>
                <a:srgbClr val="F3B75B"/>
              </a:solidFill>
            </a:endParaRPr>
          </a:p>
          <a:p>
            <a:pPr marL="342900" indent="-342900">
              <a:buChar char="•"/>
            </a:pPr>
            <a:endParaRPr lang="sl-SI" dirty="0"/>
          </a:p>
          <a:p>
            <a:endParaRPr lang="en-GB" dirty="0"/>
          </a:p>
        </p:txBody>
      </p:sp>
    </p:spTree>
    <p:extLst>
      <p:ext uri="{BB962C8B-B14F-4D97-AF65-F5344CB8AC3E}">
        <p14:creationId xmlns:p14="http://schemas.microsoft.com/office/powerpoint/2010/main" val="115157389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a:extLst>
              <a:ext uri="{FF2B5EF4-FFF2-40B4-BE49-F238E27FC236}">
                <a16:creationId xmlns:a16="http://schemas.microsoft.com/office/drawing/2014/main" id="{9BE965BB-B2D2-AD13-3BF5-95D5D6BEB9C5}"/>
              </a:ext>
            </a:extLst>
          </p:cNvPr>
          <p:cNvSpPr>
            <a:spLocks noGrp="1"/>
          </p:cNvSpPr>
          <p:nvPr>
            <p:ph idx="1"/>
          </p:nvPr>
        </p:nvSpPr>
        <p:spPr>
          <a:xfrm>
            <a:off x="838200" y="346509"/>
            <a:ext cx="10515600" cy="6015789"/>
          </a:xfrm>
        </p:spPr>
        <p:txBody>
          <a:bodyPr vert="horz" lIns="91440" tIns="45720" rIns="91440" bIns="45720" rtlCol="0" anchor="t">
            <a:normAutofit/>
          </a:bodyPr>
          <a:lstStyle/>
          <a:p>
            <a:r>
              <a:rPr lang="sl-SI" sz="3400" b="0" dirty="0">
                <a:solidFill>
                  <a:schemeClr val="bg2"/>
                </a:solidFill>
                <a:latin typeface="Raleway SemiBold"/>
              </a:rPr>
              <a:t>Vloga mentorstva</a:t>
            </a:r>
          </a:p>
          <a:p>
            <a:pPr lvl="0">
              <a:lnSpc>
                <a:spcPct val="130000"/>
              </a:lnSpc>
              <a:spcBef>
                <a:spcPts val="0"/>
              </a:spcBef>
              <a:tabLst>
                <a:tab pos="457200" algn="l"/>
              </a:tabLst>
            </a:pPr>
            <a:endParaRPr lang="en-US" sz="2000" b="0" dirty="0">
              <a:latin typeface="Raleway SemiBold"/>
            </a:endParaRPr>
          </a:p>
          <a:p>
            <a:pPr lvl="0">
              <a:lnSpc>
                <a:spcPct val="130000"/>
              </a:lnSpc>
              <a:spcBef>
                <a:spcPts val="0"/>
              </a:spcBef>
              <a:tabLst>
                <a:tab pos="457200" algn="l"/>
              </a:tabLst>
            </a:pPr>
            <a:r>
              <a:rPr lang="sl-SI" sz="2000" dirty="0"/>
              <a:t>Iskanje mentorja:</a:t>
            </a:r>
          </a:p>
          <a:p>
            <a:pPr marL="1085850" lvl="1" indent="-342900">
              <a:lnSpc>
                <a:spcPct val="130000"/>
              </a:lnSpc>
              <a:spcBef>
                <a:spcPts val="0"/>
              </a:spcBef>
              <a:buSzPts val="1000"/>
              <a:buChar char="•"/>
              <a:tabLst>
                <a:tab pos="914400" algn="l"/>
              </a:tabLst>
            </a:pPr>
            <a:r>
              <a:rPr lang="sl-SI" sz="2000" b="0" dirty="0">
                <a:solidFill>
                  <a:schemeClr val="accent1"/>
                </a:solidFill>
                <a:latin typeface="+mn-lt"/>
              </a:rPr>
              <a:t>Poiščite usklajenost: Poiščite mentorje, ki so se soočili s podobnimi izzivi ali imajo ozadje, ki odmeva z vašim.</a:t>
            </a:r>
            <a:endParaRPr lang="sl-SI" dirty="0">
              <a:solidFill>
                <a:schemeClr val="accent1"/>
              </a:solidFill>
            </a:endParaRPr>
          </a:p>
          <a:p>
            <a:pPr marL="1085850" lvl="1" indent="-342900">
              <a:lnSpc>
                <a:spcPct val="130000"/>
              </a:lnSpc>
              <a:spcBef>
                <a:spcPts val="0"/>
              </a:spcBef>
              <a:buSzPts val="1000"/>
              <a:buChar char="•"/>
              <a:tabLst>
                <a:tab pos="914400" algn="l"/>
              </a:tabLst>
            </a:pPr>
            <a:r>
              <a:rPr lang="sl-SI" sz="2000" b="0" dirty="0">
                <a:solidFill>
                  <a:schemeClr val="accent1"/>
                </a:solidFill>
                <a:latin typeface="+mn-lt"/>
              </a:rPr>
              <a:t>Bodite jasni glede ciljev: jasno sporočite svoje cilje in bodite odprti za prejemanje povratnih informacij.</a:t>
            </a:r>
            <a:endParaRPr lang="sl-SI">
              <a:solidFill>
                <a:schemeClr val="accent1"/>
              </a:solidFill>
            </a:endParaRPr>
          </a:p>
          <a:p>
            <a:pPr marL="742950" lvl="1">
              <a:lnSpc>
                <a:spcPct val="130000"/>
              </a:lnSpc>
              <a:spcBef>
                <a:spcPts val="0"/>
              </a:spcBef>
              <a:buSzPts val="1000"/>
              <a:tabLst>
                <a:tab pos="457200" algn="l"/>
              </a:tabLst>
            </a:pPr>
            <a:endParaRPr lang="sl-SI" sz="2000" b="0" dirty="0">
              <a:solidFill>
                <a:schemeClr val="accent1"/>
              </a:solidFill>
            </a:endParaRPr>
          </a:p>
          <a:p>
            <a:pPr lvl="0">
              <a:lnSpc>
                <a:spcPct val="130000"/>
              </a:lnSpc>
              <a:spcBef>
                <a:spcPts val="0"/>
              </a:spcBef>
              <a:tabLst>
                <a:tab pos="457200" algn="l"/>
              </a:tabLst>
            </a:pPr>
            <a:r>
              <a:rPr lang="sl-SI" sz="2000" dirty="0"/>
              <a:t>Biti mentor:</a:t>
            </a:r>
          </a:p>
          <a:p>
            <a:pPr marL="1085850" lvl="1" indent="-342900">
              <a:lnSpc>
                <a:spcPct val="130000"/>
              </a:lnSpc>
              <a:spcBef>
                <a:spcPts val="0"/>
              </a:spcBef>
              <a:buSzPts val="1000"/>
              <a:buFont typeface="Arial" panose="020B0604020202020204" pitchFamily="34" charset="0"/>
              <a:buChar char="•"/>
              <a:tabLst>
                <a:tab pos="914400" algn="l"/>
              </a:tabLst>
            </a:pPr>
            <a:r>
              <a:rPr lang="sl-SI" sz="2000" b="0" dirty="0">
                <a:solidFill>
                  <a:schemeClr val="accent1"/>
                </a:solidFill>
                <a:latin typeface="+mn-lt"/>
              </a:rPr>
              <a:t>Delite svoje izkušnje: Ponudite smernice in delite pridobljene izkušnje z drugimi ženskami v poslu.</a:t>
            </a:r>
          </a:p>
          <a:p>
            <a:pPr lvl="2">
              <a:lnSpc>
                <a:spcPct val="115000"/>
              </a:lnSpc>
              <a:spcAft>
                <a:spcPts val="800"/>
              </a:spcAft>
              <a:buSzPts val="1000"/>
              <a:tabLst>
                <a:tab pos="1371600" algn="l"/>
              </a:tabLst>
            </a:pPr>
            <a:endParaRPr lang="sl-SI" sz="3500" b="1" dirty="0">
              <a:solidFill>
                <a:schemeClr val="accent1"/>
              </a:solidFill>
              <a:latin typeface="+mn-lt"/>
            </a:endParaRPr>
          </a:p>
          <a:p>
            <a:endParaRPr lang="en-GB" dirty="0"/>
          </a:p>
        </p:txBody>
      </p:sp>
    </p:spTree>
    <p:extLst>
      <p:ext uri="{BB962C8B-B14F-4D97-AF65-F5344CB8AC3E}">
        <p14:creationId xmlns:p14="http://schemas.microsoft.com/office/powerpoint/2010/main" val="3753148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a:extLst>
              <a:ext uri="{FF2B5EF4-FFF2-40B4-BE49-F238E27FC236}">
                <a16:creationId xmlns:a16="http://schemas.microsoft.com/office/drawing/2014/main" id="{69520EC0-C596-6112-D030-7E15C2722B3F}"/>
              </a:ext>
            </a:extLst>
          </p:cNvPr>
          <p:cNvSpPr>
            <a:spLocks noGrp="1"/>
          </p:cNvSpPr>
          <p:nvPr>
            <p:ph idx="1"/>
          </p:nvPr>
        </p:nvSpPr>
        <p:spPr>
          <a:xfrm>
            <a:off x="500606" y="336296"/>
            <a:ext cx="10853194" cy="5840667"/>
          </a:xfrm>
        </p:spPr>
        <p:txBody>
          <a:bodyPr vert="horz" lIns="91440" tIns="45720" rIns="91440" bIns="45720" rtlCol="0" anchor="t">
            <a:normAutofit/>
          </a:bodyPr>
          <a:lstStyle/>
          <a:p>
            <a:pPr>
              <a:lnSpc>
                <a:spcPct val="115000"/>
              </a:lnSpc>
              <a:spcAft>
                <a:spcPts val="800"/>
              </a:spcAft>
            </a:pPr>
            <a:r>
              <a:rPr lang="sl-SI" sz="3400" b="0" dirty="0">
                <a:solidFill>
                  <a:schemeClr val="bg2"/>
                </a:solidFill>
                <a:latin typeface="Raleway SemiBold"/>
              </a:rPr>
              <a:t>Kako vrniti in podpreti druge ženske v poslu</a:t>
            </a:r>
          </a:p>
          <a:p>
            <a:pPr>
              <a:lnSpc>
                <a:spcPct val="140000"/>
              </a:lnSpc>
              <a:spcBef>
                <a:spcPts val="0"/>
              </a:spcBef>
            </a:pPr>
            <a:r>
              <a:rPr lang="sl-SI" sz="2000" dirty="0"/>
              <a:t> </a:t>
            </a:r>
            <a:endParaRPr lang="en-US" sz="2000" dirty="0"/>
          </a:p>
          <a:p>
            <a:pPr>
              <a:lnSpc>
                <a:spcPct val="140000"/>
              </a:lnSpc>
              <a:spcBef>
                <a:spcPts val="0"/>
              </a:spcBef>
            </a:pPr>
            <a:r>
              <a:rPr lang="en-US" sz="1800" dirty="0"/>
              <a:t>1. </a:t>
            </a:r>
            <a:r>
              <a:rPr lang="sl-SI" sz="1800" dirty="0"/>
              <a:t>Mentorstvo:</a:t>
            </a:r>
          </a:p>
          <a:p>
            <a:pPr marL="742950" lvl="1" indent="-285750">
              <a:lnSpc>
                <a:spcPct val="140000"/>
              </a:lnSpc>
              <a:spcBef>
                <a:spcPts val="0"/>
              </a:spcBef>
              <a:buSzPts val="1000"/>
              <a:buFont typeface="Courier New" panose="02070309020205020404" pitchFamily="49" charset="0"/>
              <a:buChar char="o"/>
              <a:tabLst>
                <a:tab pos="914400" algn="l"/>
              </a:tabLst>
            </a:pPr>
            <a:r>
              <a:rPr lang="sl-SI" sz="1800" b="0" dirty="0">
                <a:solidFill>
                  <a:schemeClr val="accent1"/>
                </a:solidFill>
                <a:latin typeface="+mn-lt"/>
              </a:rPr>
              <a:t>Primer: prostovoljno mentorstvo v ženskih poslovnih organizacijah ali zagotavljanje individualnega svetovanja.</a:t>
            </a:r>
          </a:p>
          <a:p>
            <a:pPr lvl="0">
              <a:lnSpc>
                <a:spcPct val="140000"/>
              </a:lnSpc>
              <a:spcBef>
                <a:spcPts val="0"/>
              </a:spcBef>
              <a:tabLst>
                <a:tab pos="457200" algn="l"/>
              </a:tabLst>
            </a:pPr>
            <a:r>
              <a:rPr lang="en-US" sz="1800" dirty="0"/>
              <a:t>2. </a:t>
            </a:r>
            <a:r>
              <a:rPr lang="sl-SI" sz="1800" dirty="0"/>
              <a:t>Skupna raba strokovnega znanja in virov:</a:t>
            </a:r>
          </a:p>
          <a:p>
            <a:pPr marL="742950" lvl="1" indent="-285750">
              <a:lnSpc>
                <a:spcPct val="140000"/>
              </a:lnSpc>
              <a:spcBef>
                <a:spcPts val="0"/>
              </a:spcBef>
              <a:buSzPts val="1000"/>
              <a:buFont typeface="Courier New" panose="02070309020205020404" pitchFamily="49" charset="0"/>
              <a:buChar char="o"/>
              <a:tabLst>
                <a:tab pos="914400" algn="l"/>
              </a:tabLst>
            </a:pPr>
            <a:r>
              <a:rPr lang="sl-SI" sz="1800" b="0" dirty="0">
                <a:solidFill>
                  <a:schemeClr val="accent1"/>
                </a:solidFill>
                <a:latin typeface="+mn-lt"/>
              </a:rPr>
              <a:t>Primer: izvedba delavnic ali spletnih seminarjev za izmenjavo znanja.</a:t>
            </a:r>
          </a:p>
          <a:p>
            <a:pPr>
              <a:lnSpc>
                <a:spcPct val="140000"/>
              </a:lnSpc>
              <a:spcBef>
                <a:spcPts val="0"/>
              </a:spcBef>
              <a:tabLst>
                <a:tab pos="457200" algn="l"/>
              </a:tabLst>
            </a:pPr>
            <a:r>
              <a:rPr lang="en-US" sz="1800" dirty="0"/>
              <a:t>3. </a:t>
            </a:r>
            <a:r>
              <a:rPr lang="sl-SI" sz="1800" dirty="0"/>
              <a:t>Praznujte uspehe:</a:t>
            </a:r>
          </a:p>
          <a:p>
            <a:pPr marL="742950" lvl="1" indent="-285750">
              <a:lnSpc>
                <a:spcPct val="140000"/>
              </a:lnSpc>
              <a:spcBef>
                <a:spcPts val="0"/>
              </a:spcBef>
              <a:buSzPts val="1000"/>
              <a:buFont typeface="Courier New" panose="02070309020205020404" pitchFamily="49" charset="0"/>
              <a:buChar char="o"/>
              <a:tabLst>
                <a:tab pos="914400" algn="l"/>
              </a:tabLst>
            </a:pPr>
            <a:r>
              <a:rPr lang="sl-SI" sz="1800" b="0" dirty="0">
                <a:solidFill>
                  <a:schemeClr val="accent1"/>
                </a:solidFill>
                <a:latin typeface="+mn-lt"/>
              </a:rPr>
              <a:t>Primer: javno priznanje in praznovanje dosežkov drugih žensk.</a:t>
            </a:r>
          </a:p>
          <a:p>
            <a:pPr lvl="0">
              <a:lnSpc>
                <a:spcPct val="140000"/>
              </a:lnSpc>
              <a:spcBef>
                <a:spcPts val="0"/>
              </a:spcBef>
              <a:tabLst>
                <a:tab pos="457200" algn="l"/>
              </a:tabLst>
            </a:pPr>
            <a:r>
              <a:rPr lang="en-US" sz="1800" dirty="0"/>
              <a:t>4. </a:t>
            </a:r>
            <a:r>
              <a:rPr lang="sl-SI" sz="1800" dirty="0"/>
              <a:t>Zagovornik enakosti spolov:</a:t>
            </a:r>
          </a:p>
          <a:p>
            <a:pPr marL="742950" lvl="1" indent="-285750">
              <a:lnSpc>
                <a:spcPct val="140000"/>
              </a:lnSpc>
              <a:spcBef>
                <a:spcPts val="0"/>
              </a:spcBef>
              <a:buSzPts val="1000"/>
              <a:buFont typeface="Courier New" panose="02070309020205020404" pitchFamily="49" charset="0"/>
              <a:buChar char="o"/>
              <a:tabLst>
                <a:tab pos="914400" algn="l"/>
              </a:tabLst>
            </a:pPr>
            <a:r>
              <a:rPr lang="sl-SI" sz="1800" b="0" dirty="0">
                <a:solidFill>
                  <a:schemeClr val="accent1"/>
                </a:solidFill>
                <a:latin typeface="+mn-lt"/>
              </a:rPr>
              <a:t>Primer: podpora politikam in pobudam, ki spodbujajo enakost spolov na delovnem mestu.</a:t>
            </a:r>
          </a:p>
          <a:p>
            <a:endParaRPr lang="en-GB" dirty="0"/>
          </a:p>
        </p:txBody>
      </p:sp>
    </p:spTree>
    <p:extLst>
      <p:ext uri="{BB962C8B-B14F-4D97-AF65-F5344CB8AC3E}">
        <p14:creationId xmlns:p14="http://schemas.microsoft.com/office/powerpoint/2010/main" val="32669697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redstavnost v spletu 3" title="Accenture CEO’s Advice To Women: Stand Out | Success With Moira Forbes">
            <a:hlinkClick r:id="" action="ppaction://media"/>
            <a:extLst>
              <a:ext uri="{FF2B5EF4-FFF2-40B4-BE49-F238E27FC236}">
                <a16:creationId xmlns:a16="http://schemas.microsoft.com/office/drawing/2014/main" id="{7D1C1C61-8138-3556-9CEC-7612F1270811}"/>
              </a:ext>
            </a:extLst>
          </p:cNvPr>
          <p:cNvPicPr>
            <a:picLocks noGrp="1" noRot="1" noChangeAspect="1"/>
          </p:cNvPicPr>
          <p:nvPr>
            <p:ph sz="half" idx="1"/>
            <a:videoFile r:link="rId1"/>
          </p:nvPr>
        </p:nvPicPr>
        <p:blipFill>
          <a:blip r:embed="rId3"/>
          <a:stretch>
            <a:fillRect/>
          </a:stretch>
        </p:blipFill>
        <p:spPr>
          <a:xfrm>
            <a:off x="242888" y="1711968"/>
            <a:ext cx="6861797" cy="3811186"/>
          </a:xfrm>
          <a:prstGeom prst="rect">
            <a:avLst/>
          </a:prstGeom>
        </p:spPr>
      </p:pic>
      <p:sp>
        <p:nvSpPr>
          <p:cNvPr id="6" name="Označba mesta vsebine 5">
            <a:extLst>
              <a:ext uri="{FF2B5EF4-FFF2-40B4-BE49-F238E27FC236}">
                <a16:creationId xmlns:a16="http://schemas.microsoft.com/office/drawing/2014/main" id="{1387A8BE-48F6-815B-EA54-BC7CDF987A58}"/>
              </a:ext>
            </a:extLst>
          </p:cNvPr>
          <p:cNvSpPr>
            <a:spLocks noGrp="1"/>
          </p:cNvSpPr>
          <p:nvPr>
            <p:ph sz="half" idx="2"/>
          </p:nvPr>
        </p:nvSpPr>
        <p:spPr>
          <a:xfrm>
            <a:off x="7417378" y="1711968"/>
            <a:ext cx="4531734" cy="4678929"/>
          </a:xfrm>
        </p:spPr>
        <p:txBody>
          <a:bodyPr vert="horz" lIns="91440" tIns="45720" rIns="91440" bIns="45720" rtlCol="0" anchor="t">
            <a:noAutofit/>
          </a:bodyPr>
          <a:lstStyle/>
          <a:p>
            <a:pPr>
              <a:lnSpc>
                <a:spcPct val="130000"/>
              </a:lnSpc>
              <a:spcBef>
                <a:spcPts val="0"/>
              </a:spcBef>
            </a:pPr>
            <a:r>
              <a:rPr lang="sl-SI" sz="1800" b="0" dirty="0">
                <a:solidFill>
                  <a:schemeClr val="accent1"/>
                </a:solidFill>
              </a:rPr>
              <a:t>Tukaj je nasvet za</a:t>
            </a:r>
            <a:r>
              <a:rPr lang="en-US" sz="1800" b="0" dirty="0">
                <a:solidFill>
                  <a:schemeClr val="accent1"/>
                </a:solidFill>
              </a:rPr>
              <a:t> </a:t>
            </a:r>
            <a:r>
              <a:rPr lang="en-US" sz="1800" b="0" dirty="0" err="1">
                <a:solidFill>
                  <a:schemeClr val="accent1"/>
                </a:solidFill>
              </a:rPr>
              <a:t>poslovne</a:t>
            </a:r>
            <a:r>
              <a:rPr lang="sl-SI" sz="1800" b="0" dirty="0">
                <a:solidFill>
                  <a:schemeClr val="accent1"/>
                </a:solidFill>
              </a:rPr>
              <a:t> ženske, ki poudarja pomen </a:t>
            </a:r>
            <a:r>
              <a:rPr lang="sl-SI" sz="1800" dirty="0">
                <a:solidFill>
                  <a:schemeClr val="accent1"/>
                </a:solidFill>
              </a:rPr>
              <a:t>izstopanja</a:t>
            </a:r>
            <a:r>
              <a:rPr lang="sl-SI" sz="1800" b="0" dirty="0">
                <a:solidFill>
                  <a:schemeClr val="accent1"/>
                </a:solidFill>
              </a:rPr>
              <a:t> in </a:t>
            </a:r>
            <a:r>
              <a:rPr lang="sl-SI" sz="1800" dirty="0">
                <a:solidFill>
                  <a:schemeClr val="accent1"/>
                </a:solidFill>
              </a:rPr>
              <a:t>biti viden</a:t>
            </a:r>
            <a:r>
              <a:rPr lang="sl-SI" sz="1800" b="0" dirty="0">
                <a:solidFill>
                  <a:schemeClr val="accent1"/>
                </a:solidFill>
              </a:rPr>
              <a:t>. Spodbuja ženske, da prevzamejo odgovornost za svojo kariero, so proaktivne pri iskanju priložnosti in izkoristijo svoje znane </a:t>
            </a:r>
            <a:r>
              <a:rPr lang="sl-SI" sz="1800" dirty="0">
                <a:solidFill>
                  <a:schemeClr val="accent1"/>
                </a:solidFill>
              </a:rPr>
              <a:t>dosežke</a:t>
            </a:r>
            <a:r>
              <a:rPr lang="sl-SI" sz="1800" b="0" dirty="0">
                <a:solidFill>
                  <a:schemeClr val="accent1"/>
                </a:solidFill>
              </a:rPr>
              <a:t>. Vsebina poudarja pomen </a:t>
            </a:r>
            <a:r>
              <a:rPr lang="sl-SI" sz="1800" dirty="0">
                <a:solidFill>
                  <a:schemeClr val="accent1"/>
                </a:solidFill>
              </a:rPr>
              <a:t>zaupanja</a:t>
            </a:r>
            <a:r>
              <a:rPr lang="sl-SI" sz="1800" b="0" dirty="0">
                <a:solidFill>
                  <a:schemeClr val="accent1"/>
                </a:solidFill>
              </a:rPr>
              <a:t>, vztrajnosti in mreženja. Ženske so pozvane, naj izkoristijo svoje edinstvene </a:t>
            </a:r>
            <a:r>
              <a:rPr lang="sl-SI" sz="1800" dirty="0">
                <a:solidFill>
                  <a:schemeClr val="accent1"/>
                </a:solidFill>
              </a:rPr>
              <a:t>prednosti</a:t>
            </a:r>
            <a:r>
              <a:rPr lang="sl-SI" sz="1800" b="0" dirty="0">
                <a:solidFill>
                  <a:schemeClr val="accent1"/>
                </a:solidFill>
              </a:rPr>
              <a:t> in </a:t>
            </a:r>
            <a:r>
              <a:rPr lang="sl-SI" sz="1800" dirty="0">
                <a:solidFill>
                  <a:schemeClr val="accent1"/>
                </a:solidFill>
              </a:rPr>
              <a:t>perspektive</a:t>
            </a:r>
            <a:r>
              <a:rPr lang="sl-SI" sz="1800" b="0" dirty="0">
                <a:solidFill>
                  <a:schemeClr val="accent1"/>
                </a:solidFill>
              </a:rPr>
              <a:t> za razlikovanje na delovnem mestu in napredovanju v karieri.</a:t>
            </a:r>
          </a:p>
        </p:txBody>
      </p:sp>
      <p:sp>
        <p:nvSpPr>
          <p:cNvPr id="7" name="PoljeZBesedilom 6">
            <a:extLst>
              <a:ext uri="{FF2B5EF4-FFF2-40B4-BE49-F238E27FC236}">
                <a16:creationId xmlns:a16="http://schemas.microsoft.com/office/drawing/2014/main" id="{82B6C7E5-838F-21B0-2A7A-6A209FFA09AA}"/>
              </a:ext>
            </a:extLst>
          </p:cNvPr>
          <p:cNvSpPr txBox="1"/>
          <p:nvPr/>
        </p:nvSpPr>
        <p:spPr>
          <a:xfrm>
            <a:off x="242888" y="5536198"/>
            <a:ext cx="6868586" cy="246221"/>
          </a:xfrm>
          <a:prstGeom prst="rect">
            <a:avLst/>
          </a:prstGeom>
          <a:noFill/>
        </p:spPr>
        <p:txBody>
          <a:bodyPr wrap="square" lIns="91440" tIns="45720" rIns="91440" bIns="45720" rtlCol="0" anchor="t">
            <a:spAutoFit/>
          </a:bodyPr>
          <a:lstStyle/>
          <a:p>
            <a:r>
              <a:rPr lang="sl-SI" sz="1000" dirty="0">
                <a:solidFill>
                  <a:schemeClr val="accent1"/>
                </a:solidFill>
              </a:rPr>
              <a:t>Vir:  </a:t>
            </a:r>
            <a:r>
              <a:rPr lang="sl-SI" sz="1000" dirty="0" err="1">
                <a:solidFill>
                  <a:schemeClr val="accent1"/>
                </a:solidFill>
              </a:rPr>
              <a:t>Moira</a:t>
            </a:r>
            <a:r>
              <a:rPr lang="sl-SI" sz="1000" dirty="0">
                <a:solidFill>
                  <a:schemeClr val="accent1"/>
                </a:solidFill>
              </a:rPr>
              <a:t> </a:t>
            </a:r>
            <a:r>
              <a:rPr lang="sl-SI" sz="1000" dirty="0" err="1">
                <a:solidFill>
                  <a:schemeClr val="accent1"/>
                </a:solidFill>
              </a:rPr>
              <a:t>Forbes</a:t>
            </a:r>
            <a:r>
              <a:rPr lang="sl-SI" sz="1000" dirty="0">
                <a:solidFill>
                  <a:schemeClr val="accent1"/>
                </a:solidFill>
              </a:rPr>
              <a:t>: </a:t>
            </a:r>
            <a:r>
              <a:rPr lang="sl-SI" sz="1000" b="0" i="0" u="none" strike="noStrike" dirty="0" err="1">
                <a:solidFill>
                  <a:srgbClr val="1D1D1B"/>
                </a:solidFill>
                <a:effectLst/>
                <a:latin typeface="Raleway" pitchFamily="2" charset="-18"/>
              </a:rPr>
              <a:t>Accenture</a:t>
            </a:r>
            <a:r>
              <a:rPr lang="sl-SI" sz="1000" b="0" i="0" u="none" strike="noStrike" dirty="0">
                <a:solidFill>
                  <a:srgbClr val="1D1D1B"/>
                </a:solidFill>
                <a:effectLst/>
                <a:latin typeface="Raleway" pitchFamily="2" charset="-18"/>
              </a:rPr>
              <a:t> </a:t>
            </a:r>
            <a:r>
              <a:rPr lang="sl-SI" sz="1000" b="0" i="0" u="none" strike="noStrike" dirty="0" err="1">
                <a:solidFill>
                  <a:srgbClr val="1D1D1B"/>
                </a:solidFill>
                <a:effectLst/>
                <a:latin typeface="Raleway" pitchFamily="2" charset="-18"/>
              </a:rPr>
              <a:t>CEO’s</a:t>
            </a:r>
            <a:r>
              <a:rPr lang="sl-SI" sz="1000" b="0" i="0" u="none" strike="noStrike" dirty="0">
                <a:solidFill>
                  <a:srgbClr val="1D1D1B"/>
                </a:solidFill>
                <a:effectLst/>
                <a:latin typeface="Raleway" pitchFamily="2" charset="-18"/>
              </a:rPr>
              <a:t> </a:t>
            </a:r>
            <a:r>
              <a:rPr lang="sl-SI" sz="1000" b="0" i="0" u="none" strike="noStrike" dirty="0" err="1">
                <a:solidFill>
                  <a:srgbClr val="1D1D1B"/>
                </a:solidFill>
                <a:effectLst/>
                <a:latin typeface="Raleway" pitchFamily="2" charset="-18"/>
              </a:rPr>
              <a:t>Advice</a:t>
            </a:r>
            <a:r>
              <a:rPr lang="sl-SI" sz="1000" b="0" i="0" u="none" strike="noStrike" dirty="0">
                <a:solidFill>
                  <a:srgbClr val="1D1D1B"/>
                </a:solidFill>
                <a:effectLst/>
                <a:latin typeface="Raleway" pitchFamily="2" charset="-18"/>
              </a:rPr>
              <a:t> To </a:t>
            </a:r>
            <a:r>
              <a:rPr lang="sl-SI" sz="1000" b="0" i="0" u="none" strike="noStrike" dirty="0" err="1">
                <a:solidFill>
                  <a:srgbClr val="1D1D1B"/>
                </a:solidFill>
                <a:effectLst/>
                <a:latin typeface="Raleway" pitchFamily="2" charset="-18"/>
              </a:rPr>
              <a:t>Women</a:t>
            </a:r>
            <a:r>
              <a:rPr lang="sl-SI" sz="1000" b="0" i="0" u="none" strike="noStrike" dirty="0">
                <a:solidFill>
                  <a:srgbClr val="1D1D1B"/>
                </a:solidFill>
                <a:effectLst/>
                <a:latin typeface="Raleway" pitchFamily="2" charset="-18"/>
              </a:rPr>
              <a:t>: </a:t>
            </a:r>
            <a:r>
              <a:rPr lang="sl-SI" sz="1000" b="0" i="0" u="none" strike="noStrike" dirty="0" err="1">
                <a:solidFill>
                  <a:srgbClr val="1D1D1B"/>
                </a:solidFill>
                <a:effectLst/>
                <a:latin typeface="Raleway" pitchFamily="2" charset="-18"/>
              </a:rPr>
              <a:t>Stand</a:t>
            </a:r>
            <a:r>
              <a:rPr lang="sl-SI" sz="1000" b="0" i="0" u="none" strike="noStrike" dirty="0">
                <a:solidFill>
                  <a:srgbClr val="1D1D1B"/>
                </a:solidFill>
                <a:effectLst/>
                <a:latin typeface="Raleway" pitchFamily="2" charset="-18"/>
              </a:rPr>
              <a:t> Out </a:t>
            </a:r>
            <a:r>
              <a:rPr lang="sl-SI" sz="1000" b="0" i="0" u="none" strike="noStrike" dirty="0" err="1">
                <a:solidFill>
                  <a:srgbClr val="1D1D1B"/>
                </a:solidFill>
                <a:effectLst/>
                <a:latin typeface="Raleway" pitchFamily="2" charset="-18"/>
              </a:rPr>
              <a:t>by</a:t>
            </a:r>
            <a:r>
              <a:rPr lang="sl-SI" sz="1000" b="0" i="0" u="none" strike="noStrike" dirty="0">
                <a:solidFill>
                  <a:srgbClr val="1D1D1B"/>
                </a:solidFill>
                <a:effectLst/>
                <a:latin typeface="Raleway" pitchFamily="2" charset="-18"/>
              </a:rPr>
              <a:t> </a:t>
            </a:r>
            <a:r>
              <a:rPr lang="sl-SI" sz="1000" b="0" i="0" u="none" strike="noStrike" dirty="0" err="1">
                <a:solidFill>
                  <a:srgbClr val="1D1D1B"/>
                </a:solidFill>
                <a:effectLst/>
                <a:latin typeface="Raleway" pitchFamily="2" charset="-18"/>
              </a:rPr>
              <a:t>Success</a:t>
            </a:r>
            <a:endParaRPr lang="sl-SI" sz="1000" dirty="0">
              <a:solidFill>
                <a:schemeClr val="accent1"/>
              </a:solidFill>
            </a:endParaRPr>
          </a:p>
        </p:txBody>
      </p:sp>
      <p:sp>
        <p:nvSpPr>
          <p:cNvPr id="2" name="PoljeZBesedilom 1">
            <a:extLst>
              <a:ext uri="{FF2B5EF4-FFF2-40B4-BE49-F238E27FC236}">
                <a16:creationId xmlns:a16="http://schemas.microsoft.com/office/drawing/2014/main" id="{22FE4F76-4B73-F22C-A80A-847444D609E6}"/>
              </a:ext>
            </a:extLst>
          </p:cNvPr>
          <p:cNvSpPr txBox="1"/>
          <p:nvPr/>
        </p:nvSpPr>
        <p:spPr>
          <a:xfrm>
            <a:off x="105728" y="460028"/>
            <a:ext cx="10519600" cy="61555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3400" dirty="0">
                <a:solidFill>
                  <a:srgbClr val="0E9094"/>
                </a:solidFill>
                <a:latin typeface="Raleway SemiBold"/>
              </a:rPr>
              <a:t>Kako vrniti in podpreti druge ženske v poslu</a:t>
            </a:r>
            <a:r>
              <a:rPr lang="sl-SI" sz="3400" dirty="0">
                <a:latin typeface="Raleway SemiBold"/>
                <a:ea typeface="Raleway"/>
                <a:cs typeface="Raleway"/>
              </a:rPr>
              <a:t>​</a:t>
            </a:r>
            <a:endParaRPr lang="sl-SI" sz="3400" dirty="0">
              <a:latin typeface="Raleway SemiBold"/>
            </a:endParaRPr>
          </a:p>
        </p:txBody>
      </p:sp>
    </p:spTree>
    <p:extLst>
      <p:ext uri="{BB962C8B-B14F-4D97-AF65-F5344CB8AC3E}">
        <p14:creationId xmlns:p14="http://schemas.microsoft.com/office/powerpoint/2010/main" val="3778894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C0D52E-A62B-F6E5-F2B0-7344F0CE8600}"/>
              </a:ext>
            </a:extLst>
          </p:cNvPr>
          <p:cNvSpPr>
            <a:spLocks noGrp="1"/>
          </p:cNvSpPr>
          <p:nvPr>
            <p:ph type="title"/>
          </p:nvPr>
        </p:nvSpPr>
        <p:spPr>
          <a:xfrm>
            <a:off x="838200" y="208550"/>
            <a:ext cx="10515600" cy="1325563"/>
          </a:xfrm>
        </p:spPr>
        <p:txBody>
          <a:bodyPr>
            <a:normAutofit/>
          </a:bodyPr>
          <a:lstStyle/>
          <a:p>
            <a:r>
              <a:rPr lang="sl-SI" sz="3400" dirty="0"/>
              <a:t>Učni izidi te enote</a:t>
            </a:r>
          </a:p>
        </p:txBody>
      </p:sp>
      <p:sp>
        <p:nvSpPr>
          <p:cNvPr id="4" name="Označba mesta vsebine 3">
            <a:extLst>
              <a:ext uri="{FF2B5EF4-FFF2-40B4-BE49-F238E27FC236}">
                <a16:creationId xmlns:a16="http://schemas.microsoft.com/office/drawing/2014/main" id="{04667B6A-CF28-DC5E-2735-5F7E68284B51}"/>
              </a:ext>
            </a:extLst>
          </p:cNvPr>
          <p:cNvSpPr>
            <a:spLocks noGrp="1"/>
          </p:cNvSpPr>
          <p:nvPr>
            <p:ph sz="half" idx="1"/>
          </p:nvPr>
        </p:nvSpPr>
        <p:spPr>
          <a:xfrm>
            <a:off x="838200" y="1423288"/>
            <a:ext cx="5257800" cy="4730623"/>
          </a:xfrm>
        </p:spPr>
        <p:txBody>
          <a:bodyPr vert="horz" lIns="91440" tIns="45720" rIns="91440" bIns="45720" rtlCol="0" anchor="t">
            <a:normAutofit fontScale="92500" lnSpcReduction="10000"/>
          </a:bodyPr>
          <a:lstStyle/>
          <a:p>
            <a:r>
              <a:rPr lang="sl-SI" sz="1800" dirty="0"/>
              <a:t>Pridobili boste globlje razumevanje o:</a:t>
            </a:r>
          </a:p>
          <a:p>
            <a:endParaRPr lang="sl-SI" sz="1800" dirty="0">
              <a:solidFill>
                <a:srgbClr val="F3B75B"/>
              </a:solidFill>
            </a:endParaRPr>
          </a:p>
          <a:p>
            <a:pPr marL="285750" indent="-285750">
              <a:lnSpc>
                <a:spcPct val="150000"/>
              </a:lnSpc>
              <a:spcBef>
                <a:spcPts val="600"/>
              </a:spcBef>
              <a:spcAft>
                <a:spcPts val="600"/>
              </a:spcAft>
              <a:buFont typeface="Arial" panose="020B0604020202020204" pitchFamily="34" charset="0"/>
              <a:buChar char="•"/>
            </a:pPr>
            <a:r>
              <a:rPr lang="sl-SI" sz="1800" b="0" dirty="0">
                <a:solidFill>
                  <a:schemeClr val="accent1"/>
                </a:solidFill>
              </a:rPr>
              <a:t>Razširjenih učinkih spolne pristranskosti na delovnem mestu in njenem vplivu na posameznike in organizacije.</a:t>
            </a:r>
          </a:p>
          <a:p>
            <a:pPr marL="285750" indent="-285750">
              <a:lnSpc>
                <a:spcPct val="150000"/>
              </a:lnSpc>
              <a:spcBef>
                <a:spcPts val="600"/>
              </a:spcBef>
              <a:spcAft>
                <a:spcPts val="600"/>
              </a:spcAft>
              <a:buFont typeface="Arial" panose="020B0604020202020204" pitchFamily="34" charset="0"/>
              <a:buChar char="•"/>
            </a:pPr>
            <a:r>
              <a:rPr lang="sl-SI" sz="1800" b="0" dirty="0">
                <a:solidFill>
                  <a:schemeClr val="accent1"/>
                </a:solidFill>
              </a:rPr>
              <a:t>Pomenu podpore in zagovorništva za ženske v podjetjih, spodbujanju okolja, ki ceni različne perspektive.</a:t>
            </a:r>
            <a:endParaRPr lang="sl-SI" dirty="0">
              <a:solidFill>
                <a:schemeClr val="accent1"/>
              </a:solidFill>
            </a:endParaRPr>
          </a:p>
          <a:p>
            <a:pPr marL="285750" indent="-285750">
              <a:lnSpc>
                <a:spcPct val="150000"/>
              </a:lnSpc>
              <a:spcBef>
                <a:spcPts val="600"/>
              </a:spcBef>
              <a:spcAft>
                <a:spcPts val="600"/>
              </a:spcAft>
              <a:buFont typeface="Arial" panose="020B0604020202020204" pitchFamily="34" charset="0"/>
              <a:buChar char="•"/>
            </a:pPr>
            <a:r>
              <a:rPr lang="sl-SI" sz="1800" b="0" dirty="0">
                <a:solidFill>
                  <a:schemeClr val="accent1"/>
                </a:solidFill>
              </a:rPr>
              <a:t>Strategijah za prepoznavanje in obravnavanje spolne pristranskosti, vključno z njenimi subtilnimi oblikami in širšimi družbenimi posledicami.</a:t>
            </a:r>
            <a:endParaRPr lang="sl-SI">
              <a:solidFill>
                <a:schemeClr val="accent1"/>
              </a:solidFill>
            </a:endParaRPr>
          </a:p>
          <a:p>
            <a:pPr marL="457200" indent="-457200">
              <a:lnSpc>
                <a:spcPct val="170000"/>
              </a:lnSpc>
              <a:buFont typeface="Arial" panose="020B0604020202020204" pitchFamily="34" charset="0"/>
              <a:buChar char="•"/>
            </a:pPr>
            <a:endParaRPr lang="sl-SI" sz="1800" b="0" dirty="0">
              <a:solidFill>
                <a:schemeClr val="accent1"/>
              </a:solidFill>
            </a:endParaRPr>
          </a:p>
          <a:p>
            <a:endParaRPr lang="en-GB" dirty="0">
              <a:latin typeface="+mj-lt"/>
            </a:endParaRPr>
          </a:p>
        </p:txBody>
      </p:sp>
      <p:sp>
        <p:nvSpPr>
          <p:cNvPr id="5" name="Označba mesta vsebine 4">
            <a:extLst>
              <a:ext uri="{FF2B5EF4-FFF2-40B4-BE49-F238E27FC236}">
                <a16:creationId xmlns:a16="http://schemas.microsoft.com/office/drawing/2014/main" id="{3FA2BF17-B7BC-AE6D-4D5F-EABC14EB66A4}"/>
              </a:ext>
            </a:extLst>
          </p:cNvPr>
          <p:cNvSpPr>
            <a:spLocks noGrp="1"/>
          </p:cNvSpPr>
          <p:nvPr>
            <p:ph sz="half" idx="2"/>
          </p:nvPr>
        </p:nvSpPr>
        <p:spPr>
          <a:xfrm>
            <a:off x="6096000" y="1423289"/>
            <a:ext cx="5986630" cy="5434711"/>
          </a:xfrm>
        </p:spPr>
        <p:txBody>
          <a:bodyPr vert="horz" lIns="91440" tIns="45720" rIns="91440" bIns="45720" rtlCol="0" anchor="t">
            <a:normAutofit fontScale="92500" lnSpcReduction="10000"/>
          </a:bodyPr>
          <a:lstStyle/>
          <a:p>
            <a:pPr>
              <a:lnSpc>
                <a:spcPct val="115000"/>
              </a:lnSpc>
              <a:spcAft>
                <a:spcPts val="800"/>
              </a:spcAft>
            </a:pPr>
            <a:r>
              <a:rPr lang="sl-SI" sz="1800" dirty="0"/>
              <a:t>Razvili boste </a:t>
            </a:r>
            <a:r>
              <a:rPr lang="en-US" sz="1800" dirty="0" err="1"/>
              <a:t>kompetence</a:t>
            </a:r>
            <a:r>
              <a:rPr lang="sl-SI" sz="1800" dirty="0"/>
              <a:t> za: </a:t>
            </a:r>
          </a:p>
          <a:p>
            <a:pPr marL="742950" lvl="1" indent="-285750">
              <a:lnSpc>
                <a:spcPct val="150000"/>
              </a:lnSpc>
              <a:spcBef>
                <a:spcPts val="600"/>
              </a:spcBef>
              <a:spcAft>
                <a:spcPts val="600"/>
              </a:spcAft>
              <a:buSzPts val="1000"/>
              <a:buFont typeface="Arial" panose="020B0604020202020204" pitchFamily="34" charset="0"/>
              <a:buChar char="•"/>
            </a:pPr>
            <a:r>
              <a:rPr lang="sl-SI" sz="1800" b="0" dirty="0">
                <a:solidFill>
                  <a:schemeClr val="accent1"/>
                </a:solidFill>
                <a:latin typeface="+mn-lt"/>
              </a:rPr>
              <a:t>Izvajanje učinkovitih strategij za krepitev zaupanja in odpornosti med ženskami v poklicnih okoljih.</a:t>
            </a:r>
          </a:p>
          <a:p>
            <a:pPr marL="742950" lvl="1" indent="-285750">
              <a:lnSpc>
                <a:spcPct val="150000"/>
              </a:lnSpc>
              <a:spcBef>
                <a:spcPts val="600"/>
              </a:spcBef>
              <a:spcAft>
                <a:spcPts val="600"/>
              </a:spcAft>
              <a:buSzPts val="1000"/>
              <a:buFont typeface="Arial" panose="020B0604020202020204" pitchFamily="34" charset="0"/>
              <a:buChar char="•"/>
            </a:pPr>
            <a:r>
              <a:rPr lang="sl-SI" sz="1800" b="0" dirty="0">
                <a:solidFill>
                  <a:schemeClr val="accent1"/>
                </a:solidFill>
                <a:latin typeface="+mn-lt"/>
              </a:rPr>
              <a:t>Ustvarjanje in spodbujanje vključujočih delovnih mest, ki podpirajo raznolikost in pravičnost ter zagotavljajo, da se slišijo glasovi</a:t>
            </a:r>
            <a:r>
              <a:rPr lang="en-US" sz="1800" b="0" dirty="0">
                <a:solidFill>
                  <a:schemeClr val="accent1"/>
                </a:solidFill>
                <a:latin typeface="+mn-lt"/>
              </a:rPr>
              <a:t> </a:t>
            </a:r>
            <a:r>
              <a:rPr lang="en-US" sz="1800" b="0" dirty="0" err="1">
                <a:solidFill>
                  <a:schemeClr val="accent1"/>
                </a:solidFill>
                <a:latin typeface="+mn-lt"/>
              </a:rPr>
              <a:t>vseh</a:t>
            </a:r>
            <a:r>
              <a:rPr lang="sl-SI" sz="1800" b="0" dirty="0">
                <a:solidFill>
                  <a:schemeClr val="accent1"/>
                </a:solidFill>
                <a:latin typeface="+mn-lt"/>
              </a:rPr>
              <a:t>.</a:t>
            </a:r>
            <a:endParaRPr lang="sl-SI" dirty="0">
              <a:solidFill>
                <a:schemeClr val="accent1"/>
              </a:solidFill>
            </a:endParaRPr>
          </a:p>
          <a:p>
            <a:pPr marL="742950" lvl="1" indent="-285750">
              <a:lnSpc>
                <a:spcPct val="150000"/>
              </a:lnSpc>
              <a:spcBef>
                <a:spcPts val="600"/>
              </a:spcBef>
              <a:spcAft>
                <a:spcPts val="600"/>
              </a:spcAft>
              <a:buSzPts val="1000"/>
              <a:buFont typeface="Arial" panose="020B0604020202020204" pitchFamily="34" charset="0"/>
              <a:buChar char="•"/>
            </a:pPr>
            <a:r>
              <a:rPr lang="sl-SI" sz="1800" b="0" dirty="0">
                <a:solidFill>
                  <a:schemeClr val="accent1"/>
                </a:solidFill>
                <a:latin typeface="+mn-lt"/>
              </a:rPr>
              <a:t>Zagovarjanje politike, ki krepi enakost spolov in prispeva k pravičnejšemu poslovnemu okolju.</a:t>
            </a:r>
            <a:endParaRPr lang="sl-SI">
              <a:solidFill>
                <a:schemeClr val="accent1"/>
              </a:solidFill>
            </a:endParaRPr>
          </a:p>
          <a:p>
            <a:pPr marL="742950" lvl="1" indent="-285750" algn="ctr">
              <a:buSzPts val="1000"/>
              <a:buFont typeface="Arial" panose="020B0604020202020204" pitchFamily="34" charset="0"/>
              <a:buChar char="•"/>
            </a:pPr>
            <a:endParaRPr lang="sl-SI" sz="1800" b="0" dirty="0">
              <a:solidFill>
                <a:schemeClr val="accent1"/>
              </a:solidFill>
              <a:latin typeface="+mn-lt"/>
              <a:ea typeface="+mn-lt"/>
              <a:cs typeface="+mn-lt"/>
            </a:endParaRPr>
          </a:p>
          <a:p>
            <a:pPr lvl="1">
              <a:buSzPts val="1000"/>
            </a:pPr>
            <a:br>
              <a:rPr lang="en-US" dirty="0"/>
            </a:br>
            <a:endParaRPr lang="en-US" dirty="0"/>
          </a:p>
          <a:p>
            <a:pPr marL="342900" indent="-342900">
              <a:lnSpc>
                <a:spcPct val="114999"/>
              </a:lnSpc>
              <a:spcAft>
                <a:spcPts val="800"/>
              </a:spcAft>
              <a:buSzPts val="1000"/>
              <a:buFont typeface="Symbol" panose="05050102010706020507" pitchFamily="18" charset="2"/>
              <a:buChar char=""/>
            </a:pPr>
            <a:endParaRPr lang="sl-SI" sz="1400" b="0" dirty="0">
              <a:solidFill>
                <a:schemeClr val="accent1"/>
              </a:solidFill>
              <a:latin typeface="Raleway"/>
            </a:endParaRPr>
          </a:p>
          <a:p>
            <a:endParaRPr lang="en-GB" dirty="0">
              <a:latin typeface="+mj-lt"/>
            </a:endParaRPr>
          </a:p>
        </p:txBody>
      </p:sp>
    </p:spTree>
    <p:extLst>
      <p:ext uri="{BB962C8B-B14F-4D97-AF65-F5344CB8AC3E}">
        <p14:creationId xmlns:p14="http://schemas.microsoft.com/office/powerpoint/2010/main" val="11777264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B9078C-83A7-2BD7-F8F3-22F361D07D26}"/>
              </a:ext>
            </a:extLst>
          </p:cNvPr>
          <p:cNvSpPr>
            <a:spLocks noGrp="1"/>
          </p:cNvSpPr>
          <p:nvPr>
            <p:ph type="title"/>
          </p:nvPr>
        </p:nvSpPr>
        <p:spPr>
          <a:xfrm>
            <a:off x="305843" y="365125"/>
            <a:ext cx="10892381" cy="613283"/>
          </a:xfrm>
        </p:spPr>
        <p:txBody>
          <a:bodyPr vert="horz" lIns="91440" tIns="45720" rIns="91440" bIns="45720" rtlCol="0" anchor="ctr">
            <a:noAutofit/>
          </a:bodyPr>
          <a:lstStyle/>
          <a:p>
            <a:r>
              <a:rPr lang="en-US" sz="3400" dirty="0">
                <a:latin typeface="Raleway SemiBold"/>
              </a:rPr>
              <a:t>U</a:t>
            </a:r>
            <a:r>
              <a:rPr lang="pl-PL" sz="3400" dirty="0">
                <a:latin typeface="Raleway SemiBold"/>
              </a:rPr>
              <a:t>I in druga orodja za praktično uporabo: TEXTIO</a:t>
            </a:r>
            <a:endParaRPr lang="sl-SI" sz="3400" dirty="0">
              <a:latin typeface="Raleway SemiBold"/>
            </a:endParaRPr>
          </a:p>
        </p:txBody>
      </p:sp>
      <p:sp>
        <p:nvSpPr>
          <p:cNvPr id="3" name="Content Placeholder 2">
            <a:extLst>
              <a:ext uri="{FF2B5EF4-FFF2-40B4-BE49-F238E27FC236}">
                <a16:creationId xmlns:a16="http://schemas.microsoft.com/office/drawing/2014/main" id="{5A751297-DA17-FE27-DC0D-D11C588D1D2D}"/>
              </a:ext>
            </a:extLst>
          </p:cNvPr>
          <p:cNvSpPr>
            <a:spLocks noGrp="1"/>
          </p:cNvSpPr>
          <p:nvPr>
            <p:ph idx="1"/>
          </p:nvPr>
        </p:nvSpPr>
        <p:spPr>
          <a:xfrm>
            <a:off x="307089" y="1371265"/>
            <a:ext cx="10892382" cy="4805698"/>
          </a:xfrm>
          <a:effectLst>
            <a:glow rad="63500">
              <a:schemeClr val="accent2">
                <a:satMod val="175000"/>
                <a:alpha val="40000"/>
              </a:schemeClr>
            </a:glow>
          </a:effectLst>
        </p:spPr>
        <p:txBody>
          <a:bodyPr vert="horz" lIns="91440" tIns="45720" rIns="91440" bIns="45720" rtlCol="0" anchor="t">
            <a:normAutofit/>
          </a:bodyPr>
          <a:lstStyle/>
          <a:p>
            <a:pPr fontAlgn="base">
              <a:lnSpc>
                <a:spcPct val="130000"/>
              </a:lnSpc>
              <a:spcBef>
                <a:spcPts val="0"/>
              </a:spcBef>
            </a:pPr>
            <a:r>
              <a:rPr lang="sl-SI" sz="1800" dirty="0">
                <a:solidFill>
                  <a:srgbClr val="1D1D1B"/>
                </a:solidFill>
                <a:latin typeface="Raleway"/>
                <a:hlinkClick r:id="rId3"/>
              </a:rPr>
              <a:t>Textio</a:t>
            </a:r>
            <a:r>
              <a:rPr lang="sl-SI" sz="1800" b="0" dirty="0">
                <a:solidFill>
                  <a:srgbClr val="1D1D1B"/>
                </a:solidFill>
                <a:latin typeface="Raleway"/>
              </a:rPr>
              <a:t> </a:t>
            </a:r>
            <a:r>
              <a:rPr lang="sl-SI" sz="1800" b="0" dirty="0">
                <a:solidFill>
                  <a:srgbClr val="1D1D1B"/>
                </a:solidFill>
                <a:ea typeface="+mn-lt"/>
                <a:cs typeface="+mn-lt"/>
              </a:rPr>
              <a:t>izboljšuje komunikacijo z uporabo umetne inteligence za odkrivanje pristranskosti in izboljšanje vključenosti, kar organizacijam pomaga ustvariti raznoliko, pravično in privlačno vsebino, kot so objave delovnih mest in e-poštna sporočila.</a:t>
            </a:r>
            <a:endParaRPr lang="sl-SI" sz="1800" b="0" dirty="0">
              <a:solidFill>
                <a:srgbClr val="DACDAC"/>
              </a:solidFill>
              <a:latin typeface="Raleway"/>
            </a:endParaRPr>
          </a:p>
          <a:p>
            <a:pPr>
              <a:lnSpc>
                <a:spcPct val="130000"/>
              </a:lnSpc>
              <a:spcBef>
                <a:spcPts val="0"/>
              </a:spcBef>
            </a:pPr>
            <a:endParaRPr lang="sl-SI" sz="1800" b="0" dirty="0">
              <a:solidFill>
                <a:srgbClr val="1D1D1B"/>
              </a:solidFill>
              <a:ea typeface="+mn-lt"/>
              <a:cs typeface="+mn-lt"/>
            </a:endParaRPr>
          </a:p>
          <a:p>
            <a:pPr>
              <a:lnSpc>
                <a:spcPct val="130000"/>
              </a:lnSpc>
              <a:spcBef>
                <a:spcPts val="0"/>
              </a:spcBef>
            </a:pPr>
            <a:r>
              <a:rPr lang="sl-SI" sz="1800" dirty="0">
                <a:solidFill>
                  <a:srgbClr val="1D1D1B"/>
                </a:solidFill>
                <a:ea typeface="+mn-lt"/>
                <a:cs typeface="+mn-lt"/>
              </a:rPr>
              <a:t>Nasveti:</a:t>
            </a:r>
            <a:endParaRPr lang="sl-SI" sz="1800" dirty="0"/>
          </a:p>
          <a:p>
            <a:pPr marL="285750" indent="-285750">
              <a:lnSpc>
                <a:spcPct val="130000"/>
              </a:lnSpc>
              <a:spcBef>
                <a:spcPts val="0"/>
              </a:spcBef>
              <a:buChar char="•"/>
            </a:pPr>
            <a:r>
              <a:rPr lang="sl-SI" sz="1800" b="0">
                <a:solidFill>
                  <a:srgbClr val="1D1D1B"/>
                </a:solidFill>
                <a:ea typeface="+mn-lt"/>
                <a:cs typeface="+mn-lt"/>
              </a:rPr>
              <a:t>Uporabite vključujoč, nepristranski jezik, da se pritožite na splošno.</a:t>
            </a:r>
            <a:endParaRPr lang="sl-SI" sz="1800" b="0" dirty="0">
              <a:solidFill>
                <a:srgbClr val="1D1D1B"/>
              </a:solidFill>
              <a:ea typeface="+mn-lt"/>
              <a:cs typeface="+mn-lt"/>
            </a:endParaRPr>
          </a:p>
          <a:p>
            <a:pPr marL="285750" indent="-285750">
              <a:lnSpc>
                <a:spcPct val="130000"/>
              </a:lnSpc>
              <a:spcBef>
                <a:spcPts val="0"/>
              </a:spcBef>
              <a:buChar char="•"/>
            </a:pPr>
            <a:r>
              <a:rPr lang="sl-SI" sz="1800" b="0">
                <a:solidFill>
                  <a:srgbClr val="1D1D1B"/>
                </a:solidFill>
                <a:ea typeface="+mn-lt"/>
                <a:cs typeface="+mn-lt"/>
              </a:rPr>
              <a:t>Vsebina naj bo jasna in jedrnata.</a:t>
            </a:r>
          </a:p>
          <a:p>
            <a:pPr marL="285750" indent="-285750">
              <a:lnSpc>
                <a:spcPct val="130000"/>
              </a:lnSpc>
              <a:spcBef>
                <a:spcPts val="0"/>
              </a:spcBef>
              <a:buChar char="•"/>
            </a:pPr>
            <a:r>
              <a:rPr lang="sl-SI" sz="1800" b="0" dirty="0">
                <a:solidFill>
                  <a:srgbClr val="1D1D1B"/>
                </a:solidFill>
                <a:ea typeface="+mn-lt"/>
                <a:cs typeface="+mn-lt"/>
              </a:rPr>
              <a:t>Izkoristite predloge v realnem času, da odpravite pristranskost.</a:t>
            </a:r>
          </a:p>
          <a:p>
            <a:pPr marL="285750" indent="-285750">
              <a:lnSpc>
                <a:spcPct val="130000"/>
              </a:lnSpc>
              <a:spcBef>
                <a:spcPts val="0"/>
              </a:spcBef>
              <a:buChar char="•"/>
            </a:pPr>
            <a:r>
              <a:rPr lang="sl-SI" sz="1800" b="0" dirty="0">
                <a:solidFill>
                  <a:srgbClr val="1D1D1B"/>
                </a:solidFill>
                <a:ea typeface="+mn-lt"/>
                <a:cs typeface="+mn-lt"/>
              </a:rPr>
              <a:t>Redno posodabljajte predloge za vključenost.</a:t>
            </a:r>
          </a:p>
          <a:p>
            <a:pPr marL="285750" indent="-285750">
              <a:lnSpc>
                <a:spcPct val="130000"/>
              </a:lnSpc>
              <a:spcBef>
                <a:spcPts val="0"/>
              </a:spcBef>
              <a:buChar char="•"/>
            </a:pPr>
            <a:r>
              <a:rPr lang="sl-SI" sz="1800" b="0" dirty="0">
                <a:solidFill>
                  <a:srgbClr val="1D1D1B"/>
                </a:solidFill>
                <a:ea typeface="+mn-lt"/>
                <a:cs typeface="+mn-lt"/>
              </a:rPr>
              <a:t>Optimizirajte objave delovnih mest, da predstavite podporno delovno mesto.</a:t>
            </a:r>
            <a:endParaRPr lang="sl-SI" sz="1800" b="0" dirty="0">
              <a:solidFill>
                <a:srgbClr val="1D1D1B"/>
              </a:solidFill>
            </a:endParaRPr>
          </a:p>
          <a:p>
            <a:pPr>
              <a:lnSpc>
                <a:spcPct val="130000"/>
              </a:lnSpc>
              <a:spcBef>
                <a:spcPts val="0"/>
              </a:spcBef>
            </a:pPr>
            <a:endParaRPr lang="sl-SI" sz="1800" b="0" dirty="0">
              <a:solidFill>
                <a:srgbClr val="1D1D1B"/>
              </a:solidFill>
              <a:ea typeface="+mn-lt"/>
              <a:cs typeface="+mn-lt"/>
            </a:endParaRPr>
          </a:p>
          <a:p>
            <a:pPr>
              <a:lnSpc>
                <a:spcPct val="130000"/>
              </a:lnSpc>
              <a:spcBef>
                <a:spcPts val="0"/>
              </a:spcBef>
            </a:pPr>
            <a:r>
              <a:rPr lang="sl-SI" sz="1800" b="0" dirty="0">
                <a:solidFill>
                  <a:srgbClr val="1D1D1B"/>
                </a:solidFill>
                <a:ea typeface="+mn-lt"/>
                <a:cs typeface="+mn-lt"/>
              </a:rPr>
              <a:t>Te strategije pomagajo organizacijam uskladiti vsebino s cilji </a:t>
            </a:r>
            <a:r>
              <a:rPr lang="en-US" sz="1800" b="0" dirty="0">
                <a:solidFill>
                  <a:srgbClr val="1D1D1B"/>
                </a:solidFill>
                <a:ea typeface="+mn-lt"/>
                <a:cs typeface="+mn-lt"/>
              </a:rPr>
              <a:t>RPV</a:t>
            </a:r>
            <a:r>
              <a:rPr lang="sl-SI" sz="1800" b="0" dirty="0">
                <a:solidFill>
                  <a:srgbClr val="1D1D1B"/>
                </a:solidFill>
                <a:ea typeface="+mn-lt"/>
                <a:cs typeface="+mn-lt"/>
              </a:rPr>
              <a:t>.</a:t>
            </a:r>
            <a:endParaRPr lang="sl-SI" sz="1800" dirty="0"/>
          </a:p>
          <a:p>
            <a:pPr>
              <a:lnSpc>
                <a:spcPct val="160000"/>
              </a:lnSpc>
            </a:pPr>
            <a:endParaRPr lang="en-US" sz="1500" b="0" dirty="0">
              <a:solidFill>
                <a:srgbClr val="1D1D1B"/>
              </a:solidFill>
              <a:latin typeface="Raleway"/>
            </a:endParaRPr>
          </a:p>
          <a:p>
            <a:endParaRPr lang="sl-SI" b="0" dirty="0"/>
          </a:p>
        </p:txBody>
      </p:sp>
      <p:pic>
        <p:nvPicPr>
          <p:cNvPr id="4" name="Online Media 3" title="Managers use Textio AI to give better feedback and cut review writing time in half">
            <a:hlinkClick r:id="" action="ppaction://media"/>
            <a:extLst>
              <a:ext uri="{FF2B5EF4-FFF2-40B4-BE49-F238E27FC236}">
                <a16:creationId xmlns:a16="http://schemas.microsoft.com/office/drawing/2014/main" id="{4C274B94-CE53-47E2-384B-FE40382A2CC4}"/>
              </a:ext>
            </a:extLst>
          </p:cNvPr>
          <p:cNvPicPr>
            <a:picLocks noRot="1" noChangeAspect="1"/>
          </p:cNvPicPr>
          <p:nvPr>
            <a:videoFile r:link="rId1"/>
          </p:nvPr>
        </p:nvPicPr>
        <p:blipFill>
          <a:blip r:embed="rId4"/>
          <a:stretch>
            <a:fillRect/>
          </a:stretch>
        </p:blipFill>
        <p:spPr>
          <a:xfrm>
            <a:off x="8976987" y="4018811"/>
            <a:ext cx="2727333" cy="1540947"/>
          </a:xfrm>
          <a:prstGeom prst="rect">
            <a:avLst/>
          </a:prstGeom>
        </p:spPr>
      </p:pic>
      <p:sp>
        <p:nvSpPr>
          <p:cNvPr id="6" name="PoljeZBesedilom 5">
            <a:extLst>
              <a:ext uri="{FF2B5EF4-FFF2-40B4-BE49-F238E27FC236}">
                <a16:creationId xmlns:a16="http://schemas.microsoft.com/office/drawing/2014/main" id="{12F2B9A8-17B9-BA6E-6769-47CE6202B94D}"/>
              </a:ext>
            </a:extLst>
          </p:cNvPr>
          <p:cNvSpPr txBox="1"/>
          <p:nvPr/>
        </p:nvSpPr>
        <p:spPr>
          <a:xfrm>
            <a:off x="8870544" y="5685199"/>
            <a:ext cx="3113536" cy="52835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rtl="0" fontAlgn="base">
              <a:lnSpc>
                <a:spcPts val="1125"/>
              </a:lnSpc>
            </a:pPr>
            <a:r>
              <a:rPr lang="sl-SI" sz="1000" dirty="0" err="1">
                <a:solidFill>
                  <a:schemeClr val="accent1"/>
                </a:solidFill>
              </a:rPr>
              <a:t>Vir:Textio</a:t>
            </a:r>
            <a:r>
              <a:rPr lang="sl-SI" sz="1000" dirty="0">
                <a:solidFill>
                  <a:schemeClr val="accent1"/>
                </a:solidFill>
              </a:rPr>
              <a:t>: </a:t>
            </a:r>
            <a:r>
              <a:rPr lang="sl-SI" sz="1000" b="0" i="0" u="none" strike="noStrike" dirty="0" err="1">
                <a:solidFill>
                  <a:srgbClr val="1D1D1B"/>
                </a:solidFill>
                <a:effectLst/>
                <a:latin typeface="Raleway" pitchFamily="2" charset="-18"/>
              </a:rPr>
              <a:t>Managers</a:t>
            </a:r>
            <a:r>
              <a:rPr lang="sl-SI" sz="1000" b="0" i="0" u="none" strike="noStrike" dirty="0">
                <a:solidFill>
                  <a:srgbClr val="1D1D1B"/>
                </a:solidFill>
                <a:effectLst/>
                <a:latin typeface="Raleway" pitchFamily="2" charset="-18"/>
              </a:rPr>
              <a:t> </a:t>
            </a:r>
            <a:r>
              <a:rPr lang="sl-SI" sz="1000" b="0" i="0" u="none" strike="noStrike" dirty="0" err="1">
                <a:solidFill>
                  <a:srgbClr val="1D1D1B"/>
                </a:solidFill>
                <a:effectLst/>
                <a:latin typeface="Raleway" pitchFamily="2" charset="-18"/>
              </a:rPr>
              <a:t>use</a:t>
            </a:r>
            <a:r>
              <a:rPr lang="sl-SI" sz="1000" b="0" i="0" u="none" strike="noStrike" dirty="0">
                <a:solidFill>
                  <a:srgbClr val="1D1D1B"/>
                </a:solidFill>
                <a:effectLst/>
                <a:latin typeface="Raleway" pitchFamily="2" charset="-18"/>
              </a:rPr>
              <a:t> </a:t>
            </a:r>
            <a:r>
              <a:rPr lang="sl-SI" sz="1000" b="0" i="0" u="none" strike="noStrike" dirty="0" err="1">
                <a:solidFill>
                  <a:srgbClr val="1D1D1B"/>
                </a:solidFill>
                <a:effectLst/>
                <a:latin typeface="Raleway" pitchFamily="2" charset="-18"/>
              </a:rPr>
              <a:t>Textio</a:t>
            </a:r>
            <a:r>
              <a:rPr lang="sl-SI" sz="1000" b="0" i="0" u="none" strike="noStrike" dirty="0">
                <a:solidFill>
                  <a:srgbClr val="1D1D1B"/>
                </a:solidFill>
                <a:effectLst/>
                <a:latin typeface="Raleway" pitchFamily="2" charset="-18"/>
              </a:rPr>
              <a:t> AI to </a:t>
            </a:r>
            <a:r>
              <a:rPr lang="sl-SI" sz="1000" b="0" i="0" u="none" strike="noStrike" dirty="0" err="1">
                <a:solidFill>
                  <a:srgbClr val="1D1D1B"/>
                </a:solidFill>
                <a:effectLst/>
                <a:latin typeface="Raleway" pitchFamily="2" charset="-18"/>
              </a:rPr>
              <a:t>give</a:t>
            </a:r>
            <a:r>
              <a:rPr lang="sl-SI" sz="1000" b="0" i="0" u="none" strike="noStrike" dirty="0">
                <a:solidFill>
                  <a:srgbClr val="1D1D1B"/>
                </a:solidFill>
                <a:effectLst/>
                <a:latin typeface="Raleway" pitchFamily="2" charset="-18"/>
              </a:rPr>
              <a:t> </a:t>
            </a:r>
            <a:r>
              <a:rPr lang="sl-SI" sz="1000" b="0" i="0" u="none" strike="noStrike" dirty="0" err="1">
                <a:solidFill>
                  <a:srgbClr val="1D1D1B"/>
                </a:solidFill>
                <a:effectLst/>
                <a:latin typeface="Raleway" pitchFamily="2" charset="-18"/>
              </a:rPr>
              <a:t>better</a:t>
            </a:r>
            <a:r>
              <a:rPr lang="sl-SI" sz="1000" b="0" i="0" u="none" strike="noStrike" dirty="0">
                <a:solidFill>
                  <a:srgbClr val="1D1D1B"/>
                </a:solidFill>
                <a:effectLst/>
                <a:latin typeface="Raleway" pitchFamily="2" charset="-18"/>
              </a:rPr>
              <a:t> </a:t>
            </a:r>
            <a:r>
              <a:rPr lang="sl-SI" sz="1000" b="0" i="0" u="none" strike="noStrike" dirty="0" err="1">
                <a:solidFill>
                  <a:srgbClr val="1D1D1B"/>
                </a:solidFill>
                <a:effectLst/>
                <a:latin typeface="Raleway" pitchFamily="2" charset="-18"/>
              </a:rPr>
              <a:t>feedback</a:t>
            </a:r>
            <a:r>
              <a:rPr lang="sl-SI" sz="1000" b="0" i="0" u="none" strike="noStrike" dirty="0">
                <a:solidFill>
                  <a:srgbClr val="1D1D1B"/>
                </a:solidFill>
                <a:effectLst/>
                <a:latin typeface="Raleway" pitchFamily="2" charset="-18"/>
              </a:rPr>
              <a:t> </a:t>
            </a:r>
            <a:r>
              <a:rPr lang="sl-SI" sz="1000" b="0" i="0" u="none" strike="noStrike" dirty="0" err="1">
                <a:solidFill>
                  <a:srgbClr val="1D1D1B"/>
                </a:solidFill>
                <a:effectLst/>
                <a:latin typeface="Raleway" pitchFamily="2" charset="-18"/>
              </a:rPr>
              <a:t>and</a:t>
            </a:r>
            <a:r>
              <a:rPr lang="sl-SI" sz="1000" b="0" i="0" u="none" strike="noStrike" dirty="0">
                <a:solidFill>
                  <a:srgbClr val="1D1D1B"/>
                </a:solidFill>
                <a:effectLst/>
                <a:latin typeface="Raleway" pitchFamily="2" charset="-18"/>
              </a:rPr>
              <a:t> </a:t>
            </a:r>
            <a:r>
              <a:rPr lang="sl-SI" sz="1000" b="0" i="0" u="none" strike="noStrike" dirty="0" err="1">
                <a:solidFill>
                  <a:srgbClr val="1D1D1B"/>
                </a:solidFill>
                <a:effectLst/>
                <a:latin typeface="Raleway" pitchFamily="2" charset="-18"/>
              </a:rPr>
              <a:t>cut</a:t>
            </a:r>
            <a:r>
              <a:rPr lang="sl-SI" sz="1000" b="0" i="0" u="none" strike="noStrike" dirty="0">
                <a:solidFill>
                  <a:srgbClr val="1D1D1B"/>
                </a:solidFill>
                <a:effectLst/>
                <a:latin typeface="Raleway" pitchFamily="2" charset="-18"/>
              </a:rPr>
              <a:t> </a:t>
            </a:r>
            <a:r>
              <a:rPr lang="sl-SI" sz="1000" b="0" i="0" u="none" strike="noStrike" dirty="0" err="1">
                <a:solidFill>
                  <a:srgbClr val="1D1D1B"/>
                </a:solidFill>
                <a:effectLst/>
                <a:latin typeface="Raleway" pitchFamily="2" charset="-18"/>
              </a:rPr>
              <a:t>review</a:t>
            </a:r>
            <a:r>
              <a:rPr lang="sl-SI" sz="1000" b="0" i="0" u="none" strike="noStrike" dirty="0">
                <a:solidFill>
                  <a:srgbClr val="1D1D1B"/>
                </a:solidFill>
                <a:effectLst/>
                <a:latin typeface="Raleway" pitchFamily="2" charset="-18"/>
              </a:rPr>
              <a:t> </a:t>
            </a:r>
            <a:r>
              <a:rPr lang="sl-SI" sz="1000" b="0" i="0" u="none" strike="noStrike" dirty="0" err="1">
                <a:solidFill>
                  <a:srgbClr val="1D1D1B"/>
                </a:solidFill>
                <a:effectLst/>
                <a:latin typeface="Raleway" pitchFamily="2" charset="-18"/>
              </a:rPr>
              <a:t>writing</a:t>
            </a:r>
            <a:r>
              <a:rPr lang="sl-SI" sz="1000" b="0" i="0" u="none" strike="noStrike" dirty="0">
                <a:solidFill>
                  <a:srgbClr val="1D1D1B"/>
                </a:solidFill>
                <a:effectLst/>
                <a:latin typeface="Raleway" pitchFamily="2" charset="-18"/>
              </a:rPr>
              <a:t> time in half</a:t>
            </a:r>
            <a:r>
              <a:rPr lang="sl-SI" sz="1000" b="0" i="0" dirty="0">
                <a:solidFill>
                  <a:srgbClr val="DACDAC"/>
                </a:solidFill>
                <a:effectLst/>
                <a:latin typeface="Raleway" pitchFamily="2" charset="-18"/>
              </a:rPr>
              <a:t>​</a:t>
            </a:r>
            <a:endParaRPr lang="sl-SI" sz="1000" b="0" i="0" dirty="0">
              <a:solidFill>
                <a:srgbClr val="DACDAC"/>
              </a:solidFill>
              <a:effectLst/>
              <a:latin typeface="Segoe UI" panose="020B0502040204020203" pitchFamily="34" charset="0"/>
            </a:endParaRPr>
          </a:p>
          <a:p>
            <a:endParaRPr lang="sl-SI" sz="1000" dirty="0"/>
          </a:p>
        </p:txBody>
      </p:sp>
    </p:spTree>
    <p:extLst>
      <p:ext uri="{BB962C8B-B14F-4D97-AF65-F5344CB8AC3E}">
        <p14:creationId xmlns:p14="http://schemas.microsoft.com/office/powerpoint/2010/main" val="2009451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A7D5D871-3E99-FD69-62E9-BF69DA13EE4B}"/>
              </a:ext>
            </a:extLst>
          </p:cNvPr>
          <p:cNvSpPr>
            <a:spLocks noGrp="1"/>
          </p:cNvSpPr>
          <p:nvPr>
            <p:ph type="title"/>
          </p:nvPr>
        </p:nvSpPr>
        <p:spPr>
          <a:xfrm>
            <a:off x="232776" y="156358"/>
            <a:ext cx="8970724" cy="594879"/>
          </a:xfrm>
        </p:spPr>
        <p:txBody>
          <a:bodyPr>
            <a:normAutofit/>
          </a:bodyPr>
          <a:lstStyle/>
          <a:p>
            <a:r>
              <a:rPr lang="en-US" sz="3400" dirty="0"/>
              <a:t>Viri, </a:t>
            </a:r>
            <a:r>
              <a:rPr lang="en-US" sz="3400" dirty="0" err="1"/>
              <a:t>uporabljeni</a:t>
            </a:r>
            <a:r>
              <a:rPr lang="en-US" sz="3400" dirty="0"/>
              <a:t> za </a:t>
            </a:r>
            <a:r>
              <a:rPr lang="en-US" sz="3400" dirty="0" err="1"/>
              <a:t>oblikovanje</a:t>
            </a:r>
            <a:r>
              <a:rPr lang="en-US" sz="3400" dirty="0"/>
              <a:t> </a:t>
            </a:r>
            <a:r>
              <a:rPr lang="en-US" sz="3400" dirty="0" err="1"/>
              <a:t>te</a:t>
            </a:r>
            <a:r>
              <a:rPr lang="en-US" sz="3400" dirty="0"/>
              <a:t> </a:t>
            </a:r>
            <a:r>
              <a:rPr lang="en-US" sz="3400" dirty="0" err="1"/>
              <a:t>enote</a:t>
            </a:r>
            <a:endParaRPr lang="it-IT" dirty="0"/>
          </a:p>
        </p:txBody>
      </p:sp>
      <p:sp>
        <p:nvSpPr>
          <p:cNvPr id="3" name="Označba mesta vsebine 2">
            <a:extLst>
              <a:ext uri="{FF2B5EF4-FFF2-40B4-BE49-F238E27FC236}">
                <a16:creationId xmlns:a16="http://schemas.microsoft.com/office/drawing/2014/main" id="{61F24E80-4D7B-5519-330E-81314125B408}"/>
              </a:ext>
            </a:extLst>
          </p:cNvPr>
          <p:cNvSpPr>
            <a:spLocks noGrp="1"/>
          </p:cNvSpPr>
          <p:nvPr>
            <p:ph idx="1"/>
          </p:nvPr>
        </p:nvSpPr>
        <p:spPr>
          <a:xfrm>
            <a:off x="325359" y="976266"/>
            <a:ext cx="11371544" cy="5228159"/>
          </a:xfrm>
        </p:spPr>
        <p:txBody>
          <a:bodyPr vert="horz" lIns="91440" tIns="45720" rIns="91440" bIns="45720" rtlCol="0" anchor="t">
            <a:normAutofit fontScale="92500"/>
          </a:bodyPr>
          <a:lstStyle/>
          <a:p>
            <a:r>
              <a:rPr lang="sl-SI" sz="2200" dirty="0">
                <a:solidFill>
                  <a:srgbClr val="F3B75B"/>
                </a:solidFill>
              </a:rPr>
              <a:t>1</a:t>
            </a:r>
            <a:r>
              <a:rPr lang="en-US" sz="2200" dirty="0">
                <a:solidFill>
                  <a:srgbClr val="F3B75B"/>
                </a:solidFill>
              </a:rPr>
              <a:t>.</a:t>
            </a:r>
            <a:r>
              <a:rPr lang="sl-SI" sz="2200" dirty="0">
                <a:solidFill>
                  <a:srgbClr val="F3B75B"/>
                </a:solidFill>
              </a:rPr>
              <a:t> in 2</a:t>
            </a:r>
            <a:r>
              <a:rPr lang="en-US" sz="2200" dirty="0">
                <a:solidFill>
                  <a:srgbClr val="F3B75B"/>
                </a:solidFill>
              </a:rPr>
              <a:t>. </a:t>
            </a:r>
            <a:r>
              <a:rPr lang="sl-SI" sz="2200" dirty="0">
                <a:solidFill>
                  <a:srgbClr val="F3B75B"/>
                </a:solidFill>
              </a:rPr>
              <a:t>del</a:t>
            </a:r>
            <a:endParaRPr lang="en-US" sz="2200" dirty="0">
              <a:solidFill>
                <a:srgbClr val="F3B75B"/>
              </a:solidFill>
            </a:endParaRPr>
          </a:p>
          <a:p>
            <a:pPr marL="171450" indent="-171450">
              <a:buFont typeface="Arial" panose="020B0604020202020204" pitchFamily="34" charset="0"/>
              <a:buChar char="•"/>
            </a:pPr>
            <a:endParaRPr lang="en-US" sz="1200" b="0" dirty="0">
              <a:solidFill>
                <a:schemeClr val="accent1"/>
              </a:solidFill>
            </a:endParaRPr>
          </a:p>
          <a:p>
            <a:pPr marL="171450" indent="-171450">
              <a:lnSpc>
                <a:spcPct val="110000"/>
              </a:lnSpc>
              <a:spcBef>
                <a:spcPts val="600"/>
              </a:spcBef>
              <a:spcAft>
                <a:spcPts val="600"/>
              </a:spcAft>
              <a:buFont typeface="Arial" panose="020B0604020202020204" pitchFamily="34" charset="0"/>
              <a:buChar char="•"/>
            </a:pPr>
            <a:r>
              <a:rPr lang="en-US" sz="1400" b="0" dirty="0">
                <a:solidFill>
                  <a:schemeClr val="accent1"/>
                </a:solidFill>
              </a:rPr>
              <a:t>Breaking barriers: Unconscious gender bias in the workplace</a:t>
            </a:r>
            <a:r>
              <a:rPr lang="sl-SI" sz="1400" b="0" dirty="0">
                <a:solidFill>
                  <a:schemeClr val="accent1"/>
                </a:solidFill>
              </a:rPr>
              <a:t> (2017). </a:t>
            </a:r>
            <a:r>
              <a:rPr lang="en-US" sz="1400" b="0" dirty="0">
                <a:solidFill>
                  <a:schemeClr val="accent1"/>
                </a:solidFill>
              </a:rPr>
              <a:t>Bureau for Employers’ Activities (ACT/EMP)</a:t>
            </a:r>
            <a:r>
              <a:rPr lang="sl-SI" sz="1400" b="0" dirty="0">
                <a:solidFill>
                  <a:schemeClr val="accent1"/>
                </a:solidFill>
              </a:rPr>
              <a:t>. </a:t>
            </a:r>
            <a:r>
              <a:rPr lang="sl-SI" sz="1400" b="0" dirty="0" err="1">
                <a:solidFill>
                  <a:schemeClr val="accent1"/>
                </a:solidFill>
              </a:rPr>
              <a:t>International</a:t>
            </a:r>
            <a:r>
              <a:rPr lang="sl-SI" sz="1400" b="0" dirty="0">
                <a:solidFill>
                  <a:schemeClr val="accent1"/>
                </a:solidFill>
              </a:rPr>
              <a:t> </a:t>
            </a:r>
            <a:r>
              <a:rPr lang="sl-SI" sz="1400" b="0" dirty="0" err="1">
                <a:solidFill>
                  <a:schemeClr val="accent1"/>
                </a:solidFill>
              </a:rPr>
              <a:t>Labour</a:t>
            </a:r>
            <a:r>
              <a:rPr lang="sl-SI" sz="1400" b="0" dirty="0">
                <a:solidFill>
                  <a:schemeClr val="accent1"/>
                </a:solidFill>
              </a:rPr>
              <a:t> Office. </a:t>
            </a:r>
            <a:r>
              <a:rPr lang="en-US" sz="1400" b="0" dirty="0" err="1">
                <a:solidFill>
                  <a:schemeClr val="accent1"/>
                </a:solidFill>
              </a:rPr>
              <a:t>Dostop</a:t>
            </a:r>
            <a:r>
              <a:rPr lang="sl-SI" sz="1400" b="0" dirty="0">
                <a:solidFill>
                  <a:schemeClr val="accent1"/>
                </a:solidFill>
              </a:rPr>
              <a:t>: </a:t>
            </a:r>
            <a:r>
              <a:rPr lang="sl-SI" sz="1400" b="0" dirty="0">
                <a:hlinkClick r:id="rId2"/>
              </a:rPr>
              <a:t>https://www.ilo.org/media/421401/download</a:t>
            </a:r>
            <a:r>
              <a:rPr lang="sl-SI" sz="1400" b="0" dirty="0"/>
              <a:t> </a:t>
            </a:r>
            <a:endParaRPr lang="sl-SI" sz="1400" dirty="0"/>
          </a:p>
          <a:p>
            <a:pPr marL="171450" indent="-171450">
              <a:lnSpc>
                <a:spcPct val="110000"/>
              </a:lnSpc>
              <a:spcBef>
                <a:spcPts val="600"/>
              </a:spcBef>
              <a:spcAft>
                <a:spcPts val="600"/>
              </a:spcAft>
              <a:buFont typeface="Arial" panose="020B0604020202020204" pitchFamily="34" charset="0"/>
              <a:buChar char="•"/>
            </a:pPr>
            <a:r>
              <a:rPr lang="sl-SI" sz="1400" b="0" dirty="0">
                <a:solidFill>
                  <a:srgbClr val="1D1D1B"/>
                </a:solidFill>
                <a:latin typeface="Raleway"/>
              </a:rPr>
              <a:t>CNN (2022). </a:t>
            </a:r>
            <a:r>
              <a:rPr lang="en-US" sz="1400" b="0" dirty="0">
                <a:solidFill>
                  <a:srgbClr val="1D1D1B"/>
                </a:solidFill>
                <a:latin typeface="Raleway"/>
              </a:rPr>
              <a:t>Michelle Obama has advice for girl's battling self-doubt</a:t>
            </a:r>
            <a:r>
              <a:rPr lang="sl-SI" sz="1400" b="0" dirty="0">
                <a:solidFill>
                  <a:srgbClr val="1D1D1B"/>
                </a:solidFill>
                <a:latin typeface="Raleway"/>
              </a:rPr>
              <a:t>. </a:t>
            </a:r>
            <a:r>
              <a:rPr lang="en-US" sz="1400" b="0" dirty="0" err="1">
                <a:solidFill>
                  <a:srgbClr val="1D1D1B"/>
                </a:solidFill>
                <a:latin typeface="Raleway"/>
              </a:rPr>
              <a:t>Dostop</a:t>
            </a:r>
            <a:r>
              <a:rPr kumimoji="0" lang="sl-SI" sz="1400" b="0" i="0" u="none" strike="noStrike" kern="1200" cap="none" spc="0" normalizeH="0" baseline="0" noProof="0" dirty="0">
                <a:ln>
                  <a:noFill/>
                </a:ln>
                <a:solidFill>
                  <a:srgbClr val="1D1D1B"/>
                </a:solidFill>
                <a:effectLst/>
                <a:uLnTx/>
                <a:uFillTx/>
                <a:latin typeface="Raleway"/>
                <a:ea typeface="+mn-ea"/>
                <a:cs typeface="+mn-cs"/>
              </a:rPr>
              <a:t>: </a:t>
            </a:r>
            <a:r>
              <a:rPr kumimoji="0" lang="sl-SI" sz="1400" b="0" i="0" u="none" strike="noStrike" kern="1200" cap="none" spc="0" normalizeH="0" baseline="0" noProof="0" dirty="0">
                <a:ln>
                  <a:noFill/>
                </a:ln>
                <a:solidFill>
                  <a:srgbClr val="1D1D1B"/>
                </a:solidFill>
                <a:effectLst/>
                <a:uLnTx/>
                <a:uFillTx/>
                <a:latin typeface="Raleway"/>
                <a:ea typeface="+mn-ea"/>
                <a:cs typeface="+mn-cs"/>
                <a:hlinkClick r:id="rId3"/>
              </a:rPr>
              <a:t>https://www.youtube.com/watch?v=bzNke_GYGHg</a:t>
            </a:r>
            <a:r>
              <a:rPr kumimoji="0" lang="sl-SI" sz="1400" b="0" i="0" u="none" strike="noStrike" kern="1200" cap="none" spc="0" normalizeH="0" baseline="0" noProof="0" dirty="0">
                <a:ln>
                  <a:noFill/>
                </a:ln>
                <a:solidFill>
                  <a:srgbClr val="1D1D1B"/>
                </a:solidFill>
                <a:effectLst/>
                <a:uLnTx/>
                <a:uFillTx/>
                <a:latin typeface="Raleway"/>
                <a:ea typeface="+mn-ea"/>
                <a:cs typeface="+mn-cs"/>
              </a:rPr>
              <a:t> </a:t>
            </a:r>
            <a:endParaRPr lang="sl-SI" sz="1400" b="0" i="0" u="none" strike="noStrike" kern="1200" cap="none" spc="0" normalizeH="0" baseline="0" noProof="0" dirty="0">
              <a:ln>
                <a:noFill/>
              </a:ln>
              <a:solidFill>
                <a:srgbClr val="1D1D1B"/>
              </a:solidFill>
              <a:effectLst/>
              <a:uLnTx/>
              <a:uFillTx/>
              <a:latin typeface="Raleway"/>
            </a:endParaRPr>
          </a:p>
          <a:p>
            <a:pPr marL="171450" indent="-171450">
              <a:lnSpc>
                <a:spcPct val="110000"/>
              </a:lnSpc>
              <a:spcBef>
                <a:spcPts val="600"/>
              </a:spcBef>
              <a:spcAft>
                <a:spcPts val="600"/>
              </a:spcAft>
              <a:buFont typeface="Arial" panose="020B0604020202020204" pitchFamily="34" charset="0"/>
              <a:buChar char="•"/>
            </a:pPr>
            <a:r>
              <a:rPr kumimoji="0" lang="sl-SI" sz="1400" b="0" i="0" u="none" strike="noStrike" kern="1200" cap="none" spc="0" normalizeH="0" baseline="0" noProof="0" dirty="0" err="1">
                <a:ln>
                  <a:noFill/>
                </a:ln>
                <a:solidFill>
                  <a:srgbClr val="1D1D1B"/>
                </a:solidFill>
                <a:effectLst/>
                <a:uLnTx/>
                <a:uFillTx/>
                <a:latin typeface="Raleway"/>
                <a:ea typeface="+mn-ea"/>
                <a:cs typeface="+mn-cs"/>
              </a:rPr>
              <a:t>Doug</a:t>
            </a:r>
            <a:r>
              <a:rPr kumimoji="0" lang="sl-SI" sz="1400" b="0" i="0" u="none" strike="noStrike" kern="1200" cap="none" spc="0" normalizeH="0" baseline="0" noProof="0" dirty="0">
                <a:ln>
                  <a:noFill/>
                </a:ln>
                <a:solidFill>
                  <a:srgbClr val="1D1D1B"/>
                </a:solidFill>
                <a:effectLst/>
                <a:uLnTx/>
                <a:uFillTx/>
                <a:latin typeface="Raleway"/>
                <a:ea typeface="+mn-ea"/>
                <a:cs typeface="+mn-cs"/>
              </a:rPr>
              <a:t> </a:t>
            </a:r>
            <a:r>
              <a:rPr kumimoji="0" lang="sl-SI" sz="1400" b="0" i="0" u="none" strike="noStrike" kern="1200" cap="none" spc="0" normalizeH="0" baseline="0" noProof="0" dirty="0" err="1">
                <a:ln>
                  <a:noFill/>
                </a:ln>
                <a:solidFill>
                  <a:srgbClr val="1D1D1B"/>
                </a:solidFill>
                <a:effectLst/>
                <a:uLnTx/>
                <a:uFillTx/>
                <a:latin typeface="Raleway"/>
                <a:ea typeface="+mn-ea"/>
                <a:cs typeface="+mn-cs"/>
              </a:rPr>
              <a:t>Crowe</a:t>
            </a:r>
            <a:r>
              <a:rPr kumimoji="0" lang="sl-SI" sz="1400" b="0" i="0" u="none" strike="noStrike" kern="1200" cap="none" spc="0" normalizeH="0" baseline="0" noProof="0" dirty="0">
                <a:ln>
                  <a:noFill/>
                </a:ln>
                <a:solidFill>
                  <a:srgbClr val="1D1D1B"/>
                </a:solidFill>
                <a:effectLst/>
                <a:uLnTx/>
                <a:uFillTx/>
                <a:latin typeface="Raleway"/>
                <a:ea typeface="+mn-ea"/>
                <a:cs typeface="+mn-cs"/>
              </a:rPr>
              <a:t> (2024). </a:t>
            </a:r>
            <a:r>
              <a:rPr kumimoji="0" lang="en-US" sz="1400" b="0" i="0" u="none" strike="noStrike" kern="1200" cap="none" spc="0" normalizeH="0" baseline="0" noProof="0" dirty="0">
                <a:ln>
                  <a:noFill/>
                </a:ln>
                <a:solidFill>
                  <a:srgbClr val="1D1D1B"/>
                </a:solidFill>
                <a:effectLst/>
                <a:uLnTx/>
                <a:uFillTx/>
                <a:latin typeface="Raleway"/>
                <a:ea typeface="+mn-ea"/>
                <a:cs typeface="+mn-cs"/>
              </a:rPr>
              <a:t>Building Confidence and Resilience in Female Founders with Victoria Yampolsky</a:t>
            </a:r>
            <a:r>
              <a:rPr kumimoji="0" lang="sl-SI" sz="1400" b="0" i="0" u="none" strike="noStrike" kern="1200" cap="none" spc="0" normalizeH="0" baseline="0" noProof="0" dirty="0">
                <a:ln>
                  <a:noFill/>
                </a:ln>
                <a:solidFill>
                  <a:srgbClr val="1D1D1B"/>
                </a:solidFill>
                <a:effectLst/>
                <a:uLnTx/>
                <a:uFillTx/>
                <a:latin typeface="Raleway"/>
                <a:ea typeface="+mn-ea"/>
                <a:cs typeface="+mn-cs"/>
              </a:rPr>
              <a:t>. </a:t>
            </a:r>
            <a:r>
              <a:rPr kumimoji="0" lang="en-US" sz="1400" b="0" i="0" u="none" strike="noStrike" kern="1200" cap="none" spc="0" normalizeH="0" baseline="0" noProof="0" dirty="0" err="1">
                <a:ln>
                  <a:noFill/>
                </a:ln>
                <a:solidFill>
                  <a:srgbClr val="1D1D1B"/>
                </a:solidFill>
                <a:effectLst/>
                <a:uLnTx/>
                <a:uFillTx/>
                <a:latin typeface="Raleway"/>
                <a:ea typeface="+mn-ea"/>
                <a:cs typeface="+mn-cs"/>
              </a:rPr>
              <a:t>Dostop</a:t>
            </a:r>
            <a:r>
              <a:rPr kumimoji="0" lang="sl-SI" sz="1400" b="0" i="0" u="none" strike="noStrike" kern="1200" cap="none" spc="0" normalizeH="0" baseline="0" noProof="0" dirty="0">
                <a:ln>
                  <a:noFill/>
                </a:ln>
                <a:solidFill>
                  <a:srgbClr val="1D1D1B"/>
                </a:solidFill>
                <a:effectLst/>
                <a:uLnTx/>
                <a:uFillTx/>
                <a:latin typeface="Raleway"/>
                <a:ea typeface="+mn-ea"/>
                <a:cs typeface="+mn-cs"/>
              </a:rPr>
              <a:t>: </a:t>
            </a:r>
            <a:r>
              <a:rPr kumimoji="0" lang="sl-SI" sz="1400" b="0" i="0" u="none" strike="noStrike" kern="1200" cap="none" spc="0" normalizeH="0" baseline="0" noProof="0" dirty="0">
                <a:ln>
                  <a:noFill/>
                </a:ln>
                <a:solidFill>
                  <a:srgbClr val="1D1D1B"/>
                </a:solidFill>
                <a:effectLst/>
                <a:uLnTx/>
                <a:uFillTx/>
                <a:latin typeface="Raleway"/>
                <a:ea typeface="+mn-ea"/>
                <a:cs typeface="+mn-cs"/>
                <a:hlinkClick r:id="rId4"/>
              </a:rPr>
              <a:t>https://www.youtube.com/watch?v=hl6FME2XWb0&amp;t</a:t>
            </a:r>
            <a:r>
              <a:rPr kumimoji="0" lang="sl-SI" sz="1400" b="0" i="0" u="none" strike="noStrike" kern="1200" cap="none" spc="0" normalizeH="0" baseline="0" noProof="0" dirty="0">
                <a:ln>
                  <a:noFill/>
                </a:ln>
                <a:solidFill>
                  <a:srgbClr val="1D1D1B"/>
                </a:solidFill>
                <a:effectLst/>
                <a:uLnTx/>
                <a:uFillTx/>
                <a:latin typeface="Raleway"/>
                <a:ea typeface="+mn-ea"/>
                <a:cs typeface="+mn-cs"/>
              </a:rPr>
              <a:t> </a:t>
            </a:r>
            <a:endParaRPr lang="sl-SI" sz="1400" b="0" i="0" u="none" strike="noStrike" kern="1200" cap="none" spc="0" normalizeH="0" baseline="0" noProof="0" dirty="0">
              <a:ln>
                <a:noFill/>
              </a:ln>
              <a:solidFill>
                <a:srgbClr val="1D1D1B"/>
              </a:solidFill>
              <a:effectLst/>
              <a:uLnTx/>
              <a:uFillTx/>
              <a:latin typeface="Raleway"/>
            </a:endParaRPr>
          </a:p>
          <a:p>
            <a:pPr marL="171450" indent="-171450">
              <a:lnSpc>
                <a:spcPct val="110000"/>
              </a:lnSpc>
              <a:spcBef>
                <a:spcPts val="600"/>
              </a:spcBef>
              <a:spcAft>
                <a:spcPts val="600"/>
              </a:spcAft>
              <a:buFont typeface="Arial" panose="020B0604020202020204" pitchFamily="34" charset="0"/>
              <a:buChar char="•"/>
            </a:pPr>
            <a:r>
              <a:rPr lang="sl-SI" sz="1400" b="0" dirty="0" err="1">
                <a:solidFill>
                  <a:schemeClr val="accent1"/>
                </a:solidFill>
              </a:rPr>
              <a:t>Ely</a:t>
            </a:r>
            <a:r>
              <a:rPr lang="sl-SI" sz="1400" b="0" dirty="0">
                <a:solidFill>
                  <a:schemeClr val="accent1"/>
                </a:solidFill>
              </a:rPr>
              <a:t>, R. J.,</a:t>
            </a:r>
            <a:r>
              <a:rPr lang="en-US" sz="1400" b="0" dirty="0">
                <a:solidFill>
                  <a:schemeClr val="accent1"/>
                </a:solidFill>
              </a:rPr>
              <a:t> </a:t>
            </a:r>
            <a:r>
              <a:rPr lang="sl-SI" sz="1400" b="0" dirty="0">
                <a:solidFill>
                  <a:schemeClr val="accent1"/>
                </a:solidFill>
              </a:rPr>
              <a:t>&amp;</a:t>
            </a:r>
            <a:r>
              <a:rPr lang="en-US" sz="1400" b="0" dirty="0">
                <a:solidFill>
                  <a:schemeClr val="accent1"/>
                </a:solidFill>
              </a:rPr>
              <a:t> Thomas</a:t>
            </a:r>
            <a:r>
              <a:rPr lang="sl-SI" sz="1400" b="0" dirty="0">
                <a:solidFill>
                  <a:schemeClr val="accent1"/>
                </a:solidFill>
              </a:rPr>
              <a:t> D. (2020). </a:t>
            </a:r>
            <a:r>
              <a:rPr lang="en-US" sz="1400" b="0" dirty="0">
                <a:solidFill>
                  <a:schemeClr val="accent1"/>
                </a:solidFill>
              </a:rPr>
              <a:t>Getting Serious About Diversity: Enough Already with the Business Case</a:t>
            </a:r>
            <a:r>
              <a:rPr lang="sl-SI" sz="1400" b="0" dirty="0">
                <a:solidFill>
                  <a:schemeClr val="accent1"/>
                </a:solidFill>
              </a:rPr>
              <a:t> - </a:t>
            </a:r>
            <a:r>
              <a:rPr lang="en-US" sz="1400" b="0" dirty="0">
                <a:solidFill>
                  <a:schemeClr val="accent1"/>
                </a:solidFill>
              </a:rPr>
              <a:t>It’s time for a new way of thinking</a:t>
            </a:r>
            <a:r>
              <a:rPr lang="sl-SI" sz="1400" b="0" dirty="0">
                <a:solidFill>
                  <a:schemeClr val="accent1"/>
                </a:solidFill>
              </a:rPr>
              <a:t>. Harvard Business </a:t>
            </a:r>
            <a:r>
              <a:rPr lang="sl-SI" sz="1400" b="0" dirty="0" err="1">
                <a:solidFill>
                  <a:schemeClr val="accent1"/>
                </a:solidFill>
              </a:rPr>
              <a:t>Review</a:t>
            </a:r>
            <a:r>
              <a:rPr lang="sl-SI" sz="1400" b="0" dirty="0">
                <a:solidFill>
                  <a:schemeClr val="accent1"/>
                </a:solidFill>
              </a:rPr>
              <a:t>. </a:t>
            </a:r>
            <a:r>
              <a:rPr lang="en-US" sz="1400" b="0" dirty="0" err="1">
                <a:solidFill>
                  <a:schemeClr val="accent1"/>
                </a:solidFill>
              </a:rPr>
              <a:t>Dostop</a:t>
            </a:r>
            <a:r>
              <a:rPr lang="sl-SI" sz="1400" b="0" dirty="0">
                <a:solidFill>
                  <a:schemeClr val="accent1"/>
                </a:solidFill>
              </a:rPr>
              <a:t>: https://hbr.org/2020/11/getting-serious-about-diversity-enough-already-with-the-business-case?utm_medium=paidsearch&amp;utm_source=google&amp;utm_campaign=intlcontent_bussoc&amp;utm_term=Non-Brand&amp;tpcc=intlcontent_bussoc&amp;gad_source=1&amp;gclid=EAIaIQobChMI_Pfgn4a9hwMVbxmiAx0KpiEGEAAYBCAAEgK8A_D_BwE</a:t>
            </a:r>
            <a:endParaRPr lang="en-US" sz="1400" b="0" dirty="0">
              <a:solidFill>
                <a:schemeClr val="accent1"/>
              </a:solidFill>
            </a:endParaRPr>
          </a:p>
          <a:p>
            <a:pPr marL="171450" indent="-171450">
              <a:lnSpc>
                <a:spcPct val="110000"/>
              </a:lnSpc>
              <a:spcBef>
                <a:spcPts val="600"/>
              </a:spcBef>
              <a:spcAft>
                <a:spcPts val="600"/>
              </a:spcAft>
              <a:buFont typeface="Arial" panose="020B0604020202020204" pitchFamily="34" charset="0"/>
              <a:buChar char="•"/>
            </a:pPr>
            <a:r>
              <a:rPr kumimoji="0" lang="sl-SI" sz="1400" b="0" i="0" u="none" strike="noStrike" kern="1200" cap="none" spc="0" normalizeH="0" baseline="0" noProof="0" dirty="0" err="1">
                <a:ln>
                  <a:noFill/>
                </a:ln>
                <a:solidFill>
                  <a:srgbClr val="1D1D1B"/>
                </a:solidFill>
                <a:effectLst/>
                <a:uLnTx/>
                <a:uFillTx/>
                <a:latin typeface="Raleway"/>
                <a:ea typeface="+mn-ea"/>
                <a:cs typeface="+mn-cs"/>
              </a:rPr>
              <a:t>ForbesWomen</a:t>
            </a:r>
            <a:r>
              <a:rPr kumimoji="0" lang="sl-SI" sz="1400" b="0" i="0" u="none" strike="noStrike" kern="1200" cap="none" spc="0" normalizeH="0" baseline="0" noProof="0" dirty="0">
                <a:ln>
                  <a:noFill/>
                </a:ln>
                <a:solidFill>
                  <a:srgbClr val="1D1D1B"/>
                </a:solidFill>
                <a:effectLst/>
                <a:uLnTx/>
                <a:uFillTx/>
                <a:latin typeface="Raleway"/>
                <a:ea typeface="+mn-ea"/>
                <a:cs typeface="+mn-cs"/>
              </a:rPr>
              <a:t> (2018). </a:t>
            </a:r>
            <a:r>
              <a:rPr kumimoji="0" lang="en-US" sz="1400" b="0" i="0" u="none" strike="noStrike" kern="1200" cap="none" spc="0" normalizeH="0" baseline="0" noProof="0" dirty="0">
                <a:ln>
                  <a:noFill/>
                </a:ln>
                <a:solidFill>
                  <a:srgbClr val="1D1D1B"/>
                </a:solidFill>
                <a:effectLst/>
                <a:uLnTx/>
                <a:uFillTx/>
                <a:latin typeface="Raleway"/>
                <a:ea typeface="+mn-ea"/>
                <a:cs typeface="+mn-cs"/>
              </a:rPr>
              <a:t>Accenture CEO’s Advice To Women: Stand Out | Success With Moira Forbes</a:t>
            </a:r>
            <a:r>
              <a:rPr kumimoji="0" lang="sl-SI" sz="1400" b="0" i="0" u="none" strike="noStrike" kern="1200" cap="none" spc="0" normalizeH="0" baseline="0" noProof="0" dirty="0">
                <a:ln>
                  <a:noFill/>
                </a:ln>
                <a:solidFill>
                  <a:srgbClr val="1D1D1B"/>
                </a:solidFill>
                <a:effectLst/>
                <a:uLnTx/>
                <a:uFillTx/>
                <a:latin typeface="Raleway"/>
                <a:ea typeface="+mn-ea"/>
                <a:cs typeface="+mn-cs"/>
              </a:rPr>
              <a:t>. </a:t>
            </a:r>
            <a:r>
              <a:rPr kumimoji="0" lang="en-US" sz="1400" b="0" i="0" u="none" strike="noStrike" kern="1200" cap="none" spc="0" normalizeH="0" baseline="0" noProof="0" dirty="0" err="1">
                <a:ln>
                  <a:noFill/>
                </a:ln>
                <a:solidFill>
                  <a:srgbClr val="1D1D1B"/>
                </a:solidFill>
                <a:effectLst/>
                <a:uLnTx/>
                <a:uFillTx/>
                <a:latin typeface="Raleway"/>
                <a:ea typeface="+mn-ea"/>
                <a:cs typeface="+mn-cs"/>
              </a:rPr>
              <a:t>Dostop</a:t>
            </a:r>
            <a:r>
              <a:rPr kumimoji="0" lang="en-US" sz="1400" b="0" i="0" u="none" strike="noStrike" kern="1200" cap="none" spc="0" normalizeH="0" baseline="0" noProof="0" dirty="0">
                <a:ln>
                  <a:noFill/>
                </a:ln>
                <a:solidFill>
                  <a:srgbClr val="1D1D1B"/>
                </a:solidFill>
                <a:effectLst/>
                <a:uLnTx/>
                <a:uFillTx/>
                <a:latin typeface="Raleway"/>
                <a:ea typeface="+mn-ea"/>
                <a:cs typeface="+mn-cs"/>
              </a:rPr>
              <a:t>:</a:t>
            </a:r>
            <a:r>
              <a:rPr kumimoji="0" lang="sl-SI" sz="1400" b="0" i="0" u="none" strike="noStrike" kern="1200" cap="none" spc="0" normalizeH="0" baseline="0" noProof="0" dirty="0">
                <a:ln>
                  <a:noFill/>
                </a:ln>
                <a:solidFill>
                  <a:srgbClr val="1D1D1B"/>
                </a:solidFill>
                <a:effectLst/>
                <a:uLnTx/>
                <a:uFillTx/>
                <a:latin typeface="Raleway"/>
                <a:ea typeface="+mn-ea"/>
                <a:cs typeface="+mn-cs"/>
              </a:rPr>
              <a:t>: </a:t>
            </a:r>
            <a:r>
              <a:rPr kumimoji="0" lang="sl-SI" sz="1400" b="0" i="0" u="none" strike="noStrike" kern="1200" cap="none" spc="0" normalizeH="0" baseline="0" noProof="0" dirty="0">
                <a:ln>
                  <a:noFill/>
                </a:ln>
                <a:solidFill>
                  <a:srgbClr val="1D1D1B"/>
                </a:solidFill>
                <a:effectLst/>
                <a:uLnTx/>
                <a:uFillTx/>
                <a:latin typeface="Raleway"/>
                <a:ea typeface="+mn-ea"/>
                <a:cs typeface="+mn-cs"/>
                <a:hlinkClick r:id="rId5"/>
              </a:rPr>
              <a:t>https://www.youtube.com/watch?v=KHq_EDi2PE8</a:t>
            </a:r>
            <a:r>
              <a:rPr kumimoji="0" lang="sl-SI" sz="1400" b="0" i="0" u="none" strike="noStrike" kern="1200" cap="none" spc="0" normalizeH="0" baseline="0" noProof="0" dirty="0">
                <a:ln>
                  <a:noFill/>
                </a:ln>
                <a:solidFill>
                  <a:srgbClr val="1D1D1B"/>
                </a:solidFill>
                <a:effectLst/>
                <a:uLnTx/>
                <a:uFillTx/>
                <a:latin typeface="Raleway"/>
                <a:ea typeface="+mn-ea"/>
                <a:cs typeface="+mn-cs"/>
              </a:rPr>
              <a:t> </a:t>
            </a:r>
            <a:endParaRPr lang="sl-SI" sz="1400" b="0" i="0" u="none" strike="noStrike" kern="1200" cap="none" spc="0" normalizeH="0" baseline="0" noProof="0" dirty="0">
              <a:ln>
                <a:noFill/>
              </a:ln>
              <a:solidFill>
                <a:srgbClr val="1D1D1B"/>
              </a:solidFill>
              <a:effectLst/>
              <a:uLnTx/>
              <a:uFillTx/>
              <a:latin typeface="Raleway"/>
            </a:endParaRPr>
          </a:p>
          <a:p>
            <a:pPr marL="171450" indent="-171450">
              <a:lnSpc>
                <a:spcPct val="110000"/>
              </a:lnSpc>
              <a:spcBef>
                <a:spcPts val="600"/>
              </a:spcBef>
              <a:spcAft>
                <a:spcPts val="600"/>
              </a:spcAft>
              <a:buFont typeface="Arial" panose="020B0604020202020204" pitchFamily="34" charset="0"/>
              <a:buChar char="•"/>
            </a:pPr>
            <a:r>
              <a:rPr lang="sl-SI" sz="1400" b="0" dirty="0">
                <a:solidFill>
                  <a:srgbClr val="1D1D1B"/>
                </a:solidFill>
                <a:latin typeface="Raleway"/>
              </a:rPr>
              <a:t>Google </a:t>
            </a:r>
            <a:r>
              <a:rPr lang="sl-SI" sz="1400" b="0" dirty="0" err="1">
                <a:solidFill>
                  <a:srgbClr val="1D1D1B"/>
                </a:solidFill>
                <a:latin typeface="Raleway"/>
              </a:rPr>
              <a:t>Ventures</a:t>
            </a:r>
            <a:r>
              <a:rPr lang="en-US" sz="1400" b="0" dirty="0">
                <a:solidFill>
                  <a:srgbClr val="1D1D1B"/>
                </a:solidFill>
                <a:latin typeface="Raleway"/>
              </a:rPr>
              <a:t> (2014).</a:t>
            </a:r>
            <a:r>
              <a:rPr lang="sl-SI" sz="1400" b="0" dirty="0">
                <a:solidFill>
                  <a:srgbClr val="1D1D1B"/>
                </a:solidFill>
                <a:latin typeface="Raleway"/>
              </a:rPr>
              <a:t> </a:t>
            </a:r>
            <a:r>
              <a:rPr lang="en-US" sz="1400" b="0" dirty="0">
                <a:solidFill>
                  <a:srgbClr val="1D1D1B"/>
                </a:solidFill>
                <a:latin typeface="Raleway"/>
              </a:rPr>
              <a:t>Unconscious Bias @ Work | Google Ventures</a:t>
            </a:r>
            <a:r>
              <a:rPr lang="sl-SI" sz="1400" b="0" dirty="0">
                <a:solidFill>
                  <a:srgbClr val="1D1D1B"/>
                </a:solidFill>
                <a:latin typeface="Raleway"/>
              </a:rPr>
              <a:t>. </a:t>
            </a:r>
            <a:r>
              <a:rPr kumimoji="0" lang="sl-SI" sz="1400" b="0" i="0" u="none" strike="noStrike" kern="1200" cap="none" spc="0" normalizeH="0" baseline="0" noProof="0" dirty="0">
                <a:ln>
                  <a:noFill/>
                </a:ln>
                <a:solidFill>
                  <a:srgbClr val="1D1D1B"/>
                </a:solidFill>
                <a:effectLst/>
                <a:uLnTx/>
                <a:uFillTx/>
                <a:latin typeface="Raleway"/>
                <a:ea typeface="+mn-ea"/>
                <a:cs typeface="+mn-cs"/>
              </a:rPr>
              <a:t>[Video] YouTube: </a:t>
            </a:r>
            <a:r>
              <a:rPr kumimoji="0" lang="sl-SI" sz="1400" b="0" i="0" u="none" strike="noStrike" kern="1200" cap="none" spc="0" normalizeH="0" baseline="0" noProof="0" dirty="0">
                <a:ln>
                  <a:noFill/>
                </a:ln>
                <a:solidFill>
                  <a:srgbClr val="1D1D1B"/>
                </a:solidFill>
                <a:effectLst/>
                <a:uLnTx/>
                <a:uFillTx/>
                <a:latin typeface="Raleway"/>
                <a:ea typeface="+mn-ea"/>
                <a:cs typeface="+mn-cs"/>
                <a:hlinkClick r:id="rId6"/>
              </a:rPr>
              <a:t>https://www.youtube.com/watch?v=nLjFTHTgEVU</a:t>
            </a:r>
            <a:r>
              <a:rPr kumimoji="0" lang="sl-SI" sz="1400" b="0" i="0" u="none" strike="noStrike" kern="1200" cap="none" spc="0" normalizeH="0" baseline="0" noProof="0" dirty="0">
                <a:ln>
                  <a:noFill/>
                </a:ln>
                <a:solidFill>
                  <a:srgbClr val="1D1D1B"/>
                </a:solidFill>
                <a:effectLst/>
                <a:uLnTx/>
                <a:uFillTx/>
                <a:latin typeface="Raleway"/>
                <a:ea typeface="+mn-ea"/>
                <a:cs typeface="+mn-cs"/>
              </a:rPr>
              <a:t> </a:t>
            </a:r>
            <a:endParaRPr lang="sl-SI" sz="1400" b="0" i="0" u="none" strike="noStrike" kern="1200" cap="none" spc="0" normalizeH="0" baseline="0" noProof="0" dirty="0">
              <a:ln>
                <a:noFill/>
              </a:ln>
              <a:solidFill>
                <a:srgbClr val="1D1D1B"/>
              </a:solidFill>
              <a:effectLst/>
              <a:uLnTx/>
              <a:uFillTx/>
              <a:latin typeface="Raleway"/>
            </a:endParaRPr>
          </a:p>
          <a:p>
            <a:pPr marL="171450" indent="-171450">
              <a:lnSpc>
                <a:spcPct val="110000"/>
              </a:lnSpc>
              <a:spcBef>
                <a:spcPts val="600"/>
              </a:spcBef>
              <a:spcAft>
                <a:spcPts val="600"/>
              </a:spcAft>
              <a:buFont typeface="Arial" panose="020B0604020202020204" pitchFamily="34" charset="0"/>
              <a:buChar char="•"/>
            </a:pPr>
            <a:r>
              <a:rPr lang="sl-SI" sz="1400" b="0" dirty="0" err="1">
                <a:solidFill>
                  <a:srgbClr val="1D1D1B"/>
                </a:solidFill>
                <a:latin typeface="Raleway"/>
              </a:rPr>
              <a:t>Heilman</a:t>
            </a:r>
            <a:r>
              <a:rPr lang="sl-SI" sz="1400" b="0" dirty="0">
                <a:solidFill>
                  <a:srgbClr val="1D1D1B"/>
                </a:solidFill>
                <a:latin typeface="Raleway"/>
              </a:rPr>
              <a:t>, M. E., </a:t>
            </a:r>
            <a:r>
              <a:rPr lang="sl-SI" sz="1400" b="0" dirty="0" err="1">
                <a:solidFill>
                  <a:srgbClr val="1D1D1B"/>
                </a:solidFill>
                <a:latin typeface="Raleway"/>
              </a:rPr>
              <a:t>Caleo</a:t>
            </a:r>
            <a:r>
              <a:rPr lang="sl-SI" sz="1400" b="0" dirty="0">
                <a:solidFill>
                  <a:srgbClr val="1D1D1B"/>
                </a:solidFill>
                <a:latin typeface="Raleway"/>
              </a:rPr>
              <a:t>, S., </a:t>
            </a:r>
            <a:r>
              <a:rPr lang="sl-SI" sz="1400" b="0" dirty="0" err="1">
                <a:solidFill>
                  <a:srgbClr val="1D1D1B"/>
                </a:solidFill>
                <a:latin typeface="Raleway"/>
              </a:rPr>
              <a:t>Manzi</a:t>
            </a:r>
            <a:r>
              <a:rPr lang="sl-SI" sz="1400" b="0" dirty="0">
                <a:solidFill>
                  <a:srgbClr val="1D1D1B"/>
                </a:solidFill>
                <a:latin typeface="Raleway"/>
              </a:rPr>
              <a:t>, F. (2024). </a:t>
            </a:r>
            <a:r>
              <a:rPr lang="sl-SI" sz="1400" b="0" dirty="0" err="1">
                <a:solidFill>
                  <a:srgbClr val="1D1D1B"/>
                </a:solidFill>
                <a:latin typeface="Raleway"/>
              </a:rPr>
              <a:t>Women</a:t>
            </a:r>
            <a:r>
              <a:rPr lang="sl-SI" sz="1400" b="0" dirty="0">
                <a:solidFill>
                  <a:srgbClr val="1D1D1B"/>
                </a:solidFill>
                <a:latin typeface="Raleway"/>
              </a:rPr>
              <a:t> at </a:t>
            </a:r>
            <a:r>
              <a:rPr lang="sl-SI" sz="1400" b="0" dirty="0" err="1">
                <a:solidFill>
                  <a:srgbClr val="1D1D1B"/>
                </a:solidFill>
                <a:latin typeface="Raleway"/>
              </a:rPr>
              <a:t>Work</a:t>
            </a:r>
            <a:r>
              <a:rPr lang="sl-SI" sz="1400" b="0" dirty="0">
                <a:solidFill>
                  <a:srgbClr val="1D1D1B"/>
                </a:solidFill>
                <a:latin typeface="Raleway"/>
              </a:rPr>
              <a:t>: </a:t>
            </a:r>
            <a:r>
              <a:rPr lang="sl-SI" sz="1400" b="0" dirty="0" err="1">
                <a:solidFill>
                  <a:srgbClr val="1D1D1B"/>
                </a:solidFill>
                <a:latin typeface="Raleway"/>
              </a:rPr>
              <a:t>Pathways</a:t>
            </a:r>
            <a:r>
              <a:rPr lang="sl-SI" sz="1400" b="0" dirty="0">
                <a:solidFill>
                  <a:srgbClr val="1D1D1B"/>
                </a:solidFill>
                <a:latin typeface="Raleway"/>
              </a:rPr>
              <a:t> </a:t>
            </a:r>
            <a:r>
              <a:rPr lang="sl-SI" sz="1400" b="0" dirty="0" err="1">
                <a:solidFill>
                  <a:srgbClr val="1D1D1B"/>
                </a:solidFill>
                <a:latin typeface="Raleway"/>
              </a:rPr>
              <a:t>from</a:t>
            </a:r>
            <a:r>
              <a:rPr lang="sl-SI" sz="1400" b="0" dirty="0">
                <a:solidFill>
                  <a:srgbClr val="1D1D1B"/>
                </a:solidFill>
                <a:latin typeface="Raleway"/>
              </a:rPr>
              <a:t> </a:t>
            </a:r>
            <a:r>
              <a:rPr lang="sl-SI" sz="1400" b="0" dirty="0" err="1">
                <a:solidFill>
                  <a:srgbClr val="1D1D1B"/>
                </a:solidFill>
                <a:latin typeface="Raleway"/>
              </a:rPr>
              <a:t>Gender</a:t>
            </a:r>
            <a:r>
              <a:rPr lang="sl-SI" sz="1400" b="0" dirty="0">
                <a:solidFill>
                  <a:srgbClr val="1D1D1B"/>
                </a:solidFill>
                <a:latin typeface="Raleway"/>
              </a:rPr>
              <a:t> </a:t>
            </a:r>
            <a:r>
              <a:rPr lang="sl-SI" sz="1400" b="0" dirty="0" err="1">
                <a:solidFill>
                  <a:srgbClr val="1D1D1B"/>
                </a:solidFill>
                <a:latin typeface="Raleway"/>
              </a:rPr>
              <a:t>Stereotypes</a:t>
            </a:r>
            <a:r>
              <a:rPr lang="sl-SI" sz="1400" b="0" dirty="0">
                <a:solidFill>
                  <a:srgbClr val="1D1D1B"/>
                </a:solidFill>
                <a:latin typeface="Raleway"/>
              </a:rPr>
              <a:t> to </a:t>
            </a:r>
            <a:r>
              <a:rPr lang="sl-SI" sz="1400" b="0" dirty="0" err="1">
                <a:solidFill>
                  <a:srgbClr val="1D1D1B"/>
                </a:solidFill>
                <a:latin typeface="Raleway"/>
              </a:rPr>
              <a:t>Gender</a:t>
            </a:r>
            <a:r>
              <a:rPr lang="sl-SI" sz="1400" b="0" dirty="0">
                <a:solidFill>
                  <a:srgbClr val="1D1D1B"/>
                </a:solidFill>
                <a:latin typeface="Raleway"/>
              </a:rPr>
              <a:t> </a:t>
            </a:r>
            <a:r>
              <a:rPr lang="sl-SI" sz="1400" b="0" dirty="0" err="1">
                <a:solidFill>
                  <a:srgbClr val="1D1D1B"/>
                </a:solidFill>
                <a:latin typeface="Raleway"/>
              </a:rPr>
              <a:t>Bias</a:t>
            </a:r>
            <a:r>
              <a:rPr lang="sl-SI" sz="1400" b="0" dirty="0">
                <a:solidFill>
                  <a:srgbClr val="1D1D1B"/>
                </a:solidFill>
                <a:latin typeface="Raleway"/>
              </a:rPr>
              <a:t> </a:t>
            </a:r>
            <a:r>
              <a:rPr lang="sl-SI" sz="1400" b="0" dirty="0" err="1">
                <a:solidFill>
                  <a:srgbClr val="1D1D1B"/>
                </a:solidFill>
                <a:latin typeface="Raleway"/>
              </a:rPr>
              <a:t>and</a:t>
            </a:r>
            <a:r>
              <a:rPr lang="sl-SI" sz="1400" b="0" dirty="0">
                <a:solidFill>
                  <a:srgbClr val="1D1D1B"/>
                </a:solidFill>
                <a:latin typeface="Raleway"/>
              </a:rPr>
              <a:t> </a:t>
            </a:r>
            <a:r>
              <a:rPr lang="sl-SI" sz="1400" b="0" dirty="0" err="1">
                <a:solidFill>
                  <a:srgbClr val="1D1D1B"/>
                </a:solidFill>
                <a:latin typeface="Raleway"/>
              </a:rPr>
              <a:t>Discrimination</a:t>
            </a:r>
            <a:r>
              <a:rPr lang="sl-SI" sz="1400" b="0" dirty="0">
                <a:solidFill>
                  <a:srgbClr val="1D1D1B"/>
                </a:solidFill>
                <a:latin typeface="Raleway"/>
              </a:rPr>
              <a:t>. Vol. 11:165-192</a:t>
            </a:r>
            <a:r>
              <a:rPr lang="en-US" sz="1400" b="0" dirty="0">
                <a:solidFill>
                  <a:srgbClr val="1D1D1B"/>
                </a:solidFill>
                <a:latin typeface="Raleway"/>
              </a:rPr>
              <a:t>. </a:t>
            </a:r>
            <a:r>
              <a:rPr lang="en-US" sz="1400" b="0" dirty="0" err="1">
                <a:solidFill>
                  <a:srgbClr val="1D1D1B"/>
                </a:solidFill>
                <a:latin typeface="Raleway"/>
              </a:rPr>
              <a:t>Dostop</a:t>
            </a:r>
            <a:r>
              <a:rPr lang="en-US" sz="1400" b="0" dirty="0">
                <a:solidFill>
                  <a:srgbClr val="1D1D1B"/>
                </a:solidFill>
                <a:latin typeface="Raleway"/>
              </a:rPr>
              <a:t>: </a:t>
            </a:r>
            <a:r>
              <a:rPr lang="sl-SI" sz="1400" b="0" dirty="0">
                <a:hlinkClick r:id="rId7">
                  <a:extLst>
                    <a:ext uri="{A12FA001-AC4F-418D-AE19-62706E023703}">
                      <ahyp:hlinkClr xmlns:ahyp="http://schemas.microsoft.com/office/drawing/2018/hyperlinkcolor" val="tx"/>
                    </a:ext>
                  </a:extLst>
                </a:hlinkClick>
              </a:rPr>
              <a:t>https://doi.org/10.1146/annurev-orgpsych-110721-034105</a:t>
            </a:r>
            <a:r>
              <a:rPr lang="sl-SI" sz="1400" b="0" dirty="0"/>
              <a:t> </a:t>
            </a:r>
          </a:p>
          <a:p>
            <a:pPr marL="171450" indent="-171450">
              <a:lnSpc>
                <a:spcPct val="110000"/>
              </a:lnSpc>
              <a:spcBef>
                <a:spcPts val="600"/>
              </a:spcBef>
              <a:spcAft>
                <a:spcPts val="600"/>
              </a:spcAft>
              <a:buFont typeface="Arial" panose="020B0604020202020204" pitchFamily="34" charset="0"/>
              <a:buChar char="•"/>
            </a:pPr>
            <a:r>
              <a:rPr kumimoji="0" lang="sl-SI" sz="1400" b="0" i="0" u="none" strike="noStrike" kern="1200" cap="none" spc="0" normalizeH="0" baseline="0" noProof="0" dirty="0">
                <a:ln>
                  <a:noFill/>
                </a:ln>
                <a:solidFill>
                  <a:srgbClr val="1D1D1B"/>
                </a:solidFill>
                <a:effectLst/>
                <a:uLnTx/>
                <a:uFillTx/>
                <a:latin typeface="Raleway"/>
                <a:ea typeface="+mn-ea"/>
                <a:cs typeface="+mn-cs"/>
              </a:rPr>
              <a:t>INSEAD</a:t>
            </a:r>
            <a:r>
              <a:rPr lang="sl-SI" sz="1400" b="0" dirty="0">
                <a:solidFill>
                  <a:srgbClr val="1D1D1B"/>
                </a:solidFill>
                <a:latin typeface="Raleway"/>
              </a:rPr>
              <a:t> (2018). </a:t>
            </a:r>
            <a:r>
              <a:rPr lang="en-US" sz="1400" b="0" dirty="0">
                <a:solidFill>
                  <a:srgbClr val="1D1D1B"/>
                </a:solidFill>
                <a:latin typeface="Raleway"/>
              </a:rPr>
              <a:t>Friendships are key to workplace resilience and performance</a:t>
            </a:r>
            <a:r>
              <a:rPr lang="sl-SI" sz="1400" b="0" dirty="0">
                <a:solidFill>
                  <a:srgbClr val="1D1D1B"/>
                </a:solidFill>
                <a:latin typeface="Raleway"/>
              </a:rPr>
              <a:t>. </a:t>
            </a:r>
            <a:r>
              <a:rPr lang="en-US" sz="1400" b="0" dirty="0" err="1">
                <a:solidFill>
                  <a:srgbClr val="1D1D1B"/>
                </a:solidFill>
                <a:latin typeface="Raleway"/>
              </a:rPr>
              <a:t>Dostop</a:t>
            </a:r>
            <a:r>
              <a:rPr lang="en-US" sz="1400" b="0" dirty="0">
                <a:solidFill>
                  <a:srgbClr val="1D1D1B"/>
                </a:solidFill>
                <a:latin typeface="Raleway"/>
              </a:rPr>
              <a:t>: </a:t>
            </a:r>
            <a:r>
              <a:rPr lang="sl-SI" sz="1400" b="0" dirty="0">
                <a:solidFill>
                  <a:srgbClr val="1D1D1B"/>
                </a:solidFill>
                <a:latin typeface="Raleway"/>
                <a:hlinkClick r:id="rId8"/>
              </a:rPr>
              <a:t>https://www.youtube.com/watch?v=fvHSYGXZ3aQ&amp;t</a:t>
            </a:r>
            <a:r>
              <a:rPr lang="sl-SI" sz="1400" b="0" dirty="0">
                <a:solidFill>
                  <a:srgbClr val="1D1D1B"/>
                </a:solidFill>
                <a:latin typeface="Raleway"/>
              </a:rPr>
              <a:t> </a:t>
            </a:r>
            <a:endParaRPr lang="sl-SI" sz="1400" dirty="0">
              <a:solidFill>
                <a:schemeClr val="accent1"/>
              </a:solidFill>
            </a:endParaRPr>
          </a:p>
          <a:p>
            <a:pPr marL="171450" indent="-171450">
              <a:buFont typeface="Arial" panose="020B0604020202020204" pitchFamily="34" charset="0"/>
              <a:buChar char="•"/>
            </a:pPr>
            <a:endParaRPr lang="en-US" sz="1200" dirty="0">
              <a:solidFill>
                <a:schemeClr val="accent1"/>
              </a:solidFill>
            </a:endParaRPr>
          </a:p>
        </p:txBody>
      </p:sp>
    </p:spTree>
    <p:extLst>
      <p:ext uri="{BB962C8B-B14F-4D97-AF65-F5344CB8AC3E}">
        <p14:creationId xmlns:p14="http://schemas.microsoft.com/office/powerpoint/2010/main" val="262268627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a:extLst>
              <a:ext uri="{FF2B5EF4-FFF2-40B4-BE49-F238E27FC236}">
                <a16:creationId xmlns:a16="http://schemas.microsoft.com/office/drawing/2014/main" id="{0697F81E-0F9E-3030-359C-9AFD79A7AAC8}"/>
              </a:ext>
            </a:extLst>
          </p:cNvPr>
          <p:cNvSpPr>
            <a:spLocks noGrp="1"/>
          </p:cNvSpPr>
          <p:nvPr>
            <p:ph idx="1"/>
          </p:nvPr>
        </p:nvSpPr>
        <p:spPr>
          <a:xfrm>
            <a:off x="399790" y="388813"/>
            <a:ext cx="10954010" cy="5788150"/>
          </a:xfrm>
        </p:spPr>
        <p:txBody>
          <a:bodyPr/>
          <a:lstStyle/>
          <a:p>
            <a:pPr marL="171450" marR="0" lvl="0" indent="-1714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sl-SI" sz="1200" b="1" i="0" u="none" strike="noStrike" kern="1200" cap="none" spc="0" normalizeH="0" baseline="0" noProof="0">
              <a:ln>
                <a:noFill/>
              </a:ln>
              <a:solidFill>
                <a:srgbClr val="1D1D1B"/>
              </a:solidFill>
              <a:effectLst/>
              <a:uLnTx/>
              <a:uFillTx/>
              <a:latin typeface="Raleway"/>
              <a:ea typeface="+mn-ea"/>
              <a:cs typeface="+mn-cs"/>
            </a:endParaRPr>
          </a:p>
          <a:p>
            <a:pPr marL="171450" marR="0" lvl="0" indent="-1714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sl-SI" sz="1200" b="1" i="0" u="none" strike="noStrike" kern="1200" cap="none" spc="0" normalizeH="0" baseline="0" noProof="0">
              <a:ln>
                <a:noFill/>
              </a:ln>
              <a:solidFill>
                <a:srgbClr val="1D1D1B"/>
              </a:solidFill>
              <a:effectLst/>
              <a:uLnTx/>
              <a:uFillTx/>
              <a:latin typeface="Raleway"/>
              <a:ea typeface="+mn-ea"/>
              <a:cs typeface="+mn-cs"/>
            </a:endParaRPr>
          </a:p>
          <a:p>
            <a:endParaRPr lang="en-GB"/>
          </a:p>
        </p:txBody>
      </p:sp>
      <p:sp>
        <p:nvSpPr>
          <p:cNvPr id="7" name="Označba mesta vsebine 2">
            <a:extLst>
              <a:ext uri="{FF2B5EF4-FFF2-40B4-BE49-F238E27FC236}">
                <a16:creationId xmlns:a16="http://schemas.microsoft.com/office/drawing/2014/main" id="{1004849B-2692-7D06-43C7-FAA8AD48E29A}"/>
              </a:ext>
            </a:extLst>
          </p:cNvPr>
          <p:cNvSpPr txBox="1">
            <a:spLocks/>
          </p:cNvSpPr>
          <p:nvPr/>
        </p:nvSpPr>
        <p:spPr>
          <a:xfrm>
            <a:off x="398427" y="278300"/>
            <a:ext cx="11392421" cy="5999193"/>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sl-SI" sz="2000" dirty="0">
                <a:solidFill>
                  <a:srgbClr val="F3B75B"/>
                </a:solidFill>
              </a:rPr>
              <a:t>3</a:t>
            </a:r>
            <a:r>
              <a:rPr lang="en-US" sz="2000" dirty="0">
                <a:solidFill>
                  <a:srgbClr val="F3B75B"/>
                </a:solidFill>
              </a:rPr>
              <a:t>.</a:t>
            </a:r>
            <a:r>
              <a:rPr lang="sl-SI" sz="2000" dirty="0">
                <a:solidFill>
                  <a:srgbClr val="F3B75B"/>
                </a:solidFill>
              </a:rPr>
              <a:t> in 4</a:t>
            </a:r>
            <a:r>
              <a:rPr lang="en-US" sz="2000" dirty="0">
                <a:solidFill>
                  <a:srgbClr val="F3B75B"/>
                </a:solidFill>
              </a:rPr>
              <a:t>.</a:t>
            </a:r>
            <a:r>
              <a:rPr lang="sl-SI" sz="2000" dirty="0">
                <a:solidFill>
                  <a:srgbClr val="F3B75B"/>
                </a:solidFill>
              </a:rPr>
              <a:t> del</a:t>
            </a:r>
            <a:endParaRPr lang="en-US" sz="1200" b="0" dirty="0">
              <a:solidFill>
                <a:schemeClr val="accent1"/>
              </a:solidFill>
            </a:endParaRPr>
          </a:p>
          <a:p>
            <a:endParaRPr lang="en-US" sz="1200" b="0" dirty="0">
              <a:solidFill>
                <a:schemeClr val="accent1"/>
              </a:solidFill>
            </a:endParaRPr>
          </a:p>
          <a:p>
            <a:pPr marL="171450" indent="-171450">
              <a:buFont typeface="Arial" panose="020B0604020202020204" pitchFamily="34" charset="0"/>
              <a:buChar char="•"/>
            </a:pPr>
            <a:r>
              <a:rPr lang="en-US" sz="1400" b="0" dirty="0">
                <a:solidFill>
                  <a:schemeClr val="accent1"/>
                </a:solidFill>
              </a:rPr>
              <a:t>Jordan, </a:t>
            </a:r>
            <a:r>
              <a:rPr lang="sl-SI" sz="1400" b="0" dirty="0">
                <a:solidFill>
                  <a:schemeClr val="accent1"/>
                </a:solidFill>
              </a:rPr>
              <a:t>A.D</a:t>
            </a:r>
            <a:r>
              <a:rPr lang="en-US" sz="1400" b="0" dirty="0">
                <a:solidFill>
                  <a:schemeClr val="accent1"/>
                </a:solidFill>
              </a:rPr>
              <a:t>., Campbell</a:t>
            </a:r>
            <a:r>
              <a:rPr lang="sl-SI" sz="1400" b="0" dirty="0">
                <a:solidFill>
                  <a:schemeClr val="accent1"/>
                </a:solidFill>
              </a:rPr>
              <a:t>, J.D. (2024). </a:t>
            </a:r>
            <a:r>
              <a:rPr lang="en-US" sz="1400" b="0" dirty="0">
                <a:solidFill>
                  <a:schemeClr val="accent1"/>
                </a:solidFill>
              </a:rPr>
              <a:t>12 reasons why diversity, equity, and inclusion are important in business</a:t>
            </a:r>
            <a:r>
              <a:rPr lang="sl-SI" sz="1400" b="0" dirty="0">
                <a:solidFill>
                  <a:schemeClr val="accent1"/>
                </a:solidFill>
              </a:rPr>
              <a:t>. </a:t>
            </a:r>
            <a:r>
              <a:rPr lang="sl-SI" sz="1400" b="0" dirty="0" err="1">
                <a:solidFill>
                  <a:schemeClr val="accent1"/>
                </a:solidFill>
              </a:rPr>
              <a:t>Claremont</a:t>
            </a:r>
            <a:r>
              <a:rPr lang="sl-SI" sz="1400" b="0" dirty="0">
                <a:solidFill>
                  <a:schemeClr val="accent1"/>
                </a:solidFill>
              </a:rPr>
              <a:t> Lincoln </a:t>
            </a:r>
            <a:r>
              <a:rPr lang="sl-SI" sz="1400" b="0" dirty="0" err="1">
                <a:solidFill>
                  <a:schemeClr val="accent1"/>
                </a:solidFill>
              </a:rPr>
              <a:t>University</a:t>
            </a:r>
            <a:endParaRPr lang="sl-SI" sz="1400" b="0" dirty="0">
              <a:solidFill>
                <a:schemeClr val="accent1"/>
              </a:solidFill>
            </a:endParaRPr>
          </a:p>
          <a:p>
            <a:pPr marL="171450" indent="-171450">
              <a:buFont typeface="Arial" panose="020B0604020202020204" pitchFamily="34" charset="0"/>
              <a:buChar char="•"/>
            </a:pPr>
            <a:r>
              <a:rPr lang="en-US" sz="1400" b="0" dirty="0" err="1">
                <a:solidFill>
                  <a:schemeClr val="accent1"/>
                </a:solidFill>
              </a:rPr>
              <a:t>Matud</a:t>
            </a:r>
            <a:r>
              <a:rPr lang="en-US" sz="1400" b="0" dirty="0">
                <a:solidFill>
                  <a:schemeClr val="accent1"/>
                </a:solidFill>
              </a:rPr>
              <a:t>, M. P., López-Curbelo, M., &amp; Fortes, D. (2019). Gender and Psychological Well-Being. International journal of environmental research and public health, 16(19), 3531. </a:t>
            </a:r>
            <a:r>
              <a:rPr lang="en-US" sz="1400" b="0" dirty="0">
                <a:solidFill>
                  <a:schemeClr val="accent1"/>
                </a:solidFill>
                <a:hlinkClick r:id="rId2">
                  <a:extLst>
                    <a:ext uri="{A12FA001-AC4F-418D-AE19-62706E023703}">
                      <ahyp:hlinkClr xmlns:ahyp="http://schemas.microsoft.com/office/drawing/2018/hyperlinkcolor" val="tx"/>
                    </a:ext>
                  </a:extLst>
                </a:hlinkClick>
              </a:rPr>
              <a:t>https://doi.org/10.3390/ijerph16193531</a:t>
            </a:r>
            <a:r>
              <a:rPr lang="en-US" sz="1400" b="0" dirty="0">
                <a:solidFill>
                  <a:schemeClr val="accent1"/>
                </a:solidFill>
              </a:rPr>
              <a:t>. </a:t>
            </a:r>
            <a:r>
              <a:rPr lang="en-US" sz="1400" b="0" dirty="0" err="1">
                <a:solidFill>
                  <a:schemeClr val="accent1"/>
                </a:solidFill>
              </a:rPr>
              <a:t>Dostop</a:t>
            </a:r>
            <a:r>
              <a:rPr lang="en-US" sz="1400" b="0" dirty="0">
                <a:solidFill>
                  <a:schemeClr val="accent1"/>
                </a:solidFill>
              </a:rPr>
              <a:t>: </a:t>
            </a:r>
            <a:r>
              <a:rPr lang="en-US" sz="1400" b="0" dirty="0">
                <a:solidFill>
                  <a:schemeClr val="accent1"/>
                </a:solidFill>
                <a:hlinkClick r:id="rId3"/>
              </a:rPr>
              <a:t>https://mind.help/topic/gender-bias/</a:t>
            </a:r>
            <a:endParaRPr lang="en-US" sz="1400" b="0" dirty="0">
              <a:solidFill>
                <a:schemeClr val="accent1"/>
              </a:solidFill>
            </a:endParaRPr>
          </a:p>
          <a:p>
            <a:pPr marL="171450" indent="-171450">
              <a:buFont typeface="Arial" panose="020B0604020202020204" pitchFamily="34" charset="0"/>
              <a:buChar char="•"/>
            </a:pPr>
            <a:r>
              <a:rPr lang="en-US" sz="1400" b="0" dirty="0" err="1">
                <a:solidFill>
                  <a:schemeClr val="accent1"/>
                </a:solidFill>
              </a:rPr>
              <a:t>Mizock</a:t>
            </a:r>
            <a:r>
              <a:rPr lang="en-US" sz="1400" b="0" dirty="0">
                <a:solidFill>
                  <a:schemeClr val="accent1"/>
                </a:solidFill>
              </a:rPr>
              <a:t>, L., &amp; Brubaker, M. (2021). Treatment experiences with gender and discrimination among women with serious mental illness. Psychological services, 18(1), 64–72. </a:t>
            </a:r>
            <a:r>
              <a:rPr lang="en-US" sz="1400" b="0" dirty="0">
                <a:solidFill>
                  <a:schemeClr val="accent1"/>
                </a:solidFill>
                <a:hlinkClick r:id="rId4">
                  <a:extLst>
                    <a:ext uri="{A12FA001-AC4F-418D-AE19-62706E023703}">
                      <ahyp:hlinkClr xmlns:ahyp="http://schemas.microsoft.com/office/drawing/2018/hyperlinkcolor" val="tx"/>
                    </a:ext>
                  </a:extLst>
                </a:hlinkClick>
              </a:rPr>
              <a:t>https://doi.org/10.1037/ser0000346</a:t>
            </a:r>
            <a:r>
              <a:rPr lang="en-US" sz="1400" b="0" dirty="0">
                <a:solidFill>
                  <a:schemeClr val="accent1"/>
                </a:solidFill>
              </a:rPr>
              <a:t>.</a:t>
            </a:r>
            <a:r>
              <a:rPr lang="sl-SI" sz="1400" b="0" dirty="0">
                <a:solidFill>
                  <a:schemeClr val="accent1"/>
                </a:solidFill>
              </a:rPr>
              <a:t> </a:t>
            </a:r>
            <a:r>
              <a:rPr lang="en-US" sz="1400" b="0" dirty="0" err="1">
                <a:solidFill>
                  <a:schemeClr val="accent1"/>
                </a:solidFill>
              </a:rPr>
              <a:t>Dostop</a:t>
            </a:r>
            <a:r>
              <a:rPr lang="en-US" sz="1400" b="0" dirty="0">
                <a:solidFill>
                  <a:schemeClr val="accent1"/>
                </a:solidFill>
              </a:rPr>
              <a:t>: </a:t>
            </a:r>
            <a:r>
              <a:rPr lang="en-US" sz="1400" b="0" dirty="0">
                <a:solidFill>
                  <a:schemeClr val="accent1"/>
                </a:solidFill>
                <a:hlinkClick r:id="rId5"/>
              </a:rPr>
              <a:t>https://mind.help/topic/gender-bias</a:t>
            </a:r>
            <a:endParaRPr lang="en-US" sz="1400" b="0" dirty="0">
              <a:solidFill>
                <a:schemeClr val="accent1"/>
              </a:solidFill>
            </a:endParaRPr>
          </a:p>
          <a:p>
            <a:pPr marL="171450" indent="-171450">
              <a:buFont typeface="Arial" panose="020B0604020202020204" pitchFamily="34" charset="0"/>
              <a:buChar char="•"/>
            </a:pPr>
            <a:r>
              <a:rPr lang="en-US" sz="1400" b="0" dirty="0">
                <a:solidFill>
                  <a:schemeClr val="accent1"/>
                </a:solidFill>
              </a:rPr>
              <a:t>Sustainability in Business: A Guide for Women Entrepreneurs</a:t>
            </a:r>
            <a:r>
              <a:rPr lang="sl-SI" sz="1400" b="0" dirty="0">
                <a:solidFill>
                  <a:schemeClr val="accent1"/>
                </a:solidFill>
              </a:rPr>
              <a:t> (2023). </a:t>
            </a:r>
            <a:r>
              <a:rPr lang="en-US" sz="1400" b="0" dirty="0" err="1">
                <a:solidFill>
                  <a:schemeClr val="accent1"/>
                </a:solidFill>
              </a:rPr>
              <a:t>Dostop</a:t>
            </a:r>
            <a:r>
              <a:rPr lang="sl-SI" sz="1400" b="0" dirty="0">
                <a:solidFill>
                  <a:schemeClr val="accent1"/>
                </a:solidFill>
              </a:rPr>
              <a:t>: </a:t>
            </a:r>
            <a:r>
              <a:rPr lang="sl-SI" sz="1400" b="0" dirty="0">
                <a:solidFill>
                  <a:schemeClr val="accent1"/>
                </a:solidFill>
                <a:hlinkClick r:id="rId6"/>
              </a:rPr>
              <a:t>https://annabartholomew.com/sustainability-in-business-a-guide-for-women-entrepreneurs</a:t>
            </a:r>
            <a:endParaRPr lang="en-US" sz="1400" b="0" dirty="0">
              <a:solidFill>
                <a:schemeClr val="accent1"/>
              </a:solidFill>
            </a:endParaRPr>
          </a:p>
          <a:p>
            <a:pPr marL="171450" indent="-171450">
              <a:buFont typeface="Arial" panose="020B0604020202020204" pitchFamily="34" charset="0"/>
              <a:buChar char="•"/>
            </a:pPr>
            <a:r>
              <a:rPr lang="sl-SI" sz="1400" b="0" dirty="0">
                <a:solidFill>
                  <a:srgbClr val="1D1D1B"/>
                </a:solidFill>
                <a:latin typeface="Raleway"/>
              </a:rPr>
              <a:t>TED (2010). </a:t>
            </a:r>
            <a:r>
              <a:rPr lang="en-US" sz="1400" b="0" dirty="0">
                <a:solidFill>
                  <a:srgbClr val="1D1D1B"/>
                </a:solidFill>
                <a:latin typeface="Raleway"/>
              </a:rPr>
              <a:t>Why we have too few women leaders | Sheryl Sandberg</a:t>
            </a:r>
            <a:r>
              <a:rPr lang="sl-SI" sz="1400" b="0" dirty="0">
                <a:solidFill>
                  <a:srgbClr val="1D1D1B"/>
                </a:solidFill>
                <a:latin typeface="Raleway"/>
              </a:rPr>
              <a:t>. </a:t>
            </a:r>
            <a:r>
              <a:rPr lang="en-US" sz="1400" b="0" dirty="0" err="1">
                <a:solidFill>
                  <a:srgbClr val="1D1D1B"/>
                </a:solidFill>
                <a:latin typeface="Raleway"/>
              </a:rPr>
              <a:t>Dostop</a:t>
            </a:r>
            <a:r>
              <a:rPr lang="sl-SI" sz="1400" b="0" dirty="0">
                <a:solidFill>
                  <a:srgbClr val="1D1D1B"/>
                </a:solidFill>
                <a:latin typeface="Raleway"/>
              </a:rPr>
              <a:t>: </a:t>
            </a:r>
            <a:r>
              <a:rPr lang="sl-SI" sz="1400" b="0" dirty="0">
                <a:solidFill>
                  <a:srgbClr val="1D1D1B"/>
                </a:solidFill>
                <a:latin typeface="Raleway"/>
                <a:hlinkClick r:id="rId7"/>
              </a:rPr>
              <a:t>https://www.youtube.com/watch?v=18uDutylDa4</a:t>
            </a:r>
            <a:r>
              <a:rPr lang="sl-SI" sz="1400" b="0" dirty="0">
                <a:solidFill>
                  <a:srgbClr val="1D1D1B"/>
                </a:solidFill>
                <a:latin typeface="Raleway"/>
              </a:rPr>
              <a:t> </a:t>
            </a:r>
          </a:p>
          <a:p>
            <a:pPr marL="171450" indent="-171450">
              <a:buFont typeface="Arial" panose="020B0604020202020204" pitchFamily="34" charset="0"/>
              <a:buChar char="•"/>
            </a:pPr>
            <a:r>
              <a:rPr lang="sl-SI" sz="1400" b="0" dirty="0">
                <a:solidFill>
                  <a:srgbClr val="1D1D1B"/>
                </a:solidFill>
                <a:latin typeface="Raleway"/>
              </a:rPr>
              <a:t>TED (2020</a:t>
            </a:r>
            <a:r>
              <a:rPr lang="en-US" sz="1400" b="0" dirty="0">
                <a:solidFill>
                  <a:srgbClr val="1D1D1B"/>
                </a:solidFill>
                <a:latin typeface="Raleway"/>
              </a:rPr>
              <a:t>). How to design gender bias out of your workplace | Sara Sanford</a:t>
            </a:r>
            <a:r>
              <a:rPr lang="sl-SI" sz="1400" b="0" dirty="0">
                <a:solidFill>
                  <a:srgbClr val="1D1D1B"/>
                </a:solidFill>
                <a:latin typeface="Raleway"/>
              </a:rPr>
              <a:t>. </a:t>
            </a:r>
            <a:r>
              <a:rPr lang="en-US" sz="1400" b="0" dirty="0" err="1">
                <a:solidFill>
                  <a:srgbClr val="1D1D1B"/>
                </a:solidFill>
                <a:latin typeface="Raleway"/>
              </a:rPr>
              <a:t>Dostop</a:t>
            </a:r>
            <a:r>
              <a:rPr lang="sl-SI" sz="1400" b="0" dirty="0">
                <a:solidFill>
                  <a:srgbClr val="1D1D1B"/>
                </a:solidFill>
                <a:latin typeface="Raleway"/>
              </a:rPr>
              <a:t>: </a:t>
            </a:r>
            <a:r>
              <a:rPr lang="sl-SI" sz="1400" b="0" dirty="0">
                <a:solidFill>
                  <a:srgbClr val="1D1D1B"/>
                </a:solidFill>
                <a:latin typeface="Raleway"/>
                <a:hlinkClick r:id="rId8"/>
              </a:rPr>
              <a:t>https://www.youtube.com/watch?v=IfOqyuxb5S0&amp;t</a:t>
            </a:r>
            <a:r>
              <a:rPr lang="sl-SI" sz="1400" b="0" dirty="0">
                <a:solidFill>
                  <a:srgbClr val="1D1D1B"/>
                </a:solidFill>
                <a:latin typeface="Raleway"/>
              </a:rPr>
              <a:t> </a:t>
            </a:r>
          </a:p>
          <a:p>
            <a:pPr marL="171450" indent="-171450">
              <a:buFont typeface="Arial" panose="020B0604020202020204" pitchFamily="34" charset="0"/>
              <a:buChar char="•"/>
            </a:pPr>
            <a:r>
              <a:rPr lang="sl-SI" sz="1400" b="0" dirty="0" err="1">
                <a:solidFill>
                  <a:srgbClr val="1D1D1B"/>
                </a:solidFill>
                <a:latin typeface="Raleway"/>
              </a:rPr>
              <a:t>TEDx</a:t>
            </a:r>
            <a:r>
              <a:rPr lang="sl-SI" sz="1400" b="0" dirty="0">
                <a:solidFill>
                  <a:srgbClr val="1D1D1B"/>
                </a:solidFill>
                <a:latin typeface="Raleway"/>
              </a:rPr>
              <a:t> </a:t>
            </a:r>
            <a:r>
              <a:rPr lang="sl-SI" sz="1400" b="0" dirty="0" err="1">
                <a:solidFill>
                  <a:srgbClr val="1D1D1B"/>
                </a:solidFill>
                <a:latin typeface="Raleway"/>
              </a:rPr>
              <a:t>Talks</a:t>
            </a:r>
            <a:r>
              <a:rPr lang="sl-SI" sz="1400" b="0" dirty="0">
                <a:solidFill>
                  <a:srgbClr val="1D1D1B"/>
                </a:solidFill>
                <a:latin typeface="Raleway"/>
              </a:rPr>
              <a:t>. (2021</a:t>
            </a:r>
            <a:r>
              <a:rPr lang="en-US" sz="1400" b="0" dirty="0">
                <a:solidFill>
                  <a:srgbClr val="1D1D1B"/>
                </a:solidFill>
                <a:latin typeface="Raleway"/>
              </a:rPr>
              <a:t>)</a:t>
            </a:r>
            <a:r>
              <a:rPr lang="sl-SI" sz="1400" b="0" dirty="0">
                <a:solidFill>
                  <a:srgbClr val="1D1D1B"/>
                </a:solidFill>
                <a:latin typeface="Raleway"/>
              </a:rPr>
              <a:t>. How to </a:t>
            </a:r>
            <a:r>
              <a:rPr lang="sl-SI" sz="1400" b="0" dirty="0" err="1">
                <a:solidFill>
                  <a:srgbClr val="1D1D1B"/>
                </a:solidFill>
                <a:latin typeface="Raleway"/>
              </a:rPr>
              <a:t>break</a:t>
            </a:r>
            <a:r>
              <a:rPr lang="sl-SI" sz="1400" b="0" dirty="0">
                <a:solidFill>
                  <a:srgbClr val="1D1D1B"/>
                </a:solidFill>
                <a:latin typeface="Raleway"/>
              </a:rPr>
              <a:t> </a:t>
            </a:r>
            <a:r>
              <a:rPr lang="sl-SI" sz="1400" b="0" dirty="0" err="1">
                <a:solidFill>
                  <a:srgbClr val="1D1D1B"/>
                </a:solidFill>
                <a:latin typeface="Raleway"/>
              </a:rPr>
              <a:t>down</a:t>
            </a:r>
            <a:r>
              <a:rPr lang="sl-SI" sz="1400" b="0" dirty="0">
                <a:solidFill>
                  <a:srgbClr val="1D1D1B"/>
                </a:solidFill>
                <a:latin typeface="Raleway"/>
              </a:rPr>
              <a:t> </a:t>
            </a:r>
            <a:r>
              <a:rPr lang="sl-SI" sz="1400" b="0" dirty="0" err="1">
                <a:solidFill>
                  <a:srgbClr val="1D1D1B"/>
                </a:solidFill>
                <a:latin typeface="Raleway"/>
              </a:rPr>
              <a:t>gender</a:t>
            </a:r>
            <a:r>
              <a:rPr lang="sl-SI" sz="1400" b="0" dirty="0">
                <a:solidFill>
                  <a:srgbClr val="1D1D1B"/>
                </a:solidFill>
                <a:latin typeface="Raleway"/>
              </a:rPr>
              <a:t> </a:t>
            </a:r>
            <a:r>
              <a:rPr lang="sl-SI" sz="1400" b="0" dirty="0" err="1">
                <a:solidFill>
                  <a:srgbClr val="1D1D1B"/>
                </a:solidFill>
                <a:latin typeface="Raleway"/>
              </a:rPr>
              <a:t>bias</a:t>
            </a:r>
            <a:r>
              <a:rPr lang="sl-SI" sz="1400" b="0" dirty="0">
                <a:solidFill>
                  <a:srgbClr val="1D1D1B"/>
                </a:solidFill>
                <a:latin typeface="Raleway"/>
              </a:rPr>
              <a:t> in </a:t>
            </a:r>
            <a:r>
              <a:rPr lang="sl-SI" sz="1400" b="0" dirty="0" err="1">
                <a:solidFill>
                  <a:srgbClr val="1D1D1B"/>
                </a:solidFill>
                <a:latin typeface="Raleway"/>
              </a:rPr>
              <a:t>the</a:t>
            </a:r>
            <a:r>
              <a:rPr lang="sl-SI" sz="1400" b="0" dirty="0">
                <a:solidFill>
                  <a:srgbClr val="1D1D1B"/>
                </a:solidFill>
                <a:latin typeface="Raleway"/>
              </a:rPr>
              <a:t> </a:t>
            </a:r>
            <a:r>
              <a:rPr lang="sl-SI" sz="1400" b="0" dirty="0" err="1">
                <a:solidFill>
                  <a:srgbClr val="1D1D1B"/>
                </a:solidFill>
                <a:latin typeface="Raleway"/>
              </a:rPr>
              <a:t>workplace</a:t>
            </a:r>
            <a:r>
              <a:rPr lang="sl-SI" sz="1400" b="0" dirty="0">
                <a:solidFill>
                  <a:srgbClr val="1D1D1B"/>
                </a:solidFill>
                <a:latin typeface="Raleway"/>
              </a:rPr>
              <a:t> | Angela </a:t>
            </a:r>
            <a:r>
              <a:rPr lang="sl-SI" sz="1400" b="0" dirty="0" err="1">
                <a:solidFill>
                  <a:srgbClr val="1D1D1B"/>
                </a:solidFill>
                <a:latin typeface="Raleway"/>
              </a:rPr>
              <a:t>Peacock</a:t>
            </a:r>
            <a:r>
              <a:rPr lang="sl-SI" sz="1400" b="0" dirty="0">
                <a:solidFill>
                  <a:srgbClr val="1D1D1B"/>
                </a:solidFill>
                <a:latin typeface="Raleway"/>
              </a:rPr>
              <a:t> | </a:t>
            </a:r>
            <a:r>
              <a:rPr lang="sl-SI" sz="1400" b="0" dirty="0" err="1">
                <a:solidFill>
                  <a:srgbClr val="1D1D1B"/>
                </a:solidFill>
                <a:latin typeface="Raleway"/>
              </a:rPr>
              <a:t>TEDxSwansea</a:t>
            </a:r>
            <a:r>
              <a:rPr lang="en-US" sz="1400" b="0" dirty="0">
                <a:solidFill>
                  <a:srgbClr val="1D1D1B"/>
                </a:solidFill>
                <a:latin typeface="Raleway"/>
              </a:rPr>
              <a:t>. </a:t>
            </a:r>
            <a:r>
              <a:rPr lang="en-US" sz="1400" b="0" dirty="0" err="1">
                <a:solidFill>
                  <a:srgbClr val="1D1D1B"/>
                </a:solidFill>
                <a:latin typeface="Raleway"/>
              </a:rPr>
              <a:t>Dostop</a:t>
            </a:r>
            <a:r>
              <a:rPr lang="en-US" sz="1400" b="0" dirty="0">
                <a:solidFill>
                  <a:srgbClr val="1D1D1B"/>
                </a:solidFill>
                <a:latin typeface="Raleway"/>
              </a:rPr>
              <a:t>:</a:t>
            </a:r>
            <a:r>
              <a:rPr lang="sl-SI" sz="1400" b="0" dirty="0">
                <a:solidFill>
                  <a:srgbClr val="1D1D1B"/>
                </a:solidFill>
                <a:latin typeface="Raleway"/>
              </a:rPr>
              <a:t> </a:t>
            </a:r>
            <a:r>
              <a:rPr lang="sl-SI" sz="1400" b="0" dirty="0">
                <a:hlinkClick r:id="rId9"/>
              </a:rPr>
              <a:t>https://www.youtube.com/watch?v=YVphFCWPg8o</a:t>
            </a:r>
            <a:endParaRPr lang="sl-SI" sz="1400" b="0" dirty="0">
              <a:solidFill>
                <a:schemeClr val="accent1"/>
              </a:solidFill>
            </a:endParaRPr>
          </a:p>
          <a:p>
            <a:pPr marL="171450" indent="-171450">
              <a:buFont typeface="Arial" panose="020B0604020202020204" pitchFamily="34" charset="0"/>
              <a:buChar char="•"/>
            </a:pPr>
            <a:r>
              <a:rPr lang="en-US" sz="1400" b="0" dirty="0" err="1">
                <a:solidFill>
                  <a:schemeClr val="accent1"/>
                </a:solidFill>
              </a:rPr>
              <a:t>Tedstone</a:t>
            </a:r>
            <a:r>
              <a:rPr lang="en-US" sz="1400" b="0" dirty="0">
                <a:solidFill>
                  <a:schemeClr val="accent1"/>
                </a:solidFill>
              </a:rPr>
              <a:t> Doherty, D., &amp; </a:t>
            </a:r>
            <a:r>
              <a:rPr lang="en-US" sz="1400" b="0" dirty="0" err="1">
                <a:solidFill>
                  <a:schemeClr val="accent1"/>
                </a:solidFill>
              </a:rPr>
              <a:t>Kartalova</a:t>
            </a:r>
            <a:r>
              <a:rPr lang="en-US" sz="1400" b="0" dirty="0">
                <a:solidFill>
                  <a:schemeClr val="accent1"/>
                </a:solidFill>
              </a:rPr>
              <a:t>-O’Doherty, Y. (2010). Gender and self-reported mental health problems: predictors of help seeking from a general practitioner. British journal of health psychology, 15(Pt 1), 213–228. </a:t>
            </a:r>
            <a:r>
              <a:rPr lang="en-US" sz="1400" b="0" dirty="0" err="1">
                <a:solidFill>
                  <a:schemeClr val="accent1"/>
                </a:solidFill>
              </a:rPr>
              <a:t>Dostop</a:t>
            </a:r>
            <a:r>
              <a:rPr lang="en-US" sz="1400" b="0" dirty="0">
                <a:solidFill>
                  <a:schemeClr val="accent1"/>
                </a:solidFill>
              </a:rPr>
              <a:t>: </a:t>
            </a:r>
            <a:r>
              <a:rPr lang="en-US" sz="1400" b="0" dirty="0">
                <a:solidFill>
                  <a:schemeClr val="accent1"/>
                </a:solidFill>
                <a:hlinkClick r:id="rId10">
                  <a:extLst>
                    <a:ext uri="{A12FA001-AC4F-418D-AE19-62706E023703}">
                      <ahyp:hlinkClr xmlns:ahyp="http://schemas.microsoft.com/office/drawing/2018/hyperlinkcolor" val="tx"/>
                    </a:ext>
                  </a:extLst>
                </a:hlinkClick>
              </a:rPr>
              <a:t>https://doi.org/10.1348/135910709X457423</a:t>
            </a:r>
            <a:r>
              <a:rPr lang="sl-SI" sz="1400" b="0" dirty="0">
                <a:solidFill>
                  <a:schemeClr val="accent1"/>
                </a:solidFill>
              </a:rPr>
              <a:t> </a:t>
            </a:r>
            <a:r>
              <a:rPr lang="en-US" sz="1400" b="0" dirty="0">
                <a:solidFill>
                  <a:schemeClr val="accent1"/>
                </a:solidFill>
              </a:rPr>
              <a:t>Read more here: </a:t>
            </a:r>
            <a:r>
              <a:rPr lang="en-US" sz="1400" b="0" dirty="0">
                <a:solidFill>
                  <a:schemeClr val="accent1"/>
                </a:solidFill>
                <a:hlinkClick r:id="rId5"/>
              </a:rPr>
              <a:t>https://mind.help/topic/gender-bias</a:t>
            </a:r>
            <a:endParaRPr lang="en-US" sz="1400" b="0" dirty="0">
              <a:solidFill>
                <a:schemeClr val="accent1"/>
              </a:solidFill>
            </a:endParaRPr>
          </a:p>
          <a:p>
            <a:pPr marL="171450" indent="-171450">
              <a:buFont typeface="Arial" panose="020B0604020202020204" pitchFamily="34" charset="0"/>
              <a:buChar char="•"/>
            </a:pPr>
            <a:r>
              <a:rPr lang="sl-SI" sz="1400" b="0" dirty="0" err="1">
                <a:solidFill>
                  <a:srgbClr val="1D1D1B"/>
                </a:solidFill>
                <a:latin typeface="Raleway"/>
              </a:rPr>
              <a:t>VinciWorks</a:t>
            </a:r>
            <a:r>
              <a:rPr lang="sl-SI" sz="1400" b="0" dirty="0">
                <a:solidFill>
                  <a:srgbClr val="1D1D1B"/>
                </a:solidFill>
                <a:latin typeface="Raleway"/>
              </a:rPr>
              <a:t> (2013). </a:t>
            </a:r>
            <a:r>
              <a:rPr lang="sl-SI" sz="1400" b="0" dirty="0" err="1">
                <a:solidFill>
                  <a:srgbClr val="1D1D1B"/>
                </a:solidFill>
                <a:latin typeface="Raleway"/>
              </a:rPr>
              <a:t>Gender</a:t>
            </a:r>
            <a:r>
              <a:rPr lang="sl-SI" sz="1400" b="0" dirty="0">
                <a:solidFill>
                  <a:srgbClr val="1D1D1B"/>
                </a:solidFill>
                <a:latin typeface="Raleway"/>
              </a:rPr>
              <a:t> </a:t>
            </a:r>
            <a:r>
              <a:rPr lang="sl-SI" sz="1400" b="0" dirty="0" err="1">
                <a:solidFill>
                  <a:srgbClr val="1D1D1B"/>
                </a:solidFill>
                <a:latin typeface="Raleway"/>
              </a:rPr>
              <a:t>bias</a:t>
            </a:r>
            <a:r>
              <a:rPr lang="sl-SI" sz="1400" b="0" dirty="0">
                <a:solidFill>
                  <a:srgbClr val="1D1D1B"/>
                </a:solidFill>
                <a:latin typeface="Raleway"/>
              </a:rPr>
              <a:t> in </a:t>
            </a:r>
            <a:r>
              <a:rPr lang="sl-SI" sz="1400" b="0" dirty="0" err="1">
                <a:solidFill>
                  <a:srgbClr val="1D1D1B"/>
                </a:solidFill>
                <a:latin typeface="Raleway"/>
              </a:rPr>
              <a:t>recruitment</a:t>
            </a:r>
            <a:r>
              <a:rPr lang="sl-SI" sz="1400" b="0" dirty="0">
                <a:solidFill>
                  <a:srgbClr val="1D1D1B"/>
                </a:solidFill>
                <a:latin typeface="Raleway"/>
              </a:rPr>
              <a:t>. </a:t>
            </a:r>
            <a:r>
              <a:rPr lang="en-US" sz="1400" b="0" dirty="0" err="1">
                <a:solidFill>
                  <a:srgbClr val="1D1D1B"/>
                </a:solidFill>
                <a:latin typeface="Raleway"/>
              </a:rPr>
              <a:t>Dostop</a:t>
            </a:r>
            <a:r>
              <a:rPr lang="sl-SI" sz="1400" b="0" dirty="0">
                <a:solidFill>
                  <a:srgbClr val="1D1D1B"/>
                </a:solidFill>
                <a:latin typeface="Raleway"/>
              </a:rPr>
              <a:t>: </a:t>
            </a:r>
            <a:r>
              <a:rPr lang="sl-SI" sz="1400" b="0" dirty="0">
                <a:solidFill>
                  <a:srgbClr val="1D1D1B"/>
                </a:solidFill>
                <a:latin typeface="Raleway"/>
                <a:hlinkClick r:id="rId11"/>
              </a:rPr>
              <a:t>https://www.youtube.com/watch?v=rJ3mZwQ3ha4&amp;t</a:t>
            </a:r>
            <a:endParaRPr lang="sl-SI" sz="1400" b="0" dirty="0">
              <a:solidFill>
                <a:schemeClr val="accent1"/>
              </a:solidFill>
            </a:endParaRPr>
          </a:p>
          <a:p>
            <a:pPr marL="171450" indent="-171450">
              <a:buFont typeface="Arial" panose="020B0604020202020204" pitchFamily="34" charset="0"/>
              <a:buChar char="•"/>
            </a:pPr>
            <a:r>
              <a:rPr lang="en-US" sz="1400" b="0" dirty="0">
                <a:solidFill>
                  <a:schemeClr val="accent1"/>
                </a:solidFill>
              </a:rPr>
              <a:t>Yu S. (2018). Uncovering the hidden impacts of inequality on mental health: a global study. Translational psychiatry, 8(1), 98. </a:t>
            </a:r>
            <a:r>
              <a:rPr lang="en-US" sz="1400" b="0" dirty="0">
                <a:solidFill>
                  <a:schemeClr val="accent1"/>
                </a:solidFill>
                <a:hlinkClick r:id="rId12">
                  <a:extLst>
                    <a:ext uri="{A12FA001-AC4F-418D-AE19-62706E023703}">
                      <ahyp:hlinkClr xmlns:ahyp="http://schemas.microsoft.com/office/drawing/2018/hyperlinkcolor" val="tx"/>
                    </a:ext>
                  </a:extLst>
                </a:hlinkClick>
              </a:rPr>
              <a:t>https://doi.org/10.1038/s41398-018-0148-0</a:t>
            </a:r>
            <a:r>
              <a:rPr lang="en-US" sz="1400" b="0" dirty="0">
                <a:solidFill>
                  <a:schemeClr val="accent1"/>
                </a:solidFill>
              </a:rPr>
              <a:t>. </a:t>
            </a:r>
            <a:r>
              <a:rPr lang="en-US" sz="1400" b="0" dirty="0" err="1">
                <a:solidFill>
                  <a:schemeClr val="accent1"/>
                </a:solidFill>
              </a:rPr>
              <a:t>Dostop</a:t>
            </a:r>
            <a:r>
              <a:rPr lang="en-US" sz="1400" b="0" dirty="0">
                <a:solidFill>
                  <a:schemeClr val="accent1"/>
                </a:solidFill>
              </a:rPr>
              <a:t>: </a:t>
            </a:r>
            <a:r>
              <a:rPr lang="en-US" sz="1400" b="0" dirty="0">
                <a:solidFill>
                  <a:schemeClr val="accent1"/>
                </a:solidFill>
                <a:hlinkClick r:id="rId5"/>
              </a:rPr>
              <a:t>https://mind.help/topic/gender-bias</a:t>
            </a:r>
            <a:r>
              <a:rPr lang="en-US" sz="1400" b="0" dirty="0">
                <a:solidFill>
                  <a:schemeClr val="accent1"/>
                </a:solidFill>
              </a:rPr>
              <a:t>.</a:t>
            </a:r>
            <a:endParaRPr lang="sl-SI" sz="1400" b="0" dirty="0">
              <a:solidFill>
                <a:schemeClr val="accent1"/>
              </a:solidFill>
            </a:endParaRPr>
          </a:p>
          <a:p>
            <a:endParaRPr lang="sl-SI" sz="1200" dirty="0">
              <a:solidFill>
                <a:schemeClr val="accent1"/>
              </a:solidFill>
            </a:endParaRPr>
          </a:p>
          <a:p>
            <a:pPr marL="171450" indent="-171450">
              <a:buFont typeface="Arial" panose="020B0604020202020204" pitchFamily="34" charset="0"/>
              <a:buChar char="•"/>
            </a:pPr>
            <a:endParaRPr lang="en-US" sz="1200" dirty="0">
              <a:solidFill>
                <a:schemeClr val="accent1"/>
              </a:solidFill>
            </a:endParaRPr>
          </a:p>
        </p:txBody>
      </p:sp>
    </p:spTree>
    <p:extLst>
      <p:ext uri="{BB962C8B-B14F-4D97-AF65-F5344CB8AC3E}">
        <p14:creationId xmlns:p14="http://schemas.microsoft.com/office/powerpoint/2010/main" val="7791668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2F5A40CF-DD24-6590-A30B-3E7EA8E3796C}"/>
              </a:ext>
            </a:extLst>
          </p:cNvPr>
          <p:cNvSpPr>
            <a:spLocks noGrp="1"/>
          </p:cNvSpPr>
          <p:nvPr>
            <p:ph type="title"/>
          </p:nvPr>
        </p:nvSpPr>
        <p:spPr>
          <a:xfrm>
            <a:off x="664945" y="365125"/>
            <a:ext cx="10515600" cy="1253414"/>
          </a:xfrm>
        </p:spPr>
        <p:txBody>
          <a:bodyPr/>
          <a:lstStyle/>
          <a:p>
            <a:r>
              <a:rPr lang="en-US" dirty="0" err="1"/>
              <a:t>Partnerji</a:t>
            </a:r>
            <a:r>
              <a:rPr lang="en-US" dirty="0"/>
              <a:t> FEM-Up</a:t>
            </a:r>
          </a:p>
        </p:txBody>
      </p:sp>
      <p:sp>
        <p:nvSpPr>
          <p:cNvPr id="2" name="PoljeZBesedilom 1">
            <a:extLst>
              <a:ext uri="{FF2B5EF4-FFF2-40B4-BE49-F238E27FC236}">
                <a16:creationId xmlns:a16="http://schemas.microsoft.com/office/drawing/2014/main" id="{AC2D5FD9-1B66-D603-9450-50E6F154A47B}"/>
              </a:ext>
            </a:extLst>
          </p:cNvPr>
          <p:cNvSpPr txBox="1"/>
          <p:nvPr/>
        </p:nvSpPr>
        <p:spPr>
          <a:xfrm>
            <a:off x="6499185" y="2795286"/>
            <a:ext cx="5357149" cy="10772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nn-NO" sz="3200" b="1" dirty="0">
                <a:solidFill>
                  <a:srgbClr val="F3B75B"/>
                </a:solidFill>
              </a:rPr>
              <a:t>Hvala, </a:t>
            </a:r>
            <a:br>
              <a:rPr lang="nn-NO" sz="3200" b="1" dirty="0">
                <a:solidFill>
                  <a:srgbClr val="F3B75B"/>
                </a:solidFill>
              </a:rPr>
            </a:br>
            <a:r>
              <a:rPr lang="nn-NO" sz="3200" b="1" dirty="0">
                <a:solidFill>
                  <a:srgbClr val="F3B75B"/>
                </a:solidFill>
              </a:rPr>
              <a:t>ker ste zaključili to enoto</a:t>
            </a:r>
            <a:r>
              <a:rPr lang="en-GB" sz="3200" b="1" dirty="0">
                <a:solidFill>
                  <a:srgbClr val="F3B75B"/>
                </a:solidFill>
              </a:rPr>
              <a:t>!</a:t>
            </a:r>
            <a:r>
              <a:rPr lang="sl-SI" sz="3200" dirty="0"/>
              <a:t>​</a:t>
            </a:r>
            <a:endParaRPr lang="sl-SI" dirty="0"/>
          </a:p>
        </p:txBody>
      </p:sp>
    </p:spTree>
    <p:extLst>
      <p:ext uri="{BB962C8B-B14F-4D97-AF65-F5344CB8AC3E}">
        <p14:creationId xmlns:p14="http://schemas.microsoft.com/office/powerpoint/2010/main" val="3616235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DEB2B8-67A4-DBB2-B33B-FA3A94AEE46E}"/>
              </a:ext>
            </a:extLst>
          </p:cNvPr>
          <p:cNvSpPr>
            <a:spLocks noGrp="1"/>
          </p:cNvSpPr>
          <p:nvPr>
            <p:ph type="title"/>
          </p:nvPr>
        </p:nvSpPr>
        <p:spPr>
          <a:xfrm>
            <a:off x="232775" y="229426"/>
            <a:ext cx="11579980" cy="1337658"/>
          </a:xfrm>
        </p:spPr>
        <p:txBody>
          <a:bodyPr/>
          <a:lstStyle/>
          <a:p>
            <a:r>
              <a:rPr lang="sl-SI" sz="3400" dirty="0"/>
              <a:t>1</a:t>
            </a:r>
            <a:r>
              <a:rPr lang="en-US" sz="3400" dirty="0"/>
              <a:t>. </a:t>
            </a:r>
            <a:r>
              <a:rPr lang="sl-SI" sz="3400" dirty="0"/>
              <a:t>Razumevanje spolne pristranskosti</a:t>
            </a:r>
            <a:endParaRPr lang="en-US" sz="3400" dirty="0"/>
          </a:p>
        </p:txBody>
      </p:sp>
      <p:sp>
        <p:nvSpPr>
          <p:cNvPr id="5" name="Marcador de contenido 4">
            <a:extLst>
              <a:ext uri="{FF2B5EF4-FFF2-40B4-BE49-F238E27FC236}">
                <a16:creationId xmlns:a16="http://schemas.microsoft.com/office/drawing/2014/main" id="{DCBDD218-F9D7-4922-0A12-8A66E5903877}"/>
              </a:ext>
            </a:extLst>
          </p:cNvPr>
          <p:cNvSpPr>
            <a:spLocks noGrp="1"/>
          </p:cNvSpPr>
          <p:nvPr>
            <p:ph sz="half" idx="1"/>
          </p:nvPr>
        </p:nvSpPr>
        <p:spPr>
          <a:xfrm>
            <a:off x="582168" y="1465223"/>
            <a:ext cx="5181600" cy="4583032"/>
          </a:xfrm>
        </p:spPr>
        <p:txBody>
          <a:bodyPr vert="horz" lIns="91440" tIns="45720" rIns="91440" bIns="45720" rtlCol="0" anchor="t">
            <a:normAutofit fontScale="55000" lnSpcReduction="20000"/>
          </a:bodyPr>
          <a:lstStyle/>
          <a:p>
            <a:pPr>
              <a:lnSpc>
                <a:spcPct val="150000"/>
              </a:lnSpc>
              <a:spcBef>
                <a:spcPts val="0"/>
              </a:spcBef>
            </a:pPr>
            <a:r>
              <a:rPr lang="sl-SI" sz="3300" dirty="0"/>
              <a:t>Opredelitev in namen: </a:t>
            </a:r>
            <a:endParaRPr lang="sl-SI" sz="3300" b="1" dirty="0"/>
          </a:p>
          <a:p>
            <a:pPr>
              <a:lnSpc>
                <a:spcPct val="150000"/>
              </a:lnSpc>
              <a:spcBef>
                <a:spcPts val="0"/>
              </a:spcBef>
            </a:pPr>
            <a:r>
              <a:rPr lang="sl-SI" sz="3300" b="0" dirty="0">
                <a:solidFill>
                  <a:schemeClr val="accent1"/>
                </a:solidFill>
              </a:rPr>
              <a:t>Spolna pristranskost se nanaša na prednostno obravnavo ali neugoden odnos do posameznikov na podlagi njihovega spola. Ta pristranskost se lahko kaže v različnih oblikah, vključno s stereotipi, diskriminacijo in neenakimi možnostmi. Spolna pristranskost prizadene tako moške kot ženske, vendar pogosto nesorazmerno vpliva na ženske in </a:t>
            </a:r>
            <a:r>
              <a:rPr lang="sl-SI" sz="3300" b="0" dirty="0" err="1">
                <a:solidFill>
                  <a:schemeClr val="accent1"/>
                </a:solidFill>
              </a:rPr>
              <a:t>nebinarne</a:t>
            </a:r>
            <a:r>
              <a:rPr lang="sl-SI" sz="3300" b="0" dirty="0">
                <a:solidFill>
                  <a:schemeClr val="accent1"/>
                </a:solidFill>
              </a:rPr>
              <a:t> posameznike. </a:t>
            </a:r>
            <a:r>
              <a:rPr lang="sl-SI" sz="3300" dirty="0">
                <a:solidFill>
                  <a:schemeClr val="accent1"/>
                </a:solidFill>
              </a:rPr>
              <a:t>Prepoznavanje spolne pristranskosti je prvi korak k obravnavi njenih razširjenih učinkov v družbi.</a:t>
            </a:r>
          </a:p>
          <a:p>
            <a:endParaRPr lang="en-US" dirty="0"/>
          </a:p>
        </p:txBody>
      </p:sp>
      <p:sp>
        <p:nvSpPr>
          <p:cNvPr id="6" name="Marcador de contenido 5">
            <a:extLst>
              <a:ext uri="{FF2B5EF4-FFF2-40B4-BE49-F238E27FC236}">
                <a16:creationId xmlns:a16="http://schemas.microsoft.com/office/drawing/2014/main" id="{0CC214A9-B65D-FDF1-7616-D8081C944C60}"/>
              </a:ext>
            </a:extLst>
          </p:cNvPr>
          <p:cNvSpPr>
            <a:spLocks noGrp="1"/>
          </p:cNvSpPr>
          <p:nvPr>
            <p:ph sz="half" idx="2"/>
          </p:nvPr>
        </p:nvSpPr>
        <p:spPr>
          <a:xfrm>
            <a:off x="6294748" y="1567084"/>
            <a:ext cx="5315083" cy="4787996"/>
          </a:xfrm>
        </p:spPr>
        <p:txBody>
          <a:bodyPr>
            <a:normAutofit fontScale="55000" lnSpcReduction="20000"/>
          </a:bodyPr>
          <a:lstStyle/>
          <a:p>
            <a:pPr>
              <a:lnSpc>
                <a:spcPct val="150000"/>
              </a:lnSpc>
              <a:spcBef>
                <a:spcPts val="0"/>
              </a:spcBef>
            </a:pPr>
            <a:r>
              <a:rPr lang="sl-SI" sz="3300" dirty="0">
                <a:solidFill>
                  <a:schemeClr val="accent1"/>
                </a:solidFill>
              </a:rPr>
              <a:t>Pristranskost na podlagi spola </a:t>
            </a:r>
            <a:r>
              <a:rPr lang="sl-SI" sz="3300" b="0" dirty="0">
                <a:solidFill>
                  <a:schemeClr val="accent1"/>
                </a:solidFill>
              </a:rPr>
              <a:t>je lahko subtilna ali odkrita in je pogosto vključena v kulturne, institucionalne in organizacijske prakse. Pogosti primeri vključujejo:</a:t>
            </a:r>
          </a:p>
          <a:p>
            <a:pPr marL="457200" indent="-457200">
              <a:lnSpc>
                <a:spcPct val="150000"/>
              </a:lnSpc>
              <a:spcBef>
                <a:spcPts val="0"/>
              </a:spcBef>
              <a:buFont typeface="Arial" panose="020B0604020202020204" pitchFamily="34" charset="0"/>
              <a:buChar char="•"/>
            </a:pPr>
            <a:r>
              <a:rPr lang="sl-SI" sz="3300" dirty="0"/>
              <a:t>Stereotip</a:t>
            </a:r>
            <a:r>
              <a:rPr lang="en-US" sz="3300" dirty="0"/>
              <a:t>e</a:t>
            </a:r>
            <a:r>
              <a:rPr lang="sl-SI" sz="3300" b="1" dirty="0"/>
              <a:t>:</a:t>
            </a:r>
            <a:r>
              <a:rPr lang="sl-SI" sz="3300" dirty="0"/>
              <a:t> </a:t>
            </a:r>
            <a:r>
              <a:rPr lang="sl-SI" sz="3300" b="0" dirty="0">
                <a:solidFill>
                  <a:schemeClr val="accent1"/>
                </a:solidFill>
              </a:rPr>
              <a:t>Dodeljevanje vlog ali značilnosti posameznikom na podlagi spola.</a:t>
            </a:r>
          </a:p>
          <a:p>
            <a:pPr marL="457200" indent="-457200">
              <a:lnSpc>
                <a:spcPct val="150000"/>
              </a:lnSpc>
              <a:spcBef>
                <a:spcPts val="0"/>
              </a:spcBef>
              <a:buFont typeface="Arial" panose="020B0604020202020204" pitchFamily="34" charset="0"/>
              <a:buChar char="•"/>
            </a:pPr>
            <a:r>
              <a:rPr lang="sl-SI" sz="3300" dirty="0"/>
              <a:t>Diskriminacij</a:t>
            </a:r>
            <a:r>
              <a:rPr lang="en-US" sz="3300" dirty="0"/>
              <a:t>o</a:t>
            </a:r>
            <a:r>
              <a:rPr lang="sl-SI" sz="3300" dirty="0"/>
              <a:t> na delovnem mestu</a:t>
            </a:r>
            <a:r>
              <a:rPr lang="sl-SI" sz="3300" b="1" dirty="0"/>
              <a:t>:</a:t>
            </a:r>
            <a:r>
              <a:rPr lang="sl-SI" sz="3300" dirty="0"/>
              <a:t> </a:t>
            </a:r>
            <a:r>
              <a:rPr lang="sl-SI" sz="3300" b="0" dirty="0">
                <a:solidFill>
                  <a:schemeClr val="accent1"/>
                </a:solidFill>
              </a:rPr>
              <a:t>Neenako plačilo, omejene možnosti za napredovanje v karieri in pristranske prakse zaposlovanja.</a:t>
            </a:r>
          </a:p>
          <a:p>
            <a:pPr marL="457200" indent="-457200">
              <a:lnSpc>
                <a:spcPct val="150000"/>
              </a:lnSpc>
              <a:spcBef>
                <a:spcPts val="0"/>
              </a:spcBef>
              <a:buFont typeface="Arial" panose="020B0604020202020204" pitchFamily="34" charset="0"/>
              <a:buChar char="•"/>
            </a:pPr>
            <a:r>
              <a:rPr lang="sl-SI" sz="3300" dirty="0"/>
              <a:t>Zastopanje</a:t>
            </a:r>
            <a:r>
              <a:rPr lang="sl-SI" sz="3300" b="1" dirty="0"/>
              <a:t>:</a:t>
            </a:r>
            <a:r>
              <a:rPr lang="sl-SI" sz="3300" dirty="0"/>
              <a:t> </a:t>
            </a:r>
            <a:r>
              <a:rPr lang="sl-SI" sz="3300" b="0" dirty="0">
                <a:solidFill>
                  <a:schemeClr val="accent1"/>
                </a:solidFill>
              </a:rPr>
              <a:t>Premajhna zastopanost nekaterih spolov v vodstvenih vlogah, medijih in politiki.</a:t>
            </a:r>
          </a:p>
          <a:p>
            <a:endParaRPr lang="en-US" dirty="0"/>
          </a:p>
        </p:txBody>
      </p:sp>
    </p:spTree>
    <p:extLst>
      <p:ext uri="{BB962C8B-B14F-4D97-AF65-F5344CB8AC3E}">
        <p14:creationId xmlns:p14="http://schemas.microsoft.com/office/powerpoint/2010/main" val="25912871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redstavnost v spletu 1" title="Gender bias in recruitment">
            <a:hlinkClick r:id="" action="ppaction://media"/>
            <a:extLst>
              <a:ext uri="{FF2B5EF4-FFF2-40B4-BE49-F238E27FC236}">
                <a16:creationId xmlns:a16="http://schemas.microsoft.com/office/drawing/2014/main" id="{D64FF6BF-1F0D-25D8-F5E0-F980E6C68552}"/>
              </a:ext>
            </a:extLst>
          </p:cNvPr>
          <p:cNvPicPr>
            <a:picLocks noGrp="1" noRot="1" noChangeAspect="1"/>
          </p:cNvPicPr>
          <p:nvPr>
            <p:ph idx="1"/>
            <a:videoFile r:link="rId1"/>
          </p:nvPr>
        </p:nvPicPr>
        <p:blipFill>
          <a:blip r:embed="rId3"/>
          <a:stretch>
            <a:fillRect/>
          </a:stretch>
        </p:blipFill>
        <p:spPr>
          <a:xfrm>
            <a:off x="5636712" y="2458247"/>
            <a:ext cx="6172200" cy="3487738"/>
          </a:xfrm>
          <a:prstGeom prst="rect">
            <a:avLst/>
          </a:prstGeom>
        </p:spPr>
      </p:pic>
      <p:sp>
        <p:nvSpPr>
          <p:cNvPr id="12" name="Marcador de texto 11">
            <a:extLst>
              <a:ext uri="{FF2B5EF4-FFF2-40B4-BE49-F238E27FC236}">
                <a16:creationId xmlns:a16="http://schemas.microsoft.com/office/drawing/2014/main" id="{DE0FE06B-36FB-6947-D2B5-459CF5BE8C4F}"/>
              </a:ext>
            </a:extLst>
          </p:cNvPr>
          <p:cNvSpPr>
            <a:spLocks noGrp="1"/>
          </p:cNvSpPr>
          <p:nvPr>
            <p:ph type="body" sz="half" idx="2"/>
          </p:nvPr>
        </p:nvSpPr>
        <p:spPr>
          <a:xfrm>
            <a:off x="624187" y="1129612"/>
            <a:ext cx="4789061" cy="5407349"/>
          </a:xfrm>
        </p:spPr>
        <p:txBody>
          <a:bodyPr vert="horz" lIns="91440" tIns="45720" rIns="91440" bIns="45720" rtlCol="0" anchor="t">
            <a:normAutofit fontScale="85000" lnSpcReduction="10000"/>
          </a:bodyPr>
          <a:lstStyle/>
          <a:p>
            <a:pPr>
              <a:lnSpc>
                <a:spcPct val="150000"/>
              </a:lnSpc>
            </a:pPr>
            <a:r>
              <a:rPr lang="en-US" sz="1900" dirty="0" err="1"/>
              <a:t>Vpliv</a:t>
            </a:r>
            <a:r>
              <a:rPr lang="en-US" sz="1900" dirty="0"/>
              <a:t> </a:t>
            </a:r>
            <a:r>
              <a:rPr lang="en-US" sz="1900" dirty="0" err="1"/>
              <a:t>spolne</a:t>
            </a:r>
            <a:r>
              <a:rPr lang="en-US" sz="1900" dirty="0"/>
              <a:t> </a:t>
            </a:r>
            <a:r>
              <a:rPr lang="en-US" sz="1900" dirty="0" err="1"/>
              <a:t>pristranskosti</a:t>
            </a:r>
            <a:r>
              <a:rPr lang="en-US" sz="1900" dirty="0"/>
              <a:t> je </a:t>
            </a:r>
            <a:r>
              <a:rPr lang="en-US" sz="1900" dirty="0" err="1"/>
              <a:t>globok</a:t>
            </a:r>
            <a:r>
              <a:rPr lang="en-US" sz="1900" dirty="0"/>
              <a:t> in </a:t>
            </a:r>
            <a:r>
              <a:rPr lang="en-US" sz="1900" dirty="0" err="1"/>
              <a:t>daljnosežen</a:t>
            </a:r>
            <a:r>
              <a:rPr lang="en-US" sz="1900" dirty="0"/>
              <a:t>:</a:t>
            </a:r>
          </a:p>
          <a:p>
            <a:pPr marL="285750" indent="-285750">
              <a:lnSpc>
                <a:spcPct val="150000"/>
              </a:lnSpc>
              <a:buFont typeface="Arial" panose="020B0604020202020204" pitchFamily="34" charset="0"/>
              <a:buChar char="•"/>
            </a:pPr>
            <a:r>
              <a:rPr lang="en-US" sz="1900" dirty="0" err="1"/>
              <a:t>Gospodarske</a:t>
            </a:r>
            <a:r>
              <a:rPr lang="en-US" sz="1900" dirty="0"/>
              <a:t> </a:t>
            </a:r>
            <a:r>
              <a:rPr lang="en-US" sz="1900" dirty="0" err="1"/>
              <a:t>razlike</a:t>
            </a:r>
            <a:r>
              <a:rPr lang="en-US" sz="1900" b="1" dirty="0"/>
              <a:t>:</a:t>
            </a:r>
            <a:r>
              <a:rPr lang="en-US" sz="1900" dirty="0"/>
              <a:t> </a:t>
            </a:r>
            <a:br>
              <a:rPr lang="en-US" sz="1900" dirty="0"/>
            </a:br>
            <a:r>
              <a:rPr lang="sv-SE" sz="1900" b="0" dirty="0">
                <a:solidFill>
                  <a:schemeClr val="accent1"/>
                </a:solidFill>
              </a:rPr>
              <a:t>Spolna pristranskost prispeva k razlikam v plačah in ekonomski neenakosti</a:t>
            </a:r>
            <a:r>
              <a:rPr lang="en-US" sz="1900" b="0" dirty="0">
                <a:solidFill>
                  <a:schemeClr val="accent1"/>
                </a:solidFill>
              </a:rPr>
              <a:t>.</a:t>
            </a:r>
          </a:p>
          <a:p>
            <a:pPr marL="285750" indent="-285750">
              <a:lnSpc>
                <a:spcPct val="150000"/>
              </a:lnSpc>
              <a:buFont typeface="Arial" panose="020B0604020202020204" pitchFamily="34" charset="0"/>
              <a:buChar char="•"/>
            </a:pPr>
            <a:r>
              <a:rPr lang="en-US" sz="1900" dirty="0" err="1"/>
              <a:t>Napredovanje</a:t>
            </a:r>
            <a:r>
              <a:rPr lang="en-US" sz="1900" dirty="0"/>
              <a:t> v </a:t>
            </a:r>
            <a:r>
              <a:rPr lang="en-US" sz="1900" dirty="0" err="1"/>
              <a:t>karieri</a:t>
            </a:r>
            <a:r>
              <a:rPr lang="en-US" sz="1900" b="1" dirty="0"/>
              <a:t>:</a:t>
            </a:r>
            <a:r>
              <a:rPr lang="en-US" sz="1900" dirty="0"/>
              <a:t> </a:t>
            </a:r>
            <a:br>
              <a:rPr lang="en-US" sz="1900" dirty="0"/>
            </a:br>
            <a:r>
              <a:rPr lang="en-US" sz="1900" b="0" dirty="0" err="1">
                <a:solidFill>
                  <a:schemeClr val="accent1"/>
                </a:solidFill>
              </a:rPr>
              <a:t>Ženske</a:t>
            </a:r>
            <a:r>
              <a:rPr lang="en-US" sz="1900" b="0" dirty="0">
                <a:solidFill>
                  <a:schemeClr val="accent1"/>
                </a:solidFill>
              </a:rPr>
              <a:t> in </a:t>
            </a:r>
            <a:r>
              <a:rPr lang="en-US" sz="1900" b="0" dirty="0" err="1">
                <a:solidFill>
                  <a:schemeClr val="accent1"/>
                </a:solidFill>
              </a:rPr>
              <a:t>nebinarni</a:t>
            </a:r>
            <a:r>
              <a:rPr lang="en-US" sz="1900" b="0" dirty="0">
                <a:solidFill>
                  <a:schemeClr val="accent1"/>
                </a:solidFill>
              </a:rPr>
              <a:t> </a:t>
            </a:r>
            <a:r>
              <a:rPr lang="en-US" sz="1900" b="0" dirty="0" err="1">
                <a:solidFill>
                  <a:schemeClr val="accent1"/>
                </a:solidFill>
              </a:rPr>
              <a:t>posamezniki</a:t>
            </a:r>
            <a:r>
              <a:rPr lang="en-US" sz="1900" b="0" dirty="0">
                <a:solidFill>
                  <a:schemeClr val="accent1"/>
                </a:solidFill>
              </a:rPr>
              <a:t> se </a:t>
            </a:r>
            <a:r>
              <a:rPr lang="en-US" sz="1900" b="0" dirty="0" err="1">
                <a:solidFill>
                  <a:schemeClr val="accent1"/>
                </a:solidFill>
              </a:rPr>
              <a:t>pogosto</a:t>
            </a:r>
            <a:r>
              <a:rPr lang="en-US" sz="1900" b="0" dirty="0">
                <a:solidFill>
                  <a:schemeClr val="accent1"/>
                </a:solidFill>
              </a:rPr>
              <a:t> </a:t>
            </a:r>
            <a:r>
              <a:rPr lang="en-US" sz="1900" b="0" dirty="0" err="1">
                <a:solidFill>
                  <a:schemeClr val="accent1"/>
                </a:solidFill>
              </a:rPr>
              <a:t>soočajo</a:t>
            </a:r>
            <a:r>
              <a:rPr lang="en-US" sz="1900" b="0" dirty="0">
                <a:solidFill>
                  <a:schemeClr val="accent1"/>
                </a:solidFill>
              </a:rPr>
              <a:t> z </a:t>
            </a:r>
            <a:r>
              <a:rPr lang="en-US" sz="1900" b="0" dirty="0" err="1">
                <a:solidFill>
                  <a:schemeClr val="accent1"/>
                </a:solidFill>
              </a:rPr>
              <a:t>ovirami</a:t>
            </a:r>
            <a:r>
              <a:rPr lang="en-US" sz="1900" b="0" dirty="0">
                <a:solidFill>
                  <a:schemeClr val="accent1"/>
                </a:solidFill>
              </a:rPr>
              <a:t> </a:t>
            </a:r>
            <a:r>
              <a:rPr lang="en-US" sz="1900" b="0" dirty="0" err="1">
                <a:solidFill>
                  <a:schemeClr val="accent1"/>
                </a:solidFill>
              </a:rPr>
              <a:t>pri</a:t>
            </a:r>
            <a:r>
              <a:rPr lang="en-US" sz="1900" b="0" dirty="0">
                <a:solidFill>
                  <a:schemeClr val="accent1"/>
                </a:solidFill>
              </a:rPr>
              <a:t> </a:t>
            </a:r>
            <a:r>
              <a:rPr lang="en-US" sz="1900" b="0" dirty="0" err="1">
                <a:solidFill>
                  <a:schemeClr val="accent1"/>
                </a:solidFill>
              </a:rPr>
              <a:t>napredovanju</a:t>
            </a:r>
            <a:r>
              <a:rPr lang="en-US" sz="1900" b="0" dirty="0">
                <a:solidFill>
                  <a:schemeClr val="accent1"/>
                </a:solidFill>
              </a:rPr>
              <a:t> v </a:t>
            </a:r>
            <a:r>
              <a:rPr lang="en-US" sz="1900" b="0" dirty="0" err="1">
                <a:solidFill>
                  <a:schemeClr val="accent1"/>
                </a:solidFill>
              </a:rPr>
              <a:t>karieri</a:t>
            </a:r>
            <a:r>
              <a:rPr lang="en-US" sz="1900" b="0" dirty="0">
                <a:solidFill>
                  <a:schemeClr val="accent1"/>
                </a:solidFill>
              </a:rPr>
              <a:t> in </a:t>
            </a:r>
            <a:r>
              <a:rPr lang="en-US" sz="1900" b="0" dirty="0" err="1">
                <a:solidFill>
                  <a:schemeClr val="accent1"/>
                </a:solidFill>
              </a:rPr>
              <a:t>vodstvenih</a:t>
            </a:r>
            <a:r>
              <a:rPr lang="en-US" sz="1900" b="0" dirty="0">
                <a:solidFill>
                  <a:schemeClr val="accent1"/>
                </a:solidFill>
              </a:rPr>
              <a:t> </a:t>
            </a:r>
            <a:r>
              <a:rPr lang="en-US" sz="1900" b="0" dirty="0" err="1">
                <a:solidFill>
                  <a:schemeClr val="accent1"/>
                </a:solidFill>
              </a:rPr>
              <a:t>priložnostih</a:t>
            </a:r>
            <a:r>
              <a:rPr lang="en-US" sz="1900" b="0" dirty="0">
                <a:solidFill>
                  <a:schemeClr val="accent1"/>
                </a:solidFill>
              </a:rPr>
              <a:t>.</a:t>
            </a:r>
          </a:p>
          <a:p>
            <a:pPr marL="285750" indent="-285750">
              <a:lnSpc>
                <a:spcPct val="150000"/>
              </a:lnSpc>
              <a:buFont typeface="Arial" panose="020B0604020202020204" pitchFamily="34" charset="0"/>
              <a:buChar char="•"/>
            </a:pPr>
            <a:r>
              <a:rPr lang="en-US" sz="1900" dirty="0" err="1"/>
              <a:t>Socialna</a:t>
            </a:r>
            <a:r>
              <a:rPr lang="en-US" sz="1900" dirty="0"/>
              <a:t> </a:t>
            </a:r>
            <a:r>
              <a:rPr lang="en-US" sz="1900" dirty="0" err="1"/>
              <a:t>neenakost</a:t>
            </a:r>
            <a:r>
              <a:rPr lang="en-US" sz="1900" b="1" dirty="0"/>
              <a:t>:</a:t>
            </a:r>
            <a:r>
              <a:rPr lang="en-US" sz="1900" dirty="0"/>
              <a:t> </a:t>
            </a:r>
            <a:br>
              <a:rPr lang="en-US" sz="1900" dirty="0"/>
            </a:br>
            <a:r>
              <a:rPr lang="en-US" sz="1900" b="0" dirty="0" err="1">
                <a:solidFill>
                  <a:schemeClr val="accent1"/>
                </a:solidFill>
              </a:rPr>
              <a:t>Spolna</a:t>
            </a:r>
            <a:r>
              <a:rPr lang="en-US" sz="1900" b="0" dirty="0">
                <a:solidFill>
                  <a:schemeClr val="accent1"/>
                </a:solidFill>
              </a:rPr>
              <a:t> </a:t>
            </a:r>
            <a:r>
              <a:rPr lang="en-US" sz="1900" b="0" dirty="0" err="1">
                <a:solidFill>
                  <a:schemeClr val="accent1"/>
                </a:solidFill>
              </a:rPr>
              <a:t>pristranskost</a:t>
            </a:r>
            <a:r>
              <a:rPr lang="en-US" sz="1900" b="0" dirty="0">
                <a:solidFill>
                  <a:schemeClr val="accent1"/>
                </a:solidFill>
              </a:rPr>
              <a:t> </a:t>
            </a:r>
            <a:r>
              <a:rPr lang="en-US" sz="1900" b="0" dirty="0" err="1">
                <a:solidFill>
                  <a:schemeClr val="accent1"/>
                </a:solidFill>
              </a:rPr>
              <a:t>ohranja</a:t>
            </a:r>
            <a:r>
              <a:rPr lang="en-US" sz="1900" b="0" dirty="0">
                <a:solidFill>
                  <a:schemeClr val="accent1"/>
                </a:solidFill>
              </a:rPr>
              <a:t> </a:t>
            </a:r>
            <a:r>
              <a:rPr lang="en-US" sz="1900" b="0" dirty="0" err="1">
                <a:solidFill>
                  <a:schemeClr val="accent1"/>
                </a:solidFill>
              </a:rPr>
              <a:t>družbene</a:t>
            </a:r>
            <a:r>
              <a:rPr lang="en-US" sz="1900" b="0" dirty="0">
                <a:solidFill>
                  <a:schemeClr val="accent1"/>
                </a:solidFill>
              </a:rPr>
              <a:t> </a:t>
            </a:r>
            <a:r>
              <a:rPr lang="en-US" sz="1900" b="0" dirty="0" err="1">
                <a:solidFill>
                  <a:schemeClr val="accent1"/>
                </a:solidFill>
              </a:rPr>
              <a:t>norme</a:t>
            </a:r>
            <a:r>
              <a:rPr lang="en-US" sz="1900" b="0" dirty="0">
                <a:solidFill>
                  <a:schemeClr val="accent1"/>
                </a:solidFill>
              </a:rPr>
              <a:t>, ki </a:t>
            </a:r>
            <a:r>
              <a:rPr lang="en-US" sz="1900" b="0" dirty="0" err="1">
                <a:solidFill>
                  <a:schemeClr val="accent1"/>
                </a:solidFill>
              </a:rPr>
              <a:t>omejujejo</a:t>
            </a:r>
            <a:r>
              <a:rPr lang="en-US" sz="1900" b="0" dirty="0">
                <a:solidFill>
                  <a:schemeClr val="accent1"/>
                </a:solidFill>
              </a:rPr>
              <a:t> </a:t>
            </a:r>
            <a:r>
              <a:rPr lang="en-US" sz="1900" b="0" dirty="0" err="1">
                <a:solidFill>
                  <a:schemeClr val="accent1"/>
                </a:solidFill>
              </a:rPr>
              <a:t>osebno</a:t>
            </a:r>
            <a:r>
              <a:rPr lang="en-US" sz="1900" b="0" dirty="0">
                <a:solidFill>
                  <a:schemeClr val="accent1"/>
                </a:solidFill>
              </a:rPr>
              <a:t> </a:t>
            </a:r>
            <a:r>
              <a:rPr lang="en-US" sz="1900" b="0" dirty="0" err="1">
                <a:solidFill>
                  <a:schemeClr val="accent1"/>
                </a:solidFill>
              </a:rPr>
              <a:t>svobodo</a:t>
            </a:r>
            <a:r>
              <a:rPr lang="en-US" sz="1900" b="0" dirty="0">
                <a:solidFill>
                  <a:schemeClr val="accent1"/>
                </a:solidFill>
              </a:rPr>
              <a:t> in </a:t>
            </a:r>
            <a:r>
              <a:rPr lang="en-US" sz="1900" b="0" dirty="0" err="1">
                <a:solidFill>
                  <a:schemeClr val="accent1"/>
                </a:solidFill>
              </a:rPr>
              <a:t>samoizražanje</a:t>
            </a:r>
            <a:r>
              <a:rPr lang="en-US" sz="1900" b="0" dirty="0">
                <a:solidFill>
                  <a:schemeClr val="accent1"/>
                </a:solidFill>
              </a:rPr>
              <a:t>.</a:t>
            </a:r>
          </a:p>
          <a:p>
            <a:endParaRPr lang="en-US" dirty="0"/>
          </a:p>
        </p:txBody>
      </p:sp>
      <p:sp>
        <p:nvSpPr>
          <p:cNvPr id="3" name="PoljeZBesedilom 2">
            <a:extLst>
              <a:ext uri="{FF2B5EF4-FFF2-40B4-BE49-F238E27FC236}">
                <a16:creationId xmlns:a16="http://schemas.microsoft.com/office/drawing/2014/main" id="{AD212F03-978D-BAB5-624A-0E670B9F81AE}"/>
              </a:ext>
            </a:extLst>
          </p:cNvPr>
          <p:cNvSpPr txBox="1"/>
          <p:nvPr/>
        </p:nvSpPr>
        <p:spPr>
          <a:xfrm>
            <a:off x="7338652" y="5945985"/>
            <a:ext cx="5618967" cy="246221"/>
          </a:xfrm>
          <a:prstGeom prst="rect">
            <a:avLst/>
          </a:prstGeom>
          <a:noFill/>
        </p:spPr>
        <p:txBody>
          <a:bodyPr wrap="square" lIns="91440" tIns="45720" rIns="91440" bIns="45720" rtlCol="0" anchor="t">
            <a:spAutoFit/>
          </a:bodyPr>
          <a:lstStyle/>
          <a:p>
            <a:r>
              <a:rPr lang="en-GB" sz="1000" dirty="0">
                <a:solidFill>
                  <a:schemeClr val="accent1"/>
                </a:solidFill>
              </a:rPr>
              <a:t>Vir: </a:t>
            </a:r>
            <a:r>
              <a:rPr lang="sl-SI" sz="1000" dirty="0" err="1">
                <a:solidFill>
                  <a:schemeClr val="accent1"/>
                </a:solidFill>
              </a:rPr>
              <a:t>Skillbooster</a:t>
            </a:r>
            <a:r>
              <a:rPr lang="sl-SI" sz="1000" dirty="0">
                <a:solidFill>
                  <a:schemeClr val="accent1"/>
                </a:solidFill>
              </a:rPr>
              <a:t>:</a:t>
            </a:r>
            <a:r>
              <a:rPr lang="en-US" sz="1000" dirty="0">
                <a:solidFill>
                  <a:schemeClr val="accent1"/>
                </a:solidFill>
              </a:rPr>
              <a:t> </a:t>
            </a:r>
            <a:r>
              <a:rPr lang="en-GB" sz="1000" b="0" i="0" u="none" strike="noStrike" dirty="0">
                <a:solidFill>
                  <a:srgbClr val="1D1D1B"/>
                </a:solidFill>
                <a:effectLst/>
                <a:latin typeface="Raleway" pitchFamily="2" charset="-18"/>
              </a:rPr>
              <a:t>Gender Bias in </a:t>
            </a:r>
            <a:r>
              <a:rPr lang="en-GB" sz="1000" b="0" i="0" u="none" strike="noStrike" dirty="0" err="1">
                <a:solidFill>
                  <a:srgbClr val="1D1D1B"/>
                </a:solidFill>
                <a:effectLst/>
                <a:latin typeface="Raleway" pitchFamily="2" charset="-18"/>
              </a:rPr>
              <a:t>Recruitmen</a:t>
            </a:r>
            <a:r>
              <a:rPr lang="sl-SI" sz="1000" b="0" i="0" u="none" strike="noStrike" dirty="0">
                <a:solidFill>
                  <a:srgbClr val="1D1D1B"/>
                </a:solidFill>
                <a:effectLst/>
                <a:latin typeface="Raleway" pitchFamily="2" charset="-18"/>
              </a:rPr>
              <a:t>t</a:t>
            </a:r>
            <a:endParaRPr lang="en-GB" sz="1000" dirty="0"/>
          </a:p>
        </p:txBody>
      </p:sp>
      <p:sp>
        <p:nvSpPr>
          <p:cNvPr id="4" name="PoljeZBesedilom 3">
            <a:extLst>
              <a:ext uri="{FF2B5EF4-FFF2-40B4-BE49-F238E27FC236}">
                <a16:creationId xmlns:a16="http://schemas.microsoft.com/office/drawing/2014/main" id="{BA8E7178-6E5C-AA12-E6DB-08A66035EBC3}"/>
              </a:ext>
            </a:extLst>
          </p:cNvPr>
          <p:cNvSpPr txBox="1"/>
          <p:nvPr/>
        </p:nvSpPr>
        <p:spPr>
          <a:xfrm>
            <a:off x="6461760" y="1134808"/>
            <a:ext cx="4968658" cy="10772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rtl="0"/>
            <a:r>
              <a:rPr lang="sl-SI" sz="1600" dirty="0">
                <a:solidFill>
                  <a:srgbClr val="DACDAC"/>
                </a:solidFill>
                <a:latin typeface="Raleway"/>
                <a:ea typeface="Segoe UI"/>
                <a:cs typeface="Segoe UI"/>
              </a:rPr>
              <a:t>​</a:t>
            </a:r>
          </a:p>
          <a:p>
            <a:r>
              <a:rPr lang="en-GB" sz="1600" dirty="0">
                <a:solidFill>
                  <a:srgbClr val="1D1D1B"/>
                </a:solidFill>
                <a:ea typeface="Segoe UI"/>
                <a:cs typeface="Segoe UI"/>
              </a:rPr>
              <a:t>V </a:t>
            </a:r>
            <a:r>
              <a:rPr lang="en-GB" sz="1600" dirty="0" err="1">
                <a:solidFill>
                  <a:srgbClr val="1D1D1B"/>
                </a:solidFill>
                <a:ea typeface="Segoe UI"/>
                <a:cs typeface="Segoe UI"/>
              </a:rPr>
              <a:t>tem</a:t>
            </a:r>
            <a:r>
              <a:rPr lang="en-GB" sz="1600" dirty="0">
                <a:solidFill>
                  <a:srgbClr val="1D1D1B"/>
                </a:solidFill>
                <a:ea typeface="Segoe UI"/>
                <a:cs typeface="Segoe UI"/>
              </a:rPr>
              <a:t> </a:t>
            </a:r>
            <a:r>
              <a:rPr lang="en-GB" sz="1600" dirty="0" err="1">
                <a:solidFill>
                  <a:srgbClr val="1D1D1B"/>
                </a:solidFill>
                <a:ea typeface="Segoe UI"/>
                <a:cs typeface="Segoe UI"/>
              </a:rPr>
              <a:t>posnetku</a:t>
            </a:r>
            <a:r>
              <a:rPr lang="en-GB" sz="1600" dirty="0">
                <a:solidFill>
                  <a:srgbClr val="1D1D1B"/>
                </a:solidFill>
                <a:ea typeface="Segoe UI"/>
                <a:cs typeface="Segoe UI"/>
              </a:rPr>
              <a:t> </a:t>
            </a:r>
            <a:r>
              <a:rPr lang="en-GB" sz="1600" dirty="0" err="1">
                <a:solidFill>
                  <a:srgbClr val="1D1D1B"/>
                </a:solidFill>
                <a:ea typeface="Segoe UI"/>
                <a:cs typeface="Segoe UI"/>
              </a:rPr>
              <a:t>lahko</a:t>
            </a:r>
            <a:r>
              <a:rPr lang="en-GB" sz="1600" dirty="0">
                <a:solidFill>
                  <a:srgbClr val="1D1D1B"/>
                </a:solidFill>
                <a:ea typeface="Segoe UI"/>
                <a:cs typeface="Segoe UI"/>
              </a:rPr>
              <a:t> </a:t>
            </a:r>
            <a:r>
              <a:rPr lang="en-GB" sz="1600" dirty="0" err="1">
                <a:solidFill>
                  <a:srgbClr val="1D1D1B"/>
                </a:solidFill>
                <a:ea typeface="Segoe UI"/>
                <a:cs typeface="Segoe UI"/>
              </a:rPr>
              <a:t>opazujete</a:t>
            </a:r>
            <a:r>
              <a:rPr lang="en-GB" sz="1600" dirty="0">
                <a:solidFill>
                  <a:srgbClr val="1D1D1B"/>
                </a:solidFill>
                <a:ea typeface="Segoe UI"/>
                <a:cs typeface="Segoe UI"/>
              </a:rPr>
              <a:t> </a:t>
            </a:r>
            <a:r>
              <a:rPr lang="en-GB" sz="1600" dirty="0" err="1">
                <a:solidFill>
                  <a:srgbClr val="1D1D1B"/>
                </a:solidFill>
                <a:ea typeface="Segoe UI"/>
                <a:cs typeface="Segoe UI"/>
              </a:rPr>
              <a:t>situacijo</a:t>
            </a:r>
            <a:r>
              <a:rPr lang="en-GB" sz="1600" dirty="0">
                <a:solidFill>
                  <a:srgbClr val="1D1D1B"/>
                </a:solidFill>
                <a:ea typeface="Segoe UI"/>
                <a:cs typeface="Segoe UI"/>
              </a:rPr>
              <a:t>, ki </a:t>
            </a:r>
            <a:r>
              <a:rPr lang="en-GB" sz="1600" dirty="0" err="1">
                <a:solidFill>
                  <a:srgbClr val="1D1D1B"/>
                </a:solidFill>
                <a:ea typeface="Segoe UI"/>
                <a:cs typeface="Segoe UI"/>
              </a:rPr>
              <a:t>predstavlja</a:t>
            </a:r>
            <a:r>
              <a:rPr lang="en-GB" sz="1600" dirty="0">
                <a:solidFill>
                  <a:srgbClr val="1D1D1B"/>
                </a:solidFill>
                <a:ea typeface="Segoe UI"/>
                <a:cs typeface="Segoe UI"/>
              </a:rPr>
              <a:t> </a:t>
            </a:r>
            <a:r>
              <a:rPr lang="en-GB" sz="1600" dirty="0" err="1">
                <a:solidFill>
                  <a:srgbClr val="1D1D1B"/>
                </a:solidFill>
                <a:ea typeface="Segoe UI"/>
                <a:cs typeface="Segoe UI"/>
              </a:rPr>
              <a:t>spolno</a:t>
            </a:r>
            <a:r>
              <a:rPr lang="en-GB" sz="1600" dirty="0">
                <a:solidFill>
                  <a:srgbClr val="1D1D1B"/>
                </a:solidFill>
                <a:ea typeface="Segoe UI"/>
                <a:cs typeface="Segoe UI"/>
              </a:rPr>
              <a:t> </a:t>
            </a:r>
            <a:r>
              <a:rPr lang="en-GB" sz="1600" dirty="0" err="1">
                <a:solidFill>
                  <a:srgbClr val="1D1D1B"/>
                </a:solidFill>
                <a:ea typeface="Segoe UI"/>
                <a:cs typeface="Segoe UI"/>
              </a:rPr>
              <a:t>pristranskost</a:t>
            </a:r>
            <a:r>
              <a:rPr lang="en-GB" sz="1600" dirty="0">
                <a:solidFill>
                  <a:srgbClr val="1D1D1B"/>
                </a:solidFill>
                <a:ea typeface="Segoe UI"/>
                <a:cs typeface="Segoe UI"/>
              </a:rPr>
              <a:t> </a:t>
            </a:r>
            <a:r>
              <a:rPr lang="en-GB" sz="1600" dirty="0" err="1">
                <a:solidFill>
                  <a:srgbClr val="1D1D1B"/>
                </a:solidFill>
                <a:ea typeface="Segoe UI"/>
                <a:cs typeface="Segoe UI"/>
              </a:rPr>
              <a:t>pri</a:t>
            </a:r>
            <a:r>
              <a:rPr lang="en-GB" sz="1600" dirty="0">
                <a:solidFill>
                  <a:srgbClr val="1D1D1B"/>
                </a:solidFill>
                <a:ea typeface="Segoe UI"/>
                <a:cs typeface="Segoe UI"/>
              </a:rPr>
              <a:t> </a:t>
            </a:r>
            <a:r>
              <a:rPr lang="en-GB" sz="1600" dirty="0" err="1">
                <a:solidFill>
                  <a:srgbClr val="1D1D1B"/>
                </a:solidFill>
                <a:ea typeface="Segoe UI"/>
                <a:cs typeface="Segoe UI"/>
              </a:rPr>
              <a:t>zaposlovanju</a:t>
            </a:r>
            <a:r>
              <a:rPr lang="en-GB" sz="1600" dirty="0">
                <a:solidFill>
                  <a:srgbClr val="1D1D1B"/>
                </a:solidFill>
                <a:ea typeface="Segoe UI"/>
                <a:cs typeface="Segoe UI"/>
              </a:rPr>
              <a:t> </a:t>
            </a:r>
            <a:r>
              <a:rPr lang="en-GB" sz="1600" dirty="0" err="1">
                <a:solidFill>
                  <a:srgbClr val="1D1D1B"/>
                </a:solidFill>
                <a:ea typeface="Segoe UI"/>
                <a:cs typeface="Segoe UI"/>
              </a:rPr>
              <a:t>nove</a:t>
            </a:r>
            <a:r>
              <a:rPr lang="en-GB" sz="1600" dirty="0">
                <a:solidFill>
                  <a:srgbClr val="1D1D1B"/>
                </a:solidFill>
                <a:ea typeface="Segoe UI"/>
                <a:cs typeface="Segoe UI"/>
              </a:rPr>
              <a:t> </a:t>
            </a:r>
            <a:r>
              <a:rPr lang="en-GB" sz="1600" dirty="0" err="1">
                <a:solidFill>
                  <a:srgbClr val="1D1D1B"/>
                </a:solidFill>
                <a:ea typeface="Segoe UI"/>
                <a:cs typeface="Segoe UI"/>
              </a:rPr>
              <a:t>sodelavke</a:t>
            </a:r>
            <a:r>
              <a:rPr lang="en-GB" sz="1600" dirty="0">
                <a:solidFill>
                  <a:srgbClr val="1D1D1B"/>
                </a:solidFill>
                <a:ea typeface="Segoe UI"/>
                <a:cs typeface="Segoe UI"/>
              </a:rPr>
              <a:t>.</a:t>
            </a:r>
            <a:endParaRPr lang="en-GB" sz="1600" dirty="0">
              <a:solidFill>
                <a:srgbClr val="1D1D1B"/>
              </a:solidFill>
              <a:cs typeface="Segoe UI"/>
            </a:endParaRPr>
          </a:p>
        </p:txBody>
      </p:sp>
      <p:sp>
        <p:nvSpPr>
          <p:cNvPr id="5" name="PoljeZBesedilom 4">
            <a:extLst>
              <a:ext uri="{FF2B5EF4-FFF2-40B4-BE49-F238E27FC236}">
                <a16:creationId xmlns:a16="http://schemas.microsoft.com/office/drawing/2014/main" id="{8EBD1C65-FC61-20AF-558E-C318F3EEF7B8}"/>
              </a:ext>
            </a:extLst>
          </p:cNvPr>
          <p:cNvSpPr txBox="1"/>
          <p:nvPr/>
        </p:nvSpPr>
        <p:spPr>
          <a:xfrm>
            <a:off x="407095" y="229643"/>
            <a:ext cx="9425835" cy="61555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3400" dirty="0">
                <a:solidFill>
                  <a:srgbClr val="0E9094"/>
                </a:solidFill>
                <a:latin typeface="Raleway SemiBold"/>
              </a:rPr>
              <a:t>Razumevanje spolne pristranskosti</a:t>
            </a:r>
            <a:endParaRPr lang="sl-SI" dirty="0"/>
          </a:p>
        </p:txBody>
      </p:sp>
    </p:spTree>
    <p:extLst>
      <p:ext uri="{BB962C8B-B14F-4D97-AF65-F5344CB8AC3E}">
        <p14:creationId xmlns:p14="http://schemas.microsoft.com/office/powerpoint/2010/main" val="1337608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Naslov 13">
            <a:extLst>
              <a:ext uri="{FF2B5EF4-FFF2-40B4-BE49-F238E27FC236}">
                <a16:creationId xmlns:a16="http://schemas.microsoft.com/office/drawing/2014/main" id="{833550B8-DBAE-C755-9C1D-C8F8ABF223EE}"/>
              </a:ext>
            </a:extLst>
          </p:cNvPr>
          <p:cNvSpPr>
            <a:spLocks noGrp="1"/>
          </p:cNvSpPr>
          <p:nvPr>
            <p:ph type="title"/>
          </p:nvPr>
        </p:nvSpPr>
        <p:spPr>
          <a:xfrm>
            <a:off x="639871" y="208551"/>
            <a:ext cx="10515600" cy="771216"/>
          </a:xfrm>
        </p:spPr>
        <p:txBody>
          <a:bodyPr>
            <a:normAutofit/>
          </a:bodyPr>
          <a:lstStyle/>
          <a:p>
            <a:r>
              <a:rPr lang="en-US" sz="3400" dirty="0" err="1"/>
              <a:t>Pogosti</a:t>
            </a:r>
            <a:r>
              <a:rPr lang="en-US" sz="3400" dirty="0"/>
              <a:t> </a:t>
            </a:r>
            <a:r>
              <a:rPr lang="en-US" sz="3400" dirty="0" err="1"/>
              <a:t>znaki</a:t>
            </a:r>
            <a:r>
              <a:rPr lang="en-US" sz="3400" dirty="0"/>
              <a:t> </a:t>
            </a:r>
            <a:r>
              <a:rPr lang="en-US" sz="3400" dirty="0" err="1"/>
              <a:t>spolne</a:t>
            </a:r>
            <a:r>
              <a:rPr lang="en-US" sz="3400" dirty="0"/>
              <a:t> </a:t>
            </a:r>
            <a:r>
              <a:rPr lang="en-US" sz="3400" dirty="0" err="1"/>
              <a:t>pristranskosti</a:t>
            </a:r>
            <a:endParaRPr lang="en-US" sz="3400" dirty="0"/>
          </a:p>
        </p:txBody>
      </p:sp>
      <p:sp>
        <p:nvSpPr>
          <p:cNvPr id="15" name="Označba mesta vsebine 14">
            <a:extLst>
              <a:ext uri="{FF2B5EF4-FFF2-40B4-BE49-F238E27FC236}">
                <a16:creationId xmlns:a16="http://schemas.microsoft.com/office/drawing/2014/main" id="{0D6E7056-80F4-68F5-7F37-A6A601689D04}"/>
              </a:ext>
            </a:extLst>
          </p:cNvPr>
          <p:cNvSpPr>
            <a:spLocks noGrp="1"/>
          </p:cNvSpPr>
          <p:nvPr>
            <p:ph sz="half" idx="1"/>
          </p:nvPr>
        </p:nvSpPr>
        <p:spPr>
          <a:xfrm>
            <a:off x="723379" y="1230890"/>
            <a:ext cx="5442557" cy="3693201"/>
          </a:xfrm>
        </p:spPr>
        <p:txBody>
          <a:bodyPr vert="horz" lIns="91440" tIns="45720" rIns="91440" bIns="45720" rtlCol="0" anchor="t">
            <a:noAutofit/>
          </a:bodyPr>
          <a:lstStyle/>
          <a:p>
            <a:pPr marL="342900" lvl="0" indent="-342900">
              <a:lnSpc>
                <a:spcPct val="115000"/>
              </a:lnSpc>
              <a:buFont typeface="Symbol" panose="05050102010706020507" pitchFamily="18" charset="2"/>
              <a:buChar char=""/>
            </a:pPr>
            <a:r>
              <a:rPr lang="sl-SI" sz="1600" dirty="0">
                <a:solidFill>
                  <a:schemeClr val="accent1"/>
                </a:solidFill>
              </a:rPr>
              <a:t>Diskriminacija na podlagi spolne preference</a:t>
            </a:r>
            <a:r>
              <a:rPr lang="sl-SI" sz="1600" b="0" dirty="0">
                <a:solidFill>
                  <a:schemeClr val="accent1"/>
                </a:solidFill>
              </a:rPr>
              <a:t>: Pristranski odnos ali ravnanje s posamezniki na podlagi njihove spolne identitete ali spolne usmerjenosti.</a:t>
            </a:r>
          </a:p>
          <a:p>
            <a:pPr marL="342900" lvl="0" indent="-342900">
              <a:lnSpc>
                <a:spcPct val="115000"/>
              </a:lnSpc>
              <a:buFont typeface="Symbol" panose="05050102010706020507" pitchFamily="18" charset="2"/>
              <a:buChar char=""/>
            </a:pPr>
            <a:r>
              <a:rPr lang="sl-SI" sz="1600" dirty="0">
                <a:solidFill>
                  <a:schemeClr val="accent1"/>
                </a:solidFill>
              </a:rPr>
              <a:t>Oblikovanje spolnih stereotipov</a:t>
            </a:r>
            <a:r>
              <a:rPr lang="sl-SI" sz="1600" b="0" dirty="0">
                <a:solidFill>
                  <a:schemeClr val="accent1"/>
                </a:solidFill>
              </a:rPr>
              <a:t>: Pripisovanje določenih lastnosti ali vlog določenemu spolu.</a:t>
            </a:r>
          </a:p>
          <a:p>
            <a:pPr marL="342900" lvl="0" indent="-342900">
              <a:lnSpc>
                <a:spcPct val="115000"/>
              </a:lnSpc>
              <a:buFont typeface="Symbol" panose="05050102010706020507" pitchFamily="18" charset="2"/>
              <a:buChar char=""/>
            </a:pPr>
            <a:r>
              <a:rPr lang="sl-SI" sz="1600" dirty="0">
                <a:solidFill>
                  <a:schemeClr val="accent1"/>
                </a:solidFill>
              </a:rPr>
              <a:t>Neustrezne priložnosti</a:t>
            </a:r>
            <a:r>
              <a:rPr lang="sl-SI" sz="1600" b="0" dirty="0">
                <a:solidFill>
                  <a:schemeClr val="accent1"/>
                </a:solidFill>
              </a:rPr>
              <a:t>: Diskriminacija pri izobraževanju, napredovanju na delovnem mestu in karierni rasti zaradi spola.</a:t>
            </a:r>
          </a:p>
          <a:p>
            <a:pPr marL="342900" lvl="0" indent="-342900">
              <a:lnSpc>
                <a:spcPct val="115000"/>
              </a:lnSpc>
              <a:buFont typeface="Symbol" panose="05050102010706020507" pitchFamily="18" charset="2"/>
              <a:buChar char=""/>
            </a:pPr>
            <a:r>
              <a:rPr lang="sl-SI" sz="1600" dirty="0" err="1">
                <a:solidFill>
                  <a:schemeClr val="accent1"/>
                </a:solidFill>
              </a:rPr>
              <a:t>Mikro</a:t>
            </a:r>
            <a:r>
              <a:rPr lang="en-US" sz="1600" dirty="0">
                <a:solidFill>
                  <a:schemeClr val="accent1"/>
                </a:solidFill>
              </a:rPr>
              <a:t> </a:t>
            </a:r>
            <a:r>
              <a:rPr lang="sl-SI" sz="1600" dirty="0">
                <a:solidFill>
                  <a:schemeClr val="accent1"/>
                </a:solidFill>
              </a:rPr>
              <a:t>agresije:</a:t>
            </a:r>
            <a:r>
              <a:rPr lang="sl-SI" sz="1600" b="0" dirty="0">
                <a:solidFill>
                  <a:schemeClr val="accent1"/>
                </a:solidFill>
              </a:rPr>
              <a:t> Predsodki ali dejanja, namerna ali nenamerna, ki ohranjajo spolno pristranskost.</a:t>
            </a:r>
          </a:p>
          <a:p>
            <a:pPr marL="342900" lvl="0" indent="-342900">
              <a:lnSpc>
                <a:spcPct val="115000"/>
              </a:lnSpc>
              <a:spcAft>
                <a:spcPts val="800"/>
              </a:spcAft>
              <a:buFont typeface="Symbol" panose="05050102010706020507" pitchFamily="18" charset="2"/>
              <a:buChar char=""/>
            </a:pPr>
            <a:r>
              <a:rPr lang="sl-SI" sz="1600" dirty="0">
                <a:solidFill>
                  <a:schemeClr val="accent1"/>
                </a:solidFill>
              </a:rPr>
              <a:t>Razlika v plačah</a:t>
            </a:r>
            <a:r>
              <a:rPr lang="sl-SI" sz="1600" b="0" dirty="0">
                <a:solidFill>
                  <a:schemeClr val="accent1"/>
                </a:solidFill>
              </a:rPr>
              <a:t>: Neenako plačilo za podobne položaje na podlagi spola.</a:t>
            </a:r>
          </a:p>
          <a:p>
            <a:endParaRPr lang="en-GB" dirty="0"/>
          </a:p>
        </p:txBody>
      </p:sp>
      <p:sp>
        <p:nvSpPr>
          <p:cNvPr id="16" name="Označba mesta vsebine 15">
            <a:extLst>
              <a:ext uri="{FF2B5EF4-FFF2-40B4-BE49-F238E27FC236}">
                <a16:creationId xmlns:a16="http://schemas.microsoft.com/office/drawing/2014/main" id="{4A3A738B-C53A-9F49-0126-E19A8FD7B79E}"/>
              </a:ext>
            </a:extLst>
          </p:cNvPr>
          <p:cNvSpPr>
            <a:spLocks noGrp="1"/>
          </p:cNvSpPr>
          <p:nvPr>
            <p:ph sz="half" idx="2"/>
          </p:nvPr>
        </p:nvSpPr>
        <p:spPr>
          <a:xfrm>
            <a:off x="6099132" y="1230890"/>
            <a:ext cx="5839215" cy="3854194"/>
          </a:xfrm>
        </p:spPr>
        <p:txBody>
          <a:bodyPr vert="horz" lIns="91440" tIns="45720" rIns="91440" bIns="45720" rtlCol="0" anchor="t">
            <a:noAutofit/>
          </a:bodyPr>
          <a:lstStyle/>
          <a:p>
            <a:pPr marL="342900" lvl="0" indent="-342900">
              <a:lnSpc>
                <a:spcPct val="115000"/>
              </a:lnSpc>
              <a:buFont typeface="Symbol" panose="05050102010706020507" pitchFamily="18" charset="2"/>
              <a:buChar char=""/>
            </a:pPr>
            <a:r>
              <a:rPr lang="sl-SI" sz="1600" dirty="0">
                <a:solidFill>
                  <a:schemeClr val="accent1"/>
                </a:solidFill>
              </a:rPr>
              <a:t>Ne</a:t>
            </a:r>
            <a:r>
              <a:rPr lang="en-US" sz="1600" dirty="0">
                <a:solidFill>
                  <a:schemeClr val="accent1"/>
                </a:solidFill>
              </a:rPr>
              <a:t>-</a:t>
            </a:r>
            <a:r>
              <a:rPr lang="sl-SI" sz="1600" dirty="0">
                <a:solidFill>
                  <a:schemeClr val="accent1"/>
                </a:solidFill>
              </a:rPr>
              <a:t>vključitev</a:t>
            </a:r>
            <a:r>
              <a:rPr lang="sl-SI" sz="1600" b="0" dirty="0">
                <a:solidFill>
                  <a:schemeClr val="accent1"/>
                </a:solidFill>
              </a:rPr>
              <a:t>: izključitev nekaterih spolov, kot so ženske ali člani skupnosti LGBTQIA+, iz določenih poklicev in najvišjih položajev.</a:t>
            </a:r>
          </a:p>
          <a:p>
            <a:pPr marL="342900" lvl="0" indent="-342900">
              <a:lnSpc>
                <a:spcPct val="115000"/>
              </a:lnSpc>
              <a:buFont typeface="Symbol" panose="05050102010706020507" pitchFamily="18" charset="2"/>
              <a:buChar char=""/>
            </a:pPr>
            <a:r>
              <a:rPr lang="sl-SI" sz="1600" dirty="0">
                <a:solidFill>
                  <a:schemeClr val="accent1"/>
                </a:solidFill>
              </a:rPr>
              <a:t>Kulturna in družbena pričakovanja</a:t>
            </a:r>
            <a:r>
              <a:rPr lang="sl-SI" sz="1600" b="0" dirty="0">
                <a:solidFill>
                  <a:schemeClr val="accent1"/>
                </a:solidFill>
              </a:rPr>
              <a:t>: Razlike in diskriminacija v kulturnih in družbenih normah glede vlog spolov.</a:t>
            </a:r>
          </a:p>
          <a:p>
            <a:pPr marL="342900" lvl="0" indent="-342900">
              <a:lnSpc>
                <a:spcPct val="115000"/>
              </a:lnSpc>
              <a:buFont typeface="Symbol" panose="05050102010706020507" pitchFamily="18" charset="2"/>
              <a:buChar char=""/>
            </a:pPr>
            <a:r>
              <a:rPr lang="sl-SI" sz="1600" dirty="0">
                <a:solidFill>
                  <a:schemeClr val="accent1"/>
                </a:solidFill>
              </a:rPr>
              <a:t>Spolna </a:t>
            </a:r>
            <a:r>
              <a:rPr lang="sl-SI" sz="1600" dirty="0" err="1">
                <a:solidFill>
                  <a:schemeClr val="accent1"/>
                </a:solidFill>
              </a:rPr>
              <a:t>objektivizacija</a:t>
            </a:r>
            <a:r>
              <a:rPr lang="en-US" sz="1600" dirty="0">
                <a:solidFill>
                  <a:schemeClr val="accent1"/>
                </a:solidFill>
              </a:rPr>
              <a:t>:</a:t>
            </a:r>
            <a:r>
              <a:rPr lang="sl-SI" sz="1600" b="0" dirty="0">
                <a:solidFill>
                  <a:schemeClr val="accent1"/>
                </a:solidFill>
              </a:rPr>
              <a:t> Ustrahovanje in nadlegovanje: obravnavanje posameznikov kot predmetov na podlagi njihovega spola ali njihovo ustrahovanje in nadlegovanje.</a:t>
            </a:r>
          </a:p>
          <a:p>
            <a:pPr marL="342900" lvl="0" indent="-342900">
              <a:lnSpc>
                <a:spcPct val="115000"/>
              </a:lnSpc>
              <a:spcAft>
                <a:spcPts val="800"/>
              </a:spcAft>
              <a:buFont typeface="Symbol" panose="05050102010706020507" pitchFamily="18" charset="2"/>
              <a:buChar char=""/>
            </a:pPr>
            <a:r>
              <a:rPr lang="sl-SI" sz="1600" dirty="0">
                <a:solidFill>
                  <a:schemeClr val="accent1"/>
                </a:solidFill>
              </a:rPr>
              <a:t>Podzavestni odnos</a:t>
            </a:r>
            <a:r>
              <a:rPr lang="sl-SI" sz="1600" b="0" dirty="0">
                <a:solidFill>
                  <a:schemeClr val="accent1"/>
                </a:solidFill>
              </a:rPr>
              <a:t>: Implicitna prepričanja in stališča, ki vplivajo na spolno pristranskost in imajo za posledico različno obravnavo.</a:t>
            </a:r>
          </a:p>
          <a:p>
            <a:endParaRPr lang="en-US" dirty="0"/>
          </a:p>
        </p:txBody>
      </p:sp>
      <p:sp>
        <p:nvSpPr>
          <p:cNvPr id="19" name="PoljeZBesedilom 18">
            <a:extLst>
              <a:ext uri="{FF2B5EF4-FFF2-40B4-BE49-F238E27FC236}">
                <a16:creationId xmlns:a16="http://schemas.microsoft.com/office/drawing/2014/main" id="{F3F17C73-A9A4-5C0A-2714-5925B70E450F}"/>
              </a:ext>
            </a:extLst>
          </p:cNvPr>
          <p:cNvSpPr txBox="1"/>
          <p:nvPr/>
        </p:nvSpPr>
        <p:spPr>
          <a:xfrm>
            <a:off x="888585" y="5719697"/>
            <a:ext cx="10413023" cy="830997"/>
          </a:xfrm>
          <a:prstGeom prst="rect">
            <a:avLst/>
          </a:prstGeom>
          <a:noFill/>
        </p:spPr>
        <p:txBody>
          <a:bodyPr wrap="square" lIns="91440" tIns="45720" rIns="91440" bIns="45720" rtlCol="0" anchor="t">
            <a:spAutoFit/>
          </a:bodyPr>
          <a:lstStyle/>
          <a:p>
            <a:pPr algn="ctr"/>
            <a:r>
              <a:rPr lang="sl-SI" sz="1600" dirty="0">
                <a:solidFill>
                  <a:schemeClr val="bg2"/>
                </a:solidFill>
                <a:latin typeface="+mj-lt"/>
                <a:ea typeface="+mj-ea"/>
                <a:cs typeface="+mj-cs"/>
              </a:rPr>
              <a:t>Pomembno: 
Spolna pristranskost je razširjeno vprašanje, ki prizadene tako moške kot ženske, čeprav je njegov vpliv pogosto hujši za </a:t>
            </a:r>
            <a:r>
              <a:rPr lang="sl-SI" sz="1600" dirty="0" err="1">
                <a:solidFill>
                  <a:schemeClr val="bg2"/>
                </a:solidFill>
                <a:latin typeface="+mj-lt"/>
                <a:ea typeface="+mj-ea"/>
                <a:cs typeface="+mj-cs"/>
              </a:rPr>
              <a:t>nebinarne</a:t>
            </a:r>
            <a:r>
              <a:rPr lang="sl-SI" sz="1600" dirty="0">
                <a:solidFill>
                  <a:schemeClr val="bg2"/>
                </a:solidFill>
                <a:latin typeface="+mj-lt"/>
                <a:ea typeface="+mj-ea"/>
                <a:cs typeface="+mj-cs"/>
              </a:rPr>
              <a:t> posameznike. </a:t>
            </a:r>
          </a:p>
        </p:txBody>
      </p:sp>
    </p:spTree>
    <p:extLst>
      <p:ext uri="{BB962C8B-B14F-4D97-AF65-F5344CB8AC3E}">
        <p14:creationId xmlns:p14="http://schemas.microsoft.com/office/powerpoint/2010/main" val="5434732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Facts about gender bias">
            <a:extLst>
              <a:ext uri="{FF2B5EF4-FFF2-40B4-BE49-F238E27FC236}">
                <a16:creationId xmlns:a16="http://schemas.microsoft.com/office/drawing/2014/main" id="{54872C18-A583-B89A-05FC-3FC2A026292C}"/>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838200" y="391288"/>
            <a:ext cx="5181600" cy="5394664"/>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Gender bias in men">
            <a:extLst>
              <a:ext uri="{FF2B5EF4-FFF2-40B4-BE49-F238E27FC236}">
                <a16:creationId xmlns:a16="http://schemas.microsoft.com/office/drawing/2014/main" id="{A45D32D4-F1A1-952D-8D91-BB8F45BC281B}"/>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6172200" y="391288"/>
            <a:ext cx="5181600" cy="5394664"/>
          </a:xfrm>
          <a:prstGeom prst="rect">
            <a:avLst/>
          </a:prstGeom>
          <a:noFill/>
          <a:extLst>
            <a:ext uri="{909E8E84-426E-40DD-AFC4-6F175D3DCCD1}">
              <a14:hiddenFill xmlns:a14="http://schemas.microsoft.com/office/drawing/2010/main">
                <a:solidFill>
                  <a:srgbClr val="FFFFFF"/>
                </a:solidFill>
              </a14:hiddenFill>
            </a:ext>
          </a:extLst>
        </p:spPr>
      </p:pic>
      <p:sp>
        <p:nvSpPr>
          <p:cNvPr id="8" name="PoljeZBesedilom 7">
            <a:extLst>
              <a:ext uri="{FF2B5EF4-FFF2-40B4-BE49-F238E27FC236}">
                <a16:creationId xmlns:a16="http://schemas.microsoft.com/office/drawing/2014/main" id="{2474DE6B-611F-5AF3-1D0C-8F90E9AA2E8F}"/>
              </a:ext>
            </a:extLst>
          </p:cNvPr>
          <p:cNvSpPr txBox="1"/>
          <p:nvPr/>
        </p:nvSpPr>
        <p:spPr>
          <a:xfrm>
            <a:off x="4194901" y="5971299"/>
            <a:ext cx="5833454" cy="246221"/>
          </a:xfrm>
          <a:prstGeom prst="rect">
            <a:avLst/>
          </a:prstGeom>
          <a:noFill/>
        </p:spPr>
        <p:txBody>
          <a:bodyPr wrap="square" lIns="91440" tIns="45720" rIns="91440" bIns="45720" rtlCol="0" anchor="t">
            <a:spAutoFit/>
          </a:bodyPr>
          <a:lstStyle/>
          <a:p>
            <a:r>
              <a:rPr lang="sl-SI" sz="1000" dirty="0">
                <a:solidFill>
                  <a:schemeClr val="accent1"/>
                </a:solidFill>
              </a:rPr>
              <a:t>Vir slike: </a:t>
            </a:r>
            <a:r>
              <a:rPr lang="sl-SI" sz="1000" dirty="0" err="1">
                <a:solidFill>
                  <a:schemeClr val="accent1"/>
                </a:solidFill>
              </a:rPr>
              <a:t>Mind.help:</a:t>
            </a:r>
            <a:r>
              <a:rPr lang="sl-SI" sz="1000" b="0" i="0" u="none" strike="noStrike" dirty="0" err="1">
                <a:solidFill>
                  <a:srgbClr val="1D1D1B"/>
                </a:solidFill>
                <a:effectLst/>
                <a:latin typeface="Raleway" pitchFamily="2" charset="-18"/>
              </a:rPr>
              <a:t>Gender</a:t>
            </a:r>
            <a:r>
              <a:rPr lang="sl-SI" sz="1000" b="0" i="0" u="none" strike="noStrike" dirty="0">
                <a:solidFill>
                  <a:srgbClr val="1D1D1B"/>
                </a:solidFill>
                <a:effectLst/>
                <a:latin typeface="Raleway" pitchFamily="2" charset="-18"/>
              </a:rPr>
              <a:t> </a:t>
            </a:r>
            <a:r>
              <a:rPr lang="sl-SI" sz="1000" b="0" i="0" u="none" strike="noStrike" dirty="0" err="1">
                <a:solidFill>
                  <a:srgbClr val="1D1D1B"/>
                </a:solidFill>
                <a:effectLst/>
                <a:latin typeface="Raleway" pitchFamily="2" charset="-18"/>
              </a:rPr>
              <a:t>Bias</a:t>
            </a:r>
            <a:r>
              <a:rPr lang="sl-SI" sz="1000" b="0" i="0" u="none" strike="noStrike" dirty="0">
                <a:solidFill>
                  <a:srgbClr val="1D1D1B"/>
                </a:solidFill>
                <a:effectLst/>
                <a:latin typeface="Raleway" pitchFamily="2" charset="-18"/>
              </a:rPr>
              <a:t> 101: </a:t>
            </a:r>
            <a:r>
              <a:rPr lang="sl-SI" sz="1000" b="0" i="0" u="none" strike="noStrike" dirty="0" err="1">
                <a:solidFill>
                  <a:srgbClr val="1D1D1B"/>
                </a:solidFill>
                <a:effectLst/>
                <a:latin typeface="Raleway" pitchFamily="2" charset="-18"/>
              </a:rPr>
              <a:t>Signs</a:t>
            </a:r>
            <a:r>
              <a:rPr lang="sl-SI" sz="1000" b="0" i="0" u="none" strike="noStrike" dirty="0">
                <a:solidFill>
                  <a:srgbClr val="1D1D1B"/>
                </a:solidFill>
                <a:effectLst/>
                <a:latin typeface="Raleway" pitchFamily="2" charset="-18"/>
              </a:rPr>
              <a:t> </a:t>
            </a:r>
            <a:r>
              <a:rPr lang="sl-SI" sz="1000" b="0" i="0" u="none" strike="noStrike" dirty="0" err="1">
                <a:solidFill>
                  <a:srgbClr val="1D1D1B"/>
                </a:solidFill>
                <a:effectLst/>
                <a:latin typeface="Raleway" pitchFamily="2" charset="-18"/>
              </a:rPr>
              <a:t>And</a:t>
            </a:r>
            <a:r>
              <a:rPr lang="sl-SI" sz="1000" b="0" i="0" u="none" strike="noStrike" dirty="0">
                <a:solidFill>
                  <a:srgbClr val="1D1D1B"/>
                </a:solidFill>
                <a:effectLst/>
                <a:latin typeface="Raleway" pitchFamily="2" charset="-18"/>
              </a:rPr>
              <a:t> </a:t>
            </a:r>
            <a:r>
              <a:rPr lang="sl-SI" sz="1000" b="0" i="0" u="none" strike="noStrike" dirty="0" err="1">
                <a:solidFill>
                  <a:srgbClr val="1D1D1B"/>
                </a:solidFill>
                <a:effectLst/>
                <a:latin typeface="Raleway" pitchFamily="2" charset="-18"/>
              </a:rPr>
              <a:t>Mental</a:t>
            </a:r>
            <a:r>
              <a:rPr lang="sl-SI" sz="1000" b="0" i="0" u="none" strike="noStrike" dirty="0">
                <a:solidFill>
                  <a:srgbClr val="1D1D1B"/>
                </a:solidFill>
                <a:effectLst/>
                <a:latin typeface="Raleway" pitchFamily="2" charset="-18"/>
              </a:rPr>
              <a:t> </a:t>
            </a:r>
            <a:r>
              <a:rPr lang="sl-SI" sz="1000" b="0" i="0" u="none" strike="noStrike" dirty="0" err="1">
                <a:solidFill>
                  <a:srgbClr val="1D1D1B"/>
                </a:solidFill>
                <a:effectLst/>
                <a:latin typeface="Raleway" pitchFamily="2" charset="-18"/>
              </a:rPr>
              <a:t>Health</a:t>
            </a:r>
            <a:r>
              <a:rPr lang="sl-SI" sz="1000" b="0" i="0" u="none" strike="noStrike" dirty="0">
                <a:solidFill>
                  <a:srgbClr val="1D1D1B"/>
                </a:solidFill>
                <a:effectLst/>
                <a:latin typeface="Raleway" pitchFamily="2" charset="-18"/>
              </a:rPr>
              <a:t> </a:t>
            </a:r>
            <a:r>
              <a:rPr lang="sl-SI" sz="1000" b="0" i="0" u="none" strike="noStrike" dirty="0" err="1">
                <a:solidFill>
                  <a:srgbClr val="1D1D1B"/>
                </a:solidFill>
                <a:effectLst/>
                <a:latin typeface="Raleway" pitchFamily="2" charset="-18"/>
              </a:rPr>
              <a:t>Impact</a:t>
            </a:r>
            <a:r>
              <a:rPr lang="sl-SI" sz="1000" b="0" i="0" u="none" strike="noStrike" dirty="0">
                <a:solidFill>
                  <a:srgbClr val="1D1D1B"/>
                </a:solidFill>
                <a:effectLst/>
                <a:latin typeface="Raleway" pitchFamily="2" charset="-18"/>
              </a:rPr>
              <a:t> </a:t>
            </a:r>
            <a:endParaRPr lang="sl-SI" sz="1000" dirty="0">
              <a:solidFill>
                <a:schemeClr val="accent1"/>
              </a:solidFill>
            </a:endParaRPr>
          </a:p>
        </p:txBody>
      </p:sp>
    </p:spTree>
    <p:extLst>
      <p:ext uri="{BB962C8B-B14F-4D97-AF65-F5344CB8AC3E}">
        <p14:creationId xmlns:p14="http://schemas.microsoft.com/office/powerpoint/2010/main" val="23198378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E6BECFAE-6F16-B896-6235-B0BB2A8BE094}"/>
              </a:ext>
            </a:extLst>
          </p:cNvPr>
          <p:cNvSpPr>
            <a:spLocks noGrp="1"/>
          </p:cNvSpPr>
          <p:nvPr>
            <p:ph type="title"/>
          </p:nvPr>
        </p:nvSpPr>
        <p:spPr>
          <a:xfrm>
            <a:off x="838200" y="365125"/>
            <a:ext cx="9440451" cy="636632"/>
          </a:xfrm>
        </p:spPr>
        <p:txBody>
          <a:bodyPr>
            <a:normAutofit fontScale="90000"/>
          </a:bodyPr>
          <a:lstStyle/>
          <a:p>
            <a:r>
              <a:rPr lang="pl-PL" sz="3400" dirty="0">
                <a:ea typeface="+mj-lt"/>
                <a:cs typeface="+mj-lt"/>
              </a:rPr>
              <a:t>Zgodovinski mejniki na področju pravic žensk</a:t>
            </a:r>
            <a:endParaRPr lang="sl-SI" sz="3400" dirty="0" err="1">
              <a:ea typeface="+mj-lt"/>
              <a:cs typeface="+mj-lt"/>
            </a:endParaRPr>
          </a:p>
        </p:txBody>
      </p:sp>
      <p:sp>
        <p:nvSpPr>
          <p:cNvPr id="3" name="Označba mesta vsebine 2">
            <a:extLst>
              <a:ext uri="{FF2B5EF4-FFF2-40B4-BE49-F238E27FC236}">
                <a16:creationId xmlns:a16="http://schemas.microsoft.com/office/drawing/2014/main" id="{B5A9E49A-D1B2-9AB1-8C9B-B2AF5774F407}"/>
              </a:ext>
            </a:extLst>
          </p:cNvPr>
          <p:cNvSpPr>
            <a:spLocks noGrp="1"/>
          </p:cNvSpPr>
          <p:nvPr>
            <p:ph sz="half" idx="1"/>
          </p:nvPr>
        </p:nvSpPr>
        <p:spPr>
          <a:xfrm>
            <a:off x="589293" y="1251515"/>
            <a:ext cx="4969132" cy="4932583"/>
          </a:xfrm>
        </p:spPr>
        <p:txBody>
          <a:bodyPr vert="horz" lIns="91440" tIns="45720" rIns="91440" bIns="45720" rtlCol="0" anchor="t">
            <a:noAutofit/>
          </a:bodyPr>
          <a:lstStyle/>
          <a:p>
            <a:pPr marL="342900" indent="-342900">
              <a:lnSpc>
                <a:spcPct val="130000"/>
              </a:lnSpc>
              <a:spcBef>
                <a:spcPts val="0"/>
              </a:spcBef>
              <a:buFont typeface="Symbol,Sans-Serif"/>
              <a:buChar char=""/>
            </a:pPr>
            <a:r>
              <a:rPr lang="sl-SI" sz="1600" dirty="0">
                <a:solidFill>
                  <a:schemeClr val="accent1"/>
                </a:solidFill>
                <a:ea typeface="+mn-lt"/>
                <a:cs typeface="+mn-lt"/>
              </a:rPr>
              <a:t>19. amandma (1920):</a:t>
            </a:r>
            <a:r>
              <a:rPr lang="en-US" sz="1600" dirty="0">
                <a:solidFill>
                  <a:schemeClr val="accent1"/>
                </a:solidFill>
                <a:ea typeface="+mn-lt"/>
                <a:cs typeface="+mn-lt"/>
              </a:rPr>
              <a:t> </a:t>
            </a:r>
            <a:r>
              <a:rPr lang="sl-SI" sz="1600" b="0" dirty="0">
                <a:solidFill>
                  <a:schemeClr val="accent1"/>
                </a:solidFill>
                <a:ea typeface="+mn-lt"/>
                <a:cs typeface="+mn-lt"/>
              </a:rPr>
              <a:t>Ženskam v Združenih državah je podelil volilno pravico, kar je pomenilo pomembno zmago v gibanju za volilno pravico žensk.</a:t>
            </a:r>
            <a:endParaRPr lang="en-US" sz="1600" b="0" dirty="0">
              <a:solidFill>
                <a:schemeClr val="accent1"/>
              </a:solidFill>
              <a:ea typeface="+mn-lt"/>
              <a:cs typeface="+mn-lt"/>
            </a:endParaRPr>
          </a:p>
          <a:p>
            <a:pPr marL="342900" indent="-342900">
              <a:lnSpc>
                <a:spcPct val="130000"/>
              </a:lnSpc>
              <a:spcBef>
                <a:spcPts val="0"/>
              </a:spcBef>
              <a:buFont typeface="Symbol,Sans-Serif"/>
              <a:buChar char=""/>
            </a:pPr>
            <a:r>
              <a:rPr lang="sl-SI" sz="1600" dirty="0">
                <a:solidFill>
                  <a:schemeClr val="accent1"/>
                </a:solidFill>
                <a:ea typeface="+mn-lt"/>
                <a:cs typeface="+mn-lt"/>
              </a:rPr>
              <a:t>Deklaracija čustev (1848):</a:t>
            </a:r>
            <a:r>
              <a:rPr lang="sl-SI" sz="1600" b="0" dirty="0">
                <a:solidFill>
                  <a:schemeClr val="accent1"/>
                </a:solidFill>
                <a:ea typeface="+mn-lt"/>
                <a:cs typeface="+mn-lt"/>
              </a:rPr>
              <a:t> Predstavljena na konvenciji </a:t>
            </a:r>
            <a:r>
              <a:rPr lang="sl-SI" sz="1600" b="0" dirty="0" err="1">
                <a:solidFill>
                  <a:schemeClr val="accent1"/>
                </a:solidFill>
                <a:ea typeface="+mn-lt"/>
                <a:cs typeface="+mn-lt"/>
              </a:rPr>
              <a:t>Seneca</a:t>
            </a:r>
            <a:r>
              <a:rPr lang="sl-SI" sz="1600" b="0" dirty="0">
                <a:solidFill>
                  <a:schemeClr val="accent1"/>
                </a:solidFill>
                <a:ea typeface="+mn-lt"/>
                <a:cs typeface="+mn-lt"/>
              </a:rPr>
              <a:t> </a:t>
            </a:r>
            <a:r>
              <a:rPr lang="sl-SI" sz="1600" b="0" dirty="0" err="1">
                <a:solidFill>
                  <a:schemeClr val="accent1"/>
                </a:solidFill>
                <a:ea typeface="+mn-lt"/>
                <a:cs typeface="+mn-lt"/>
              </a:rPr>
              <a:t>Falls</a:t>
            </a:r>
            <a:r>
              <a:rPr lang="sl-SI" sz="1600" b="0" dirty="0">
                <a:solidFill>
                  <a:schemeClr val="accent1"/>
                </a:solidFill>
                <a:ea typeface="+mn-lt"/>
                <a:cs typeface="+mn-lt"/>
              </a:rPr>
              <a:t>, je opisala pritožbe in zahteve po pravicah žensk, vključno z volilnimi pravicami in lastninskimi pravicami.</a:t>
            </a:r>
            <a:endParaRPr lang="en-US" sz="1600" b="0" dirty="0">
              <a:solidFill>
                <a:schemeClr val="accent1"/>
              </a:solidFill>
              <a:ea typeface="+mn-lt"/>
              <a:cs typeface="+mn-lt"/>
            </a:endParaRPr>
          </a:p>
          <a:p>
            <a:pPr marL="342900" indent="-342900">
              <a:lnSpc>
                <a:spcPct val="130000"/>
              </a:lnSpc>
              <a:spcBef>
                <a:spcPts val="0"/>
              </a:spcBef>
              <a:buFont typeface="Symbol,Sans-Serif"/>
              <a:buChar char=""/>
            </a:pPr>
            <a:r>
              <a:rPr lang="sl-SI" sz="1600" dirty="0">
                <a:solidFill>
                  <a:schemeClr val="accent1"/>
                </a:solidFill>
                <a:ea typeface="+mn-lt"/>
                <a:cs typeface="+mn-lt"/>
              </a:rPr>
              <a:t>Gibanje za osvoboditev žensk (1960-1980): </a:t>
            </a:r>
            <a:r>
              <a:rPr lang="sl-SI" sz="1600" b="0" dirty="0">
                <a:solidFill>
                  <a:schemeClr val="accent1"/>
                </a:solidFill>
                <a:ea typeface="+mn-lt"/>
                <a:cs typeface="+mn-lt"/>
              </a:rPr>
              <a:t>Ključno obdobje, </a:t>
            </a:r>
            <a:r>
              <a:rPr lang="en-US" sz="1600" b="0" dirty="0">
                <a:solidFill>
                  <a:schemeClr val="accent1"/>
                </a:solidFill>
                <a:ea typeface="+mn-lt"/>
                <a:cs typeface="+mn-lt"/>
              </a:rPr>
              <a:t>v </a:t>
            </a:r>
            <a:r>
              <a:rPr lang="en-US" sz="1600" b="0" dirty="0" err="1">
                <a:solidFill>
                  <a:schemeClr val="accent1"/>
                </a:solidFill>
                <a:ea typeface="+mn-lt"/>
                <a:cs typeface="+mn-lt"/>
              </a:rPr>
              <a:t>katerem</a:t>
            </a:r>
            <a:r>
              <a:rPr lang="en-US" sz="1600" b="0" dirty="0">
                <a:solidFill>
                  <a:schemeClr val="accent1"/>
                </a:solidFill>
                <a:ea typeface="+mn-lt"/>
                <a:cs typeface="+mn-lt"/>
              </a:rPr>
              <a:t> se</a:t>
            </a:r>
            <a:r>
              <a:rPr lang="sl-SI" sz="1600" b="0" dirty="0">
                <a:solidFill>
                  <a:schemeClr val="accent1"/>
                </a:solidFill>
                <a:ea typeface="+mn-lt"/>
                <a:cs typeface="+mn-lt"/>
              </a:rPr>
              <a:t> je borilo za enake pravice, reproduktivne pravice in enakost na delovnem mestu, kar je privedlo do pomembnih zakonodajnih sprememb.</a:t>
            </a:r>
          </a:p>
          <a:p>
            <a:pPr marL="342900" indent="-342900">
              <a:lnSpc>
                <a:spcPct val="170000"/>
              </a:lnSpc>
              <a:buFont typeface="Symbol,Sans-Serif"/>
              <a:buChar char=""/>
            </a:pPr>
            <a:endParaRPr lang="sl-SI" sz="1100" b="0" dirty="0">
              <a:solidFill>
                <a:schemeClr val="accent1"/>
              </a:solidFill>
              <a:ea typeface="+mn-lt"/>
              <a:cs typeface="+mn-lt"/>
            </a:endParaRPr>
          </a:p>
          <a:p>
            <a:pPr marL="342900" indent="-342900">
              <a:lnSpc>
                <a:spcPct val="170000"/>
              </a:lnSpc>
              <a:buFont typeface="Symbol,Sans-Serif"/>
              <a:buChar char=""/>
            </a:pPr>
            <a:endParaRPr lang="sl-SI" sz="1100" b="0" dirty="0">
              <a:solidFill>
                <a:schemeClr val="accent1"/>
              </a:solidFill>
              <a:ea typeface="+mn-lt"/>
              <a:cs typeface="+mn-lt"/>
            </a:endParaRPr>
          </a:p>
        </p:txBody>
      </p:sp>
      <p:sp>
        <p:nvSpPr>
          <p:cNvPr id="4" name="Označba mesta vsebine 3">
            <a:extLst>
              <a:ext uri="{FF2B5EF4-FFF2-40B4-BE49-F238E27FC236}">
                <a16:creationId xmlns:a16="http://schemas.microsoft.com/office/drawing/2014/main" id="{900007D0-7625-8B49-8E4B-483756C88B3E}"/>
              </a:ext>
            </a:extLst>
          </p:cNvPr>
          <p:cNvSpPr>
            <a:spLocks noGrp="1"/>
          </p:cNvSpPr>
          <p:nvPr>
            <p:ph sz="half" idx="2"/>
          </p:nvPr>
        </p:nvSpPr>
        <p:spPr>
          <a:xfrm>
            <a:off x="5669280" y="1251515"/>
            <a:ext cx="6281928" cy="5106201"/>
          </a:xfrm>
        </p:spPr>
        <p:txBody>
          <a:bodyPr vert="horz" lIns="91440" tIns="45720" rIns="91440" bIns="45720" rtlCol="0" anchor="t">
            <a:noAutofit/>
          </a:bodyPr>
          <a:lstStyle/>
          <a:p>
            <a:pPr>
              <a:lnSpc>
                <a:spcPct val="100000"/>
              </a:lnSpc>
              <a:spcBef>
                <a:spcPts val="600"/>
              </a:spcBef>
              <a:spcAft>
                <a:spcPts val="600"/>
              </a:spcAft>
            </a:pPr>
            <a:r>
              <a:rPr lang="sl-SI" sz="1600" dirty="0">
                <a:solidFill>
                  <a:schemeClr val="accent1"/>
                </a:solidFill>
                <a:ea typeface="+mn-lt"/>
                <a:cs typeface="+mn-lt"/>
              </a:rPr>
              <a:t>Ključne zakonodajne spremembe</a:t>
            </a:r>
            <a:endParaRPr lang="sl-SI" sz="1600" dirty="0">
              <a:solidFill>
                <a:schemeClr val="accent1"/>
              </a:solidFill>
            </a:endParaRPr>
          </a:p>
          <a:p>
            <a:pPr marL="571500" indent="-285750">
              <a:lnSpc>
                <a:spcPct val="130000"/>
              </a:lnSpc>
              <a:spcBef>
                <a:spcPts val="0"/>
              </a:spcBef>
              <a:buFont typeface="Arial" panose="020B0604020202020204" pitchFamily="34" charset="0"/>
              <a:buChar char="•"/>
            </a:pPr>
            <a:r>
              <a:rPr lang="sl-SI" sz="1600" dirty="0">
                <a:solidFill>
                  <a:schemeClr val="accent1"/>
                </a:solidFill>
                <a:ea typeface="+mn-lt"/>
                <a:cs typeface="+mn-lt"/>
              </a:rPr>
              <a:t>Zakon o enakem plačilu (1963):</a:t>
            </a:r>
            <a:r>
              <a:rPr lang="en-US" sz="1600" dirty="0">
                <a:solidFill>
                  <a:schemeClr val="accent1"/>
                </a:solidFill>
                <a:ea typeface="+mn-lt"/>
                <a:cs typeface="+mn-lt"/>
              </a:rPr>
              <a:t> </a:t>
            </a:r>
            <a:r>
              <a:rPr lang="sl-SI" sz="1600" b="0" dirty="0">
                <a:solidFill>
                  <a:schemeClr val="accent1"/>
                </a:solidFill>
                <a:ea typeface="+mn-lt"/>
                <a:cs typeface="+mn-lt"/>
              </a:rPr>
              <a:t>Predpisano enako plačilo za enako delo za odpravo razlik v plačah glede na spol.</a:t>
            </a:r>
            <a:endParaRPr lang="sl-SI" sz="1600" dirty="0">
              <a:solidFill>
                <a:schemeClr val="accent1"/>
              </a:solidFill>
            </a:endParaRPr>
          </a:p>
          <a:p>
            <a:pPr marL="571500" indent="-285750">
              <a:lnSpc>
                <a:spcPct val="130000"/>
              </a:lnSpc>
              <a:spcBef>
                <a:spcPts val="0"/>
              </a:spcBef>
              <a:buFont typeface="Arial" panose="020B0604020202020204" pitchFamily="34" charset="0"/>
              <a:buChar char="•"/>
            </a:pPr>
            <a:r>
              <a:rPr lang="sl-SI" sz="1600" dirty="0">
                <a:solidFill>
                  <a:schemeClr val="accent1"/>
                </a:solidFill>
                <a:ea typeface="+mn-lt"/>
                <a:cs typeface="+mn-lt"/>
              </a:rPr>
              <a:t>Zakon o državljanskih pravicah (1964, naslov VII):</a:t>
            </a:r>
            <a:r>
              <a:rPr lang="en-US" sz="1600" dirty="0">
                <a:solidFill>
                  <a:schemeClr val="accent1"/>
                </a:solidFill>
                <a:ea typeface="+mn-lt"/>
                <a:cs typeface="+mn-lt"/>
              </a:rPr>
              <a:t> </a:t>
            </a:r>
            <a:r>
              <a:rPr lang="sl-SI" sz="1600" b="0" dirty="0">
                <a:solidFill>
                  <a:schemeClr val="accent1"/>
                </a:solidFill>
                <a:ea typeface="+mn-lt"/>
                <a:cs typeface="+mn-lt"/>
              </a:rPr>
              <a:t>Prepovedana diskriminacija pri zaposlovanju na podlagi rase, barve kože, vere, spola ali nacionalnega porekla.</a:t>
            </a:r>
            <a:endParaRPr lang="sl-SI" sz="1600" dirty="0">
              <a:solidFill>
                <a:schemeClr val="accent1"/>
              </a:solidFill>
            </a:endParaRPr>
          </a:p>
          <a:p>
            <a:pPr marL="571500" indent="-285750">
              <a:lnSpc>
                <a:spcPct val="130000"/>
              </a:lnSpc>
              <a:spcBef>
                <a:spcPts val="0"/>
              </a:spcBef>
              <a:buFont typeface="Arial" panose="020B0604020202020204" pitchFamily="34" charset="0"/>
              <a:buChar char="•"/>
            </a:pPr>
            <a:r>
              <a:rPr lang="sl-SI" sz="1600" dirty="0">
                <a:solidFill>
                  <a:schemeClr val="accent1"/>
                </a:solidFill>
                <a:ea typeface="+mn-lt"/>
                <a:cs typeface="+mn-lt"/>
              </a:rPr>
              <a:t>Naslov IX (1972):</a:t>
            </a:r>
            <a:r>
              <a:rPr lang="en-US" sz="1600" dirty="0">
                <a:solidFill>
                  <a:schemeClr val="accent1"/>
                </a:solidFill>
                <a:ea typeface="+mn-lt"/>
                <a:cs typeface="+mn-lt"/>
              </a:rPr>
              <a:t> </a:t>
            </a:r>
            <a:r>
              <a:rPr lang="sl-SI" sz="1600" b="0" dirty="0">
                <a:solidFill>
                  <a:schemeClr val="accent1"/>
                </a:solidFill>
                <a:ea typeface="+mn-lt"/>
                <a:cs typeface="+mn-lt"/>
              </a:rPr>
              <a:t>Prepovedana diskriminacija na podlagi spola v izobraževanju, ki ga financira zvezna država, povečanje udeležbe žensk v športu in akademikih.</a:t>
            </a:r>
            <a:endParaRPr lang="sl-SI" sz="1600" dirty="0">
              <a:solidFill>
                <a:schemeClr val="accent1"/>
              </a:solidFill>
            </a:endParaRPr>
          </a:p>
          <a:p>
            <a:pPr marL="571500" indent="-285750">
              <a:lnSpc>
                <a:spcPct val="130000"/>
              </a:lnSpc>
              <a:spcBef>
                <a:spcPts val="0"/>
              </a:spcBef>
              <a:buFont typeface="Arial" panose="020B0604020202020204" pitchFamily="34" charset="0"/>
              <a:buChar char="•"/>
            </a:pPr>
            <a:r>
              <a:rPr lang="sl-SI" sz="1600" dirty="0" err="1">
                <a:solidFill>
                  <a:schemeClr val="accent1"/>
                </a:solidFill>
                <a:ea typeface="+mn-lt"/>
                <a:cs typeface="+mn-lt"/>
              </a:rPr>
              <a:t>Roe</a:t>
            </a:r>
            <a:r>
              <a:rPr lang="sl-SI" sz="1600" dirty="0">
                <a:solidFill>
                  <a:schemeClr val="accent1"/>
                </a:solidFill>
                <a:ea typeface="+mn-lt"/>
                <a:cs typeface="+mn-lt"/>
              </a:rPr>
              <a:t> v. </a:t>
            </a:r>
            <a:r>
              <a:rPr lang="sl-SI" sz="1600" dirty="0" err="1">
                <a:solidFill>
                  <a:schemeClr val="accent1"/>
                </a:solidFill>
                <a:ea typeface="+mn-lt"/>
                <a:cs typeface="+mn-lt"/>
              </a:rPr>
              <a:t>Wade</a:t>
            </a:r>
            <a:r>
              <a:rPr lang="sl-SI" sz="1600" dirty="0">
                <a:solidFill>
                  <a:schemeClr val="accent1"/>
                </a:solidFill>
                <a:ea typeface="+mn-lt"/>
                <a:cs typeface="+mn-lt"/>
              </a:rPr>
              <a:t> (1973):</a:t>
            </a:r>
            <a:r>
              <a:rPr lang="sl-SI" sz="1600" b="0" dirty="0">
                <a:solidFill>
                  <a:schemeClr val="accent1"/>
                </a:solidFill>
                <a:ea typeface="+mn-lt"/>
                <a:cs typeface="+mn-lt"/>
              </a:rPr>
              <a:t> Potrdila je zakonsko pravico žensk do splava, s poudarkom na reproduktivni avtonomiji in pravicah do zdravstvenega varstva.</a:t>
            </a:r>
            <a:endParaRPr lang="sl-SI" sz="1600" dirty="0">
              <a:solidFill>
                <a:schemeClr val="accent1"/>
              </a:solidFill>
            </a:endParaRPr>
          </a:p>
          <a:p>
            <a:pPr marL="571500" indent="-285750">
              <a:lnSpc>
                <a:spcPct val="130000"/>
              </a:lnSpc>
              <a:spcBef>
                <a:spcPts val="0"/>
              </a:spcBef>
              <a:buFont typeface="Arial" panose="020B0604020202020204" pitchFamily="34" charset="0"/>
              <a:buChar char="•"/>
            </a:pPr>
            <a:r>
              <a:rPr lang="sl-SI" sz="1600" dirty="0">
                <a:solidFill>
                  <a:schemeClr val="accent1"/>
                </a:solidFill>
                <a:ea typeface="+mn-lt"/>
                <a:cs typeface="+mn-lt"/>
              </a:rPr>
              <a:t>Zakon o diskriminaciji v nosečnosti (1978): </a:t>
            </a:r>
            <a:r>
              <a:rPr lang="sl-SI" sz="1600" b="0" dirty="0">
                <a:solidFill>
                  <a:schemeClr val="accent1"/>
                </a:solidFill>
                <a:ea typeface="+mn-lt"/>
                <a:cs typeface="+mn-lt"/>
              </a:rPr>
              <a:t>Diskriminacija na podlagi nosečnosti je bila razglašena za nezakonito diskriminacijo na podlagi spola.</a:t>
            </a:r>
            <a:endParaRPr lang="sl-SI" sz="1600" dirty="0">
              <a:solidFill>
                <a:schemeClr val="accent1"/>
              </a:solidFill>
            </a:endParaRPr>
          </a:p>
          <a:p>
            <a:pPr marL="285750" indent="-285750">
              <a:lnSpc>
                <a:spcPct val="170000"/>
              </a:lnSpc>
              <a:buFont typeface="Arial"/>
              <a:buChar char="•"/>
            </a:pPr>
            <a:endParaRPr lang="sl-SI" sz="1600" b="0" dirty="0">
              <a:solidFill>
                <a:schemeClr val="accent1"/>
              </a:solidFill>
            </a:endParaRPr>
          </a:p>
          <a:p>
            <a:endParaRPr lang="sl-SI" dirty="0"/>
          </a:p>
        </p:txBody>
      </p:sp>
    </p:spTree>
    <p:extLst>
      <p:ext uri="{BB962C8B-B14F-4D97-AF65-F5344CB8AC3E}">
        <p14:creationId xmlns:p14="http://schemas.microsoft.com/office/powerpoint/2010/main" val="27109048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B7097741-BC89-1200-94B3-48A688FFFC85}"/>
              </a:ext>
            </a:extLst>
          </p:cNvPr>
          <p:cNvSpPr>
            <a:spLocks noGrp="1"/>
          </p:cNvSpPr>
          <p:nvPr>
            <p:ph type="title"/>
          </p:nvPr>
        </p:nvSpPr>
        <p:spPr>
          <a:xfrm>
            <a:off x="838200" y="365125"/>
            <a:ext cx="9409135" cy="636632"/>
          </a:xfrm>
        </p:spPr>
        <p:txBody>
          <a:bodyPr>
            <a:normAutofit/>
          </a:bodyPr>
          <a:lstStyle/>
          <a:p>
            <a:r>
              <a:rPr lang="sl-SI" sz="3400" dirty="0">
                <a:ea typeface="+mj-lt"/>
                <a:cs typeface="+mj-lt"/>
              </a:rPr>
              <a:t>Vpliv zakonodajnih sprememb</a:t>
            </a:r>
          </a:p>
        </p:txBody>
      </p:sp>
      <p:sp>
        <p:nvSpPr>
          <p:cNvPr id="3" name="Označba mesta vsebine 2">
            <a:extLst>
              <a:ext uri="{FF2B5EF4-FFF2-40B4-BE49-F238E27FC236}">
                <a16:creationId xmlns:a16="http://schemas.microsoft.com/office/drawing/2014/main" id="{66350947-283A-1637-5E79-83867C15A9D6}"/>
              </a:ext>
            </a:extLst>
          </p:cNvPr>
          <p:cNvSpPr>
            <a:spLocks noGrp="1"/>
          </p:cNvSpPr>
          <p:nvPr>
            <p:ph idx="1"/>
          </p:nvPr>
        </p:nvSpPr>
        <p:spPr>
          <a:xfrm>
            <a:off x="754694" y="1491598"/>
            <a:ext cx="10599106" cy="4685365"/>
          </a:xfrm>
        </p:spPr>
        <p:txBody>
          <a:bodyPr vert="horz" lIns="91440" tIns="45720" rIns="91440" bIns="45720" rtlCol="0" anchor="t">
            <a:normAutofit/>
          </a:bodyPr>
          <a:lstStyle/>
          <a:p>
            <a:pPr marL="171450" indent="-171450">
              <a:lnSpc>
                <a:spcPct val="150000"/>
              </a:lnSpc>
              <a:spcBef>
                <a:spcPts val="600"/>
              </a:spcBef>
              <a:spcAft>
                <a:spcPts val="600"/>
              </a:spcAft>
              <a:buChar char="•"/>
            </a:pPr>
            <a:r>
              <a:rPr lang="sl-SI" sz="1600" dirty="0">
                <a:solidFill>
                  <a:schemeClr val="accent1"/>
                </a:solidFill>
                <a:ea typeface="+mn-lt"/>
                <a:cs typeface="+mn-lt"/>
              </a:rPr>
              <a:t>Več</a:t>
            </a:r>
            <a:r>
              <a:rPr lang="en-US" sz="1600" dirty="0">
                <a:solidFill>
                  <a:schemeClr val="accent1"/>
                </a:solidFill>
                <a:ea typeface="+mn-lt"/>
                <a:cs typeface="+mn-lt"/>
              </a:rPr>
              <a:t> </a:t>
            </a:r>
            <a:r>
              <a:rPr lang="en-US" sz="1600" dirty="0" err="1">
                <a:solidFill>
                  <a:schemeClr val="accent1"/>
                </a:solidFill>
                <a:ea typeface="+mn-lt"/>
                <a:cs typeface="+mn-lt"/>
              </a:rPr>
              <a:t>zaposlovanja</a:t>
            </a:r>
            <a:r>
              <a:rPr lang="sl-SI" sz="1600" dirty="0">
                <a:solidFill>
                  <a:schemeClr val="accent1"/>
                </a:solidFill>
                <a:ea typeface="+mn-lt"/>
                <a:cs typeface="+mn-lt"/>
              </a:rPr>
              <a:t>: </a:t>
            </a:r>
            <a:r>
              <a:rPr lang="sl-SI" sz="1600" b="0" dirty="0">
                <a:solidFill>
                  <a:schemeClr val="accent1"/>
                </a:solidFill>
                <a:ea typeface="+mn-lt"/>
                <a:cs typeface="+mn-lt"/>
              </a:rPr>
              <a:t>Ti zakoni so omogočili </a:t>
            </a:r>
            <a:r>
              <a:rPr lang="sl-SI" sz="1600" b="0" dirty="0" err="1">
                <a:solidFill>
                  <a:schemeClr val="accent1"/>
                </a:solidFill>
                <a:ea typeface="+mn-lt"/>
                <a:cs typeface="+mn-lt"/>
              </a:rPr>
              <a:t>večj</a:t>
            </a:r>
            <a:r>
              <a:rPr lang="en-US" sz="1600" b="0" dirty="0">
                <a:solidFill>
                  <a:schemeClr val="accent1"/>
                </a:solidFill>
                <a:ea typeface="+mn-lt"/>
                <a:cs typeface="+mn-lt"/>
              </a:rPr>
              <a:t>e </a:t>
            </a:r>
            <a:r>
              <a:rPr lang="en-US" sz="1600" b="0" dirty="0" err="1">
                <a:solidFill>
                  <a:schemeClr val="accent1"/>
                </a:solidFill>
                <a:ea typeface="+mn-lt"/>
                <a:cs typeface="+mn-lt"/>
              </a:rPr>
              <a:t>zaposlovanje</a:t>
            </a:r>
            <a:r>
              <a:rPr lang="sl-SI" sz="1600" b="0" dirty="0">
                <a:solidFill>
                  <a:schemeClr val="accent1"/>
                </a:solidFill>
                <a:ea typeface="+mn-lt"/>
                <a:cs typeface="+mn-lt"/>
              </a:rPr>
              <a:t> žensk z obravnavanjem </a:t>
            </a:r>
            <a:r>
              <a:rPr lang="sl-SI" sz="1600" b="0" dirty="0" err="1">
                <a:solidFill>
                  <a:schemeClr val="accent1"/>
                </a:solidFill>
                <a:ea typeface="+mn-lt"/>
                <a:cs typeface="+mn-lt"/>
              </a:rPr>
              <a:t>diskriminatornih</a:t>
            </a:r>
            <a:r>
              <a:rPr lang="sl-SI" sz="1600" b="0" dirty="0">
                <a:solidFill>
                  <a:schemeClr val="accent1"/>
                </a:solidFill>
                <a:ea typeface="+mn-lt"/>
                <a:cs typeface="+mn-lt"/>
              </a:rPr>
              <a:t> praks in zagotavljanjem enakih možnosti.</a:t>
            </a:r>
            <a:endParaRPr lang="sl-SI" sz="1600" dirty="0">
              <a:solidFill>
                <a:schemeClr val="accent1"/>
              </a:solidFill>
              <a:ea typeface="+mn-lt"/>
              <a:cs typeface="+mn-lt"/>
            </a:endParaRPr>
          </a:p>
          <a:p>
            <a:pPr marL="171450" indent="-171450">
              <a:lnSpc>
                <a:spcPct val="150000"/>
              </a:lnSpc>
              <a:spcBef>
                <a:spcPts val="600"/>
              </a:spcBef>
              <a:spcAft>
                <a:spcPts val="600"/>
              </a:spcAft>
              <a:buChar char="•"/>
            </a:pPr>
            <a:r>
              <a:rPr lang="sl-SI" sz="1600" dirty="0">
                <a:solidFill>
                  <a:schemeClr val="accent1"/>
                </a:solidFill>
                <a:ea typeface="+mn-lt"/>
                <a:cs typeface="+mn-lt"/>
              </a:rPr>
              <a:t>Reproduktivne pravice:</a:t>
            </a:r>
            <a:r>
              <a:rPr lang="sl-SI" sz="1600" b="0" dirty="0">
                <a:solidFill>
                  <a:schemeClr val="accent1"/>
                </a:solidFill>
                <a:ea typeface="+mn-lt"/>
                <a:cs typeface="+mn-lt"/>
              </a:rPr>
              <a:t> Sodba </a:t>
            </a:r>
            <a:r>
              <a:rPr lang="sl-SI" sz="1600" b="0" dirty="0" err="1">
                <a:solidFill>
                  <a:schemeClr val="accent1"/>
                </a:solidFill>
                <a:ea typeface="+mn-lt"/>
                <a:cs typeface="+mn-lt"/>
              </a:rPr>
              <a:t>Roe</a:t>
            </a:r>
            <a:r>
              <a:rPr lang="sl-SI" sz="1600" b="0" dirty="0">
                <a:solidFill>
                  <a:schemeClr val="accent1"/>
                </a:solidFill>
                <a:ea typeface="+mn-lt"/>
                <a:cs typeface="+mn-lt"/>
              </a:rPr>
              <a:t> v. </a:t>
            </a:r>
            <a:r>
              <a:rPr lang="sl-SI" sz="1600" b="0" dirty="0" err="1">
                <a:solidFill>
                  <a:schemeClr val="accent1"/>
                </a:solidFill>
                <a:ea typeface="+mn-lt"/>
                <a:cs typeface="+mn-lt"/>
              </a:rPr>
              <a:t>Wade</a:t>
            </a:r>
            <a:r>
              <a:rPr lang="sl-SI" sz="1600" b="0" dirty="0">
                <a:solidFill>
                  <a:schemeClr val="accent1"/>
                </a:solidFill>
                <a:ea typeface="+mn-lt"/>
                <a:cs typeface="+mn-lt"/>
              </a:rPr>
              <a:t> je ženskam omogočila, da se odločajo o svojem telesu in reproduktivnem zdravju, kar je vplivalo na gibanja za pravice žensk po vsem svetu.</a:t>
            </a:r>
            <a:endParaRPr lang="sl-SI" sz="1600" dirty="0">
              <a:solidFill>
                <a:schemeClr val="accent1"/>
              </a:solidFill>
            </a:endParaRPr>
          </a:p>
          <a:p>
            <a:pPr marL="171450" indent="-171450">
              <a:lnSpc>
                <a:spcPct val="150000"/>
              </a:lnSpc>
              <a:spcBef>
                <a:spcPts val="600"/>
              </a:spcBef>
              <a:spcAft>
                <a:spcPts val="600"/>
              </a:spcAft>
              <a:buChar char="•"/>
            </a:pPr>
            <a:r>
              <a:rPr lang="sl-SI" sz="1600" dirty="0">
                <a:solidFill>
                  <a:schemeClr val="accent1"/>
                </a:solidFill>
                <a:ea typeface="+mn-lt"/>
                <a:cs typeface="+mn-lt"/>
              </a:rPr>
              <a:t>Zaščita na delovnem mestu:</a:t>
            </a:r>
            <a:r>
              <a:rPr lang="sl-SI" sz="1600" b="0" dirty="0">
                <a:solidFill>
                  <a:schemeClr val="accent1"/>
                </a:solidFill>
                <a:ea typeface="+mn-lt"/>
                <a:cs typeface="+mn-lt"/>
              </a:rPr>
              <a:t> Zakonodaja, kot je zakon o diskriminaciji nosečnosti, je zagotovila bistveno zaščito žensk v delovni sili, kar jim je omogočilo, da nadaljujejo kariero in hkrati upravljajo družinske obveznosti.</a:t>
            </a:r>
            <a:endParaRPr lang="sl-SI" sz="1600" dirty="0">
              <a:solidFill>
                <a:schemeClr val="accent1"/>
              </a:solidFill>
            </a:endParaRPr>
          </a:p>
          <a:p>
            <a:endParaRPr lang="sl-SI" dirty="0"/>
          </a:p>
          <a:p>
            <a:endParaRPr lang="sl-SI" dirty="0"/>
          </a:p>
        </p:txBody>
      </p:sp>
    </p:spTree>
    <p:extLst>
      <p:ext uri="{BB962C8B-B14F-4D97-AF65-F5344CB8AC3E}">
        <p14:creationId xmlns:p14="http://schemas.microsoft.com/office/powerpoint/2010/main" val="1493306460"/>
      </p:ext>
    </p:extLst>
  </p:cSld>
  <p:clrMapOvr>
    <a:masterClrMapping/>
  </p:clrMapOvr>
</p:sld>
</file>

<file path=ppt/theme/theme1.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28B3D6815C772C4D81C6B76302BCB0B9" ma:contentTypeVersion="15" ma:contentTypeDescription="Ustvari nov dokument." ma:contentTypeScope="" ma:versionID="01bf95649eb9cd7bf912b09c6947a021">
  <xsd:schema xmlns:xsd="http://www.w3.org/2001/XMLSchema" xmlns:xs="http://www.w3.org/2001/XMLSchema" xmlns:p="http://schemas.microsoft.com/office/2006/metadata/properties" xmlns:ns2="26a10de0-e0bd-466a-87c8-f0d3f8c6fbe9" xmlns:ns3="984ff08c-af25-4174-ad80-e934fe4fddf1" targetNamespace="http://schemas.microsoft.com/office/2006/metadata/properties" ma:root="true" ma:fieldsID="a294edcc01627a6f1e6a55137358a1ca" ns2:_="" ns3:_="">
    <xsd:import namespace="26a10de0-e0bd-466a-87c8-f0d3f8c6fbe9"/>
    <xsd:import namespace="984ff08c-af25-4174-ad80-e934fe4fddf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a10de0-e0bd-466a-87c8-f0d3f8c6fbe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Oznake slike" ma:readOnly="false" ma:fieldId="{5cf76f15-5ced-4ddc-b409-7134ff3c332f}" ma:taxonomyMulti="true" ma:sspId="4acd71ca-110c-4d21-a77c-071988bedaea"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84ff08c-af25-4174-ad80-e934fe4fddf1" elementFormDefault="qualified">
    <xsd:import namespace="http://schemas.microsoft.com/office/2006/documentManagement/types"/>
    <xsd:import namespace="http://schemas.microsoft.com/office/infopath/2007/PartnerControls"/>
    <xsd:element name="SharedWithUsers" ma:index="12" nillable="true" ma:displayName="V skupni rabi z"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V skupni rabi s podrobnostmi" ma:internalName="SharedWithDetails" ma:readOnly="true">
      <xsd:simpleType>
        <xsd:restriction base="dms:Note">
          <xsd:maxLength value="255"/>
        </xsd:restriction>
      </xsd:simpleType>
    </xsd:element>
    <xsd:element name="TaxCatchAll" ma:index="20" nillable="true" ma:displayName="Taxonomy Catch All Column" ma:hidden="true" ma:list="{0df84a63-77eb-4ea5-a186-9a683fab0359}" ma:internalName="TaxCatchAll" ma:showField="CatchAllData" ma:web="984ff08c-af25-4174-ad80-e934fe4fddf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Vrsta vsebine"/>
        <xsd:element ref="dc:title" minOccurs="0" maxOccurs="1" ma:index="4" ma:displayName="Naslov"/>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984ff08c-af25-4174-ad80-e934fe4fddf1" xsi:nil="true"/>
    <lcf76f155ced4ddcb4097134ff3c332f xmlns="26a10de0-e0bd-466a-87c8-f0d3f8c6fbe9">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43F63ED-5CEB-4228-AC89-588B5BA4956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6a10de0-e0bd-466a-87c8-f0d3f8c6fbe9"/>
    <ds:schemaRef ds:uri="984ff08c-af25-4174-ad80-e934fe4fddf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94CCE03-C59C-41A6-AF68-42BD760300BA}">
  <ds:schemaRefs>
    <ds:schemaRef ds:uri="26a10de0-e0bd-466a-87c8-f0d3f8c6fbe9"/>
    <ds:schemaRef ds:uri="984ff08c-af25-4174-ad80-e934fe4fddf1"/>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84A52748-C092-4794-9194-FF15AE14E3A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190</TotalTime>
  <Words>4021</Words>
  <Application>Microsoft Office PowerPoint</Application>
  <PresentationFormat>Širokozaslonsko</PresentationFormat>
  <Paragraphs>197</Paragraphs>
  <Slides>33</Slides>
  <Notes>0</Notes>
  <HiddenSlides>0</HiddenSlides>
  <MMClips>8</MMClips>
  <ScaleCrop>false</ScaleCrop>
  <HeadingPairs>
    <vt:vector size="4" baseType="variant">
      <vt:variant>
        <vt:lpstr>Tema</vt:lpstr>
      </vt:variant>
      <vt:variant>
        <vt:i4>1</vt:i4>
      </vt:variant>
      <vt:variant>
        <vt:lpstr>Naslovi diapozitivov</vt:lpstr>
      </vt:variant>
      <vt:variant>
        <vt:i4>33</vt:i4>
      </vt:variant>
    </vt:vector>
  </HeadingPairs>
  <TitlesOfParts>
    <vt:vector size="34" baseType="lpstr">
      <vt:lpstr>Tema de Office</vt:lpstr>
      <vt:lpstr>Opolnomočenje žensk v podjetništvu: Premagovanje spolne pristranskosti in spodbujanje vključenosti</vt:lpstr>
      <vt:lpstr>PowerPointova predstavitev</vt:lpstr>
      <vt:lpstr>Učni izidi te enote</vt:lpstr>
      <vt:lpstr>1. Razumevanje spolne pristranskosti</vt:lpstr>
      <vt:lpstr>PowerPointova predstavitev</vt:lpstr>
      <vt:lpstr>Pogosti znaki spolne pristranskosti</vt:lpstr>
      <vt:lpstr>PowerPointova predstavitev</vt:lpstr>
      <vt:lpstr>Zgodovinski mejniki na področju pravic žensk</vt:lpstr>
      <vt:lpstr>Vpliv zakonodajnih sprememb</vt:lpstr>
      <vt:lpstr>Vpliv spolne pristranskosti na delovnem mestu</vt:lpstr>
      <vt:lpstr>PowerPointova predstavitev</vt:lpstr>
      <vt:lpstr>Nezavedna pristranskost</vt:lpstr>
      <vt:lpstr>Naloga 2: </vt:lpstr>
      <vt:lpstr>Premagovanje nezavedne spolne pristranskosti</vt:lpstr>
      <vt:lpstr>2. Krepitev zaupanja in odpornosti  Psihološke intervencije za boj proti spolni pristranskosti</vt:lpstr>
      <vt:lpstr>Uporaba na delovnem mestu</vt:lpstr>
      <vt:lpstr>Strategije za krepitev zaupanja in odpornosti na delovnem mestu</vt:lpstr>
      <vt:lpstr>Krepitev zaupanja in odpornosti v zagonskih podjetjih</vt:lpstr>
      <vt:lpstr>PowerPointova predstavitev</vt:lpstr>
      <vt:lpstr>3. Ustvarjanje vključujočih delovnih mest  Pomen raznolikosti, pravičnosti in vključenosti (RPV)</vt:lpstr>
      <vt:lpstr>PowerPointova predstavitev</vt:lpstr>
      <vt:lpstr>Strategije za spodbujanje delovnega okolja RPV</vt:lpstr>
      <vt:lpstr>PowerPointova predstavitev</vt:lpstr>
      <vt:lpstr>PowerPointova predstavitev</vt:lpstr>
      <vt:lpstr>Akcijski načrt za spodbujanje vključenosti</vt:lpstr>
      <vt:lpstr>4. Podpora in zagovorništvo  Gradnja in izkoriščanje vaše skupnosti</vt:lpstr>
      <vt:lpstr>PowerPointova predstavitev</vt:lpstr>
      <vt:lpstr>PowerPointova predstavitev</vt:lpstr>
      <vt:lpstr>PowerPointova predstavitev</vt:lpstr>
      <vt:lpstr>UI in druga orodja za praktično uporabo: TEXTIO</vt:lpstr>
      <vt:lpstr>Viri, uporabljeni za oblikovanje te enote</vt:lpstr>
      <vt:lpstr>PowerPointova predstavitev</vt:lpstr>
      <vt:lpstr>Partnerji FEM-Up</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Laure Raso</dc:creator>
  <cp:lastModifiedBy>Mateja Geder, DOBA</cp:lastModifiedBy>
  <cp:revision>686</cp:revision>
  <dcterms:created xsi:type="dcterms:W3CDTF">2023-12-21T13:42:43Z</dcterms:created>
  <dcterms:modified xsi:type="dcterms:W3CDTF">2025-07-22T14:57:47Z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0x01010028B3D6815C772C4D81C6B76302BCB0B9</vt:lpwstr>
  </property>
  <property fmtid="{D5CDD505-2E9C-101B-9397-08002B2CF9AE}" pid="3" name="MediaServiceImageTags">
    <vt:lpwstr/>
  </property>
</Properties>
</file>